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732" r:id="rId2"/>
    <p:sldMasterId id="2147484756" r:id="rId3"/>
    <p:sldMasterId id="2147484780" r:id="rId4"/>
    <p:sldMasterId id="2147484792" r:id="rId5"/>
    <p:sldMasterId id="2147485428" r:id="rId6"/>
  </p:sldMasterIdLst>
  <p:notesMasterIdLst>
    <p:notesMasterId r:id="rId59"/>
  </p:notesMasterIdLst>
  <p:handoutMasterIdLst>
    <p:handoutMasterId r:id="rId60"/>
  </p:handoutMasterIdLst>
  <p:sldIdLst>
    <p:sldId id="355" r:id="rId7"/>
    <p:sldId id="530" r:id="rId8"/>
    <p:sldId id="617" r:id="rId9"/>
    <p:sldId id="666" r:id="rId10"/>
    <p:sldId id="667" r:id="rId11"/>
    <p:sldId id="673" r:id="rId12"/>
    <p:sldId id="669" r:id="rId13"/>
    <p:sldId id="674" r:id="rId14"/>
    <p:sldId id="619" r:id="rId15"/>
    <p:sldId id="620" r:id="rId16"/>
    <p:sldId id="621" r:id="rId17"/>
    <p:sldId id="622" r:id="rId18"/>
    <p:sldId id="624" r:id="rId19"/>
    <p:sldId id="625" r:id="rId20"/>
    <p:sldId id="626" r:id="rId21"/>
    <p:sldId id="664" r:id="rId22"/>
    <p:sldId id="627" r:id="rId23"/>
    <p:sldId id="628" r:id="rId24"/>
    <p:sldId id="629" r:id="rId25"/>
    <p:sldId id="630" r:id="rId26"/>
    <p:sldId id="66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75" r:id="rId37"/>
    <p:sldId id="662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76" r:id="rId50"/>
    <p:sldId id="663" r:id="rId51"/>
    <p:sldId id="657" r:id="rId52"/>
    <p:sldId id="670" r:id="rId53"/>
    <p:sldId id="658" r:id="rId54"/>
    <p:sldId id="654" r:id="rId55"/>
    <p:sldId id="655" r:id="rId56"/>
    <p:sldId id="672" r:id="rId57"/>
    <p:sldId id="656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5"/>
    <p:restoredTop sz="93711"/>
  </p:normalViewPr>
  <p:slideViewPr>
    <p:cSldViewPr snapToGrid="0">
      <p:cViewPr varScale="1">
        <p:scale>
          <a:sx n="131" d="100"/>
          <a:sy n="131" d="100"/>
        </p:scale>
        <p:origin x="1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4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62.wmf"/><Relationship Id="rId4" Type="http://schemas.openxmlformats.org/officeDocument/2006/relationships/image" Target="../media/image66.wmf"/><Relationship Id="rId9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8515599-3A73-4346-B34D-9BBD13A19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3CD68A3-5DDF-3140-9308-205F13381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9C1AF-DF08-5C4B-9F1A-493FED8388A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665788-6F96-E54E-8B10-1352B5A4829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2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85D964-F0EA-AC4E-A263-6F8C6D5D29A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0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94C59-1ED2-244E-8E12-02641CF9B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20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250313-771C-5940-9315-B9E55150B06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F23F7E-01BB-A444-9A29-28E56568EA8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30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E557FD-D5A3-4448-864A-8A18150F56A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ECDBCD-5B42-0C45-B9BF-28942317A59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79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091489-3C4E-8A41-9A91-C4A5E5F2A13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37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FA8796-A450-E24B-BBB0-D1239979CBB2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7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53A81C3-9A8F-5E4E-BD0D-B35DE2E703B6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3981D3-D997-C747-8C42-355B4845768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86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6BB91-4E8F-A44A-B404-5137C51DD9C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6D9915-2774-1D4D-A2CE-C06AD9DC7C6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28622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47D1E2-485D-F848-8872-BFE8D1D2741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57124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88076A-2EC9-A548-87EB-72F5E062088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03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49B851-9D0D-B243-BF25-B62B7F429DC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08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6CF4EE-036A-8C4A-B6E0-75B600DDA45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487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1C7894-8EAF-2A49-A2E4-F14CA68DBF12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973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4F6D9F-96B3-214D-9EF9-8118E281E0C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7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0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FEA2D1-F5C1-5940-B342-B2624A5F6E7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3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4BA2C7-9184-D347-A570-C1897C3FC06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</a:p>
        </p:txBody>
      </p:sp>
    </p:spTree>
    <p:extLst>
      <p:ext uri="{BB962C8B-B14F-4D97-AF65-F5344CB8AC3E}">
        <p14:creationId xmlns:p14="http://schemas.microsoft.com/office/powerpoint/2010/main" val="1516004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7D194-3A7B-1843-83D8-6C6709A095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392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6F011B-2007-5340-9C81-4818C1E4046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453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9CA2B80-77BE-4C4B-B98D-6DFA22814BA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3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A22DA3D-A858-A64E-96DB-B76ABD07E90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2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7BC230-7077-234D-A75D-694B99E5C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295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990D42-FCA7-ED49-B965-F8AF23822B3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32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4C906-FF05-D94C-89B6-4D1544A0C3D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01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37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30B0EA-C2D6-A945-BB64-F5A2DF82F61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29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A457A1-8C10-494E-805C-8C7AE5483A7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246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8CD294-632E-914E-9BAA-8D1697CBE77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83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057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692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350208-A964-6941-8C49-FFE797BED54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408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5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C1427-F8C6-E547-B732-CABA65C9583A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58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B89706-949B-F146-8FD8-103266CA3136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820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274DCB-601A-384C-A389-4A4A1BB99504}" type="slidenum">
              <a:rPr lang="en-US" altLang="en-US" sz="130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5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52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8B52813-2C66-3544-9E64-C1E06864C44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6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4A4590-0FE3-4043-BBAE-D15BFB1E800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8ADA-18AF-1C43-BA25-A13C36918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74D-522D-044A-949F-7B15C782A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9809-1661-7A42-93C6-CF09C88D1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4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854A621-1752-A74F-AE3A-211A1021A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4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7E19879-B9A2-2C46-A7FC-07EB8AB62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5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BEFEDD3-B786-D843-8020-88A2B14FE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0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EF15F2D-7E1C-1245-A8A4-7970D6A71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3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AE97482-52BF-574E-8222-4CE173EFF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6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1EB090C-8080-CD46-9C27-1688C4F9F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1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8C1C029-F857-FC49-AF5C-6AAA83016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1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180D869-9CEF-D044-8890-1356BB555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E84F-96D9-6345-A048-02FE39EA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3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BF9CCE0-37E0-E24C-A1DD-6E5EDFF16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2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1DE411B-466A-0148-BEC5-D8BA0F0AF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8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AA61A39-2BA0-144F-8C00-150E8F439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8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1081-0C41-3E43-88D1-0950008FD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41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DF167-C20B-5743-AF3B-C4D4C1491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74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A7C9-184E-5541-8823-1B877A95A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80978-0B77-A248-BEA2-ADDD4D9D3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5EC4-7F4C-1643-8F6D-D689894F5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4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C4FA-0A3D-AF4E-8FCD-EDB04650C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19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AD84A-EE3A-0346-9EC7-3FA1AD4F9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F531-0D62-C34B-B7E2-088CD4C57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38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7C7A-0A9B-254F-A4DC-FC1F113E4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7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002D-16C3-D741-A202-4273B6F45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88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C131-B44A-A246-B33D-8FCFF941D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8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EE57-FC24-4D48-B489-D766D3B73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52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68D5-A759-8545-A61D-D6581DEA8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998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97A-257B-4348-A98D-E03345656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7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917B-DF5C-6944-8FEF-D09422664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4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2ECE-A07D-0447-9A61-6F92DBD2C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391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0691-35D6-7442-8BD8-6E543524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77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9EA9B-3AA8-A74E-9B96-524E48EB5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174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1545-80BA-2F4E-ADD6-0ADF99AFA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6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62FB-434E-4142-8507-C81941370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006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CD9E-55DE-5C4A-8650-A27F46210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6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6D62-6923-0A48-BF48-319CE0DA2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36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07E07-40F4-754E-9008-9FBD60F4B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0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AEA3-673E-724A-A6E9-A12698E13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197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96A6-A980-A34D-A8E1-7D88F82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2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B81B-3A57-1948-A399-87E92D014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14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DE0C-E0C9-734E-A056-A58DBE96E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43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CA96-EA5C-9A43-A111-EDA5DFB4F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82E90-3557-D24A-8603-692F75036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68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25B2-0F1A-4347-9DB3-6F6CA98D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92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5A12-6AF1-C948-9876-E2ECAD7A8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05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9337-169C-F642-B766-F9A4EFF9B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2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956E-B868-124A-AE60-F7FDFAC31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84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DCFF-000B-AE49-B8E3-983D2F8F1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182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B537-D0A0-9E44-979C-F884BA63C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76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1E94545-2219-6A40-A42A-32A798F4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FD4EE00-111E-4147-8CB0-5ECB6EF47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6A2E6E6-3FA3-954E-AECD-42C0C3BB7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6C364E-B799-084A-87FD-BD9103D53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8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382EB6-4405-C346-86D2-4647D524A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85E77B8-3A10-6644-B690-7762DBB02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2C44C3C5-ADDB-624C-AFC7-BE26960D7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A41D1EF-327D-7B42-869A-2D1BB5143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B2CFCB5-792C-F248-965C-D4433D741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7594E4-3F8D-6247-A294-ADF58841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DE82A08-6DD9-4143-9765-77F168E1B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45901-F5BC-7741-8015-C8351D80D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EB37-E739-A148-A619-C4935CCFB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E750D-A6F5-7347-9518-2B86AAB5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EFFDBF-9CCF-FA4F-9A45-246395E0C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2" r:id="rId1"/>
    <p:sldLayoutId id="2147485363" r:id="rId2"/>
    <p:sldLayoutId id="2147485364" r:id="rId3"/>
    <p:sldLayoutId id="2147485415" r:id="rId4"/>
    <p:sldLayoutId id="2147485365" r:id="rId5"/>
    <p:sldLayoutId id="2147485416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C0AE5CB9-7363-D845-8A1D-17F955514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271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7" r:id="rId1"/>
    <p:sldLayoutId id="2147485418" r:id="rId2"/>
    <p:sldLayoutId id="2147485419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26" r:id="rId10"/>
    <p:sldLayoutId id="2147485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C1959-C727-A342-8C8F-BB7D4D6F1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2" r:id="rId1"/>
    <p:sldLayoutId id="2147485383" r:id="rId2"/>
    <p:sldLayoutId id="2147485384" r:id="rId3"/>
    <p:sldLayoutId id="2147485385" r:id="rId4"/>
    <p:sldLayoutId id="2147485386" r:id="rId5"/>
    <p:sldLayoutId id="2147485387" r:id="rId6"/>
    <p:sldLayoutId id="2147485388" r:id="rId7"/>
    <p:sldLayoutId id="2147485389" r:id="rId8"/>
    <p:sldLayoutId id="2147485390" r:id="rId9"/>
    <p:sldLayoutId id="2147485391" r:id="rId10"/>
    <p:sldLayoutId id="21474853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4C42598-6050-6942-B543-60363344E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84DAC0-AA78-5B43-86E2-92E9F6777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E5768601-F664-8241-B90A-02057E39D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9" r:id="rId1"/>
    <p:sldLayoutId id="2147485430" r:id="rId2"/>
    <p:sldLayoutId id="2147485431" r:id="rId3"/>
    <p:sldLayoutId id="2147485432" r:id="rId4"/>
    <p:sldLayoutId id="2147485433" r:id="rId5"/>
    <p:sldLayoutId id="2147485434" r:id="rId6"/>
    <p:sldLayoutId id="2147485435" r:id="rId7"/>
    <p:sldLayoutId id="2147485436" r:id="rId8"/>
    <p:sldLayoutId id="2147485437" r:id="rId9"/>
    <p:sldLayoutId id="2147485438" r:id="rId10"/>
    <p:sldLayoutId id="21474854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5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6.png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58.w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61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7.wmf"/><Relationship Id="rId3" Type="http://schemas.openxmlformats.org/officeDocument/2006/relationships/notesSlide" Target="../notesSlides/notesSlide48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64.wmf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66.bin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0.wmf"/><Relationship Id="rId5" Type="http://schemas.openxmlformats.org/officeDocument/2006/relationships/image" Target="../media/image63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2.wmf"/><Relationship Id="rId22" Type="http://schemas.openxmlformats.org/officeDocument/2006/relationships/image" Target="../media/image6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Network Resource Allocation Framework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45B86-57B2-9E4A-B92D-2904F804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>
                <a:ea typeface="ＭＳ Ｐゴシック" charset="-128"/>
              </a:rPr>
              <a:t>11</a:t>
            </a:r>
            <a:r>
              <a:rPr lang="en-US" altLang="x-none" sz="2400" kern="0">
                <a:ea typeface="ＭＳ Ｐゴシック" charset="-128"/>
              </a:rPr>
              <a:t>/</a:t>
            </a:r>
            <a:r>
              <a:rPr lang="en-US" altLang="zh-CN" sz="2400" kern="0">
                <a:ea typeface="宋体" charset="-122"/>
              </a:rPr>
              <a:t>1</a:t>
            </a:r>
            <a:r>
              <a:rPr lang="en-US" altLang="zh-CN" sz="2400" kern="0" dirty="0">
                <a:ea typeface="宋体" charset="-122"/>
              </a:rPr>
              <a:t>0</a:t>
            </a:r>
            <a:r>
              <a:rPr lang="en-US" altLang="x-none" sz="2400" kern="0">
                <a:ea typeface="ＭＳ Ｐゴシック" charset="-128"/>
              </a:rPr>
              <a:t>/20</a:t>
            </a:r>
            <a:r>
              <a:rPr lang="en-US" altLang="zh-CN" sz="2400" kern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826D-9D96-0541-B492-A1BEBF1096E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DE3F2-A8C6-6748-A7A7-3AB2BDB627E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Network Resource Allocation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It is important to understand and design protocols for a general network topology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will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TCP allocate resource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should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resource be allocated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226175" y="3998913"/>
            <a:ext cx="2693988" cy="1663700"/>
            <a:chOff x="3199" y="1238"/>
            <a:chExt cx="1697" cy="1048"/>
          </a:xfrm>
        </p:grpSpPr>
        <p:sp>
          <p:nvSpPr>
            <p:cNvPr id="148500" name="Oval 5"/>
            <p:cNvSpPr>
              <a:spLocks noChangeArrowheads="1"/>
            </p:cNvSpPr>
            <p:nvPr/>
          </p:nvSpPr>
          <p:spPr bwMode="auto">
            <a:xfrm>
              <a:off x="4804" y="173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1" name="Oval 6"/>
            <p:cNvSpPr>
              <a:spLocks noChangeArrowheads="1"/>
            </p:cNvSpPr>
            <p:nvPr/>
          </p:nvSpPr>
          <p:spPr bwMode="auto">
            <a:xfrm>
              <a:off x="3199" y="173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2" name="Oval 7"/>
            <p:cNvSpPr>
              <a:spLocks noChangeArrowheads="1"/>
            </p:cNvSpPr>
            <p:nvPr/>
          </p:nvSpPr>
          <p:spPr bwMode="auto">
            <a:xfrm>
              <a:off x="3992" y="174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3" name="Line 8"/>
            <p:cNvSpPr>
              <a:spLocks noChangeShapeType="1"/>
            </p:cNvSpPr>
            <p:nvPr/>
          </p:nvSpPr>
          <p:spPr bwMode="auto">
            <a:xfrm>
              <a:off x="4093" y="178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4" name="Freeform 9"/>
            <p:cNvSpPr>
              <a:spLocks/>
            </p:cNvSpPr>
            <p:nvPr/>
          </p:nvSpPr>
          <p:spPr bwMode="auto">
            <a:xfrm>
              <a:off x="3220" y="123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5" name="Freeform 10"/>
            <p:cNvSpPr>
              <a:spLocks/>
            </p:cNvSpPr>
            <p:nvPr/>
          </p:nvSpPr>
          <p:spPr bwMode="auto">
            <a:xfrm>
              <a:off x="3353" y="1297"/>
              <a:ext cx="732" cy="418"/>
            </a:xfrm>
            <a:custGeom>
              <a:avLst/>
              <a:gdLst>
                <a:gd name="T0" fmla="*/ 0 w 1563"/>
                <a:gd name="T1" fmla="*/ 2 h 555"/>
                <a:gd name="T2" fmla="*/ 0 w 1563"/>
                <a:gd name="T3" fmla="*/ 2 h 555"/>
                <a:gd name="T4" fmla="*/ 0 w 1563"/>
                <a:gd name="T5" fmla="*/ 2 h 555"/>
                <a:gd name="T6" fmla="*/ 0 w 1563"/>
                <a:gd name="T7" fmla="*/ 2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6" name="Freeform 11"/>
            <p:cNvSpPr>
              <a:spLocks/>
            </p:cNvSpPr>
            <p:nvPr/>
          </p:nvSpPr>
          <p:spPr bwMode="auto">
            <a:xfrm>
              <a:off x="4095" y="184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7" name="Freeform 12"/>
            <p:cNvSpPr>
              <a:spLocks/>
            </p:cNvSpPr>
            <p:nvPr/>
          </p:nvSpPr>
          <p:spPr bwMode="auto">
            <a:xfrm>
              <a:off x="3403" y="126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8" name="Line 13"/>
            <p:cNvSpPr>
              <a:spLocks noChangeShapeType="1"/>
            </p:cNvSpPr>
            <p:nvPr/>
          </p:nvSpPr>
          <p:spPr bwMode="auto">
            <a:xfrm>
              <a:off x="3271" y="178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5" name="Group 14"/>
          <p:cNvGrpSpPr>
            <a:grpSpLocks/>
          </p:cNvGrpSpPr>
          <p:nvPr/>
        </p:nvGrpSpPr>
        <p:grpSpPr bwMode="auto">
          <a:xfrm>
            <a:off x="474663" y="4219575"/>
            <a:ext cx="1522412" cy="931863"/>
            <a:chOff x="988" y="967"/>
            <a:chExt cx="959" cy="587"/>
          </a:xfrm>
        </p:grpSpPr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988" y="1466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6" name="Oval 16"/>
            <p:cNvSpPr>
              <a:spLocks noChangeArrowheads="1"/>
            </p:cNvSpPr>
            <p:nvPr/>
          </p:nvSpPr>
          <p:spPr bwMode="auto">
            <a:xfrm>
              <a:off x="1781" y="1471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7" name="Freeform 17"/>
            <p:cNvSpPr>
              <a:spLocks/>
            </p:cNvSpPr>
            <p:nvPr/>
          </p:nvSpPr>
          <p:spPr bwMode="auto">
            <a:xfrm>
              <a:off x="1009" y="967"/>
              <a:ext cx="938" cy="555"/>
            </a:xfrm>
            <a:custGeom>
              <a:avLst/>
              <a:gdLst>
                <a:gd name="T0" fmla="*/ 0 w 1563"/>
                <a:gd name="T1" fmla="*/ 9 h 555"/>
                <a:gd name="T2" fmla="*/ 1 w 1563"/>
                <a:gd name="T3" fmla="*/ 430 h 555"/>
                <a:gd name="T4" fmla="*/ 1 w 1563"/>
                <a:gd name="T5" fmla="*/ 476 h 555"/>
                <a:gd name="T6" fmla="*/ 1 w 1563"/>
                <a:gd name="T7" fmla="*/ 476 h 555"/>
                <a:gd name="T8" fmla="*/ 1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8" name="Freeform 18"/>
            <p:cNvSpPr>
              <a:spLocks/>
            </p:cNvSpPr>
            <p:nvPr/>
          </p:nvSpPr>
          <p:spPr bwMode="auto">
            <a:xfrm>
              <a:off x="1192" y="994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060" y="1509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6" name="Group 20"/>
          <p:cNvGrpSpPr>
            <a:grpSpLocks/>
          </p:cNvGrpSpPr>
          <p:nvPr/>
        </p:nvGrpSpPr>
        <p:grpSpPr bwMode="auto">
          <a:xfrm>
            <a:off x="2830513" y="4057650"/>
            <a:ext cx="2693987" cy="1663700"/>
            <a:chOff x="647" y="1288"/>
            <a:chExt cx="1697" cy="1048"/>
          </a:xfrm>
        </p:grpSpPr>
        <p:sp>
          <p:nvSpPr>
            <p:cNvPr id="148487" name="Oval 21"/>
            <p:cNvSpPr>
              <a:spLocks noChangeArrowheads="1"/>
            </p:cNvSpPr>
            <p:nvPr/>
          </p:nvSpPr>
          <p:spPr bwMode="auto">
            <a:xfrm>
              <a:off x="2252" y="178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8" name="Oval 22"/>
            <p:cNvSpPr>
              <a:spLocks noChangeArrowheads="1"/>
            </p:cNvSpPr>
            <p:nvPr/>
          </p:nvSpPr>
          <p:spPr bwMode="auto">
            <a:xfrm>
              <a:off x="647" y="178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9" name="Oval 23"/>
            <p:cNvSpPr>
              <a:spLocks noChangeArrowheads="1"/>
            </p:cNvSpPr>
            <p:nvPr/>
          </p:nvSpPr>
          <p:spPr bwMode="auto">
            <a:xfrm>
              <a:off x="1440" y="179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0" name="Line 24"/>
            <p:cNvSpPr>
              <a:spLocks noChangeShapeType="1"/>
            </p:cNvSpPr>
            <p:nvPr/>
          </p:nvSpPr>
          <p:spPr bwMode="auto">
            <a:xfrm>
              <a:off x="1541" y="183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1" name="Freeform 25"/>
            <p:cNvSpPr>
              <a:spLocks/>
            </p:cNvSpPr>
            <p:nvPr/>
          </p:nvSpPr>
          <p:spPr bwMode="auto">
            <a:xfrm>
              <a:off x="668" y="128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2" name="Freeform 26"/>
            <p:cNvSpPr>
              <a:spLocks/>
            </p:cNvSpPr>
            <p:nvPr/>
          </p:nvSpPr>
          <p:spPr bwMode="auto">
            <a:xfrm>
              <a:off x="1543" y="189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3" name="Freeform 27"/>
            <p:cNvSpPr>
              <a:spLocks/>
            </p:cNvSpPr>
            <p:nvPr/>
          </p:nvSpPr>
          <p:spPr bwMode="auto">
            <a:xfrm>
              <a:off x="851" y="131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4" name="Line 28"/>
            <p:cNvSpPr>
              <a:spLocks noChangeShapeType="1"/>
            </p:cNvSpPr>
            <p:nvPr/>
          </p:nvSpPr>
          <p:spPr bwMode="auto">
            <a:xfrm>
              <a:off x="719" y="183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AEA-F466-B641-BE0F-DD99D9AC756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TCP/Reno Rates</a:t>
            </a:r>
          </a:p>
        </p:txBody>
      </p:sp>
      <p:sp>
        <p:nvSpPr>
          <p:cNvPr id="150531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2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3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4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5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6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7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8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9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0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1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2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0543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0544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8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Rates: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</a:t>
                </a:r>
              </a:p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None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121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blipFill rotWithShape="0">
                <a:blip r:embed="rId3"/>
                <a:stretch>
                  <a:fillRect l="-1062" t="-13636" b="-11688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46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47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B6542-DB5B-B74B-9BE2-A8B5896FC3C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TCP/Vegas Rates</a:t>
            </a:r>
          </a:p>
        </p:txBody>
      </p:sp>
      <p:sp>
        <p:nvSpPr>
          <p:cNvPr id="152579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0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1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2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3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4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5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6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7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8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9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90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2591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2592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22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Rates    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2594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95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3200" u="sng">
                <a:solidFill>
                  <a:srgbClr val="3333CC"/>
                </a:solidFill>
                <a:ea typeface="宋体" charset="-122"/>
              </a:rPr>
              <a:t>Example: Max-min Fairness</a:t>
            </a:r>
            <a:endParaRPr lang="en-GB" altLang="en-US" sz="3200" u="sng">
              <a:solidFill>
                <a:srgbClr val="3333CC"/>
              </a:solidFill>
            </a:endParaRPr>
          </a:p>
        </p:txBody>
      </p:sp>
      <p:sp>
        <p:nvSpPr>
          <p:cNvPr id="15667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0581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zh-CN" sz="3600" dirty="0">
                <a:solidFill>
                  <a:srgbClr val="000000"/>
                </a:solidFill>
                <a:ea typeface="宋体" charset="-122"/>
              </a:rPr>
              <a:t>Max-min fairness: </a:t>
            </a: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GB" altLang="en-US" sz="3200" dirty="0">
                <a:solidFill>
                  <a:srgbClr val="000000"/>
                </a:solidFill>
              </a:rPr>
              <a:t>aximizes the throughput of the flow receiving the minimum (of resources)</a:t>
            </a:r>
          </a:p>
          <a:p>
            <a:pPr lvl="2"/>
            <a:r>
              <a:rPr lang="en-US" altLang="en-US" sz="2800" dirty="0">
                <a:solidFill>
                  <a:srgbClr val="000000"/>
                </a:solidFill>
              </a:rPr>
              <a:t>Justification: John Rawls, </a:t>
            </a:r>
            <a:r>
              <a:rPr lang="en-US" altLang="en-US" sz="2800" i="1" dirty="0">
                <a:solidFill>
                  <a:srgbClr val="000000"/>
                </a:solidFill>
              </a:rPr>
              <a:t>A Theory of Justice</a:t>
            </a:r>
            <a:r>
              <a:rPr lang="en-US" altLang="en-US" sz="2800" dirty="0">
                <a:solidFill>
                  <a:srgbClr val="000000"/>
                </a:solidFill>
              </a:rPr>
              <a:t>  (1971)</a:t>
            </a:r>
          </a:p>
          <a:p>
            <a:pPr lvl="3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http://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en.wikipedia.org</a:t>
            </a: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/wiki/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John_Rawls</a:t>
            </a:r>
            <a:endParaRPr lang="en-US" altLang="en-US" sz="2400" dirty="0">
              <a:solidFill>
                <a:srgbClr val="000000"/>
              </a:solidFill>
              <a:latin typeface="Comic Sans MS" charset="0"/>
            </a:endParaRPr>
          </a:p>
          <a:p>
            <a:pPr lvl="2"/>
            <a:r>
              <a:rPr lang="en-GB" altLang="en-US" sz="2800" dirty="0">
                <a:solidFill>
                  <a:srgbClr val="000000"/>
                </a:solidFill>
              </a:rPr>
              <a:t>This is a resource allocation scheme used in ATM and some other network resource allocation proposals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5875"/>
            <a:ext cx="9096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9011CF-E7C4-3B4D-9F73-AC9511C061E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6258-D66E-4244-9D37-FBBFEA4CE42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Max-Min</a:t>
            </a: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666750" y="1387475"/>
          <a:ext cx="418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1" name="Equation" r:id="rId4" imgW="1498600" imgH="787400" progId="Equation.3">
                  <p:embed/>
                </p:oleObj>
              </mc:Choice>
              <mc:Fallback>
                <p:oleObj name="Equation" r:id="rId4" imgW="1498600" imgH="7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87475"/>
                        <a:ext cx="41830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5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6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7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8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9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0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1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2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3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4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5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8736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8737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1465263" y="3608388"/>
            <a:ext cx="4686300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Rates: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 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1 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=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1/2</a:t>
            </a:r>
            <a:endParaRPr kumimoji="1" lang="en-US" altLang="en-US" sz="2400" i="1" baseline="-250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8739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40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9D5AC-592F-5445-8B9C-D8B7B82081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76250" y="42703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Framework: Network Resource Allocation </a:t>
            </a:r>
            <a:br>
              <a:rPr lang="en-GB" altLang="en-US" u="sng" dirty="0">
                <a:solidFill>
                  <a:srgbClr val="3333CC"/>
                </a:solidFill>
              </a:rPr>
            </a:br>
            <a:r>
              <a:rPr lang="en-GB" altLang="zh-CN" u="sng" dirty="0">
                <a:solidFill>
                  <a:srgbClr val="3333CC"/>
                </a:solidFill>
                <a:ea typeface="宋体" charset="-122"/>
              </a:rPr>
              <a:t>Using</a:t>
            </a:r>
            <a:r>
              <a:rPr lang="en-GB" altLang="en-US" u="sng" dirty="0">
                <a:solidFill>
                  <a:srgbClr val="3333CC"/>
                </a:solidFill>
              </a:rPr>
              <a:t> Utility Functions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4663" cy="49609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dirty="0"/>
              <a:t>A set of </a:t>
            </a:r>
            <a:r>
              <a:rPr lang="en-GB" altLang="zh-CN" dirty="0">
                <a:ea typeface="宋体" charset="-122"/>
              </a:rPr>
              <a:t>flows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</a:t>
            </a:r>
            <a:endParaRPr lang="en-GB" altLang="en-US" dirty="0"/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Let 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 be the </a:t>
            </a:r>
            <a:r>
              <a:rPr lang="en-GB" altLang="zh-CN" dirty="0">
                <a:ea typeface="宋体" charset="-122"/>
              </a:rPr>
              <a:t>rate of flow f</a:t>
            </a:r>
            <a:r>
              <a:rPr lang="en-GB" altLang="en-US" dirty="0"/>
              <a:t>, and the utility to </a:t>
            </a:r>
            <a:r>
              <a:rPr lang="en-GB" altLang="zh-CN" dirty="0">
                <a:ea typeface="宋体" charset="-122"/>
              </a:rPr>
              <a:t>flow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 </a:t>
            </a:r>
            <a:r>
              <a:rPr lang="en-GB" altLang="en-US" dirty="0"/>
              <a:t>is </a:t>
            </a:r>
            <a:r>
              <a:rPr lang="en-GB" altLang="en-US" dirty="0" err="1"/>
              <a:t>U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(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Maximize aggregate utility, subject to capacity constraints</a:t>
            </a:r>
          </a:p>
        </p:txBody>
      </p:sp>
      <p:graphicFrame>
        <p:nvGraphicFramePr>
          <p:cNvPr id="160773" name="Object 2"/>
          <p:cNvGraphicFramePr>
            <a:graphicFrameLocks noChangeAspect="1"/>
          </p:cNvGraphicFramePr>
          <p:nvPr/>
        </p:nvGraphicFramePr>
        <p:xfrm>
          <a:off x="1533525" y="4405313"/>
          <a:ext cx="62134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6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05313"/>
                        <a:ext cx="6213475" cy="227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C66A7-FFB6-E24A-AB61-4AB0D1616D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Example: Maximize Throughput</a:t>
            </a:r>
          </a:p>
        </p:txBody>
      </p:sp>
      <p:graphicFrame>
        <p:nvGraphicFramePr>
          <p:cNvPr id="154627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4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464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464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1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0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1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4643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44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𝑥𝑓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4545" r="-3409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6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89191-64D5-8E4A-9242-A55897A59A4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Proportional Fairness</a:t>
            </a:r>
          </a:p>
        </p:txBody>
      </p:sp>
      <p:graphicFrame>
        <p:nvGraphicFramePr>
          <p:cNvPr id="162819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2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1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2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3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4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5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6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7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8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9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0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1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2832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2833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8215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162835" name="Object 4"/>
          <p:cNvGraphicFramePr>
            <a:graphicFrameLocks noChangeAspect="1"/>
          </p:cNvGraphicFramePr>
          <p:nvPr/>
        </p:nvGraphicFramePr>
        <p:xfrm>
          <a:off x="5689600" y="1516063"/>
          <a:ext cx="287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3" name="Equation" r:id="rId6" imgW="927100" imgH="279400" progId="Equation.3">
                  <p:embed/>
                </p:oleObj>
              </mc:Choice>
              <mc:Fallback>
                <p:oleObj name="Equation" r:id="rId6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516063"/>
                        <a:ext cx="287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7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160A0-C590-B843-AFD7-92EC6E6A6C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Example 3: a </a:t>
            </a:r>
            <a:r>
              <a:rPr lang="en-US" altLang="en-US" sz="3200" u="sng">
                <a:solidFill>
                  <a:srgbClr val="3333CC"/>
                </a:solidFill>
              </a:rPr>
              <a:t>“Funny” Utility </a:t>
            </a:r>
            <a:r>
              <a:rPr lang="en-US" altLang="en-US" sz="3200" u="sng" dirty="0">
                <a:solidFill>
                  <a:srgbClr val="3333CC"/>
                </a:solidFill>
              </a:rPr>
              <a:t>Function</a:t>
            </a:r>
          </a:p>
        </p:txBody>
      </p:sp>
      <p:graphicFrame>
        <p:nvGraphicFramePr>
          <p:cNvPr id="164867" name="Object 2"/>
          <p:cNvGraphicFramePr>
            <a:graphicFrameLocks/>
          </p:cNvGraphicFramePr>
          <p:nvPr/>
        </p:nvGraphicFramePr>
        <p:xfrm>
          <a:off x="419100" y="1374775"/>
          <a:ext cx="46799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6" name="Equation" r:id="rId4" imgW="1676400" imgH="800100" progId="Equation.3">
                  <p:embed/>
                </p:oleObj>
              </mc:Choice>
              <mc:Fallback>
                <p:oleObj name="Equation" r:id="rId4" imgW="1676400" imgH="800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4775"/>
                        <a:ext cx="46799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488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488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9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Optimal: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3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3636" b="-389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83" name="Object 34"/>
          <p:cNvGraphicFramePr>
            <a:graphicFrameLocks noChangeAspect="1"/>
          </p:cNvGraphicFramePr>
          <p:nvPr/>
        </p:nvGraphicFramePr>
        <p:xfrm>
          <a:off x="5580063" y="1982788"/>
          <a:ext cx="33480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7" name="Equation" r:id="rId7" imgW="1193800" imgH="444500" progId="Equation.3">
                  <p:embed/>
                </p:oleObj>
              </mc:Choice>
              <mc:Fallback>
                <p:oleObj name="Equation" r:id="rId7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2788"/>
                        <a:ext cx="33480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85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Allocations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9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92B2B-47A6-0148-9DEF-86740E3B80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55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6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7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8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9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0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1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2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3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4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6967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6968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66969" name="Rectangle 30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70" name="Rectangle 31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date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extended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8pm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13</a:t>
            </a:r>
            <a:endParaRPr lang="en-US" alt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DO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procrastinate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future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any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more!</a:t>
            </a:r>
          </a:p>
          <a:p>
            <a:pPr>
              <a:buFont typeface="Wingdings" pitchFamily="2" charset="2"/>
              <a:buChar char="q"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afternoon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Do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forget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your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1-page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cheat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sheet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  <a:sym typeface="Wingdings" pitchFamily="2" charset="2"/>
              </a:rPr>
              <a:t>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Wingdings" pitchFamily="2" charset="2"/>
              <a:buChar char="q"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9239E-2A3B-3F4D-B2B4-5D8E0BCFA23E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objective function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/>
        </p:nvGraphicFramePr>
        <p:xfrm>
          <a:off x="4514850" y="79375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7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79375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5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objective function: an example of an axiom derivation of network-wide objective function</a:t>
            </a: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F4EE615-D980-064C-9A84-534F6883E31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0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07A32-3042-2349-A078-063DA434519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7" name="Freeform 2"/>
          <p:cNvSpPr>
            <a:spLocks/>
          </p:cNvSpPr>
          <p:nvPr/>
        </p:nvSpPr>
        <p:spPr bwMode="auto">
          <a:xfrm>
            <a:off x="871538" y="2300288"/>
            <a:ext cx="3041650" cy="2517775"/>
          </a:xfrm>
          <a:custGeom>
            <a:avLst/>
            <a:gdLst>
              <a:gd name="T0" fmla="*/ 2147483647 w 1916"/>
              <a:gd name="T1" fmla="*/ 0 h 1586"/>
              <a:gd name="T2" fmla="*/ 0 w 1916"/>
              <a:gd name="T3" fmla="*/ 2147483647 h 1586"/>
              <a:gd name="T4" fmla="*/ 2147483647 w 1916"/>
              <a:gd name="T5" fmla="*/ 2147483647 h 1586"/>
              <a:gd name="T6" fmla="*/ 2147483647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Network Bandwidth Allocation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Using Nash Bargain Solution (NBS)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89438" y="1749425"/>
            <a:ext cx="4410075" cy="4856163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High level picture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given the feasible set of bandwidth allocation, we want to pick an allocation point that is efficient and fair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C00000"/>
                </a:solidFill>
              </a:rPr>
              <a:t>The determination of the allocation point should be based on “first principles” (axioms)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92" y="0"/>
            <a:ext cx="1348408" cy="19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313CD-7501-784B-8000-F7E54073F95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Network Bandwidth Allocation:</a:t>
            </a:r>
            <a:br>
              <a:rPr lang="en-US" altLang="zh-CN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Feasible Region</a:t>
            </a:r>
            <a:endParaRPr lang="en-US" altLang="en-US" sz="3200">
              <a:ea typeface="宋体" charset="-122"/>
            </a:endParaRPr>
          </a:p>
        </p:txBody>
      </p:sp>
      <p:sp>
        <p:nvSpPr>
          <p:cNvPr id="175107" name="Line 14"/>
          <p:cNvSpPr>
            <a:spLocks noChangeShapeType="1"/>
          </p:cNvSpPr>
          <p:nvPr/>
        </p:nvSpPr>
        <p:spPr bwMode="auto">
          <a:xfrm>
            <a:off x="4686300" y="5732463"/>
            <a:ext cx="16192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8" name="Line 15"/>
          <p:cNvSpPr>
            <a:spLocks noChangeShapeType="1"/>
          </p:cNvSpPr>
          <p:nvPr/>
        </p:nvSpPr>
        <p:spPr bwMode="auto">
          <a:xfrm flipH="1">
            <a:off x="5092700" y="5756275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9" name="Line 16"/>
          <p:cNvSpPr>
            <a:spLocks noChangeShapeType="1"/>
          </p:cNvSpPr>
          <p:nvPr/>
        </p:nvSpPr>
        <p:spPr bwMode="auto">
          <a:xfrm>
            <a:off x="1730375" y="5172075"/>
            <a:ext cx="450850" cy="3921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0" name="Line 17"/>
          <p:cNvSpPr>
            <a:spLocks noChangeShapeType="1"/>
          </p:cNvSpPr>
          <p:nvPr/>
        </p:nvSpPr>
        <p:spPr bwMode="auto">
          <a:xfrm>
            <a:off x="2170113" y="5548313"/>
            <a:ext cx="51609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1" name="Line 18"/>
          <p:cNvSpPr>
            <a:spLocks noChangeShapeType="1"/>
          </p:cNvSpPr>
          <p:nvPr/>
        </p:nvSpPr>
        <p:spPr bwMode="auto">
          <a:xfrm flipH="1">
            <a:off x="7323138" y="5173663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2" name="Line 19"/>
          <p:cNvSpPr>
            <a:spLocks noChangeShapeType="1"/>
          </p:cNvSpPr>
          <p:nvPr/>
        </p:nvSpPr>
        <p:spPr bwMode="auto">
          <a:xfrm>
            <a:off x="2181225" y="5724525"/>
            <a:ext cx="2493963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3" name="Line 20"/>
          <p:cNvSpPr>
            <a:spLocks noChangeShapeType="1"/>
          </p:cNvSpPr>
          <p:nvPr/>
        </p:nvSpPr>
        <p:spPr bwMode="auto">
          <a:xfrm flipH="1">
            <a:off x="1720850" y="5734050"/>
            <a:ext cx="450850" cy="39211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4" name="Line 21"/>
          <p:cNvSpPr>
            <a:spLocks noChangeShapeType="1"/>
          </p:cNvSpPr>
          <p:nvPr/>
        </p:nvSpPr>
        <p:spPr bwMode="auto">
          <a:xfrm>
            <a:off x="4826000" y="5864225"/>
            <a:ext cx="0" cy="43656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5" name="Line 22"/>
          <p:cNvSpPr>
            <a:spLocks noChangeShapeType="1"/>
          </p:cNvSpPr>
          <p:nvPr/>
        </p:nvSpPr>
        <p:spPr bwMode="auto">
          <a:xfrm>
            <a:off x="5116513" y="5873750"/>
            <a:ext cx="0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6" name="Line 23"/>
          <p:cNvSpPr>
            <a:spLocks noChangeShapeType="1"/>
          </p:cNvSpPr>
          <p:nvPr/>
        </p:nvSpPr>
        <p:spPr bwMode="auto">
          <a:xfrm flipV="1">
            <a:off x="5256213" y="5756275"/>
            <a:ext cx="208597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7" name="Line 24"/>
          <p:cNvSpPr>
            <a:spLocks noChangeShapeType="1"/>
          </p:cNvSpPr>
          <p:nvPr/>
        </p:nvSpPr>
        <p:spPr bwMode="auto">
          <a:xfrm flipH="1" flipV="1">
            <a:off x="7348538" y="5749925"/>
            <a:ext cx="45085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8" name="Rectangle 18"/>
          <p:cNvSpPr>
            <a:spLocks noChangeArrowheads="1"/>
          </p:cNvSpPr>
          <p:nvPr/>
        </p:nvSpPr>
        <p:spPr bwMode="auto">
          <a:xfrm>
            <a:off x="1281113" y="48974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75119" name="Rectangle 19"/>
          <p:cNvSpPr>
            <a:spLocks noChangeArrowheads="1"/>
          </p:cNvSpPr>
          <p:nvPr/>
        </p:nvSpPr>
        <p:spPr bwMode="auto">
          <a:xfrm>
            <a:off x="1328738" y="6127750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75120" name="Rectangle 20"/>
          <p:cNvSpPr>
            <a:spLocks noChangeArrowheads="1"/>
          </p:cNvSpPr>
          <p:nvPr/>
        </p:nvSpPr>
        <p:spPr bwMode="auto">
          <a:xfrm>
            <a:off x="4968875" y="63373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75121" name="Rectangle 21"/>
          <p:cNvSpPr>
            <a:spLocks noChangeArrowheads="1"/>
          </p:cNvSpPr>
          <p:nvPr/>
        </p:nvSpPr>
        <p:spPr bwMode="auto">
          <a:xfrm>
            <a:off x="3197225" y="5830888"/>
            <a:ext cx="82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22" name="Rectangle 22"/>
          <p:cNvSpPr>
            <a:spLocks noChangeArrowheads="1"/>
          </p:cNvSpPr>
          <p:nvPr/>
        </p:nvSpPr>
        <p:spPr bwMode="auto">
          <a:xfrm>
            <a:off x="5870575" y="5843588"/>
            <a:ext cx="87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85988" y="1503363"/>
            <a:ext cx="4298950" cy="2784475"/>
            <a:chOff x="2185332" y="1502596"/>
            <a:chExt cx="4299824" cy="2785624"/>
          </a:xfrm>
        </p:grpSpPr>
        <p:cxnSp>
          <p:nvCxnSpPr>
            <p:cNvPr id="175124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3398266" y="2483071"/>
              <a:ext cx="1701880" cy="16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5" name="Straight Arrow Connector 24"/>
            <p:cNvCxnSpPr>
              <a:cxnSpLocks noChangeShapeType="1"/>
            </p:cNvCxnSpPr>
            <p:nvPr/>
          </p:nvCxnSpPr>
          <p:spPr bwMode="auto">
            <a:xfrm rot="10800000" flipV="1">
              <a:off x="2427889" y="3342289"/>
              <a:ext cx="1813034" cy="94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6" name="Straight Arrow Connector 27"/>
            <p:cNvCxnSpPr>
              <a:cxnSpLocks noChangeShapeType="1"/>
            </p:cNvCxnSpPr>
            <p:nvPr/>
          </p:nvCxnSpPr>
          <p:spPr bwMode="auto">
            <a:xfrm>
              <a:off x="4256691" y="3342290"/>
              <a:ext cx="1939158" cy="898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168870" y="2617076"/>
              <a:ext cx="1450428" cy="693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8" name="Straight Connector 31"/>
            <p:cNvCxnSpPr>
              <a:cxnSpLocks noChangeShapeType="1"/>
            </p:cNvCxnSpPr>
            <p:nvPr/>
          </p:nvCxnSpPr>
          <p:spPr bwMode="auto">
            <a:xfrm rot="16200000" flipH="1">
              <a:off x="3909850" y="2554013"/>
              <a:ext cx="1513489" cy="85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9" name="Straight Connector 33"/>
            <p:cNvCxnSpPr>
              <a:cxnSpLocks noChangeShapeType="1"/>
            </p:cNvCxnSpPr>
            <p:nvPr/>
          </p:nvCxnSpPr>
          <p:spPr bwMode="auto">
            <a:xfrm>
              <a:off x="3563007" y="3720662"/>
              <a:ext cx="835573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4398580" y="3736427"/>
              <a:ext cx="709448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1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3405352" y="3121572"/>
              <a:ext cx="1844566" cy="14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132" name="Rectangle 18"/>
            <p:cNvSpPr>
              <a:spLocks noChangeArrowheads="1"/>
            </p:cNvSpPr>
            <p:nvPr/>
          </p:nvSpPr>
          <p:spPr bwMode="auto">
            <a:xfrm>
              <a:off x="4350134" y="1502596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75133" name="Rectangle 19"/>
            <p:cNvSpPr>
              <a:spLocks noChangeArrowheads="1"/>
            </p:cNvSpPr>
            <p:nvPr/>
          </p:nvSpPr>
          <p:spPr bwMode="auto">
            <a:xfrm>
              <a:off x="6100435" y="3852261"/>
              <a:ext cx="384721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75134" name="Rectangle 19"/>
            <p:cNvSpPr>
              <a:spLocks noChangeArrowheads="1"/>
            </p:cNvSpPr>
            <p:nvPr/>
          </p:nvSpPr>
          <p:spPr bwMode="auto">
            <a:xfrm>
              <a:off x="2185332" y="3831239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C74D1-A52F-664F-8A28-B24EEC24135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7154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7156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7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8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7715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716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716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716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</p:txBody>
      </p:sp>
    </p:spTree>
    <p:extLst>
      <p:ext uri="{BB962C8B-B14F-4D97-AF65-F5344CB8AC3E}">
        <p14:creationId xmlns:p14="http://schemas.microsoft.com/office/powerpoint/2010/main" val="105848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223AC-7635-254F-A726-7D807A372C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9202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61213" y="2441575"/>
            <a:ext cx="1398587" cy="1103313"/>
            <a:chOff x="4511" y="1538"/>
            <a:chExt cx="881" cy="695"/>
          </a:xfrm>
        </p:grpSpPr>
        <p:sp>
          <p:nvSpPr>
            <p:cNvPr id="179213" name="Freeform 9"/>
            <p:cNvSpPr>
              <a:spLocks/>
            </p:cNvSpPr>
            <p:nvPr/>
          </p:nvSpPr>
          <p:spPr bwMode="auto">
            <a:xfrm>
              <a:off x="4511" y="1538"/>
              <a:ext cx="881" cy="695"/>
            </a:xfrm>
            <a:custGeom>
              <a:avLst/>
              <a:gdLst>
                <a:gd name="T0" fmla="*/ 0 w 1866"/>
                <a:gd name="T1" fmla="*/ 0 h 1885"/>
                <a:gd name="T2" fmla="*/ 0 w 1866"/>
                <a:gd name="T3" fmla="*/ 0 h 1885"/>
                <a:gd name="T4" fmla="*/ 0 w 1866"/>
                <a:gd name="T5" fmla="*/ 0 h 1885"/>
                <a:gd name="T6" fmla="*/ 0 w 1866"/>
                <a:gd name="T7" fmla="*/ 0 h 1885"/>
                <a:gd name="T8" fmla="*/ 0 w 1866"/>
                <a:gd name="T9" fmla="*/ 0 h 1885"/>
                <a:gd name="T10" fmla="*/ 0 w 1866"/>
                <a:gd name="T11" fmla="*/ 0 h 1885"/>
                <a:gd name="T12" fmla="*/ 0 w 1866"/>
                <a:gd name="T13" fmla="*/ 0 h 1885"/>
                <a:gd name="T14" fmla="*/ 0 w 1866"/>
                <a:gd name="T15" fmla="*/ 0 h 1885"/>
                <a:gd name="T16" fmla="*/ 0 w 1866"/>
                <a:gd name="T17" fmla="*/ 0 h 1885"/>
                <a:gd name="T18" fmla="*/ 0 w 1866"/>
                <a:gd name="T19" fmla="*/ 0 h 1885"/>
                <a:gd name="T20" fmla="*/ 0 w 1866"/>
                <a:gd name="T21" fmla="*/ 0 h 18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6"/>
                <a:gd name="T34" fmla="*/ 0 h 1885"/>
                <a:gd name="T35" fmla="*/ 1866 w 1866"/>
                <a:gd name="T36" fmla="*/ 1885 h 18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6" h="1885">
                  <a:moveTo>
                    <a:pt x="831" y="34"/>
                  </a:moveTo>
                  <a:cubicBezTo>
                    <a:pt x="834" y="31"/>
                    <a:pt x="906" y="8"/>
                    <a:pt x="850" y="25"/>
                  </a:cubicBezTo>
                  <a:cubicBezTo>
                    <a:pt x="794" y="42"/>
                    <a:pt x="603" y="73"/>
                    <a:pt x="493" y="134"/>
                  </a:cubicBezTo>
                  <a:cubicBezTo>
                    <a:pt x="383" y="195"/>
                    <a:pt x="270" y="184"/>
                    <a:pt x="191" y="390"/>
                  </a:cubicBezTo>
                  <a:cubicBezTo>
                    <a:pt x="112" y="596"/>
                    <a:pt x="0" y="1137"/>
                    <a:pt x="18" y="1369"/>
                  </a:cubicBezTo>
                  <a:cubicBezTo>
                    <a:pt x="36" y="1601"/>
                    <a:pt x="120" y="1721"/>
                    <a:pt x="301" y="1780"/>
                  </a:cubicBezTo>
                  <a:cubicBezTo>
                    <a:pt x="482" y="1839"/>
                    <a:pt x="867" y="1885"/>
                    <a:pt x="1106" y="1725"/>
                  </a:cubicBezTo>
                  <a:cubicBezTo>
                    <a:pt x="1345" y="1565"/>
                    <a:pt x="1635" y="1085"/>
                    <a:pt x="1737" y="820"/>
                  </a:cubicBezTo>
                  <a:cubicBezTo>
                    <a:pt x="1839" y="555"/>
                    <a:pt x="1866" y="268"/>
                    <a:pt x="1718" y="134"/>
                  </a:cubicBezTo>
                  <a:cubicBezTo>
                    <a:pt x="1570" y="0"/>
                    <a:pt x="1031" y="40"/>
                    <a:pt x="850" y="15"/>
                  </a:cubicBezTo>
                  <a:cubicBezTo>
                    <a:pt x="850" y="15"/>
                    <a:pt x="831" y="34"/>
                    <a:pt x="831" y="34"/>
                  </a:cubicBez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14" name="Text Box 10"/>
            <p:cNvSpPr txBox="1">
              <a:spLocks noChangeArrowheads="1"/>
            </p:cNvSpPr>
            <p:nvPr/>
          </p:nvSpPr>
          <p:spPr bwMode="auto">
            <a:xfrm>
              <a:off x="4543" y="1731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7920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921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921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921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Pareto optimality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impossibility of increasing the rate of one user without decreasing the rate of another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symmetry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 symmetric feasible set yields a symmetric outcome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invariance of linear transformation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the allocation must be invariant to linear transformations of users’ rates</a:t>
            </a:r>
            <a:endParaRPr lang="en-US" altLang="zh-CN" sz="1800" i="1" kern="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independence of irrelevant alternatives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assume s is an allocation when feasible set is R, s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</a:t>
            </a:r>
            <a:r>
              <a:rPr lang="en-US" altLang="zh-CN" sz="1800" kern="0" dirty="0">
                <a:ea typeface="宋体" charset="-122"/>
              </a:rPr>
              <a:t>T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 </a:t>
            </a:r>
            <a:r>
              <a:rPr lang="en-US" altLang="zh-CN" sz="1800" kern="0" dirty="0">
                <a:ea typeface="宋体" charset="-122"/>
              </a:rPr>
              <a:t>R, then s is also an allocation when the feasible set is T</a:t>
            </a:r>
          </a:p>
        </p:txBody>
      </p:sp>
    </p:spTree>
    <p:extLst>
      <p:ext uri="{BB962C8B-B14F-4D97-AF65-F5344CB8AC3E}">
        <p14:creationId xmlns:p14="http://schemas.microsoft.com/office/powerpoint/2010/main" val="236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24395-B329-CC40-8D75-6E0366D3F1F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1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81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46200"/>
            <a:ext cx="5421313" cy="515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Surprising result by John Nash (1951)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the rate allocation point is the feasible point which maximizes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This is equivalent to maximize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</a:p>
          <a:p>
            <a:pPr>
              <a:buFont typeface="ZapfDingbats" charset="0"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In other words, assume each flow f has utility function log(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宋体" charset="-122"/>
              </a:rPr>
              <a:t>I will give a proof for F =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宋体" charset="-122"/>
              </a:rPr>
              <a:t>think about F &gt; 2</a:t>
            </a:r>
          </a:p>
        </p:txBody>
      </p:sp>
      <p:sp>
        <p:nvSpPr>
          <p:cNvPr id="181252" name="Line 5"/>
          <p:cNvSpPr>
            <a:spLocks noChangeShapeType="1"/>
          </p:cNvSpPr>
          <p:nvPr/>
        </p:nvSpPr>
        <p:spPr bwMode="auto">
          <a:xfrm>
            <a:off x="5981700" y="3595688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3" name="Line 6"/>
          <p:cNvSpPr>
            <a:spLocks noChangeShapeType="1"/>
          </p:cNvSpPr>
          <p:nvPr/>
        </p:nvSpPr>
        <p:spPr bwMode="auto">
          <a:xfrm flipV="1">
            <a:off x="7518400" y="181451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4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81255" name="Text Box 14"/>
          <p:cNvSpPr txBox="1">
            <a:spLocks noChangeArrowheads="1"/>
          </p:cNvSpPr>
          <p:nvPr/>
        </p:nvSpPr>
        <p:spPr bwMode="auto">
          <a:xfrm>
            <a:off x="8740775" y="35829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1256" name="Text Box 15"/>
          <p:cNvSpPr txBox="1">
            <a:spLocks noChangeArrowheads="1"/>
          </p:cNvSpPr>
          <p:nvPr/>
        </p:nvSpPr>
        <p:spPr bwMode="auto">
          <a:xfrm>
            <a:off x="7031038" y="16303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06625" y="4037013"/>
          <a:ext cx="2093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84" name="Equation" r:id="rId4" imgW="685502" imgH="355446" progId="Equation.3">
                  <p:embed/>
                </p:oleObj>
              </mc:Choice>
              <mc:Fallback>
                <p:oleObj name="Equation" r:id="rId4" imgW="685502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37013"/>
                        <a:ext cx="20939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3"/>
          <p:cNvGraphicFramePr>
            <a:graphicFrameLocks noChangeAspect="1"/>
          </p:cNvGraphicFramePr>
          <p:nvPr/>
        </p:nvGraphicFramePr>
        <p:xfrm>
          <a:off x="2354263" y="2892425"/>
          <a:ext cx="194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85" name="Equation" r:id="rId6" imgW="609336" imgH="215806" progId="Equation.3">
                  <p:embed/>
                </p:oleObj>
              </mc:Choice>
              <mc:Fallback>
                <p:oleObj name="Equation" r:id="rId6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892425"/>
                        <a:ext cx="19462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Freeform 2"/>
          <p:cNvSpPr>
            <a:spLocks/>
          </p:cNvSpPr>
          <p:nvPr/>
        </p:nvSpPr>
        <p:spPr bwMode="auto">
          <a:xfrm rot="1511099">
            <a:off x="7594600" y="2898775"/>
            <a:ext cx="1136650" cy="461963"/>
          </a:xfrm>
          <a:custGeom>
            <a:avLst/>
            <a:gdLst>
              <a:gd name="T0" fmla="*/ 2147483646 w 1916"/>
              <a:gd name="T1" fmla="*/ 0 h 1586"/>
              <a:gd name="T2" fmla="*/ 0 w 1916"/>
              <a:gd name="T3" fmla="*/ 2147483646 h 1586"/>
              <a:gd name="T4" fmla="*/ 2147483646 w 1916"/>
              <a:gd name="T5" fmla="*/ 2147483646 h 1586"/>
              <a:gd name="T6" fmla="*/ 2147483646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60" name="Freeform 22"/>
          <p:cNvSpPr>
            <a:spLocks noChangeArrowheads="1"/>
          </p:cNvSpPr>
          <p:nvPr/>
        </p:nvSpPr>
        <p:spPr bwMode="auto">
          <a:xfrm>
            <a:off x="7716838" y="2008188"/>
            <a:ext cx="1330325" cy="1081087"/>
          </a:xfrm>
          <a:custGeom>
            <a:avLst/>
            <a:gdLst>
              <a:gd name="T0" fmla="*/ 0 w 1330036"/>
              <a:gd name="T1" fmla="*/ 0 h 1080655"/>
              <a:gd name="T2" fmla="*/ 389529 w 1330036"/>
              <a:gd name="T3" fmla="*/ 823647 h 1080655"/>
              <a:gd name="T4" fmla="*/ 1335538 w 1330036"/>
              <a:gd name="T5" fmla="*/ 1088893 h 1080655"/>
              <a:gd name="T6" fmla="*/ 0 60000 65536"/>
              <a:gd name="T7" fmla="*/ 0 60000 65536"/>
              <a:gd name="T8" fmla="*/ 0 60000 65536"/>
              <a:gd name="T9" fmla="*/ 0 w 1330036"/>
              <a:gd name="T10" fmla="*/ 0 h 1080655"/>
              <a:gd name="T11" fmla="*/ 1330036 w 1330036"/>
              <a:gd name="T12" fmla="*/ 1080655 h 1080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036" h="1080655">
                <a:moveTo>
                  <a:pt x="0" y="0"/>
                </a:moveTo>
                <a:cubicBezTo>
                  <a:pt x="83127" y="318654"/>
                  <a:pt x="166254" y="637309"/>
                  <a:pt x="387927" y="817418"/>
                </a:cubicBezTo>
                <a:cubicBezTo>
                  <a:pt x="609600" y="997527"/>
                  <a:pt x="969818" y="1039091"/>
                  <a:pt x="1330036" y="10806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2CD5B-A672-8A45-A370-6A91EF9734C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3299" name="Freeform 4" descr="Light upward diagonal"/>
          <p:cNvSpPr>
            <a:spLocks/>
          </p:cNvSpPr>
          <p:nvPr/>
        </p:nvSpPr>
        <p:spPr bwMode="auto">
          <a:xfrm>
            <a:off x="4610100" y="219710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0" name="Line 5"/>
          <p:cNvSpPr>
            <a:spLocks noChangeShapeType="1"/>
          </p:cNvSpPr>
          <p:nvPr/>
        </p:nvSpPr>
        <p:spPr bwMode="auto">
          <a:xfrm flipV="1">
            <a:off x="4256088" y="5849938"/>
            <a:ext cx="4383087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1" name="Line 6"/>
          <p:cNvSpPr>
            <a:spLocks noChangeShapeType="1"/>
          </p:cNvSpPr>
          <p:nvPr/>
        </p:nvSpPr>
        <p:spPr bwMode="auto">
          <a:xfrm flipH="1" flipV="1">
            <a:off x="4446588" y="1671638"/>
            <a:ext cx="55562" cy="455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2" name="Line 7"/>
          <p:cNvSpPr>
            <a:spLocks noChangeShapeType="1"/>
          </p:cNvSpPr>
          <p:nvPr/>
        </p:nvSpPr>
        <p:spPr bwMode="auto">
          <a:xfrm flipH="1">
            <a:off x="4487863" y="2406650"/>
            <a:ext cx="3556000" cy="3541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3" name="Freeform 9"/>
          <p:cNvSpPr>
            <a:spLocks/>
          </p:cNvSpPr>
          <p:nvPr/>
        </p:nvSpPr>
        <p:spPr bwMode="auto">
          <a:xfrm>
            <a:off x="6762750" y="1011238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4" name="Text Box 10"/>
          <p:cNvSpPr txBox="1">
            <a:spLocks noChangeArrowheads="1"/>
          </p:cNvSpPr>
          <p:nvPr/>
        </p:nvSpPr>
        <p:spPr bwMode="auto">
          <a:xfrm>
            <a:off x="7300913" y="2073275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3305" name="Text Box 12"/>
          <p:cNvSpPr txBox="1">
            <a:spLocks noChangeArrowheads="1"/>
          </p:cNvSpPr>
          <p:nvPr/>
        </p:nvSpPr>
        <p:spPr bwMode="auto">
          <a:xfrm rot="4411761">
            <a:off x="6729413" y="1628775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330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19113" y="1468438"/>
            <a:ext cx="3406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 s is the feasible point which maximizes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x1 * x2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Scale the feasible set so that s is at (1, 1)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how?</a:t>
            </a:r>
          </a:p>
        </p:txBody>
      </p:sp>
      <p:sp>
        <p:nvSpPr>
          <p:cNvPr id="183307" name="Text Box 20"/>
          <p:cNvSpPr txBox="1">
            <a:spLocks noChangeArrowheads="1"/>
          </p:cNvSpPr>
          <p:nvPr/>
        </p:nvSpPr>
        <p:spPr bwMode="auto">
          <a:xfrm>
            <a:off x="4541838" y="1676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3308" name="Text Box 20"/>
          <p:cNvSpPr txBox="1">
            <a:spLocks noChangeArrowheads="1"/>
          </p:cNvSpPr>
          <p:nvPr/>
        </p:nvSpPr>
        <p:spPr bwMode="auto">
          <a:xfrm>
            <a:off x="8351838" y="5407025"/>
            <a:ext cx="45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83309" name="Straight Connector 25"/>
          <p:cNvCxnSpPr>
            <a:cxnSpLocks noChangeShapeType="1"/>
          </p:cNvCxnSpPr>
          <p:nvPr/>
        </p:nvCxnSpPr>
        <p:spPr bwMode="auto">
          <a:xfrm>
            <a:off x="4476750" y="3752850"/>
            <a:ext cx="216058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310" name="Straight Connector 27"/>
          <p:cNvCxnSpPr>
            <a:cxnSpLocks noChangeShapeType="1"/>
          </p:cNvCxnSpPr>
          <p:nvPr/>
        </p:nvCxnSpPr>
        <p:spPr bwMode="auto">
          <a:xfrm rot="16200000" flipH="1">
            <a:off x="5557838" y="4800600"/>
            <a:ext cx="212725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11" name="Rectangle 28"/>
          <p:cNvSpPr>
            <a:spLocks noChangeArrowheads="1"/>
          </p:cNvSpPr>
          <p:nvPr/>
        </p:nvSpPr>
        <p:spPr bwMode="auto">
          <a:xfrm>
            <a:off x="6515100" y="586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12" name="Rectangle 29"/>
          <p:cNvSpPr>
            <a:spLocks noChangeArrowheads="1"/>
          </p:cNvSpPr>
          <p:nvPr/>
        </p:nvSpPr>
        <p:spPr bwMode="auto">
          <a:xfrm>
            <a:off x="4067175" y="357187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6E009B-CF02-4C4B-A7B7-8C4EA897F89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5347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8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9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0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1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2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3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4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5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3700" y="2474913"/>
            <a:ext cx="3532188" cy="36417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Question: after the transformation, is there any feasible point with x1 + x2 &gt; 2?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491288" y="1673225"/>
            <a:ext cx="928687" cy="1306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8" name="Text Box 15"/>
          <p:cNvSpPr txBox="1">
            <a:spLocks noChangeArrowheads="1"/>
          </p:cNvSpPr>
          <p:nvPr/>
        </p:nvSpPr>
        <p:spPr bwMode="auto">
          <a:xfrm>
            <a:off x="6219825" y="13493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P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7180263" y="234950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Q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0" name="Oval 17"/>
          <p:cNvSpPr>
            <a:spLocks noChangeArrowheads="1"/>
          </p:cNvSpPr>
          <p:nvPr/>
        </p:nvSpPr>
        <p:spPr bwMode="auto">
          <a:xfrm>
            <a:off x="6429375" y="16113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7177088" y="26336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2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3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4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5365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6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7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368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69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/>
      <p:bldP spid="43025" grpId="0"/>
      <p:bldP spid="43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 rot="19091529">
            <a:off x="4206875" y="2640013"/>
            <a:ext cx="3692525" cy="3262312"/>
          </a:xfrm>
          <a:prstGeom prst="rect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87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2D903-99AA-9149-8876-BDC5E8D169A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7396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02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15913" y="1560513"/>
            <a:ext cx="3530600" cy="364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Consider the symmetric rectangle U containing the now feasible set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-&gt; According to symmetry and Pareto, s is the allocation when feasible set is U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According to independence of irrelevant alternatives, the allocation of R is s as well.</a:t>
            </a:r>
            <a:endParaRPr lang="en-US" altLang="en-US" sz="2400" dirty="0"/>
          </a:p>
        </p:txBody>
      </p:sp>
      <p:sp>
        <p:nvSpPr>
          <p:cNvPr id="187406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7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8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7409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0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1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2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3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4" name="Text Box 21"/>
          <p:cNvSpPr txBox="1">
            <a:spLocks noChangeArrowheads="1"/>
          </p:cNvSpPr>
          <p:nvPr/>
        </p:nvSpPr>
        <p:spPr bwMode="auto">
          <a:xfrm>
            <a:off x="5662613" y="62245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U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4F93A6C-F47B-0745-B926-6F1E9970296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B78D9-D443-DA43-A077-330F928D08B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blipFill rotWithShape="0">
            <a:blip r:embed="rId4"/>
            <a:stretch>
              <a:fillRect l="-1857" b="-270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GB" altLang="en-US" sz="3200" dirty="0">
                <a:solidFill>
                  <a:srgbClr val="000000"/>
                </a:solidFill>
              </a:rPr>
              <a:t>llocation is proportionally fair if for any other allocation, aggregate of proportional changes is non-positive, e.g. if </a:t>
            </a:r>
            <a:r>
              <a:rPr lang="en-GB" altLang="en-US" sz="3200" i="1" dirty="0" err="1">
                <a:solidFill>
                  <a:srgbClr val="000000"/>
                </a:solidFill>
              </a:rPr>
              <a:t>x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 proportional-fair allocation, and </a:t>
            </a:r>
            <a:r>
              <a:rPr lang="en-GB" altLang="en-US" sz="3200" i="1" dirty="0" err="1">
                <a:solidFill>
                  <a:srgbClr val="000000"/>
                </a:solidFill>
              </a:rPr>
              <a:t>y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any other feasible allocation,  then require</a:t>
            </a: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89444" name="Object 2"/>
          <p:cNvGraphicFramePr>
            <a:graphicFrameLocks noChangeAspect="1"/>
          </p:cNvGraphicFramePr>
          <p:nvPr/>
        </p:nvGraphicFramePr>
        <p:xfrm>
          <a:off x="3184525" y="4449763"/>
          <a:ext cx="29591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5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449763"/>
                        <a:ext cx="29591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89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Vary the axioms and see if you can derive any objective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1C029-F857-FC49-AF5C-6AAA83016C0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3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DD2EA3C-2FE2-1748-B794-26217DA9FDD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48558-3FE5-054D-A689-91822BA76E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>
                <a:solidFill>
                  <a:srgbClr val="3333CC"/>
                </a:solidFill>
              </a:rPr>
              <a:t>Recall: Resource Allocation Framework</a:t>
            </a:r>
          </a:p>
        </p:txBody>
      </p:sp>
      <p:sp>
        <p:nvSpPr>
          <p:cNvPr id="8089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1354138"/>
            <a:ext cx="8094663" cy="531488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sz="2400" dirty="0">
                <a:ea typeface="ＭＳ Ｐゴシック" charset="-128"/>
              </a:rPr>
              <a:t>The Resource-Allocation Problem:</a:t>
            </a: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Goal: Design a distributed </a:t>
            </a:r>
            <a:r>
              <a:rPr lang="en-US" altLang="zh-CN" sz="2400" dirty="0" err="1">
                <a:ea typeface="ＭＳ Ｐゴシック" charset="-128"/>
              </a:rPr>
              <a:t>alg</a:t>
            </a:r>
            <a:r>
              <a:rPr lang="en-US" altLang="zh-CN" sz="2400" dirty="0">
                <a:ea typeface="ＭＳ Ｐゴシック" charset="-128"/>
              </a:rPr>
              <a:t> to solve the problem.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Discussion</a:t>
            </a:r>
            <a:r>
              <a:rPr lang="zh-CN" altLang="en-US" sz="2400" dirty="0">
                <a:ea typeface="ＭＳ Ｐゴシック" charset="-128"/>
              </a:rPr>
              <a:t>： </a:t>
            </a:r>
            <a:endParaRPr lang="en-US" altLang="zh-CN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What are typical approaches to solve optimization, e.g.,? </a:t>
            </a:r>
            <a:br>
              <a:rPr lang="en-US" altLang="zh-CN" sz="2000" dirty="0">
                <a:ea typeface="ＭＳ Ｐゴシック" charset="-128"/>
              </a:rPr>
            </a:br>
            <a:r>
              <a:rPr lang="en-US" altLang="zh-CN" sz="2000" dirty="0">
                <a:ea typeface="ＭＳ Ｐゴシック" charset="-128"/>
              </a:rPr>
              <a:t>    max U(x) </a:t>
            </a:r>
            <a:br>
              <a:rPr lang="en-US" altLang="zh-CN" sz="2000" dirty="0">
                <a:ea typeface="ＭＳ Ｐゴシック" charset="-128"/>
              </a:rPr>
            </a:br>
            <a:endParaRPr lang="en-US" altLang="zh-CN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Why is the </a:t>
            </a:r>
            <a:r>
              <a:rPr lang="en-GB" altLang="en-US" sz="2000" dirty="0">
                <a:ea typeface="ＭＳ Ｐゴシック" charset="-128"/>
              </a:rPr>
              <a:t>Resource-Allocation </a:t>
            </a:r>
            <a:r>
              <a:rPr lang="en-US" altLang="zh-CN" sz="2000" dirty="0">
                <a:ea typeface="ＭＳ Ｐゴシック" charset="-128"/>
              </a:rPr>
              <a:t>problem hard to solve by a distributed algorithm?</a:t>
            </a:r>
            <a:endParaRPr lang="en-GB" altLang="en-US" sz="2000" dirty="0">
              <a:ea typeface="ＭＳ Ｐゴシック" charset="-128"/>
            </a:endParaRPr>
          </a:p>
        </p:txBody>
      </p:sp>
      <p:graphicFrame>
        <p:nvGraphicFramePr>
          <p:cNvPr id="80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32502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0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D5FBA-5D25-E549-B0F4-A73FC6776E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2946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2969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0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A Two-Slide Summary of Constrained </a:t>
            </a:r>
            <a:br>
              <a:rPr lang="en-US" altLang="en-US" sz="2400">
                <a:ea typeface="ＭＳ Ｐゴシック" charset="-128"/>
              </a:rPr>
            </a:br>
            <a:r>
              <a:rPr lang="en-US" altLang="en-US" sz="24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8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5663" y="4130675"/>
            <a:ext cx="2684462" cy="2532063"/>
            <a:chOff x="302" y="2385"/>
            <a:chExt cx="1691" cy="1595"/>
          </a:xfrm>
        </p:grpSpPr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8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8295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6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37465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83075" y="5119688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f(x) – q g(x) of all mapped [f(x), g(x)]</a:t>
            </a:r>
          </a:p>
        </p:txBody>
      </p:sp>
      <p:sp>
        <p:nvSpPr>
          <p:cNvPr id="82959" name="Oval 1"/>
          <p:cNvSpPr>
            <a:spLocks noChangeArrowheads="1"/>
          </p:cNvSpPr>
          <p:nvPr/>
        </p:nvSpPr>
        <p:spPr bwMode="auto">
          <a:xfrm>
            <a:off x="579438" y="4265613"/>
            <a:ext cx="141287" cy="155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67662"/>
              </p:ext>
            </p:extLst>
          </p:nvPr>
        </p:nvGraphicFramePr>
        <p:xfrm>
          <a:off x="4402137" y="58832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9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7" y="58832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1008063" y="3343275"/>
            <a:ext cx="2684462" cy="2509838"/>
            <a:chOff x="302" y="2385"/>
            <a:chExt cx="1691" cy="1581"/>
          </a:xfrm>
        </p:grpSpPr>
        <p:sp>
          <p:nvSpPr>
            <p:cNvPr id="82965" name="Line 12"/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6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830388" y="5592763"/>
            <a:ext cx="141287" cy="157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41047" name="Freeform 23"/>
          <p:cNvSpPr>
            <a:spLocks/>
          </p:cNvSpPr>
          <p:nvPr/>
        </p:nvSpPr>
        <p:spPr bwMode="auto">
          <a:xfrm rot="719157">
            <a:off x="525463" y="4527550"/>
            <a:ext cx="1543050" cy="1030288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2964" name="Object 2"/>
          <p:cNvGraphicFramePr>
            <a:graphicFrameLocks noChangeAspect="1"/>
          </p:cNvGraphicFramePr>
          <p:nvPr/>
        </p:nvGraphicFramePr>
        <p:xfrm>
          <a:off x="6186488" y="104775"/>
          <a:ext cx="2749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0" name="Equation" r:id="rId8" imgW="1409088" imgH="774364" progId="Equation.3">
                  <p:embed/>
                </p:oleObj>
              </mc:Choice>
              <mc:Fallback>
                <p:oleObj name="Equation" r:id="rId8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04775"/>
                        <a:ext cx="274955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249290" y="419258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248150" y="4673600"/>
            <a:ext cx="4895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Easy to read solution from contour</a:t>
            </a:r>
          </a:p>
        </p:txBody>
      </p:sp>
    </p:spTree>
    <p:extLst>
      <p:ext uri="{BB962C8B-B14F-4D97-AF65-F5344CB8AC3E}">
        <p14:creationId xmlns:p14="http://schemas.microsoft.com/office/powerpoint/2010/main" val="977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25" grpId="0"/>
      <p:bldP spid="33" grpId="0" animBg="1"/>
      <p:bldP spid="641047" grpId="0" animBg="1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84CFF-6004-7D4E-9667-90A76489665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4994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5018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A Two-Slide Summary of Constrained </a:t>
            </a:r>
            <a:br>
              <a:rPr lang="en-US" altLang="en-US" sz="3600">
                <a:ea typeface="ＭＳ Ｐゴシック" charset="-128"/>
              </a:rPr>
            </a:br>
            <a:r>
              <a:rPr lang="en-US" altLang="en-US" sz="36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8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298950" y="35464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9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464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3750" y="3768725"/>
            <a:ext cx="1809750" cy="2690813"/>
            <a:chOff x="500" y="2374"/>
            <a:chExt cx="1140" cy="1695"/>
          </a:xfrm>
        </p:grpSpPr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Text Box 14"/>
            <p:cNvSpPr txBox="1">
              <a:spLocks noChangeArrowheads="1"/>
            </p:cNvSpPr>
            <p:nvPr/>
          </p:nvSpPr>
          <p:spPr bwMode="auto">
            <a:xfrm>
              <a:off x="1406" y="2374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9425" y="3786188"/>
            <a:ext cx="2736850" cy="2462212"/>
            <a:chOff x="302" y="2385"/>
            <a:chExt cx="1724" cy="1551"/>
          </a:xfrm>
        </p:grpSpPr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500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6" name="Freeform 23"/>
          <p:cNvSpPr>
            <a:spLocks/>
          </p:cNvSpPr>
          <p:nvPr/>
        </p:nvSpPr>
        <p:spPr bwMode="auto">
          <a:xfrm rot="719157">
            <a:off x="569913" y="4497388"/>
            <a:ext cx="1747837" cy="46196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7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4373563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is called the dual;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252913" y="5345113"/>
            <a:ext cx="4441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27513" y="504666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69863" y="4171950"/>
            <a:ext cx="3495675" cy="976313"/>
            <a:chOff x="554" y="3609"/>
            <a:chExt cx="2202" cy="615"/>
          </a:xfrm>
        </p:grpSpPr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Text Box 15"/>
            <p:cNvSpPr txBox="1">
              <a:spLocks noChangeArrowheads="1"/>
            </p:cNvSpPr>
            <p:nvPr/>
          </p:nvSpPr>
          <p:spPr bwMode="auto">
            <a:xfrm>
              <a:off x="2460" y="3609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72C5D-4FC0-1649-8506-811A7C41AE0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Dual of the Primal</a:t>
            </a:r>
          </a:p>
        </p:txBody>
      </p:sp>
      <p:sp>
        <p:nvSpPr>
          <p:cNvPr id="87043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19175" y="4725988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4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725988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7"/>
          <p:cNvGrpSpPr>
            <a:grpSpLocks/>
          </p:cNvGrpSpPr>
          <p:nvPr/>
        </p:nvGrpSpPr>
        <p:grpSpPr bwMode="auto">
          <a:xfrm>
            <a:off x="4149725" y="95250"/>
            <a:ext cx="4521200" cy="1135063"/>
            <a:chOff x="1281113" y="4897438"/>
            <a:chExt cx="6492875" cy="1840614"/>
          </a:xfrm>
        </p:grpSpPr>
        <p:sp>
          <p:nvSpPr>
            <p:cNvPr id="87047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8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9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0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1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2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3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4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5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6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7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95546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5" name="Equation" r:id="rId6" imgW="2362200" imgH="863600" progId="Equation.3">
                  <p:embed/>
                </p:oleObj>
              </mc:Choice>
              <mc:Fallback>
                <p:oleObj name="Equation" r:id="rId6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D8848C-4433-F94F-94D7-7FC73DF228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>
                <a:solidFill>
                  <a:srgbClr val="3333CC"/>
                </a:solidFill>
              </a:rPr>
              <a:t>Dual of the Primal</a:t>
            </a:r>
            <a:endParaRPr lang="en-US" altLang="en-US" sz="3200" dirty="0">
              <a:ea typeface="ＭＳ Ｐゴシック" charset="-128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88187"/>
              </p:ext>
            </p:extLst>
          </p:nvPr>
        </p:nvGraphicFramePr>
        <p:xfrm>
          <a:off x="854967" y="1883170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0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7" y="1883170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42652"/>
              </p:ext>
            </p:extLst>
          </p:nvPr>
        </p:nvGraphicFramePr>
        <p:xfrm>
          <a:off x="1707455" y="3140470"/>
          <a:ext cx="64468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1" name="Equation" r:id="rId6" imgW="2451100" imgH="457200" progId="Equation.3">
                  <p:embed/>
                </p:oleObj>
              </mc:Choice>
              <mc:Fallback>
                <p:oleObj name="Equation" r:id="rId6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55" y="3140470"/>
                        <a:ext cx="64468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13977"/>
              </p:ext>
            </p:extLst>
          </p:nvPr>
        </p:nvGraphicFramePr>
        <p:xfrm>
          <a:off x="1756667" y="4399358"/>
          <a:ext cx="63801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2" name="Equation" r:id="rId8" imgW="2425700" imgH="457200" progId="Equation.3">
                  <p:embed/>
                </p:oleObj>
              </mc:Choice>
              <mc:Fallback>
                <p:oleObj name="Equation" r:id="rId8" imgW="242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67" y="4399358"/>
                        <a:ext cx="63801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4149725" y="77788"/>
            <a:ext cx="4521200" cy="1135062"/>
            <a:chOff x="1281113" y="4897438"/>
            <a:chExt cx="6492875" cy="1840614"/>
          </a:xfrm>
        </p:grpSpPr>
        <p:sp>
          <p:nvSpPr>
            <p:cNvPr id="89096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7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8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9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0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1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2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3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4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5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6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9110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9111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07EF0-A835-AB4B-9D8A-AA18BBBBDC6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113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Given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  <a:sym typeface="Symbol" charset="2"/>
              </a:rPr>
              <a:t>p</a:t>
            </a:r>
            <a:r>
              <a:rPr lang="en-GB" altLang="zh-CN" baseline="-25000" dirty="0">
                <a:solidFill>
                  <a:srgbClr val="000000"/>
                </a:solidFill>
                <a:ea typeface="宋体" charset="-122"/>
              </a:rPr>
              <a:t>f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=sum of dual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var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q</a:t>
            </a:r>
            <a:r>
              <a:rPr lang="en-GB" altLang="en-US" baseline="-25000" dirty="0" err="1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GB" altLang="en-US" baseline="-250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along the path)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flow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chooses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rate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 to maximize:</a:t>
            </a: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Using the price signals, the optimization problem of each user is independent of each other!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3051"/>
              </p:ext>
            </p:extLst>
          </p:nvPr>
        </p:nvGraphicFramePr>
        <p:xfrm>
          <a:off x="2258219" y="2892771"/>
          <a:ext cx="432276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9" name="Equation" r:id="rId4" imgW="1358310" imgH="482391" progId="Equation.3">
                  <p:embed/>
                </p:oleObj>
              </mc:Choice>
              <mc:Fallback>
                <p:oleObj name="Equation" r:id="rId4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19" y="2892771"/>
                        <a:ext cx="4322762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3B255-2E28-784B-A14D-9BDD0B5F6B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3187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5400" baseline="-25000">
              <a:solidFill>
                <a:srgbClr val="000000"/>
              </a:solidFill>
            </a:endParaRPr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6149975" y="71438"/>
          <a:ext cx="27987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5" name="Equation" r:id="rId4" imgW="1358900" imgH="508000" progId="Equation.3">
                  <p:embed/>
                </p:oleObj>
              </mc:Choice>
              <mc:Fallback>
                <p:oleObj name="Equation" r:id="rId4" imgW="1358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71438"/>
                        <a:ext cx="2798763" cy="1046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60663" y="5080000"/>
          <a:ext cx="3352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6" name="Equation" r:id="rId6" imgW="1054100" imgH="241300" progId="Equation.3">
                  <p:embed/>
                </p:oleObj>
              </mc:Choice>
              <mc:Fallback>
                <p:oleObj name="Equation" r:id="rId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5080000"/>
                        <a:ext cx="3352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566738" y="4198938"/>
            <a:ext cx="6430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At equilibrium (i.e., at optimal),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satisfies: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96888" y="1666875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flow f adjust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55863" y="24288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7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4288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4" y="150813"/>
            <a:ext cx="837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TCP/Reno Throughput Modeling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3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4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5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6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ED3C23E-0776-D74B-B7D3-D0842DB2133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4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98D5B-08C6-994A-82C2-EA86D1B8E5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Interpreting Congestion Measure</a:t>
            </a:r>
            <a:endParaRPr lang="en-US" altLang="en-US" sz="3600" dirty="0">
              <a:ea typeface="ＭＳ Ｐゴシック" charset="-128"/>
            </a:endParaRPr>
          </a:p>
        </p:txBody>
      </p:sp>
      <p:grpSp>
        <p:nvGrpSpPr>
          <p:cNvPr id="95235" name="Group 32"/>
          <p:cNvGrpSpPr>
            <a:grpSpLocks/>
          </p:cNvGrpSpPr>
          <p:nvPr/>
        </p:nvGrpSpPr>
        <p:grpSpPr bwMode="auto">
          <a:xfrm>
            <a:off x="722313" y="3132138"/>
            <a:ext cx="8020050" cy="2239962"/>
            <a:chOff x="722313" y="3132138"/>
            <a:chExt cx="8020050" cy="2239962"/>
          </a:xfrm>
        </p:grpSpPr>
        <p:grpSp>
          <p:nvGrpSpPr>
            <p:cNvPr id="95238" name="Group 4"/>
            <p:cNvGrpSpPr>
              <a:grpSpLocks/>
            </p:cNvGrpSpPr>
            <p:nvPr/>
          </p:nvGrpSpPr>
          <p:grpSpPr bwMode="auto">
            <a:xfrm>
              <a:off x="722313" y="3132138"/>
              <a:ext cx="8020050" cy="1468437"/>
              <a:chOff x="247" y="1669"/>
              <a:chExt cx="5052" cy="925"/>
            </a:xfrm>
          </p:grpSpPr>
          <p:grpSp>
            <p:nvGrpSpPr>
              <p:cNvPr id="95254" name="Group 5"/>
              <p:cNvGrpSpPr>
                <a:grpSpLocks/>
              </p:cNvGrpSpPr>
              <p:nvPr/>
            </p:nvGrpSpPr>
            <p:grpSpPr bwMode="auto">
              <a:xfrm>
                <a:off x="247" y="1669"/>
                <a:ext cx="5052" cy="925"/>
                <a:chOff x="247" y="1557"/>
                <a:chExt cx="5052" cy="925"/>
              </a:xfrm>
            </p:grpSpPr>
            <p:sp>
              <p:nvSpPr>
                <p:cNvPr id="95256" name="Oval 6"/>
                <p:cNvSpPr>
                  <a:spLocks noChangeArrowheads="1"/>
                </p:cNvSpPr>
                <p:nvPr/>
              </p:nvSpPr>
              <p:spPr bwMode="auto">
                <a:xfrm>
                  <a:off x="1847" y="1604"/>
                  <a:ext cx="2020" cy="87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" y="1623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8" name="Line 8"/>
                <p:cNvSpPr>
                  <a:spLocks noChangeShapeType="1"/>
                </p:cNvSpPr>
                <p:nvPr/>
              </p:nvSpPr>
              <p:spPr bwMode="auto">
                <a:xfrm>
                  <a:off x="1664" y="1705"/>
                  <a:ext cx="292" cy="11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5259" name="Group 9"/>
                <p:cNvGrpSpPr>
                  <a:grpSpLocks/>
                </p:cNvGrpSpPr>
                <p:nvPr/>
              </p:nvGrpSpPr>
              <p:grpSpPr bwMode="auto">
                <a:xfrm>
                  <a:off x="3593" y="1557"/>
                  <a:ext cx="1706" cy="180"/>
                  <a:chOff x="3729" y="2277"/>
                  <a:chExt cx="1706" cy="180"/>
                </a:xfrm>
              </p:grpSpPr>
              <p:sp>
                <p:nvSpPr>
                  <p:cNvPr id="9526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18" y="2277"/>
                    <a:ext cx="1417" cy="16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charset="0"/>
                      <a:buChar char="r"/>
                      <a:defRPr sz="28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charset="0"/>
                      <a:buChar char="m"/>
                      <a:defRPr sz="24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5264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" y="2347"/>
                    <a:ext cx="292" cy="11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5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" y="2249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69" y="2240"/>
                  <a:ext cx="274" cy="9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0" y="1864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buClrTx/>
                    <a:buSzTx/>
                    <a:buFontTx/>
                    <a:buNone/>
                  </a:pPr>
                  <a:endParaRPr kumimoji="1" lang="en-US" altLang="en-US" sz="2400" i="1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95255" name="Text Box 15"/>
              <p:cNvSpPr txBox="1">
                <a:spLocks noChangeArrowheads="1"/>
              </p:cNvSpPr>
              <p:nvPr/>
            </p:nvSpPr>
            <p:spPr bwMode="auto">
              <a:xfrm>
                <a:off x="598" y="23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endParaRPr kumimoji="1" lang="en-US" altLang="en-US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5239" name="Text Box 16"/>
            <p:cNvSpPr txBox="1">
              <a:spLocks noChangeArrowheads="1"/>
            </p:cNvSpPr>
            <p:nvPr/>
          </p:nvSpPr>
          <p:spPr bwMode="auto">
            <a:xfrm>
              <a:off x="1368425" y="4549775"/>
              <a:ext cx="66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kumimoji="1" lang="en-US" altLang="zh-CN" sz="2400" i="1" baseline="-250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f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(t)</a:t>
              </a:r>
            </a:p>
          </p:txBody>
        </p:sp>
        <p:sp>
          <p:nvSpPr>
            <p:cNvPr id="95240" name="Text Box 17"/>
            <p:cNvSpPr txBox="1">
              <a:spLocks noChangeArrowheads="1"/>
            </p:cNvSpPr>
            <p:nvPr/>
          </p:nvSpPr>
          <p:spPr bwMode="auto">
            <a:xfrm>
              <a:off x="4454525" y="3368675"/>
              <a:ext cx="685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  <p:sp>
          <p:nvSpPr>
            <p:cNvPr id="95241" name="Rectangle 18"/>
            <p:cNvSpPr>
              <a:spLocks noChangeArrowheads="1"/>
            </p:cNvSpPr>
            <p:nvPr/>
          </p:nvSpPr>
          <p:spPr bwMode="auto">
            <a:xfrm>
              <a:off x="4406900" y="3810000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2" name="Oval 19"/>
            <p:cNvSpPr>
              <a:spLocks noChangeArrowheads="1"/>
            </p:cNvSpPr>
            <p:nvPr/>
          </p:nvSpPr>
          <p:spPr bwMode="auto">
            <a:xfrm>
              <a:off x="4978400" y="3822700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3" name="Rectangle 20"/>
            <p:cNvSpPr>
              <a:spLocks noChangeArrowheads="1"/>
            </p:cNvSpPr>
            <p:nvPr/>
          </p:nvSpPr>
          <p:spPr bwMode="auto">
            <a:xfrm>
              <a:off x="4610100" y="3810000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95244" name="Group 21"/>
            <p:cNvGrpSpPr>
              <a:grpSpLocks/>
            </p:cNvGrpSpPr>
            <p:nvPr/>
          </p:nvGrpSpPr>
          <p:grpSpPr bwMode="auto">
            <a:xfrm>
              <a:off x="1612900" y="4152900"/>
              <a:ext cx="4314825" cy="1219200"/>
              <a:chOff x="944" y="2312"/>
              <a:chExt cx="1992" cy="768"/>
            </a:xfrm>
          </p:grpSpPr>
          <p:sp>
            <p:nvSpPr>
              <p:cNvPr id="95251" name="Line 22"/>
              <p:cNvSpPr>
                <a:spLocks noChangeShapeType="1"/>
              </p:cNvSpPr>
              <p:nvPr/>
            </p:nvSpPr>
            <p:spPr bwMode="auto">
              <a:xfrm>
                <a:off x="2936" y="2312"/>
                <a:ext cx="0" cy="76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2" name="Line 23"/>
              <p:cNvSpPr>
                <a:spLocks noChangeShapeType="1"/>
              </p:cNvSpPr>
              <p:nvPr/>
            </p:nvSpPr>
            <p:spPr bwMode="auto">
              <a:xfrm flipH="1">
                <a:off x="944" y="3080"/>
                <a:ext cx="199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3" name="Line 24"/>
              <p:cNvSpPr>
                <a:spLocks noChangeShapeType="1"/>
              </p:cNvSpPr>
              <p:nvPr/>
            </p:nvSpPr>
            <p:spPr bwMode="auto">
              <a:xfrm flipV="1">
                <a:off x="944" y="2856"/>
                <a:ext cx="0" cy="2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245" name="Rectangle 18"/>
            <p:cNvSpPr>
              <a:spLocks noChangeArrowheads="1"/>
            </p:cNvSpPr>
            <p:nvPr/>
          </p:nvSpPr>
          <p:spPr bwMode="auto">
            <a:xfrm>
              <a:off x="5441950" y="3805238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6" name="Oval 19"/>
            <p:cNvSpPr>
              <a:spLocks noChangeArrowheads="1"/>
            </p:cNvSpPr>
            <p:nvPr/>
          </p:nvSpPr>
          <p:spPr bwMode="auto">
            <a:xfrm>
              <a:off x="6013450" y="3817938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7" name="Rectangle 20"/>
            <p:cNvSpPr>
              <a:spLocks noChangeArrowheads="1"/>
            </p:cNvSpPr>
            <p:nvPr/>
          </p:nvSpPr>
          <p:spPr bwMode="auto">
            <a:xfrm>
              <a:off x="5645150" y="3805238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95248" name="Straight Arrow Connector 30"/>
            <p:cNvCxnSpPr>
              <a:cxnSpLocks noChangeShapeType="1"/>
              <a:stCxn id="95261" idx="1"/>
              <a:endCxn id="95241" idx="1"/>
            </p:cNvCxnSpPr>
            <p:nvPr/>
          </p:nvCxnSpPr>
          <p:spPr bwMode="auto">
            <a:xfrm rot="5400000" flipH="1" flipV="1">
              <a:off x="3774282" y="3583781"/>
              <a:ext cx="273050" cy="99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Arrow Connector 32"/>
            <p:cNvCxnSpPr>
              <a:cxnSpLocks noChangeShapeType="1"/>
              <a:stCxn id="95242" idx="6"/>
              <a:endCxn id="95245" idx="1"/>
            </p:cNvCxnSpPr>
            <p:nvPr/>
          </p:nvCxnSpPr>
          <p:spPr bwMode="auto">
            <a:xfrm flipV="1">
              <a:off x="5168900" y="3938588"/>
              <a:ext cx="273050" cy="17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0" name="Text Box 17"/>
            <p:cNvSpPr txBox="1">
              <a:spLocks noChangeArrowheads="1"/>
            </p:cNvSpPr>
            <p:nvPr/>
          </p:nvSpPr>
          <p:spPr bwMode="auto">
            <a:xfrm>
              <a:off x="5489575" y="3379788"/>
              <a:ext cx="731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</p:grp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20763" y="5702300"/>
          <a:ext cx="23034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8" name="Equation" r:id="rId4" imgW="723586" imgH="342751" progId="Equation.3">
                  <p:embed/>
                </p:oleObj>
              </mc:Choice>
              <mc:Fallback>
                <p:oleObj name="Equation" r:id="rId4" imgW="72358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702300"/>
                        <a:ext cx="2303462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26"/>
          <p:cNvGraphicFramePr>
            <a:graphicFrameLocks noChangeAspect="1"/>
          </p:cNvGraphicFramePr>
          <p:nvPr/>
        </p:nvGraphicFramePr>
        <p:xfrm>
          <a:off x="3965575" y="58324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9"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8324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33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586DC-3C44-AC4F-9C6D-77F53815A0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4950"/>
            <a:ext cx="77724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>
                <a:ea typeface="宋体" charset="-122"/>
              </a:rPr>
              <a:t>The network (i.e., link l) adjusts the link signals q</a:t>
            </a:r>
            <a:r>
              <a:rPr lang="en-US" altLang="zh-CN" baseline="-25000">
                <a:ea typeface="宋体" charset="-122"/>
              </a:rPr>
              <a:t>l</a:t>
            </a:r>
            <a:r>
              <a:rPr lang="en-US" altLang="zh-CN">
                <a:ea typeface="宋体" charset="-122"/>
              </a:rPr>
              <a:t> (assume after all flows have picked their optimal rates given congestion signal)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4624388" y="598488"/>
          <a:ext cx="45196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2" name="Equation" r:id="rId4" imgW="2768600" imgH="457200" progId="Equation.3">
                  <p:embed/>
                </p:oleObj>
              </mc:Choice>
              <mc:Fallback>
                <p:oleObj name="Equation" r:id="rId4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98488"/>
                        <a:ext cx="4519612" cy="74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906588" y="3702050"/>
          <a:ext cx="5378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3" name="Equation" r:id="rId6" imgW="2019300" imgH="355600" progId="Equation.3">
                  <p:embed/>
                </p:oleObj>
              </mc:Choice>
              <mc:Fallback>
                <p:oleObj name="Equation" r:id="rId6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02050"/>
                        <a:ext cx="5378450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E9244-E023-7849-BA74-07C0CDE6C27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206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192338" y="3921125"/>
          <a:ext cx="36401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08" name="Equation" r:id="rId4" imgW="1384300" imgH="431800" progId="Equation.3">
                  <p:embed/>
                </p:oleObj>
              </mc:Choice>
              <mc:Fallback>
                <p:oleObj name="Equation" r:id="rId4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1125"/>
                        <a:ext cx="3640137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774950" y="2638425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09" name="Equation" r:id="rId6" imgW="799753" imgH="266584" progId="Equation.3">
                  <p:embed/>
                </p:oleObj>
              </mc:Choice>
              <mc:Fallback>
                <p:oleObj name="Equation" r:id="rId6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638425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598488" y="1824038"/>
            <a:ext cx="497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link </a:t>
            </a:r>
            <a:r>
              <a:rPr lang="en-US" altLang="zh-CN" sz="2400">
                <a:solidFill>
                  <a:srgbClr val="000000"/>
                </a:solidFill>
                <a:latin typeface="Calibri" charset="0"/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adjust q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4930775" y="242888"/>
          <a:ext cx="4178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10" name="Equation" r:id="rId8" imgW="2044700" imgH="393700" progId="Equation.3">
                  <p:embed/>
                </p:oleObj>
              </mc:Choice>
              <mc:Fallback>
                <p:oleObj name="Equation" r:id="rId8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888"/>
                        <a:ext cx="4178300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2698750" y="5537200"/>
          <a:ext cx="28051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11" name="Equation" r:id="rId10" imgW="1066337" imgH="355446" progId="Equation.3">
                  <p:embed/>
                </p:oleObj>
              </mc:Choice>
              <mc:Fallback>
                <p:oleObj name="Equation" r:id="rId10" imgW="106633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537200"/>
                        <a:ext cx="2805113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846D4-C160-9148-BD09-6471EBF78D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09600" y="347663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 dirty="0">
                <a:solidFill>
                  <a:srgbClr val="3333CC"/>
                </a:solidFill>
              </a:rPr>
              <a:t>System Architecture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10137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671513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SYSTEM(U):</a:t>
            </a: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 err="1">
                <a:solidFill>
                  <a:srgbClr val="000000"/>
                </a:solidFill>
              </a:rPr>
              <a:t>USER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:</a:t>
            </a: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NETWORK:</a:t>
            </a:r>
            <a:endParaRPr lang="en-US" altLang="en-US" dirty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25845"/>
              </p:ext>
            </p:extLst>
          </p:nvPr>
        </p:nvGraphicFramePr>
        <p:xfrm>
          <a:off x="3568700" y="1455738"/>
          <a:ext cx="4914900" cy="179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3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455738"/>
                        <a:ext cx="4914900" cy="17975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846513" y="3508375"/>
          <a:ext cx="43227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4" name="Equation" r:id="rId6" imgW="1358310" imgH="482391" progId="Equation.3">
                  <p:embed/>
                </p:oleObj>
              </mc:Choice>
              <mc:Fallback>
                <p:oleObj name="Equation" r:id="rId6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508375"/>
                        <a:ext cx="432276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76890"/>
              </p:ext>
            </p:extLst>
          </p:nvPr>
        </p:nvGraphicFramePr>
        <p:xfrm>
          <a:off x="3568700" y="5672139"/>
          <a:ext cx="4914900" cy="86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5" name="Equation" r:id="rId8" imgW="2019300" imgH="355600" progId="Equation.3">
                  <p:embed/>
                </p:oleObj>
              </mc:Choice>
              <mc:Fallback>
                <p:oleObj name="Equation" r:id="rId8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672139"/>
                        <a:ext cx="4914900" cy="8675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568700" y="3468688"/>
            <a:ext cx="4914900" cy="168640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32515"/>
              </p:ext>
            </p:extLst>
          </p:nvPr>
        </p:nvGraphicFramePr>
        <p:xfrm>
          <a:off x="671513" y="4139753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6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39753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4784"/>
              </p:ext>
            </p:extLst>
          </p:nvPr>
        </p:nvGraphicFramePr>
        <p:xfrm>
          <a:off x="699553" y="5691920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7" name="Equation" r:id="rId12" imgW="799753" imgH="266584" progId="Equation.3">
                  <p:embed/>
                </p:oleObj>
              </mc:Choice>
              <mc:Fallback>
                <p:oleObj name="Equation" r:id="rId12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53" y="5691920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0" y="3346043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350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3FDE3-A962-5A42-B72E-FB5406E1CCF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34988" y="368300"/>
            <a:ext cx="7772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>
                <a:solidFill>
                  <a:srgbClr val="3333CC"/>
                </a:solidFill>
              </a:rPr>
              <a:t>Decomposition Theorem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9275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</a:rPr>
              <a:t>There exist vectors </a:t>
            </a:r>
            <a:r>
              <a:rPr lang="en-GB" altLang="en-US" sz="3200" b="1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en-US" sz="3200" dirty="0">
                <a:solidFill>
                  <a:srgbClr val="000000"/>
                </a:solidFill>
              </a:rPr>
              <a:t> , </a:t>
            </a:r>
            <a:r>
              <a:rPr lang="en-GB" altLang="en-US" sz="3200" b="1" dirty="0">
                <a:solidFill>
                  <a:srgbClr val="000000"/>
                </a:solidFill>
              </a:rPr>
              <a:t>w</a:t>
            </a:r>
            <a:r>
              <a:rPr lang="en-GB" altLang="en-US" sz="3200" dirty="0">
                <a:solidFill>
                  <a:srgbClr val="000000"/>
                </a:solidFill>
              </a:rPr>
              <a:t> and </a:t>
            </a:r>
            <a:r>
              <a:rPr lang="en-GB" altLang="en-US" sz="3200" b="1" dirty="0">
                <a:solidFill>
                  <a:srgbClr val="000000"/>
                </a:solidFill>
              </a:rPr>
              <a:t>x</a:t>
            </a:r>
            <a:r>
              <a:rPr lang="en-GB" altLang="en-US" sz="3200" dirty="0">
                <a:solidFill>
                  <a:srgbClr val="000000"/>
                </a:solidFill>
              </a:rPr>
              <a:t> such that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= </a:t>
            </a:r>
            <a:r>
              <a:rPr lang="en-GB" altLang="en-US" sz="2800" dirty="0" err="1">
                <a:solidFill>
                  <a:srgbClr val="000000"/>
                </a:solidFill>
              </a:rPr>
              <a:t>p</a:t>
            </a:r>
            <a:r>
              <a:rPr lang="en-GB" altLang="zh-CN" sz="28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 err="1">
                <a:solidFill>
                  <a:srgbClr val="000000"/>
                </a:solidFill>
              </a:rPr>
              <a:t>x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for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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solves </a:t>
            </a:r>
            <a:r>
              <a:rPr lang="en-GB" altLang="en-US" sz="2800" dirty="0" err="1">
                <a:solidFill>
                  <a:srgbClr val="000000"/>
                </a:solidFill>
              </a:rPr>
              <a:t>USER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(</a:t>
            </a:r>
            <a:r>
              <a:rPr lang="en-GB" altLang="en-US" sz="2800" dirty="0" err="1">
                <a:solidFill>
                  <a:srgbClr val="000000"/>
                </a:solidFill>
              </a:rPr>
              <a:t>U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;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zh-CN" sz="3200" baseline="-250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>
                <a:solidFill>
                  <a:srgbClr val="000000"/>
                </a:solidFill>
              </a:rPr>
              <a:t>x solves NETWORK(w)</a:t>
            </a:r>
          </a:p>
          <a:p>
            <a:pPr lvl="1">
              <a:buClrTx/>
              <a:buFontTx/>
              <a:buAutoNum type="arabicPeriod"/>
            </a:pPr>
            <a:endParaRPr lang="en-GB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  <a:ea typeface="宋体" charset="-122"/>
              </a:rPr>
              <a:t>The vector x then also solves SYSTEM(U).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sz="32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8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a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application: </a:t>
            </a:r>
            <a:r>
              <a:rPr lang="en-US" altLang="en-US" sz="1800" dirty="0">
                <a:solidFill>
                  <a:srgbClr val="FF0000"/>
                </a:solidFill>
              </a:rPr>
              <a:t>TCP/Reno and TCP/Vegas revisited</a:t>
            </a:r>
            <a:endParaRPr lang="en-US" altLang="en-US" sz="2400" dirty="0">
              <a:solidFill>
                <a:srgbClr val="FF0000"/>
              </a:solidFill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298D7B8-F29F-A149-9053-4B88AF48C5A0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𝑝𝑘𝑡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box>
                        <m:box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</m:e>
                      </m:box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𝑝𝑘𝑡</m:t>
                        </m:r>
                      </m:sub>
                    </m:sSub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US" dirty="0"/>
                  <a:t>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i="1" baseline="30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blipFill>
                <a:blip r:embed="rId5"/>
                <a:stretch>
                  <a:fillRect l="-1584" t="-212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𝑅𝑇𝑇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blipFill>
                <a:blip r:embed="rId6"/>
                <a:stretch>
                  <a:fillRect l="-2623" t="-17647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6125"/>
              </p:ext>
            </p:extLst>
          </p:nvPr>
        </p:nvGraphicFramePr>
        <p:xfrm>
          <a:off x="5976577" y="206938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0" name="Equation" r:id="rId7" imgW="1218671" imgH="241195" progId="Equation.3">
                  <p:embed/>
                </p:oleObj>
              </mc:Choice>
              <mc:Fallback>
                <p:oleObj name="Equation" r:id="rId7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577" y="206938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blipFill rotWithShape="0">
                <a:blip r:embed="rId9"/>
                <a:stretch>
                  <a:fillRect l="-7979" t="-123529" r="-744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BC55-5C6E-E149-8432-277E84968C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1939" y="2225675"/>
            <a:ext cx="2738438" cy="1738312"/>
            <a:chOff x="1633" y="2673"/>
            <a:chExt cx="1725" cy="1095"/>
          </a:xfrm>
        </p:grpSpPr>
        <p:sp>
          <p:nvSpPr>
            <p:cNvPr id="105481" name="Rectangle 3"/>
            <p:cNvSpPr>
              <a:spLocks noChangeArrowheads="1"/>
            </p:cNvSpPr>
            <p:nvPr/>
          </p:nvSpPr>
          <p:spPr bwMode="auto">
            <a:xfrm>
              <a:off x="1633" y="2673"/>
              <a:ext cx="905" cy="3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482" name="Line 4"/>
            <p:cNvSpPr>
              <a:spLocks noChangeShapeType="1"/>
            </p:cNvSpPr>
            <p:nvPr/>
          </p:nvSpPr>
          <p:spPr bwMode="auto">
            <a:xfrm flipH="1" flipV="1">
              <a:off x="2386" y="3099"/>
              <a:ext cx="19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83" name="Object 4"/>
            <p:cNvGraphicFramePr>
              <a:graphicFrameLocks noChangeAspect="1"/>
            </p:cNvGraphicFramePr>
            <p:nvPr/>
          </p:nvGraphicFramePr>
          <p:xfrm>
            <a:off x="2079" y="3389"/>
            <a:ext cx="1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07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389"/>
                          <a:ext cx="12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TCP/Reno Dynamics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603250" y="4757738"/>
          <a:ext cx="38195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08" name="Equation" r:id="rId6" imgW="1485255" imgH="545863" progId="Equation.3">
                  <p:embed/>
                </p:oleObj>
              </mc:Choice>
              <mc:Fallback>
                <p:oleObj name="Equation" r:id="rId6" imgW="1485255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57738"/>
                        <a:ext cx="38195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4"/>
          <p:cNvGraphicFramePr>
            <a:graphicFrameLocks noChangeAspect="1"/>
          </p:cNvGraphicFramePr>
          <p:nvPr/>
        </p:nvGraphicFramePr>
        <p:xfrm>
          <a:off x="5130800" y="25400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09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00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787900" y="4995863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10" name="Equation" r:id="rId10" imgW="1459866" imgH="444307" progId="Equation.3">
                  <p:embed/>
                </p:oleObj>
              </mc:Choice>
              <mc:Fallback>
                <p:oleObj name="Equation" r:id="rId10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95863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blipFill rotWithShape="0">
                <a:blip r:embed="rId12"/>
                <a:stretch>
                  <a:fillRect l="-3812" t="-123529" r="-6054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24100" y="1516063"/>
          <a:ext cx="426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4" imgW="1815312" imgH="215806" progId="Equation.3">
                  <p:embed/>
                </p:oleObj>
              </mc:Choice>
              <mc:Fallback>
                <p:oleObj name="Equation" r:id="rId4" imgW="181531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516063"/>
                        <a:ext cx="4264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𝑊𝑅</m:t>
                            </m:r>
                            <m:r>
                              <a:rPr lang="en-US" i="1" baseline="-25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𝑚𝑖𝑛</m:t>
                        </m:r>
                      </m:e>
                    </m:box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blipFill>
                <a:blip r:embed="rId6"/>
                <a:stretch>
                  <a:fillRect l="-1857" t="-10256" r="-2918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min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blipFill rotWithShape="0">
                <a:blip r:embed="rId9"/>
                <a:stretch>
                  <a:fillRect t="-11111" r="-422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blipFill rotWithShape="0">
                <a:blip r:embed="rId10"/>
                <a:stretch>
                  <a:fillRect t="-9756" r="-439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11" imgW="1218671" imgH="241195" progId="Equation.3">
                  <p:embed/>
                </p:oleObj>
              </mc:Choice>
              <mc:Fallback>
                <p:oleObj name="Equation" r:id="rId11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9AD3A10-E560-5649-AB6A-27064AD049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375" y="5702300"/>
            <a:ext cx="3162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13414" y="2013226"/>
            <a:ext cx="2671762" cy="2398713"/>
            <a:chOff x="3049697" y="1994009"/>
            <a:chExt cx="2671762" cy="2399206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049697" y="1994009"/>
              <a:ext cx="2671762" cy="461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30" name="Line 4"/>
            <p:cNvSpPr>
              <a:spLocks noChangeShapeType="1"/>
            </p:cNvSpPr>
            <p:nvPr/>
          </p:nvSpPr>
          <p:spPr bwMode="auto">
            <a:xfrm flipV="1">
              <a:off x="4209393" y="2475186"/>
              <a:ext cx="567559" cy="1308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7531" name="Object 6"/>
            <p:cNvGraphicFramePr>
              <a:graphicFrameLocks noChangeAspect="1"/>
            </p:cNvGraphicFramePr>
            <p:nvPr/>
          </p:nvGraphicFramePr>
          <p:xfrm>
            <a:off x="3212334" y="3791553"/>
            <a:ext cx="20304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00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334" y="3791553"/>
                          <a:ext cx="20304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25500" y="5160963"/>
          <a:ext cx="2384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1" name="Equation" r:id="rId6" imgW="926698" imgH="253890" progId="Equation.3">
                  <p:embed/>
                </p:oleObj>
              </mc:Choice>
              <mc:Fallback>
                <p:oleObj name="Equation" r:id="rId6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0963"/>
                        <a:ext cx="2384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4"/>
          <p:cNvGraphicFramePr>
            <a:graphicFrameLocks noChangeAspect="1"/>
          </p:cNvGraphicFramePr>
          <p:nvPr/>
        </p:nvGraphicFramePr>
        <p:xfrm>
          <a:off x="3897313" y="5203825"/>
          <a:ext cx="36226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2" name="Equation" r:id="rId8" imgW="1409088" imgH="253890" progId="Equation.3">
                  <p:embed/>
                </p:oleObj>
              </mc:Choice>
              <mc:Fallback>
                <p:oleObj name="Equation" r:id="rId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203825"/>
                        <a:ext cx="36226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3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360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TCP/Reno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 dirty="0">
                <a:solidFill>
                  <a:srgbClr val="3333CC"/>
                </a:solidFill>
              </a:rPr>
              <a:t>Throughput Modeling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97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/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8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99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00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79F02-5AC0-FA4F-A9CF-D5E0D02CCF6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Summary: TCP/Vegas and TCP/Reno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5"/>
            <a:ext cx="3897313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latin typeface="Times New Roman" charset="0"/>
                <a:ea typeface="ＭＳ Ｐゴシック" charset="-128"/>
              </a:rPr>
              <a:t>Pricing signal is queueing delay </a:t>
            </a:r>
            <a:r>
              <a:rPr lang="en-US" altLang="zh-CN" dirty="0" err="1">
                <a:latin typeface="Times New Roman" charset="0"/>
                <a:ea typeface="ＭＳ Ｐゴシック" charset="-128"/>
              </a:rPr>
              <a:t>T</a:t>
            </a:r>
            <a:r>
              <a:rPr lang="en-US" altLang="zh-CN" baseline="-25000" dirty="0" err="1">
                <a:latin typeface="Times New Roman" charset="0"/>
                <a:ea typeface="ＭＳ Ｐゴシック" charset="-128"/>
              </a:rPr>
              <a:t>queueing</a:t>
            </a:r>
            <a:endParaRPr lang="en-US" altLang="en-US" baseline="-25000" dirty="0">
              <a:latin typeface="Times New Roman" charset="0"/>
              <a:ea typeface="ＭＳ Ｐゴシック" charset="-128"/>
            </a:endParaRPr>
          </a:p>
        </p:txBody>
      </p:sp>
      <p:grpSp>
        <p:nvGrpSpPr>
          <p:cNvPr id="109572" name="Group 10"/>
          <p:cNvGrpSpPr>
            <a:grpSpLocks/>
          </p:cNvGrpSpPr>
          <p:nvPr/>
        </p:nvGrpSpPr>
        <p:grpSpPr bwMode="auto">
          <a:xfrm>
            <a:off x="769938" y="3081338"/>
            <a:ext cx="3338512" cy="3381375"/>
            <a:chOff x="1470" y="1320"/>
            <a:chExt cx="2282" cy="2573"/>
          </a:xfrm>
        </p:grpSpPr>
        <p:graphicFrame>
          <p:nvGraphicFramePr>
            <p:cNvPr id="109581" name="Object 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2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2" name="Object 9"/>
            <p:cNvGraphicFramePr>
              <a:graphicFrameLocks noChangeAspect="1"/>
            </p:cNvGraphicFramePr>
            <p:nvPr/>
          </p:nvGraphicFramePr>
          <p:xfrm>
            <a:off x="1745" y="1320"/>
            <a:ext cx="152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3" name="Equation" r:id="rId6" imgW="672808" imgH="266584" progId="Equation.3">
                    <p:embed/>
                  </p:oleObj>
                </mc:Choice>
                <mc:Fallback>
                  <p:oleObj name="Equation" r:id="rId6" imgW="672808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320"/>
                          <a:ext cx="152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3" name="Object 10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4" name="Equation" r:id="rId8" imgW="114151" imgH="215619" progId="Equation.3">
                    <p:embed/>
                  </p:oleObj>
                </mc:Choice>
                <mc:Fallback>
                  <p:oleObj name="Equation" r:id="rId8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1"/>
            <p:cNvGraphicFramePr>
              <a:graphicFrameLocks noChangeAspect="1"/>
            </p:cNvGraphicFramePr>
            <p:nvPr/>
          </p:nvGraphicFramePr>
          <p:xfrm>
            <a:off x="1747" y="1981"/>
            <a:ext cx="170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5" name="Equation" r:id="rId9" imgW="1054100" imgH="254000" progId="Equation.3">
                    <p:embed/>
                  </p:oleObj>
                </mc:Choice>
                <mc:Fallback>
                  <p:oleObj name="Equation" r:id="rId9" imgW="1054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981"/>
                          <a:ext cx="170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5" name="Object 12"/>
            <p:cNvGraphicFramePr>
              <a:graphicFrameLocks noChangeAspect="1"/>
            </p:cNvGraphicFramePr>
            <p:nvPr/>
          </p:nvGraphicFramePr>
          <p:xfrm>
            <a:off x="1784" y="2519"/>
            <a:ext cx="164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6" name="Equation" r:id="rId11" imgW="1015559" imgH="444307" progId="Equation.3">
                    <p:embed/>
                  </p:oleObj>
                </mc:Choice>
                <mc:Fallback>
                  <p:oleObj name="Equation" r:id="rId11" imgW="101555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519"/>
                          <a:ext cx="164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6" name="Object 13"/>
            <p:cNvGraphicFramePr>
              <a:graphicFrameLocks noChangeAspect="1"/>
            </p:cNvGraphicFramePr>
            <p:nvPr/>
          </p:nvGraphicFramePr>
          <p:xfrm>
            <a:off x="1470" y="3482"/>
            <a:ext cx="228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7" name="Equation" r:id="rId13" imgW="1409088" imgH="253890" progId="Equation.3">
                    <p:embed/>
                  </p:oleObj>
                </mc:Choice>
                <mc:Fallback>
                  <p:oleObj name="Equation" r:id="rId13" imgW="14090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482"/>
                          <a:ext cx="228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3" name="Group 11"/>
          <p:cNvGrpSpPr>
            <a:grpSpLocks/>
          </p:cNvGrpSpPr>
          <p:nvPr/>
        </p:nvGrpSpPr>
        <p:grpSpPr bwMode="auto">
          <a:xfrm>
            <a:off x="4979988" y="3094038"/>
            <a:ext cx="3249612" cy="2517775"/>
            <a:chOff x="1404" y="1450"/>
            <a:chExt cx="2406" cy="1871"/>
          </a:xfrm>
        </p:grpSpPr>
        <p:graphicFrame>
          <p:nvGraphicFramePr>
            <p:cNvPr id="109576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8" name="Equation" r:id="rId15" imgW="114151" imgH="215619" progId="Equation.3">
                    <p:embed/>
                  </p:oleObj>
                </mc:Choice>
                <mc:Fallback>
                  <p:oleObj name="Equation" r:id="rId15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7" name="Object 3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9" name="Equation" r:id="rId16" imgW="114151" imgH="215619" progId="Equation.3">
                    <p:embed/>
                  </p:oleObj>
                </mc:Choice>
                <mc:Fallback>
                  <p:oleObj name="Equation" r:id="rId16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8" name="Object 4"/>
            <p:cNvGraphicFramePr>
              <a:graphicFrameLocks noChangeAspect="1"/>
            </p:cNvGraphicFramePr>
            <p:nvPr/>
          </p:nvGraphicFramePr>
          <p:xfrm>
            <a:off x="2012" y="2072"/>
            <a:ext cx="121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0" name="Equation" r:id="rId17" imgW="748975" imgH="253890" progId="Equation.3">
                    <p:embed/>
                  </p:oleObj>
                </mc:Choice>
                <mc:Fallback>
                  <p:oleObj name="Equation" r:id="rId17" imgW="74897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072"/>
                          <a:ext cx="121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5"/>
            <p:cNvGraphicFramePr>
              <a:graphicFrameLocks noChangeAspect="1"/>
            </p:cNvGraphicFramePr>
            <p:nvPr/>
          </p:nvGraphicFramePr>
          <p:xfrm>
            <a:off x="1404" y="2437"/>
            <a:ext cx="2406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1" name="Equation" r:id="rId19" imgW="1485255" imgH="545863" progId="Equation.3">
                    <p:embed/>
                  </p:oleObj>
                </mc:Choice>
                <mc:Fallback>
                  <p:oleObj name="Equation" r:id="rId19" imgW="1485255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437"/>
                          <a:ext cx="2406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6"/>
            <p:cNvGraphicFramePr>
              <a:graphicFrameLocks noChangeAspect="1"/>
            </p:cNvGraphicFramePr>
            <p:nvPr/>
          </p:nvGraphicFramePr>
          <p:xfrm>
            <a:off x="1880" y="1450"/>
            <a:ext cx="13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2" name="Equation" r:id="rId21" imgW="685502" imgH="266584" progId="Equation.3">
                    <p:embed/>
                  </p:oleObj>
                </mc:Choice>
                <mc:Fallback>
                  <p:oleObj name="Equation" r:id="rId21" imgW="68550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50"/>
                          <a:ext cx="13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4" name="Rectangle 18"/>
          <p:cNvSpPr>
            <a:spLocks noChangeArrowheads="1"/>
          </p:cNvSpPr>
          <p:nvPr/>
        </p:nvSpPr>
        <p:spPr bwMode="auto">
          <a:xfrm>
            <a:off x="4291013" y="1614488"/>
            <a:ext cx="45370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宋体" charset="-122"/>
              </a:rPr>
              <a:t>Pricing signal is loss rate p</a:t>
            </a:r>
            <a:endParaRPr lang="en-US" altLang="en-US" dirty="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789488" y="5684838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3" name="Equation" r:id="rId23" imgW="1459866" imgH="444307" progId="Equation.3">
                  <p:embed/>
                </p:oleObj>
              </mc:Choice>
              <mc:Fallback>
                <p:oleObj name="Equation" r:id="rId2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684838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 that you are given a set of flows deployed at a given network topology.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a simple way to predict TCP rate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F1A97A-257B-4348-A98D-E0334565679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562987"/>
            <a:ext cx="5120640" cy="29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8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18AA8F7-5B48-6A42-9734-82ACA8DDA1B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74638"/>
            <a:ext cx="8251825" cy="86836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Summary: Resource Allocation Frameworks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6538"/>
            <a:ext cx="8301038" cy="50641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Forward (design) engineering: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determine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objective functions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given objective, how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to design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effective </a:t>
            </a:r>
            <a:r>
              <a:rPr lang="en-US" altLang="en-US" dirty="0" err="1">
                <a:ea typeface="ＭＳ Ｐゴシック" charset="-128"/>
              </a:rPr>
              <a:t>alg</a:t>
            </a:r>
            <a:endParaRPr lang="en-US" altLang="en-US" sz="28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Reverse (understand) engineering: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understand current protocols (what are the objectives of TCP/Reno, TCP/Vegas?)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Additional pointers: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http://</a:t>
            </a:r>
            <a:r>
              <a:rPr lang="en-US" altLang="en-US" sz="2000" dirty="0" err="1">
                <a:ea typeface="ＭＳ Ｐゴシック" charset="-128"/>
              </a:rPr>
              <a:t>www.statslab.cam.ac.uk</a:t>
            </a:r>
            <a:r>
              <a:rPr lang="en-US" altLang="en-US" sz="2000" dirty="0">
                <a:ea typeface="ＭＳ Ｐゴシック" charset="-128"/>
              </a:rPr>
              <a:t>/~frank/pf/</a:t>
            </a:r>
            <a:endParaRPr lang="en-US" altLang="zh-CN" sz="2000" dirty="0">
              <a:ea typeface="宋体" charset="-122"/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5214938" y="2370138"/>
          <a:ext cx="303371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5" name="Equation" r:id="rId4" imgW="1409088" imgH="774364" progId="Equation.3">
                  <p:embed/>
                </p:oleObj>
              </mc:Choice>
              <mc:Fallback>
                <p:oleObj name="Equation" r:id="rId4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370138"/>
                        <a:ext cx="3033712" cy="1666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Recap: TCP Cubic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7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1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97C03C9-9B09-CF4C-81A0-8F9834D117C8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747B0-4471-1442-B338-CEE9478C62F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Motivation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So far our discussion is implicitly on a network with a single bottleneck link; this simplifies design and analysis: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efficiency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/optimality</a:t>
            </a:r>
            <a:r>
              <a:rPr lang="en-US" altLang="en-US" sz="2800" dirty="0">
                <a:solidFill>
                  <a:srgbClr val="000000"/>
                </a:solidFill>
              </a:rPr>
              <a:t> (high utilization)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fully utilize the bandwidth of the link</a:t>
            </a:r>
          </a:p>
          <a:p>
            <a:pPr lvl="2"/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fairness (resource sharing)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each flow receives an </a:t>
            </a:r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equal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share of the link’s bandwidth</a:t>
            </a:r>
          </a:p>
        </p:txBody>
      </p:sp>
    </p:spTree>
    <p:extLst>
      <p:ext uri="{BB962C8B-B14F-4D97-AF65-F5344CB8AC3E}">
        <p14:creationId xmlns:p14="http://schemas.microsoft.com/office/powerpoint/2010/main" val="380204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9761</TotalTime>
  <Words>2326</Words>
  <Application>Microsoft Macintosh PowerPoint</Application>
  <PresentationFormat>On-screen Show (4:3)</PresentationFormat>
  <Paragraphs>562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7_Default Design</vt:lpstr>
      <vt:lpstr>9_Default Design</vt:lpstr>
      <vt:lpstr>10_Default Design</vt:lpstr>
      <vt:lpstr>11_Default Design</vt:lpstr>
      <vt:lpstr>1_Default Design</vt:lpstr>
      <vt:lpstr>Equation</vt:lpstr>
      <vt:lpstr>Network Transport Layer: Network Resource Allocation Framework</vt:lpstr>
      <vt:lpstr>Admin.</vt:lpstr>
      <vt:lpstr>PowerPoint Presentation</vt:lpstr>
      <vt:lpstr>PowerPoint Presentation</vt:lpstr>
      <vt:lpstr>PowerPoint Presentation</vt:lpstr>
      <vt:lpstr>PowerPoint Presentation</vt:lpstr>
      <vt:lpstr>Recap: TCP Cubic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Allocations</vt:lpstr>
      <vt:lpstr>Questions</vt:lpstr>
      <vt:lpstr>PowerPoint Presentation</vt:lpstr>
      <vt:lpstr>Network Bandwidth Allocation  Using Nash Bargain Solution (NBS)</vt:lpstr>
      <vt:lpstr>Network Bandwidth Allocation: Feasible Region</vt:lpstr>
      <vt:lpstr>Nash Bargain Solution (NBS)</vt:lpstr>
      <vt:lpstr>Nash Bargain Solution (NBS)</vt:lpstr>
      <vt:lpstr>Nash Bargain Solution (NBS)</vt:lpstr>
      <vt:lpstr>Nash Bargain Solution</vt:lpstr>
      <vt:lpstr>Nash Bargain Solution</vt:lpstr>
      <vt:lpstr>Nash Bargain Solution</vt:lpstr>
      <vt:lpstr>PowerPoint Presentation</vt:lpstr>
      <vt:lpstr>Questions to Think</vt:lpstr>
      <vt:lpstr>PowerPoint Presentation</vt:lpstr>
      <vt:lpstr>PowerPoint Presentation</vt:lpstr>
      <vt:lpstr>A Two-Slide Summary of Constrained  Convex Optimization Theory</vt:lpstr>
      <vt:lpstr>A Two-Slide Summary of Constrained  Convex Optimization Theory</vt:lpstr>
      <vt:lpstr>PowerPoint Presentation</vt:lpstr>
      <vt:lpstr>Dual of the Primal</vt:lpstr>
      <vt:lpstr>Distributed Optimization: User Problem</vt:lpstr>
      <vt:lpstr>Distributed Optimization:  User Problem</vt:lpstr>
      <vt:lpstr>Interpreting Congestion Measure</vt:lpstr>
      <vt:lpstr>Distributed Optimization:  Network Problem</vt:lpstr>
      <vt:lpstr>Distributed Optimization:  Network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TCP/Vegas and TCP/Reno</vt:lpstr>
      <vt:lpstr>Discussion</vt:lpstr>
      <vt:lpstr>Summary: Resource Allocation Frameworks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Qiao Xiang</cp:lastModifiedBy>
  <cp:revision>361</cp:revision>
  <cp:lastPrinted>2017-11-13T17:35:28Z</cp:lastPrinted>
  <dcterms:created xsi:type="dcterms:W3CDTF">1999-10-08T19:08:27Z</dcterms:created>
  <dcterms:modified xsi:type="dcterms:W3CDTF">2022-11-10T01:54:45Z</dcterms:modified>
</cp:coreProperties>
</file>