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6.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7.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8.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9.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1.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2.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258" r:id="rId2"/>
    <p:sldId id="278" r:id="rId3"/>
    <p:sldId id="257" r:id="rId4"/>
    <p:sldId id="297" r:id="rId5"/>
    <p:sldId id="275" r:id="rId6"/>
    <p:sldId id="303" r:id="rId7"/>
    <p:sldId id="280" r:id="rId8"/>
    <p:sldId id="283" r:id="rId9"/>
    <p:sldId id="284" r:id="rId10"/>
    <p:sldId id="281" r:id="rId11"/>
    <p:sldId id="302" r:id="rId12"/>
    <p:sldId id="269" r:id="rId13"/>
    <p:sldId id="271" r:id="rId14"/>
    <p:sldId id="272" r:id="rId15"/>
    <p:sldId id="267" r:id="rId16"/>
    <p:sldId id="270" r:id="rId17"/>
    <p:sldId id="266" r:id="rId18"/>
    <p:sldId id="273" r:id="rId1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 yx" initials="W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ADDA"/>
    <a:srgbClr val="0B479C"/>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012" autoAdjust="0"/>
  </p:normalViewPr>
  <p:slideViewPr>
    <p:cSldViewPr snapToGrid="0">
      <p:cViewPr varScale="1">
        <p:scale>
          <a:sx n="84" d="100"/>
          <a:sy n="84" d="100"/>
        </p:scale>
        <p:origin x="108"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2023/7/10</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64282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dirty="0"/>
              <a:t>In each iteration, the AS whose advertisement list is not empty will be chosen. </a:t>
            </a:r>
          </a:p>
          <a:p>
            <a:r>
              <a:rPr lang="en-US" altLang="zh-CN" dirty="0"/>
              <a:t>Then, the node will send the route advertisements in the list to its neighbors. The export and import functions filter will be considered. </a:t>
            </a:r>
          </a:p>
          <a:p>
            <a:r>
              <a:rPr lang="en-US" altLang="zh-CN" dirty="0"/>
              <a:t>The compare function compares the import routes with the current best path. If the import route has higher priority according to the route attributes, the best path and advertisement list will update. There are two types of route advertisements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B36067B-BCC1-4C00-8846-9B54A1F04BEB}" type="datetime1">
              <a:rPr lang="zh-CN" altLang="en-US" smtClean="0"/>
              <a:t>2023/7/10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7E62B84B-921B-4467-881C-F4C1B13B0B7E}" type="datetime1">
              <a:rPr lang="zh-CN" altLang="en-US" smtClean="0"/>
              <a:t>2023/7/10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413449-283C-4889-BF33-9AD5DD19A708}" type="datetime1">
              <a:rPr lang="zh-CN" altLang="en-US" smtClean="0"/>
              <a:t>2023/7/10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0F63215-784C-4207-8C44-B749B3AB2ADD}" type="datetime1">
              <a:rPr lang="zh-CN" altLang="en-US" smtClean="0"/>
              <a:t>2023/7/10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FABA557-B272-46CA-AE10-E4687308D1A2}" type="datetime1">
              <a:rPr lang="zh-CN" altLang="en-US" smtClean="0"/>
              <a:t>2023/7/10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E835D67-B79B-4092-B24E-09D4504963C4}" type="datetime1">
              <a:rPr lang="zh-CN" altLang="en-US" smtClean="0"/>
              <a:t>2023/7/10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8B27846-CB05-4BB0-88D6-08DD8B422016}" type="datetime1">
              <a:rPr lang="zh-CN" altLang="en-US" smtClean="0"/>
              <a:t>2023/7/10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384EFE-9782-4056-87F9-AEAC4C10A9A5}" type="datetime1">
              <a:rPr lang="zh-CN" altLang="en-US" smtClean="0"/>
              <a:t>2023/7/10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F471C72-6BED-4DD0-9E0B-6AE8311A8D96}" type="datetime1">
              <a:rPr lang="zh-CN" altLang="en-US" smtClean="0"/>
              <a:t>2023/7/10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ECF0215-3201-4A0C-8E8F-17E4839DCF59}" type="datetime1">
              <a:rPr lang="zh-CN" altLang="en-US" smtClean="0"/>
              <a:t>2023/7/10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C4F2F4-758B-45AD-AA2D-F71EF9114EDD}" type="datetime1">
              <a:rPr lang="zh-CN" altLang="en-US" smtClean="0"/>
              <a:t>2023/7/10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5.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5.tiff"/><Relationship Id="rId5" Type="http://schemas.openxmlformats.org/officeDocument/2006/relationships/slideLayout" Target="../slideLayouts/slideLayout7.xml"/><Relationship Id="rId4" Type="http://schemas.openxmlformats.org/officeDocument/2006/relationships/tags" Target="../tags/tag29.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32.xml"/><Relationship Id="rId7" Type="http://schemas.openxmlformats.org/officeDocument/2006/relationships/image" Target="../media/image5.tiff"/><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3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24.png"/><Relationship Id="rId5" Type="http://schemas.openxmlformats.org/officeDocument/2006/relationships/image" Target="../media/image5.tiff"/><Relationship Id="rId4"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6.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25.png"/><Relationship Id="rId5" Type="http://schemas.openxmlformats.org/officeDocument/2006/relationships/image" Target="../media/image5.tiff"/><Relationship Id="rId4"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27.png"/><Relationship Id="rId5" Type="http://schemas.openxmlformats.org/officeDocument/2006/relationships/image" Target="../media/image5.tiff"/><Relationship Id="rId4"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5.tiff"/><Relationship Id="rId4"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5.tiff"/><Relationship Id="rId4"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48.xml"/><Relationship Id="rId7" Type="http://schemas.openxmlformats.org/officeDocument/2006/relationships/slideLayout" Target="../slideLayouts/slideLayout7.xml"/><Relationship Id="rId12" Type="http://schemas.openxmlformats.org/officeDocument/2006/relationships/image" Target="../media/image20.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image" Target="../media/image16.png"/><Relationship Id="rId5" Type="http://schemas.openxmlformats.org/officeDocument/2006/relationships/tags" Target="../tags/tag50.xml"/><Relationship Id="rId10" Type="http://schemas.openxmlformats.org/officeDocument/2006/relationships/image" Target="../media/image19.png"/><Relationship Id="rId4" Type="http://schemas.openxmlformats.org/officeDocument/2006/relationships/tags" Target="../tags/tag49.xml"/><Relationship Id="rId9" Type="http://schemas.openxmlformats.org/officeDocument/2006/relationships/image" Target="../media/image5.tiff"/></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xml"/><Relationship Id="rId7" Type="http://schemas.openxmlformats.org/officeDocument/2006/relationships/image" Target="../media/image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tiff"/><Relationship Id="rId10" Type="http://schemas.openxmlformats.org/officeDocument/2006/relationships/image" Target="../media/image10.jpeg"/><Relationship Id="rId4" Type="http://schemas.openxmlformats.org/officeDocument/2006/relationships/slideLayout" Target="../slideLayouts/slideLayout7.xml"/><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6.xml"/><Relationship Id="rId7" Type="http://schemas.openxmlformats.org/officeDocument/2006/relationships/image" Target="../media/image11.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tiff"/><Relationship Id="rId5" Type="http://schemas.openxmlformats.org/officeDocument/2006/relationships/notesSlide" Target="../notesSlides/notesSlide2.xml"/><Relationship Id="rId10" Type="http://schemas.openxmlformats.org/officeDocument/2006/relationships/image" Target="../media/image14.jpeg"/><Relationship Id="rId4" Type="http://schemas.openxmlformats.org/officeDocument/2006/relationships/slideLayout" Target="../slideLayouts/slideLayout7.xml"/><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5.jpe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5.tiff"/><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6.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5.tiff"/><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5.tiff"/><Relationship Id="rId3" Type="http://schemas.openxmlformats.org/officeDocument/2006/relationships/tags" Target="../tags/tag15.xml"/><Relationship Id="rId7" Type="http://schemas.openxmlformats.org/officeDocument/2006/relationships/image" Target="../media/image16.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7.png"/><Relationship Id="rId11" Type="http://schemas.openxmlformats.org/officeDocument/2006/relationships/image" Target="../media/image20.png"/><Relationship Id="rId5" Type="http://schemas.openxmlformats.org/officeDocument/2006/relationships/slideLayout" Target="../slideLayouts/slideLayout7.xml"/><Relationship Id="rId10" Type="http://schemas.openxmlformats.org/officeDocument/2006/relationships/image" Target="../media/image19.png"/><Relationship Id="rId4" Type="http://schemas.openxmlformats.org/officeDocument/2006/relationships/tags" Target="../tags/tag16.xml"/><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19.xml"/><Relationship Id="rId7" Type="http://schemas.openxmlformats.org/officeDocument/2006/relationships/image" Target="../media/image21.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5.tiff"/><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5.tiff"/><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5.jpeg"/><Relationship Id="rId5" Type="http://schemas.openxmlformats.org/officeDocument/2006/relationships/image" Target="../media/image5.tiff"/><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8895" y="859155"/>
            <a:ext cx="10151745" cy="2387600"/>
          </a:xfrm>
        </p:spPr>
        <p:txBody>
          <a:bodyPr>
            <a:noAutofit/>
          </a:bodyPr>
          <a:lstStyle/>
          <a:p>
            <a:r>
              <a:rPr lang="en-US" altLang="zh-CN" sz="4400" dirty="0"/>
              <a:t>Toward Privacy-Preserving </a:t>
            </a:r>
            <a:br>
              <a:rPr lang="en-US" altLang="zh-CN" sz="4400" dirty="0"/>
            </a:br>
            <a:r>
              <a:rPr lang="en-US" altLang="zh-CN" sz="4400" dirty="0"/>
              <a:t>Interdomain Configuration Verification </a:t>
            </a:r>
            <a:br>
              <a:rPr lang="en-US" altLang="zh-CN" sz="4400" dirty="0"/>
            </a:br>
            <a:r>
              <a:rPr lang="en-US" altLang="zh-CN" sz="4400" dirty="0"/>
              <a:t>via Multi-Party Computation</a:t>
            </a:r>
          </a:p>
        </p:txBody>
      </p:sp>
      <p:sp>
        <p:nvSpPr>
          <p:cNvPr id="3" name="副标题 2"/>
          <p:cNvSpPr>
            <a:spLocks noGrp="1"/>
          </p:cNvSpPr>
          <p:nvPr>
            <p:ph type="subTitle" idx="1"/>
          </p:nvPr>
        </p:nvSpPr>
        <p:spPr>
          <a:xfrm>
            <a:off x="1318894" y="4150173"/>
            <a:ext cx="10151745" cy="1427013"/>
          </a:xfrm>
        </p:spPr>
        <p:txBody>
          <a:bodyPr>
            <a:noAutofit/>
          </a:bodyPr>
          <a:lstStyle/>
          <a:p>
            <a:pPr>
              <a:lnSpc>
                <a:spcPct val="120000"/>
              </a:lnSpc>
            </a:pPr>
            <a:r>
              <a:rPr lang="en-US" altLang="zh-CN" sz="2000" b="1" dirty="0"/>
              <a:t>Huisan Xu</a:t>
            </a:r>
            <a:r>
              <a:rPr lang="en-US" altLang="zh-CN" sz="2000" b="1" baseline="30000" dirty="0"/>
              <a:t>1</a:t>
            </a:r>
            <a:r>
              <a:rPr lang="en-US" altLang="zh-CN" sz="2000" b="1" dirty="0"/>
              <a:t>, </a:t>
            </a:r>
            <a:r>
              <a:rPr lang="en-US" altLang="zh-CN" sz="2000" dirty="0" err="1"/>
              <a:t>Qiuyue</a:t>
            </a:r>
            <a:r>
              <a:rPr lang="en-US" altLang="zh-CN" sz="2000" dirty="0"/>
              <a:t> Qin</a:t>
            </a:r>
            <a:r>
              <a:rPr lang="en-US" altLang="zh-CN" sz="2000" baseline="30000" dirty="0"/>
              <a:t>1</a:t>
            </a:r>
            <a:r>
              <a:rPr lang="en-US" altLang="zh-CN" sz="2000" dirty="0"/>
              <a:t>, Xing Fang</a:t>
            </a:r>
            <a:r>
              <a:rPr lang="en-US" altLang="zh-CN" sz="2000" baseline="30000" dirty="0"/>
              <a:t>1</a:t>
            </a:r>
            <a:r>
              <a:rPr lang="en-US" altLang="zh-CN" sz="2000" dirty="0"/>
              <a:t>, </a:t>
            </a:r>
            <a:r>
              <a:rPr lang="en-US" altLang="zh-CN" sz="2000" dirty="0" err="1"/>
              <a:t>Qiao</a:t>
            </a:r>
            <a:r>
              <a:rPr lang="en-US" altLang="zh-CN" sz="2000" dirty="0"/>
              <a:t> Xiang</a:t>
            </a:r>
            <a:r>
              <a:rPr lang="en-US" altLang="zh-CN" sz="2000" baseline="30000" dirty="0"/>
              <a:t>1</a:t>
            </a:r>
            <a:r>
              <a:rPr lang="en-US" altLang="zh-CN" sz="2000" dirty="0"/>
              <a:t>, </a:t>
            </a:r>
            <a:r>
              <a:rPr lang="en-US" altLang="zh-CN" sz="2000" dirty="0" err="1"/>
              <a:t>Jiwu</a:t>
            </a:r>
            <a:r>
              <a:rPr lang="en-US" altLang="zh-CN" sz="2000" dirty="0"/>
              <a:t> Shu</a:t>
            </a:r>
            <a:r>
              <a:rPr lang="en-US" altLang="zh-CN" sz="2000" baseline="30000" dirty="0"/>
              <a:t>1 2</a:t>
            </a:r>
            <a:r>
              <a:rPr lang="en-US" altLang="zh-CN" sz="2000" dirty="0"/>
              <a:t>, </a:t>
            </a:r>
          </a:p>
          <a:p>
            <a:pPr fontAlgn="auto">
              <a:lnSpc>
                <a:spcPct val="120000"/>
              </a:lnSpc>
            </a:pPr>
            <a:r>
              <a:rPr lang="en-US" altLang="zh-CN" sz="2000" baseline="30000" dirty="0"/>
              <a:t>1 </a:t>
            </a:r>
            <a:r>
              <a:rPr lang="en-US" altLang="zh-CN" sz="2000" dirty="0"/>
              <a:t>Xiamen University,  </a:t>
            </a:r>
            <a:r>
              <a:rPr lang="en-US" altLang="zh-CN" sz="2000" baseline="30000" dirty="0"/>
              <a:t> </a:t>
            </a:r>
            <a:r>
              <a:rPr lang="en-US" altLang="zh-CN" sz="2000" baseline="30000" dirty="0">
                <a:sym typeface="+mn-ea"/>
              </a:rPr>
              <a:t>2 </a:t>
            </a:r>
            <a:r>
              <a:rPr lang="en-US" altLang="zh-CN" sz="2000" dirty="0">
                <a:sym typeface="+mn-ea"/>
              </a:rPr>
              <a:t> </a:t>
            </a:r>
            <a:r>
              <a:rPr lang="en-US" altLang="zh-CN" sz="2000" dirty="0" err="1">
                <a:sym typeface="+mn-ea"/>
              </a:rPr>
              <a:t>Minjiang</a:t>
            </a:r>
            <a:r>
              <a:rPr lang="en-US" altLang="zh-CN" sz="2000" dirty="0">
                <a:sym typeface="+mn-ea"/>
              </a:rPr>
              <a:t> University</a:t>
            </a:r>
            <a:endParaRPr lang="en-US" altLang="zh-CN" sz="2000" dirty="0"/>
          </a:p>
          <a:p>
            <a:pPr>
              <a:lnSpc>
                <a:spcPct val="120000"/>
              </a:lnSpc>
            </a:pPr>
            <a:r>
              <a:rPr lang="en-US" altLang="zh-CN" sz="2000" dirty="0"/>
              <a:t>06/19/2023,</a:t>
            </a:r>
            <a:r>
              <a:rPr lang="zh-CN" altLang="en-US" sz="2000" dirty="0"/>
              <a:t> </a:t>
            </a:r>
            <a:r>
              <a:rPr lang="en-US" altLang="zh-CN" sz="2000" dirty="0"/>
              <a:t>APNet</a:t>
            </a:r>
            <a:r>
              <a:rPr lang="zh-CN" altLang="en-US" sz="2000" dirty="0"/>
              <a:t> </a:t>
            </a:r>
            <a:r>
              <a:rPr lang="en-US" altLang="zh-CN" sz="2000" dirty="0"/>
              <a:t>2023</a:t>
            </a:r>
          </a:p>
        </p:txBody>
      </p:sp>
      <p:grpSp>
        <p:nvGrpSpPr>
          <p:cNvPr id="10" name="组合 9"/>
          <p:cNvGrpSpPr/>
          <p:nvPr/>
        </p:nvGrpSpPr>
        <p:grpSpPr>
          <a:xfrm>
            <a:off x="4939029" y="5599262"/>
            <a:ext cx="2911475" cy="1201420"/>
            <a:chOff x="6245" y="8215"/>
            <a:chExt cx="4585" cy="1892"/>
          </a:xfrm>
        </p:grpSpPr>
        <p:pic>
          <p:nvPicPr>
            <p:cNvPr id="100" name="图片 99"/>
            <p:cNvPicPr>
              <a:picLocks noChangeAspect="1"/>
            </p:cNvPicPr>
            <p:nvPr/>
          </p:nvPicPr>
          <p:blipFill>
            <a:blip r:embed="rId3"/>
            <a:stretch>
              <a:fillRect/>
            </a:stretch>
          </p:blipFill>
          <p:spPr>
            <a:xfrm>
              <a:off x="6245" y="8215"/>
              <a:ext cx="1895" cy="1873"/>
            </a:xfrm>
            <a:prstGeom prst="rect">
              <a:avLst/>
            </a:prstGeom>
            <a:noFill/>
            <a:ln w="9525">
              <a:noFill/>
            </a:ln>
          </p:spPr>
        </p:pic>
        <p:pic>
          <p:nvPicPr>
            <p:cNvPr id="9" name="图片 8"/>
            <p:cNvPicPr>
              <a:picLocks noChangeAspect="1"/>
            </p:cNvPicPr>
            <p:nvPr/>
          </p:nvPicPr>
          <p:blipFill>
            <a:blip r:embed="rId4"/>
            <a:stretch>
              <a:fillRect/>
            </a:stretch>
          </p:blipFill>
          <p:spPr>
            <a:xfrm>
              <a:off x="8935" y="8234"/>
              <a:ext cx="1895" cy="1873"/>
            </a:xfrm>
            <a:prstGeom prst="rect">
              <a:avLst/>
            </a:prstGeom>
            <a:noFill/>
            <a:ln w="9525">
              <a:noFill/>
            </a:ln>
          </p:spPr>
        </p:pic>
      </p:grpSp>
      <p:pic>
        <p:nvPicPr>
          <p:cNvPr id="4" name="图片 3"/>
          <p:cNvPicPr>
            <a:picLocks noChangeAspect="1"/>
          </p:cNvPicPr>
          <p:nvPr/>
        </p:nvPicPr>
        <p:blipFill>
          <a:blip r:embed="rId5"/>
          <a:stretch>
            <a:fillRect/>
          </a:stretch>
        </p:blipFill>
        <p:spPr>
          <a:xfrm>
            <a:off x="169545" y="224155"/>
            <a:ext cx="4490720" cy="635635"/>
          </a:xfrm>
          <a:prstGeom prst="rect">
            <a:avLst/>
          </a:prstGeom>
        </p:spPr>
      </p:pic>
      <p:pic>
        <p:nvPicPr>
          <p:cNvPr id="5" name="图片 4">
            <a:extLst>
              <a:ext uri="{FF2B5EF4-FFF2-40B4-BE49-F238E27FC236}">
                <a16:creationId xmlns:a16="http://schemas.microsoft.com/office/drawing/2014/main" id="{98FF8E6A-AC1F-448D-AA3F-C26EF52F609E}"/>
              </a:ext>
            </a:extLst>
          </p:cNvPr>
          <p:cNvPicPr>
            <a:picLocks noChangeAspect="1"/>
          </p:cNvPicPr>
          <p:nvPr/>
        </p:nvPicPr>
        <p:blipFill>
          <a:blip r:embed="rId6"/>
          <a:stretch>
            <a:fillRect/>
          </a:stretch>
        </p:blipFill>
        <p:spPr>
          <a:xfrm>
            <a:off x="4660265" y="82083"/>
            <a:ext cx="1546225" cy="919145"/>
          </a:xfrm>
          <a:prstGeom prst="rect">
            <a:avLst/>
          </a:prstGeom>
        </p:spPr>
      </p:pic>
      <p:sp>
        <p:nvSpPr>
          <p:cNvPr id="7" name="文本框 6">
            <a:extLst>
              <a:ext uri="{FF2B5EF4-FFF2-40B4-BE49-F238E27FC236}">
                <a16:creationId xmlns:a16="http://schemas.microsoft.com/office/drawing/2014/main" id="{80A67929-EA77-4F3E-A7D8-F72AB458A1E6}"/>
              </a:ext>
            </a:extLst>
          </p:cNvPr>
          <p:cNvSpPr txBox="1"/>
          <p:nvPr/>
        </p:nvSpPr>
        <p:spPr>
          <a:xfrm>
            <a:off x="3920490" y="3481645"/>
            <a:ext cx="6103620" cy="400110"/>
          </a:xfrm>
          <a:prstGeom prst="rect">
            <a:avLst/>
          </a:prstGeom>
          <a:noFill/>
        </p:spPr>
        <p:txBody>
          <a:bodyPr wrap="square" rtlCol="0">
            <a:spAutoFit/>
          </a:bodyPr>
          <a:lstStyle/>
          <a:p>
            <a:r>
              <a:rPr lang="zh-CN" altLang="en-US" sz="2000" b="1" dirty="0"/>
              <a:t>通过多方计算实现的隐私保护域间配置验证</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7"/>
          <p:cNvSpPr/>
          <p:nvPr>
            <p:custDataLst>
              <p:tags r:id="rId1"/>
            </p:custDataLst>
          </p:nvPr>
        </p:nvSpPr>
        <p:spPr>
          <a:xfrm flipV="1">
            <a:off x="543235" y="922509"/>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14098">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solidFill>
                <a:srgbClr val="014098"/>
              </a:solidFill>
              <a:latin typeface="Calibri" charset="0"/>
              <a:ea typeface="Calibri" charset="0"/>
              <a:cs typeface="Calibri" charset="0"/>
              <a:sym typeface="Arial" panose="020B0604020202020204" pitchFamily="34" charset="0"/>
            </a:endParaRPr>
          </a:p>
        </p:txBody>
      </p:sp>
      <p:sp>
        <p:nvSpPr>
          <p:cNvPr id="6" name="任意多边形 8"/>
          <p:cNvSpPr/>
          <p:nvPr>
            <p:custDataLst>
              <p:tags r:id="rId2"/>
            </p:custDataLst>
          </p:nvPr>
        </p:nvSpPr>
        <p:spPr>
          <a:xfrm>
            <a:off x="312" y="616980"/>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140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Calibri" charset="0"/>
              <a:ea typeface="Calibri" charset="0"/>
              <a:cs typeface="Calibri" charset="0"/>
              <a:sym typeface="Arial" panose="020B0604020202020204" pitchFamily="34" charset="0"/>
            </a:endParaRPr>
          </a:p>
        </p:txBody>
      </p:sp>
      <p:pic>
        <p:nvPicPr>
          <p:cNvPr id="9" name="Picture 10"/>
          <p:cNvPicPr>
            <a:picLocks noChangeAspect="1"/>
          </p:cNvPicPr>
          <p:nvPr>
            <p:custDataLst>
              <p:tags r:id="rId3"/>
            </p:custDataLst>
          </p:nvPr>
        </p:nvPicPr>
        <p:blipFill>
          <a:blip r:embed="rId6"/>
          <a:stretch>
            <a:fillRect/>
          </a:stretch>
        </p:blipFill>
        <p:spPr>
          <a:xfrm>
            <a:off x="9886209" y="118756"/>
            <a:ext cx="2062261" cy="803753"/>
          </a:xfrm>
          <a:prstGeom prst="rect">
            <a:avLst/>
          </a:prstGeom>
        </p:spPr>
      </p:pic>
      <p:sp>
        <p:nvSpPr>
          <p:cNvPr id="2" name="文本框 1"/>
          <p:cNvSpPr txBox="1"/>
          <p:nvPr/>
        </p:nvSpPr>
        <p:spPr>
          <a:xfrm>
            <a:off x="410845" y="248920"/>
            <a:ext cx="7032951" cy="646331"/>
          </a:xfrm>
          <a:prstGeom prst="rect">
            <a:avLst/>
          </a:prstGeom>
          <a:noFill/>
          <a:ln>
            <a:noFill/>
          </a:ln>
        </p:spPr>
        <p:txBody>
          <a:bodyPr wrap="none" rtlCol="0" anchor="t">
            <a:spAutoFit/>
          </a:bodyPr>
          <a:lstStyle/>
          <a:p>
            <a:pPr>
              <a:defRPr/>
            </a:pPr>
            <a:r>
              <a:rPr lang="en-US" altLang="zh-CN" sz="3600" b="1" dirty="0">
                <a:solidFill>
                  <a:srgbClr val="0B479C"/>
                </a:solidFill>
              </a:rPr>
              <a:t>DO-DPV: </a:t>
            </a:r>
            <a:r>
              <a:rPr lang="zh-CN" altLang="en-US" sz="3600" b="1" dirty="0">
                <a:solidFill>
                  <a:srgbClr val="014098"/>
                </a:solidFill>
                <a:latin typeface="Calibri" charset="0"/>
                <a:ea typeface="Calibri" charset="0"/>
                <a:cs typeface="Calibri" charset="0"/>
                <a:sym typeface="+mn-ea"/>
              </a:rPr>
              <a:t>数据遗忘的网络性质检验</a:t>
            </a:r>
            <a:endParaRPr lang="en-US" altLang="zh-CN" sz="3600" b="1" dirty="0">
              <a:solidFill>
                <a:srgbClr val="0B479C"/>
              </a:solidFill>
            </a:endParaRPr>
          </a:p>
        </p:txBody>
      </p:sp>
      <p:sp>
        <p:nvSpPr>
          <p:cNvPr id="3" name="文本框 2"/>
          <p:cNvSpPr txBox="1"/>
          <p:nvPr/>
        </p:nvSpPr>
        <p:spPr>
          <a:xfrm>
            <a:off x="168389" y="2449305"/>
            <a:ext cx="4537710" cy="230832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DFS-based traversal algorithm on the simulated data-plane [3]</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For some properties (e.g. blacklisting), a linear scan on the source’s RIB would suffice. </a:t>
            </a:r>
            <a:endParaRPr lang="zh-CN" altLang="en-US" sz="2400" dirty="0"/>
          </a:p>
        </p:txBody>
      </p:sp>
      <p:sp>
        <p:nvSpPr>
          <p:cNvPr id="7" name="文本框 6"/>
          <p:cNvSpPr txBox="1"/>
          <p:nvPr/>
        </p:nvSpPr>
        <p:spPr>
          <a:xfrm>
            <a:off x="0" y="6529310"/>
            <a:ext cx="11781155" cy="307777"/>
          </a:xfrm>
          <a:prstGeom prst="rect">
            <a:avLst/>
          </a:prstGeom>
          <a:noFill/>
        </p:spPr>
        <p:txBody>
          <a:bodyPr wrap="square" rtlCol="0">
            <a:spAutoFit/>
          </a:bodyPr>
          <a:lstStyle/>
          <a:p>
            <a:r>
              <a:rPr lang="en-US" altLang="zh-CN" sz="1400" dirty="0"/>
              <a:t>[3] Marina Blanton. et al. 2013. Data-Oblivious Graph Algorithms for Secure Computation and Outsourcing. In ASIA CCS’13. ACM, 207-218. </a:t>
            </a:r>
            <a:endParaRPr lang="zh-CN" altLang="en-US" sz="1400" dirty="0"/>
          </a:p>
        </p:txBody>
      </p:sp>
      <p:sp>
        <p:nvSpPr>
          <p:cNvPr id="4" name="灯片编号占位符 3"/>
          <p:cNvSpPr>
            <a:spLocks noGrp="1"/>
          </p:cNvSpPr>
          <p:nvPr>
            <p:ph type="sldNum" sz="quarter" idx="12"/>
          </p:nvPr>
        </p:nvSpPr>
        <p:spPr/>
        <p:txBody>
          <a:bodyPr/>
          <a:lstStyle/>
          <a:p>
            <a:fld id="{7D9BB5D0-35E4-459D-AEF3-FE4D7C45CC19}" type="slidenum">
              <a:rPr lang="zh-CN" altLang="en-US" smtClean="0"/>
              <a:t>10</a:t>
            </a:fld>
            <a:endParaRPr lang="zh-CN" altLang="en-US"/>
          </a:p>
        </p:txBody>
      </p:sp>
      <p:grpSp>
        <p:nvGrpSpPr>
          <p:cNvPr id="10" name="组合 9"/>
          <p:cNvGrpSpPr/>
          <p:nvPr/>
        </p:nvGrpSpPr>
        <p:grpSpPr>
          <a:xfrm>
            <a:off x="4630161" y="1152975"/>
            <a:ext cx="7351858" cy="2514886"/>
            <a:chOff x="-1600" y="637"/>
            <a:chExt cx="20718" cy="9194"/>
          </a:xfrm>
        </p:grpSpPr>
        <p:cxnSp>
          <p:nvCxnSpPr>
            <p:cNvPr id="11" name="直接连接符 10"/>
            <p:cNvCxnSpPr>
              <a:stCxn id="20" idx="6"/>
              <a:endCxn id="22" idx="2"/>
            </p:cNvCxnSpPr>
            <p:nvPr/>
          </p:nvCxnSpPr>
          <p:spPr>
            <a:xfrm>
              <a:off x="6081" y="5750"/>
              <a:ext cx="1022" cy="30"/>
            </a:xfrm>
            <a:prstGeom prst="line">
              <a:avLst/>
            </a:prstGeom>
            <a:ln w="38100"/>
          </p:spPr>
          <p:style>
            <a:lnRef idx="3">
              <a:schemeClr val="dk1"/>
            </a:lnRef>
            <a:fillRef idx="0">
              <a:schemeClr val="dk1"/>
            </a:fillRef>
            <a:effectRef idx="2">
              <a:schemeClr val="dk1"/>
            </a:effectRef>
            <a:fontRef idx="minor">
              <a:schemeClr val="tx1"/>
            </a:fontRef>
          </p:style>
        </p:cxnSp>
        <p:cxnSp>
          <p:nvCxnSpPr>
            <p:cNvPr id="12" name="直接连接符 11"/>
            <p:cNvCxnSpPr/>
            <p:nvPr/>
          </p:nvCxnSpPr>
          <p:spPr>
            <a:xfrm flipV="1">
              <a:off x="8423" y="2554"/>
              <a:ext cx="3716" cy="2449"/>
            </a:xfrm>
            <a:prstGeom prst="line">
              <a:avLst/>
            </a:prstGeom>
            <a:ln w="38100"/>
          </p:spPr>
          <p:style>
            <a:lnRef idx="3">
              <a:schemeClr val="dk1"/>
            </a:lnRef>
            <a:fillRef idx="0">
              <a:schemeClr val="dk1"/>
            </a:fillRef>
            <a:effectRef idx="2">
              <a:schemeClr val="dk1"/>
            </a:effectRef>
            <a:fontRef idx="minor">
              <a:schemeClr val="tx1"/>
            </a:fontRef>
          </p:style>
        </p:cxnSp>
        <p:cxnSp>
          <p:nvCxnSpPr>
            <p:cNvPr id="13" name="直接连接符 12"/>
            <p:cNvCxnSpPr>
              <a:stCxn id="22" idx="6"/>
              <a:endCxn id="24" idx="2"/>
            </p:cNvCxnSpPr>
            <p:nvPr/>
          </p:nvCxnSpPr>
          <p:spPr>
            <a:xfrm flipV="1">
              <a:off x="9492" y="5774"/>
              <a:ext cx="2124" cy="6"/>
            </a:xfrm>
            <a:prstGeom prst="line">
              <a:avLst/>
            </a:prstGeom>
            <a:ln w="38100"/>
          </p:spPr>
          <p:style>
            <a:lnRef idx="3">
              <a:schemeClr val="dk1"/>
            </a:lnRef>
            <a:fillRef idx="0">
              <a:schemeClr val="dk1"/>
            </a:fillRef>
            <a:effectRef idx="2">
              <a:schemeClr val="dk1"/>
            </a:effectRef>
            <a:fontRef idx="minor">
              <a:schemeClr val="tx1"/>
            </a:fontRef>
          </p:style>
        </p:cxnSp>
        <p:cxnSp>
          <p:nvCxnSpPr>
            <p:cNvPr id="14" name="直接连接符 13"/>
            <p:cNvCxnSpPr>
              <a:stCxn id="22" idx="4"/>
              <a:endCxn id="25" idx="2"/>
            </p:cNvCxnSpPr>
            <p:nvPr/>
          </p:nvCxnSpPr>
          <p:spPr>
            <a:xfrm>
              <a:off x="8298" y="6580"/>
              <a:ext cx="3405" cy="2451"/>
            </a:xfrm>
            <a:prstGeom prst="line">
              <a:avLst/>
            </a:prstGeom>
            <a:ln w="38100"/>
          </p:spPr>
          <p:style>
            <a:lnRef idx="3">
              <a:schemeClr val="dk1"/>
            </a:lnRef>
            <a:fillRef idx="0">
              <a:schemeClr val="dk1"/>
            </a:fillRef>
            <a:effectRef idx="2">
              <a:schemeClr val="dk1"/>
            </a:effectRef>
            <a:fontRef idx="minor">
              <a:schemeClr val="tx1"/>
            </a:fontRef>
          </p:style>
        </p:cxnSp>
        <p:cxnSp>
          <p:nvCxnSpPr>
            <p:cNvPr id="15" name="直接连接符 14"/>
            <p:cNvCxnSpPr>
              <a:stCxn id="24" idx="6"/>
              <a:endCxn id="26" idx="2"/>
            </p:cNvCxnSpPr>
            <p:nvPr/>
          </p:nvCxnSpPr>
          <p:spPr>
            <a:xfrm>
              <a:off x="14005" y="5774"/>
              <a:ext cx="2240" cy="142"/>
            </a:xfrm>
            <a:prstGeom prst="line">
              <a:avLst/>
            </a:prstGeom>
            <a:ln w="38100"/>
          </p:spPr>
          <p:style>
            <a:lnRef idx="3">
              <a:schemeClr val="dk1"/>
            </a:lnRef>
            <a:fillRef idx="0">
              <a:schemeClr val="dk1"/>
            </a:fillRef>
            <a:effectRef idx="2">
              <a:schemeClr val="dk1"/>
            </a:effectRef>
            <a:fontRef idx="minor">
              <a:schemeClr val="tx1"/>
            </a:fontRef>
          </p:style>
        </p:cxnSp>
        <p:cxnSp>
          <p:nvCxnSpPr>
            <p:cNvPr id="16" name="直接连接符 15"/>
            <p:cNvCxnSpPr>
              <a:stCxn id="23" idx="6"/>
            </p:cNvCxnSpPr>
            <p:nvPr/>
          </p:nvCxnSpPr>
          <p:spPr>
            <a:xfrm>
              <a:off x="13870" y="2684"/>
              <a:ext cx="3580" cy="2606"/>
            </a:xfrm>
            <a:prstGeom prst="line">
              <a:avLst/>
            </a:prstGeom>
            <a:ln w="38100"/>
          </p:spPr>
          <p:style>
            <a:lnRef idx="3">
              <a:schemeClr val="dk1"/>
            </a:lnRef>
            <a:fillRef idx="0">
              <a:schemeClr val="dk1"/>
            </a:fillRef>
            <a:effectRef idx="2">
              <a:schemeClr val="dk1"/>
            </a:effectRef>
            <a:fontRef idx="minor">
              <a:schemeClr val="tx1"/>
            </a:fontRef>
          </p:style>
        </p:cxnSp>
        <p:sp>
          <p:nvSpPr>
            <p:cNvPr id="17" name="文本框 16"/>
            <p:cNvSpPr txBox="1"/>
            <p:nvPr/>
          </p:nvSpPr>
          <p:spPr>
            <a:xfrm>
              <a:off x="485" y="3806"/>
              <a:ext cx="2909" cy="1233"/>
            </a:xfrm>
            <a:prstGeom prst="rect">
              <a:avLst/>
            </a:prstGeom>
            <a:noFill/>
          </p:spPr>
          <p:txBody>
            <a:bodyPr wrap="square" rtlCol="0">
              <a:spAutoFit/>
            </a:bodyPr>
            <a:lstStyle/>
            <a:p>
              <a:r>
                <a:rPr lang="en-US" altLang="zh-CN" sz="1600" b="1" dirty="0">
                  <a:cs typeface="+mn-lt"/>
                </a:rPr>
                <a:t>AS S</a:t>
              </a:r>
            </a:p>
          </p:txBody>
        </p:sp>
        <p:sp>
          <p:nvSpPr>
            <p:cNvPr id="18" name="文本框 17"/>
            <p:cNvSpPr txBox="1"/>
            <p:nvPr/>
          </p:nvSpPr>
          <p:spPr>
            <a:xfrm>
              <a:off x="7265" y="3810"/>
              <a:ext cx="1763" cy="1233"/>
            </a:xfrm>
            <a:prstGeom prst="rect">
              <a:avLst/>
            </a:prstGeom>
            <a:noFill/>
          </p:spPr>
          <p:txBody>
            <a:bodyPr wrap="square" rtlCol="0">
              <a:spAutoFit/>
            </a:bodyPr>
            <a:lstStyle/>
            <a:p>
              <a:r>
                <a:rPr lang="en-US" altLang="zh-CN" sz="1600" b="1" dirty="0">
                  <a:cs typeface="+mn-lt"/>
                </a:rPr>
                <a:t>AS B</a:t>
              </a:r>
            </a:p>
          </p:txBody>
        </p:sp>
        <p:sp>
          <p:nvSpPr>
            <p:cNvPr id="19" name="文本框 18"/>
            <p:cNvSpPr txBox="1"/>
            <p:nvPr/>
          </p:nvSpPr>
          <p:spPr>
            <a:xfrm>
              <a:off x="12006" y="637"/>
              <a:ext cx="2388" cy="1233"/>
            </a:xfrm>
            <a:prstGeom prst="rect">
              <a:avLst/>
            </a:prstGeom>
            <a:noFill/>
          </p:spPr>
          <p:txBody>
            <a:bodyPr wrap="square" rtlCol="0">
              <a:spAutoFit/>
            </a:bodyPr>
            <a:lstStyle/>
            <a:p>
              <a:r>
                <a:rPr lang="en-US" altLang="zh-CN" sz="1600" b="1" dirty="0">
                  <a:cs typeface="+mn-lt"/>
                </a:rPr>
                <a:t>AS C</a:t>
              </a:r>
            </a:p>
          </p:txBody>
        </p:sp>
        <p:sp>
          <p:nvSpPr>
            <p:cNvPr id="20" name="椭圆 19"/>
            <p:cNvSpPr/>
            <p:nvPr/>
          </p:nvSpPr>
          <p:spPr>
            <a:xfrm>
              <a:off x="3692" y="4949"/>
              <a:ext cx="2389" cy="1601"/>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85" y="4972"/>
              <a:ext cx="2389" cy="1601"/>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103" y="4979"/>
              <a:ext cx="2389" cy="1601"/>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1481" y="1883"/>
              <a:ext cx="2389" cy="1601"/>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1616" y="4973"/>
              <a:ext cx="2389" cy="1601"/>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1703" y="8230"/>
              <a:ext cx="2389" cy="1601"/>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6245" y="5115"/>
              <a:ext cx="2389" cy="1601"/>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4137" y="3810"/>
              <a:ext cx="1756" cy="1233"/>
            </a:xfrm>
            <a:prstGeom prst="rect">
              <a:avLst/>
            </a:prstGeom>
            <a:noFill/>
          </p:spPr>
          <p:txBody>
            <a:bodyPr wrap="square" rtlCol="0">
              <a:spAutoFit/>
            </a:bodyPr>
            <a:lstStyle/>
            <a:p>
              <a:r>
                <a:rPr lang="en-US" altLang="zh-CN" sz="1600" b="1" dirty="0">
                  <a:cs typeface="+mn-lt"/>
                </a:rPr>
                <a:t>AS A</a:t>
              </a:r>
            </a:p>
          </p:txBody>
        </p:sp>
        <p:sp>
          <p:nvSpPr>
            <p:cNvPr id="28" name="文本框 27"/>
            <p:cNvSpPr txBox="1"/>
            <p:nvPr/>
          </p:nvSpPr>
          <p:spPr>
            <a:xfrm>
              <a:off x="11990" y="3806"/>
              <a:ext cx="2386" cy="1233"/>
            </a:xfrm>
            <a:prstGeom prst="rect">
              <a:avLst/>
            </a:prstGeom>
            <a:noFill/>
          </p:spPr>
          <p:txBody>
            <a:bodyPr wrap="square" rtlCol="0">
              <a:spAutoFit/>
            </a:bodyPr>
            <a:lstStyle/>
            <a:p>
              <a:r>
                <a:rPr lang="en-US" altLang="zh-CN" sz="1600" b="1" dirty="0">
                  <a:cs typeface="+mn-lt"/>
                </a:rPr>
                <a:t>AS E</a:t>
              </a:r>
            </a:p>
          </p:txBody>
        </p:sp>
        <p:sp>
          <p:nvSpPr>
            <p:cNvPr id="29" name="文本框 28"/>
            <p:cNvSpPr txBox="1"/>
            <p:nvPr/>
          </p:nvSpPr>
          <p:spPr>
            <a:xfrm>
              <a:off x="12080" y="7131"/>
              <a:ext cx="2908" cy="1233"/>
            </a:xfrm>
            <a:prstGeom prst="rect">
              <a:avLst/>
            </a:prstGeom>
            <a:noFill/>
          </p:spPr>
          <p:txBody>
            <a:bodyPr wrap="square" rtlCol="0">
              <a:spAutoFit/>
            </a:bodyPr>
            <a:lstStyle/>
            <a:p>
              <a:r>
                <a:rPr lang="en-US" altLang="zh-CN" sz="1600" b="1" dirty="0">
                  <a:cs typeface="+mn-lt"/>
                </a:rPr>
                <a:t>AS F</a:t>
              </a:r>
            </a:p>
          </p:txBody>
        </p:sp>
        <p:cxnSp>
          <p:nvCxnSpPr>
            <p:cNvPr id="30" name="直接连接符 29"/>
            <p:cNvCxnSpPr>
              <a:stCxn id="26" idx="4"/>
              <a:endCxn id="25" idx="6"/>
            </p:cNvCxnSpPr>
            <p:nvPr/>
          </p:nvCxnSpPr>
          <p:spPr>
            <a:xfrm flipH="1">
              <a:off x="14092" y="6716"/>
              <a:ext cx="3348" cy="2315"/>
            </a:xfrm>
            <a:prstGeom prst="line">
              <a:avLst/>
            </a:prstGeom>
            <a:ln w="38100"/>
          </p:spPr>
          <p:style>
            <a:lnRef idx="3">
              <a:schemeClr val="dk1"/>
            </a:lnRef>
            <a:fillRef idx="0">
              <a:schemeClr val="dk1"/>
            </a:fillRef>
            <a:effectRef idx="2">
              <a:schemeClr val="dk1"/>
            </a:effectRef>
            <a:fontRef idx="minor">
              <a:schemeClr val="tx1"/>
            </a:fontRef>
          </p:style>
        </p:cxnSp>
        <p:cxnSp>
          <p:nvCxnSpPr>
            <p:cNvPr id="31" name="直接连接符 30"/>
            <p:cNvCxnSpPr>
              <a:stCxn id="21" idx="6"/>
              <a:endCxn id="20" idx="2"/>
            </p:cNvCxnSpPr>
            <p:nvPr/>
          </p:nvCxnSpPr>
          <p:spPr>
            <a:xfrm flipV="1">
              <a:off x="2874" y="5750"/>
              <a:ext cx="818" cy="23"/>
            </a:xfrm>
            <a:prstGeom prst="line">
              <a:avLst/>
            </a:prstGeom>
            <a:ln w="38100"/>
          </p:spPr>
          <p:style>
            <a:lnRef idx="3">
              <a:schemeClr val="dk1"/>
            </a:lnRef>
            <a:fillRef idx="0">
              <a:schemeClr val="dk1"/>
            </a:fillRef>
            <a:effectRef idx="2">
              <a:schemeClr val="dk1"/>
            </a:effectRef>
            <a:fontRef idx="minor">
              <a:schemeClr val="tx1"/>
            </a:fontRef>
          </p:style>
        </p:cxnSp>
        <p:pic>
          <p:nvPicPr>
            <p:cNvPr id="32" name="图片 31" descr="router"/>
            <p:cNvPicPr>
              <a:picLocks noChangeAspect="1"/>
            </p:cNvPicPr>
            <p:nvPr/>
          </p:nvPicPr>
          <p:blipFill>
            <a:blip r:embed="rId7"/>
            <a:stretch>
              <a:fillRect/>
            </a:stretch>
          </p:blipFill>
          <p:spPr>
            <a:xfrm>
              <a:off x="906" y="5286"/>
              <a:ext cx="1464" cy="974"/>
            </a:xfrm>
            <a:prstGeom prst="rect">
              <a:avLst/>
            </a:prstGeom>
          </p:spPr>
        </p:pic>
        <p:pic>
          <p:nvPicPr>
            <p:cNvPr id="33" name="图片 32" descr="router"/>
            <p:cNvPicPr>
              <a:picLocks noChangeAspect="1"/>
            </p:cNvPicPr>
            <p:nvPr/>
          </p:nvPicPr>
          <p:blipFill>
            <a:blip r:embed="rId7"/>
            <a:stretch>
              <a:fillRect/>
            </a:stretch>
          </p:blipFill>
          <p:spPr>
            <a:xfrm>
              <a:off x="4172" y="5229"/>
              <a:ext cx="1464" cy="974"/>
            </a:xfrm>
            <a:prstGeom prst="rect">
              <a:avLst/>
            </a:prstGeom>
          </p:spPr>
        </p:pic>
        <p:pic>
          <p:nvPicPr>
            <p:cNvPr id="34" name="图片 33" descr="router"/>
            <p:cNvPicPr>
              <a:picLocks noChangeAspect="1"/>
            </p:cNvPicPr>
            <p:nvPr/>
          </p:nvPicPr>
          <p:blipFill>
            <a:blip r:embed="rId7"/>
            <a:stretch>
              <a:fillRect/>
            </a:stretch>
          </p:blipFill>
          <p:spPr>
            <a:xfrm>
              <a:off x="7565" y="5298"/>
              <a:ext cx="1464" cy="974"/>
            </a:xfrm>
            <a:prstGeom prst="rect">
              <a:avLst/>
            </a:prstGeom>
          </p:spPr>
        </p:pic>
        <p:pic>
          <p:nvPicPr>
            <p:cNvPr id="35" name="图片 34" descr="router"/>
            <p:cNvPicPr>
              <a:picLocks noChangeAspect="1"/>
            </p:cNvPicPr>
            <p:nvPr/>
          </p:nvPicPr>
          <p:blipFill>
            <a:blip r:embed="rId7"/>
            <a:stretch>
              <a:fillRect/>
            </a:stretch>
          </p:blipFill>
          <p:spPr>
            <a:xfrm>
              <a:off x="11944" y="2196"/>
              <a:ext cx="1464" cy="974"/>
            </a:xfrm>
            <a:prstGeom prst="rect">
              <a:avLst/>
            </a:prstGeom>
          </p:spPr>
        </p:pic>
        <p:pic>
          <p:nvPicPr>
            <p:cNvPr id="36" name="图片 35" descr="router"/>
            <p:cNvPicPr>
              <a:picLocks noChangeAspect="1"/>
            </p:cNvPicPr>
            <p:nvPr/>
          </p:nvPicPr>
          <p:blipFill>
            <a:blip r:embed="rId7"/>
            <a:stretch>
              <a:fillRect/>
            </a:stretch>
          </p:blipFill>
          <p:spPr>
            <a:xfrm>
              <a:off x="12080" y="5262"/>
              <a:ext cx="1464" cy="974"/>
            </a:xfrm>
            <a:prstGeom prst="rect">
              <a:avLst/>
            </a:prstGeom>
          </p:spPr>
        </p:pic>
        <p:pic>
          <p:nvPicPr>
            <p:cNvPr id="37" name="图片 36" descr="router"/>
            <p:cNvPicPr>
              <a:picLocks noChangeAspect="1"/>
            </p:cNvPicPr>
            <p:nvPr/>
          </p:nvPicPr>
          <p:blipFill>
            <a:blip r:embed="rId7"/>
            <a:stretch>
              <a:fillRect/>
            </a:stretch>
          </p:blipFill>
          <p:spPr>
            <a:xfrm>
              <a:off x="12208" y="8508"/>
              <a:ext cx="1464" cy="974"/>
            </a:xfrm>
            <a:prstGeom prst="rect">
              <a:avLst/>
            </a:prstGeom>
          </p:spPr>
        </p:pic>
        <p:pic>
          <p:nvPicPr>
            <p:cNvPr id="38" name="图片 37" descr="router"/>
            <p:cNvPicPr>
              <a:picLocks noChangeAspect="1"/>
            </p:cNvPicPr>
            <p:nvPr/>
          </p:nvPicPr>
          <p:blipFill>
            <a:blip r:embed="rId7"/>
            <a:stretch>
              <a:fillRect/>
            </a:stretch>
          </p:blipFill>
          <p:spPr>
            <a:xfrm>
              <a:off x="16820" y="5483"/>
              <a:ext cx="1464" cy="974"/>
            </a:xfrm>
            <a:prstGeom prst="rect">
              <a:avLst/>
            </a:prstGeom>
          </p:spPr>
        </p:pic>
        <p:sp>
          <p:nvSpPr>
            <p:cNvPr id="39" name="文本框 38"/>
            <p:cNvSpPr txBox="1"/>
            <p:nvPr/>
          </p:nvSpPr>
          <p:spPr>
            <a:xfrm>
              <a:off x="5272" y="1705"/>
              <a:ext cx="6672" cy="1233"/>
            </a:xfrm>
            <a:prstGeom prst="rect">
              <a:avLst/>
            </a:prstGeom>
            <a:noFill/>
          </p:spPr>
          <p:txBody>
            <a:bodyPr wrap="square" rtlCol="0">
              <a:spAutoFit/>
            </a:bodyPr>
            <a:lstStyle/>
            <a:p>
              <a:r>
                <a:rPr lang="en-US" altLang="zh-CN" sz="1600" b="1" dirty="0">
                  <a:cs typeface="+mn-lt"/>
                </a:rPr>
                <a:t>prefer E as next hop</a:t>
              </a:r>
            </a:p>
          </p:txBody>
        </p:sp>
        <p:cxnSp>
          <p:nvCxnSpPr>
            <p:cNvPr id="40" name="直接箭头连接符 39"/>
            <p:cNvCxnSpPr/>
            <p:nvPr/>
          </p:nvCxnSpPr>
          <p:spPr>
            <a:xfrm>
              <a:off x="8058" y="2719"/>
              <a:ext cx="0" cy="109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1637" y="6721"/>
              <a:ext cx="0" cy="13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7028" y="3834"/>
              <a:ext cx="2090" cy="1233"/>
            </a:xfrm>
            <a:prstGeom prst="rect">
              <a:avLst/>
            </a:prstGeom>
            <a:noFill/>
          </p:spPr>
          <p:txBody>
            <a:bodyPr wrap="square" rtlCol="0">
              <a:spAutoFit/>
            </a:bodyPr>
            <a:lstStyle/>
            <a:p>
              <a:r>
                <a:rPr lang="en-US" altLang="zh-CN" sz="1600" b="1" dirty="0">
                  <a:cs typeface="+mn-lt"/>
                </a:rPr>
                <a:t>AS D</a:t>
              </a:r>
            </a:p>
          </p:txBody>
        </p:sp>
        <p:sp>
          <p:nvSpPr>
            <p:cNvPr id="43" name="文本框 42"/>
            <p:cNvSpPr txBox="1"/>
            <p:nvPr/>
          </p:nvSpPr>
          <p:spPr>
            <a:xfrm>
              <a:off x="-1600" y="8228"/>
              <a:ext cx="7186" cy="1238"/>
            </a:xfrm>
            <a:prstGeom prst="rect">
              <a:avLst/>
            </a:prstGeom>
            <a:noFill/>
          </p:spPr>
          <p:txBody>
            <a:bodyPr wrap="square" rtlCol="0">
              <a:spAutoFit/>
            </a:bodyPr>
            <a:lstStyle/>
            <a:p>
              <a:r>
                <a:rPr lang="en-US" altLang="zh-CN" sz="1600" b="1" dirty="0">
                  <a:cs typeface="+mn-lt"/>
                </a:rPr>
                <a:t>drop all paths containing E</a:t>
              </a:r>
            </a:p>
          </p:txBody>
        </p:sp>
      </p:grpSp>
      <p:sp>
        <p:nvSpPr>
          <p:cNvPr id="44" name="文本框 43"/>
          <p:cNvSpPr txBox="1"/>
          <p:nvPr/>
        </p:nvSpPr>
        <p:spPr>
          <a:xfrm>
            <a:off x="10965903" y="2854647"/>
            <a:ext cx="1731010" cy="337185"/>
          </a:xfrm>
          <a:prstGeom prst="rect">
            <a:avLst/>
          </a:prstGeom>
          <a:noFill/>
        </p:spPr>
        <p:txBody>
          <a:bodyPr wrap="square" rtlCol="0">
            <a:spAutoFit/>
          </a:bodyPr>
          <a:lstStyle/>
          <a:p>
            <a:r>
              <a:rPr lang="en-US" altLang="zh-CN" sz="1600" b="1" dirty="0">
                <a:cs typeface="+mn-lt"/>
              </a:rPr>
              <a:t>IP prefix P</a:t>
            </a:r>
          </a:p>
        </p:txBody>
      </p:sp>
      <p:graphicFrame>
        <p:nvGraphicFramePr>
          <p:cNvPr id="45" name="表格 44"/>
          <p:cNvGraphicFramePr>
            <a:graphicFrameLocks noGrp="1"/>
          </p:cNvGraphicFramePr>
          <p:nvPr>
            <p:custDataLst>
              <p:tags r:id="rId4"/>
            </p:custDataLst>
            <p:extLst>
              <p:ext uri="{D42A27DB-BD31-4B8C-83A1-F6EECF244321}">
                <p14:modId xmlns:p14="http://schemas.microsoft.com/office/powerpoint/2010/main" val="1108262302"/>
              </p:ext>
            </p:extLst>
          </p:nvPr>
        </p:nvGraphicFramePr>
        <p:xfrm>
          <a:off x="6443342" y="4326793"/>
          <a:ext cx="3487034" cy="1548750"/>
        </p:xfrm>
        <a:graphic>
          <a:graphicData uri="http://schemas.openxmlformats.org/drawingml/2006/table">
            <a:tbl>
              <a:tblPr firstRow="1" bandRow="1">
                <a:tableStyleId>{5C22544A-7EE6-4342-B048-85BDC9FD1C3A}</a:tableStyleId>
              </a:tblPr>
              <a:tblGrid>
                <a:gridCol w="1743517">
                  <a:extLst>
                    <a:ext uri="{9D8B030D-6E8A-4147-A177-3AD203B41FA5}">
                      <a16:colId xmlns:a16="http://schemas.microsoft.com/office/drawing/2014/main" val="20000"/>
                    </a:ext>
                  </a:extLst>
                </a:gridCol>
                <a:gridCol w="1743517">
                  <a:extLst>
                    <a:ext uri="{9D8B030D-6E8A-4147-A177-3AD203B41FA5}">
                      <a16:colId xmlns:a16="http://schemas.microsoft.com/office/drawing/2014/main" val="20001"/>
                    </a:ext>
                  </a:extLst>
                </a:gridCol>
              </a:tblGrid>
              <a:tr h="359427">
                <a:tc>
                  <a:txBody>
                    <a:bodyPr/>
                    <a:lstStyle/>
                    <a:p>
                      <a:r>
                        <a:rPr lang="en-US" altLang="zh-CN" dirty="0"/>
                        <a:t>IP prefix</a:t>
                      </a:r>
                      <a:endParaRPr lang="zh-CN" altLang="en-US" dirty="0"/>
                    </a:p>
                  </a:txBody>
                  <a:tcPr>
                    <a:solidFill>
                      <a:srgbClr val="0B479C"/>
                    </a:solidFill>
                  </a:tcPr>
                </a:tc>
                <a:tc>
                  <a:txBody>
                    <a:bodyPr/>
                    <a:lstStyle/>
                    <a:p>
                      <a:r>
                        <a:rPr lang="en-US" altLang="zh-CN" dirty="0"/>
                        <a:t>AS path</a:t>
                      </a:r>
                      <a:endParaRPr lang="zh-CN" altLang="en-US" dirty="0"/>
                    </a:p>
                  </a:txBody>
                  <a:tcPr>
                    <a:solidFill>
                      <a:srgbClr val="0B479C"/>
                    </a:solidFill>
                  </a:tcPr>
                </a:tc>
                <a:extLst>
                  <a:ext uri="{0D108BD9-81ED-4DB2-BD59-A6C34878D82A}">
                    <a16:rowId xmlns:a16="http://schemas.microsoft.com/office/drawing/2014/main" val="10000"/>
                  </a:ext>
                </a:extLst>
              </a:tr>
              <a:tr h="481950">
                <a:tc>
                  <a:txBody>
                    <a:bodyPr/>
                    <a:lstStyle/>
                    <a:p>
                      <a:r>
                        <a:rPr lang="en-US" altLang="zh-CN" dirty="0"/>
                        <a:t>…</a:t>
                      </a:r>
                      <a:endParaRPr lang="zh-CN" altLang="en-US" dirty="0"/>
                    </a:p>
                  </a:txBody>
                  <a:tcPr>
                    <a:solidFill>
                      <a:srgbClr val="9CADDA"/>
                    </a:solidFill>
                  </a:tcPr>
                </a:tc>
                <a:tc>
                  <a:txBody>
                    <a:bodyPr/>
                    <a:lstStyle/>
                    <a:p>
                      <a:r>
                        <a:rPr lang="en-US" altLang="zh-CN" dirty="0"/>
                        <a:t>…</a:t>
                      </a:r>
                      <a:endParaRPr lang="zh-CN" altLang="en-US" dirty="0"/>
                    </a:p>
                  </a:txBody>
                  <a:tcPr>
                    <a:solidFill>
                      <a:srgbClr val="9CADDA"/>
                    </a:solidFill>
                  </a:tcPr>
                </a:tc>
                <a:extLst>
                  <a:ext uri="{0D108BD9-81ED-4DB2-BD59-A6C34878D82A}">
                    <a16:rowId xmlns:a16="http://schemas.microsoft.com/office/drawing/2014/main" val="10001"/>
                  </a:ext>
                </a:extLst>
              </a:tr>
              <a:tr h="481950">
                <a:tc gridSpan="2">
                  <a:txBody>
                    <a:bodyPr/>
                    <a:lstStyle/>
                    <a:p>
                      <a:r>
                        <a:rPr lang="en-US" altLang="zh-CN" sz="2000" dirty="0"/>
                        <a:t>Encoded by Shamir’s secret sharing</a:t>
                      </a:r>
                      <a:r>
                        <a:rPr lang="en-US" altLang="zh-CN" dirty="0"/>
                        <a:t>.</a:t>
                      </a:r>
                      <a:endParaRPr lang="zh-CN" altLang="en-US" dirty="0"/>
                    </a:p>
                  </a:txBody>
                  <a:tcPr>
                    <a:solidFill>
                      <a:srgbClr val="9CADDA"/>
                    </a:solidFill>
                  </a:tcPr>
                </a:tc>
                <a:tc hMerge="1">
                  <a:txBody>
                    <a:bodyPr/>
                    <a:lstStyle/>
                    <a:p>
                      <a:endParaRPr lang="zh-CN"/>
                    </a:p>
                  </a:txBody>
                  <a:tcPr>
                    <a:solidFill>
                      <a:srgbClr val="9CADDA"/>
                    </a:solidFill>
                  </a:tcPr>
                </a:tc>
                <a:extLst>
                  <a:ext uri="{0D108BD9-81ED-4DB2-BD59-A6C34878D82A}">
                    <a16:rowId xmlns:a16="http://schemas.microsoft.com/office/drawing/2014/main" val="10002"/>
                  </a:ext>
                </a:extLst>
              </a:tr>
            </a:tbl>
          </a:graphicData>
        </a:graphic>
      </p:graphicFrame>
      <p:sp>
        <p:nvSpPr>
          <p:cNvPr id="8" name="矩形 7"/>
          <p:cNvSpPr/>
          <p:nvPr/>
        </p:nvSpPr>
        <p:spPr>
          <a:xfrm>
            <a:off x="5084135" y="6070405"/>
            <a:ext cx="6269665" cy="400110"/>
          </a:xfrm>
          <a:prstGeom prst="rect">
            <a:avLst/>
          </a:prstGeom>
        </p:spPr>
        <p:txBody>
          <a:bodyPr wrap="none">
            <a:spAutoFit/>
          </a:bodyPr>
          <a:lstStyle/>
          <a:p>
            <a:r>
              <a:rPr lang="en-US" altLang="zh-CN" sz="2000" dirty="0"/>
              <a:t>no agent can independently know the network data plane</a:t>
            </a:r>
            <a:endParaRPr lang="zh-CN" altLang="en-US" sz="2000" dirty="0"/>
          </a:p>
        </p:txBody>
      </p:sp>
      <p:sp>
        <p:nvSpPr>
          <p:cNvPr id="46" name="箭头: 下 45"/>
          <p:cNvSpPr/>
          <p:nvPr/>
        </p:nvSpPr>
        <p:spPr>
          <a:xfrm>
            <a:off x="7882395" y="3153512"/>
            <a:ext cx="506021" cy="726886"/>
          </a:xfrm>
          <a:prstGeom prst="down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0E051EA0-8720-3E8D-F39D-8CD912F49B8F}"/>
              </a:ext>
            </a:extLst>
          </p:cNvPr>
          <p:cNvSpPr txBox="1"/>
          <p:nvPr/>
        </p:nvSpPr>
        <p:spPr>
          <a:xfrm>
            <a:off x="7381100" y="3915433"/>
            <a:ext cx="1877504" cy="369332"/>
          </a:xfrm>
          <a:prstGeom prst="rect">
            <a:avLst/>
          </a:prstGeom>
          <a:noFill/>
        </p:spPr>
        <p:txBody>
          <a:bodyPr wrap="square" rtlCol="0">
            <a:spAutoFit/>
          </a:bodyPr>
          <a:lstStyle/>
          <a:p>
            <a:r>
              <a:rPr kumimoji="1" lang="en-US" altLang="zh-CN"/>
              <a:t>Secret data-plane</a:t>
            </a: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nvSpPr>
        <p:spPr>
          <a:xfrm>
            <a:off x="838200" y="1447800"/>
            <a:ext cx="10929620" cy="4742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sym typeface="+mn-ea"/>
              </a:rPr>
              <a:t>Environment:</a:t>
            </a:r>
            <a:endParaRPr lang="en-US" altLang="zh-CN" dirty="0"/>
          </a:p>
          <a:p>
            <a:pPr marL="0" indent="0">
              <a:buNone/>
            </a:pPr>
            <a:r>
              <a:rPr lang="en-US" altLang="zh-CN" dirty="0"/>
              <a:t>We implement our system on MP-SPDZ [4].</a:t>
            </a:r>
          </a:p>
          <a:p>
            <a:pPr marL="0" indent="0">
              <a:buNone/>
            </a:pPr>
            <a:r>
              <a:rPr lang="en-US" altLang="zh-CN" b="1" dirty="0"/>
              <a:t>Topology &amp; configurations:</a:t>
            </a:r>
          </a:p>
          <a:p>
            <a:pPr marL="0" indent="0">
              <a:buNone/>
            </a:pPr>
            <a:r>
              <a:rPr lang="en-US" altLang="zh-CN" dirty="0"/>
              <a:t>27 synthesized networks ranging from 6 to 32 ASes as datasets.</a:t>
            </a:r>
          </a:p>
          <a:p>
            <a:pPr marL="0" indent="0">
              <a:buNone/>
            </a:pPr>
            <a:r>
              <a:rPr lang="en-US" altLang="zh-CN" dirty="0"/>
              <a:t>~100 lines of configuration for each AS</a:t>
            </a:r>
          </a:p>
        </p:txBody>
      </p:sp>
      <p:sp>
        <p:nvSpPr>
          <p:cNvPr id="4" name="灯片编号占位符 3"/>
          <p:cNvSpPr>
            <a:spLocks noGrp="1"/>
          </p:cNvSpPr>
          <p:nvPr>
            <p:ph type="sldNum" sz="quarter" idx="12"/>
          </p:nvPr>
        </p:nvSpPr>
        <p:spPr/>
        <p:txBody>
          <a:bodyPr/>
          <a:lstStyle/>
          <a:p>
            <a:fld id="{1FC953C7-F893-4DE8-A097-4DD7E89E8219}" type="slidenum">
              <a:rPr lang="zh-CN" altLang="en-US" smtClean="0"/>
              <a:t>11</a:t>
            </a:fld>
            <a:endParaRPr lang="zh-CN" altLang="en-US"/>
          </a:p>
        </p:txBody>
      </p:sp>
      <p:sp>
        <p:nvSpPr>
          <p:cNvPr id="5" name="任意多边形 7"/>
          <p:cNvSpPr/>
          <p:nvPr>
            <p:custDataLst>
              <p:tags r:id="rId1"/>
            </p:custDataLst>
          </p:nvPr>
        </p:nvSpPr>
        <p:spPr>
          <a:xfrm flipV="1">
            <a:off x="543235" y="922509"/>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14098">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solidFill>
                <a:srgbClr val="014098"/>
              </a:solidFill>
              <a:latin typeface="Calibri" charset="0"/>
              <a:ea typeface="Calibri" charset="0"/>
              <a:cs typeface="Calibri" charset="0"/>
              <a:sym typeface="Arial" panose="020B0604020202020204" pitchFamily="34" charset="0"/>
            </a:endParaRPr>
          </a:p>
        </p:txBody>
      </p:sp>
      <p:sp>
        <p:nvSpPr>
          <p:cNvPr id="6" name="任意多边形 8"/>
          <p:cNvSpPr/>
          <p:nvPr>
            <p:custDataLst>
              <p:tags r:id="rId2"/>
            </p:custDataLst>
          </p:nvPr>
        </p:nvSpPr>
        <p:spPr>
          <a:xfrm>
            <a:off x="7297" y="616980"/>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140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Calibri" charset="0"/>
              <a:ea typeface="Calibri" charset="0"/>
              <a:cs typeface="Calibri" charset="0"/>
              <a:sym typeface="Arial" panose="020B0604020202020204" pitchFamily="34" charset="0"/>
            </a:endParaRPr>
          </a:p>
        </p:txBody>
      </p:sp>
      <p:sp>
        <p:nvSpPr>
          <p:cNvPr id="7" name="Title 1"/>
          <p:cNvSpPr txBox="1"/>
          <p:nvPr/>
        </p:nvSpPr>
        <p:spPr>
          <a:xfrm>
            <a:off x="621969" y="428446"/>
            <a:ext cx="499584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3600" b="1" dirty="0">
                <a:solidFill>
                  <a:srgbClr val="014098"/>
                </a:solidFill>
                <a:latin typeface="Calibri" charset="0"/>
                <a:ea typeface="Calibri" charset="0"/>
                <a:cs typeface="Calibri" charset="0"/>
                <a:sym typeface="+mn-ea"/>
              </a:rPr>
              <a:t>实验背景</a:t>
            </a:r>
            <a:endParaRPr lang="en-US" altLang="zh-CN" sz="3600" b="1" dirty="0">
              <a:solidFill>
                <a:srgbClr val="014098"/>
              </a:solidFill>
              <a:latin typeface="Calibri" charset="0"/>
              <a:ea typeface="Calibri" charset="0"/>
              <a:cs typeface="Calibri" charset="0"/>
              <a:sym typeface="+mn-ea"/>
            </a:endParaRPr>
          </a:p>
        </p:txBody>
      </p:sp>
      <p:pic>
        <p:nvPicPr>
          <p:cNvPr id="9" name="Picture 10"/>
          <p:cNvPicPr>
            <a:picLocks noChangeAspect="1"/>
          </p:cNvPicPr>
          <p:nvPr/>
        </p:nvPicPr>
        <p:blipFill>
          <a:blip r:embed="rId7"/>
          <a:stretch>
            <a:fillRect/>
          </a:stretch>
        </p:blipFill>
        <p:spPr>
          <a:xfrm>
            <a:off x="9886209" y="118756"/>
            <a:ext cx="2062261" cy="803753"/>
          </a:xfrm>
          <a:prstGeom prst="rect">
            <a:avLst/>
          </a:prstGeom>
        </p:spPr>
      </p:pic>
      <p:sp>
        <p:nvSpPr>
          <p:cNvPr id="11" name="文本框 10"/>
          <p:cNvSpPr txBox="1"/>
          <p:nvPr>
            <p:custDataLst>
              <p:tags r:id="rId3"/>
            </p:custDataLst>
          </p:nvPr>
        </p:nvSpPr>
        <p:spPr>
          <a:xfrm>
            <a:off x="1563370" y="3803015"/>
            <a:ext cx="9479280" cy="2081530"/>
          </a:xfrm>
          <a:prstGeom prst="rect">
            <a:avLst/>
          </a:prstGeom>
          <a:noFill/>
        </p:spPr>
        <p:txBody>
          <a:bodyPr wrap="square" rtlCol="0" anchor="t">
            <a:noAutofit/>
          </a:bodyPr>
          <a:lstStyle/>
          <a:p>
            <a:pPr marL="514350" indent="-514350">
              <a:buFont typeface="+mj-lt"/>
              <a:buAutoNum type="arabicPeriod"/>
            </a:pPr>
            <a:endParaRPr lang="zh-CN" altLang="en-US" sz="2800">
              <a:cs typeface="Calibri" charset="0"/>
            </a:endParaRPr>
          </a:p>
          <a:p>
            <a:pPr marL="514350" indent="-514350">
              <a:lnSpc>
                <a:spcPct val="120000"/>
              </a:lnSpc>
              <a:buFont typeface="+mj-lt"/>
              <a:buAutoNum type="arabicPeriod"/>
            </a:pPr>
            <a:r>
              <a:rPr lang="en-US" altLang="zh-CN" sz="2800">
                <a:cs typeface="+mn-lt"/>
              </a:rPr>
              <a:t>Correctness of InCV.</a:t>
            </a:r>
          </a:p>
          <a:p>
            <a:pPr marL="514350" indent="-514350">
              <a:lnSpc>
                <a:spcPct val="120000"/>
              </a:lnSpc>
              <a:buFont typeface="+mj-lt"/>
              <a:buAutoNum type="arabicPeriod"/>
            </a:pPr>
            <a:r>
              <a:rPr lang="en-US" altLang="zh-CN" sz="2800">
                <a:cs typeface="Calibri" charset="0"/>
              </a:rPr>
              <a:t>Overhead of InCV.</a:t>
            </a:r>
            <a:endParaRPr lang="zh-CN" altLang="en-US" sz="2800">
              <a:cs typeface="+mn-lt"/>
            </a:endParaRPr>
          </a:p>
          <a:p>
            <a:pPr marL="514350" indent="-514350">
              <a:lnSpc>
                <a:spcPct val="120000"/>
              </a:lnSpc>
              <a:buFont typeface="+mj-lt"/>
              <a:buAutoNum type="arabicPeriod"/>
            </a:pPr>
            <a:r>
              <a:rPr lang="en-US" altLang="zh-CN" sz="2800">
                <a:cs typeface="+mn-lt"/>
              </a:rPr>
              <a:t>Efficacy of simulation acceleration. </a:t>
            </a:r>
            <a:endParaRPr lang="zh-CN" altLang="en-US" sz="2800">
              <a:cs typeface="Calibri" charset="0"/>
            </a:endParaRPr>
          </a:p>
        </p:txBody>
      </p:sp>
      <p:pic>
        <p:nvPicPr>
          <p:cNvPr id="14" name="图片 13" descr="疑问 (1)"/>
          <p:cNvPicPr>
            <a:picLocks noChangeAspect="1"/>
          </p:cNvPicPr>
          <p:nvPr>
            <p:custDataLst>
              <p:tags r:id="rId4"/>
            </p:custDataLst>
          </p:nvPr>
        </p:nvPicPr>
        <p:blipFill>
          <a:blip r:embed="rId8"/>
          <a:stretch>
            <a:fillRect/>
          </a:stretch>
        </p:blipFill>
        <p:spPr>
          <a:xfrm>
            <a:off x="417833" y="4591685"/>
            <a:ext cx="946150" cy="946150"/>
          </a:xfrm>
          <a:prstGeom prst="rect">
            <a:avLst/>
          </a:prstGeom>
        </p:spPr>
      </p:pic>
      <p:sp>
        <p:nvSpPr>
          <p:cNvPr id="12" name="文本框 11"/>
          <p:cNvSpPr txBox="1"/>
          <p:nvPr/>
        </p:nvSpPr>
        <p:spPr>
          <a:xfrm>
            <a:off x="0" y="6529310"/>
            <a:ext cx="11781155" cy="307777"/>
          </a:xfrm>
          <a:prstGeom prst="rect">
            <a:avLst/>
          </a:prstGeom>
          <a:noFill/>
        </p:spPr>
        <p:txBody>
          <a:bodyPr wrap="square" rtlCol="0">
            <a:spAutoFit/>
          </a:bodyPr>
          <a:lstStyle/>
          <a:p>
            <a:r>
              <a:rPr lang="en-US" altLang="zh-CN" sz="1400" dirty="0"/>
              <a:t>[4] Marcel Keller. 2020. MP-SPDZ: A Versatile Framework for Multi-Party Computation. In CCS’20. ACM, 1575–1590. </a:t>
            </a:r>
            <a:endParaRPr lang="zh-CN" altLang="en-US" sz="1400" dirty="0"/>
          </a:p>
        </p:txBody>
      </p:sp>
      <p:sp>
        <p:nvSpPr>
          <p:cNvPr id="10" name="矩形 9"/>
          <p:cNvSpPr/>
          <p:nvPr/>
        </p:nvSpPr>
        <p:spPr>
          <a:xfrm>
            <a:off x="6090920" y="4173855"/>
            <a:ext cx="4789170" cy="946150"/>
          </a:xfrm>
          <a:prstGeom prst="rect">
            <a:avLst/>
          </a:prstGeom>
          <a:solidFill>
            <a:srgbClr val="0B47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Correct in all experiments.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FC953C7-F893-4DE8-A097-4DD7E89E8219}" type="slidenum">
              <a:rPr lang="zh-CN" altLang="en-US" smtClean="0"/>
              <a:t>12</a:t>
            </a:fld>
            <a:endParaRPr lang="zh-CN" altLang="en-US"/>
          </a:p>
        </p:txBody>
      </p:sp>
      <p:sp>
        <p:nvSpPr>
          <p:cNvPr id="5" name="任意多边形 7"/>
          <p:cNvSpPr/>
          <p:nvPr>
            <p:custDataLst>
              <p:tags r:id="rId1"/>
            </p:custDataLst>
          </p:nvPr>
        </p:nvSpPr>
        <p:spPr>
          <a:xfrm flipV="1">
            <a:off x="543235" y="922509"/>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14098">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solidFill>
                <a:srgbClr val="014098"/>
              </a:solidFill>
              <a:latin typeface="Calibri" charset="0"/>
              <a:ea typeface="Calibri" charset="0"/>
              <a:cs typeface="Calibri" charset="0"/>
              <a:sym typeface="Arial" panose="020B0604020202020204" pitchFamily="34" charset="0"/>
            </a:endParaRPr>
          </a:p>
        </p:txBody>
      </p:sp>
      <p:sp>
        <p:nvSpPr>
          <p:cNvPr id="6" name="任意多边形 8"/>
          <p:cNvSpPr/>
          <p:nvPr>
            <p:custDataLst>
              <p:tags r:id="rId2"/>
            </p:custDataLst>
          </p:nvPr>
        </p:nvSpPr>
        <p:spPr>
          <a:xfrm>
            <a:off x="7297" y="616980"/>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140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Calibri" charset="0"/>
              <a:ea typeface="Calibri" charset="0"/>
              <a:cs typeface="Calibri" charset="0"/>
              <a:sym typeface="Arial" panose="020B0604020202020204" pitchFamily="34" charset="0"/>
            </a:endParaRPr>
          </a:p>
        </p:txBody>
      </p:sp>
      <p:sp>
        <p:nvSpPr>
          <p:cNvPr id="7" name="Title 1"/>
          <p:cNvSpPr txBox="1"/>
          <p:nvPr/>
        </p:nvSpPr>
        <p:spPr>
          <a:xfrm>
            <a:off x="621665" y="428625"/>
            <a:ext cx="689673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3600" b="1" dirty="0">
                <a:solidFill>
                  <a:srgbClr val="014098"/>
                </a:solidFill>
                <a:latin typeface="Calibri" charset="0"/>
                <a:ea typeface="Calibri" charset="0"/>
                <a:cs typeface="Calibri" charset="0"/>
                <a:sym typeface="+mn-ea"/>
              </a:rPr>
              <a:t>实验</a:t>
            </a:r>
            <a:r>
              <a:rPr lang="en-US" altLang="zh-CN" sz="3600" b="1" dirty="0">
                <a:solidFill>
                  <a:srgbClr val="014098"/>
                </a:solidFill>
                <a:latin typeface="Calibri" charset="0"/>
                <a:ea typeface="Calibri" charset="0"/>
                <a:cs typeface="Calibri" charset="0"/>
                <a:sym typeface="+mn-ea"/>
              </a:rPr>
              <a:t>: </a:t>
            </a:r>
            <a:r>
              <a:rPr lang="en-US" altLang="zh-CN" sz="3600" b="1" dirty="0" err="1">
                <a:solidFill>
                  <a:srgbClr val="014098"/>
                </a:solidFill>
                <a:latin typeface="Calibri" charset="0"/>
                <a:ea typeface="Calibri" charset="0"/>
                <a:cs typeface="Calibri" charset="0"/>
                <a:sym typeface="+mn-ea"/>
              </a:rPr>
              <a:t>InCV</a:t>
            </a:r>
            <a:r>
              <a:rPr lang="zh-CN" altLang="en-US" sz="3600" b="1" dirty="0">
                <a:solidFill>
                  <a:srgbClr val="014098"/>
                </a:solidFill>
                <a:latin typeface="Calibri" charset="0"/>
                <a:ea typeface="Calibri" charset="0"/>
                <a:cs typeface="Calibri" charset="0"/>
                <a:sym typeface="+mn-ea"/>
              </a:rPr>
              <a:t>的计算开销</a:t>
            </a:r>
            <a:endParaRPr lang="en-US" altLang="zh-CN" sz="3600" b="1" dirty="0">
              <a:solidFill>
                <a:srgbClr val="014098"/>
              </a:solidFill>
              <a:latin typeface="Calibri" charset="0"/>
              <a:ea typeface="Calibri" charset="0"/>
              <a:cs typeface="Calibri" charset="0"/>
              <a:sym typeface="+mn-ea"/>
            </a:endParaRPr>
          </a:p>
        </p:txBody>
      </p:sp>
      <p:pic>
        <p:nvPicPr>
          <p:cNvPr id="9" name="Picture 10"/>
          <p:cNvPicPr>
            <a:picLocks noChangeAspect="1"/>
          </p:cNvPicPr>
          <p:nvPr/>
        </p:nvPicPr>
        <p:blipFill>
          <a:blip r:embed="rId5"/>
          <a:stretch>
            <a:fillRect/>
          </a:stretch>
        </p:blipFill>
        <p:spPr>
          <a:xfrm>
            <a:off x="9886209" y="118756"/>
            <a:ext cx="2062261" cy="803753"/>
          </a:xfrm>
          <a:prstGeom prst="rect">
            <a:avLst/>
          </a:prstGeom>
        </p:spPr>
      </p:pic>
      <p:sp>
        <p:nvSpPr>
          <p:cNvPr id="11" name="文本框 10"/>
          <p:cNvSpPr txBox="1"/>
          <p:nvPr/>
        </p:nvSpPr>
        <p:spPr>
          <a:xfrm>
            <a:off x="2286000" y="5895803"/>
            <a:ext cx="8130540" cy="460375"/>
          </a:xfrm>
          <a:prstGeom prst="rect">
            <a:avLst/>
          </a:prstGeom>
          <a:noFill/>
        </p:spPr>
        <p:txBody>
          <a:bodyPr wrap="square" rtlCol="0">
            <a:spAutoFit/>
          </a:bodyPr>
          <a:lstStyle/>
          <a:p>
            <a:pPr algn="ctr"/>
            <a:r>
              <a:rPr sz="2400" dirty="0">
                <a:cs typeface="Calibri" charset="0"/>
                <a:sym typeface="+mn-ea"/>
              </a:rPr>
              <a:t> </a:t>
            </a:r>
            <a:r>
              <a:rPr lang="en-US" sz="2400" dirty="0" err="1">
                <a:cs typeface="Calibri" charset="0"/>
                <a:sym typeface="+mn-ea"/>
              </a:rPr>
              <a:t>InCV</a:t>
            </a:r>
            <a:r>
              <a:rPr lang="en-US" sz="2400" dirty="0">
                <a:cs typeface="Calibri" charset="0"/>
                <a:sym typeface="+mn-ea"/>
              </a:rPr>
              <a:t> can verify a </a:t>
            </a:r>
            <a:r>
              <a:rPr lang="en-US" sz="2400" dirty="0" err="1">
                <a:cs typeface="Calibri" charset="0"/>
                <a:sym typeface="+mn-ea"/>
              </a:rPr>
              <a:t>network</a:t>
            </a:r>
            <a:r>
              <a:rPr sz="2400" dirty="0">
                <a:cs typeface="Calibri" charset="0"/>
                <a:sym typeface="+mn-ea"/>
              </a:rPr>
              <a:t> </a:t>
            </a:r>
            <a:r>
              <a:rPr lang="en-US" sz="2400" dirty="0">
                <a:cs typeface="Calibri" charset="0"/>
                <a:sym typeface="+mn-ea"/>
              </a:rPr>
              <a:t>of 32 </a:t>
            </a:r>
            <a:r>
              <a:rPr lang="en-US" sz="2400" dirty="0" err="1">
                <a:cs typeface="Calibri" charset="0"/>
                <a:sym typeface="+mn-ea"/>
              </a:rPr>
              <a:t>ASes</a:t>
            </a:r>
            <a:r>
              <a:rPr lang="en-US" sz="2400" dirty="0">
                <a:cs typeface="Calibri" charset="0"/>
                <a:sym typeface="+mn-ea"/>
              </a:rPr>
              <a:t> at ∼52 minutes. </a:t>
            </a:r>
          </a:p>
        </p:txBody>
      </p:sp>
      <p:sp>
        <p:nvSpPr>
          <p:cNvPr id="14" name="文本框 13"/>
          <p:cNvSpPr txBox="1"/>
          <p:nvPr/>
        </p:nvSpPr>
        <p:spPr>
          <a:xfrm>
            <a:off x="4772660" y="5266690"/>
            <a:ext cx="4106545" cy="368300"/>
          </a:xfrm>
          <a:prstGeom prst="rect">
            <a:avLst/>
          </a:prstGeom>
          <a:noFill/>
        </p:spPr>
        <p:txBody>
          <a:bodyPr wrap="square" rtlCol="0" anchor="t">
            <a:noAutofit/>
          </a:bodyPr>
          <a:lstStyle/>
          <a:p>
            <a:r>
              <a:rPr lang="en-US" altLang="zh-CN" sz="2400" b="1" dirty="0"/>
              <a:t>Verification time of </a:t>
            </a:r>
            <a:r>
              <a:rPr lang="en-US" altLang="zh-CN" sz="2400" b="1" dirty="0" err="1"/>
              <a:t>InCV</a:t>
            </a:r>
            <a:endParaRPr lang="en-US" altLang="zh-CN" sz="2400" b="1" dirty="0"/>
          </a:p>
        </p:txBody>
      </p:sp>
      <p:pic>
        <p:nvPicPr>
          <p:cNvPr id="8" name="图片 7"/>
          <p:cNvPicPr>
            <a:picLocks noChangeAspect="1"/>
          </p:cNvPicPr>
          <p:nvPr/>
        </p:nvPicPr>
        <p:blipFill>
          <a:blip r:embed="rId6"/>
          <a:stretch>
            <a:fillRect/>
          </a:stretch>
        </p:blipFill>
        <p:spPr>
          <a:xfrm>
            <a:off x="2901950" y="1395730"/>
            <a:ext cx="6388735" cy="37649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FC953C7-F893-4DE8-A097-4DD7E89E8219}" type="slidenum">
              <a:rPr lang="zh-CN" altLang="en-US" smtClean="0"/>
              <a:t>13</a:t>
            </a:fld>
            <a:endParaRPr lang="zh-CN" altLang="en-US"/>
          </a:p>
        </p:txBody>
      </p:sp>
      <p:sp>
        <p:nvSpPr>
          <p:cNvPr id="5" name="任意多边形 7"/>
          <p:cNvSpPr/>
          <p:nvPr>
            <p:custDataLst>
              <p:tags r:id="rId1"/>
            </p:custDataLst>
          </p:nvPr>
        </p:nvSpPr>
        <p:spPr>
          <a:xfrm flipV="1">
            <a:off x="543235" y="922509"/>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14098">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solidFill>
                <a:srgbClr val="014098"/>
              </a:solidFill>
              <a:latin typeface="Calibri" charset="0"/>
              <a:ea typeface="Calibri" charset="0"/>
              <a:cs typeface="Calibri" charset="0"/>
              <a:sym typeface="Arial" panose="020B0604020202020204" pitchFamily="34" charset="0"/>
            </a:endParaRPr>
          </a:p>
        </p:txBody>
      </p:sp>
      <p:sp>
        <p:nvSpPr>
          <p:cNvPr id="6" name="任意多边形 8"/>
          <p:cNvSpPr/>
          <p:nvPr>
            <p:custDataLst>
              <p:tags r:id="rId2"/>
            </p:custDataLst>
          </p:nvPr>
        </p:nvSpPr>
        <p:spPr>
          <a:xfrm>
            <a:off x="7297" y="616980"/>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140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Calibri" charset="0"/>
              <a:ea typeface="Calibri" charset="0"/>
              <a:cs typeface="Calibri" charset="0"/>
              <a:sym typeface="Arial" panose="020B0604020202020204" pitchFamily="34" charset="0"/>
            </a:endParaRPr>
          </a:p>
        </p:txBody>
      </p:sp>
      <p:sp>
        <p:nvSpPr>
          <p:cNvPr id="7" name="Title 1"/>
          <p:cNvSpPr txBox="1"/>
          <p:nvPr/>
        </p:nvSpPr>
        <p:spPr>
          <a:xfrm>
            <a:off x="621665" y="428625"/>
            <a:ext cx="744220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3200" b="1" dirty="0">
                <a:solidFill>
                  <a:srgbClr val="014098"/>
                </a:solidFill>
                <a:latin typeface="Calibri" charset="0"/>
                <a:ea typeface="Calibri" charset="0"/>
                <a:cs typeface="Calibri" charset="0"/>
                <a:sym typeface="+mn-ea"/>
              </a:rPr>
              <a:t>实验</a:t>
            </a:r>
            <a:r>
              <a:rPr lang="en-US" altLang="zh-CN" sz="3600" b="1" dirty="0">
                <a:solidFill>
                  <a:srgbClr val="014098"/>
                </a:solidFill>
                <a:latin typeface="Calibri" charset="0"/>
                <a:ea typeface="Calibri" charset="0"/>
                <a:cs typeface="Calibri" charset="0"/>
                <a:sym typeface="+mn-ea"/>
              </a:rPr>
              <a:t>: </a:t>
            </a:r>
            <a:r>
              <a:rPr lang="en-US" altLang="zh-CN" sz="3600" b="1" dirty="0" err="1">
                <a:solidFill>
                  <a:srgbClr val="014098"/>
                </a:solidFill>
                <a:latin typeface="Calibri" charset="0"/>
                <a:ea typeface="Calibri" charset="0"/>
                <a:cs typeface="Calibri" charset="0"/>
                <a:sym typeface="+mn-ea"/>
              </a:rPr>
              <a:t>InCV</a:t>
            </a:r>
            <a:r>
              <a:rPr lang="zh-CN" altLang="en-US" sz="3600" b="1" dirty="0">
                <a:solidFill>
                  <a:srgbClr val="014098"/>
                </a:solidFill>
                <a:latin typeface="Calibri" charset="0"/>
                <a:ea typeface="Calibri" charset="0"/>
                <a:cs typeface="Calibri" charset="0"/>
                <a:sym typeface="+mn-ea"/>
              </a:rPr>
              <a:t>的计算开销</a:t>
            </a:r>
            <a:endParaRPr lang="en-US" altLang="zh-CN" sz="3600" b="1" dirty="0">
              <a:solidFill>
                <a:srgbClr val="014098"/>
              </a:solidFill>
              <a:latin typeface="Calibri" charset="0"/>
              <a:ea typeface="Calibri" charset="0"/>
              <a:cs typeface="Calibri" charset="0"/>
              <a:sym typeface="+mn-ea"/>
            </a:endParaRPr>
          </a:p>
        </p:txBody>
      </p:sp>
      <p:pic>
        <p:nvPicPr>
          <p:cNvPr id="9" name="Picture 10"/>
          <p:cNvPicPr>
            <a:picLocks noChangeAspect="1"/>
          </p:cNvPicPr>
          <p:nvPr/>
        </p:nvPicPr>
        <p:blipFill>
          <a:blip r:embed="rId5"/>
          <a:stretch>
            <a:fillRect/>
          </a:stretch>
        </p:blipFill>
        <p:spPr>
          <a:xfrm>
            <a:off x="9886209" y="118756"/>
            <a:ext cx="2062261" cy="803753"/>
          </a:xfrm>
          <a:prstGeom prst="rect">
            <a:avLst/>
          </a:prstGeom>
        </p:spPr>
      </p:pic>
      <p:pic>
        <p:nvPicPr>
          <p:cNvPr id="8" name="图片 7"/>
          <p:cNvPicPr>
            <a:picLocks noChangeAspect="1"/>
          </p:cNvPicPr>
          <p:nvPr/>
        </p:nvPicPr>
        <p:blipFill>
          <a:blip r:embed="rId6"/>
          <a:stretch>
            <a:fillRect/>
          </a:stretch>
        </p:blipFill>
        <p:spPr>
          <a:xfrm>
            <a:off x="542925" y="1791335"/>
            <a:ext cx="4859020" cy="2873375"/>
          </a:xfrm>
          <a:prstGeom prst="rect">
            <a:avLst/>
          </a:prstGeom>
        </p:spPr>
      </p:pic>
      <p:pic>
        <p:nvPicPr>
          <p:cNvPr id="10" name="图片 9"/>
          <p:cNvPicPr>
            <a:picLocks noChangeAspect="1"/>
          </p:cNvPicPr>
          <p:nvPr/>
        </p:nvPicPr>
        <p:blipFill>
          <a:blip r:embed="rId7"/>
          <a:stretch>
            <a:fillRect/>
          </a:stretch>
        </p:blipFill>
        <p:spPr>
          <a:xfrm>
            <a:off x="6193790" y="1791970"/>
            <a:ext cx="5034280" cy="3004185"/>
          </a:xfrm>
          <a:prstGeom prst="rect">
            <a:avLst/>
          </a:prstGeom>
        </p:spPr>
      </p:pic>
      <p:sp>
        <p:nvSpPr>
          <p:cNvPr id="12" name="文本框 11"/>
          <p:cNvSpPr txBox="1"/>
          <p:nvPr/>
        </p:nvSpPr>
        <p:spPr>
          <a:xfrm>
            <a:off x="1567815" y="5457190"/>
            <a:ext cx="9660255" cy="460375"/>
          </a:xfrm>
          <a:prstGeom prst="rect">
            <a:avLst/>
          </a:prstGeom>
          <a:noFill/>
        </p:spPr>
        <p:txBody>
          <a:bodyPr wrap="square" rtlCol="0" anchor="t">
            <a:spAutoFit/>
          </a:bodyPr>
          <a:lstStyle/>
          <a:p>
            <a:r>
              <a:rPr lang="en-US" altLang="zh-CN" sz="2400" dirty="0">
                <a:cs typeface="+mn-lt"/>
              </a:rPr>
              <a:t>The </a:t>
            </a:r>
            <a:r>
              <a:rPr lang="zh-CN" altLang="en-US" sz="2400" dirty="0">
                <a:cs typeface="+mn-lt"/>
              </a:rPr>
              <a:t>communicat</a:t>
            </a:r>
            <a:r>
              <a:rPr lang="en-US" altLang="zh-CN" sz="2400" dirty="0">
                <a:cs typeface="+mn-lt"/>
              </a:rPr>
              <a:t>ion overhead of agents is acceptable at </a:t>
            </a:r>
            <a:r>
              <a:rPr lang="en-US" altLang="zh-CN" sz="2400" dirty="0">
                <a:cs typeface="Calibri" charset="0"/>
                <a:sym typeface="+mn-ea"/>
              </a:rPr>
              <a:t>∼ 30 </a:t>
            </a:r>
            <a:r>
              <a:rPr lang="en-US" altLang="zh-CN" sz="2400" dirty="0" err="1">
                <a:cs typeface="Calibri" charset="0"/>
                <a:sym typeface="+mn-ea"/>
              </a:rPr>
              <a:t>ASes</a:t>
            </a:r>
            <a:r>
              <a:rPr lang="zh-CN" altLang="en-US" sz="2400" dirty="0">
                <a:cs typeface="+mn-lt"/>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FC953C7-F893-4DE8-A097-4DD7E89E8219}" type="slidenum">
              <a:rPr lang="zh-CN" altLang="en-US" smtClean="0"/>
              <a:t>14</a:t>
            </a:fld>
            <a:endParaRPr lang="zh-CN" altLang="en-US"/>
          </a:p>
        </p:txBody>
      </p:sp>
      <p:sp>
        <p:nvSpPr>
          <p:cNvPr id="5" name="任意多边形 7"/>
          <p:cNvSpPr/>
          <p:nvPr>
            <p:custDataLst>
              <p:tags r:id="rId1"/>
            </p:custDataLst>
          </p:nvPr>
        </p:nvSpPr>
        <p:spPr>
          <a:xfrm flipV="1">
            <a:off x="543235" y="922509"/>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14098">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solidFill>
                <a:srgbClr val="014098"/>
              </a:solidFill>
              <a:latin typeface="Calibri" charset="0"/>
              <a:ea typeface="Calibri" charset="0"/>
              <a:cs typeface="Calibri" charset="0"/>
              <a:sym typeface="Arial" panose="020B0604020202020204" pitchFamily="34" charset="0"/>
            </a:endParaRPr>
          </a:p>
        </p:txBody>
      </p:sp>
      <p:sp>
        <p:nvSpPr>
          <p:cNvPr id="6" name="任意多边形 8"/>
          <p:cNvSpPr/>
          <p:nvPr>
            <p:custDataLst>
              <p:tags r:id="rId2"/>
            </p:custDataLst>
          </p:nvPr>
        </p:nvSpPr>
        <p:spPr>
          <a:xfrm>
            <a:off x="7297" y="616980"/>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140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Calibri" charset="0"/>
              <a:ea typeface="Calibri" charset="0"/>
              <a:cs typeface="Calibri" charset="0"/>
              <a:sym typeface="Arial" panose="020B0604020202020204" pitchFamily="34" charset="0"/>
            </a:endParaRPr>
          </a:p>
        </p:txBody>
      </p:sp>
      <p:sp>
        <p:nvSpPr>
          <p:cNvPr id="7" name="Title 1"/>
          <p:cNvSpPr txBox="1"/>
          <p:nvPr/>
        </p:nvSpPr>
        <p:spPr>
          <a:xfrm>
            <a:off x="417830" y="175895"/>
            <a:ext cx="10242550" cy="68897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3200" b="1" dirty="0">
                <a:solidFill>
                  <a:srgbClr val="014098"/>
                </a:solidFill>
                <a:latin typeface="Calibri" charset="0"/>
                <a:ea typeface="Calibri" charset="0"/>
                <a:cs typeface="Calibri" charset="0"/>
                <a:sym typeface="+mn-ea"/>
              </a:rPr>
              <a:t>实验</a:t>
            </a:r>
            <a:r>
              <a:rPr lang="en-US" altLang="zh-CN" sz="3200" b="1" dirty="0">
                <a:solidFill>
                  <a:srgbClr val="014098"/>
                </a:solidFill>
                <a:latin typeface="Calibri" charset="0"/>
                <a:ea typeface="Calibri" charset="0"/>
                <a:cs typeface="Calibri" charset="0"/>
                <a:sym typeface="+mn-ea"/>
              </a:rPr>
              <a:t>: </a:t>
            </a:r>
            <a:r>
              <a:rPr lang="zh-CN" altLang="en-US" sz="3200" b="1" dirty="0">
                <a:solidFill>
                  <a:srgbClr val="014098"/>
                </a:solidFill>
                <a:latin typeface="Calibri" charset="0"/>
                <a:ea typeface="Calibri" charset="0"/>
                <a:cs typeface="Calibri" charset="0"/>
                <a:sym typeface="+mn-ea"/>
              </a:rPr>
              <a:t>模拟加速的有效性评估</a:t>
            </a:r>
            <a:endParaRPr lang="en-US" altLang="zh-CN" sz="3200" b="1" dirty="0">
              <a:solidFill>
                <a:srgbClr val="014098"/>
              </a:solidFill>
              <a:latin typeface="Calibri" charset="0"/>
              <a:ea typeface="Calibri" charset="0"/>
              <a:cs typeface="Calibri" charset="0"/>
              <a:sym typeface="+mn-ea"/>
            </a:endParaRPr>
          </a:p>
        </p:txBody>
      </p:sp>
      <p:pic>
        <p:nvPicPr>
          <p:cNvPr id="9" name="Picture 10"/>
          <p:cNvPicPr>
            <a:picLocks noChangeAspect="1"/>
          </p:cNvPicPr>
          <p:nvPr/>
        </p:nvPicPr>
        <p:blipFill>
          <a:blip r:embed="rId5"/>
          <a:stretch>
            <a:fillRect/>
          </a:stretch>
        </p:blipFill>
        <p:spPr>
          <a:xfrm>
            <a:off x="9886209" y="118756"/>
            <a:ext cx="2062261" cy="803753"/>
          </a:xfrm>
          <a:prstGeom prst="rect">
            <a:avLst/>
          </a:prstGeom>
        </p:spPr>
      </p:pic>
      <p:pic>
        <p:nvPicPr>
          <p:cNvPr id="2" name="图片 1"/>
          <p:cNvPicPr>
            <a:picLocks noChangeAspect="1"/>
          </p:cNvPicPr>
          <p:nvPr/>
        </p:nvPicPr>
        <p:blipFill>
          <a:blip r:embed="rId6"/>
          <a:stretch>
            <a:fillRect/>
          </a:stretch>
        </p:blipFill>
        <p:spPr>
          <a:xfrm>
            <a:off x="2475230" y="1241425"/>
            <a:ext cx="6933565" cy="4101465"/>
          </a:xfrm>
          <a:prstGeom prst="rect">
            <a:avLst/>
          </a:prstGeom>
        </p:spPr>
      </p:pic>
      <p:sp>
        <p:nvSpPr>
          <p:cNvPr id="3" name="文本框 2"/>
          <p:cNvSpPr txBox="1"/>
          <p:nvPr/>
        </p:nvSpPr>
        <p:spPr>
          <a:xfrm>
            <a:off x="3332480" y="5476875"/>
            <a:ext cx="6719570" cy="460375"/>
          </a:xfrm>
          <a:prstGeom prst="rect">
            <a:avLst/>
          </a:prstGeom>
          <a:noFill/>
        </p:spPr>
        <p:txBody>
          <a:bodyPr wrap="square" rtlCol="0" anchor="t">
            <a:spAutoFit/>
          </a:bodyPr>
          <a:lstStyle/>
          <a:p>
            <a:r>
              <a:rPr lang="zh-CN" altLang="en-US" sz="2400" b="1" dirty="0">
                <a:cs typeface="+mn-lt"/>
              </a:rPr>
              <a:t>The performance of simulation optimization</a:t>
            </a:r>
          </a:p>
        </p:txBody>
      </p:sp>
      <p:sp>
        <p:nvSpPr>
          <p:cNvPr id="8" name="文本框 7"/>
          <p:cNvSpPr txBox="1"/>
          <p:nvPr/>
        </p:nvSpPr>
        <p:spPr>
          <a:xfrm>
            <a:off x="821055" y="5979160"/>
            <a:ext cx="10241915" cy="460375"/>
          </a:xfrm>
          <a:prstGeom prst="rect">
            <a:avLst/>
          </a:prstGeom>
          <a:noFill/>
        </p:spPr>
        <p:txBody>
          <a:bodyPr wrap="square" rtlCol="0" anchor="t">
            <a:spAutoFit/>
          </a:bodyPr>
          <a:lstStyle/>
          <a:p>
            <a:r>
              <a:rPr lang="en-US" altLang="zh-CN" sz="2400">
                <a:cs typeface="+mn-lt"/>
              </a:rPr>
              <a:t>About </a:t>
            </a:r>
            <a:r>
              <a:rPr lang="zh-CN" altLang="en-US" sz="2400">
                <a:cs typeface="+mn-lt"/>
              </a:rPr>
              <a:t>19% acceleration has been achieved for the network with 32 ASes</a:t>
            </a:r>
            <a:r>
              <a:rPr lang="en-US" altLang="zh-CN" sz="2400">
                <a:cs typeface="+mn-lt"/>
              </a:rPr>
              <a:t>.</a:t>
            </a:r>
          </a:p>
        </p:txBody>
      </p:sp>
      <p:sp>
        <p:nvSpPr>
          <p:cNvPr id="11" name="矩形 10"/>
          <p:cNvSpPr/>
          <p:nvPr/>
        </p:nvSpPr>
        <p:spPr>
          <a:xfrm>
            <a:off x="926465" y="4197350"/>
            <a:ext cx="10638155" cy="1358265"/>
          </a:xfrm>
          <a:prstGeom prst="rect">
            <a:avLst/>
          </a:prstGeom>
          <a:solidFill>
            <a:srgbClr val="0B47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cs typeface="Calibri" charset="0"/>
                <a:sym typeface="+mn-ea"/>
              </a:rPr>
              <a:t>Preliminary </a:t>
            </a:r>
            <a:r>
              <a:rPr lang="en-US" altLang="zh-CN" sz="2800" b="1">
                <a:sym typeface="+mn-ea"/>
              </a:rPr>
              <a:t>results show interdomain verification is feasible.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3065" y="1626235"/>
            <a:ext cx="11405235" cy="2614295"/>
          </a:xfrm>
        </p:spPr>
        <p:txBody>
          <a:bodyPr>
            <a:noAutofit/>
          </a:bodyPr>
          <a:lstStyle/>
          <a:p>
            <a:pPr lvl="1">
              <a:lnSpc>
                <a:spcPct val="260000"/>
              </a:lnSpc>
            </a:pPr>
            <a:r>
              <a:rPr lang="en-US" altLang="zh-CN" dirty="0"/>
              <a:t>We take a first step to study </a:t>
            </a:r>
            <a:r>
              <a:rPr lang="en-US" altLang="zh-CN" b="1" dirty="0"/>
              <a:t>interdomain network </a:t>
            </a:r>
            <a:r>
              <a:rPr lang="en-GB" altLang="zh-CN" b="1"/>
              <a:t>configuration verification</a:t>
            </a:r>
            <a:r>
              <a:rPr lang="en-US" altLang="zh-CN" dirty="0"/>
              <a:t>.</a:t>
            </a:r>
          </a:p>
          <a:p>
            <a:pPr lvl="1">
              <a:lnSpc>
                <a:spcPct val="260000"/>
              </a:lnSpc>
            </a:pPr>
            <a:r>
              <a:rPr lang="en-US" altLang="zh-CN" dirty="0"/>
              <a:t>We design InCV, a first </a:t>
            </a:r>
            <a:r>
              <a:rPr lang="en-US" altLang="zh-CN" b="1" dirty="0"/>
              <a:t>privacy-preserving</a:t>
            </a:r>
            <a:r>
              <a:rPr lang="en-US" altLang="zh-CN" dirty="0"/>
              <a:t> interdomain network configuration verification system. </a:t>
            </a:r>
          </a:p>
          <a:p>
            <a:pPr lvl="1">
              <a:lnSpc>
                <a:spcPct val="260000"/>
              </a:lnSpc>
            </a:pPr>
            <a:r>
              <a:rPr lang="en-US" altLang="zh-CN" dirty="0"/>
              <a:t>We implement InCV and demonstrate the capability</a:t>
            </a:r>
            <a:r>
              <a:rPr lang="en-US" altLang="zh-CN" dirty="0">
                <a:solidFill>
                  <a:srgbClr val="C00000"/>
                </a:solidFill>
              </a:rPr>
              <a:t> </a:t>
            </a:r>
            <a:r>
              <a:rPr lang="en-US" altLang="zh-CN" dirty="0"/>
              <a:t>of InCV</a:t>
            </a:r>
            <a:r>
              <a:rPr lang="en-US" altLang="zh-CN" sz="2000" dirty="0"/>
              <a:t>.</a:t>
            </a:r>
            <a:endParaRPr lang="en-US" altLang="zh-CN" sz="2000" dirty="0">
              <a:sym typeface="+mn-ea"/>
            </a:endParaRPr>
          </a:p>
        </p:txBody>
      </p:sp>
      <p:sp>
        <p:nvSpPr>
          <p:cNvPr id="4" name="灯片编号占位符 3"/>
          <p:cNvSpPr>
            <a:spLocks noGrp="1"/>
          </p:cNvSpPr>
          <p:nvPr>
            <p:ph type="sldNum" sz="quarter" idx="12"/>
          </p:nvPr>
        </p:nvSpPr>
        <p:spPr/>
        <p:txBody>
          <a:bodyPr/>
          <a:lstStyle/>
          <a:p>
            <a:fld id="{1FC953C7-F893-4DE8-A097-4DD7E89E8219}" type="slidenum">
              <a:rPr lang="zh-CN" altLang="en-US" smtClean="0"/>
              <a:t>15</a:t>
            </a:fld>
            <a:endParaRPr lang="zh-CN" altLang="en-US"/>
          </a:p>
        </p:txBody>
      </p:sp>
      <p:sp>
        <p:nvSpPr>
          <p:cNvPr id="5" name="任意多边形 7"/>
          <p:cNvSpPr/>
          <p:nvPr>
            <p:custDataLst>
              <p:tags r:id="rId1"/>
            </p:custDataLst>
          </p:nvPr>
        </p:nvSpPr>
        <p:spPr>
          <a:xfrm flipV="1">
            <a:off x="543235" y="922509"/>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14098">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solidFill>
                <a:srgbClr val="014098"/>
              </a:solidFill>
              <a:latin typeface="Calibri" charset="0"/>
              <a:ea typeface="Calibri" charset="0"/>
              <a:cs typeface="Calibri" charset="0"/>
              <a:sym typeface="Arial" panose="020B0604020202020204" pitchFamily="34" charset="0"/>
            </a:endParaRPr>
          </a:p>
        </p:txBody>
      </p:sp>
      <p:sp>
        <p:nvSpPr>
          <p:cNvPr id="6" name="任意多边形 8"/>
          <p:cNvSpPr/>
          <p:nvPr>
            <p:custDataLst>
              <p:tags r:id="rId2"/>
            </p:custDataLst>
          </p:nvPr>
        </p:nvSpPr>
        <p:spPr>
          <a:xfrm>
            <a:off x="7297" y="616980"/>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140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Calibri" charset="0"/>
              <a:ea typeface="Calibri" charset="0"/>
              <a:cs typeface="Calibri" charset="0"/>
              <a:sym typeface="Arial" panose="020B0604020202020204" pitchFamily="34" charset="0"/>
            </a:endParaRPr>
          </a:p>
        </p:txBody>
      </p:sp>
      <p:sp>
        <p:nvSpPr>
          <p:cNvPr id="7" name="Title 1"/>
          <p:cNvSpPr txBox="1"/>
          <p:nvPr/>
        </p:nvSpPr>
        <p:spPr>
          <a:xfrm>
            <a:off x="543228" y="330656"/>
            <a:ext cx="7116679"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3600" b="1" dirty="0">
                <a:solidFill>
                  <a:srgbClr val="014098"/>
                </a:solidFill>
                <a:latin typeface="Calibri" charset="0"/>
                <a:ea typeface="Calibri" charset="0"/>
                <a:cs typeface="Calibri" charset="0"/>
                <a:sym typeface="+mn-ea"/>
              </a:rPr>
              <a:t>总结</a:t>
            </a:r>
            <a:endParaRPr lang="en-US" altLang="zh-CN" sz="3600" b="1" dirty="0">
              <a:solidFill>
                <a:srgbClr val="014098"/>
              </a:solidFill>
              <a:latin typeface="Calibri" charset="0"/>
              <a:ea typeface="Calibri" charset="0"/>
              <a:cs typeface="Calibri" charset="0"/>
              <a:sym typeface="+mn-ea"/>
            </a:endParaRPr>
          </a:p>
        </p:txBody>
      </p:sp>
      <p:pic>
        <p:nvPicPr>
          <p:cNvPr id="9" name="Picture 10"/>
          <p:cNvPicPr>
            <a:picLocks noChangeAspect="1"/>
          </p:cNvPicPr>
          <p:nvPr/>
        </p:nvPicPr>
        <p:blipFill>
          <a:blip r:embed="rId5"/>
          <a:stretch>
            <a:fillRect/>
          </a:stretch>
        </p:blipFill>
        <p:spPr>
          <a:xfrm>
            <a:off x="9886209" y="118756"/>
            <a:ext cx="2062261" cy="80375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1665" y="1814830"/>
            <a:ext cx="11325860" cy="3724910"/>
          </a:xfrm>
        </p:spPr>
        <p:txBody>
          <a:bodyPr>
            <a:normAutofit lnSpcReduction="10000"/>
          </a:bodyPr>
          <a:lstStyle/>
          <a:p>
            <a:pPr lvl="1">
              <a:lnSpc>
                <a:spcPct val="140000"/>
              </a:lnSpc>
            </a:pPr>
            <a:r>
              <a:rPr lang="en-US" altLang="zh-CN" sz="2800" dirty="0">
                <a:sym typeface="+mn-ea"/>
              </a:rPr>
              <a:t>Optimizations to scale interdomain verification for larger networks</a:t>
            </a:r>
          </a:p>
          <a:p>
            <a:pPr lvl="1">
              <a:lnSpc>
                <a:spcPct val="140000"/>
              </a:lnSpc>
            </a:pPr>
            <a:r>
              <a:rPr lang="en-US" altLang="zh-CN" sz="2800" dirty="0">
                <a:sym typeface="+mn-ea"/>
              </a:rPr>
              <a:t>More complex BGP route attributes and interdomain network properties</a:t>
            </a:r>
          </a:p>
          <a:p>
            <a:pPr lvl="1">
              <a:lnSpc>
                <a:spcPct val="140000"/>
              </a:lnSpc>
            </a:pPr>
            <a:r>
              <a:rPr lang="en-US" altLang="zh-CN" sz="2800" dirty="0">
                <a:sym typeface="+mn-ea"/>
              </a:rPr>
              <a:t>Incremental interdomain configuration verification</a:t>
            </a:r>
          </a:p>
          <a:p>
            <a:pPr lvl="1">
              <a:lnSpc>
                <a:spcPct val="140000"/>
              </a:lnSpc>
            </a:pPr>
            <a:r>
              <a:rPr lang="en-US" altLang="zh-CN" sz="2800" dirty="0">
                <a:sym typeface="+mn-ea"/>
              </a:rPr>
              <a:t>Incremental deployment</a:t>
            </a:r>
          </a:p>
          <a:p>
            <a:pPr lvl="1">
              <a:lnSpc>
                <a:spcPct val="140000"/>
              </a:lnSpc>
            </a:pPr>
            <a:r>
              <a:rPr lang="en-US" altLang="zh-CN" sz="2800" dirty="0">
                <a:sym typeface="+mn-ea"/>
              </a:rPr>
              <a:t>Stronger security model</a:t>
            </a:r>
          </a:p>
        </p:txBody>
      </p:sp>
      <p:sp>
        <p:nvSpPr>
          <p:cNvPr id="4" name="灯片编号占位符 3"/>
          <p:cNvSpPr>
            <a:spLocks noGrp="1"/>
          </p:cNvSpPr>
          <p:nvPr>
            <p:ph type="sldNum" sz="quarter" idx="12"/>
          </p:nvPr>
        </p:nvSpPr>
        <p:spPr/>
        <p:txBody>
          <a:bodyPr/>
          <a:lstStyle/>
          <a:p>
            <a:fld id="{1FC953C7-F893-4DE8-A097-4DD7E89E8219}" type="slidenum">
              <a:rPr lang="zh-CN" altLang="en-US" smtClean="0"/>
              <a:t>16</a:t>
            </a:fld>
            <a:endParaRPr lang="zh-CN" altLang="en-US"/>
          </a:p>
        </p:txBody>
      </p:sp>
      <p:sp>
        <p:nvSpPr>
          <p:cNvPr id="5" name="任意多边形 7"/>
          <p:cNvSpPr/>
          <p:nvPr>
            <p:custDataLst>
              <p:tags r:id="rId1"/>
            </p:custDataLst>
          </p:nvPr>
        </p:nvSpPr>
        <p:spPr>
          <a:xfrm flipV="1">
            <a:off x="543235" y="922509"/>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14098">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solidFill>
                <a:srgbClr val="014098"/>
              </a:solidFill>
              <a:latin typeface="Calibri" charset="0"/>
              <a:ea typeface="Calibri" charset="0"/>
              <a:cs typeface="Calibri" charset="0"/>
              <a:sym typeface="Arial" panose="020B0604020202020204" pitchFamily="34" charset="0"/>
            </a:endParaRPr>
          </a:p>
        </p:txBody>
      </p:sp>
      <p:sp>
        <p:nvSpPr>
          <p:cNvPr id="6" name="任意多边形 8"/>
          <p:cNvSpPr/>
          <p:nvPr>
            <p:custDataLst>
              <p:tags r:id="rId2"/>
            </p:custDataLst>
          </p:nvPr>
        </p:nvSpPr>
        <p:spPr>
          <a:xfrm>
            <a:off x="7297" y="616980"/>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140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Calibri" charset="0"/>
              <a:ea typeface="Calibri" charset="0"/>
              <a:cs typeface="Calibri" charset="0"/>
              <a:sym typeface="Arial" panose="020B0604020202020204" pitchFamily="34" charset="0"/>
            </a:endParaRPr>
          </a:p>
        </p:txBody>
      </p:sp>
      <p:sp>
        <p:nvSpPr>
          <p:cNvPr id="7" name="Title 1"/>
          <p:cNvSpPr txBox="1"/>
          <p:nvPr/>
        </p:nvSpPr>
        <p:spPr>
          <a:xfrm>
            <a:off x="621665" y="428193"/>
            <a:ext cx="83667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3200" b="1" dirty="0">
                <a:solidFill>
                  <a:srgbClr val="014098"/>
                </a:solidFill>
                <a:latin typeface="Calibri" charset="0"/>
                <a:ea typeface="Calibri" charset="0"/>
                <a:cs typeface="Calibri" charset="0"/>
                <a:sym typeface="+mn-ea"/>
              </a:rPr>
              <a:t>开放性讨论</a:t>
            </a:r>
            <a:endParaRPr lang="en-US" altLang="zh-CN" sz="3200" b="1" dirty="0">
              <a:solidFill>
                <a:srgbClr val="014098"/>
              </a:solidFill>
              <a:latin typeface="Calibri" charset="0"/>
              <a:ea typeface="Calibri" charset="0"/>
              <a:cs typeface="Calibri" charset="0"/>
              <a:sym typeface="+mn-ea"/>
            </a:endParaRPr>
          </a:p>
        </p:txBody>
      </p:sp>
      <p:pic>
        <p:nvPicPr>
          <p:cNvPr id="9" name="Picture 10"/>
          <p:cNvPicPr>
            <a:picLocks noChangeAspect="1"/>
          </p:cNvPicPr>
          <p:nvPr/>
        </p:nvPicPr>
        <p:blipFill>
          <a:blip r:embed="rId5"/>
          <a:stretch>
            <a:fillRect/>
          </a:stretch>
        </p:blipFill>
        <p:spPr>
          <a:xfrm>
            <a:off x="9886209" y="118756"/>
            <a:ext cx="2062261" cy="8037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35" y="0"/>
            <a:ext cx="12214225" cy="3429000"/>
          </a:xfrm>
          <a:prstGeom prst="rect">
            <a:avLst/>
          </a:prstGeom>
          <a:solidFill>
            <a:srgbClr val="01409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72C4"/>
              </a:solidFill>
            </a:endParaRPr>
          </a:p>
        </p:txBody>
      </p:sp>
      <p:sp>
        <p:nvSpPr>
          <p:cNvPr id="6" name="TextBox 5"/>
          <p:cNvSpPr txBox="1"/>
          <p:nvPr/>
        </p:nvSpPr>
        <p:spPr>
          <a:xfrm>
            <a:off x="4667250" y="3429000"/>
            <a:ext cx="3448050" cy="939165"/>
          </a:xfrm>
          <a:prstGeom prst="rect">
            <a:avLst/>
          </a:prstGeom>
          <a:noFill/>
        </p:spPr>
        <p:txBody>
          <a:bodyPr wrap="none" rtlCol="0">
            <a:noAutofit/>
          </a:bodyPr>
          <a:lstStyle/>
          <a:p>
            <a:r>
              <a:rPr lang="en-US" sz="4800" dirty="0">
                <a:solidFill>
                  <a:srgbClr val="014098"/>
                </a:solidFill>
                <a:ea typeface="Calibri" charset="0"/>
                <a:cs typeface="Calibri" charset="0"/>
              </a:rPr>
              <a:t>Thank you!</a:t>
            </a:r>
          </a:p>
        </p:txBody>
      </p:sp>
      <p:sp>
        <p:nvSpPr>
          <p:cNvPr id="5" name="文本框 4"/>
          <p:cNvSpPr txBox="1"/>
          <p:nvPr/>
        </p:nvSpPr>
        <p:spPr>
          <a:xfrm>
            <a:off x="1574165" y="906145"/>
            <a:ext cx="9633585" cy="1616075"/>
          </a:xfrm>
          <a:prstGeom prst="rect">
            <a:avLst/>
          </a:prstGeom>
          <a:noFill/>
          <a:ln>
            <a:noFill/>
          </a:ln>
        </p:spPr>
        <p:txBody>
          <a:bodyPr wrap="square" rtlCol="0" anchor="t">
            <a:noAutofit/>
          </a:bodyPr>
          <a:lstStyle/>
          <a:p>
            <a:pPr algn="ctr"/>
            <a:r>
              <a:rPr lang="en-US" altLang="zh-CN" sz="4400" dirty="0">
                <a:solidFill>
                  <a:schemeClr val="bg1"/>
                </a:solidFill>
                <a:sym typeface="+mn-ea"/>
              </a:rPr>
              <a:t>Toward Privacy-Preserving </a:t>
            </a:r>
            <a:br>
              <a:rPr lang="en-US" altLang="zh-CN" sz="4400" dirty="0">
                <a:solidFill>
                  <a:schemeClr val="bg1"/>
                </a:solidFill>
                <a:sym typeface="+mn-ea"/>
              </a:rPr>
            </a:br>
            <a:r>
              <a:rPr lang="en-US" altLang="zh-CN" sz="4400" dirty="0">
                <a:solidFill>
                  <a:schemeClr val="bg1"/>
                </a:solidFill>
                <a:sym typeface="+mn-ea"/>
              </a:rPr>
              <a:t>Interdomain Configuration Verification </a:t>
            </a:r>
            <a:br>
              <a:rPr lang="en-US" altLang="zh-CN" sz="4400" dirty="0">
                <a:solidFill>
                  <a:schemeClr val="bg1"/>
                </a:solidFill>
                <a:sym typeface="+mn-ea"/>
              </a:rPr>
            </a:br>
            <a:r>
              <a:rPr lang="en-US" altLang="zh-CN" sz="4400" dirty="0">
                <a:solidFill>
                  <a:schemeClr val="bg1"/>
                </a:solidFill>
                <a:sym typeface="+mn-ea"/>
              </a:rPr>
              <a:t>via Multi-Party Computation</a:t>
            </a:r>
            <a:endParaRPr lang="en-US" altLang="zh-CN" sz="4400" dirty="0">
              <a:solidFill>
                <a:schemeClr val="bg1"/>
              </a:solidFill>
              <a:latin typeface="Calibri Light" charset="0"/>
              <a:cs typeface="Calibri Light" charset="0"/>
              <a:sym typeface="+mn-ea"/>
            </a:endParaRPr>
          </a:p>
        </p:txBody>
      </p:sp>
      <p:sp>
        <p:nvSpPr>
          <p:cNvPr id="7" name="文本框 6"/>
          <p:cNvSpPr txBox="1"/>
          <p:nvPr/>
        </p:nvSpPr>
        <p:spPr>
          <a:xfrm>
            <a:off x="2138736" y="4921658"/>
            <a:ext cx="8103870" cy="1198880"/>
          </a:xfrm>
          <a:prstGeom prst="rect">
            <a:avLst/>
          </a:prstGeom>
          <a:noFill/>
        </p:spPr>
        <p:txBody>
          <a:bodyPr wrap="square" rtlCol="0">
            <a:spAutoFit/>
          </a:bodyPr>
          <a:lstStyle/>
          <a:p>
            <a:pPr algn="ctr"/>
            <a:r>
              <a:rPr lang="en-US" altLang="zh-CN" sz="2400" b="1" dirty="0" err="1">
                <a:solidFill>
                  <a:srgbClr val="014098"/>
                </a:solidFill>
              </a:rPr>
              <a:t>SNGroup</a:t>
            </a:r>
            <a:r>
              <a:rPr lang="en-US" altLang="zh-CN" sz="2400" dirty="0">
                <a:solidFill>
                  <a:srgbClr val="014098"/>
                </a:solidFill>
              </a:rPr>
              <a:t>: </a:t>
            </a:r>
            <a:r>
              <a:rPr lang="en-US" altLang="zh-CN" sz="2400" dirty="0" err="1">
                <a:solidFill>
                  <a:srgbClr val="014098"/>
                </a:solidFill>
              </a:rPr>
              <a:t>sngroup.tech</a:t>
            </a:r>
            <a:endParaRPr lang="en-US" altLang="zh-CN" sz="2400" dirty="0">
              <a:solidFill>
                <a:srgbClr val="014098"/>
              </a:solidFill>
            </a:endParaRPr>
          </a:p>
          <a:p>
            <a:pPr algn="ctr"/>
            <a:r>
              <a:rPr lang="en-US" altLang="zh-CN" sz="2400" b="1" dirty="0">
                <a:solidFill>
                  <a:srgbClr val="014098"/>
                </a:solidFill>
              </a:rPr>
              <a:t>Contact us</a:t>
            </a:r>
            <a:r>
              <a:rPr lang="en-US" altLang="zh-CN" sz="2400" dirty="0">
                <a:solidFill>
                  <a:srgbClr val="014098"/>
                </a:solidFill>
              </a:rPr>
              <a:t>: </a:t>
            </a:r>
            <a:r>
              <a:rPr lang="en-US" altLang="zh-CN" sz="2400" dirty="0" err="1">
                <a:solidFill>
                  <a:srgbClr val="014098"/>
                </a:solidFill>
              </a:rPr>
              <a:t>sngroup.xmu@outlook.com</a:t>
            </a:r>
            <a:endParaRPr lang="en-US" altLang="zh-CN" sz="2400" dirty="0">
              <a:solidFill>
                <a:srgbClr val="014098"/>
              </a:solidFill>
            </a:endParaRPr>
          </a:p>
          <a:p>
            <a:endParaRPr lang="en-US" altLang="zh-CN" sz="2400" dirty="0">
              <a:solidFill>
                <a:srgbClr val="014098"/>
              </a:solidFill>
            </a:endParaRPr>
          </a:p>
        </p:txBody>
      </p:sp>
      <p:pic>
        <p:nvPicPr>
          <p:cNvPr id="101" name="图片 100"/>
          <p:cNvPicPr/>
          <p:nvPr>
            <p:custDataLst>
              <p:tags r:id="rId2"/>
            </p:custDataLst>
          </p:nvPr>
        </p:nvPicPr>
        <p:blipFill>
          <a:blip r:embed="rId5"/>
          <a:stretch>
            <a:fillRect/>
          </a:stretch>
        </p:blipFill>
        <p:spPr>
          <a:xfrm>
            <a:off x="1040958" y="4365625"/>
            <a:ext cx="2472055" cy="2311400"/>
          </a:xfrm>
          <a:prstGeom prst="rect">
            <a:avLst/>
          </a:prstGeom>
          <a:noFill/>
          <a:ln w="9525">
            <a:noFill/>
          </a:ln>
        </p:spPr>
      </p:pic>
      <p:pic>
        <p:nvPicPr>
          <p:cNvPr id="2" name="图片 1"/>
          <p:cNvPicPr>
            <a:picLocks noChangeAspect="1"/>
          </p:cNvPicPr>
          <p:nvPr/>
        </p:nvPicPr>
        <p:blipFill>
          <a:blip r:embed="rId6"/>
          <a:stretch>
            <a:fillRect/>
          </a:stretch>
        </p:blipFill>
        <p:spPr>
          <a:xfrm>
            <a:off x="9460480" y="4510731"/>
            <a:ext cx="1839305" cy="1839305"/>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文本框 2"/>
          <p:cNvSpPr txBox="1"/>
          <p:nvPr/>
        </p:nvSpPr>
        <p:spPr>
          <a:xfrm>
            <a:off x="410845" y="148590"/>
            <a:ext cx="7182485" cy="645160"/>
          </a:xfrm>
          <a:prstGeom prst="rect">
            <a:avLst/>
          </a:prstGeom>
          <a:noFill/>
        </p:spPr>
        <p:txBody>
          <a:bodyPr wrap="none" rtlCol="0" anchor="t">
            <a:spAutoFit/>
          </a:bodyPr>
          <a:lstStyle/>
          <a:p>
            <a:pPr algn="l">
              <a:defRPr/>
            </a:pPr>
            <a:r>
              <a:rPr lang="en-US" altLang="zh-CN" sz="3600" b="1" dirty="0">
                <a:solidFill>
                  <a:srgbClr val="014098"/>
                </a:solidFill>
                <a:latin typeface="Calibri" charset="0"/>
                <a:ea typeface="Calibri" charset="0"/>
                <a:cs typeface="Calibri" charset="0"/>
                <a:sym typeface="+mn-ea"/>
              </a:rPr>
              <a:t>lnCV: architecture and workflow</a:t>
            </a:r>
            <a:endParaRPr lang="zh-CN" altLang="en-US" sz="3600" dirty="0"/>
          </a:p>
        </p:txBody>
      </p:sp>
      <p:sp>
        <p:nvSpPr>
          <p:cNvPr id="5" name="任意多边形 7"/>
          <p:cNvSpPr/>
          <p:nvPr>
            <p:custDataLst>
              <p:tags r:id="rId1"/>
            </p:custDataLst>
          </p:nvPr>
        </p:nvSpPr>
        <p:spPr>
          <a:xfrm flipV="1">
            <a:off x="411155" y="817734"/>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14098">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solidFill>
                <a:srgbClr val="014098"/>
              </a:solidFill>
              <a:latin typeface="Calibri" charset="0"/>
              <a:ea typeface="Calibri" charset="0"/>
              <a:cs typeface="Calibri" charset="0"/>
              <a:sym typeface="Arial" panose="020B0604020202020204" pitchFamily="34" charset="0"/>
            </a:endParaRPr>
          </a:p>
        </p:txBody>
      </p:sp>
      <p:sp>
        <p:nvSpPr>
          <p:cNvPr id="6" name="任意多边形 8"/>
          <p:cNvSpPr/>
          <p:nvPr>
            <p:custDataLst>
              <p:tags r:id="rId2"/>
            </p:custDataLst>
          </p:nvPr>
        </p:nvSpPr>
        <p:spPr>
          <a:xfrm>
            <a:off x="312" y="512205"/>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140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Calibri" charset="0"/>
              <a:ea typeface="Calibri" charset="0"/>
              <a:cs typeface="Calibri" charset="0"/>
              <a:sym typeface="Arial" panose="020B0604020202020204" pitchFamily="34" charset="0"/>
            </a:endParaRPr>
          </a:p>
        </p:txBody>
      </p:sp>
      <p:pic>
        <p:nvPicPr>
          <p:cNvPr id="9" name="Picture 10"/>
          <p:cNvPicPr>
            <a:picLocks noChangeAspect="1"/>
          </p:cNvPicPr>
          <p:nvPr>
            <p:custDataLst>
              <p:tags r:id="rId3"/>
            </p:custDataLst>
          </p:nvPr>
        </p:nvPicPr>
        <p:blipFill>
          <a:blip r:embed="rId9"/>
          <a:stretch>
            <a:fillRect/>
          </a:stretch>
        </p:blipFill>
        <p:spPr>
          <a:xfrm>
            <a:off x="9886209" y="118756"/>
            <a:ext cx="2062261" cy="803753"/>
          </a:xfrm>
          <a:prstGeom prst="rect">
            <a:avLst/>
          </a:prstGeom>
        </p:spPr>
      </p:pic>
      <p:pic>
        <p:nvPicPr>
          <p:cNvPr id="27" name="图片 26" descr="用户"/>
          <p:cNvPicPr>
            <a:picLocks noChangeAspect="1"/>
          </p:cNvPicPr>
          <p:nvPr/>
        </p:nvPicPr>
        <p:blipFill>
          <a:blip r:embed="rId10"/>
          <a:stretch>
            <a:fillRect/>
          </a:stretch>
        </p:blipFill>
        <p:spPr>
          <a:xfrm>
            <a:off x="547370" y="2889885"/>
            <a:ext cx="1078230" cy="1078230"/>
          </a:xfrm>
          <a:prstGeom prst="rect">
            <a:avLst/>
          </a:prstGeom>
        </p:spPr>
      </p:pic>
      <p:grpSp>
        <p:nvGrpSpPr>
          <p:cNvPr id="20" name="组合 19"/>
          <p:cNvGrpSpPr/>
          <p:nvPr/>
        </p:nvGrpSpPr>
        <p:grpSpPr>
          <a:xfrm>
            <a:off x="1180216" y="2352523"/>
            <a:ext cx="8879744" cy="3742986"/>
            <a:chOff x="273" y="2559"/>
            <a:chExt cx="16054" cy="7112"/>
          </a:xfrm>
        </p:grpSpPr>
        <p:cxnSp>
          <p:nvCxnSpPr>
            <p:cNvPr id="2" name="直接箭头连接符 1"/>
            <p:cNvCxnSpPr/>
            <p:nvPr/>
          </p:nvCxnSpPr>
          <p:spPr>
            <a:xfrm>
              <a:off x="962" y="4908"/>
              <a:ext cx="2836" cy="0"/>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sp>
          <p:nvSpPr>
            <p:cNvPr id="8" name="圆角矩形 7"/>
            <p:cNvSpPr/>
            <p:nvPr/>
          </p:nvSpPr>
          <p:spPr>
            <a:xfrm>
              <a:off x="6252" y="6648"/>
              <a:ext cx="2616" cy="919"/>
            </a:xfrm>
            <a:prstGeom prst="roundRect">
              <a:avLst>
                <a:gd name="adj" fmla="val 26598"/>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b="1"/>
                <a:t>(3). DO-DPV</a:t>
              </a:r>
            </a:p>
          </p:txBody>
        </p:sp>
        <p:sp>
          <p:nvSpPr>
            <p:cNvPr id="11" name="文本框 10"/>
            <p:cNvSpPr txBox="1"/>
            <p:nvPr/>
          </p:nvSpPr>
          <p:spPr>
            <a:xfrm>
              <a:off x="273" y="3287"/>
              <a:ext cx="4177" cy="643"/>
            </a:xfrm>
            <a:prstGeom prst="rect">
              <a:avLst/>
            </a:prstGeom>
            <a:noFill/>
          </p:spPr>
          <p:txBody>
            <a:bodyPr wrap="square" rtlCol="0">
              <a:spAutoFit/>
            </a:bodyPr>
            <a:lstStyle/>
            <a:p>
              <a:r>
                <a:rPr lang="en-US" altLang="zh-CN" sz="1600" b="1" dirty="0"/>
                <a:t>User requirement (public)</a:t>
              </a:r>
            </a:p>
          </p:txBody>
        </p:sp>
        <p:cxnSp>
          <p:nvCxnSpPr>
            <p:cNvPr id="10" name="直接箭头连接符 9"/>
            <p:cNvCxnSpPr/>
            <p:nvPr>
              <p:custDataLst>
                <p:tags r:id="rId4"/>
              </p:custDataLst>
            </p:nvPr>
          </p:nvCxnSpPr>
          <p:spPr>
            <a:xfrm flipH="1">
              <a:off x="11086" y="4140"/>
              <a:ext cx="2917" cy="10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982" y="2993"/>
              <a:ext cx="2917" cy="1577"/>
            </a:xfrm>
            <a:prstGeom prst="rect">
              <a:avLst/>
            </a:prstGeom>
            <a:noFill/>
          </p:spPr>
          <p:txBody>
            <a:bodyPr wrap="square" rtlCol="0">
              <a:spAutoFit/>
            </a:bodyPr>
            <a:lstStyle/>
            <a:p>
              <a:r>
                <a:rPr lang="en-US" altLang="zh-CN" sz="1600" b="1" dirty="0"/>
                <a:t>Intermidiate</a:t>
              </a:r>
            </a:p>
            <a:p>
              <a:r>
                <a:rPr lang="en-US" altLang="zh-CN" sz="1600" b="1" dirty="0"/>
                <a:t>representation </a:t>
              </a:r>
            </a:p>
            <a:p>
              <a:r>
                <a:rPr lang="en-US" altLang="zh-CN" sz="1600" b="1" dirty="0">
                  <a:solidFill>
                    <a:srgbClr val="FF0000"/>
                  </a:solidFill>
                </a:rPr>
                <a:t>(private)</a:t>
              </a:r>
            </a:p>
          </p:txBody>
        </p:sp>
        <p:pic>
          <p:nvPicPr>
            <p:cNvPr id="34" name="图片 33" descr="Router"/>
            <p:cNvPicPr>
              <a:picLocks noChangeAspect="1"/>
            </p:cNvPicPr>
            <p:nvPr/>
          </p:nvPicPr>
          <p:blipFill>
            <a:blip r:embed="rId11"/>
            <a:stretch>
              <a:fillRect/>
            </a:stretch>
          </p:blipFill>
          <p:spPr>
            <a:xfrm>
              <a:off x="14176" y="3012"/>
              <a:ext cx="2151" cy="1721"/>
            </a:xfrm>
            <a:prstGeom prst="rect">
              <a:avLst/>
            </a:prstGeom>
          </p:spPr>
        </p:pic>
        <p:pic>
          <p:nvPicPr>
            <p:cNvPr id="35" name="图片 34" descr="Router"/>
            <p:cNvPicPr>
              <a:picLocks noChangeAspect="1"/>
            </p:cNvPicPr>
            <p:nvPr/>
          </p:nvPicPr>
          <p:blipFill>
            <a:blip r:embed="rId11"/>
            <a:stretch>
              <a:fillRect/>
            </a:stretch>
          </p:blipFill>
          <p:spPr>
            <a:xfrm>
              <a:off x="13699" y="7950"/>
              <a:ext cx="2283" cy="1721"/>
            </a:xfrm>
            <a:prstGeom prst="rect">
              <a:avLst/>
            </a:prstGeom>
          </p:spPr>
        </p:pic>
        <p:cxnSp>
          <p:nvCxnSpPr>
            <p:cNvPr id="37" name="直接箭头连接符 36"/>
            <p:cNvCxnSpPr/>
            <p:nvPr>
              <p:custDataLst>
                <p:tags r:id="rId5"/>
              </p:custDataLst>
            </p:nvPr>
          </p:nvCxnSpPr>
          <p:spPr>
            <a:xfrm flipH="1" flipV="1">
              <a:off x="10238" y="7130"/>
              <a:ext cx="3197" cy="113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2445" y="5804"/>
              <a:ext cx="1123" cy="992"/>
            </a:xfrm>
            <a:prstGeom prst="rect">
              <a:avLst/>
            </a:prstGeom>
            <a:noFill/>
          </p:spPr>
          <p:txBody>
            <a:bodyPr wrap="square" rtlCol="0">
              <a:spAutoFit/>
            </a:bodyPr>
            <a:lstStyle/>
            <a:p>
              <a:r>
                <a:rPr lang="en-US" altLang="zh-CN" sz="2800" b="1"/>
                <a:t>...</a:t>
              </a:r>
            </a:p>
          </p:txBody>
        </p:sp>
        <p:cxnSp>
          <p:nvCxnSpPr>
            <p:cNvPr id="40" name="直接箭头连接符 39"/>
            <p:cNvCxnSpPr/>
            <p:nvPr/>
          </p:nvCxnSpPr>
          <p:spPr>
            <a:xfrm>
              <a:off x="10588" y="6936"/>
              <a:ext cx="2980" cy="102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11233" y="4518"/>
              <a:ext cx="2869" cy="104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1884" y="5490"/>
              <a:ext cx="3941" cy="641"/>
            </a:xfrm>
            <a:prstGeom prst="rect">
              <a:avLst/>
            </a:prstGeom>
            <a:noFill/>
          </p:spPr>
          <p:txBody>
            <a:bodyPr wrap="square" rtlCol="0">
              <a:spAutoFit/>
            </a:bodyPr>
            <a:lstStyle/>
            <a:p>
              <a:r>
                <a:rPr lang="en-US" altLang="zh-CN" sz="1600" b="1" dirty="0"/>
                <a:t>Result (public)</a:t>
              </a:r>
            </a:p>
          </p:txBody>
        </p:sp>
        <p:sp>
          <p:nvSpPr>
            <p:cNvPr id="60" name="云形 59"/>
            <p:cNvSpPr/>
            <p:nvPr/>
          </p:nvSpPr>
          <p:spPr>
            <a:xfrm>
              <a:off x="3520" y="2559"/>
              <a:ext cx="7515" cy="6110"/>
            </a:xfrm>
            <a:prstGeom prst="cloud">
              <a:avLst/>
            </a:prstGeom>
            <a:noFill/>
            <a:ln w="28575" cmpd="sng">
              <a:solidFill>
                <a:schemeClr val="tx1"/>
              </a:solidFill>
              <a:prstDash val="solid"/>
            </a:ln>
            <a:extLst>
              <a:ext uri="{909E8E84-426E-40DD-AFC4-6F175D3DCCD1}">
                <a14:hiddenFill xmlns:a14="http://schemas.microsoft.com/office/drawing/2010/main">
                  <a:solidFill>
                    <a:schemeClr val="accent1">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6218" y="3448"/>
              <a:ext cx="2617" cy="126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b="1"/>
                <a:t>(2). DO-Simulation</a:t>
              </a:r>
            </a:p>
          </p:txBody>
        </p:sp>
        <p:cxnSp>
          <p:nvCxnSpPr>
            <p:cNvPr id="13" name="直接箭头连接符 12"/>
            <p:cNvCxnSpPr>
              <a:cxnSpLocks/>
              <a:stCxn id="4" idx="2"/>
              <a:endCxn id="8" idx="0"/>
            </p:cNvCxnSpPr>
            <p:nvPr>
              <p:custDataLst>
                <p:tags r:id="rId6"/>
              </p:custDataLst>
            </p:nvPr>
          </p:nvCxnSpPr>
          <p:spPr>
            <a:xfrm>
              <a:off x="7527" y="4715"/>
              <a:ext cx="34" cy="193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299" y="6528"/>
              <a:ext cx="2151" cy="1109"/>
            </a:xfrm>
            <a:prstGeom prst="rect">
              <a:avLst/>
            </a:prstGeom>
            <a:noFill/>
          </p:spPr>
          <p:txBody>
            <a:bodyPr wrap="square" rtlCol="0">
              <a:spAutoFit/>
            </a:bodyPr>
            <a:lstStyle/>
            <a:p>
              <a:r>
                <a:rPr lang="en-US" altLang="zh-CN" sz="3200" b="1">
                  <a:solidFill>
                    <a:srgbClr val="2B3B95"/>
                  </a:solidFill>
                </a:rPr>
                <a:t>InCV</a:t>
              </a:r>
            </a:p>
          </p:txBody>
        </p:sp>
        <p:sp>
          <p:nvSpPr>
            <p:cNvPr id="15" name="文本框 14"/>
            <p:cNvSpPr txBox="1"/>
            <p:nvPr/>
          </p:nvSpPr>
          <p:spPr>
            <a:xfrm>
              <a:off x="11883" y="6648"/>
              <a:ext cx="4178" cy="641"/>
            </a:xfrm>
            <a:prstGeom prst="rect">
              <a:avLst/>
            </a:prstGeom>
            <a:noFill/>
          </p:spPr>
          <p:txBody>
            <a:bodyPr wrap="square" rtlCol="0">
              <a:spAutoFit/>
            </a:bodyPr>
            <a:lstStyle/>
            <a:p>
              <a:r>
                <a:rPr lang="en-US" altLang="zh-CN" sz="1600" b="1"/>
                <a:t>Result (public)</a:t>
              </a:r>
            </a:p>
          </p:txBody>
        </p:sp>
      </p:grpSp>
      <p:sp>
        <p:nvSpPr>
          <p:cNvPr id="18" name="文本框 17"/>
          <p:cNvSpPr txBox="1"/>
          <p:nvPr/>
        </p:nvSpPr>
        <p:spPr>
          <a:xfrm>
            <a:off x="769620" y="970280"/>
            <a:ext cx="9575165" cy="1198880"/>
          </a:xfrm>
          <a:prstGeom prst="rect">
            <a:avLst/>
          </a:prstGeom>
          <a:noFill/>
        </p:spPr>
        <p:txBody>
          <a:bodyPr wrap="square" rtlCol="0" anchor="t">
            <a:spAutoFit/>
          </a:bodyPr>
          <a:lstStyle/>
          <a:p>
            <a:r>
              <a:rPr lang="en-US" altLang="zh-CN" sz="2400" dirty="0" err="1">
                <a:cs typeface="+mn-lt"/>
              </a:rPr>
              <a:t>InCV</a:t>
            </a:r>
            <a:r>
              <a:rPr lang="en-US" altLang="zh-CN" sz="2400" dirty="0">
                <a:cs typeface="+mn-lt"/>
              </a:rPr>
              <a:t> use the </a:t>
            </a:r>
            <a:r>
              <a:rPr lang="en-US" altLang="zh-CN" sz="2400" b="1" dirty="0">
                <a:cs typeface="+mn-lt"/>
              </a:rPr>
              <a:t>simulation-based </a:t>
            </a:r>
            <a:r>
              <a:rPr lang="en-US" altLang="zh-CN" sz="2400" dirty="0">
                <a:cs typeface="+mn-lt"/>
              </a:rPr>
              <a:t>verification approach. Participating</a:t>
            </a:r>
          </a:p>
          <a:p>
            <a:r>
              <a:rPr lang="en-US" altLang="zh-CN" sz="2400" dirty="0" err="1">
                <a:cs typeface="+mn-lt"/>
              </a:rPr>
              <a:t>ASes</a:t>
            </a:r>
            <a:r>
              <a:rPr lang="en-US" altLang="zh-CN" sz="2400" dirty="0">
                <a:cs typeface="+mn-lt"/>
              </a:rPr>
              <a:t> send their private configurations to the </a:t>
            </a:r>
            <a:r>
              <a:rPr lang="en-US" altLang="zh-CN" sz="2400" b="1" dirty="0">
                <a:cs typeface="+mn-lt"/>
              </a:rPr>
              <a:t>cloud</a:t>
            </a:r>
            <a:r>
              <a:rPr lang="en-US" altLang="zh-CN" sz="2400" dirty="0">
                <a:cs typeface="+mn-lt"/>
              </a:rPr>
              <a:t>, then get the verification result.  </a:t>
            </a:r>
          </a:p>
        </p:txBody>
      </p:sp>
      <p:pic>
        <p:nvPicPr>
          <p:cNvPr id="28" name="Picture 6" descr="Network topology Icon - Free PNG &amp; SVG 1927721 - Noun Project"/>
          <p:cNvPicPr>
            <a:picLocks noChangeAspect="1" noChangeArrowheads="1"/>
          </p:cNvPicPr>
          <p:nvPr/>
        </p:nvPicPr>
        <p:blipFill>
          <a:blip r:embed="rId12">
            <a:alphaModFix amt="66000"/>
            <a:extLst>
              <a:ext uri="{28A0092B-C50C-407E-A947-70E740481C1C}">
                <a14:useLocalDpi xmlns:a14="http://schemas.microsoft.com/office/drawing/2010/main" val="0"/>
              </a:ext>
            </a:extLst>
          </a:blip>
          <a:srcRect/>
          <a:stretch>
            <a:fillRect/>
          </a:stretch>
        </p:blipFill>
        <p:spPr bwMode="auto">
          <a:xfrm>
            <a:off x="888974" y="4765040"/>
            <a:ext cx="948690" cy="948690"/>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8"/>
          <p:cNvSpPr txBox="1"/>
          <p:nvPr/>
        </p:nvSpPr>
        <p:spPr>
          <a:xfrm>
            <a:off x="1731645" y="5560695"/>
            <a:ext cx="2310765" cy="583565"/>
          </a:xfrm>
          <a:prstGeom prst="rect">
            <a:avLst/>
          </a:prstGeom>
          <a:noFill/>
        </p:spPr>
        <p:txBody>
          <a:bodyPr wrap="square" rtlCol="0">
            <a:spAutoFit/>
          </a:bodyPr>
          <a:lstStyle/>
          <a:p>
            <a:r>
              <a:rPr lang="en-US" altLang="zh-CN" sz="1600" b="1" dirty="0"/>
              <a:t>Topology information (public)</a:t>
            </a:r>
          </a:p>
        </p:txBody>
      </p:sp>
      <p:sp>
        <p:nvSpPr>
          <p:cNvPr id="30" name="灯片编号占位符 1"/>
          <p:cNvSpPr>
            <a:spLocks noGrp="1"/>
          </p:cNvSpPr>
          <p:nvPr>
            <p:ph type="sldNum" sz="quarter" idx="12"/>
          </p:nvPr>
        </p:nvSpPr>
        <p:spPr>
          <a:xfrm>
            <a:off x="8677942" y="6279126"/>
            <a:ext cx="2743200" cy="365125"/>
          </a:xfrm>
        </p:spPr>
        <p:txBody>
          <a:bodyPr/>
          <a:lstStyle/>
          <a:p>
            <a:fld id="{7D9BB5D0-35E4-459D-AEF3-FE4D7C45CC19}" type="slidenum">
              <a:rPr lang="zh-CN" altLang="en-US" smtClean="0"/>
              <a:t>18</a:t>
            </a:fld>
            <a:endParaRPr lang="zh-CN" altLang="en-US" dirty="0"/>
          </a:p>
        </p:txBody>
      </p:sp>
      <p:cxnSp>
        <p:nvCxnSpPr>
          <p:cNvPr id="31" name="直接箭头连接符 30"/>
          <p:cNvCxnSpPr>
            <a:stCxn id="28" idx="3"/>
          </p:cNvCxnSpPr>
          <p:nvPr/>
        </p:nvCxnSpPr>
        <p:spPr>
          <a:xfrm flipV="1">
            <a:off x="1837690" y="5036820"/>
            <a:ext cx="1437005" cy="202565"/>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sp>
        <p:nvSpPr>
          <p:cNvPr id="19" name="箭头: 右弧形 18"/>
          <p:cNvSpPr/>
          <p:nvPr/>
        </p:nvSpPr>
        <p:spPr>
          <a:xfrm>
            <a:off x="10059670" y="2545715"/>
            <a:ext cx="763905" cy="1077595"/>
          </a:xfrm>
          <a:prstGeom prst="curved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文本框 15"/>
          <p:cNvSpPr txBox="1"/>
          <p:nvPr/>
        </p:nvSpPr>
        <p:spPr>
          <a:xfrm>
            <a:off x="10004425" y="1842770"/>
            <a:ext cx="1944370" cy="583565"/>
          </a:xfrm>
          <a:prstGeom prst="rect">
            <a:avLst/>
          </a:prstGeom>
          <a:noFill/>
        </p:spPr>
        <p:txBody>
          <a:bodyPr wrap="square" rtlCol="0">
            <a:spAutoFit/>
          </a:bodyPr>
          <a:lstStyle/>
          <a:p>
            <a:pPr indent="0">
              <a:buFont typeface="+mj-ea"/>
              <a:buNone/>
            </a:pPr>
            <a:r>
              <a:rPr lang="en-US" altLang="zh-CN" sz="1600" b="1" dirty="0"/>
              <a:t>(1). Configuration transformation</a:t>
            </a:r>
          </a:p>
        </p:txBody>
      </p:sp>
      <p:sp>
        <p:nvSpPr>
          <p:cNvPr id="12" name="箭头: 右弧形 18"/>
          <p:cNvSpPr/>
          <p:nvPr/>
        </p:nvSpPr>
        <p:spPr>
          <a:xfrm>
            <a:off x="9914890" y="5201285"/>
            <a:ext cx="763905" cy="1077595"/>
          </a:xfrm>
          <a:prstGeom prst="curved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文本框 20"/>
          <p:cNvSpPr txBox="1"/>
          <p:nvPr/>
        </p:nvSpPr>
        <p:spPr>
          <a:xfrm>
            <a:off x="10004425" y="4558665"/>
            <a:ext cx="1937385" cy="583565"/>
          </a:xfrm>
          <a:prstGeom prst="rect">
            <a:avLst/>
          </a:prstGeom>
          <a:noFill/>
        </p:spPr>
        <p:txBody>
          <a:bodyPr wrap="square" rtlCol="0">
            <a:spAutoFit/>
          </a:bodyPr>
          <a:lstStyle/>
          <a:p>
            <a:r>
              <a:rPr lang="en-US" altLang="zh-CN" sz="1600" b="1" dirty="0"/>
              <a:t>(1). Configuration transformation</a:t>
            </a:r>
          </a:p>
        </p:txBody>
      </p:sp>
      <p:sp>
        <p:nvSpPr>
          <p:cNvPr id="54" name="文本框 53"/>
          <p:cNvSpPr txBox="1"/>
          <p:nvPr/>
        </p:nvSpPr>
        <p:spPr>
          <a:xfrm>
            <a:off x="5227173" y="3565922"/>
            <a:ext cx="1560195" cy="583565"/>
          </a:xfrm>
          <a:prstGeom prst="rect">
            <a:avLst/>
          </a:prstGeom>
          <a:noFill/>
        </p:spPr>
        <p:txBody>
          <a:bodyPr wrap="square" rtlCol="0">
            <a:spAutoFit/>
          </a:bodyPr>
          <a:lstStyle/>
          <a:p>
            <a:r>
              <a:rPr lang="en-US" altLang="zh-CN" sz="1600" b="1" dirty="0"/>
              <a:t>Secret data-plane </a:t>
            </a:r>
            <a:r>
              <a:rPr lang="en-US" altLang="zh-CN" sz="1600" b="1" dirty="0">
                <a:solidFill>
                  <a:srgbClr val="FF0000"/>
                </a:solidFill>
              </a:rPr>
              <a:t>(private)</a:t>
            </a:r>
            <a:endParaRPr lang="en-US" altLang="zh-CN" sz="1600" b="1" dirty="0"/>
          </a:p>
        </p:txBody>
      </p:sp>
      <p:sp>
        <p:nvSpPr>
          <p:cNvPr id="7" name="文本框 6"/>
          <p:cNvSpPr txBox="1"/>
          <p:nvPr/>
        </p:nvSpPr>
        <p:spPr>
          <a:xfrm>
            <a:off x="6692068" y="5414939"/>
            <a:ext cx="1613443" cy="829962"/>
          </a:xfrm>
          <a:prstGeom prst="rect">
            <a:avLst/>
          </a:prstGeom>
          <a:noFill/>
        </p:spPr>
        <p:txBody>
          <a:bodyPr wrap="square" rtlCol="0">
            <a:spAutoFit/>
          </a:bodyPr>
          <a:lstStyle/>
          <a:p>
            <a:r>
              <a:rPr lang="en-US" altLang="zh-CN" sz="1600" b="1" dirty="0"/>
              <a:t>Intermidiate</a:t>
            </a:r>
          </a:p>
          <a:p>
            <a:r>
              <a:rPr lang="en-US" altLang="zh-CN" sz="1600" b="1" dirty="0"/>
              <a:t>representation </a:t>
            </a:r>
          </a:p>
          <a:p>
            <a:r>
              <a:rPr lang="en-US" altLang="zh-CN" sz="1600" b="1" dirty="0">
                <a:solidFill>
                  <a:srgbClr val="FF0000"/>
                </a:solidFill>
              </a:rPr>
              <a:t>(private)</a:t>
            </a:r>
          </a:p>
        </p:txBody>
      </p:sp>
      <p:grpSp>
        <p:nvGrpSpPr>
          <p:cNvPr id="22" name="组合 21">
            <a:extLst>
              <a:ext uri="{FF2B5EF4-FFF2-40B4-BE49-F238E27FC236}">
                <a16:creationId xmlns:a16="http://schemas.microsoft.com/office/drawing/2014/main" id="{20D1AAD4-2D9D-6237-9F4F-412AD06FE1E1}"/>
              </a:ext>
            </a:extLst>
          </p:cNvPr>
          <p:cNvGrpSpPr/>
          <p:nvPr/>
        </p:nvGrpSpPr>
        <p:grpSpPr>
          <a:xfrm>
            <a:off x="3355570" y="3458605"/>
            <a:ext cx="1522628" cy="923878"/>
            <a:chOff x="2689610" y="1233023"/>
            <a:chExt cx="2392954" cy="1431299"/>
          </a:xfrm>
        </p:grpSpPr>
        <p:sp>
          <p:nvSpPr>
            <p:cNvPr id="23" name="立方体 22">
              <a:extLst>
                <a:ext uri="{FF2B5EF4-FFF2-40B4-BE49-F238E27FC236}">
                  <a16:creationId xmlns:a16="http://schemas.microsoft.com/office/drawing/2014/main" id="{00DEF064-B022-FC7F-B31A-5018EF573B9E}"/>
                </a:ext>
              </a:extLst>
            </p:cNvPr>
            <p:cNvSpPr/>
            <p:nvPr/>
          </p:nvSpPr>
          <p:spPr>
            <a:xfrm>
              <a:off x="2689610" y="1639414"/>
              <a:ext cx="353383" cy="650395"/>
            </a:xfrm>
            <a:prstGeom prst="cube">
              <a:avLst/>
            </a:prstGeom>
            <a:solidFill>
              <a:srgbClr val="0B47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立方体 23">
              <a:extLst>
                <a:ext uri="{FF2B5EF4-FFF2-40B4-BE49-F238E27FC236}">
                  <a16:creationId xmlns:a16="http://schemas.microsoft.com/office/drawing/2014/main" id="{278825AA-E049-D747-B018-8974801E679E}"/>
                </a:ext>
              </a:extLst>
            </p:cNvPr>
            <p:cNvSpPr/>
            <p:nvPr/>
          </p:nvSpPr>
          <p:spPr>
            <a:xfrm>
              <a:off x="3228662" y="1639414"/>
              <a:ext cx="353383" cy="650395"/>
            </a:xfrm>
            <a:prstGeom prst="cube">
              <a:avLst/>
            </a:prstGeom>
            <a:solidFill>
              <a:srgbClr val="0B47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立方体 24">
              <a:extLst>
                <a:ext uri="{FF2B5EF4-FFF2-40B4-BE49-F238E27FC236}">
                  <a16:creationId xmlns:a16="http://schemas.microsoft.com/office/drawing/2014/main" id="{6F77F832-73C9-298E-09DC-67977639F0BF}"/>
                </a:ext>
              </a:extLst>
            </p:cNvPr>
            <p:cNvSpPr/>
            <p:nvPr/>
          </p:nvSpPr>
          <p:spPr>
            <a:xfrm>
              <a:off x="3884655" y="1233023"/>
              <a:ext cx="353383" cy="650395"/>
            </a:xfrm>
            <a:prstGeom prst="cube">
              <a:avLst/>
            </a:prstGeom>
            <a:solidFill>
              <a:srgbClr val="0B47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立方体 25">
              <a:extLst>
                <a:ext uri="{FF2B5EF4-FFF2-40B4-BE49-F238E27FC236}">
                  <a16:creationId xmlns:a16="http://schemas.microsoft.com/office/drawing/2014/main" id="{10A841C3-9E0D-6584-8CE0-1D26A633CE38}"/>
                </a:ext>
              </a:extLst>
            </p:cNvPr>
            <p:cNvSpPr/>
            <p:nvPr/>
          </p:nvSpPr>
          <p:spPr>
            <a:xfrm>
              <a:off x="3906005" y="2013927"/>
              <a:ext cx="353383" cy="650395"/>
            </a:xfrm>
            <a:prstGeom prst="cube">
              <a:avLst/>
            </a:prstGeom>
            <a:solidFill>
              <a:srgbClr val="0B47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立方体 31">
              <a:extLst>
                <a:ext uri="{FF2B5EF4-FFF2-40B4-BE49-F238E27FC236}">
                  <a16:creationId xmlns:a16="http://schemas.microsoft.com/office/drawing/2014/main" id="{87F5C1C8-5C9E-31FB-D958-C01D4C9F7AC0}"/>
                </a:ext>
              </a:extLst>
            </p:cNvPr>
            <p:cNvSpPr/>
            <p:nvPr/>
          </p:nvSpPr>
          <p:spPr>
            <a:xfrm>
              <a:off x="4729181" y="1635605"/>
              <a:ext cx="353383" cy="650395"/>
            </a:xfrm>
            <a:prstGeom prst="cube">
              <a:avLst/>
            </a:prstGeom>
            <a:solidFill>
              <a:srgbClr val="0B47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左右 65">
              <a:extLst>
                <a:ext uri="{FF2B5EF4-FFF2-40B4-BE49-F238E27FC236}">
                  <a16:creationId xmlns:a16="http://schemas.microsoft.com/office/drawing/2014/main" id="{28BFCAD2-F396-AC25-2E75-59BFC0CF2A47}"/>
                </a:ext>
              </a:extLst>
            </p:cNvPr>
            <p:cNvSpPr/>
            <p:nvPr/>
          </p:nvSpPr>
          <p:spPr>
            <a:xfrm>
              <a:off x="3031120" y="1964611"/>
              <a:ext cx="197629" cy="53094"/>
            </a:xfrm>
            <a:prstGeom prst="leftRightArrow">
              <a:avLst/>
            </a:prstGeom>
            <a:solidFill>
              <a:schemeClr val="tx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左右 66">
              <a:extLst>
                <a:ext uri="{FF2B5EF4-FFF2-40B4-BE49-F238E27FC236}">
                  <a16:creationId xmlns:a16="http://schemas.microsoft.com/office/drawing/2014/main" id="{05DAC01A-9FA4-AC47-E308-371DAE65DAE9}"/>
                </a:ext>
              </a:extLst>
            </p:cNvPr>
            <p:cNvSpPr/>
            <p:nvPr/>
          </p:nvSpPr>
          <p:spPr>
            <a:xfrm rot="19628184">
              <a:off x="3565201" y="1923743"/>
              <a:ext cx="281392" cy="48643"/>
            </a:xfrm>
            <a:prstGeom prst="leftRightArrow">
              <a:avLst/>
            </a:prstGeom>
            <a:solidFill>
              <a:schemeClr val="tx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左右 67">
              <a:extLst>
                <a:ext uri="{FF2B5EF4-FFF2-40B4-BE49-F238E27FC236}">
                  <a16:creationId xmlns:a16="http://schemas.microsoft.com/office/drawing/2014/main" id="{29D8167B-F38C-31C8-619D-3ECFDEF2A8E9}"/>
                </a:ext>
              </a:extLst>
            </p:cNvPr>
            <p:cNvSpPr/>
            <p:nvPr/>
          </p:nvSpPr>
          <p:spPr>
            <a:xfrm rot="1405996">
              <a:off x="3557572" y="2331122"/>
              <a:ext cx="329413" cy="49453"/>
            </a:xfrm>
            <a:prstGeom prst="leftRightArrow">
              <a:avLst>
                <a:gd name="adj1" fmla="val 51439"/>
                <a:gd name="adj2" fmla="val 50000"/>
              </a:avLst>
            </a:prstGeom>
            <a:solidFill>
              <a:schemeClr val="tx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左右 68">
              <a:extLst>
                <a:ext uri="{FF2B5EF4-FFF2-40B4-BE49-F238E27FC236}">
                  <a16:creationId xmlns:a16="http://schemas.microsoft.com/office/drawing/2014/main" id="{F4F4397D-6256-8E2F-B7E1-F554AEEEBA1F}"/>
                </a:ext>
              </a:extLst>
            </p:cNvPr>
            <p:cNvSpPr/>
            <p:nvPr/>
          </p:nvSpPr>
          <p:spPr>
            <a:xfrm rot="19619948">
              <a:off x="4261725" y="2233027"/>
              <a:ext cx="445201" cy="55128"/>
            </a:xfrm>
            <a:prstGeom prst="leftRightArrow">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左右 96">
              <a:extLst>
                <a:ext uri="{FF2B5EF4-FFF2-40B4-BE49-F238E27FC236}">
                  <a16:creationId xmlns:a16="http://schemas.microsoft.com/office/drawing/2014/main" id="{60B19B1D-DA2E-11BA-AE66-5A79ECF417AB}"/>
                </a:ext>
              </a:extLst>
            </p:cNvPr>
            <p:cNvSpPr/>
            <p:nvPr/>
          </p:nvSpPr>
          <p:spPr>
            <a:xfrm rot="1048341">
              <a:off x="4318273" y="1785518"/>
              <a:ext cx="372048" cy="48642"/>
            </a:xfrm>
            <a:prstGeom prst="leftRightArrow">
              <a:avLst/>
            </a:prstGeom>
            <a:solidFill>
              <a:schemeClr val="tx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5707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22"/>
                                        </p:tgtEl>
                                      </p:cBhvr>
                                    </p:animEffect>
                                    <p:set>
                                      <p:cBhvr>
                                        <p:cTn id="11"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7"/>
          <p:cNvSpPr/>
          <p:nvPr>
            <p:custDataLst>
              <p:tags r:id="rId1"/>
            </p:custDataLst>
          </p:nvPr>
        </p:nvSpPr>
        <p:spPr>
          <a:xfrm flipV="1">
            <a:off x="543235" y="922509"/>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14098">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solidFill>
                <a:srgbClr val="014098"/>
              </a:solidFill>
              <a:latin typeface="Calibri" charset="0"/>
              <a:ea typeface="Calibri" charset="0"/>
              <a:cs typeface="Calibri" charset="0"/>
              <a:sym typeface="Arial" panose="020B0604020202020204" pitchFamily="34" charset="0"/>
            </a:endParaRPr>
          </a:p>
        </p:txBody>
      </p:sp>
      <p:sp>
        <p:nvSpPr>
          <p:cNvPr id="6" name="任意多边形 8"/>
          <p:cNvSpPr/>
          <p:nvPr>
            <p:custDataLst>
              <p:tags r:id="rId2"/>
            </p:custDataLst>
          </p:nvPr>
        </p:nvSpPr>
        <p:spPr>
          <a:xfrm>
            <a:off x="312" y="616980"/>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140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Calibri" charset="0"/>
              <a:ea typeface="Calibri" charset="0"/>
              <a:cs typeface="Calibri" charset="0"/>
              <a:sym typeface="Arial" panose="020B0604020202020204" pitchFamily="34" charset="0"/>
            </a:endParaRPr>
          </a:p>
        </p:txBody>
      </p:sp>
      <p:pic>
        <p:nvPicPr>
          <p:cNvPr id="9" name="Picture 10"/>
          <p:cNvPicPr>
            <a:picLocks noChangeAspect="1"/>
          </p:cNvPicPr>
          <p:nvPr>
            <p:custDataLst>
              <p:tags r:id="rId3"/>
            </p:custDataLst>
          </p:nvPr>
        </p:nvPicPr>
        <p:blipFill>
          <a:blip r:embed="rId5"/>
          <a:stretch>
            <a:fillRect/>
          </a:stretch>
        </p:blipFill>
        <p:spPr>
          <a:xfrm>
            <a:off x="9886209" y="118756"/>
            <a:ext cx="2062261" cy="803753"/>
          </a:xfrm>
          <a:prstGeom prst="rect">
            <a:avLst/>
          </a:prstGeom>
        </p:spPr>
      </p:pic>
      <p:sp>
        <p:nvSpPr>
          <p:cNvPr id="2" name="文本框 1"/>
          <p:cNvSpPr txBox="1"/>
          <p:nvPr/>
        </p:nvSpPr>
        <p:spPr>
          <a:xfrm>
            <a:off x="410845" y="248920"/>
            <a:ext cx="6186309" cy="646331"/>
          </a:xfrm>
          <a:prstGeom prst="rect">
            <a:avLst/>
          </a:prstGeom>
          <a:noFill/>
          <a:ln>
            <a:noFill/>
          </a:ln>
        </p:spPr>
        <p:txBody>
          <a:bodyPr wrap="none" rtlCol="0" anchor="t">
            <a:spAutoFit/>
          </a:bodyPr>
          <a:lstStyle/>
          <a:p>
            <a:pPr algn="l">
              <a:defRPr/>
            </a:pPr>
            <a:r>
              <a:rPr lang="zh-CN" altLang="en-US" sz="3600" b="1" dirty="0">
                <a:solidFill>
                  <a:srgbClr val="014098"/>
                </a:solidFill>
                <a:latin typeface="Calibri" charset="0"/>
                <a:ea typeface="Calibri" charset="0"/>
                <a:cs typeface="Calibri" charset="0"/>
                <a:sym typeface="+mn-ea"/>
              </a:rPr>
              <a:t>域间网络的配置错误非常普遍</a:t>
            </a:r>
            <a:endParaRPr lang="zh-CN" altLang="en-US" sz="3600" dirty="0"/>
          </a:p>
        </p:txBody>
      </p:sp>
      <p:grpSp>
        <p:nvGrpSpPr>
          <p:cNvPr id="3" name="Group 20"/>
          <p:cNvGrpSpPr/>
          <p:nvPr/>
        </p:nvGrpSpPr>
        <p:grpSpPr>
          <a:xfrm>
            <a:off x="7922391" y="1482868"/>
            <a:ext cx="3527059" cy="3746531"/>
            <a:chOff x="7507705" y="1913020"/>
            <a:chExt cx="2953912" cy="3137720"/>
          </a:xfrm>
        </p:grpSpPr>
        <p:sp>
          <p:nvSpPr>
            <p:cNvPr id="7" name="Rectangle 19"/>
            <p:cNvSpPr/>
            <p:nvPr/>
          </p:nvSpPr>
          <p:spPr>
            <a:xfrm>
              <a:off x="7507705" y="1913020"/>
              <a:ext cx="2953912" cy="313772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grpSp>
          <p:nvGrpSpPr>
            <p:cNvPr id="8" name="Group 18"/>
            <p:cNvGrpSpPr/>
            <p:nvPr/>
          </p:nvGrpSpPr>
          <p:grpSpPr>
            <a:xfrm>
              <a:off x="7517782" y="1923097"/>
              <a:ext cx="2933758" cy="3117566"/>
              <a:chOff x="7517782" y="1923097"/>
              <a:chExt cx="2933758" cy="3117566"/>
            </a:xfrm>
          </p:grpSpPr>
          <p:pic>
            <p:nvPicPr>
              <p:cNvPr id="10"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17782" y="1923097"/>
                <a:ext cx="2933758" cy="2261937"/>
              </a:xfrm>
              <a:prstGeom prst="rect">
                <a:avLst/>
              </a:prstGeom>
            </p:spPr>
          </p:pic>
          <p:pic>
            <p:nvPicPr>
              <p:cNvPr id="11" name="Picture 17"/>
              <p:cNvPicPr>
                <a:picLocks noChangeAspect="1"/>
              </p:cNvPicPr>
              <p:nvPr/>
            </p:nvPicPr>
            <p:blipFill rotWithShape="1">
              <a:blip r:embed="rId7">
                <a:extLst>
                  <a:ext uri="{28A0092B-C50C-407E-A947-70E740481C1C}">
                    <a14:useLocalDpi xmlns:a14="http://schemas.microsoft.com/office/drawing/2010/main" val="0"/>
                  </a:ext>
                </a:extLst>
              </a:blip>
              <a:srcRect l="341" r="341"/>
              <a:stretch>
                <a:fillRect/>
              </a:stretch>
            </p:blipFill>
            <p:spPr>
              <a:xfrm>
                <a:off x="7517782" y="4164880"/>
                <a:ext cx="2933758" cy="875783"/>
              </a:xfrm>
              <a:prstGeom prst="rect">
                <a:avLst/>
              </a:prstGeom>
            </p:spPr>
          </p:pic>
        </p:grpSp>
      </p:grpSp>
      <p:pic>
        <p:nvPicPr>
          <p:cNvPr id="15" name="内容占位符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2550" y="4511672"/>
            <a:ext cx="6057368" cy="1665058"/>
          </a:xfrm>
          <a:prstGeom prst="rect">
            <a:avLst/>
          </a:prstGeom>
        </p:spPr>
      </p:pic>
      <p:pic>
        <p:nvPicPr>
          <p:cNvPr id="16" name="图片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2972" y="2043154"/>
            <a:ext cx="7392432" cy="119186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图片 16"/>
          <p:cNvPicPr>
            <a:picLocks noChangeAspect="1"/>
          </p:cNvPicPr>
          <p:nvPr/>
        </p:nvPicPr>
        <p:blipFill>
          <a:blip r:embed="rId10"/>
          <a:stretch>
            <a:fillRect/>
          </a:stretch>
        </p:blipFill>
        <p:spPr>
          <a:xfrm>
            <a:off x="3397184" y="2852728"/>
            <a:ext cx="5397631" cy="1732889"/>
          </a:xfrm>
          <a:prstGeom prst="rect">
            <a:avLst/>
          </a:prstGeom>
        </p:spPr>
      </p:pic>
      <p:sp>
        <p:nvSpPr>
          <p:cNvPr id="4" name="灯片编号占位符 3"/>
          <p:cNvSpPr>
            <a:spLocks noGrp="1"/>
          </p:cNvSpPr>
          <p:nvPr>
            <p:ph type="sldNum" sz="quarter" idx="12"/>
          </p:nvPr>
        </p:nvSpPr>
        <p:spPr/>
        <p:txBody>
          <a:bodyPr/>
          <a:lstStyle/>
          <a:p>
            <a:fld id="{7D9BB5D0-35E4-459D-AEF3-FE4D7C45CC19}" type="slidenum">
              <a:rPr lang="zh-CN" altLang="en-US" smtClean="0"/>
              <a:t>2</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7"/>
          <p:cNvSpPr/>
          <p:nvPr>
            <p:custDataLst>
              <p:tags r:id="rId1"/>
            </p:custDataLst>
          </p:nvPr>
        </p:nvSpPr>
        <p:spPr>
          <a:xfrm flipV="1">
            <a:off x="543235" y="1097954"/>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14098">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solidFill>
                <a:srgbClr val="014098"/>
              </a:solidFill>
              <a:latin typeface="Calibri" charset="0"/>
              <a:ea typeface="Calibri" charset="0"/>
              <a:cs typeface="Calibri" charset="0"/>
              <a:sym typeface="Arial" panose="020B0604020202020204" pitchFamily="34" charset="0"/>
            </a:endParaRPr>
          </a:p>
        </p:txBody>
      </p:sp>
      <p:sp>
        <p:nvSpPr>
          <p:cNvPr id="6" name="任意多边形 8"/>
          <p:cNvSpPr/>
          <p:nvPr>
            <p:custDataLst>
              <p:tags r:id="rId2"/>
            </p:custDataLst>
          </p:nvPr>
        </p:nvSpPr>
        <p:spPr>
          <a:xfrm>
            <a:off x="-19159" y="778083"/>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140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Calibri" charset="0"/>
              <a:ea typeface="Calibri" charset="0"/>
              <a:cs typeface="Calibri" charset="0"/>
              <a:sym typeface="Arial" panose="020B0604020202020204" pitchFamily="34" charset="0"/>
            </a:endParaRPr>
          </a:p>
        </p:txBody>
      </p:sp>
      <p:pic>
        <p:nvPicPr>
          <p:cNvPr id="9" name="Picture 10"/>
          <p:cNvPicPr>
            <a:picLocks noChangeAspect="1"/>
          </p:cNvPicPr>
          <p:nvPr>
            <p:custDataLst>
              <p:tags r:id="rId3"/>
            </p:custDataLst>
          </p:nvPr>
        </p:nvPicPr>
        <p:blipFill>
          <a:blip r:embed="rId6"/>
          <a:stretch>
            <a:fillRect/>
          </a:stretch>
        </p:blipFill>
        <p:spPr>
          <a:xfrm>
            <a:off x="10044324" y="118756"/>
            <a:ext cx="2062261" cy="803753"/>
          </a:xfrm>
          <a:prstGeom prst="rect">
            <a:avLst/>
          </a:prstGeom>
        </p:spPr>
      </p:pic>
      <p:pic>
        <p:nvPicPr>
          <p:cNvPr id="12" name="图片 11"/>
          <p:cNvPicPr>
            <a:picLocks noChangeAspect="1"/>
          </p:cNvPicPr>
          <p:nvPr/>
        </p:nvPicPr>
        <p:blipFill>
          <a:blip r:embed="rId7"/>
          <a:stretch>
            <a:fillRect/>
          </a:stretch>
        </p:blipFill>
        <p:spPr>
          <a:xfrm>
            <a:off x="5478162" y="1906588"/>
            <a:ext cx="3267075" cy="1472565"/>
          </a:xfrm>
          <a:prstGeom prst="rect">
            <a:avLst/>
          </a:prstGeom>
        </p:spPr>
      </p:pic>
      <p:sp>
        <p:nvSpPr>
          <p:cNvPr id="13" name="文本框 12"/>
          <p:cNvSpPr txBox="1"/>
          <p:nvPr/>
        </p:nvSpPr>
        <p:spPr>
          <a:xfrm>
            <a:off x="6096000" y="3896043"/>
            <a:ext cx="2176780" cy="368300"/>
          </a:xfrm>
          <a:prstGeom prst="rect">
            <a:avLst/>
          </a:prstGeom>
          <a:noFill/>
        </p:spPr>
        <p:txBody>
          <a:bodyPr wrap="square" rtlCol="0">
            <a:spAutoFit/>
          </a:bodyPr>
          <a:lstStyle/>
          <a:p>
            <a:r>
              <a:rPr lang="en-US" altLang="zh-CN">
                <a:cs typeface="+mn-lt"/>
              </a:rPr>
              <a:t>Tiramisu (NSDI'20)</a:t>
            </a:r>
          </a:p>
        </p:txBody>
      </p:sp>
      <p:pic>
        <p:nvPicPr>
          <p:cNvPr id="15" name="图片 14"/>
          <p:cNvPicPr>
            <a:picLocks noChangeAspect="1"/>
          </p:cNvPicPr>
          <p:nvPr/>
        </p:nvPicPr>
        <p:blipFill>
          <a:blip r:embed="rId8"/>
          <a:stretch>
            <a:fillRect/>
          </a:stretch>
        </p:blipFill>
        <p:spPr>
          <a:xfrm>
            <a:off x="3500120" y="1677035"/>
            <a:ext cx="1879600" cy="1721485"/>
          </a:xfrm>
          <a:prstGeom prst="rect">
            <a:avLst/>
          </a:prstGeom>
        </p:spPr>
      </p:pic>
      <p:sp>
        <p:nvSpPr>
          <p:cNvPr id="16" name="文本框 15"/>
          <p:cNvSpPr txBox="1"/>
          <p:nvPr/>
        </p:nvSpPr>
        <p:spPr>
          <a:xfrm>
            <a:off x="2878455" y="3901371"/>
            <a:ext cx="3122930" cy="368300"/>
          </a:xfrm>
          <a:prstGeom prst="rect">
            <a:avLst/>
          </a:prstGeom>
          <a:noFill/>
        </p:spPr>
        <p:txBody>
          <a:bodyPr wrap="square" rtlCol="0">
            <a:spAutoFit/>
          </a:bodyPr>
          <a:lstStyle/>
          <a:p>
            <a:r>
              <a:rPr lang="en-US" altLang="zh-CN">
                <a:cs typeface="+mn-lt"/>
              </a:rPr>
              <a:t>Minesweeper (SIGCOMM'17)</a:t>
            </a:r>
          </a:p>
        </p:txBody>
      </p:sp>
      <p:sp>
        <p:nvSpPr>
          <p:cNvPr id="19" name="文本框 18"/>
          <p:cNvSpPr txBox="1"/>
          <p:nvPr/>
        </p:nvSpPr>
        <p:spPr>
          <a:xfrm>
            <a:off x="9243695" y="3903980"/>
            <a:ext cx="2667000" cy="368300"/>
          </a:xfrm>
          <a:prstGeom prst="rect">
            <a:avLst/>
          </a:prstGeom>
          <a:noFill/>
        </p:spPr>
        <p:txBody>
          <a:bodyPr wrap="square" rtlCol="0">
            <a:spAutoFit/>
          </a:bodyPr>
          <a:lstStyle/>
          <a:p>
            <a:r>
              <a:rPr lang="en-US" altLang="zh-CN"/>
              <a:t>Hoyan (SIGCOMM'20)</a:t>
            </a:r>
          </a:p>
        </p:txBody>
      </p:sp>
      <p:pic>
        <p:nvPicPr>
          <p:cNvPr id="20" name="图片 19"/>
          <p:cNvPicPr>
            <a:picLocks noChangeAspect="1"/>
          </p:cNvPicPr>
          <p:nvPr/>
        </p:nvPicPr>
        <p:blipFill>
          <a:blip r:embed="rId9"/>
          <a:srcRect t="1129" r="-631"/>
          <a:stretch>
            <a:fillRect/>
          </a:stretch>
        </p:blipFill>
        <p:spPr>
          <a:xfrm>
            <a:off x="264160" y="1802765"/>
            <a:ext cx="2734310" cy="1501140"/>
          </a:xfrm>
          <a:prstGeom prst="rect">
            <a:avLst/>
          </a:prstGeom>
        </p:spPr>
      </p:pic>
      <p:sp>
        <p:nvSpPr>
          <p:cNvPr id="22" name="文本框 21"/>
          <p:cNvSpPr txBox="1"/>
          <p:nvPr/>
        </p:nvSpPr>
        <p:spPr>
          <a:xfrm>
            <a:off x="391160" y="3901440"/>
            <a:ext cx="2339975" cy="368300"/>
          </a:xfrm>
          <a:prstGeom prst="rect">
            <a:avLst/>
          </a:prstGeom>
          <a:noFill/>
        </p:spPr>
        <p:txBody>
          <a:bodyPr wrap="square" rtlCol="0">
            <a:spAutoFit/>
          </a:bodyPr>
          <a:lstStyle/>
          <a:p>
            <a:r>
              <a:rPr lang="en-US" altLang="zh-CN"/>
              <a:t>ARC (SIGCOMM'16)</a:t>
            </a:r>
          </a:p>
        </p:txBody>
      </p:sp>
      <p:sp>
        <p:nvSpPr>
          <p:cNvPr id="4" name="文本框 3"/>
          <p:cNvSpPr txBox="1"/>
          <p:nvPr/>
        </p:nvSpPr>
        <p:spPr>
          <a:xfrm>
            <a:off x="2877185" y="5157470"/>
            <a:ext cx="7094220" cy="1198880"/>
          </a:xfrm>
          <a:prstGeom prst="rect">
            <a:avLst/>
          </a:prstGeom>
          <a:noFill/>
        </p:spPr>
        <p:txBody>
          <a:bodyPr wrap="square" rtlCol="0">
            <a:spAutoFit/>
          </a:bodyPr>
          <a:lstStyle/>
          <a:p>
            <a:pPr algn="ctr"/>
            <a:r>
              <a:rPr lang="en-US" altLang="zh-CN" sz="3600" dirty="0"/>
              <a:t>However, these tools all work</a:t>
            </a:r>
          </a:p>
          <a:p>
            <a:pPr algn="ctr"/>
            <a:r>
              <a:rPr lang="en-US" altLang="zh-CN" sz="3600" dirty="0"/>
              <a:t> in the setting of </a:t>
            </a:r>
            <a:r>
              <a:rPr lang="en-US" altLang="zh-CN" sz="3600" b="1" dirty="0">
                <a:solidFill>
                  <a:srgbClr val="FF0000"/>
                </a:solidFill>
              </a:rPr>
              <a:t>single domain</a:t>
            </a:r>
            <a:r>
              <a:rPr lang="en-US" altLang="zh-CN" sz="3600" dirty="0">
                <a:solidFill>
                  <a:srgbClr val="FF0000"/>
                </a:solidFill>
              </a:rPr>
              <a:t>.</a:t>
            </a:r>
          </a:p>
        </p:txBody>
      </p:sp>
      <p:sp>
        <p:nvSpPr>
          <p:cNvPr id="7" name="灯片编号占位符 6"/>
          <p:cNvSpPr>
            <a:spLocks noGrp="1"/>
          </p:cNvSpPr>
          <p:nvPr>
            <p:ph type="sldNum" sz="quarter" idx="12"/>
          </p:nvPr>
        </p:nvSpPr>
        <p:spPr/>
        <p:txBody>
          <a:bodyPr/>
          <a:lstStyle/>
          <a:p>
            <a:fld id="{7D9BB5D0-35E4-459D-AEF3-FE4D7C45CC19}" type="slidenum">
              <a:rPr lang="zh-CN" altLang="en-US" smtClean="0"/>
              <a:t>3</a:t>
            </a:fld>
            <a:endParaRPr lang="zh-CN" altLang="en-US"/>
          </a:p>
        </p:txBody>
      </p:sp>
      <p:pic>
        <p:nvPicPr>
          <p:cNvPr id="2" name="图片 1">
            <a:extLst>
              <a:ext uri="{FF2B5EF4-FFF2-40B4-BE49-F238E27FC236}">
                <a16:creationId xmlns:a16="http://schemas.microsoft.com/office/drawing/2014/main" id="{9F5F1325-2226-2230-D9EE-D07D0E9E69E8}"/>
              </a:ext>
            </a:extLst>
          </p:cNvPr>
          <p:cNvPicPr>
            <a:picLocks noChangeAspect="1"/>
          </p:cNvPicPr>
          <p:nvPr/>
        </p:nvPicPr>
        <p:blipFill>
          <a:blip r:embed="rId10"/>
          <a:stretch>
            <a:fillRect/>
          </a:stretch>
        </p:blipFill>
        <p:spPr>
          <a:xfrm>
            <a:off x="8610600" y="1659478"/>
            <a:ext cx="3556458" cy="1598746"/>
          </a:xfrm>
          <a:prstGeom prst="rect">
            <a:avLst/>
          </a:prstGeom>
        </p:spPr>
      </p:pic>
      <p:sp>
        <p:nvSpPr>
          <p:cNvPr id="17" name="文本框 16">
            <a:extLst>
              <a:ext uri="{FF2B5EF4-FFF2-40B4-BE49-F238E27FC236}">
                <a16:creationId xmlns:a16="http://schemas.microsoft.com/office/drawing/2014/main" id="{397DEE27-5195-4C6E-ABA6-A560D31A120B}"/>
              </a:ext>
            </a:extLst>
          </p:cNvPr>
          <p:cNvSpPr txBox="1"/>
          <p:nvPr/>
        </p:nvSpPr>
        <p:spPr>
          <a:xfrm>
            <a:off x="527054" y="-40360"/>
            <a:ext cx="3912866" cy="1200329"/>
          </a:xfrm>
          <a:prstGeom prst="rect">
            <a:avLst/>
          </a:prstGeom>
          <a:noFill/>
          <a:ln>
            <a:noFill/>
          </a:ln>
        </p:spPr>
        <p:txBody>
          <a:bodyPr wrap="none" rtlCol="0" anchor="t">
            <a:spAutoFit/>
          </a:bodyPr>
          <a:lstStyle/>
          <a:p>
            <a:pPr algn="l">
              <a:defRPr/>
            </a:pPr>
            <a:r>
              <a:rPr lang="zh-CN" altLang="en-US" sz="3600" b="1" dirty="0">
                <a:solidFill>
                  <a:srgbClr val="014098"/>
                </a:solidFill>
                <a:latin typeface="Calibri" charset="0"/>
                <a:ea typeface="Calibri" charset="0"/>
                <a:cs typeface="Calibri" charset="0"/>
                <a:sym typeface="+mn-ea"/>
              </a:rPr>
              <a:t>网络验证</a:t>
            </a:r>
            <a:r>
              <a:rPr lang="en-US" altLang="zh-CN" sz="3600" b="1" dirty="0">
                <a:solidFill>
                  <a:srgbClr val="014098"/>
                </a:solidFill>
                <a:latin typeface="Calibri" charset="0"/>
                <a:ea typeface="Calibri" charset="0"/>
                <a:cs typeface="Calibri" charset="0"/>
                <a:sym typeface="+mn-ea"/>
              </a:rPr>
              <a:t>:</a:t>
            </a:r>
          </a:p>
          <a:p>
            <a:pPr algn="l">
              <a:defRPr/>
            </a:pPr>
            <a:r>
              <a:rPr lang="zh-CN" altLang="en-US" sz="3600" b="1" dirty="0">
                <a:solidFill>
                  <a:srgbClr val="014098"/>
                </a:solidFill>
                <a:latin typeface="Calibri" charset="0"/>
                <a:ea typeface="Calibri" charset="0"/>
                <a:cs typeface="Calibri" charset="0"/>
                <a:sym typeface="+mn-ea"/>
              </a:rPr>
              <a:t>防配置错误于未然</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7"/>
          <p:cNvSpPr/>
          <p:nvPr>
            <p:custDataLst>
              <p:tags r:id="rId1"/>
            </p:custDataLst>
          </p:nvPr>
        </p:nvSpPr>
        <p:spPr>
          <a:xfrm flipV="1">
            <a:off x="543235" y="922509"/>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14098">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solidFill>
                <a:srgbClr val="014098"/>
              </a:solidFill>
              <a:latin typeface="Calibri" charset="0"/>
              <a:ea typeface="Calibri" charset="0"/>
              <a:cs typeface="Calibri" charset="0"/>
              <a:sym typeface="Arial" panose="020B0604020202020204" pitchFamily="34" charset="0"/>
            </a:endParaRPr>
          </a:p>
        </p:txBody>
      </p:sp>
      <p:sp>
        <p:nvSpPr>
          <p:cNvPr id="6" name="任意多边形 8"/>
          <p:cNvSpPr/>
          <p:nvPr>
            <p:custDataLst>
              <p:tags r:id="rId2"/>
            </p:custDataLst>
          </p:nvPr>
        </p:nvSpPr>
        <p:spPr>
          <a:xfrm>
            <a:off x="312" y="616980"/>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140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Calibri" charset="0"/>
              <a:ea typeface="Calibri" charset="0"/>
              <a:cs typeface="Calibri" charset="0"/>
              <a:sym typeface="Arial" panose="020B0604020202020204" pitchFamily="34" charset="0"/>
            </a:endParaRPr>
          </a:p>
        </p:txBody>
      </p:sp>
      <p:pic>
        <p:nvPicPr>
          <p:cNvPr id="9" name="Picture 10"/>
          <p:cNvPicPr>
            <a:picLocks noChangeAspect="1"/>
          </p:cNvPicPr>
          <p:nvPr>
            <p:custDataLst>
              <p:tags r:id="rId3"/>
            </p:custDataLst>
          </p:nvPr>
        </p:nvPicPr>
        <p:blipFill>
          <a:blip r:embed="rId6"/>
          <a:stretch>
            <a:fillRect/>
          </a:stretch>
        </p:blipFill>
        <p:spPr>
          <a:xfrm>
            <a:off x="9886209" y="118756"/>
            <a:ext cx="2062261" cy="803753"/>
          </a:xfrm>
          <a:prstGeom prst="rect">
            <a:avLst/>
          </a:prstGeom>
        </p:spPr>
      </p:pic>
      <p:grpSp>
        <p:nvGrpSpPr>
          <p:cNvPr id="77" name="组合 76"/>
          <p:cNvGrpSpPr/>
          <p:nvPr/>
        </p:nvGrpSpPr>
        <p:grpSpPr>
          <a:xfrm>
            <a:off x="889425" y="2291727"/>
            <a:ext cx="9391743" cy="2924859"/>
            <a:chOff x="-2312" y="637"/>
            <a:chExt cx="21399" cy="9194"/>
          </a:xfrm>
        </p:grpSpPr>
        <p:cxnSp>
          <p:nvCxnSpPr>
            <p:cNvPr id="80" name="直接连接符 79"/>
            <p:cNvCxnSpPr>
              <a:stCxn id="90" idx="6"/>
              <a:endCxn id="92" idx="2"/>
            </p:cNvCxnSpPr>
            <p:nvPr/>
          </p:nvCxnSpPr>
          <p:spPr>
            <a:xfrm>
              <a:off x="6081" y="5750"/>
              <a:ext cx="1022" cy="30"/>
            </a:xfrm>
            <a:prstGeom prst="line">
              <a:avLst/>
            </a:prstGeom>
            <a:ln w="38100"/>
          </p:spPr>
          <p:style>
            <a:lnRef idx="3">
              <a:schemeClr val="dk1"/>
            </a:lnRef>
            <a:fillRef idx="0">
              <a:schemeClr val="dk1"/>
            </a:fillRef>
            <a:effectRef idx="2">
              <a:schemeClr val="dk1"/>
            </a:effectRef>
            <a:fontRef idx="minor">
              <a:schemeClr val="tx1"/>
            </a:fontRef>
          </p:style>
        </p:cxnSp>
        <p:cxnSp>
          <p:nvCxnSpPr>
            <p:cNvPr id="81" name="直接连接符 80"/>
            <p:cNvCxnSpPr/>
            <p:nvPr/>
          </p:nvCxnSpPr>
          <p:spPr>
            <a:xfrm flipV="1">
              <a:off x="8423" y="2554"/>
              <a:ext cx="3716" cy="2449"/>
            </a:xfrm>
            <a:prstGeom prst="line">
              <a:avLst/>
            </a:prstGeom>
            <a:ln w="38100"/>
          </p:spPr>
          <p:style>
            <a:lnRef idx="3">
              <a:schemeClr val="dk1"/>
            </a:lnRef>
            <a:fillRef idx="0">
              <a:schemeClr val="dk1"/>
            </a:fillRef>
            <a:effectRef idx="2">
              <a:schemeClr val="dk1"/>
            </a:effectRef>
            <a:fontRef idx="minor">
              <a:schemeClr val="tx1"/>
            </a:fontRef>
          </p:style>
        </p:cxnSp>
        <p:cxnSp>
          <p:nvCxnSpPr>
            <p:cNvPr id="82" name="直接连接符 81"/>
            <p:cNvCxnSpPr>
              <a:stCxn id="92" idx="6"/>
              <a:endCxn id="94" idx="2"/>
            </p:cNvCxnSpPr>
            <p:nvPr/>
          </p:nvCxnSpPr>
          <p:spPr>
            <a:xfrm flipV="1">
              <a:off x="9492" y="5774"/>
              <a:ext cx="2124" cy="6"/>
            </a:xfrm>
            <a:prstGeom prst="line">
              <a:avLst/>
            </a:prstGeom>
            <a:ln w="38100"/>
          </p:spPr>
          <p:style>
            <a:lnRef idx="3">
              <a:schemeClr val="dk1"/>
            </a:lnRef>
            <a:fillRef idx="0">
              <a:schemeClr val="dk1"/>
            </a:fillRef>
            <a:effectRef idx="2">
              <a:schemeClr val="dk1"/>
            </a:effectRef>
            <a:fontRef idx="minor">
              <a:schemeClr val="tx1"/>
            </a:fontRef>
          </p:style>
        </p:cxnSp>
        <p:cxnSp>
          <p:nvCxnSpPr>
            <p:cNvPr id="83" name="直接连接符 82"/>
            <p:cNvCxnSpPr>
              <a:stCxn id="92" idx="4"/>
              <a:endCxn id="95" idx="2"/>
            </p:cNvCxnSpPr>
            <p:nvPr/>
          </p:nvCxnSpPr>
          <p:spPr>
            <a:xfrm>
              <a:off x="8298" y="6580"/>
              <a:ext cx="3405" cy="2451"/>
            </a:xfrm>
            <a:prstGeom prst="line">
              <a:avLst/>
            </a:prstGeom>
            <a:ln w="38100"/>
          </p:spPr>
          <p:style>
            <a:lnRef idx="3">
              <a:schemeClr val="dk1"/>
            </a:lnRef>
            <a:fillRef idx="0">
              <a:schemeClr val="dk1"/>
            </a:fillRef>
            <a:effectRef idx="2">
              <a:schemeClr val="dk1"/>
            </a:effectRef>
            <a:fontRef idx="minor">
              <a:schemeClr val="tx1"/>
            </a:fontRef>
          </p:style>
        </p:cxnSp>
        <p:cxnSp>
          <p:nvCxnSpPr>
            <p:cNvPr id="84" name="直接连接符 83"/>
            <p:cNvCxnSpPr>
              <a:stCxn id="94" idx="6"/>
              <a:endCxn id="96" idx="2"/>
            </p:cNvCxnSpPr>
            <p:nvPr/>
          </p:nvCxnSpPr>
          <p:spPr>
            <a:xfrm>
              <a:off x="14005" y="5774"/>
              <a:ext cx="2240" cy="142"/>
            </a:xfrm>
            <a:prstGeom prst="line">
              <a:avLst/>
            </a:prstGeom>
            <a:ln w="38100"/>
          </p:spPr>
          <p:style>
            <a:lnRef idx="3">
              <a:schemeClr val="dk1"/>
            </a:lnRef>
            <a:fillRef idx="0">
              <a:schemeClr val="dk1"/>
            </a:fillRef>
            <a:effectRef idx="2">
              <a:schemeClr val="dk1"/>
            </a:effectRef>
            <a:fontRef idx="minor">
              <a:schemeClr val="tx1"/>
            </a:fontRef>
          </p:style>
        </p:cxnSp>
        <p:cxnSp>
          <p:nvCxnSpPr>
            <p:cNvPr id="85" name="直接连接符 84"/>
            <p:cNvCxnSpPr>
              <a:stCxn id="93" idx="6"/>
            </p:cNvCxnSpPr>
            <p:nvPr/>
          </p:nvCxnSpPr>
          <p:spPr>
            <a:xfrm>
              <a:off x="13870" y="2684"/>
              <a:ext cx="3580" cy="2606"/>
            </a:xfrm>
            <a:prstGeom prst="line">
              <a:avLst/>
            </a:prstGeom>
            <a:ln w="38100"/>
          </p:spPr>
          <p:style>
            <a:lnRef idx="3">
              <a:schemeClr val="dk1"/>
            </a:lnRef>
            <a:fillRef idx="0">
              <a:schemeClr val="dk1"/>
            </a:fillRef>
            <a:effectRef idx="2">
              <a:schemeClr val="dk1"/>
            </a:effectRef>
            <a:fontRef idx="minor">
              <a:schemeClr val="tx1"/>
            </a:fontRef>
          </p:style>
        </p:cxnSp>
        <p:sp>
          <p:nvSpPr>
            <p:cNvPr id="86" name="文本框 85"/>
            <p:cNvSpPr txBox="1"/>
            <p:nvPr/>
          </p:nvSpPr>
          <p:spPr>
            <a:xfrm>
              <a:off x="832" y="3612"/>
              <a:ext cx="2909" cy="1258"/>
            </a:xfrm>
            <a:prstGeom prst="rect">
              <a:avLst/>
            </a:prstGeom>
            <a:noFill/>
          </p:spPr>
          <p:txBody>
            <a:bodyPr wrap="square" rtlCol="0">
              <a:spAutoFit/>
            </a:bodyPr>
            <a:lstStyle/>
            <a:p>
              <a:r>
                <a:rPr lang="en-US" altLang="zh-CN" sz="2000" b="1" dirty="0">
                  <a:cs typeface="+mn-lt"/>
                </a:rPr>
                <a:t>AS S</a:t>
              </a:r>
            </a:p>
          </p:txBody>
        </p:sp>
        <p:sp>
          <p:nvSpPr>
            <p:cNvPr id="87" name="文本框 86"/>
            <p:cNvSpPr txBox="1"/>
            <p:nvPr/>
          </p:nvSpPr>
          <p:spPr>
            <a:xfrm>
              <a:off x="7266" y="3612"/>
              <a:ext cx="1763" cy="1258"/>
            </a:xfrm>
            <a:prstGeom prst="rect">
              <a:avLst/>
            </a:prstGeom>
            <a:noFill/>
          </p:spPr>
          <p:txBody>
            <a:bodyPr wrap="square" rtlCol="0">
              <a:spAutoFit/>
            </a:bodyPr>
            <a:lstStyle/>
            <a:p>
              <a:r>
                <a:rPr lang="en-US" altLang="zh-CN" sz="2000" b="1" dirty="0">
                  <a:cs typeface="+mn-lt"/>
                </a:rPr>
                <a:t>AS B</a:t>
              </a:r>
            </a:p>
          </p:txBody>
        </p:sp>
        <p:sp>
          <p:nvSpPr>
            <p:cNvPr id="88" name="文本框 87"/>
            <p:cNvSpPr txBox="1"/>
            <p:nvPr/>
          </p:nvSpPr>
          <p:spPr>
            <a:xfrm>
              <a:off x="12006" y="637"/>
              <a:ext cx="2388" cy="1258"/>
            </a:xfrm>
            <a:prstGeom prst="rect">
              <a:avLst/>
            </a:prstGeom>
            <a:noFill/>
          </p:spPr>
          <p:txBody>
            <a:bodyPr wrap="square" rtlCol="0">
              <a:spAutoFit/>
            </a:bodyPr>
            <a:lstStyle/>
            <a:p>
              <a:r>
                <a:rPr lang="en-US" altLang="zh-CN" sz="2000" b="1" dirty="0">
                  <a:cs typeface="+mn-lt"/>
                </a:rPr>
                <a:t>AS C</a:t>
              </a:r>
            </a:p>
          </p:txBody>
        </p:sp>
        <p:sp>
          <p:nvSpPr>
            <p:cNvPr id="90" name="椭圆 89"/>
            <p:cNvSpPr/>
            <p:nvPr/>
          </p:nvSpPr>
          <p:spPr>
            <a:xfrm>
              <a:off x="3692" y="4949"/>
              <a:ext cx="2389" cy="1601"/>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485" y="4972"/>
              <a:ext cx="2389" cy="1601"/>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7103" y="4979"/>
              <a:ext cx="2389" cy="1601"/>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1481" y="1883"/>
              <a:ext cx="2389" cy="1601"/>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1616" y="4973"/>
              <a:ext cx="2389" cy="1601"/>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11703" y="8230"/>
              <a:ext cx="2389" cy="1601"/>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16245" y="5115"/>
              <a:ext cx="2389" cy="1601"/>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3975" y="3614"/>
              <a:ext cx="1756" cy="1258"/>
            </a:xfrm>
            <a:prstGeom prst="rect">
              <a:avLst/>
            </a:prstGeom>
            <a:noFill/>
          </p:spPr>
          <p:txBody>
            <a:bodyPr wrap="square" rtlCol="0">
              <a:spAutoFit/>
            </a:bodyPr>
            <a:lstStyle/>
            <a:p>
              <a:r>
                <a:rPr lang="en-US" altLang="zh-CN" sz="2000" b="1" dirty="0">
                  <a:cs typeface="+mn-lt"/>
                </a:rPr>
                <a:t>AS A</a:t>
              </a:r>
            </a:p>
          </p:txBody>
        </p:sp>
        <p:sp>
          <p:nvSpPr>
            <p:cNvPr id="98" name="文本框 97"/>
            <p:cNvSpPr txBox="1"/>
            <p:nvPr/>
          </p:nvSpPr>
          <p:spPr>
            <a:xfrm>
              <a:off x="12009" y="3612"/>
              <a:ext cx="2386" cy="1258"/>
            </a:xfrm>
            <a:prstGeom prst="rect">
              <a:avLst/>
            </a:prstGeom>
            <a:noFill/>
          </p:spPr>
          <p:txBody>
            <a:bodyPr wrap="square" rtlCol="0">
              <a:spAutoFit/>
            </a:bodyPr>
            <a:lstStyle/>
            <a:p>
              <a:r>
                <a:rPr lang="en-US" altLang="zh-CN" sz="2000" b="1" dirty="0">
                  <a:cs typeface="+mn-lt"/>
                </a:rPr>
                <a:t>AS E</a:t>
              </a:r>
            </a:p>
          </p:txBody>
        </p:sp>
        <p:sp>
          <p:nvSpPr>
            <p:cNvPr id="99" name="文本框 98"/>
            <p:cNvSpPr txBox="1"/>
            <p:nvPr/>
          </p:nvSpPr>
          <p:spPr>
            <a:xfrm>
              <a:off x="12042" y="6975"/>
              <a:ext cx="2908" cy="1258"/>
            </a:xfrm>
            <a:prstGeom prst="rect">
              <a:avLst/>
            </a:prstGeom>
            <a:noFill/>
          </p:spPr>
          <p:txBody>
            <a:bodyPr wrap="square" rtlCol="0">
              <a:spAutoFit/>
            </a:bodyPr>
            <a:lstStyle/>
            <a:p>
              <a:r>
                <a:rPr lang="en-US" altLang="zh-CN" sz="2000" b="1" dirty="0">
                  <a:cs typeface="+mn-lt"/>
                </a:rPr>
                <a:t>AS F</a:t>
              </a:r>
            </a:p>
          </p:txBody>
        </p:sp>
        <p:cxnSp>
          <p:nvCxnSpPr>
            <p:cNvPr id="100" name="直接连接符 99"/>
            <p:cNvCxnSpPr>
              <a:stCxn id="96" idx="4"/>
              <a:endCxn id="95" idx="6"/>
            </p:cNvCxnSpPr>
            <p:nvPr/>
          </p:nvCxnSpPr>
          <p:spPr>
            <a:xfrm flipH="1">
              <a:off x="14092" y="6716"/>
              <a:ext cx="3348" cy="2315"/>
            </a:xfrm>
            <a:prstGeom prst="line">
              <a:avLst/>
            </a:prstGeom>
            <a:ln w="38100"/>
          </p:spPr>
          <p:style>
            <a:lnRef idx="3">
              <a:schemeClr val="dk1"/>
            </a:lnRef>
            <a:fillRef idx="0">
              <a:schemeClr val="dk1"/>
            </a:fillRef>
            <a:effectRef idx="2">
              <a:schemeClr val="dk1"/>
            </a:effectRef>
            <a:fontRef idx="minor">
              <a:schemeClr val="tx1"/>
            </a:fontRef>
          </p:style>
        </p:cxnSp>
        <p:cxnSp>
          <p:nvCxnSpPr>
            <p:cNvPr id="101" name="直接连接符 100"/>
            <p:cNvCxnSpPr>
              <a:stCxn id="91" idx="6"/>
              <a:endCxn id="90" idx="2"/>
            </p:cNvCxnSpPr>
            <p:nvPr/>
          </p:nvCxnSpPr>
          <p:spPr>
            <a:xfrm flipV="1">
              <a:off x="2874" y="5750"/>
              <a:ext cx="818" cy="23"/>
            </a:xfrm>
            <a:prstGeom prst="line">
              <a:avLst/>
            </a:prstGeom>
            <a:ln w="38100"/>
          </p:spPr>
          <p:style>
            <a:lnRef idx="3">
              <a:schemeClr val="dk1"/>
            </a:lnRef>
            <a:fillRef idx="0">
              <a:schemeClr val="dk1"/>
            </a:fillRef>
            <a:effectRef idx="2">
              <a:schemeClr val="dk1"/>
            </a:effectRef>
            <a:fontRef idx="minor">
              <a:schemeClr val="tx1"/>
            </a:fontRef>
          </p:style>
        </p:cxnSp>
        <p:pic>
          <p:nvPicPr>
            <p:cNvPr id="102" name="图片 101" descr="router"/>
            <p:cNvPicPr>
              <a:picLocks noChangeAspect="1"/>
            </p:cNvPicPr>
            <p:nvPr/>
          </p:nvPicPr>
          <p:blipFill>
            <a:blip r:embed="rId7"/>
            <a:stretch>
              <a:fillRect/>
            </a:stretch>
          </p:blipFill>
          <p:spPr>
            <a:xfrm>
              <a:off x="906" y="5286"/>
              <a:ext cx="1464" cy="974"/>
            </a:xfrm>
            <a:prstGeom prst="rect">
              <a:avLst/>
            </a:prstGeom>
          </p:spPr>
        </p:pic>
        <p:pic>
          <p:nvPicPr>
            <p:cNvPr id="103" name="图片 102" descr="router"/>
            <p:cNvPicPr>
              <a:picLocks noChangeAspect="1"/>
            </p:cNvPicPr>
            <p:nvPr/>
          </p:nvPicPr>
          <p:blipFill>
            <a:blip r:embed="rId7"/>
            <a:stretch>
              <a:fillRect/>
            </a:stretch>
          </p:blipFill>
          <p:spPr>
            <a:xfrm>
              <a:off x="4172" y="5229"/>
              <a:ext cx="1464" cy="974"/>
            </a:xfrm>
            <a:prstGeom prst="rect">
              <a:avLst/>
            </a:prstGeom>
          </p:spPr>
        </p:pic>
        <p:pic>
          <p:nvPicPr>
            <p:cNvPr id="104" name="图片 103" descr="router"/>
            <p:cNvPicPr>
              <a:picLocks noChangeAspect="1"/>
            </p:cNvPicPr>
            <p:nvPr/>
          </p:nvPicPr>
          <p:blipFill>
            <a:blip r:embed="rId7"/>
            <a:stretch>
              <a:fillRect/>
            </a:stretch>
          </p:blipFill>
          <p:spPr>
            <a:xfrm>
              <a:off x="7565" y="5298"/>
              <a:ext cx="1464" cy="974"/>
            </a:xfrm>
            <a:prstGeom prst="rect">
              <a:avLst/>
            </a:prstGeom>
          </p:spPr>
        </p:pic>
        <p:pic>
          <p:nvPicPr>
            <p:cNvPr id="105" name="图片 104" descr="router"/>
            <p:cNvPicPr>
              <a:picLocks noChangeAspect="1"/>
            </p:cNvPicPr>
            <p:nvPr/>
          </p:nvPicPr>
          <p:blipFill>
            <a:blip r:embed="rId7"/>
            <a:stretch>
              <a:fillRect/>
            </a:stretch>
          </p:blipFill>
          <p:spPr>
            <a:xfrm>
              <a:off x="11944" y="2196"/>
              <a:ext cx="1464" cy="974"/>
            </a:xfrm>
            <a:prstGeom prst="rect">
              <a:avLst/>
            </a:prstGeom>
          </p:spPr>
        </p:pic>
        <p:pic>
          <p:nvPicPr>
            <p:cNvPr id="106" name="图片 105" descr="router"/>
            <p:cNvPicPr>
              <a:picLocks noChangeAspect="1"/>
            </p:cNvPicPr>
            <p:nvPr/>
          </p:nvPicPr>
          <p:blipFill>
            <a:blip r:embed="rId7"/>
            <a:stretch>
              <a:fillRect/>
            </a:stretch>
          </p:blipFill>
          <p:spPr>
            <a:xfrm>
              <a:off x="12080" y="5262"/>
              <a:ext cx="1464" cy="974"/>
            </a:xfrm>
            <a:prstGeom prst="rect">
              <a:avLst/>
            </a:prstGeom>
          </p:spPr>
        </p:pic>
        <p:pic>
          <p:nvPicPr>
            <p:cNvPr id="107" name="图片 106" descr="router"/>
            <p:cNvPicPr>
              <a:picLocks noChangeAspect="1"/>
            </p:cNvPicPr>
            <p:nvPr/>
          </p:nvPicPr>
          <p:blipFill>
            <a:blip r:embed="rId7"/>
            <a:stretch>
              <a:fillRect/>
            </a:stretch>
          </p:blipFill>
          <p:spPr>
            <a:xfrm>
              <a:off x="12208" y="8508"/>
              <a:ext cx="1464" cy="974"/>
            </a:xfrm>
            <a:prstGeom prst="rect">
              <a:avLst/>
            </a:prstGeom>
          </p:spPr>
        </p:pic>
        <p:pic>
          <p:nvPicPr>
            <p:cNvPr id="108" name="图片 107" descr="router"/>
            <p:cNvPicPr>
              <a:picLocks noChangeAspect="1"/>
            </p:cNvPicPr>
            <p:nvPr/>
          </p:nvPicPr>
          <p:blipFill>
            <a:blip r:embed="rId7"/>
            <a:stretch>
              <a:fillRect/>
            </a:stretch>
          </p:blipFill>
          <p:spPr>
            <a:xfrm>
              <a:off x="16820" y="5483"/>
              <a:ext cx="1464" cy="974"/>
            </a:xfrm>
            <a:prstGeom prst="rect">
              <a:avLst/>
            </a:prstGeom>
          </p:spPr>
        </p:pic>
        <p:sp>
          <p:nvSpPr>
            <p:cNvPr id="109" name="文本框 108"/>
            <p:cNvSpPr txBox="1"/>
            <p:nvPr/>
          </p:nvSpPr>
          <p:spPr>
            <a:xfrm>
              <a:off x="5508" y="1431"/>
              <a:ext cx="6672" cy="1258"/>
            </a:xfrm>
            <a:prstGeom prst="rect">
              <a:avLst/>
            </a:prstGeom>
            <a:noFill/>
          </p:spPr>
          <p:txBody>
            <a:bodyPr wrap="square" rtlCol="0">
              <a:spAutoFit/>
            </a:bodyPr>
            <a:lstStyle/>
            <a:p>
              <a:r>
                <a:rPr lang="en-US" altLang="zh-CN" sz="2000" b="1">
                  <a:cs typeface="+mn-lt"/>
                </a:rPr>
                <a:t>prefer E as next hop</a:t>
              </a:r>
            </a:p>
          </p:txBody>
        </p:sp>
        <p:cxnSp>
          <p:nvCxnSpPr>
            <p:cNvPr id="110" name="直接箭头连接符 109"/>
            <p:cNvCxnSpPr/>
            <p:nvPr/>
          </p:nvCxnSpPr>
          <p:spPr>
            <a:xfrm>
              <a:off x="8058" y="2719"/>
              <a:ext cx="0" cy="109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flipV="1">
              <a:off x="1637" y="6721"/>
              <a:ext cx="0" cy="13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文本框 111"/>
            <p:cNvSpPr txBox="1"/>
            <p:nvPr/>
          </p:nvSpPr>
          <p:spPr>
            <a:xfrm>
              <a:off x="16997" y="3596"/>
              <a:ext cx="2090" cy="1258"/>
            </a:xfrm>
            <a:prstGeom prst="rect">
              <a:avLst/>
            </a:prstGeom>
            <a:noFill/>
          </p:spPr>
          <p:txBody>
            <a:bodyPr wrap="square" rtlCol="0">
              <a:spAutoFit/>
            </a:bodyPr>
            <a:lstStyle/>
            <a:p>
              <a:r>
                <a:rPr lang="en-US" altLang="zh-CN" sz="2000" b="1" dirty="0">
                  <a:cs typeface="+mn-lt"/>
                </a:rPr>
                <a:t>AS D</a:t>
              </a:r>
            </a:p>
          </p:txBody>
        </p:sp>
        <p:sp>
          <p:nvSpPr>
            <p:cNvPr id="113" name="文本框 112"/>
            <p:cNvSpPr txBox="1"/>
            <p:nvPr/>
          </p:nvSpPr>
          <p:spPr>
            <a:xfrm>
              <a:off x="-2312" y="7924"/>
              <a:ext cx="8502" cy="1451"/>
            </a:xfrm>
            <a:prstGeom prst="rect">
              <a:avLst/>
            </a:prstGeom>
            <a:noFill/>
          </p:spPr>
          <p:txBody>
            <a:bodyPr wrap="square" rtlCol="0">
              <a:spAutoFit/>
            </a:bodyPr>
            <a:lstStyle/>
            <a:p>
              <a:r>
                <a:rPr lang="en-US" altLang="zh-CN" sz="2400" b="1" dirty="0">
                  <a:cs typeface="+mn-lt"/>
                </a:rPr>
                <a:t>drop all paths containing E</a:t>
              </a:r>
            </a:p>
          </p:txBody>
        </p:sp>
      </p:grpSp>
      <p:sp>
        <p:nvSpPr>
          <p:cNvPr id="114" name="文本框 113"/>
          <p:cNvSpPr txBox="1"/>
          <p:nvPr/>
        </p:nvSpPr>
        <p:spPr>
          <a:xfrm>
            <a:off x="9032760" y="4329449"/>
            <a:ext cx="1731010" cy="400110"/>
          </a:xfrm>
          <a:prstGeom prst="rect">
            <a:avLst/>
          </a:prstGeom>
          <a:noFill/>
        </p:spPr>
        <p:txBody>
          <a:bodyPr wrap="square" rtlCol="0">
            <a:spAutoFit/>
          </a:bodyPr>
          <a:lstStyle/>
          <a:p>
            <a:r>
              <a:rPr lang="en-US" altLang="zh-CN" sz="2000" b="1" dirty="0">
                <a:cs typeface="+mn-lt"/>
              </a:rPr>
              <a:t>IP prefix P</a:t>
            </a:r>
          </a:p>
        </p:txBody>
      </p:sp>
      <p:sp>
        <p:nvSpPr>
          <p:cNvPr id="115" name="文本框 114"/>
          <p:cNvSpPr txBox="1"/>
          <p:nvPr/>
        </p:nvSpPr>
        <p:spPr>
          <a:xfrm>
            <a:off x="543560" y="1306830"/>
            <a:ext cx="11404600" cy="829945"/>
          </a:xfrm>
          <a:prstGeom prst="rect">
            <a:avLst/>
          </a:prstGeom>
          <a:noFill/>
        </p:spPr>
        <p:txBody>
          <a:bodyPr wrap="square" rtlCol="0" anchor="t">
            <a:spAutoFit/>
          </a:bodyPr>
          <a:lstStyle/>
          <a:p>
            <a:pPr algn="l">
              <a:buClrTx/>
              <a:buSzTx/>
              <a:buFontTx/>
            </a:pPr>
            <a:r>
              <a:rPr lang="en-US" altLang="zh-CN" sz="2400" dirty="0"/>
              <a:t> In real-world operations, AS S can only find that it cannot reach P after all </a:t>
            </a:r>
            <a:r>
              <a:rPr lang="en-US" altLang="zh-CN" sz="2400" dirty="0" err="1"/>
              <a:t>ASes</a:t>
            </a:r>
            <a:r>
              <a:rPr lang="en-US" altLang="zh-CN" sz="2400"/>
              <a:t> deploy their configurations. </a:t>
            </a:r>
          </a:p>
        </p:txBody>
      </p:sp>
      <p:sp>
        <p:nvSpPr>
          <p:cNvPr id="118" name="文本框 117"/>
          <p:cNvSpPr txBox="1"/>
          <p:nvPr/>
        </p:nvSpPr>
        <p:spPr>
          <a:xfrm>
            <a:off x="1498600" y="5387975"/>
            <a:ext cx="9057005" cy="1198880"/>
          </a:xfrm>
          <a:prstGeom prst="rect">
            <a:avLst/>
          </a:prstGeom>
          <a:noFill/>
        </p:spPr>
        <p:txBody>
          <a:bodyPr wrap="square" rtlCol="0">
            <a:spAutoFit/>
          </a:bodyPr>
          <a:lstStyle/>
          <a:p>
            <a:pPr algn="ctr"/>
            <a:r>
              <a:rPr lang="en-US" altLang="zh-CN" sz="3600" b="1" dirty="0"/>
              <a:t>Fundamental challenge</a:t>
            </a:r>
            <a:r>
              <a:rPr lang="en-US" altLang="zh-CN" sz="3600" dirty="0"/>
              <a:t>: each AS treats its configuration as </a:t>
            </a:r>
            <a:r>
              <a:rPr lang="en-US" altLang="zh-CN" sz="3600" b="1" dirty="0">
                <a:solidFill>
                  <a:srgbClr val="FF0000"/>
                </a:solidFill>
              </a:rPr>
              <a:t>private information.</a:t>
            </a:r>
          </a:p>
        </p:txBody>
      </p:sp>
      <p:sp>
        <p:nvSpPr>
          <p:cNvPr id="3" name="灯片编号占位符 2"/>
          <p:cNvSpPr>
            <a:spLocks noGrp="1"/>
          </p:cNvSpPr>
          <p:nvPr>
            <p:ph type="sldNum" sz="quarter" idx="12"/>
          </p:nvPr>
        </p:nvSpPr>
        <p:spPr/>
        <p:txBody>
          <a:bodyPr/>
          <a:lstStyle/>
          <a:p>
            <a:fld id="{7D9BB5D0-35E4-459D-AEF3-FE4D7C45CC19}" type="slidenum">
              <a:rPr lang="zh-CN" altLang="en-US" smtClean="0"/>
              <a:t>4</a:t>
            </a:fld>
            <a:endParaRPr lang="zh-CN" altLang="en-US"/>
          </a:p>
        </p:txBody>
      </p:sp>
      <p:sp>
        <p:nvSpPr>
          <p:cNvPr id="44" name="文本框 43">
            <a:extLst>
              <a:ext uri="{FF2B5EF4-FFF2-40B4-BE49-F238E27FC236}">
                <a16:creationId xmlns:a16="http://schemas.microsoft.com/office/drawing/2014/main" id="{7F4F80CD-5B07-480D-A169-5580C7D6AF0D}"/>
              </a:ext>
            </a:extLst>
          </p:cNvPr>
          <p:cNvSpPr txBox="1"/>
          <p:nvPr/>
        </p:nvSpPr>
        <p:spPr>
          <a:xfrm>
            <a:off x="410845" y="248920"/>
            <a:ext cx="3877985" cy="646331"/>
          </a:xfrm>
          <a:prstGeom prst="rect">
            <a:avLst/>
          </a:prstGeom>
          <a:noFill/>
          <a:ln>
            <a:noFill/>
          </a:ln>
        </p:spPr>
        <p:txBody>
          <a:bodyPr wrap="none" rtlCol="0" anchor="t">
            <a:spAutoFit/>
          </a:bodyPr>
          <a:lstStyle/>
          <a:p>
            <a:pPr>
              <a:defRPr/>
            </a:pPr>
            <a:r>
              <a:rPr lang="zh-CN" altLang="en-US" sz="3600" b="1" dirty="0">
                <a:solidFill>
                  <a:srgbClr val="014098"/>
                </a:solidFill>
                <a:latin typeface="Calibri" charset="0"/>
                <a:ea typeface="Calibri" charset="0"/>
                <a:cs typeface="Calibri" charset="0"/>
                <a:sym typeface="+mn-ea"/>
              </a:rPr>
              <a:t>域间配置验证案例</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P spid="11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7"/>
          <p:cNvSpPr/>
          <p:nvPr>
            <p:custDataLst>
              <p:tags r:id="rId1"/>
            </p:custDataLst>
          </p:nvPr>
        </p:nvSpPr>
        <p:spPr>
          <a:xfrm flipV="1">
            <a:off x="543235" y="922509"/>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14098">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solidFill>
                <a:srgbClr val="014098"/>
              </a:solidFill>
              <a:latin typeface="Calibri" charset="0"/>
              <a:ea typeface="Calibri" charset="0"/>
              <a:cs typeface="Calibri" charset="0"/>
              <a:sym typeface="Arial" panose="020B0604020202020204" pitchFamily="34" charset="0"/>
            </a:endParaRPr>
          </a:p>
        </p:txBody>
      </p:sp>
      <p:sp>
        <p:nvSpPr>
          <p:cNvPr id="6" name="任意多边形 8"/>
          <p:cNvSpPr/>
          <p:nvPr>
            <p:custDataLst>
              <p:tags r:id="rId2"/>
            </p:custDataLst>
          </p:nvPr>
        </p:nvSpPr>
        <p:spPr>
          <a:xfrm>
            <a:off x="312" y="616980"/>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140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Calibri" charset="0"/>
              <a:ea typeface="Calibri" charset="0"/>
              <a:cs typeface="Calibri" charset="0"/>
              <a:sym typeface="Arial" panose="020B0604020202020204" pitchFamily="34" charset="0"/>
            </a:endParaRPr>
          </a:p>
        </p:txBody>
      </p:sp>
      <p:pic>
        <p:nvPicPr>
          <p:cNvPr id="9" name="Picture 10"/>
          <p:cNvPicPr>
            <a:picLocks noChangeAspect="1"/>
          </p:cNvPicPr>
          <p:nvPr>
            <p:custDataLst>
              <p:tags r:id="rId3"/>
            </p:custDataLst>
          </p:nvPr>
        </p:nvPicPr>
        <p:blipFill>
          <a:blip r:embed="rId6"/>
          <a:stretch>
            <a:fillRect/>
          </a:stretch>
        </p:blipFill>
        <p:spPr>
          <a:xfrm>
            <a:off x="9886209" y="118756"/>
            <a:ext cx="2062261" cy="803753"/>
          </a:xfrm>
          <a:prstGeom prst="rect">
            <a:avLst/>
          </a:prstGeom>
        </p:spPr>
      </p:pic>
      <p:sp>
        <p:nvSpPr>
          <p:cNvPr id="10" name="流程图: 终止 9"/>
          <p:cNvSpPr/>
          <p:nvPr/>
        </p:nvSpPr>
        <p:spPr>
          <a:xfrm>
            <a:off x="3143885" y="2360295"/>
            <a:ext cx="5363845" cy="927735"/>
          </a:xfrm>
          <a:prstGeom prst="flowChartTerminator">
            <a:avLst/>
          </a:prstGeom>
          <a:solidFill>
            <a:srgbClr val="0B4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cs typeface="+mn-lt"/>
              </a:rPr>
              <a:t>Secure multi-party computation</a:t>
            </a:r>
          </a:p>
        </p:txBody>
      </p:sp>
      <p:sp>
        <p:nvSpPr>
          <p:cNvPr id="15" name="文本框 14"/>
          <p:cNvSpPr txBox="1"/>
          <p:nvPr/>
        </p:nvSpPr>
        <p:spPr>
          <a:xfrm>
            <a:off x="410845" y="1264285"/>
            <a:ext cx="10835005" cy="829945"/>
          </a:xfrm>
          <a:prstGeom prst="rect">
            <a:avLst/>
          </a:prstGeom>
          <a:noFill/>
        </p:spPr>
        <p:txBody>
          <a:bodyPr wrap="square" rtlCol="0">
            <a:spAutoFit/>
          </a:bodyPr>
          <a:lstStyle/>
          <a:p>
            <a:r>
              <a:rPr lang="en-US" altLang="zh-CN" sz="2400" dirty="0"/>
              <a:t>Leverage </a:t>
            </a:r>
            <a:r>
              <a:rPr lang="en-US" altLang="zh-CN" sz="2400" b="1" dirty="0"/>
              <a:t>secure multi-party computation</a:t>
            </a:r>
            <a:r>
              <a:rPr lang="en-US" altLang="zh-CN" sz="2400" dirty="0"/>
              <a:t> to allow participating </a:t>
            </a:r>
            <a:r>
              <a:rPr lang="en-US" altLang="zh-CN" sz="2400" dirty="0" err="1"/>
              <a:t>ASes</a:t>
            </a:r>
            <a:r>
              <a:rPr lang="en-US" altLang="zh-CN" sz="2400" dirty="0"/>
              <a:t> to collaboratively verify their BGP configurations while keeping them private. </a:t>
            </a:r>
          </a:p>
        </p:txBody>
      </p:sp>
      <p:sp>
        <p:nvSpPr>
          <p:cNvPr id="28" name="右箭头 27"/>
          <p:cNvSpPr/>
          <p:nvPr/>
        </p:nvSpPr>
        <p:spPr>
          <a:xfrm rot="19080000">
            <a:off x="1489075" y="4051300"/>
            <a:ext cx="2215515" cy="401955"/>
          </a:xfrm>
          <a:prstGeom prst="rightArrow">
            <a:avLst/>
          </a:prstGeom>
          <a:solidFill>
            <a:srgbClr val="0B479C"/>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右箭头 29"/>
          <p:cNvSpPr/>
          <p:nvPr/>
        </p:nvSpPr>
        <p:spPr>
          <a:xfrm rot="13800000">
            <a:off x="7901940" y="4092575"/>
            <a:ext cx="2215515" cy="401955"/>
          </a:xfrm>
          <a:prstGeom prst="rightArrow">
            <a:avLst/>
          </a:prstGeom>
          <a:solidFill>
            <a:srgbClr val="0B479C"/>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右箭头 30"/>
          <p:cNvSpPr/>
          <p:nvPr/>
        </p:nvSpPr>
        <p:spPr>
          <a:xfrm rot="16200000">
            <a:off x="5038725" y="4240530"/>
            <a:ext cx="1399540" cy="401955"/>
          </a:xfrm>
          <a:prstGeom prst="rightArrow">
            <a:avLst/>
          </a:prstGeom>
          <a:solidFill>
            <a:srgbClr val="0B479C"/>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右箭头 31"/>
          <p:cNvSpPr/>
          <p:nvPr/>
        </p:nvSpPr>
        <p:spPr>
          <a:xfrm rot="18240000">
            <a:off x="3230880" y="4162425"/>
            <a:ext cx="1718310" cy="401955"/>
          </a:xfrm>
          <a:prstGeom prst="rightArrow">
            <a:avLst/>
          </a:prstGeom>
          <a:solidFill>
            <a:srgbClr val="0B479C"/>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rot="14580000">
            <a:off x="6645910" y="4161155"/>
            <a:ext cx="1544320" cy="401955"/>
          </a:xfrm>
          <a:prstGeom prst="rightArrow">
            <a:avLst/>
          </a:prstGeom>
          <a:solidFill>
            <a:srgbClr val="0B479C"/>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4308475" y="6257290"/>
            <a:ext cx="5159375" cy="521970"/>
          </a:xfrm>
          <a:prstGeom prst="rect">
            <a:avLst/>
          </a:prstGeom>
          <a:noFill/>
        </p:spPr>
        <p:txBody>
          <a:bodyPr wrap="square" rtlCol="0">
            <a:spAutoFit/>
          </a:bodyPr>
          <a:lstStyle/>
          <a:p>
            <a:r>
              <a:rPr lang="en-US" altLang="zh-CN" sz="2800" b="1">
                <a:solidFill>
                  <a:srgbClr val="FF0000"/>
                </a:solidFill>
              </a:rPr>
              <a:t>private configurations</a:t>
            </a:r>
          </a:p>
        </p:txBody>
      </p:sp>
      <p:sp>
        <p:nvSpPr>
          <p:cNvPr id="7" name="灯片编号占位符 6"/>
          <p:cNvSpPr>
            <a:spLocks noGrp="1"/>
          </p:cNvSpPr>
          <p:nvPr>
            <p:ph type="sldNum" sz="quarter" idx="12"/>
          </p:nvPr>
        </p:nvSpPr>
        <p:spPr/>
        <p:txBody>
          <a:bodyPr/>
          <a:lstStyle/>
          <a:p>
            <a:fld id="{7D9BB5D0-35E4-459D-AEF3-FE4D7C45CC19}" type="slidenum">
              <a:rPr lang="zh-CN" altLang="en-US" smtClean="0"/>
              <a:t>5</a:t>
            </a:fld>
            <a:endParaRPr lang="zh-CN" altLang="en-US"/>
          </a:p>
        </p:txBody>
      </p:sp>
      <p:pic>
        <p:nvPicPr>
          <p:cNvPr id="38" name="图片 37" descr="Router"/>
          <p:cNvPicPr>
            <a:picLocks noChangeAspect="1"/>
          </p:cNvPicPr>
          <p:nvPr/>
        </p:nvPicPr>
        <p:blipFill>
          <a:blip r:embed="rId7"/>
          <a:stretch>
            <a:fillRect/>
          </a:stretch>
        </p:blipFill>
        <p:spPr>
          <a:xfrm>
            <a:off x="935990" y="5151755"/>
            <a:ext cx="1059180" cy="806450"/>
          </a:xfrm>
          <a:prstGeom prst="rect">
            <a:avLst/>
          </a:prstGeom>
        </p:spPr>
      </p:pic>
      <p:pic>
        <p:nvPicPr>
          <p:cNvPr id="41" name="图片 40" descr="Router"/>
          <p:cNvPicPr>
            <a:picLocks noChangeAspect="1"/>
          </p:cNvPicPr>
          <p:nvPr/>
        </p:nvPicPr>
        <p:blipFill>
          <a:blip r:embed="rId7"/>
          <a:stretch>
            <a:fillRect/>
          </a:stretch>
        </p:blipFill>
        <p:spPr>
          <a:xfrm>
            <a:off x="2991485" y="5282565"/>
            <a:ext cx="1059180" cy="806450"/>
          </a:xfrm>
          <a:prstGeom prst="rect">
            <a:avLst/>
          </a:prstGeom>
        </p:spPr>
      </p:pic>
      <p:pic>
        <p:nvPicPr>
          <p:cNvPr id="42" name="图片 41" descr="Router"/>
          <p:cNvPicPr>
            <a:picLocks noChangeAspect="1"/>
          </p:cNvPicPr>
          <p:nvPr/>
        </p:nvPicPr>
        <p:blipFill>
          <a:blip r:embed="rId7"/>
          <a:stretch>
            <a:fillRect/>
          </a:stretch>
        </p:blipFill>
        <p:spPr>
          <a:xfrm>
            <a:off x="5209540" y="5450840"/>
            <a:ext cx="1059180" cy="806450"/>
          </a:xfrm>
          <a:prstGeom prst="rect">
            <a:avLst/>
          </a:prstGeom>
        </p:spPr>
      </p:pic>
      <p:pic>
        <p:nvPicPr>
          <p:cNvPr id="44" name="图片 43" descr="Router"/>
          <p:cNvPicPr>
            <a:picLocks noChangeAspect="1"/>
          </p:cNvPicPr>
          <p:nvPr/>
        </p:nvPicPr>
        <p:blipFill>
          <a:blip r:embed="rId7"/>
          <a:stretch>
            <a:fillRect/>
          </a:stretch>
        </p:blipFill>
        <p:spPr>
          <a:xfrm>
            <a:off x="7249160" y="5436235"/>
            <a:ext cx="1059180" cy="806450"/>
          </a:xfrm>
          <a:prstGeom prst="rect">
            <a:avLst/>
          </a:prstGeom>
        </p:spPr>
      </p:pic>
      <p:pic>
        <p:nvPicPr>
          <p:cNvPr id="45" name="图片 44" descr="Router"/>
          <p:cNvPicPr>
            <a:picLocks noChangeAspect="1"/>
          </p:cNvPicPr>
          <p:nvPr/>
        </p:nvPicPr>
        <p:blipFill>
          <a:blip r:embed="rId7"/>
          <a:stretch>
            <a:fillRect/>
          </a:stretch>
        </p:blipFill>
        <p:spPr>
          <a:xfrm>
            <a:off x="9483090" y="5436235"/>
            <a:ext cx="1059180" cy="806450"/>
          </a:xfrm>
          <a:prstGeom prst="rect">
            <a:avLst/>
          </a:prstGeom>
        </p:spPr>
      </p:pic>
      <p:sp>
        <p:nvSpPr>
          <p:cNvPr id="20" name="文本框 19">
            <a:extLst>
              <a:ext uri="{FF2B5EF4-FFF2-40B4-BE49-F238E27FC236}">
                <a16:creationId xmlns:a16="http://schemas.microsoft.com/office/drawing/2014/main" id="{7DAE6E42-0933-4A04-82C6-6BF2938982E6}"/>
              </a:ext>
            </a:extLst>
          </p:cNvPr>
          <p:cNvSpPr txBox="1"/>
          <p:nvPr/>
        </p:nvSpPr>
        <p:spPr>
          <a:xfrm>
            <a:off x="410845" y="248920"/>
            <a:ext cx="7340471" cy="646331"/>
          </a:xfrm>
          <a:prstGeom prst="rect">
            <a:avLst/>
          </a:prstGeom>
          <a:noFill/>
          <a:ln>
            <a:noFill/>
          </a:ln>
        </p:spPr>
        <p:txBody>
          <a:bodyPr wrap="none" rtlCol="0" anchor="t">
            <a:spAutoFit/>
          </a:bodyPr>
          <a:lstStyle/>
          <a:p>
            <a:pPr>
              <a:defRPr/>
            </a:pPr>
            <a:r>
              <a:rPr lang="zh-CN" altLang="en-US" sz="3600" b="1" dirty="0">
                <a:solidFill>
                  <a:srgbClr val="014098"/>
                </a:solidFill>
                <a:latin typeface="Calibri" charset="0"/>
                <a:ea typeface="Calibri" charset="0"/>
                <a:cs typeface="Calibri" charset="0"/>
                <a:sym typeface="+mn-ea"/>
              </a:rPr>
              <a:t>解决方案</a:t>
            </a:r>
            <a:r>
              <a:rPr lang="en-US" altLang="zh-CN" sz="3600" b="1" dirty="0">
                <a:solidFill>
                  <a:srgbClr val="014098"/>
                </a:solidFill>
                <a:latin typeface="Calibri" charset="0"/>
                <a:ea typeface="Calibri" charset="0"/>
                <a:cs typeface="Calibri" charset="0"/>
                <a:sym typeface="+mn-ea"/>
              </a:rPr>
              <a:t>: </a:t>
            </a:r>
            <a:r>
              <a:rPr lang="zh-CN" altLang="en-US" sz="3600" b="1" dirty="0">
                <a:solidFill>
                  <a:srgbClr val="014098"/>
                </a:solidFill>
                <a:latin typeface="Calibri" charset="0"/>
                <a:ea typeface="Calibri" charset="0"/>
                <a:cs typeface="Calibri" charset="0"/>
                <a:sym typeface="+mn-ea"/>
              </a:rPr>
              <a:t>隐私保护的域间配置验证</a:t>
            </a:r>
            <a:endParaRPr lang="zh-CN" alt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4F312A46-CEF3-18B8-A6CF-057FE89B015A}"/>
              </a:ext>
            </a:extLst>
          </p:cNvPr>
          <p:cNvSpPr txBox="1"/>
          <p:nvPr/>
        </p:nvSpPr>
        <p:spPr>
          <a:xfrm>
            <a:off x="8612835" y="740322"/>
            <a:ext cx="848005" cy="461665"/>
          </a:xfrm>
          <a:prstGeom prst="rect">
            <a:avLst/>
          </a:prstGeom>
          <a:noFill/>
        </p:spPr>
        <p:txBody>
          <a:bodyPr wrap="square" rtlCol="0">
            <a:spAutoFit/>
          </a:bodyPr>
          <a:lstStyle/>
          <a:p>
            <a:r>
              <a:rPr kumimoji="1" lang="en-US" altLang="zh-CN" sz="2400" b="1"/>
              <a:t>E</a:t>
            </a:r>
            <a:endParaRPr kumimoji="1" lang="zh-CN" altLang="en-US" sz="2400" b="1"/>
          </a:p>
        </p:txBody>
      </p:sp>
      <p:sp>
        <p:nvSpPr>
          <p:cNvPr id="46" name="文本框 45">
            <a:extLst>
              <a:ext uri="{FF2B5EF4-FFF2-40B4-BE49-F238E27FC236}">
                <a16:creationId xmlns:a16="http://schemas.microsoft.com/office/drawing/2014/main" id="{E6803648-DAE7-758F-1958-69608A02C2AB}"/>
              </a:ext>
            </a:extLst>
          </p:cNvPr>
          <p:cNvSpPr txBox="1"/>
          <p:nvPr/>
        </p:nvSpPr>
        <p:spPr>
          <a:xfrm>
            <a:off x="6867381" y="743296"/>
            <a:ext cx="848005" cy="461665"/>
          </a:xfrm>
          <a:prstGeom prst="rect">
            <a:avLst/>
          </a:prstGeom>
          <a:noFill/>
        </p:spPr>
        <p:txBody>
          <a:bodyPr wrap="square" rtlCol="0">
            <a:spAutoFit/>
          </a:bodyPr>
          <a:lstStyle/>
          <a:p>
            <a:r>
              <a:rPr kumimoji="1" lang="en-US" altLang="zh-CN" sz="2400" b="1"/>
              <a:t>D</a:t>
            </a:r>
            <a:endParaRPr kumimoji="1" lang="zh-CN" altLang="en-US" sz="2400" b="1"/>
          </a:p>
        </p:txBody>
      </p:sp>
      <p:sp>
        <p:nvSpPr>
          <p:cNvPr id="47" name="文本框 46">
            <a:extLst>
              <a:ext uri="{FF2B5EF4-FFF2-40B4-BE49-F238E27FC236}">
                <a16:creationId xmlns:a16="http://schemas.microsoft.com/office/drawing/2014/main" id="{E0E8AF23-2A5B-9B35-9BCC-B7070DB51F40}"/>
              </a:ext>
            </a:extLst>
          </p:cNvPr>
          <p:cNvSpPr txBox="1"/>
          <p:nvPr/>
        </p:nvSpPr>
        <p:spPr>
          <a:xfrm>
            <a:off x="5862400" y="2139785"/>
            <a:ext cx="848005" cy="461665"/>
          </a:xfrm>
          <a:prstGeom prst="rect">
            <a:avLst/>
          </a:prstGeom>
          <a:noFill/>
        </p:spPr>
        <p:txBody>
          <a:bodyPr wrap="square" rtlCol="0">
            <a:spAutoFit/>
          </a:bodyPr>
          <a:lstStyle/>
          <a:p>
            <a:r>
              <a:rPr kumimoji="1" lang="en-US" altLang="zh-CN" sz="2400" b="1"/>
              <a:t>C</a:t>
            </a:r>
            <a:endParaRPr kumimoji="1" lang="zh-CN" altLang="en-US" sz="2400" b="1"/>
          </a:p>
        </p:txBody>
      </p:sp>
      <p:sp>
        <p:nvSpPr>
          <p:cNvPr id="40" name="文本框 39">
            <a:extLst>
              <a:ext uri="{FF2B5EF4-FFF2-40B4-BE49-F238E27FC236}">
                <a16:creationId xmlns:a16="http://schemas.microsoft.com/office/drawing/2014/main" id="{12AE4804-08FB-614D-3E8A-4C14B5516E10}"/>
              </a:ext>
            </a:extLst>
          </p:cNvPr>
          <p:cNvSpPr txBox="1"/>
          <p:nvPr/>
        </p:nvSpPr>
        <p:spPr>
          <a:xfrm>
            <a:off x="4844575" y="736523"/>
            <a:ext cx="848005" cy="461665"/>
          </a:xfrm>
          <a:prstGeom prst="rect">
            <a:avLst/>
          </a:prstGeom>
          <a:noFill/>
        </p:spPr>
        <p:txBody>
          <a:bodyPr wrap="square" rtlCol="0">
            <a:spAutoFit/>
          </a:bodyPr>
          <a:lstStyle/>
          <a:p>
            <a:r>
              <a:rPr kumimoji="1" lang="en-US" altLang="zh-CN" sz="2400" b="1"/>
              <a:t>B</a:t>
            </a:r>
            <a:endParaRPr kumimoji="1" lang="zh-CN" altLang="en-US" sz="2400" b="1"/>
          </a:p>
        </p:txBody>
      </p:sp>
      <p:sp>
        <p:nvSpPr>
          <p:cNvPr id="33" name="文本框 32">
            <a:extLst>
              <a:ext uri="{FF2B5EF4-FFF2-40B4-BE49-F238E27FC236}">
                <a16:creationId xmlns:a16="http://schemas.microsoft.com/office/drawing/2014/main" id="{BE302F15-62E9-D47F-59D1-CEFD7C7EB4E0}"/>
              </a:ext>
            </a:extLst>
          </p:cNvPr>
          <p:cNvSpPr txBox="1"/>
          <p:nvPr/>
        </p:nvSpPr>
        <p:spPr>
          <a:xfrm>
            <a:off x="2049431" y="747420"/>
            <a:ext cx="1935402" cy="461665"/>
          </a:xfrm>
          <a:prstGeom prst="rect">
            <a:avLst/>
          </a:prstGeom>
          <a:noFill/>
        </p:spPr>
        <p:txBody>
          <a:bodyPr wrap="square" rtlCol="0">
            <a:spAutoFit/>
          </a:bodyPr>
          <a:lstStyle/>
          <a:p>
            <a:r>
              <a:rPr kumimoji="1" lang="en-US" altLang="zh-CN" sz="2400" b="1"/>
              <a:t>AS’s agent  A</a:t>
            </a:r>
            <a:endParaRPr kumimoji="1" lang="zh-CN" altLang="en-US" sz="2400" b="1"/>
          </a:p>
        </p:txBody>
      </p:sp>
      <p:grpSp>
        <p:nvGrpSpPr>
          <p:cNvPr id="1032" name="组合 1031">
            <a:extLst>
              <a:ext uri="{FF2B5EF4-FFF2-40B4-BE49-F238E27FC236}">
                <a16:creationId xmlns:a16="http://schemas.microsoft.com/office/drawing/2014/main" id="{F8EA8FC0-7725-48BD-9C33-EA114BE5907B}"/>
              </a:ext>
            </a:extLst>
          </p:cNvPr>
          <p:cNvGrpSpPr/>
          <p:nvPr/>
        </p:nvGrpSpPr>
        <p:grpSpPr>
          <a:xfrm>
            <a:off x="2323371" y="1084971"/>
            <a:ext cx="7399915" cy="2579368"/>
            <a:chOff x="2291642" y="947619"/>
            <a:chExt cx="7399915" cy="2579368"/>
          </a:xfrm>
        </p:grpSpPr>
        <p:cxnSp>
          <p:nvCxnSpPr>
            <p:cNvPr id="34" name="直接连接符 100">
              <a:extLst>
                <a:ext uri="{FF2B5EF4-FFF2-40B4-BE49-F238E27FC236}">
                  <a16:creationId xmlns:a16="http://schemas.microsoft.com/office/drawing/2014/main" id="{FBA8D288-0E40-C978-2C44-D72E41BBE94D}"/>
                </a:ext>
              </a:extLst>
            </p:cNvPr>
            <p:cNvCxnSpPr>
              <a:cxnSpLocks/>
            </p:cNvCxnSpPr>
            <p:nvPr/>
          </p:nvCxnSpPr>
          <p:spPr>
            <a:xfrm>
              <a:off x="3348681" y="1665742"/>
              <a:ext cx="1235676"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5" name="直接连接符 100">
              <a:extLst>
                <a:ext uri="{FF2B5EF4-FFF2-40B4-BE49-F238E27FC236}">
                  <a16:creationId xmlns:a16="http://schemas.microsoft.com/office/drawing/2014/main" id="{53EE76D9-C795-3BE9-3DC6-2DBBB004815B}"/>
                </a:ext>
              </a:extLst>
            </p:cNvPr>
            <p:cNvCxnSpPr>
              <a:cxnSpLocks/>
            </p:cNvCxnSpPr>
            <p:nvPr/>
          </p:nvCxnSpPr>
          <p:spPr>
            <a:xfrm>
              <a:off x="5285348" y="1665742"/>
              <a:ext cx="132397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6" name="直接连接符 100">
              <a:extLst>
                <a:ext uri="{FF2B5EF4-FFF2-40B4-BE49-F238E27FC236}">
                  <a16:creationId xmlns:a16="http://schemas.microsoft.com/office/drawing/2014/main" id="{DB1F5334-FFEB-F24B-8634-820627DC392A}"/>
                </a:ext>
              </a:extLst>
            </p:cNvPr>
            <p:cNvCxnSpPr>
              <a:cxnSpLocks/>
            </p:cNvCxnSpPr>
            <p:nvPr/>
          </p:nvCxnSpPr>
          <p:spPr>
            <a:xfrm>
              <a:off x="7376984" y="1665742"/>
              <a:ext cx="1233616"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7" name="直接连接符 100">
              <a:extLst>
                <a:ext uri="{FF2B5EF4-FFF2-40B4-BE49-F238E27FC236}">
                  <a16:creationId xmlns:a16="http://schemas.microsoft.com/office/drawing/2014/main" id="{650138B3-45FA-6217-3C62-C7F52FE799BA}"/>
                </a:ext>
              </a:extLst>
            </p:cNvPr>
            <p:cNvCxnSpPr>
              <a:cxnSpLocks/>
            </p:cNvCxnSpPr>
            <p:nvPr/>
          </p:nvCxnSpPr>
          <p:spPr>
            <a:xfrm flipV="1">
              <a:off x="6534178" y="2068967"/>
              <a:ext cx="2384671" cy="813178"/>
            </a:xfrm>
            <a:prstGeom prst="line">
              <a:avLst/>
            </a:prstGeom>
            <a:ln w="38100"/>
          </p:spPr>
          <p:style>
            <a:lnRef idx="3">
              <a:schemeClr val="dk1"/>
            </a:lnRef>
            <a:fillRef idx="0">
              <a:schemeClr val="dk1"/>
            </a:fillRef>
            <a:effectRef idx="2">
              <a:schemeClr val="dk1"/>
            </a:effectRef>
            <a:fontRef idx="minor">
              <a:schemeClr val="tx1"/>
            </a:fontRef>
          </p:style>
        </p:cxnSp>
        <p:cxnSp>
          <p:nvCxnSpPr>
            <p:cNvPr id="38" name="直接连接符 100">
              <a:extLst>
                <a:ext uri="{FF2B5EF4-FFF2-40B4-BE49-F238E27FC236}">
                  <a16:creationId xmlns:a16="http://schemas.microsoft.com/office/drawing/2014/main" id="{3BA49542-E21E-719E-2689-73DF2F52DC8F}"/>
                </a:ext>
              </a:extLst>
            </p:cNvPr>
            <p:cNvCxnSpPr>
              <a:cxnSpLocks/>
            </p:cNvCxnSpPr>
            <p:nvPr/>
          </p:nvCxnSpPr>
          <p:spPr>
            <a:xfrm flipV="1">
              <a:off x="6490288" y="2068967"/>
              <a:ext cx="535817" cy="813178"/>
            </a:xfrm>
            <a:prstGeom prst="line">
              <a:avLst/>
            </a:prstGeom>
            <a:ln w="38100"/>
          </p:spPr>
          <p:style>
            <a:lnRef idx="3">
              <a:schemeClr val="dk1"/>
            </a:lnRef>
            <a:fillRef idx="0">
              <a:schemeClr val="dk1"/>
            </a:fillRef>
            <a:effectRef idx="2">
              <a:schemeClr val="dk1"/>
            </a:effectRef>
            <a:fontRef idx="minor">
              <a:schemeClr val="tx1"/>
            </a:fontRef>
          </p:style>
        </p:cxnSp>
        <p:cxnSp>
          <p:nvCxnSpPr>
            <p:cNvPr id="39" name="直接连接符 100">
              <a:extLst>
                <a:ext uri="{FF2B5EF4-FFF2-40B4-BE49-F238E27FC236}">
                  <a16:creationId xmlns:a16="http://schemas.microsoft.com/office/drawing/2014/main" id="{E5BCC2FD-F27F-CFBE-E90F-88E77C2A3D83}"/>
                </a:ext>
              </a:extLst>
            </p:cNvPr>
            <p:cNvCxnSpPr>
              <a:cxnSpLocks/>
            </p:cNvCxnSpPr>
            <p:nvPr/>
          </p:nvCxnSpPr>
          <p:spPr>
            <a:xfrm flipH="1" flipV="1">
              <a:off x="5020553" y="2068967"/>
              <a:ext cx="693293" cy="886459"/>
            </a:xfrm>
            <a:prstGeom prst="line">
              <a:avLst/>
            </a:prstGeom>
            <a:ln w="38100"/>
          </p:spPr>
          <p:style>
            <a:lnRef idx="3">
              <a:schemeClr val="dk1"/>
            </a:lnRef>
            <a:fillRef idx="0">
              <a:schemeClr val="dk1"/>
            </a:fillRef>
            <a:effectRef idx="2">
              <a:schemeClr val="dk1"/>
            </a:effectRef>
            <a:fontRef idx="minor">
              <a:schemeClr val="tx1"/>
            </a:fontRef>
          </p:style>
        </p:cxnSp>
        <p:pic>
          <p:nvPicPr>
            <p:cNvPr id="1026" name="Picture 2" descr="Desktop, pc, server icon - Free download on Iconfinder">
              <a:extLst>
                <a:ext uri="{FF2B5EF4-FFF2-40B4-BE49-F238E27FC236}">
                  <a16:creationId xmlns:a16="http://schemas.microsoft.com/office/drawing/2014/main" id="{CE110F37-D7F3-8990-BDD3-B287AFD1060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91642" y="952382"/>
              <a:ext cx="1289684" cy="128968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Desktop, pc, server icon - Free download on Iconfinder">
              <a:extLst>
                <a:ext uri="{FF2B5EF4-FFF2-40B4-BE49-F238E27FC236}">
                  <a16:creationId xmlns:a16="http://schemas.microsoft.com/office/drawing/2014/main" id="{576C66B8-2139-32A1-67D9-3C1159A31E5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05127" y="952773"/>
              <a:ext cx="1289684" cy="128968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Desktop, pc, server icon - Free download on Iconfinder">
              <a:extLst>
                <a:ext uri="{FF2B5EF4-FFF2-40B4-BE49-F238E27FC236}">
                  <a16:creationId xmlns:a16="http://schemas.microsoft.com/office/drawing/2014/main" id="{2DDB1FC4-16C3-F67E-4419-377323390AA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44528" y="947619"/>
              <a:ext cx="1289684" cy="128968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Desktop, pc, server icon - Free download on Iconfinder">
              <a:extLst>
                <a:ext uri="{FF2B5EF4-FFF2-40B4-BE49-F238E27FC236}">
                  <a16:creationId xmlns:a16="http://schemas.microsoft.com/office/drawing/2014/main" id="{4602DDD5-4275-071A-0677-BA52579302C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01873" y="947619"/>
              <a:ext cx="1289684" cy="128968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Desktop, pc, server icon - Free download on Iconfinder">
              <a:extLst>
                <a:ext uri="{FF2B5EF4-FFF2-40B4-BE49-F238E27FC236}">
                  <a16:creationId xmlns:a16="http://schemas.microsoft.com/office/drawing/2014/main" id="{C65A6168-BDE0-37BD-E0F7-A4CF6CDEF55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75410" y="2237303"/>
              <a:ext cx="1289684" cy="128968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27" name="直接箭头连接符 40">
            <a:extLst>
              <a:ext uri="{FF2B5EF4-FFF2-40B4-BE49-F238E27FC236}">
                <a16:creationId xmlns:a16="http://schemas.microsoft.com/office/drawing/2014/main" id="{AD38E2AB-AFAE-E896-8A8B-2E034539CD46}"/>
              </a:ext>
            </a:extLst>
          </p:cNvPr>
          <p:cNvCxnSpPr>
            <a:cxnSpLocks/>
          </p:cNvCxnSpPr>
          <p:nvPr/>
        </p:nvCxnSpPr>
        <p:spPr>
          <a:xfrm flipV="1">
            <a:off x="8918849" y="2346703"/>
            <a:ext cx="0" cy="2164594"/>
          </a:xfrm>
          <a:prstGeom prst="straightConnector1">
            <a:avLst/>
          </a:prstGeom>
          <a:ln w="38100">
            <a:solidFill>
              <a:schemeClr val="accent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24" name="直接箭头连接符 40">
            <a:extLst>
              <a:ext uri="{FF2B5EF4-FFF2-40B4-BE49-F238E27FC236}">
                <a16:creationId xmlns:a16="http://schemas.microsoft.com/office/drawing/2014/main" id="{49B4EB17-F5B5-2042-9AB5-F21D34E2F0CB}"/>
              </a:ext>
            </a:extLst>
          </p:cNvPr>
          <p:cNvCxnSpPr>
            <a:cxnSpLocks/>
          </p:cNvCxnSpPr>
          <p:nvPr/>
        </p:nvCxnSpPr>
        <p:spPr>
          <a:xfrm flipV="1">
            <a:off x="6096000" y="3768811"/>
            <a:ext cx="0" cy="1963651"/>
          </a:xfrm>
          <a:prstGeom prst="straightConnector1">
            <a:avLst/>
          </a:prstGeom>
          <a:ln w="38100">
            <a:solidFill>
              <a:schemeClr val="accent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40">
            <a:extLst>
              <a:ext uri="{FF2B5EF4-FFF2-40B4-BE49-F238E27FC236}">
                <a16:creationId xmlns:a16="http://schemas.microsoft.com/office/drawing/2014/main" id="{12E78F5A-1396-DB0B-0181-F5BC547138D0}"/>
              </a:ext>
            </a:extLst>
          </p:cNvPr>
          <p:cNvCxnSpPr>
            <a:cxnSpLocks/>
            <a:stCxn id="3" idx="0"/>
          </p:cNvCxnSpPr>
          <p:nvPr/>
        </p:nvCxnSpPr>
        <p:spPr>
          <a:xfrm flipV="1">
            <a:off x="3015001" y="2346703"/>
            <a:ext cx="0" cy="2164594"/>
          </a:xfrm>
          <a:prstGeom prst="straightConnector1">
            <a:avLst/>
          </a:prstGeom>
          <a:ln w="38100">
            <a:solidFill>
              <a:schemeClr val="accent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04FA75B0-B56C-EC05-4DA9-32E231236A76}"/>
              </a:ext>
            </a:extLst>
          </p:cNvPr>
          <p:cNvSpPr>
            <a:spLocks noGrp="1"/>
          </p:cNvSpPr>
          <p:nvPr>
            <p:ph type="sldNum" sz="quarter" idx="12"/>
          </p:nvPr>
        </p:nvSpPr>
        <p:spPr/>
        <p:txBody>
          <a:bodyPr/>
          <a:lstStyle/>
          <a:p>
            <a:fld id="{7D9BB5D0-35E4-459D-AEF3-FE4D7C45CC19}" type="slidenum">
              <a:rPr lang="zh-CN" altLang="en-US" smtClean="0"/>
              <a:t>6</a:t>
            </a:fld>
            <a:endParaRPr lang="zh-CN" altLang="en-US"/>
          </a:p>
        </p:txBody>
      </p:sp>
      <p:pic>
        <p:nvPicPr>
          <p:cNvPr id="3" name="图片 2" descr="Router">
            <a:extLst>
              <a:ext uri="{FF2B5EF4-FFF2-40B4-BE49-F238E27FC236}">
                <a16:creationId xmlns:a16="http://schemas.microsoft.com/office/drawing/2014/main" id="{7CAFC3DB-0DE1-DBA0-A202-2BB97A8776D3}"/>
              </a:ext>
            </a:extLst>
          </p:cNvPr>
          <p:cNvPicPr>
            <a:picLocks noChangeAspect="1"/>
          </p:cNvPicPr>
          <p:nvPr/>
        </p:nvPicPr>
        <p:blipFill>
          <a:blip r:embed="rId7"/>
          <a:stretch>
            <a:fillRect/>
          </a:stretch>
        </p:blipFill>
        <p:spPr>
          <a:xfrm>
            <a:off x="2485411" y="4511297"/>
            <a:ext cx="1059180" cy="806450"/>
          </a:xfrm>
          <a:prstGeom prst="rect">
            <a:avLst/>
          </a:prstGeom>
        </p:spPr>
      </p:pic>
      <p:pic>
        <p:nvPicPr>
          <p:cNvPr id="4" name="图片 3" descr="Router">
            <a:extLst>
              <a:ext uri="{FF2B5EF4-FFF2-40B4-BE49-F238E27FC236}">
                <a16:creationId xmlns:a16="http://schemas.microsoft.com/office/drawing/2014/main" id="{084872E6-B99C-BCCF-083B-39DB2EF95FAB}"/>
              </a:ext>
            </a:extLst>
          </p:cNvPr>
          <p:cNvPicPr>
            <a:picLocks noChangeAspect="1"/>
          </p:cNvPicPr>
          <p:nvPr/>
        </p:nvPicPr>
        <p:blipFill>
          <a:blip r:embed="rId7"/>
          <a:stretch>
            <a:fillRect/>
          </a:stretch>
        </p:blipFill>
        <p:spPr>
          <a:xfrm>
            <a:off x="5550143" y="5732462"/>
            <a:ext cx="1059180" cy="806450"/>
          </a:xfrm>
          <a:prstGeom prst="rect">
            <a:avLst/>
          </a:prstGeom>
        </p:spPr>
      </p:pic>
      <p:pic>
        <p:nvPicPr>
          <p:cNvPr id="5" name="图片 4" descr="Router">
            <a:extLst>
              <a:ext uri="{FF2B5EF4-FFF2-40B4-BE49-F238E27FC236}">
                <a16:creationId xmlns:a16="http://schemas.microsoft.com/office/drawing/2014/main" id="{C0DF7748-A7CA-3B98-776F-64E8C7A2EB65}"/>
              </a:ext>
            </a:extLst>
          </p:cNvPr>
          <p:cNvPicPr>
            <a:picLocks noChangeAspect="1"/>
          </p:cNvPicPr>
          <p:nvPr/>
        </p:nvPicPr>
        <p:blipFill>
          <a:blip r:embed="rId7"/>
          <a:stretch>
            <a:fillRect/>
          </a:stretch>
        </p:blipFill>
        <p:spPr>
          <a:xfrm>
            <a:off x="4490963" y="4511297"/>
            <a:ext cx="1059180" cy="806450"/>
          </a:xfrm>
          <a:prstGeom prst="rect">
            <a:avLst/>
          </a:prstGeom>
        </p:spPr>
      </p:pic>
      <p:pic>
        <p:nvPicPr>
          <p:cNvPr id="6" name="图片 5" descr="Router">
            <a:extLst>
              <a:ext uri="{FF2B5EF4-FFF2-40B4-BE49-F238E27FC236}">
                <a16:creationId xmlns:a16="http://schemas.microsoft.com/office/drawing/2014/main" id="{4EF33510-4DD5-877A-F72A-7322E7A48EBD}"/>
              </a:ext>
            </a:extLst>
          </p:cNvPr>
          <p:cNvPicPr>
            <a:picLocks noChangeAspect="1"/>
          </p:cNvPicPr>
          <p:nvPr/>
        </p:nvPicPr>
        <p:blipFill>
          <a:blip r:embed="rId7"/>
          <a:stretch>
            <a:fillRect/>
          </a:stretch>
        </p:blipFill>
        <p:spPr>
          <a:xfrm>
            <a:off x="6496515" y="4511297"/>
            <a:ext cx="1059180" cy="806450"/>
          </a:xfrm>
          <a:prstGeom prst="rect">
            <a:avLst/>
          </a:prstGeom>
        </p:spPr>
      </p:pic>
      <p:pic>
        <p:nvPicPr>
          <p:cNvPr id="7" name="图片 6" descr="Router">
            <a:extLst>
              <a:ext uri="{FF2B5EF4-FFF2-40B4-BE49-F238E27FC236}">
                <a16:creationId xmlns:a16="http://schemas.microsoft.com/office/drawing/2014/main" id="{B5426A41-8026-9561-D27B-806D53C45370}"/>
              </a:ext>
            </a:extLst>
          </p:cNvPr>
          <p:cNvPicPr>
            <a:picLocks noChangeAspect="1"/>
          </p:cNvPicPr>
          <p:nvPr/>
        </p:nvPicPr>
        <p:blipFill>
          <a:blip r:embed="rId7"/>
          <a:stretch>
            <a:fillRect/>
          </a:stretch>
        </p:blipFill>
        <p:spPr>
          <a:xfrm>
            <a:off x="8389259" y="4511297"/>
            <a:ext cx="1059180" cy="806450"/>
          </a:xfrm>
          <a:prstGeom prst="rect">
            <a:avLst/>
          </a:prstGeom>
        </p:spPr>
      </p:pic>
      <p:cxnSp>
        <p:nvCxnSpPr>
          <p:cNvPr id="8" name="直接连接符 100">
            <a:extLst>
              <a:ext uri="{FF2B5EF4-FFF2-40B4-BE49-F238E27FC236}">
                <a16:creationId xmlns:a16="http://schemas.microsoft.com/office/drawing/2014/main" id="{4A4CEA9C-0AC7-4B3B-BB69-F123E2120D88}"/>
              </a:ext>
            </a:extLst>
          </p:cNvPr>
          <p:cNvCxnSpPr>
            <a:cxnSpLocks/>
            <a:stCxn id="3" idx="3"/>
            <a:endCxn id="5" idx="1"/>
          </p:cNvCxnSpPr>
          <p:nvPr/>
        </p:nvCxnSpPr>
        <p:spPr>
          <a:xfrm>
            <a:off x="3544591" y="4914522"/>
            <a:ext cx="946372"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1" name="直接连接符 100">
            <a:extLst>
              <a:ext uri="{FF2B5EF4-FFF2-40B4-BE49-F238E27FC236}">
                <a16:creationId xmlns:a16="http://schemas.microsoft.com/office/drawing/2014/main" id="{085C8D14-8243-589A-760C-CF072E937C3A}"/>
              </a:ext>
            </a:extLst>
          </p:cNvPr>
          <p:cNvCxnSpPr>
            <a:cxnSpLocks/>
            <a:stCxn id="5" idx="3"/>
            <a:endCxn id="6" idx="1"/>
          </p:cNvCxnSpPr>
          <p:nvPr/>
        </p:nvCxnSpPr>
        <p:spPr>
          <a:xfrm>
            <a:off x="5550143" y="4914522"/>
            <a:ext cx="946372"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4" name="直接连接符 100">
            <a:extLst>
              <a:ext uri="{FF2B5EF4-FFF2-40B4-BE49-F238E27FC236}">
                <a16:creationId xmlns:a16="http://schemas.microsoft.com/office/drawing/2014/main" id="{F2DD0B27-B4CB-9C42-75D3-23A7717FDFEC}"/>
              </a:ext>
            </a:extLst>
          </p:cNvPr>
          <p:cNvCxnSpPr>
            <a:cxnSpLocks/>
            <a:stCxn id="6" idx="3"/>
            <a:endCxn id="7" idx="1"/>
          </p:cNvCxnSpPr>
          <p:nvPr/>
        </p:nvCxnSpPr>
        <p:spPr>
          <a:xfrm>
            <a:off x="7555695" y="4914522"/>
            <a:ext cx="833564"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8" name="直接连接符 100">
            <a:extLst>
              <a:ext uri="{FF2B5EF4-FFF2-40B4-BE49-F238E27FC236}">
                <a16:creationId xmlns:a16="http://schemas.microsoft.com/office/drawing/2014/main" id="{5C690A3E-3DD0-C934-CF41-FB65F827BD74}"/>
              </a:ext>
            </a:extLst>
          </p:cNvPr>
          <p:cNvCxnSpPr>
            <a:cxnSpLocks/>
            <a:stCxn id="4" idx="3"/>
            <a:endCxn id="7" idx="2"/>
          </p:cNvCxnSpPr>
          <p:nvPr/>
        </p:nvCxnSpPr>
        <p:spPr>
          <a:xfrm flipV="1">
            <a:off x="6609323" y="5317747"/>
            <a:ext cx="2309526" cy="81794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直接连接符 100">
            <a:extLst>
              <a:ext uri="{FF2B5EF4-FFF2-40B4-BE49-F238E27FC236}">
                <a16:creationId xmlns:a16="http://schemas.microsoft.com/office/drawing/2014/main" id="{CF37E47D-2958-25A7-1CA7-4CB82E64E733}"/>
              </a:ext>
            </a:extLst>
          </p:cNvPr>
          <p:cNvCxnSpPr>
            <a:cxnSpLocks/>
            <a:stCxn id="4" idx="3"/>
            <a:endCxn id="6" idx="2"/>
          </p:cNvCxnSpPr>
          <p:nvPr/>
        </p:nvCxnSpPr>
        <p:spPr>
          <a:xfrm flipV="1">
            <a:off x="6609323" y="5317747"/>
            <a:ext cx="416782" cy="81794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直接连接符 100">
            <a:extLst>
              <a:ext uri="{FF2B5EF4-FFF2-40B4-BE49-F238E27FC236}">
                <a16:creationId xmlns:a16="http://schemas.microsoft.com/office/drawing/2014/main" id="{A99D98F6-7107-E697-02D5-4C6C157B0FAF}"/>
              </a:ext>
            </a:extLst>
          </p:cNvPr>
          <p:cNvCxnSpPr>
            <a:cxnSpLocks/>
            <a:stCxn id="4" idx="1"/>
            <a:endCxn id="5" idx="2"/>
          </p:cNvCxnSpPr>
          <p:nvPr/>
        </p:nvCxnSpPr>
        <p:spPr>
          <a:xfrm flipH="1" flipV="1">
            <a:off x="5020553" y="5317747"/>
            <a:ext cx="529590" cy="817940"/>
          </a:xfrm>
          <a:prstGeom prst="line">
            <a:avLst/>
          </a:prstGeom>
          <a:ln w="38100"/>
        </p:spPr>
        <p:style>
          <a:lnRef idx="3">
            <a:schemeClr val="dk1"/>
          </a:lnRef>
          <a:fillRef idx="0">
            <a:schemeClr val="dk1"/>
          </a:fillRef>
          <a:effectRef idx="2">
            <a:schemeClr val="dk1"/>
          </a:effectRef>
          <a:fontRef idx="minor">
            <a:schemeClr val="tx1"/>
          </a:fontRef>
        </p:style>
      </p:cxnSp>
      <p:cxnSp>
        <p:nvCxnSpPr>
          <p:cNvPr id="63" name="直接箭头连接符 40">
            <a:extLst>
              <a:ext uri="{FF2B5EF4-FFF2-40B4-BE49-F238E27FC236}">
                <a16:creationId xmlns:a16="http://schemas.microsoft.com/office/drawing/2014/main" id="{AFF2D12D-BC03-D59B-1E90-5A44E102832F}"/>
              </a:ext>
            </a:extLst>
          </p:cNvPr>
          <p:cNvCxnSpPr>
            <a:cxnSpLocks/>
          </p:cNvCxnSpPr>
          <p:nvPr/>
        </p:nvCxnSpPr>
        <p:spPr>
          <a:xfrm flipV="1">
            <a:off x="4999911" y="2346703"/>
            <a:ext cx="0" cy="2164594"/>
          </a:xfrm>
          <a:prstGeom prst="straightConnector1">
            <a:avLst/>
          </a:prstGeom>
          <a:ln w="38100">
            <a:solidFill>
              <a:schemeClr val="accent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25" name="直接箭头连接符 40">
            <a:extLst>
              <a:ext uri="{FF2B5EF4-FFF2-40B4-BE49-F238E27FC236}">
                <a16:creationId xmlns:a16="http://schemas.microsoft.com/office/drawing/2014/main" id="{D97F4FEA-2047-7FB6-F84B-811ACAD5425C}"/>
              </a:ext>
            </a:extLst>
          </p:cNvPr>
          <p:cNvCxnSpPr>
            <a:cxnSpLocks/>
          </p:cNvCxnSpPr>
          <p:nvPr/>
        </p:nvCxnSpPr>
        <p:spPr>
          <a:xfrm flipV="1">
            <a:off x="7026105" y="2346703"/>
            <a:ext cx="0" cy="2164594"/>
          </a:xfrm>
          <a:prstGeom prst="straightConnector1">
            <a:avLst/>
          </a:prstGeom>
          <a:ln w="38100">
            <a:solidFill>
              <a:schemeClr val="accent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29" name="箭头: 右弧形 18">
            <a:extLst>
              <a:ext uri="{FF2B5EF4-FFF2-40B4-BE49-F238E27FC236}">
                <a16:creationId xmlns:a16="http://schemas.microsoft.com/office/drawing/2014/main" id="{3C4CFDA2-10F4-28D7-88C2-FB139C570CAC}"/>
              </a:ext>
            </a:extLst>
          </p:cNvPr>
          <p:cNvSpPr/>
          <p:nvPr/>
        </p:nvSpPr>
        <p:spPr>
          <a:xfrm rot="5400000">
            <a:off x="2586771" y="5214937"/>
            <a:ext cx="763905" cy="1077595"/>
          </a:xfrm>
          <a:prstGeom prst="curved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30" name="文本框 1029">
            <a:extLst>
              <a:ext uri="{FF2B5EF4-FFF2-40B4-BE49-F238E27FC236}">
                <a16:creationId xmlns:a16="http://schemas.microsoft.com/office/drawing/2014/main" id="{971E217B-A9E4-C432-7279-5F0EB744FEA0}"/>
              </a:ext>
            </a:extLst>
          </p:cNvPr>
          <p:cNvSpPr txBox="1"/>
          <p:nvPr/>
        </p:nvSpPr>
        <p:spPr>
          <a:xfrm>
            <a:off x="468558" y="4557858"/>
            <a:ext cx="3120632" cy="707886"/>
          </a:xfrm>
          <a:prstGeom prst="rect">
            <a:avLst/>
          </a:prstGeom>
          <a:noFill/>
        </p:spPr>
        <p:txBody>
          <a:bodyPr wrap="square" rtlCol="0">
            <a:spAutoFit/>
          </a:bodyPr>
          <a:lstStyle/>
          <a:p>
            <a:pPr indent="0">
              <a:buFont typeface="+mj-ea"/>
              <a:buNone/>
            </a:pPr>
            <a:r>
              <a:rPr lang="en-US" altLang="zh-CN" sz="2000" b="1" dirty="0"/>
              <a:t>(1) Configuration transformation</a:t>
            </a:r>
          </a:p>
        </p:txBody>
      </p:sp>
      <p:sp>
        <p:nvSpPr>
          <p:cNvPr id="1043" name="文本框 1042">
            <a:extLst>
              <a:ext uri="{FF2B5EF4-FFF2-40B4-BE49-F238E27FC236}">
                <a16:creationId xmlns:a16="http://schemas.microsoft.com/office/drawing/2014/main" id="{7D0D394B-257C-362D-E4EC-0011D832B85B}"/>
              </a:ext>
            </a:extLst>
          </p:cNvPr>
          <p:cNvSpPr txBox="1"/>
          <p:nvPr/>
        </p:nvSpPr>
        <p:spPr>
          <a:xfrm>
            <a:off x="424621" y="123727"/>
            <a:ext cx="5539593" cy="646331"/>
          </a:xfrm>
          <a:prstGeom prst="rect">
            <a:avLst/>
          </a:prstGeom>
          <a:noFill/>
        </p:spPr>
        <p:txBody>
          <a:bodyPr wrap="none" rtlCol="0" anchor="t">
            <a:spAutoFit/>
          </a:bodyPr>
          <a:lstStyle/>
          <a:p>
            <a:pPr algn="l">
              <a:defRPr/>
            </a:pPr>
            <a:r>
              <a:rPr lang="en-US" altLang="zh-CN" sz="3600" b="1" dirty="0">
                <a:solidFill>
                  <a:srgbClr val="014098"/>
                </a:solidFill>
                <a:latin typeface="Calibri" charset="0"/>
                <a:ea typeface="Calibri" charset="0"/>
                <a:cs typeface="Calibri" charset="0"/>
                <a:sym typeface="+mn-ea"/>
              </a:rPr>
              <a:t>lnCV: </a:t>
            </a:r>
            <a:r>
              <a:rPr lang="zh-CN" altLang="en-US" sz="3600" b="1" dirty="0">
                <a:solidFill>
                  <a:srgbClr val="014098"/>
                </a:solidFill>
                <a:latin typeface="Calibri" charset="0"/>
                <a:ea typeface="Calibri" charset="0"/>
                <a:cs typeface="Calibri" charset="0"/>
                <a:sym typeface="+mn-ea"/>
              </a:rPr>
              <a:t>系统架构与工作流程</a:t>
            </a:r>
            <a:endParaRPr lang="zh-CN" altLang="en-US" sz="3600" dirty="0"/>
          </a:p>
        </p:txBody>
      </p:sp>
      <p:sp>
        <p:nvSpPr>
          <p:cNvPr id="1044" name="任意多边形 7">
            <a:extLst>
              <a:ext uri="{FF2B5EF4-FFF2-40B4-BE49-F238E27FC236}">
                <a16:creationId xmlns:a16="http://schemas.microsoft.com/office/drawing/2014/main" id="{816D7EC0-DF10-2607-79BC-B717F4A92C34}"/>
              </a:ext>
            </a:extLst>
          </p:cNvPr>
          <p:cNvSpPr/>
          <p:nvPr>
            <p:custDataLst>
              <p:tags r:id="rId1"/>
            </p:custDataLst>
          </p:nvPr>
        </p:nvSpPr>
        <p:spPr>
          <a:xfrm flipV="1">
            <a:off x="424931" y="792871"/>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14098">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solidFill>
                <a:srgbClr val="014098"/>
              </a:solidFill>
              <a:latin typeface="Calibri" charset="0"/>
              <a:ea typeface="Calibri" charset="0"/>
              <a:cs typeface="Calibri" charset="0"/>
              <a:sym typeface="Arial" panose="020B0604020202020204" pitchFamily="34" charset="0"/>
            </a:endParaRPr>
          </a:p>
        </p:txBody>
      </p:sp>
      <p:sp>
        <p:nvSpPr>
          <p:cNvPr id="1045" name="任意多边形 8">
            <a:extLst>
              <a:ext uri="{FF2B5EF4-FFF2-40B4-BE49-F238E27FC236}">
                <a16:creationId xmlns:a16="http://schemas.microsoft.com/office/drawing/2014/main" id="{383A8405-1472-AE32-CE9E-A102E7AE80FE}"/>
              </a:ext>
            </a:extLst>
          </p:cNvPr>
          <p:cNvSpPr/>
          <p:nvPr>
            <p:custDataLst>
              <p:tags r:id="rId2"/>
            </p:custDataLst>
          </p:nvPr>
        </p:nvSpPr>
        <p:spPr>
          <a:xfrm>
            <a:off x="14088" y="487342"/>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140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Calibri" charset="0"/>
              <a:ea typeface="Calibri" charset="0"/>
              <a:cs typeface="Calibri" charset="0"/>
              <a:sym typeface="Arial" panose="020B0604020202020204" pitchFamily="34" charset="0"/>
            </a:endParaRPr>
          </a:p>
        </p:txBody>
      </p:sp>
      <p:pic>
        <p:nvPicPr>
          <p:cNvPr id="1046" name="Picture 10">
            <a:extLst>
              <a:ext uri="{FF2B5EF4-FFF2-40B4-BE49-F238E27FC236}">
                <a16:creationId xmlns:a16="http://schemas.microsoft.com/office/drawing/2014/main" id="{C62CB12D-8793-E0B0-D6CE-3CA8769836FE}"/>
              </a:ext>
            </a:extLst>
          </p:cNvPr>
          <p:cNvPicPr>
            <a:picLocks noChangeAspect="1"/>
          </p:cNvPicPr>
          <p:nvPr>
            <p:custDataLst>
              <p:tags r:id="rId3"/>
            </p:custDataLst>
          </p:nvPr>
        </p:nvPicPr>
        <p:blipFill>
          <a:blip r:embed="rId8"/>
          <a:stretch>
            <a:fillRect/>
          </a:stretch>
        </p:blipFill>
        <p:spPr>
          <a:xfrm>
            <a:off x="9899985" y="93893"/>
            <a:ext cx="2062261" cy="803753"/>
          </a:xfrm>
          <a:prstGeom prst="rect">
            <a:avLst/>
          </a:prstGeom>
        </p:spPr>
      </p:pic>
      <p:sp>
        <p:nvSpPr>
          <p:cNvPr id="1054" name="文本框 1053">
            <a:extLst>
              <a:ext uri="{FF2B5EF4-FFF2-40B4-BE49-F238E27FC236}">
                <a16:creationId xmlns:a16="http://schemas.microsoft.com/office/drawing/2014/main" id="{80B41DDF-8C57-F7E4-2A7F-25B681B45482}"/>
              </a:ext>
            </a:extLst>
          </p:cNvPr>
          <p:cNvSpPr txBox="1"/>
          <p:nvPr/>
        </p:nvSpPr>
        <p:spPr>
          <a:xfrm>
            <a:off x="2936644" y="3126870"/>
            <a:ext cx="1613443" cy="829962"/>
          </a:xfrm>
          <a:prstGeom prst="rect">
            <a:avLst/>
          </a:prstGeom>
          <a:noFill/>
        </p:spPr>
        <p:txBody>
          <a:bodyPr wrap="square" rtlCol="0">
            <a:spAutoFit/>
          </a:bodyPr>
          <a:lstStyle/>
          <a:p>
            <a:r>
              <a:rPr lang="en-US" altLang="zh-CN" sz="1600" b="1" dirty="0"/>
              <a:t>Intermidiate</a:t>
            </a:r>
          </a:p>
          <a:p>
            <a:r>
              <a:rPr lang="en-US" altLang="zh-CN" sz="1600" b="1" dirty="0"/>
              <a:t>representation </a:t>
            </a:r>
          </a:p>
          <a:p>
            <a:r>
              <a:rPr lang="en-US" altLang="zh-CN" sz="1600" b="1" dirty="0">
                <a:solidFill>
                  <a:srgbClr val="FF0000"/>
                </a:solidFill>
              </a:rPr>
              <a:t>(private)</a:t>
            </a:r>
          </a:p>
        </p:txBody>
      </p:sp>
      <p:grpSp>
        <p:nvGrpSpPr>
          <p:cNvPr id="49" name="组合 48">
            <a:extLst>
              <a:ext uri="{FF2B5EF4-FFF2-40B4-BE49-F238E27FC236}">
                <a16:creationId xmlns:a16="http://schemas.microsoft.com/office/drawing/2014/main" id="{E0B202DD-DDE9-2791-ABE7-F89A0CD56774}"/>
              </a:ext>
            </a:extLst>
          </p:cNvPr>
          <p:cNvGrpSpPr/>
          <p:nvPr/>
        </p:nvGrpSpPr>
        <p:grpSpPr>
          <a:xfrm>
            <a:off x="1693050" y="538436"/>
            <a:ext cx="8154320" cy="3831246"/>
            <a:chOff x="1658820" y="486532"/>
            <a:chExt cx="8154320" cy="3831246"/>
          </a:xfrm>
        </p:grpSpPr>
        <p:grpSp>
          <p:nvGrpSpPr>
            <p:cNvPr id="1066" name="组合 1065">
              <a:extLst>
                <a:ext uri="{FF2B5EF4-FFF2-40B4-BE49-F238E27FC236}">
                  <a16:creationId xmlns:a16="http://schemas.microsoft.com/office/drawing/2014/main" id="{EB5C2924-1A22-214B-3309-7F4DBD0E7287}"/>
                </a:ext>
              </a:extLst>
            </p:cNvPr>
            <p:cNvGrpSpPr/>
            <p:nvPr/>
          </p:nvGrpSpPr>
          <p:grpSpPr>
            <a:xfrm>
              <a:off x="1658820" y="486532"/>
              <a:ext cx="8154320" cy="3831246"/>
              <a:chOff x="1714309" y="609145"/>
              <a:chExt cx="8154320" cy="3831246"/>
            </a:xfrm>
          </p:grpSpPr>
          <p:sp>
            <p:nvSpPr>
              <p:cNvPr id="1059" name="云形 1058">
                <a:extLst>
                  <a:ext uri="{FF2B5EF4-FFF2-40B4-BE49-F238E27FC236}">
                    <a16:creationId xmlns:a16="http://schemas.microsoft.com/office/drawing/2014/main" id="{0132A169-18D8-C5C3-4A8E-6BFA4A077CDE}"/>
                  </a:ext>
                </a:extLst>
              </p:cNvPr>
              <p:cNvSpPr/>
              <p:nvPr/>
            </p:nvSpPr>
            <p:spPr>
              <a:xfrm>
                <a:off x="1714309" y="609145"/>
                <a:ext cx="8154320" cy="3831246"/>
              </a:xfrm>
              <a:prstGeom prst="cloud">
                <a:avLst/>
              </a:prstGeom>
              <a:solidFill>
                <a:schemeClr val="bg1"/>
              </a:solid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cxnSp>
            <p:nvCxnSpPr>
              <p:cNvPr id="1062" name="直接箭头连接符 12">
                <a:extLst>
                  <a:ext uri="{FF2B5EF4-FFF2-40B4-BE49-F238E27FC236}">
                    <a16:creationId xmlns:a16="http://schemas.microsoft.com/office/drawing/2014/main" id="{E72F25BF-4F0A-371A-F38F-3201DB1DD97F}"/>
                  </a:ext>
                </a:extLst>
              </p:cNvPr>
              <p:cNvCxnSpPr>
                <a:cxnSpLocks/>
                <a:stCxn id="1060" idx="2"/>
                <a:endCxn id="1061" idx="0"/>
              </p:cNvCxnSpPr>
              <p:nvPr>
                <p:custDataLst>
                  <p:tags r:id="rId4"/>
                </p:custDataLst>
              </p:nvPr>
            </p:nvCxnSpPr>
            <p:spPr>
              <a:xfrm>
                <a:off x="5752262" y="2052544"/>
                <a:ext cx="0" cy="67110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65" name="文本框 1064">
                <a:extLst>
                  <a:ext uri="{FF2B5EF4-FFF2-40B4-BE49-F238E27FC236}">
                    <a16:creationId xmlns:a16="http://schemas.microsoft.com/office/drawing/2014/main" id="{B0AD9C48-050B-148B-B141-3FBE7847E7D5}"/>
                  </a:ext>
                </a:extLst>
              </p:cNvPr>
              <p:cNvSpPr txBox="1"/>
              <p:nvPr/>
            </p:nvSpPr>
            <p:spPr>
              <a:xfrm>
                <a:off x="5731901" y="2122341"/>
                <a:ext cx="3170581" cy="400110"/>
              </a:xfrm>
              <a:prstGeom prst="rect">
                <a:avLst/>
              </a:prstGeom>
              <a:noFill/>
            </p:spPr>
            <p:txBody>
              <a:bodyPr wrap="square" rtlCol="0">
                <a:spAutoFit/>
              </a:bodyPr>
              <a:lstStyle/>
              <a:p>
                <a:r>
                  <a:rPr lang="en-US" altLang="zh-CN" sz="2000" b="1" dirty="0"/>
                  <a:t>Secret data-plane </a:t>
                </a:r>
                <a:r>
                  <a:rPr lang="en-US" altLang="zh-CN" sz="2000" b="1" dirty="0">
                    <a:solidFill>
                      <a:srgbClr val="FF0000"/>
                    </a:solidFill>
                  </a:rPr>
                  <a:t>(private)</a:t>
                </a:r>
                <a:endParaRPr lang="en-US" altLang="zh-CN" sz="2000" b="1" dirty="0"/>
              </a:p>
            </p:txBody>
          </p:sp>
          <p:sp>
            <p:nvSpPr>
              <p:cNvPr id="1060" name="圆角矩形 1059">
                <a:extLst>
                  <a:ext uri="{FF2B5EF4-FFF2-40B4-BE49-F238E27FC236}">
                    <a16:creationId xmlns:a16="http://schemas.microsoft.com/office/drawing/2014/main" id="{202E6BC6-2D66-140A-2A3C-0423D6628125}"/>
                  </a:ext>
                </a:extLst>
              </p:cNvPr>
              <p:cNvSpPr/>
              <p:nvPr/>
            </p:nvSpPr>
            <p:spPr>
              <a:xfrm>
                <a:off x="4411152" y="1047681"/>
                <a:ext cx="2682220" cy="10048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400" b="1"/>
                  <a:t>(2) DO-Simulation</a:t>
                </a:r>
              </a:p>
            </p:txBody>
          </p:sp>
          <p:sp>
            <p:nvSpPr>
              <p:cNvPr id="1061" name="圆角矩形 1060">
                <a:extLst>
                  <a:ext uri="{FF2B5EF4-FFF2-40B4-BE49-F238E27FC236}">
                    <a16:creationId xmlns:a16="http://schemas.microsoft.com/office/drawing/2014/main" id="{D4B0B6C0-F833-762C-4C9D-4BEC80E37305}"/>
                  </a:ext>
                </a:extLst>
              </p:cNvPr>
              <p:cNvSpPr/>
              <p:nvPr/>
            </p:nvSpPr>
            <p:spPr>
              <a:xfrm>
                <a:off x="4411152" y="2723645"/>
                <a:ext cx="2682220" cy="940693"/>
              </a:xfrm>
              <a:prstGeom prst="roundRect">
                <a:avLst>
                  <a:gd name="adj" fmla="val 26598"/>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400" b="1"/>
                  <a:t>(3) DO-DPV</a:t>
                </a:r>
              </a:p>
            </p:txBody>
          </p:sp>
        </p:grpSp>
        <p:grpSp>
          <p:nvGrpSpPr>
            <p:cNvPr id="9" name="组合 8">
              <a:extLst>
                <a:ext uri="{FF2B5EF4-FFF2-40B4-BE49-F238E27FC236}">
                  <a16:creationId xmlns:a16="http://schemas.microsoft.com/office/drawing/2014/main" id="{7BEA3F21-05D3-C9F4-0CCF-1A6D384D7051}"/>
                </a:ext>
              </a:extLst>
            </p:cNvPr>
            <p:cNvGrpSpPr/>
            <p:nvPr/>
          </p:nvGrpSpPr>
          <p:grpSpPr>
            <a:xfrm>
              <a:off x="2304076" y="2096318"/>
              <a:ext cx="2272556" cy="1018188"/>
              <a:chOff x="2291642" y="947619"/>
              <a:chExt cx="7399915" cy="2579368"/>
            </a:xfrm>
          </p:grpSpPr>
          <p:cxnSp>
            <p:nvCxnSpPr>
              <p:cNvPr id="10" name="直接连接符 100">
                <a:extLst>
                  <a:ext uri="{FF2B5EF4-FFF2-40B4-BE49-F238E27FC236}">
                    <a16:creationId xmlns:a16="http://schemas.microsoft.com/office/drawing/2014/main" id="{A2160079-6E91-EC88-A77B-A44305C6A86F}"/>
                  </a:ext>
                </a:extLst>
              </p:cNvPr>
              <p:cNvCxnSpPr>
                <a:cxnSpLocks/>
              </p:cNvCxnSpPr>
              <p:nvPr/>
            </p:nvCxnSpPr>
            <p:spPr>
              <a:xfrm>
                <a:off x="3348681" y="1665742"/>
                <a:ext cx="1235676"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2" name="直接连接符 100">
                <a:extLst>
                  <a:ext uri="{FF2B5EF4-FFF2-40B4-BE49-F238E27FC236}">
                    <a16:creationId xmlns:a16="http://schemas.microsoft.com/office/drawing/2014/main" id="{53E44437-DBD9-53ED-EED1-70021D3883FB}"/>
                  </a:ext>
                </a:extLst>
              </p:cNvPr>
              <p:cNvCxnSpPr>
                <a:cxnSpLocks/>
              </p:cNvCxnSpPr>
              <p:nvPr/>
            </p:nvCxnSpPr>
            <p:spPr>
              <a:xfrm>
                <a:off x="5285348" y="1665742"/>
                <a:ext cx="132397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3" name="直接连接符 100">
                <a:extLst>
                  <a:ext uri="{FF2B5EF4-FFF2-40B4-BE49-F238E27FC236}">
                    <a16:creationId xmlns:a16="http://schemas.microsoft.com/office/drawing/2014/main" id="{6F32CF8D-0C25-70D8-CAEA-BA42246287AA}"/>
                  </a:ext>
                </a:extLst>
              </p:cNvPr>
              <p:cNvCxnSpPr>
                <a:cxnSpLocks/>
              </p:cNvCxnSpPr>
              <p:nvPr/>
            </p:nvCxnSpPr>
            <p:spPr>
              <a:xfrm>
                <a:off x="7376984" y="1665742"/>
                <a:ext cx="1233616"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5" name="直接连接符 100">
                <a:extLst>
                  <a:ext uri="{FF2B5EF4-FFF2-40B4-BE49-F238E27FC236}">
                    <a16:creationId xmlns:a16="http://schemas.microsoft.com/office/drawing/2014/main" id="{FA20DEE9-176F-2DE0-C03F-3D1CF3A057AB}"/>
                  </a:ext>
                </a:extLst>
              </p:cNvPr>
              <p:cNvCxnSpPr>
                <a:cxnSpLocks/>
              </p:cNvCxnSpPr>
              <p:nvPr/>
            </p:nvCxnSpPr>
            <p:spPr>
              <a:xfrm flipV="1">
                <a:off x="6534178" y="2068967"/>
                <a:ext cx="2384671" cy="813178"/>
              </a:xfrm>
              <a:prstGeom prst="line">
                <a:avLst/>
              </a:prstGeom>
              <a:ln w="38100"/>
            </p:spPr>
            <p:style>
              <a:lnRef idx="3">
                <a:schemeClr val="dk1"/>
              </a:lnRef>
              <a:fillRef idx="0">
                <a:schemeClr val="dk1"/>
              </a:fillRef>
              <a:effectRef idx="2">
                <a:schemeClr val="dk1"/>
              </a:effectRef>
              <a:fontRef idx="minor">
                <a:schemeClr val="tx1"/>
              </a:fontRef>
            </p:style>
          </p:cxnSp>
          <p:cxnSp>
            <p:nvCxnSpPr>
              <p:cNvPr id="16" name="直接连接符 100">
                <a:extLst>
                  <a:ext uri="{FF2B5EF4-FFF2-40B4-BE49-F238E27FC236}">
                    <a16:creationId xmlns:a16="http://schemas.microsoft.com/office/drawing/2014/main" id="{D369BD55-95DB-D8B1-1F4F-414EBD9BB573}"/>
                  </a:ext>
                </a:extLst>
              </p:cNvPr>
              <p:cNvCxnSpPr>
                <a:cxnSpLocks/>
              </p:cNvCxnSpPr>
              <p:nvPr/>
            </p:nvCxnSpPr>
            <p:spPr>
              <a:xfrm flipV="1">
                <a:off x="6490288" y="2068967"/>
                <a:ext cx="535817" cy="813178"/>
              </a:xfrm>
              <a:prstGeom prst="line">
                <a:avLst/>
              </a:prstGeom>
              <a:ln w="38100"/>
            </p:spPr>
            <p:style>
              <a:lnRef idx="3">
                <a:schemeClr val="dk1"/>
              </a:lnRef>
              <a:fillRef idx="0">
                <a:schemeClr val="dk1"/>
              </a:fillRef>
              <a:effectRef idx="2">
                <a:schemeClr val="dk1"/>
              </a:effectRef>
              <a:fontRef idx="minor">
                <a:schemeClr val="tx1"/>
              </a:fontRef>
            </p:style>
          </p:cxnSp>
          <p:cxnSp>
            <p:nvCxnSpPr>
              <p:cNvPr id="17" name="直接连接符 100">
                <a:extLst>
                  <a:ext uri="{FF2B5EF4-FFF2-40B4-BE49-F238E27FC236}">
                    <a16:creationId xmlns:a16="http://schemas.microsoft.com/office/drawing/2014/main" id="{958421FD-5724-F1EA-2020-56D53C5FE13C}"/>
                  </a:ext>
                </a:extLst>
              </p:cNvPr>
              <p:cNvCxnSpPr>
                <a:cxnSpLocks/>
              </p:cNvCxnSpPr>
              <p:nvPr/>
            </p:nvCxnSpPr>
            <p:spPr>
              <a:xfrm flipH="1" flipV="1">
                <a:off x="5020553" y="2068967"/>
                <a:ext cx="693293" cy="886459"/>
              </a:xfrm>
              <a:prstGeom prst="line">
                <a:avLst/>
              </a:prstGeom>
              <a:ln w="38100"/>
            </p:spPr>
            <p:style>
              <a:lnRef idx="3">
                <a:schemeClr val="dk1"/>
              </a:lnRef>
              <a:fillRef idx="0">
                <a:schemeClr val="dk1"/>
              </a:fillRef>
              <a:effectRef idx="2">
                <a:schemeClr val="dk1"/>
              </a:effectRef>
              <a:fontRef idx="minor">
                <a:schemeClr val="tx1"/>
              </a:fontRef>
            </p:style>
          </p:cxnSp>
          <p:pic>
            <p:nvPicPr>
              <p:cNvPr id="19" name="Picture 2" descr="Desktop, pc, server icon - Free download on Iconfinder">
                <a:extLst>
                  <a:ext uri="{FF2B5EF4-FFF2-40B4-BE49-F238E27FC236}">
                    <a16:creationId xmlns:a16="http://schemas.microsoft.com/office/drawing/2014/main" id="{C921145E-1AA6-D977-5F4F-BFBEB123475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91642" y="952382"/>
                <a:ext cx="1289684" cy="12896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Desktop, pc, server icon - Free download on Iconfinder">
                <a:extLst>
                  <a:ext uri="{FF2B5EF4-FFF2-40B4-BE49-F238E27FC236}">
                    <a16:creationId xmlns:a16="http://schemas.microsoft.com/office/drawing/2014/main" id="{F898D0F0-BD74-97E5-DD67-451930C9B5B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05127" y="952773"/>
                <a:ext cx="1289684" cy="128968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esktop, pc, server icon - Free download on Iconfinder">
                <a:extLst>
                  <a:ext uri="{FF2B5EF4-FFF2-40B4-BE49-F238E27FC236}">
                    <a16:creationId xmlns:a16="http://schemas.microsoft.com/office/drawing/2014/main" id="{C7EFDB1A-915F-8E51-DA1E-AF8F0EEEE11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344528" y="947619"/>
                <a:ext cx="1289684" cy="128968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esktop, pc, server icon - Free download on Iconfinder">
                <a:extLst>
                  <a:ext uri="{FF2B5EF4-FFF2-40B4-BE49-F238E27FC236}">
                    <a16:creationId xmlns:a16="http://schemas.microsoft.com/office/drawing/2014/main" id="{2802D782-7026-4B0C-B7A8-06009F4F140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01873" y="947619"/>
                <a:ext cx="1289684" cy="128968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Desktop, pc, server icon - Free download on Iconfinder">
                <a:extLst>
                  <a:ext uri="{FF2B5EF4-FFF2-40B4-BE49-F238E27FC236}">
                    <a16:creationId xmlns:a16="http://schemas.microsoft.com/office/drawing/2014/main" id="{40132508-9DAE-FAEB-ABAF-E206FB712E8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75410" y="2237303"/>
                <a:ext cx="1289684" cy="128968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7" name="文本框 26">
            <a:extLst>
              <a:ext uri="{FF2B5EF4-FFF2-40B4-BE49-F238E27FC236}">
                <a16:creationId xmlns:a16="http://schemas.microsoft.com/office/drawing/2014/main" id="{91F0C391-5338-CB35-FB5F-1F6680B17420}"/>
              </a:ext>
            </a:extLst>
          </p:cNvPr>
          <p:cNvSpPr txBox="1"/>
          <p:nvPr/>
        </p:nvSpPr>
        <p:spPr>
          <a:xfrm>
            <a:off x="2552828" y="4162452"/>
            <a:ext cx="848005" cy="461665"/>
          </a:xfrm>
          <a:prstGeom prst="rect">
            <a:avLst/>
          </a:prstGeom>
          <a:noFill/>
        </p:spPr>
        <p:txBody>
          <a:bodyPr wrap="square" rtlCol="0">
            <a:spAutoFit/>
          </a:bodyPr>
          <a:lstStyle/>
          <a:p>
            <a:r>
              <a:rPr kumimoji="1" lang="en-US" altLang="zh-CN" sz="2400" b="1"/>
              <a:t>AS  A</a:t>
            </a:r>
            <a:endParaRPr kumimoji="1" lang="zh-CN" altLang="en-US" sz="2400" b="1"/>
          </a:p>
        </p:txBody>
      </p:sp>
      <p:sp>
        <p:nvSpPr>
          <p:cNvPr id="28" name="文本框 27">
            <a:extLst>
              <a:ext uri="{FF2B5EF4-FFF2-40B4-BE49-F238E27FC236}">
                <a16:creationId xmlns:a16="http://schemas.microsoft.com/office/drawing/2014/main" id="{986131FD-630D-AF5E-DEE5-415B50B4BBCA}"/>
              </a:ext>
            </a:extLst>
          </p:cNvPr>
          <p:cNvSpPr txBox="1"/>
          <p:nvPr/>
        </p:nvSpPr>
        <p:spPr>
          <a:xfrm>
            <a:off x="4966932" y="4144749"/>
            <a:ext cx="848005" cy="523220"/>
          </a:xfrm>
          <a:prstGeom prst="rect">
            <a:avLst/>
          </a:prstGeom>
          <a:noFill/>
        </p:spPr>
        <p:txBody>
          <a:bodyPr wrap="square" rtlCol="0">
            <a:spAutoFit/>
          </a:bodyPr>
          <a:lstStyle/>
          <a:p>
            <a:r>
              <a:rPr kumimoji="1" lang="en-US" altLang="zh-CN" sz="2800" b="1"/>
              <a:t>B</a:t>
            </a:r>
            <a:endParaRPr kumimoji="1" lang="zh-CN" altLang="en-US" sz="2800" b="1"/>
          </a:p>
        </p:txBody>
      </p:sp>
      <p:sp>
        <p:nvSpPr>
          <p:cNvPr id="30" name="文本框 29">
            <a:extLst>
              <a:ext uri="{FF2B5EF4-FFF2-40B4-BE49-F238E27FC236}">
                <a16:creationId xmlns:a16="http://schemas.microsoft.com/office/drawing/2014/main" id="{ADA4E4D9-166E-1BD8-DDA6-44275146CDA3}"/>
              </a:ext>
            </a:extLst>
          </p:cNvPr>
          <p:cNvSpPr txBox="1"/>
          <p:nvPr/>
        </p:nvSpPr>
        <p:spPr>
          <a:xfrm>
            <a:off x="6081070" y="5350857"/>
            <a:ext cx="848005" cy="523220"/>
          </a:xfrm>
          <a:prstGeom prst="rect">
            <a:avLst/>
          </a:prstGeom>
          <a:noFill/>
        </p:spPr>
        <p:txBody>
          <a:bodyPr wrap="square" rtlCol="0">
            <a:spAutoFit/>
          </a:bodyPr>
          <a:lstStyle/>
          <a:p>
            <a:r>
              <a:rPr kumimoji="1" lang="en-US" altLang="zh-CN" sz="2800" b="1"/>
              <a:t>C</a:t>
            </a:r>
            <a:endParaRPr kumimoji="1" lang="zh-CN" altLang="en-US" sz="2800" b="1"/>
          </a:p>
        </p:txBody>
      </p:sp>
      <p:sp>
        <p:nvSpPr>
          <p:cNvPr id="31" name="文本框 30">
            <a:extLst>
              <a:ext uri="{FF2B5EF4-FFF2-40B4-BE49-F238E27FC236}">
                <a16:creationId xmlns:a16="http://schemas.microsoft.com/office/drawing/2014/main" id="{961C19C1-0AFE-DC78-422B-0830DD2AC093}"/>
              </a:ext>
            </a:extLst>
          </p:cNvPr>
          <p:cNvSpPr txBox="1"/>
          <p:nvPr/>
        </p:nvSpPr>
        <p:spPr>
          <a:xfrm>
            <a:off x="7007106" y="4138469"/>
            <a:ext cx="848005" cy="523220"/>
          </a:xfrm>
          <a:prstGeom prst="rect">
            <a:avLst/>
          </a:prstGeom>
          <a:noFill/>
        </p:spPr>
        <p:txBody>
          <a:bodyPr wrap="square" rtlCol="0">
            <a:spAutoFit/>
          </a:bodyPr>
          <a:lstStyle/>
          <a:p>
            <a:r>
              <a:rPr kumimoji="1" lang="en-US" altLang="zh-CN" sz="2800" b="1"/>
              <a:t>D</a:t>
            </a:r>
            <a:endParaRPr kumimoji="1" lang="zh-CN" altLang="en-US" sz="2800" b="1"/>
          </a:p>
        </p:txBody>
      </p:sp>
      <p:sp>
        <p:nvSpPr>
          <p:cNvPr id="32" name="文本框 31">
            <a:extLst>
              <a:ext uri="{FF2B5EF4-FFF2-40B4-BE49-F238E27FC236}">
                <a16:creationId xmlns:a16="http://schemas.microsoft.com/office/drawing/2014/main" id="{CF804AD1-C6BA-CAD0-D0F4-A98E76AECFF0}"/>
              </a:ext>
            </a:extLst>
          </p:cNvPr>
          <p:cNvSpPr txBox="1"/>
          <p:nvPr/>
        </p:nvSpPr>
        <p:spPr>
          <a:xfrm>
            <a:off x="8932226" y="4105122"/>
            <a:ext cx="848005" cy="523220"/>
          </a:xfrm>
          <a:prstGeom prst="rect">
            <a:avLst/>
          </a:prstGeom>
          <a:noFill/>
        </p:spPr>
        <p:txBody>
          <a:bodyPr wrap="square" rtlCol="0">
            <a:spAutoFit/>
          </a:bodyPr>
          <a:lstStyle/>
          <a:p>
            <a:r>
              <a:rPr kumimoji="1" lang="en-US" altLang="zh-CN" sz="2800" b="1"/>
              <a:t>E</a:t>
            </a:r>
            <a:endParaRPr kumimoji="1" lang="zh-CN" altLang="en-US" sz="2800" b="1"/>
          </a:p>
        </p:txBody>
      </p:sp>
      <p:grpSp>
        <p:nvGrpSpPr>
          <p:cNvPr id="1039" name="组合 1038">
            <a:extLst>
              <a:ext uri="{FF2B5EF4-FFF2-40B4-BE49-F238E27FC236}">
                <a16:creationId xmlns:a16="http://schemas.microsoft.com/office/drawing/2014/main" id="{4C5D01CA-80A4-BB13-D4D1-9A43EEE47FE1}"/>
              </a:ext>
            </a:extLst>
          </p:cNvPr>
          <p:cNvGrpSpPr/>
          <p:nvPr/>
        </p:nvGrpSpPr>
        <p:grpSpPr>
          <a:xfrm>
            <a:off x="7105092" y="2819323"/>
            <a:ext cx="3468718" cy="685965"/>
            <a:chOff x="7105092" y="2819323"/>
            <a:chExt cx="3468718" cy="685965"/>
          </a:xfrm>
        </p:grpSpPr>
        <p:cxnSp>
          <p:nvCxnSpPr>
            <p:cNvPr id="1055" name="直接箭头连接符 39">
              <a:extLst>
                <a:ext uri="{FF2B5EF4-FFF2-40B4-BE49-F238E27FC236}">
                  <a16:creationId xmlns:a16="http://schemas.microsoft.com/office/drawing/2014/main" id="{B8C9C4BC-1237-E2CA-099D-548294BF2157}"/>
                </a:ext>
              </a:extLst>
            </p:cNvPr>
            <p:cNvCxnSpPr>
              <a:cxnSpLocks/>
            </p:cNvCxnSpPr>
            <p:nvPr/>
          </p:nvCxnSpPr>
          <p:spPr>
            <a:xfrm>
              <a:off x="7105092" y="3171551"/>
              <a:ext cx="3468718" cy="33373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8" name="文本框 1057">
              <a:extLst>
                <a:ext uri="{FF2B5EF4-FFF2-40B4-BE49-F238E27FC236}">
                  <a16:creationId xmlns:a16="http://schemas.microsoft.com/office/drawing/2014/main" id="{1C9A424E-B385-7E4E-6B98-61A7349A3A4A}"/>
                </a:ext>
              </a:extLst>
            </p:cNvPr>
            <p:cNvSpPr txBox="1"/>
            <p:nvPr/>
          </p:nvSpPr>
          <p:spPr>
            <a:xfrm>
              <a:off x="7122481" y="2819323"/>
              <a:ext cx="2179835" cy="369332"/>
            </a:xfrm>
            <a:prstGeom prst="rect">
              <a:avLst/>
            </a:prstGeom>
            <a:noFill/>
          </p:spPr>
          <p:txBody>
            <a:bodyPr wrap="square" rtlCol="0">
              <a:spAutoFit/>
            </a:bodyPr>
            <a:lstStyle/>
            <a:p>
              <a:r>
                <a:rPr lang="en-US" altLang="zh-CN" b="1" dirty="0"/>
                <a:t>Result (public)</a:t>
              </a:r>
            </a:p>
          </p:txBody>
        </p:sp>
      </p:grpSp>
      <p:grpSp>
        <p:nvGrpSpPr>
          <p:cNvPr id="1036" name="组合 1035">
            <a:extLst>
              <a:ext uri="{FF2B5EF4-FFF2-40B4-BE49-F238E27FC236}">
                <a16:creationId xmlns:a16="http://schemas.microsoft.com/office/drawing/2014/main" id="{BDC3146C-31A7-F0A6-DE76-9A76B50C51EB}"/>
              </a:ext>
            </a:extLst>
          </p:cNvPr>
          <p:cNvGrpSpPr/>
          <p:nvPr/>
        </p:nvGrpSpPr>
        <p:grpSpPr>
          <a:xfrm>
            <a:off x="7072113" y="975861"/>
            <a:ext cx="5052556" cy="3434221"/>
            <a:chOff x="7072113" y="975861"/>
            <a:chExt cx="5052556" cy="3434221"/>
          </a:xfrm>
        </p:grpSpPr>
        <p:pic>
          <p:nvPicPr>
            <p:cNvPr id="1047" name="图片 1046" descr="用户">
              <a:extLst>
                <a:ext uri="{FF2B5EF4-FFF2-40B4-BE49-F238E27FC236}">
                  <a16:creationId xmlns:a16="http://schemas.microsoft.com/office/drawing/2014/main" id="{F8188CA8-8559-F290-C864-ABB23C855E2A}"/>
                </a:ext>
              </a:extLst>
            </p:cNvPr>
            <p:cNvPicPr>
              <a:picLocks noChangeAspect="1"/>
            </p:cNvPicPr>
            <p:nvPr/>
          </p:nvPicPr>
          <p:blipFill>
            <a:blip r:embed="rId10"/>
            <a:stretch>
              <a:fillRect/>
            </a:stretch>
          </p:blipFill>
          <p:spPr>
            <a:xfrm>
              <a:off x="10415237" y="2773986"/>
              <a:ext cx="1078230" cy="1078230"/>
            </a:xfrm>
            <a:prstGeom prst="rect">
              <a:avLst/>
            </a:prstGeom>
          </p:spPr>
        </p:pic>
        <p:cxnSp>
          <p:nvCxnSpPr>
            <p:cNvPr id="1048" name="直接箭头连接符 30">
              <a:extLst>
                <a:ext uri="{FF2B5EF4-FFF2-40B4-BE49-F238E27FC236}">
                  <a16:creationId xmlns:a16="http://schemas.microsoft.com/office/drawing/2014/main" id="{11BA3E2E-BF1D-AC81-EBBE-B0C087FEDACF}"/>
                </a:ext>
              </a:extLst>
            </p:cNvPr>
            <p:cNvCxnSpPr>
              <a:cxnSpLocks/>
              <a:endCxn id="1060" idx="3"/>
            </p:cNvCxnSpPr>
            <p:nvPr/>
          </p:nvCxnSpPr>
          <p:spPr>
            <a:xfrm flipH="1" flipV="1">
              <a:off x="7072113" y="1479404"/>
              <a:ext cx="3538318" cy="1625632"/>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sp>
          <p:nvSpPr>
            <p:cNvPr id="1049" name="文本框 1048">
              <a:extLst>
                <a:ext uri="{FF2B5EF4-FFF2-40B4-BE49-F238E27FC236}">
                  <a16:creationId xmlns:a16="http://schemas.microsoft.com/office/drawing/2014/main" id="{9675E267-8FE0-385C-B8A7-B3060C54BABD}"/>
                </a:ext>
              </a:extLst>
            </p:cNvPr>
            <p:cNvSpPr txBox="1"/>
            <p:nvPr/>
          </p:nvSpPr>
          <p:spPr>
            <a:xfrm>
              <a:off x="10076652" y="3763751"/>
              <a:ext cx="1963660" cy="646331"/>
            </a:xfrm>
            <a:prstGeom prst="rect">
              <a:avLst/>
            </a:prstGeom>
            <a:noFill/>
          </p:spPr>
          <p:txBody>
            <a:bodyPr wrap="square" rtlCol="0">
              <a:spAutoFit/>
            </a:bodyPr>
            <a:lstStyle/>
            <a:p>
              <a:r>
                <a:rPr lang="en-US" altLang="zh-CN" b="1" dirty="0"/>
                <a:t>User requirement (public)</a:t>
              </a:r>
            </a:p>
          </p:txBody>
        </p:sp>
        <p:grpSp>
          <p:nvGrpSpPr>
            <p:cNvPr id="57" name="组合 56">
              <a:extLst>
                <a:ext uri="{FF2B5EF4-FFF2-40B4-BE49-F238E27FC236}">
                  <a16:creationId xmlns:a16="http://schemas.microsoft.com/office/drawing/2014/main" id="{64964AB6-9E6A-3571-C1E8-28E8D4FCB496}"/>
                </a:ext>
              </a:extLst>
            </p:cNvPr>
            <p:cNvGrpSpPr/>
            <p:nvPr/>
          </p:nvGrpSpPr>
          <p:grpSpPr>
            <a:xfrm>
              <a:off x="7122481" y="975861"/>
              <a:ext cx="5002188" cy="1535385"/>
              <a:chOff x="-2678208" y="3024039"/>
              <a:chExt cx="5002188" cy="1535385"/>
            </a:xfrm>
          </p:grpSpPr>
          <p:pic>
            <p:nvPicPr>
              <p:cNvPr id="59" name="Picture 6" descr="Network topology Icon - Free PNG &amp; SVG 1927721 - Noun Project">
                <a:extLst>
                  <a:ext uri="{FF2B5EF4-FFF2-40B4-BE49-F238E27FC236}">
                    <a16:creationId xmlns:a16="http://schemas.microsoft.com/office/drawing/2014/main" id="{F9547AC5-3E54-D168-CB24-B78597764FD1}"/>
                  </a:ext>
                </a:extLst>
              </p:cNvPr>
              <p:cNvPicPr>
                <a:picLocks noChangeAspect="1" noChangeArrowheads="1"/>
              </p:cNvPicPr>
              <p:nvPr/>
            </p:nvPicPr>
            <p:blipFill>
              <a:blip r:embed="rId11">
                <a:alphaModFix amt="66000"/>
                <a:extLst>
                  <a:ext uri="{28A0092B-C50C-407E-A947-70E740481C1C}">
                    <a14:useLocalDpi xmlns:a14="http://schemas.microsoft.com/office/drawing/2010/main" val="0"/>
                  </a:ext>
                </a:extLst>
              </a:blip>
              <a:srcRect/>
              <a:stretch>
                <a:fillRect/>
              </a:stretch>
            </p:blipFill>
            <p:spPr bwMode="auto">
              <a:xfrm>
                <a:off x="598736" y="3024039"/>
                <a:ext cx="948690" cy="948690"/>
              </a:xfrm>
              <a:prstGeom prst="rect">
                <a:avLst/>
              </a:prstGeom>
              <a:noFill/>
              <a:extLst>
                <a:ext uri="{909E8E84-426E-40DD-AFC4-6F175D3DCCD1}">
                  <a14:hiddenFill xmlns:a14="http://schemas.microsoft.com/office/drawing/2010/main">
                    <a:solidFill>
                      <a:srgbClr val="FFFFFF"/>
                    </a:solidFill>
                  </a14:hiddenFill>
                </a:ext>
              </a:extLst>
            </p:spPr>
          </p:pic>
          <p:sp>
            <p:nvSpPr>
              <p:cNvPr id="60" name="文本框 59">
                <a:extLst>
                  <a:ext uri="{FF2B5EF4-FFF2-40B4-BE49-F238E27FC236}">
                    <a16:creationId xmlns:a16="http://schemas.microsoft.com/office/drawing/2014/main" id="{ED9182FB-AC05-DE3C-3FD2-2B34540E1C3D}"/>
                  </a:ext>
                </a:extLst>
              </p:cNvPr>
              <p:cNvSpPr txBox="1"/>
              <p:nvPr/>
            </p:nvSpPr>
            <p:spPr>
              <a:xfrm>
                <a:off x="-32518" y="3913093"/>
                <a:ext cx="2356498" cy="646331"/>
              </a:xfrm>
              <a:prstGeom prst="rect">
                <a:avLst/>
              </a:prstGeom>
              <a:noFill/>
            </p:spPr>
            <p:txBody>
              <a:bodyPr wrap="square" rtlCol="0">
                <a:spAutoFit/>
              </a:bodyPr>
              <a:lstStyle/>
              <a:p>
                <a:r>
                  <a:rPr lang="en-US" altLang="zh-CN" b="1" dirty="0"/>
                  <a:t>Topology information (public)</a:t>
                </a:r>
              </a:p>
            </p:txBody>
          </p:sp>
          <p:cxnSp>
            <p:nvCxnSpPr>
              <p:cNvPr id="61" name="直接箭头连接符 30">
                <a:extLst>
                  <a:ext uri="{FF2B5EF4-FFF2-40B4-BE49-F238E27FC236}">
                    <a16:creationId xmlns:a16="http://schemas.microsoft.com/office/drawing/2014/main" id="{23B8D399-1833-65BB-F00A-9DE96EC4630B}"/>
                  </a:ext>
                </a:extLst>
              </p:cNvPr>
              <p:cNvCxnSpPr>
                <a:cxnSpLocks/>
                <a:stCxn id="59" idx="1"/>
              </p:cNvCxnSpPr>
              <p:nvPr/>
            </p:nvCxnSpPr>
            <p:spPr>
              <a:xfrm flipH="1" flipV="1">
                <a:off x="-2678208" y="3390103"/>
                <a:ext cx="3276944" cy="108281"/>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2484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36"/>
                                        </p:tgtEl>
                                        <p:attrNameLst>
                                          <p:attrName>style.visibility</p:attrName>
                                        </p:attrNameLst>
                                      </p:cBhvr>
                                      <p:to>
                                        <p:strVal val="visible"/>
                                      </p:to>
                                    </p:set>
                                    <p:animEffect transition="in" filter="dissolve">
                                      <p:cBhvr>
                                        <p:cTn id="12" dur="500"/>
                                        <p:tgtEl>
                                          <p:spTgt spid="103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39"/>
                                        </p:tgtEl>
                                        <p:attrNameLst>
                                          <p:attrName>style.visibility</p:attrName>
                                        </p:attrNameLst>
                                      </p:cBhvr>
                                      <p:to>
                                        <p:strVal val="visible"/>
                                      </p:to>
                                    </p:set>
                                    <p:animEffect transition="in" filter="dissolve">
                                      <p:cBhvr>
                                        <p:cTn id="17" dur="500"/>
                                        <p:tgtEl>
                                          <p:spTgt spid="1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7"/>
          <p:cNvSpPr/>
          <p:nvPr>
            <p:custDataLst>
              <p:tags r:id="rId1"/>
            </p:custDataLst>
          </p:nvPr>
        </p:nvSpPr>
        <p:spPr>
          <a:xfrm flipV="1">
            <a:off x="543235" y="879141"/>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14098">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solidFill>
                <a:srgbClr val="014098"/>
              </a:solidFill>
              <a:latin typeface="Calibri" charset="0"/>
              <a:ea typeface="Calibri" charset="0"/>
              <a:cs typeface="Calibri" charset="0"/>
              <a:sym typeface="Arial" panose="020B0604020202020204" pitchFamily="34" charset="0"/>
            </a:endParaRPr>
          </a:p>
        </p:txBody>
      </p:sp>
      <p:sp>
        <p:nvSpPr>
          <p:cNvPr id="6" name="任意多边形 8"/>
          <p:cNvSpPr/>
          <p:nvPr>
            <p:custDataLst>
              <p:tags r:id="rId2"/>
            </p:custDataLst>
          </p:nvPr>
        </p:nvSpPr>
        <p:spPr>
          <a:xfrm>
            <a:off x="-37789" y="573455"/>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140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Calibri" charset="0"/>
              <a:ea typeface="Calibri" charset="0"/>
              <a:cs typeface="Calibri" charset="0"/>
              <a:sym typeface="Arial" panose="020B0604020202020204" pitchFamily="34" charset="0"/>
            </a:endParaRPr>
          </a:p>
        </p:txBody>
      </p:sp>
      <p:pic>
        <p:nvPicPr>
          <p:cNvPr id="9" name="Picture 10"/>
          <p:cNvPicPr>
            <a:picLocks noChangeAspect="1"/>
          </p:cNvPicPr>
          <p:nvPr>
            <p:custDataLst>
              <p:tags r:id="rId3"/>
            </p:custDataLst>
          </p:nvPr>
        </p:nvPicPr>
        <p:blipFill>
          <a:blip r:embed="rId6"/>
          <a:stretch>
            <a:fillRect/>
          </a:stretch>
        </p:blipFill>
        <p:spPr>
          <a:xfrm>
            <a:off x="9886209" y="118756"/>
            <a:ext cx="2062261" cy="803753"/>
          </a:xfrm>
          <a:prstGeom prst="rect">
            <a:avLst/>
          </a:prstGeom>
        </p:spPr>
      </p:pic>
      <p:sp>
        <p:nvSpPr>
          <p:cNvPr id="2" name="文本框 1"/>
          <p:cNvSpPr txBox="1"/>
          <p:nvPr/>
        </p:nvSpPr>
        <p:spPr>
          <a:xfrm>
            <a:off x="410845" y="207499"/>
            <a:ext cx="5835765" cy="646331"/>
          </a:xfrm>
          <a:prstGeom prst="rect">
            <a:avLst/>
          </a:prstGeom>
          <a:noFill/>
          <a:ln>
            <a:noFill/>
          </a:ln>
        </p:spPr>
        <p:txBody>
          <a:bodyPr wrap="none" rtlCol="0" anchor="t">
            <a:spAutoFit/>
          </a:bodyPr>
          <a:lstStyle/>
          <a:p>
            <a:pPr>
              <a:defRPr/>
            </a:pPr>
            <a:r>
              <a:rPr lang="en-US" altLang="zh-CN" sz="3600" b="1" dirty="0">
                <a:solidFill>
                  <a:srgbClr val="0B479C"/>
                </a:solidFill>
              </a:rPr>
              <a:t>DO-simulation: BGP</a:t>
            </a:r>
            <a:r>
              <a:rPr lang="zh-CN" altLang="en-US" sz="3600" b="1" dirty="0">
                <a:solidFill>
                  <a:srgbClr val="014098"/>
                </a:solidFill>
                <a:latin typeface="Calibri" charset="0"/>
                <a:ea typeface="Calibri" charset="0"/>
                <a:cs typeface="Calibri" charset="0"/>
                <a:sym typeface="+mn-ea"/>
              </a:rPr>
              <a:t>协议模拟</a:t>
            </a:r>
            <a:endParaRPr lang="en-US" altLang="zh-CN" sz="3600" b="1" dirty="0">
              <a:solidFill>
                <a:srgbClr val="0B479C"/>
              </a:solidFill>
            </a:endParaRPr>
          </a:p>
        </p:txBody>
      </p:sp>
      <p:grpSp>
        <p:nvGrpSpPr>
          <p:cNvPr id="7" name="组合 6"/>
          <p:cNvGrpSpPr/>
          <p:nvPr/>
        </p:nvGrpSpPr>
        <p:grpSpPr>
          <a:xfrm>
            <a:off x="5069775" y="3652045"/>
            <a:ext cx="3033312" cy="1333301"/>
            <a:chOff x="5214650" y="1134477"/>
            <a:chExt cx="3033312" cy="1333301"/>
          </a:xfrm>
        </p:grpSpPr>
        <p:sp>
          <p:nvSpPr>
            <p:cNvPr id="8" name="矩形 7"/>
            <p:cNvSpPr/>
            <p:nvPr/>
          </p:nvSpPr>
          <p:spPr>
            <a:xfrm>
              <a:off x="5585552" y="1134477"/>
              <a:ext cx="2291508" cy="1333301"/>
            </a:xfrm>
            <a:prstGeom prst="rect">
              <a:avLst/>
            </a:prstGeom>
            <a:noFill/>
            <a:ln w="1905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7"/>
            <a:stretch>
              <a:fillRect/>
            </a:stretch>
          </p:blipFill>
          <p:spPr>
            <a:xfrm>
              <a:off x="6429375" y="1171594"/>
              <a:ext cx="559794" cy="559794"/>
            </a:xfrm>
            <a:prstGeom prst="rect">
              <a:avLst/>
            </a:prstGeom>
          </p:spPr>
        </p:pic>
        <p:sp>
          <p:nvSpPr>
            <p:cNvPr id="11" name="文本框 10"/>
            <p:cNvSpPr txBox="1"/>
            <p:nvPr/>
          </p:nvSpPr>
          <p:spPr>
            <a:xfrm>
              <a:off x="6096000" y="1731388"/>
              <a:ext cx="1333042" cy="276999"/>
            </a:xfrm>
            <a:prstGeom prst="rect">
              <a:avLst/>
            </a:prstGeom>
            <a:noFill/>
          </p:spPr>
          <p:txBody>
            <a:bodyPr wrap="square" rtlCol="0">
              <a:spAutoFit/>
            </a:bodyPr>
            <a:lstStyle/>
            <a:p>
              <a:r>
                <a:rPr lang="en-US" altLang="zh-CN" sz="1200" b="1" dirty="0"/>
                <a:t>Route selection</a:t>
              </a:r>
              <a:endParaRPr lang="zh-CN" altLang="en-US" sz="1200" b="1" dirty="0"/>
            </a:p>
          </p:txBody>
        </p:sp>
        <p:sp>
          <p:nvSpPr>
            <p:cNvPr id="12" name="矩形 11"/>
            <p:cNvSpPr/>
            <p:nvPr/>
          </p:nvSpPr>
          <p:spPr>
            <a:xfrm>
              <a:off x="6429375" y="2034480"/>
              <a:ext cx="559794" cy="31991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RIB</a:t>
              </a:r>
              <a:endParaRPr lang="zh-CN" altLang="en-US" sz="1200" b="1" dirty="0">
                <a:solidFill>
                  <a:schemeClr val="tx1"/>
                </a:solidFill>
              </a:endParaRPr>
            </a:p>
          </p:txBody>
        </p:sp>
        <p:sp>
          <p:nvSpPr>
            <p:cNvPr id="13" name="矩形 12"/>
            <p:cNvSpPr/>
            <p:nvPr/>
          </p:nvSpPr>
          <p:spPr>
            <a:xfrm>
              <a:off x="5214650" y="1463745"/>
              <a:ext cx="881350" cy="67476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Import filter</a:t>
              </a:r>
              <a:endParaRPr lang="zh-CN" altLang="en-US" dirty="0">
                <a:solidFill>
                  <a:schemeClr val="tx1"/>
                </a:solidFill>
              </a:endParaRPr>
            </a:p>
          </p:txBody>
        </p:sp>
        <p:sp>
          <p:nvSpPr>
            <p:cNvPr id="14" name="矩形 13"/>
            <p:cNvSpPr/>
            <p:nvPr/>
          </p:nvSpPr>
          <p:spPr>
            <a:xfrm>
              <a:off x="7366612" y="1463745"/>
              <a:ext cx="881350" cy="67476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Export filter</a:t>
              </a:r>
              <a:endParaRPr lang="zh-CN" altLang="en-US" dirty="0">
                <a:solidFill>
                  <a:schemeClr val="tx1"/>
                </a:solidFill>
              </a:endParaRPr>
            </a:p>
          </p:txBody>
        </p:sp>
      </p:grpSp>
      <p:grpSp>
        <p:nvGrpSpPr>
          <p:cNvPr id="15" name="组合 14"/>
          <p:cNvGrpSpPr/>
          <p:nvPr/>
        </p:nvGrpSpPr>
        <p:grpSpPr>
          <a:xfrm>
            <a:off x="8480530" y="2846640"/>
            <a:ext cx="3033312" cy="1333301"/>
            <a:chOff x="5214650" y="1134477"/>
            <a:chExt cx="3033312" cy="1333301"/>
          </a:xfrm>
        </p:grpSpPr>
        <p:sp>
          <p:nvSpPr>
            <p:cNvPr id="16" name="矩形 15"/>
            <p:cNvSpPr/>
            <p:nvPr/>
          </p:nvSpPr>
          <p:spPr>
            <a:xfrm>
              <a:off x="5585552" y="1134477"/>
              <a:ext cx="2291508" cy="1333301"/>
            </a:xfrm>
            <a:prstGeom prst="rect">
              <a:avLst/>
            </a:prstGeom>
            <a:noFill/>
            <a:ln w="1905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7"/>
            <a:stretch>
              <a:fillRect/>
            </a:stretch>
          </p:blipFill>
          <p:spPr>
            <a:xfrm>
              <a:off x="6429375" y="1171594"/>
              <a:ext cx="559794" cy="559794"/>
            </a:xfrm>
            <a:prstGeom prst="rect">
              <a:avLst/>
            </a:prstGeom>
          </p:spPr>
        </p:pic>
        <p:sp>
          <p:nvSpPr>
            <p:cNvPr id="18" name="文本框 17"/>
            <p:cNvSpPr txBox="1"/>
            <p:nvPr/>
          </p:nvSpPr>
          <p:spPr>
            <a:xfrm>
              <a:off x="6096000" y="1731388"/>
              <a:ext cx="1333042" cy="276999"/>
            </a:xfrm>
            <a:prstGeom prst="rect">
              <a:avLst/>
            </a:prstGeom>
            <a:noFill/>
          </p:spPr>
          <p:txBody>
            <a:bodyPr wrap="square" rtlCol="0">
              <a:spAutoFit/>
            </a:bodyPr>
            <a:lstStyle/>
            <a:p>
              <a:r>
                <a:rPr lang="en-US" altLang="zh-CN" sz="1200" b="1" dirty="0"/>
                <a:t>Route selection</a:t>
              </a:r>
              <a:endParaRPr lang="zh-CN" altLang="en-US" sz="1200" b="1" dirty="0"/>
            </a:p>
          </p:txBody>
        </p:sp>
        <p:sp>
          <p:nvSpPr>
            <p:cNvPr id="19" name="矩形 18"/>
            <p:cNvSpPr/>
            <p:nvPr/>
          </p:nvSpPr>
          <p:spPr>
            <a:xfrm>
              <a:off x="6429375" y="2034480"/>
              <a:ext cx="559794" cy="31991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RIB</a:t>
              </a:r>
              <a:endParaRPr lang="zh-CN" altLang="en-US" sz="1200" b="1" dirty="0">
                <a:solidFill>
                  <a:schemeClr val="tx1"/>
                </a:solidFill>
              </a:endParaRPr>
            </a:p>
          </p:txBody>
        </p:sp>
        <p:sp>
          <p:nvSpPr>
            <p:cNvPr id="20" name="矩形 19"/>
            <p:cNvSpPr/>
            <p:nvPr/>
          </p:nvSpPr>
          <p:spPr>
            <a:xfrm>
              <a:off x="5214650" y="1463745"/>
              <a:ext cx="881350" cy="67476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Import filter</a:t>
              </a:r>
              <a:endParaRPr lang="zh-CN" altLang="en-US" dirty="0">
                <a:solidFill>
                  <a:schemeClr val="tx1"/>
                </a:solidFill>
              </a:endParaRPr>
            </a:p>
          </p:txBody>
        </p:sp>
        <p:sp>
          <p:nvSpPr>
            <p:cNvPr id="21" name="矩形 20"/>
            <p:cNvSpPr/>
            <p:nvPr/>
          </p:nvSpPr>
          <p:spPr>
            <a:xfrm>
              <a:off x="7366612" y="1463745"/>
              <a:ext cx="881350" cy="67476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Export filter</a:t>
              </a:r>
              <a:endParaRPr lang="zh-CN" altLang="en-US" dirty="0">
                <a:solidFill>
                  <a:schemeClr val="tx1"/>
                </a:solidFill>
              </a:endParaRPr>
            </a:p>
          </p:txBody>
        </p:sp>
      </p:grpSp>
      <p:grpSp>
        <p:nvGrpSpPr>
          <p:cNvPr id="22" name="组合 21"/>
          <p:cNvGrpSpPr/>
          <p:nvPr/>
        </p:nvGrpSpPr>
        <p:grpSpPr>
          <a:xfrm>
            <a:off x="8480530" y="5073096"/>
            <a:ext cx="3033312" cy="1333301"/>
            <a:chOff x="5214650" y="1134477"/>
            <a:chExt cx="3033312" cy="1333301"/>
          </a:xfrm>
        </p:grpSpPr>
        <p:sp>
          <p:nvSpPr>
            <p:cNvPr id="23" name="矩形 22"/>
            <p:cNvSpPr/>
            <p:nvPr/>
          </p:nvSpPr>
          <p:spPr>
            <a:xfrm>
              <a:off x="5585552" y="1134477"/>
              <a:ext cx="2291508" cy="1333301"/>
            </a:xfrm>
            <a:prstGeom prst="rect">
              <a:avLst/>
            </a:prstGeom>
            <a:noFill/>
            <a:ln w="1905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7"/>
            <a:stretch>
              <a:fillRect/>
            </a:stretch>
          </p:blipFill>
          <p:spPr>
            <a:xfrm>
              <a:off x="6429375" y="1171594"/>
              <a:ext cx="559794" cy="559794"/>
            </a:xfrm>
            <a:prstGeom prst="rect">
              <a:avLst/>
            </a:prstGeom>
          </p:spPr>
        </p:pic>
        <p:sp>
          <p:nvSpPr>
            <p:cNvPr id="25" name="文本框 24"/>
            <p:cNvSpPr txBox="1"/>
            <p:nvPr/>
          </p:nvSpPr>
          <p:spPr>
            <a:xfrm>
              <a:off x="6096000" y="1731388"/>
              <a:ext cx="1333042" cy="276999"/>
            </a:xfrm>
            <a:prstGeom prst="rect">
              <a:avLst/>
            </a:prstGeom>
            <a:noFill/>
          </p:spPr>
          <p:txBody>
            <a:bodyPr wrap="square" rtlCol="0">
              <a:spAutoFit/>
            </a:bodyPr>
            <a:lstStyle/>
            <a:p>
              <a:r>
                <a:rPr lang="en-US" altLang="zh-CN" sz="1200" b="1" dirty="0"/>
                <a:t>Route selection</a:t>
              </a:r>
              <a:endParaRPr lang="zh-CN" altLang="en-US" sz="1200" b="1" dirty="0"/>
            </a:p>
          </p:txBody>
        </p:sp>
        <p:sp>
          <p:nvSpPr>
            <p:cNvPr id="26" name="矩形 25"/>
            <p:cNvSpPr/>
            <p:nvPr/>
          </p:nvSpPr>
          <p:spPr>
            <a:xfrm>
              <a:off x="6429375" y="2034480"/>
              <a:ext cx="559794" cy="31991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rPr>
                <a:t>RIB</a:t>
              </a:r>
              <a:endParaRPr lang="zh-CN" altLang="en-US" sz="1200" b="1" dirty="0">
                <a:solidFill>
                  <a:schemeClr val="tx1"/>
                </a:solidFill>
              </a:endParaRPr>
            </a:p>
          </p:txBody>
        </p:sp>
        <p:sp>
          <p:nvSpPr>
            <p:cNvPr id="27" name="矩形 26"/>
            <p:cNvSpPr/>
            <p:nvPr/>
          </p:nvSpPr>
          <p:spPr>
            <a:xfrm>
              <a:off x="5214650" y="1463745"/>
              <a:ext cx="881350" cy="67476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Import filter</a:t>
              </a:r>
              <a:endParaRPr lang="zh-CN" altLang="en-US" dirty="0">
                <a:solidFill>
                  <a:schemeClr val="tx1"/>
                </a:solidFill>
              </a:endParaRPr>
            </a:p>
          </p:txBody>
        </p:sp>
        <p:sp>
          <p:nvSpPr>
            <p:cNvPr id="28" name="矩形 27"/>
            <p:cNvSpPr/>
            <p:nvPr/>
          </p:nvSpPr>
          <p:spPr>
            <a:xfrm>
              <a:off x="7366612" y="1463745"/>
              <a:ext cx="881350" cy="67476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Export filter</a:t>
              </a:r>
              <a:endParaRPr lang="zh-CN" altLang="en-US" dirty="0">
                <a:solidFill>
                  <a:schemeClr val="tx1"/>
                </a:solidFill>
              </a:endParaRPr>
            </a:p>
          </p:txBody>
        </p:sp>
      </p:grpSp>
      <p:sp>
        <p:nvSpPr>
          <p:cNvPr id="29" name="文本框 28"/>
          <p:cNvSpPr txBox="1"/>
          <p:nvPr/>
        </p:nvSpPr>
        <p:spPr>
          <a:xfrm>
            <a:off x="8921205" y="4409838"/>
            <a:ext cx="2114025" cy="461665"/>
          </a:xfrm>
          <a:prstGeom prst="rect">
            <a:avLst/>
          </a:prstGeom>
          <a:noFill/>
        </p:spPr>
        <p:txBody>
          <a:bodyPr wrap="square" rtlCol="0">
            <a:spAutoFit/>
          </a:bodyPr>
          <a:lstStyle/>
          <a:p>
            <a:pPr algn="ctr"/>
            <a:r>
              <a:rPr lang="en-US" altLang="zh-CN" sz="2400" b="1" dirty="0"/>
              <a:t>……</a:t>
            </a:r>
            <a:endParaRPr lang="zh-CN" altLang="en-US" sz="2400" b="1" dirty="0"/>
          </a:p>
        </p:txBody>
      </p:sp>
      <p:graphicFrame>
        <p:nvGraphicFramePr>
          <p:cNvPr id="30" name="表格 29"/>
          <p:cNvGraphicFramePr>
            <a:graphicFrameLocks noGrp="1"/>
          </p:cNvGraphicFramePr>
          <p:nvPr/>
        </p:nvGraphicFramePr>
        <p:xfrm>
          <a:off x="6697011" y="1851422"/>
          <a:ext cx="2882726" cy="365760"/>
        </p:xfrm>
        <a:graphic>
          <a:graphicData uri="http://schemas.openxmlformats.org/drawingml/2006/table">
            <a:tbl>
              <a:tblPr firstRow="1" bandRow="1">
                <a:tableStyleId>{5C22544A-7EE6-4342-B048-85BDC9FD1C3A}</a:tableStyleId>
              </a:tblPr>
              <a:tblGrid>
                <a:gridCol w="411818">
                  <a:extLst>
                    <a:ext uri="{9D8B030D-6E8A-4147-A177-3AD203B41FA5}">
                      <a16:colId xmlns:a16="http://schemas.microsoft.com/office/drawing/2014/main" val="20000"/>
                    </a:ext>
                  </a:extLst>
                </a:gridCol>
                <a:gridCol w="411818">
                  <a:extLst>
                    <a:ext uri="{9D8B030D-6E8A-4147-A177-3AD203B41FA5}">
                      <a16:colId xmlns:a16="http://schemas.microsoft.com/office/drawing/2014/main" val="20001"/>
                    </a:ext>
                  </a:extLst>
                </a:gridCol>
                <a:gridCol w="411818">
                  <a:extLst>
                    <a:ext uri="{9D8B030D-6E8A-4147-A177-3AD203B41FA5}">
                      <a16:colId xmlns:a16="http://schemas.microsoft.com/office/drawing/2014/main" val="20002"/>
                    </a:ext>
                  </a:extLst>
                </a:gridCol>
                <a:gridCol w="411818">
                  <a:extLst>
                    <a:ext uri="{9D8B030D-6E8A-4147-A177-3AD203B41FA5}">
                      <a16:colId xmlns:a16="http://schemas.microsoft.com/office/drawing/2014/main" val="20003"/>
                    </a:ext>
                  </a:extLst>
                </a:gridCol>
                <a:gridCol w="411818">
                  <a:extLst>
                    <a:ext uri="{9D8B030D-6E8A-4147-A177-3AD203B41FA5}">
                      <a16:colId xmlns:a16="http://schemas.microsoft.com/office/drawing/2014/main" val="20004"/>
                    </a:ext>
                  </a:extLst>
                </a:gridCol>
                <a:gridCol w="411818">
                  <a:extLst>
                    <a:ext uri="{9D8B030D-6E8A-4147-A177-3AD203B41FA5}">
                      <a16:colId xmlns:a16="http://schemas.microsoft.com/office/drawing/2014/main" val="20005"/>
                    </a:ext>
                  </a:extLst>
                </a:gridCol>
                <a:gridCol w="411818">
                  <a:extLst>
                    <a:ext uri="{9D8B030D-6E8A-4147-A177-3AD203B41FA5}">
                      <a16:colId xmlns:a16="http://schemas.microsoft.com/office/drawing/2014/main" val="20006"/>
                    </a:ext>
                  </a:extLst>
                </a:gridCol>
              </a:tblGrid>
              <a:tr h="300044">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000"/>
                  </a:ext>
                </a:extLst>
              </a:tr>
            </a:tbl>
          </a:graphicData>
        </a:graphic>
      </p:graphicFrame>
      <p:sp>
        <p:nvSpPr>
          <p:cNvPr id="32" name="矩形 31"/>
          <p:cNvSpPr/>
          <p:nvPr/>
        </p:nvSpPr>
        <p:spPr>
          <a:xfrm>
            <a:off x="4957374" y="2564593"/>
            <a:ext cx="6671521" cy="4096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连接符: 肘形 32"/>
          <p:cNvCxnSpPr>
            <a:stCxn id="30" idx="1"/>
            <a:endCxn id="8" idx="0"/>
          </p:cNvCxnSpPr>
          <p:nvPr/>
        </p:nvCxnSpPr>
        <p:spPr>
          <a:xfrm rot="10800000" flipV="1">
            <a:off x="6586431" y="2034301"/>
            <a:ext cx="110580" cy="161774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连接符: 肘形 33"/>
          <p:cNvCxnSpPr>
            <a:stCxn id="16" idx="0"/>
            <a:endCxn id="30" idx="3"/>
          </p:cNvCxnSpPr>
          <p:nvPr/>
        </p:nvCxnSpPr>
        <p:spPr>
          <a:xfrm rot="16200000" flipV="1">
            <a:off x="9382293" y="2231746"/>
            <a:ext cx="812338" cy="41744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p:cNvCxnSpPr>
            <a:stCxn id="14" idx="3"/>
            <a:endCxn id="20" idx="1"/>
          </p:cNvCxnSpPr>
          <p:nvPr/>
        </p:nvCxnSpPr>
        <p:spPr>
          <a:xfrm flipV="1">
            <a:off x="8103087" y="3513290"/>
            <a:ext cx="377443" cy="805405"/>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连接符: 肘形 35"/>
          <p:cNvCxnSpPr>
            <a:stCxn id="14" idx="3"/>
            <a:endCxn id="27" idx="1"/>
          </p:cNvCxnSpPr>
          <p:nvPr/>
        </p:nvCxnSpPr>
        <p:spPr>
          <a:xfrm>
            <a:off x="8103087" y="4318695"/>
            <a:ext cx="377443" cy="1421051"/>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67479" y="5110213"/>
            <a:ext cx="4514800"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Select an AS to process its advertisement message. </a:t>
            </a:r>
          </a:p>
          <a:p>
            <a:pPr marL="285750" indent="-285750">
              <a:buFont typeface="Arial" panose="020B0604020202020204" pitchFamily="34" charset="0"/>
              <a:buChar char="•"/>
            </a:pPr>
            <a:r>
              <a:rPr lang="en-US" altLang="zh-CN" dirty="0"/>
              <a:t>Simulate route advertisement considering export and import filters. </a:t>
            </a:r>
          </a:p>
          <a:p>
            <a:pPr marL="285750" indent="-285750">
              <a:buFont typeface="Arial" panose="020B0604020202020204" pitchFamily="34" charset="0"/>
              <a:buChar char="•"/>
            </a:pPr>
            <a:r>
              <a:rPr lang="en-US" altLang="zh-CN" dirty="0"/>
              <a:t>Simulate route selection &amp; update RIBs.</a:t>
            </a:r>
          </a:p>
        </p:txBody>
      </p:sp>
      <p:sp>
        <p:nvSpPr>
          <p:cNvPr id="38" name="文本框 37"/>
          <p:cNvSpPr txBox="1"/>
          <p:nvPr/>
        </p:nvSpPr>
        <p:spPr>
          <a:xfrm>
            <a:off x="7221737" y="1508074"/>
            <a:ext cx="2291508" cy="369332"/>
          </a:xfrm>
          <a:prstGeom prst="rect">
            <a:avLst/>
          </a:prstGeom>
          <a:noFill/>
        </p:spPr>
        <p:txBody>
          <a:bodyPr wrap="square" rtlCol="0">
            <a:spAutoFit/>
          </a:bodyPr>
          <a:lstStyle/>
          <a:p>
            <a:r>
              <a:rPr lang="en-US" altLang="zh-CN" dirty="0"/>
              <a:t>Global update status</a:t>
            </a:r>
            <a:endParaRPr lang="zh-CN" altLang="en-US" dirty="0"/>
          </a:p>
        </p:txBody>
      </p:sp>
      <p:sp>
        <p:nvSpPr>
          <p:cNvPr id="4" name="灯片编号占位符 3"/>
          <p:cNvSpPr>
            <a:spLocks noGrp="1"/>
          </p:cNvSpPr>
          <p:nvPr>
            <p:ph type="sldNum" sz="quarter" idx="12"/>
          </p:nvPr>
        </p:nvSpPr>
        <p:spPr/>
        <p:txBody>
          <a:bodyPr/>
          <a:lstStyle/>
          <a:p>
            <a:fld id="{7D9BB5D0-35E4-459D-AEF3-FE4D7C45CC19}" type="slidenum">
              <a:rPr lang="zh-CN" altLang="en-US" smtClean="0"/>
              <a:t>7</a:t>
            </a:fld>
            <a:endParaRPr lang="zh-CN" altLang="en-US"/>
          </a:p>
        </p:txBody>
      </p:sp>
      <p:pic>
        <p:nvPicPr>
          <p:cNvPr id="111" name="图片 110"/>
          <p:cNvPicPr>
            <a:picLocks noChangeAspect="1"/>
          </p:cNvPicPr>
          <p:nvPr/>
        </p:nvPicPr>
        <p:blipFill>
          <a:blip r:embed="rId8"/>
          <a:stretch>
            <a:fillRect/>
          </a:stretch>
        </p:blipFill>
        <p:spPr>
          <a:xfrm>
            <a:off x="48561" y="1073119"/>
            <a:ext cx="4842321" cy="1770053"/>
          </a:xfrm>
          <a:prstGeom prst="rect">
            <a:avLst/>
          </a:prstGeom>
        </p:spPr>
      </p:pic>
      <p:sp>
        <p:nvSpPr>
          <p:cNvPr id="112" name="文本框 111"/>
          <p:cNvSpPr txBox="1"/>
          <p:nvPr/>
        </p:nvSpPr>
        <p:spPr>
          <a:xfrm>
            <a:off x="1049060" y="3746643"/>
            <a:ext cx="2291508" cy="369332"/>
          </a:xfrm>
          <a:prstGeom prst="rect">
            <a:avLst/>
          </a:prstGeom>
          <a:noFill/>
        </p:spPr>
        <p:txBody>
          <a:bodyPr wrap="square" rtlCol="0">
            <a:spAutoFit/>
          </a:bodyPr>
          <a:lstStyle/>
          <a:p>
            <a:r>
              <a:rPr lang="en-US" altLang="zh-CN" dirty="0"/>
              <a:t>Global update status</a:t>
            </a:r>
            <a:endParaRPr lang="zh-CN" altLang="en-US" dirty="0"/>
          </a:p>
        </p:txBody>
      </p:sp>
      <p:graphicFrame>
        <p:nvGraphicFramePr>
          <p:cNvPr id="113" name="表格 112"/>
          <p:cNvGraphicFramePr>
            <a:graphicFrameLocks noGrp="1"/>
          </p:cNvGraphicFramePr>
          <p:nvPr/>
        </p:nvGraphicFramePr>
        <p:xfrm>
          <a:off x="774432" y="3399170"/>
          <a:ext cx="2882726" cy="365760"/>
        </p:xfrm>
        <a:graphic>
          <a:graphicData uri="http://schemas.openxmlformats.org/drawingml/2006/table">
            <a:tbl>
              <a:tblPr firstRow="1" bandRow="1">
                <a:tableStyleId>{5C22544A-7EE6-4342-B048-85BDC9FD1C3A}</a:tableStyleId>
              </a:tblPr>
              <a:tblGrid>
                <a:gridCol w="411818">
                  <a:extLst>
                    <a:ext uri="{9D8B030D-6E8A-4147-A177-3AD203B41FA5}">
                      <a16:colId xmlns:a16="http://schemas.microsoft.com/office/drawing/2014/main" val="20000"/>
                    </a:ext>
                  </a:extLst>
                </a:gridCol>
                <a:gridCol w="411818">
                  <a:extLst>
                    <a:ext uri="{9D8B030D-6E8A-4147-A177-3AD203B41FA5}">
                      <a16:colId xmlns:a16="http://schemas.microsoft.com/office/drawing/2014/main" val="20001"/>
                    </a:ext>
                  </a:extLst>
                </a:gridCol>
                <a:gridCol w="411818">
                  <a:extLst>
                    <a:ext uri="{9D8B030D-6E8A-4147-A177-3AD203B41FA5}">
                      <a16:colId xmlns:a16="http://schemas.microsoft.com/office/drawing/2014/main" val="20002"/>
                    </a:ext>
                  </a:extLst>
                </a:gridCol>
                <a:gridCol w="411818">
                  <a:extLst>
                    <a:ext uri="{9D8B030D-6E8A-4147-A177-3AD203B41FA5}">
                      <a16:colId xmlns:a16="http://schemas.microsoft.com/office/drawing/2014/main" val="20003"/>
                    </a:ext>
                  </a:extLst>
                </a:gridCol>
                <a:gridCol w="411818">
                  <a:extLst>
                    <a:ext uri="{9D8B030D-6E8A-4147-A177-3AD203B41FA5}">
                      <a16:colId xmlns:a16="http://schemas.microsoft.com/office/drawing/2014/main" val="20004"/>
                    </a:ext>
                  </a:extLst>
                </a:gridCol>
                <a:gridCol w="411818">
                  <a:extLst>
                    <a:ext uri="{9D8B030D-6E8A-4147-A177-3AD203B41FA5}">
                      <a16:colId xmlns:a16="http://schemas.microsoft.com/office/drawing/2014/main" val="20005"/>
                    </a:ext>
                  </a:extLst>
                </a:gridCol>
                <a:gridCol w="411818">
                  <a:extLst>
                    <a:ext uri="{9D8B030D-6E8A-4147-A177-3AD203B41FA5}">
                      <a16:colId xmlns:a16="http://schemas.microsoft.com/office/drawing/2014/main" val="20006"/>
                    </a:ext>
                  </a:extLst>
                </a:gridCol>
              </a:tblGrid>
              <a:tr h="300044">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000"/>
                  </a:ext>
                </a:extLst>
              </a:tr>
            </a:tbl>
          </a:graphicData>
        </a:graphic>
      </p:graphicFrame>
      <p:cxnSp>
        <p:nvCxnSpPr>
          <p:cNvPr id="114" name="连接符: 肘形 113"/>
          <p:cNvCxnSpPr>
            <a:endCxn id="113" idx="3"/>
          </p:cNvCxnSpPr>
          <p:nvPr/>
        </p:nvCxnSpPr>
        <p:spPr>
          <a:xfrm rot="5400000">
            <a:off x="3369123" y="2852629"/>
            <a:ext cx="1017456" cy="44138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7"/>
          <p:cNvSpPr/>
          <p:nvPr>
            <p:custDataLst>
              <p:tags r:id="rId1"/>
            </p:custDataLst>
          </p:nvPr>
        </p:nvSpPr>
        <p:spPr>
          <a:xfrm flipV="1">
            <a:off x="543235" y="1369728"/>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14098">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solidFill>
                <a:srgbClr val="014098"/>
              </a:solidFill>
              <a:latin typeface="Calibri" charset="0"/>
              <a:ea typeface="Calibri" charset="0"/>
              <a:cs typeface="Calibri" charset="0"/>
              <a:sym typeface="Arial" panose="020B0604020202020204" pitchFamily="34" charset="0"/>
            </a:endParaRPr>
          </a:p>
        </p:txBody>
      </p:sp>
      <p:sp>
        <p:nvSpPr>
          <p:cNvPr id="6" name="任意多边形 8"/>
          <p:cNvSpPr/>
          <p:nvPr>
            <p:custDataLst>
              <p:tags r:id="rId2"/>
            </p:custDataLst>
          </p:nvPr>
        </p:nvSpPr>
        <p:spPr>
          <a:xfrm>
            <a:off x="309" y="1064042"/>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140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Calibri" charset="0"/>
              <a:ea typeface="Calibri" charset="0"/>
              <a:cs typeface="Calibri" charset="0"/>
              <a:sym typeface="Arial" panose="020B0604020202020204" pitchFamily="34" charset="0"/>
            </a:endParaRPr>
          </a:p>
        </p:txBody>
      </p:sp>
      <p:pic>
        <p:nvPicPr>
          <p:cNvPr id="9" name="Picture 10"/>
          <p:cNvPicPr>
            <a:picLocks noChangeAspect="1"/>
          </p:cNvPicPr>
          <p:nvPr>
            <p:custDataLst>
              <p:tags r:id="rId3"/>
            </p:custDataLst>
          </p:nvPr>
        </p:nvPicPr>
        <p:blipFill>
          <a:blip r:embed="rId5"/>
          <a:stretch>
            <a:fillRect/>
          </a:stretch>
        </p:blipFill>
        <p:spPr>
          <a:xfrm>
            <a:off x="9886209" y="118756"/>
            <a:ext cx="2062261" cy="803753"/>
          </a:xfrm>
          <a:prstGeom prst="rect">
            <a:avLst/>
          </a:prstGeom>
        </p:spPr>
      </p:pic>
      <p:sp>
        <p:nvSpPr>
          <p:cNvPr id="2" name="文本框 1"/>
          <p:cNvSpPr txBox="1"/>
          <p:nvPr/>
        </p:nvSpPr>
        <p:spPr>
          <a:xfrm>
            <a:off x="410845" y="207499"/>
            <a:ext cx="7192995" cy="2308324"/>
          </a:xfrm>
          <a:prstGeom prst="rect">
            <a:avLst/>
          </a:prstGeom>
          <a:noFill/>
          <a:ln>
            <a:noFill/>
          </a:ln>
        </p:spPr>
        <p:txBody>
          <a:bodyPr wrap="none" rtlCol="0" anchor="t">
            <a:spAutoFit/>
          </a:bodyPr>
          <a:lstStyle/>
          <a:p>
            <a:pPr>
              <a:defRPr/>
            </a:pPr>
            <a:r>
              <a:rPr lang="en-US" altLang="zh-CN" sz="3600" b="1" dirty="0">
                <a:solidFill>
                  <a:srgbClr val="0B479C"/>
                </a:solidFill>
              </a:rPr>
              <a:t>DO-simulation: </a:t>
            </a:r>
          </a:p>
          <a:p>
            <a:pPr>
              <a:defRPr/>
            </a:pPr>
            <a:r>
              <a:rPr lang="zh-CN" altLang="en-US" sz="3600" b="1" dirty="0">
                <a:solidFill>
                  <a:srgbClr val="014098"/>
                </a:solidFill>
                <a:latin typeface="Calibri" charset="0"/>
                <a:ea typeface="Calibri" charset="0"/>
                <a:cs typeface="Calibri" charset="0"/>
                <a:sym typeface="+mn-ea"/>
              </a:rPr>
              <a:t>从 </a:t>
            </a:r>
            <a:r>
              <a:rPr lang="en-US" altLang="zh-CN" sz="3600" b="1" dirty="0">
                <a:solidFill>
                  <a:srgbClr val="014098"/>
                </a:solidFill>
                <a:latin typeface="Calibri" charset="0"/>
                <a:ea typeface="Calibri" charset="0"/>
                <a:cs typeface="Calibri" charset="0"/>
                <a:sym typeface="+mn-ea"/>
              </a:rPr>
              <a:t>BGP </a:t>
            </a:r>
            <a:r>
              <a:rPr lang="zh-CN" altLang="en-US" sz="3600" b="1" dirty="0">
                <a:solidFill>
                  <a:srgbClr val="014098"/>
                </a:solidFill>
                <a:latin typeface="Calibri" charset="0"/>
                <a:ea typeface="Calibri" charset="0"/>
                <a:cs typeface="Calibri" charset="0"/>
                <a:sym typeface="+mn-ea"/>
              </a:rPr>
              <a:t>模拟到数据遗忘的模拟算法</a:t>
            </a:r>
          </a:p>
          <a:p>
            <a:pPr>
              <a:defRPr/>
            </a:pPr>
            <a:endParaRPr lang="zh-CN" altLang="en-US" sz="3600" b="1" dirty="0">
              <a:solidFill>
                <a:srgbClr val="014098"/>
              </a:solidFill>
              <a:latin typeface="Calibri" charset="0"/>
              <a:ea typeface="Calibri" charset="0"/>
              <a:cs typeface="Calibri" charset="0"/>
              <a:sym typeface="+mn-ea"/>
            </a:endParaRPr>
          </a:p>
          <a:p>
            <a:pPr>
              <a:defRPr/>
            </a:pPr>
            <a:endParaRPr lang="en-US" altLang="zh-CN" sz="3600" b="1" dirty="0">
              <a:solidFill>
                <a:srgbClr val="0B479C"/>
              </a:solidFill>
            </a:endParaRPr>
          </a:p>
        </p:txBody>
      </p:sp>
      <p:sp>
        <p:nvSpPr>
          <p:cNvPr id="7" name="圆角矩形 7"/>
          <p:cNvSpPr/>
          <p:nvPr/>
        </p:nvSpPr>
        <p:spPr>
          <a:xfrm>
            <a:off x="3437256" y="3226963"/>
            <a:ext cx="1771015" cy="9812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800" b="1" dirty="0"/>
              <a:t>SMPC</a:t>
            </a:r>
          </a:p>
        </p:txBody>
      </p:sp>
      <p:sp>
        <p:nvSpPr>
          <p:cNvPr id="19" name="圆角矩形 7"/>
          <p:cNvSpPr/>
          <p:nvPr/>
        </p:nvSpPr>
        <p:spPr>
          <a:xfrm>
            <a:off x="416406" y="2264371"/>
            <a:ext cx="2314250" cy="9812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800" b="1" dirty="0"/>
              <a:t>SMPC</a:t>
            </a:r>
          </a:p>
          <a:p>
            <a:pPr algn="ctr"/>
            <a:r>
              <a:rPr lang="en-US" altLang="zh-CN" sz="2800" b="1" dirty="0"/>
              <a:t>primitives</a:t>
            </a:r>
          </a:p>
        </p:txBody>
      </p:sp>
      <p:sp>
        <p:nvSpPr>
          <p:cNvPr id="20" name="圆角矩形 7"/>
          <p:cNvSpPr/>
          <p:nvPr/>
        </p:nvSpPr>
        <p:spPr>
          <a:xfrm>
            <a:off x="410845" y="4021455"/>
            <a:ext cx="2319655" cy="98107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800" b="1" dirty="0"/>
              <a:t>Data-obliviousness</a:t>
            </a:r>
          </a:p>
        </p:txBody>
      </p:sp>
      <p:sp>
        <p:nvSpPr>
          <p:cNvPr id="22" name="右大括号 21"/>
          <p:cNvSpPr/>
          <p:nvPr/>
        </p:nvSpPr>
        <p:spPr>
          <a:xfrm>
            <a:off x="2842261" y="2646151"/>
            <a:ext cx="377190" cy="2142913"/>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23" name="文本框 22"/>
          <p:cNvSpPr txBox="1"/>
          <p:nvPr/>
        </p:nvSpPr>
        <p:spPr>
          <a:xfrm>
            <a:off x="6245860" y="1687830"/>
            <a:ext cx="5702300" cy="4523105"/>
          </a:xfrm>
          <a:prstGeom prst="rect">
            <a:avLst/>
          </a:prstGeom>
          <a:noFill/>
        </p:spPr>
        <p:txBody>
          <a:bodyPr wrap="square" rtlCol="0">
            <a:spAutoFit/>
          </a:bodyPr>
          <a:lstStyle/>
          <a:p>
            <a:r>
              <a:rPr lang="en-US" altLang="zh-CN" sz="2400" b="1" dirty="0"/>
              <a:t>SMPC-primitives: </a:t>
            </a:r>
            <a:r>
              <a:rPr lang="zh-CN" altLang="en-US" sz="2400" dirty="0"/>
              <a:t>𝑛</a:t>
            </a:r>
            <a:r>
              <a:rPr lang="en-US" altLang="zh-CN" sz="2400" dirty="0"/>
              <a:t>-party SMPC primitives based on Shamir’s secret sharing. </a:t>
            </a:r>
          </a:p>
          <a:p>
            <a:r>
              <a:rPr lang="en-US" altLang="zh-CN" sz="2400" dirty="0"/>
              <a:t>(e.g. </a:t>
            </a:r>
            <a:r>
              <a:rPr lang="en-US" altLang="zh-CN" sz="2400" dirty="0" err="1"/>
              <a:t>addition,multiplication,comparison</a:t>
            </a:r>
            <a:r>
              <a:rPr lang="en-US" altLang="zh-CN" sz="2400" dirty="0"/>
              <a:t>)</a:t>
            </a:r>
            <a:endParaRPr lang="zh-CN" altLang="en-US" sz="2400" dirty="0"/>
          </a:p>
          <a:p>
            <a:endParaRPr lang="en-US" altLang="zh-CN" sz="2400" b="1" dirty="0"/>
          </a:p>
          <a:p>
            <a:r>
              <a:rPr lang="en-US" altLang="zh-CN" sz="2400" b="1" dirty="0"/>
              <a:t>Data-obliviousness: </a:t>
            </a:r>
          </a:p>
          <a:p>
            <a:pPr marL="342900" indent="-342900">
              <a:buFont typeface="Arial" panose="020B0604020202020204" pitchFamily="34" charset="0"/>
              <a:buChar char="•"/>
            </a:pPr>
            <a:r>
              <a:rPr lang="en-US" altLang="zh-CN" sz="2400" dirty="0"/>
              <a:t>encode key input as data-oblivious data structures (e.g., vectors and matrices).</a:t>
            </a:r>
          </a:p>
          <a:p>
            <a:pPr marL="342900" indent="-342900">
              <a:buFont typeface="Arial" panose="020B0604020202020204" pitchFamily="34" charset="0"/>
              <a:buChar char="•"/>
            </a:pPr>
            <a:r>
              <a:rPr lang="en-US" altLang="zh-CN" sz="2400" dirty="0"/>
              <a:t>execute both branches of conditional statements (i.e., if) to hide actual execution sequence.</a:t>
            </a:r>
            <a:endParaRPr lang="zh-CN" altLang="en-US" dirty="0"/>
          </a:p>
        </p:txBody>
      </p:sp>
      <p:sp>
        <p:nvSpPr>
          <p:cNvPr id="25" name="文本框 24"/>
          <p:cNvSpPr txBox="1"/>
          <p:nvPr/>
        </p:nvSpPr>
        <p:spPr>
          <a:xfrm>
            <a:off x="57786" y="6452890"/>
            <a:ext cx="11018520" cy="306705"/>
          </a:xfrm>
          <a:prstGeom prst="rect">
            <a:avLst/>
          </a:prstGeom>
          <a:noFill/>
        </p:spPr>
        <p:txBody>
          <a:bodyPr wrap="square" rtlCol="0">
            <a:spAutoFit/>
          </a:bodyPr>
          <a:lstStyle/>
          <a:p>
            <a:r>
              <a:rPr lang="en-US" altLang="zh-CN" sz="1400" dirty="0"/>
              <a:t>[1] S. </a:t>
            </a:r>
            <a:r>
              <a:rPr lang="en-US" altLang="zh-CN" sz="1400" dirty="0" err="1"/>
              <a:t>Dov</a:t>
            </a:r>
            <a:r>
              <a:rPr lang="en-US" altLang="zh-CN" sz="1400" dirty="0"/>
              <a:t> Gordon, Jonathan Katz. et al. 2012. Secure Two-Party Computation in Sublinear (Amortized) Time. In CCS ’12. ACM, 513–524. </a:t>
            </a:r>
            <a:endParaRPr lang="zh-CN" altLang="en-US" sz="1400" dirty="0"/>
          </a:p>
        </p:txBody>
      </p:sp>
      <p:sp>
        <p:nvSpPr>
          <p:cNvPr id="26" name="文本框 25"/>
          <p:cNvSpPr txBox="1"/>
          <p:nvPr/>
        </p:nvSpPr>
        <p:spPr>
          <a:xfrm>
            <a:off x="608641" y="5250331"/>
            <a:ext cx="4474535" cy="1200329"/>
          </a:xfrm>
          <a:prstGeom prst="rect">
            <a:avLst/>
          </a:prstGeom>
          <a:noFill/>
        </p:spPr>
        <p:txBody>
          <a:bodyPr wrap="square" rtlCol="0">
            <a:spAutoFit/>
          </a:bodyPr>
          <a:lstStyle/>
          <a:p>
            <a:pPr algn="ctr"/>
            <a:r>
              <a:rPr lang="en-US" altLang="zh-CN" b="1" dirty="0"/>
              <a:t>A data-oblivious algorithm built on SMPC</a:t>
            </a:r>
          </a:p>
          <a:p>
            <a:pPr algn="ctr"/>
            <a:r>
              <a:rPr lang="en-US" altLang="zh-CN" b="1" dirty="0"/>
              <a:t>primitives makes an SMPC [1]</a:t>
            </a:r>
          </a:p>
          <a:p>
            <a:pPr algn="ctr"/>
            <a:r>
              <a:rPr lang="en-US" altLang="zh-CN" b="1" dirty="0"/>
              <a:t> </a:t>
            </a:r>
          </a:p>
          <a:p>
            <a:r>
              <a:rPr lang="en-US" altLang="zh-CN" b="1" dirty="0"/>
              <a:t> </a:t>
            </a:r>
            <a:r>
              <a:rPr lang="en-US" altLang="zh-CN" dirty="0"/>
              <a:t> </a:t>
            </a:r>
            <a:endParaRPr lang="zh-CN" altLang="en-US" dirty="0"/>
          </a:p>
        </p:txBody>
      </p:sp>
      <p:sp>
        <p:nvSpPr>
          <p:cNvPr id="3" name="灯片编号占位符 2"/>
          <p:cNvSpPr>
            <a:spLocks noGrp="1"/>
          </p:cNvSpPr>
          <p:nvPr>
            <p:ph type="sldNum" sz="quarter" idx="12"/>
          </p:nvPr>
        </p:nvSpPr>
        <p:spPr/>
        <p:txBody>
          <a:bodyPr/>
          <a:lstStyle/>
          <a:p>
            <a:fld id="{7D9BB5D0-35E4-459D-AEF3-FE4D7C45CC19}" type="slidenum">
              <a:rPr lang="zh-CN" altLang="en-US" smtClean="0"/>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500" fill="hold"/>
                                        <p:tgtEl>
                                          <p:spTgt spid="7"/>
                                        </p:tgtEl>
                                        <p:attrNameLst>
                                          <p:attrName>fillcolor</p:attrName>
                                        </p:attrNameLst>
                                      </p:cBhvr>
                                      <p:to>
                                        <a:srgbClr val="F1985D"/>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par>
                          <p:cTn id="9" fill="hold">
                            <p:stCondLst>
                              <p:cond delay="500"/>
                            </p:stCondLst>
                            <p:childTnLst>
                              <p:par>
                                <p:cTn id="10" presetID="1" presetClass="emph" presetSubtype="2" fill="hold" nodeType="afterEffect">
                                  <p:stCondLst>
                                    <p:cond delay="0"/>
                                  </p:stCondLst>
                                  <p:childTnLst>
                                    <p:animClr clrSpc="rgb" dir="cw">
                                      <p:cBhvr>
                                        <p:cTn id="11" dur="500" fill="hold"/>
                                        <p:tgtEl>
                                          <p:spTgt spid="19"/>
                                        </p:tgtEl>
                                        <p:attrNameLst>
                                          <p:attrName>fillcolor</p:attrName>
                                        </p:attrNameLst>
                                      </p:cBhvr>
                                      <p:to>
                                        <a:srgbClr val="F1985D"/>
                                      </p:to>
                                    </p:animClr>
                                    <p:set>
                                      <p:cBhvr>
                                        <p:cTn id="12" dur="500" fill="hold"/>
                                        <p:tgtEl>
                                          <p:spTgt spid="19"/>
                                        </p:tgtEl>
                                        <p:attrNameLst>
                                          <p:attrName>fill.type</p:attrName>
                                        </p:attrNameLst>
                                      </p:cBhvr>
                                      <p:to>
                                        <p:strVal val="solid"/>
                                      </p:to>
                                    </p:set>
                                    <p:set>
                                      <p:cBhvr>
                                        <p:cTn id="13" dur="500" fill="hold"/>
                                        <p:tgtEl>
                                          <p:spTgt spid="19"/>
                                        </p:tgtEl>
                                        <p:attrNameLst>
                                          <p:attrName>fill.on</p:attrName>
                                        </p:attrNameLst>
                                      </p:cBhvr>
                                      <p:to>
                                        <p:strVal val="true"/>
                                      </p:to>
                                    </p:set>
                                  </p:childTnLst>
                                </p:cTn>
                              </p:par>
                            </p:childTnLst>
                          </p:cTn>
                        </p:par>
                        <p:par>
                          <p:cTn id="14" fill="hold">
                            <p:stCondLst>
                              <p:cond delay="1000"/>
                            </p:stCondLst>
                            <p:childTnLst>
                              <p:par>
                                <p:cTn id="15" presetID="1" presetClass="emph" presetSubtype="2" fill="hold" nodeType="afterEffect">
                                  <p:stCondLst>
                                    <p:cond delay="0"/>
                                  </p:stCondLst>
                                  <p:childTnLst>
                                    <p:animClr clrSpc="rgb" dir="cw">
                                      <p:cBhvr>
                                        <p:cTn id="16" dur="500" fill="hold"/>
                                        <p:tgtEl>
                                          <p:spTgt spid="20"/>
                                        </p:tgtEl>
                                        <p:attrNameLst>
                                          <p:attrName>fillcolor</p:attrName>
                                        </p:attrNameLst>
                                      </p:cBhvr>
                                      <p:to>
                                        <a:srgbClr val="F1985D"/>
                                      </p:to>
                                    </p:animClr>
                                    <p:set>
                                      <p:cBhvr>
                                        <p:cTn id="17" dur="500" fill="hold"/>
                                        <p:tgtEl>
                                          <p:spTgt spid="20"/>
                                        </p:tgtEl>
                                        <p:attrNameLst>
                                          <p:attrName>fill.type</p:attrName>
                                        </p:attrNameLst>
                                      </p:cBhvr>
                                      <p:to>
                                        <p:strVal val="solid"/>
                                      </p:to>
                                    </p:set>
                                    <p:set>
                                      <p:cBhvr>
                                        <p:cTn id="18" dur="5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7"/>
          <p:cNvSpPr/>
          <p:nvPr>
            <p:custDataLst>
              <p:tags r:id="rId1"/>
            </p:custDataLst>
          </p:nvPr>
        </p:nvSpPr>
        <p:spPr>
          <a:xfrm flipV="1">
            <a:off x="543235" y="1369728"/>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14098">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solidFill>
                <a:srgbClr val="014098"/>
              </a:solidFill>
              <a:latin typeface="Calibri" charset="0"/>
              <a:ea typeface="Calibri" charset="0"/>
              <a:cs typeface="Calibri" charset="0"/>
              <a:sym typeface="Arial" panose="020B0604020202020204" pitchFamily="34" charset="0"/>
            </a:endParaRPr>
          </a:p>
        </p:txBody>
      </p:sp>
      <p:sp>
        <p:nvSpPr>
          <p:cNvPr id="6" name="任意多边形 8"/>
          <p:cNvSpPr/>
          <p:nvPr>
            <p:custDataLst>
              <p:tags r:id="rId2"/>
            </p:custDataLst>
          </p:nvPr>
        </p:nvSpPr>
        <p:spPr>
          <a:xfrm>
            <a:off x="309" y="1064042"/>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140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Calibri" charset="0"/>
              <a:ea typeface="Calibri" charset="0"/>
              <a:cs typeface="Calibri" charset="0"/>
              <a:sym typeface="Arial" panose="020B0604020202020204" pitchFamily="34" charset="0"/>
            </a:endParaRPr>
          </a:p>
        </p:txBody>
      </p:sp>
      <p:pic>
        <p:nvPicPr>
          <p:cNvPr id="9" name="Picture 10"/>
          <p:cNvPicPr>
            <a:picLocks noChangeAspect="1"/>
          </p:cNvPicPr>
          <p:nvPr>
            <p:custDataLst>
              <p:tags r:id="rId3"/>
            </p:custDataLst>
          </p:nvPr>
        </p:nvPicPr>
        <p:blipFill>
          <a:blip r:embed="rId5"/>
          <a:stretch>
            <a:fillRect/>
          </a:stretch>
        </p:blipFill>
        <p:spPr>
          <a:xfrm>
            <a:off x="9886209" y="118756"/>
            <a:ext cx="2062261" cy="803753"/>
          </a:xfrm>
          <a:prstGeom prst="rect">
            <a:avLst/>
          </a:prstGeom>
        </p:spPr>
      </p:pic>
      <p:sp>
        <p:nvSpPr>
          <p:cNvPr id="2" name="文本框 1"/>
          <p:cNvSpPr txBox="1"/>
          <p:nvPr/>
        </p:nvSpPr>
        <p:spPr>
          <a:xfrm>
            <a:off x="410845" y="677070"/>
            <a:ext cx="9884950" cy="646331"/>
          </a:xfrm>
          <a:prstGeom prst="rect">
            <a:avLst/>
          </a:prstGeom>
          <a:noFill/>
          <a:ln>
            <a:noFill/>
          </a:ln>
        </p:spPr>
        <p:txBody>
          <a:bodyPr wrap="none" rtlCol="0" anchor="t">
            <a:spAutoFit/>
          </a:bodyPr>
          <a:lstStyle/>
          <a:p>
            <a:pPr>
              <a:defRPr/>
            </a:pPr>
            <a:r>
              <a:rPr lang="zh-CN" altLang="en-US" sz="3600" b="1" dirty="0">
                <a:solidFill>
                  <a:srgbClr val="014098"/>
                </a:solidFill>
                <a:latin typeface="Calibri" charset="0"/>
                <a:ea typeface="Calibri" charset="0"/>
                <a:cs typeface="Calibri" charset="0"/>
                <a:sym typeface="+mn-ea"/>
              </a:rPr>
              <a:t>通过全局最优的路由通告顺序加速</a:t>
            </a:r>
            <a:r>
              <a:rPr lang="en-US" altLang="zh-CN" sz="3600" b="1" dirty="0">
                <a:solidFill>
                  <a:srgbClr val="0B479C"/>
                </a:solidFill>
              </a:rPr>
              <a:t>DO-simulation</a:t>
            </a:r>
          </a:p>
        </p:txBody>
      </p:sp>
      <p:sp>
        <p:nvSpPr>
          <p:cNvPr id="3" name="矩形 2"/>
          <p:cNvSpPr/>
          <p:nvPr/>
        </p:nvSpPr>
        <p:spPr>
          <a:xfrm>
            <a:off x="244213" y="1859630"/>
            <a:ext cx="4212189" cy="3323987"/>
          </a:xfrm>
          <a:prstGeom prst="rect">
            <a:avLst/>
          </a:prstGeom>
        </p:spPr>
        <p:txBody>
          <a:bodyPr wrap="square">
            <a:spAutoFit/>
          </a:bodyPr>
          <a:lstStyle/>
          <a:p>
            <a:endParaRPr lang="en-US" altLang="zh-CN" dirty="0"/>
          </a:p>
          <a:p>
            <a:r>
              <a:rPr lang="en-US" altLang="zh-CN" sz="2400" b="1" dirty="0"/>
              <a:t>Key idea: </a:t>
            </a:r>
            <a:r>
              <a:rPr lang="en-US" altLang="zh-CN" sz="2400" dirty="0"/>
              <a:t> Let </a:t>
            </a:r>
            <a:r>
              <a:rPr lang="en-US" altLang="zh-CN" sz="2400" dirty="0" err="1"/>
              <a:t>ASes</a:t>
            </a:r>
            <a:r>
              <a:rPr lang="en-US" altLang="zh-CN" sz="2400" dirty="0"/>
              <a:t> with global optimal route announcements send their updates first.</a:t>
            </a:r>
          </a:p>
          <a:p>
            <a:endParaRPr lang="en-US" altLang="zh-CN" sz="2400" dirty="0"/>
          </a:p>
          <a:p>
            <a:r>
              <a:rPr lang="en-US" altLang="zh-CN" sz="2400" dirty="0"/>
              <a:t>To support the non-monotonic networks, we implement the route withdrawal operation on top of FASTPLANE [2].</a:t>
            </a:r>
            <a:endParaRPr lang="zh-CN" altLang="en-US" sz="2400" dirty="0"/>
          </a:p>
        </p:txBody>
      </p:sp>
      <p:sp>
        <p:nvSpPr>
          <p:cNvPr id="4" name="文本框 3"/>
          <p:cNvSpPr txBox="1"/>
          <p:nvPr/>
        </p:nvSpPr>
        <p:spPr>
          <a:xfrm>
            <a:off x="77470" y="6482080"/>
            <a:ext cx="10610215" cy="306705"/>
          </a:xfrm>
          <a:prstGeom prst="rect">
            <a:avLst/>
          </a:prstGeom>
          <a:noFill/>
        </p:spPr>
        <p:txBody>
          <a:bodyPr wrap="square" rtlCol="0">
            <a:spAutoFit/>
          </a:bodyPr>
          <a:lstStyle/>
          <a:p>
            <a:r>
              <a:rPr lang="en-US" altLang="zh-CN" sz="1400" dirty="0"/>
              <a:t>[2] Nuno P. Lopes and Andrey </a:t>
            </a:r>
            <a:r>
              <a:rPr lang="en-US" altLang="zh-CN" sz="1400" dirty="0" err="1"/>
              <a:t>Rybalchenko</a:t>
            </a:r>
            <a:r>
              <a:rPr lang="en-US" altLang="zh-CN" sz="1400" dirty="0"/>
              <a:t>. 2019. Fast BGP Simulation of Large Datacenters. In VMCAI’19. Springer, 386–408</a:t>
            </a:r>
            <a:endParaRPr lang="zh-CN" altLang="en-US" sz="1400" dirty="0"/>
          </a:p>
        </p:txBody>
      </p:sp>
      <p:sp>
        <p:nvSpPr>
          <p:cNvPr id="7" name="灯片编号占位符 6"/>
          <p:cNvSpPr>
            <a:spLocks noGrp="1"/>
          </p:cNvSpPr>
          <p:nvPr>
            <p:ph type="sldNum" sz="quarter" idx="12"/>
          </p:nvPr>
        </p:nvSpPr>
        <p:spPr/>
        <p:txBody>
          <a:bodyPr/>
          <a:lstStyle/>
          <a:p>
            <a:fld id="{7D9BB5D0-35E4-459D-AEF3-FE4D7C45CC19}" type="slidenum">
              <a:rPr lang="zh-CN" altLang="en-US" smtClean="0"/>
              <a:t>9</a:t>
            </a:fld>
            <a:endParaRPr lang="zh-CN" altLang="en-US"/>
          </a:p>
        </p:txBody>
      </p:sp>
      <p:grpSp>
        <p:nvGrpSpPr>
          <p:cNvPr id="10" name="组合 9"/>
          <p:cNvGrpSpPr/>
          <p:nvPr/>
        </p:nvGrpSpPr>
        <p:grpSpPr>
          <a:xfrm>
            <a:off x="4596612" y="1519294"/>
            <a:ext cx="7351858" cy="2514886"/>
            <a:chOff x="-1600" y="637"/>
            <a:chExt cx="20718" cy="9194"/>
          </a:xfrm>
        </p:grpSpPr>
        <p:cxnSp>
          <p:nvCxnSpPr>
            <p:cNvPr id="11" name="直接连接符 10"/>
            <p:cNvCxnSpPr>
              <a:stCxn id="20" idx="6"/>
              <a:endCxn id="22" idx="2"/>
            </p:cNvCxnSpPr>
            <p:nvPr/>
          </p:nvCxnSpPr>
          <p:spPr>
            <a:xfrm>
              <a:off x="6081" y="5750"/>
              <a:ext cx="1022" cy="30"/>
            </a:xfrm>
            <a:prstGeom prst="line">
              <a:avLst/>
            </a:prstGeom>
            <a:ln w="38100"/>
          </p:spPr>
          <p:style>
            <a:lnRef idx="3">
              <a:schemeClr val="dk1"/>
            </a:lnRef>
            <a:fillRef idx="0">
              <a:schemeClr val="dk1"/>
            </a:fillRef>
            <a:effectRef idx="2">
              <a:schemeClr val="dk1"/>
            </a:effectRef>
            <a:fontRef idx="minor">
              <a:schemeClr val="tx1"/>
            </a:fontRef>
          </p:style>
        </p:cxnSp>
        <p:cxnSp>
          <p:nvCxnSpPr>
            <p:cNvPr id="12" name="直接连接符 11"/>
            <p:cNvCxnSpPr/>
            <p:nvPr/>
          </p:nvCxnSpPr>
          <p:spPr>
            <a:xfrm flipV="1">
              <a:off x="8423" y="2554"/>
              <a:ext cx="3716" cy="2449"/>
            </a:xfrm>
            <a:prstGeom prst="line">
              <a:avLst/>
            </a:prstGeom>
            <a:ln w="38100"/>
          </p:spPr>
          <p:style>
            <a:lnRef idx="3">
              <a:schemeClr val="dk1"/>
            </a:lnRef>
            <a:fillRef idx="0">
              <a:schemeClr val="dk1"/>
            </a:fillRef>
            <a:effectRef idx="2">
              <a:schemeClr val="dk1"/>
            </a:effectRef>
            <a:fontRef idx="minor">
              <a:schemeClr val="tx1"/>
            </a:fontRef>
          </p:style>
        </p:cxnSp>
        <p:cxnSp>
          <p:nvCxnSpPr>
            <p:cNvPr id="13" name="直接连接符 12"/>
            <p:cNvCxnSpPr>
              <a:stCxn id="22" idx="6"/>
              <a:endCxn id="24" idx="2"/>
            </p:cNvCxnSpPr>
            <p:nvPr/>
          </p:nvCxnSpPr>
          <p:spPr>
            <a:xfrm flipV="1">
              <a:off x="9492" y="5774"/>
              <a:ext cx="2124" cy="6"/>
            </a:xfrm>
            <a:prstGeom prst="line">
              <a:avLst/>
            </a:prstGeom>
            <a:ln w="38100"/>
          </p:spPr>
          <p:style>
            <a:lnRef idx="3">
              <a:schemeClr val="dk1"/>
            </a:lnRef>
            <a:fillRef idx="0">
              <a:schemeClr val="dk1"/>
            </a:fillRef>
            <a:effectRef idx="2">
              <a:schemeClr val="dk1"/>
            </a:effectRef>
            <a:fontRef idx="minor">
              <a:schemeClr val="tx1"/>
            </a:fontRef>
          </p:style>
        </p:cxnSp>
        <p:cxnSp>
          <p:nvCxnSpPr>
            <p:cNvPr id="14" name="直接连接符 13"/>
            <p:cNvCxnSpPr>
              <a:stCxn id="22" idx="4"/>
              <a:endCxn id="25" idx="2"/>
            </p:cNvCxnSpPr>
            <p:nvPr/>
          </p:nvCxnSpPr>
          <p:spPr>
            <a:xfrm>
              <a:off x="8298" y="6580"/>
              <a:ext cx="3405" cy="2451"/>
            </a:xfrm>
            <a:prstGeom prst="line">
              <a:avLst/>
            </a:prstGeom>
            <a:ln w="38100"/>
          </p:spPr>
          <p:style>
            <a:lnRef idx="3">
              <a:schemeClr val="dk1"/>
            </a:lnRef>
            <a:fillRef idx="0">
              <a:schemeClr val="dk1"/>
            </a:fillRef>
            <a:effectRef idx="2">
              <a:schemeClr val="dk1"/>
            </a:effectRef>
            <a:fontRef idx="minor">
              <a:schemeClr val="tx1"/>
            </a:fontRef>
          </p:style>
        </p:cxnSp>
        <p:cxnSp>
          <p:nvCxnSpPr>
            <p:cNvPr id="15" name="直接连接符 14"/>
            <p:cNvCxnSpPr>
              <a:stCxn id="24" idx="6"/>
              <a:endCxn id="26" idx="2"/>
            </p:cNvCxnSpPr>
            <p:nvPr/>
          </p:nvCxnSpPr>
          <p:spPr>
            <a:xfrm>
              <a:off x="14005" y="5774"/>
              <a:ext cx="2240" cy="142"/>
            </a:xfrm>
            <a:prstGeom prst="line">
              <a:avLst/>
            </a:prstGeom>
            <a:ln w="38100"/>
          </p:spPr>
          <p:style>
            <a:lnRef idx="3">
              <a:schemeClr val="dk1"/>
            </a:lnRef>
            <a:fillRef idx="0">
              <a:schemeClr val="dk1"/>
            </a:fillRef>
            <a:effectRef idx="2">
              <a:schemeClr val="dk1"/>
            </a:effectRef>
            <a:fontRef idx="minor">
              <a:schemeClr val="tx1"/>
            </a:fontRef>
          </p:style>
        </p:cxnSp>
        <p:cxnSp>
          <p:nvCxnSpPr>
            <p:cNvPr id="16" name="直接连接符 15"/>
            <p:cNvCxnSpPr>
              <a:stCxn id="23" idx="6"/>
            </p:cNvCxnSpPr>
            <p:nvPr/>
          </p:nvCxnSpPr>
          <p:spPr>
            <a:xfrm>
              <a:off x="13870" y="2684"/>
              <a:ext cx="3580" cy="2606"/>
            </a:xfrm>
            <a:prstGeom prst="line">
              <a:avLst/>
            </a:prstGeom>
            <a:ln w="38100"/>
          </p:spPr>
          <p:style>
            <a:lnRef idx="3">
              <a:schemeClr val="dk1"/>
            </a:lnRef>
            <a:fillRef idx="0">
              <a:schemeClr val="dk1"/>
            </a:fillRef>
            <a:effectRef idx="2">
              <a:schemeClr val="dk1"/>
            </a:effectRef>
            <a:fontRef idx="minor">
              <a:schemeClr val="tx1"/>
            </a:fontRef>
          </p:style>
        </p:cxnSp>
        <p:sp>
          <p:nvSpPr>
            <p:cNvPr id="17" name="文本框 16"/>
            <p:cNvSpPr txBox="1"/>
            <p:nvPr/>
          </p:nvSpPr>
          <p:spPr>
            <a:xfrm>
              <a:off x="485" y="3806"/>
              <a:ext cx="2909" cy="1233"/>
            </a:xfrm>
            <a:prstGeom prst="rect">
              <a:avLst/>
            </a:prstGeom>
            <a:noFill/>
          </p:spPr>
          <p:txBody>
            <a:bodyPr wrap="square" rtlCol="0">
              <a:spAutoFit/>
            </a:bodyPr>
            <a:lstStyle/>
            <a:p>
              <a:r>
                <a:rPr lang="en-US" altLang="zh-CN" sz="1600" b="1" dirty="0">
                  <a:cs typeface="+mn-lt"/>
                </a:rPr>
                <a:t>AS S</a:t>
              </a:r>
            </a:p>
          </p:txBody>
        </p:sp>
        <p:sp>
          <p:nvSpPr>
            <p:cNvPr id="18" name="文本框 17"/>
            <p:cNvSpPr txBox="1"/>
            <p:nvPr/>
          </p:nvSpPr>
          <p:spPr>
            <a:xfrm>
              <a:off x="7265" y="3810"/>
              <a:ext cx="1763" cy="1233"/>
            </a:xfrm>
            <a:prstGeom prst="rect">
              <a:avLst/>
            </a:prstGeom>
            <a:noFill/>
          </p:spPr>
          <p:txBody>
            <a:bodyPr wrap="square" rtlCol="0">
              <a:spAutoFit/>
            </a:bodyPr>
            <a:lstStyle/>
            <a:p>
              <a:r>
                <a:rPr lang="en-US" altLang="zh-CN" sz="1600" b="1" dirty="0">
                  <a:cs typeface="+mn-lt"/>
                </a:rPr>
                <a:t>AS B</a:t>
              </a:r>
            </a:p>
          </p:txBody>
        </p:sp>
        <p:sp>
          <p:nvSpPr>
            <p:cNvPr id="19" name="文本框 18"/>
            <p:cNvSpPr txBox="1"/>
            <p:nvPr/>
          </p:nvSpPr>
          <p:spPr>
            <a:xfrm>
              <a:off x="12006" y="637"/>
              <a:ext cx="2388" cy="1233"/>
            </a:xfrm>
            <a:prstGeom prst="rect">
              <a:avLst/>
            </a:prstGeom>
            <a:noFill/>
          </p:spPr>
          <p:txBody>
            <a:bodyPr wrap="square" rtlCol="0">
              <a:spAutoFit/>
            </a:bodyPr>
            <a:lstStyle/>
            <a:p>
              <a:r>
                <a:rPr lang="en-US" altLang="zh-CN" sz="1600" b="1" dirty="0">
                  <a:cs typeface="+mn-lt"/>
                </a:rPr>
                <a:t>AS C</a:t>
              </a:r>
            </a:p>
          </p:txBody>
        </p:sp>
        <p:sp>
          <p:nvSpPr>
            <p:cNvPr id="20" name="椭圆 19"/>
            <p:cNvSpPr/>
            <p:nvPr/>
          </p:nvSpPr>
          <p:spPr>
            <a:xfrm>
              <a:off x="3692" y="4949"/>
              <a:ext cx="2389" cy="1601"/>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85" y="4972"/>
              <a:ext cx="2389" cy="1601"/>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103" y="4979"/>
              <a:ext cx="2389" cy="1601"/>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1481" y="1883"/>
              <a:ext cx="2389" cy="1601"/>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1616" y="4973"/>
              <a:ext cx="2389" cy="1601"/>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1703" y="8230"/>
              <a:ext cx="2389" cy="1601"/>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6245" y="5115"/>
              <a:ext cx="2389" cy="1601"/>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4137" y="3810"/>
              <a:ext cx="1756" cy="1233"/>
            </a:xfrm>
            <a:prstGeom prst="rect">
              <a:avLst/>
            </a:prstGeom>
            <a:noFill/>
          </p:spPr>
          <p:txBody>
            <a:bodyPr wrap="square" rtlCol="0">
              <a:spAutoFit/>
            </a:bodyPr>
            <a:lstStyle/>
            <a:p>
              <a:r>
                <a:rPr lang="en-US" altLang="zh-CN" sz="1600" b="1" dirty="0">
                  <a:cs typeface="+mn-lt"/>
                </a:rPr>
                <a:t>AS A</a:t>
              </a:r>
            </a:p>
          </p:txBody>
        </p:sp>
        <p:sp>
          <p:nvSpPr>
            <p:cNvPr id="28" name="文本框 27"/>
            <p:cNvSpPr txBox="1"/>
            <p:nvPr/>
          </p:nvSpPr>
          <p:spPr>
            <a:xfrm>
              <a:off x="11990" y="3806"/>
              <a:ext cx="2386" cy="1233"/>
            </a:xfrm>
            <a:prstGeom prst="rect">
              <a:avLst/>
            </a:prstGeom>
            <a:noFill/>
          </p:spPr>
          <p:txBody>
            <a:bodyPr wrap="square" rtlCol="0">
              <a:spAutoFit/>
            </a:bodyPr>
            <a:lstStyle/>
            <a:p>
              <a:r>
                <a:rPr lang="en-US" altLang="zh-CN" sz="1600" b="1" dirty="0">
                  <a:cs typeface="+mn-lt"/>
                </a:rPr>
                <a:t>AS E</a:t>
              </a:r>
            </a:p>
          </p:txBody>
        </p:sp>
        <p:sp>
          <p:nvSpPr>
            <p:cNvPr id="29" name="文本框 28"/>
            <p:cNvSpPr txBox="1"/>
            <p:nvPr/>
          </p:nvSpPr>
          <p:spPr>
            <a:xfrm>
              <a:off x="12080" y="7131"/>
              <a:ext cx="2908" cy="1233"/>
            </a:xfrm>
            <a:prstGeom prst="rect">
              <a:avLst/>
            </a:prstGeom>
            <a:noFill/>
          </p:spPr>
          <p:txBody>
            <a:bodyPr wrap="square" rtlCol="0">
              <a:spAutoFit/>
            </a:bodyPr>
            <a:lstStyle/>
            <a:p>
              <a:r>
                <a:rPr lang="en-US" altLang="zh-CN" sz="1600" b="1" dirty="0">
                  <a:cs typeface="+mn-lt"/>
                </a:rPr>
                <a:t>AS F</a:t>
              </a:r>
            </a:p>
          </p:txBody>
        </p:sp>
        <p:cxnSp>
          <p:nvCxnSpPr>
            <p:cNvPr id="30" name="直接连接符 29"/>
            <p:cNvCxnSpPr>
              <a:stCxn id="26" idx="4"/>
              <a:endCxn id="25" idx="6"/>
            </p:cNvCxnSpPr>
            <p:nvPr/>
          </p:nvCxnSpPr>
          <p:spPr>
            <a:xfrm flipH="1">
              <a:off x="14092" y="6716"/>
              <a:ext cx="3348" cy="2315"/>
            </a:xfrm>
            <a:prstGeom prst="line">
              <a:avLst/>
            </a:prstGeom>
            <a:ln w="38100"/>
          </p:spPr>
          <p:style>
            <a:lnRef idx="3">
              <a:schemeClr val="dk1"/>
            </a:lnRef>
            <a:fillRef idx="0">
              <a:schemeClr val="dk1"/>
            </a:fillRef>
            <a:effectRef idx="2">
              <a:schemeClr val="dk1"/>
            </a:effectRef>
            <a:fontRef idx="minor">
              <a:schemeClr val="tx1"/>
            </a:fontRef>
          </p:style>
        </p:cxnSp>
        <p:cxnSp>
          <p:nvCxnSpPr>
            <p:cNvPr id="31" name="直接连接符 30"/>
            <p:cNvCxnSpPr>
              <a:stCxn id="21" idx="6"/>
              <a:endCxn id="20" idx="2"/>
            </p:cNvCxnSpPr>
            <p:nvPr/>
          </p:nvCxnSpPr>
          <p:spPr>
            <a:xfrm flipV="1">
              <a:off x="2874" y="5750"/>
              <a:ext cx="818" cy="23"/>
            </a:xfrm>
            <a:prstGeom prst="line">
              <a:avLst/>
            </a:prstGeom>
            <a:ln w="38100"/>
          </p:spPr>
          <p:style>
            <a:lnRef idx="3">
              <a:schemeClr val="dk1"/>
            </a:lnRef>
            <a:fillRef idx="0">
              <a:schemeClr val="dk1"/>
            </a:fillRef>
            <a:effectRef idx="2">
              <a:schemeClr val="dk1"/>
            </a:effectRef>
            <a:fontRef idx="minor">
              <a:schemeClr val="tx1"/>
            </a:fontRef>
          </p:style>
        </p:cxnSp>
        <p:pic>
          <p:nvPicPr>
            <p:cNvPr id="32" name="图片 31" descr="router"/>
            <p:cNvPicPr>
              <a:picLocks noChangeAspect="1"/>
            </p:cNvPicPr>
            <p:nvPr/>
          </p:nvPicPr>
          <p:blipFill>
            <a:blip r:embed="rId6"/>
            <a:stretch>
              <a:fillRect/>
            </a:stretch>
          </p:blipFill>
          <p:spPr>
            <a:xfrm>
              <a:off x="906" y="5286"/>
              <a:ext cx="1464" cy="974"/>
            </a:xfrm>
            <a:prstGeom prst="rect">
              <a:avLst/>
            </a:prstGeom>
          </p:spPr>
        </p:pic>
        <p:pic>
          <p:nvPicPr>
            <p:cNvPr id="33" name="图片 32" descr="router"/>
            <p:cNvPicPr>
              <a:picLocks noChangeAspect="1"/>
            </p:cNvPicPr>
            <p:nvPr/>
          </p:nvPicPr>
          <p:blipFill>
            <a:blip r:embed="rId6"/>
            <a:stretch>
              <a:fillRect/>
            </a:stretch>
          </p:blipFill>
          <p:spPr>
            <a:xfrm>
              <a:off x="4172" y="5229"/>
              <a:ext cx="1464" cy="974"/>
            </a:xfrm>
            <a:prstGeom prst="rect">
              <a:avLst/>
            </a:prstGeom>
          </p:spPr>
        </p:pic>
        <p:pic>
          <p:nvPicPr>
            <p:cNvPr id="34" name="图片 33" descr="router"/>
            <p:cNvPicPr>
              <a:picLocks noChangeAspect="1"/>
            </p:cNvPicPr>
            <p:nvPr/>
          </p:nvPicPr>
          <p:blipFill>
            <a:blip r:embed="rId6"/>
            <a:stretch>
              <a:fillRect/>
            </a:stretch>
          </p:blipFill>
          <p:spPr>
            <a:xfrm>
              <a:off x="7565" y="5298"/>
              <a:ext cx="1464" cy="974"/>
            </a:xfrm>
            <a:prstGeom prst="rect">
              <a:avLst/>
            </a:prstGeom>
          </p:spPr>
        </p:pic>
        <p:pic>
          <p:nvPicPr>
            <p:cNvPr id="35" name="图片 34" descr="router"/>
            <p:cNvPicPr>
              <a:picLocks noChangeAspect="1"/>
            </p:cNvPicPr>
            <p:nvPr/>
          </p:nvPicPr>
          <p:blipFill>
            <a:blip r:embed="rId6"/>
            <a:stretch>
              <a:fillRect/>
            </a:stretch>
          </p:blipFill>
          <p:spPr>
            <a:xfrm>
              <a:off x="11944" y="2196"/>
              <a:ext cx="1464" cy="974"/>
            </a:xfrm>
            <a:prstGeom prst="rect">
              <a:avLst/>
            </a:prstGeom>
          </p:spPr>
        </p:pic>
        <p:pic>
          <p:nvPicPr>
            <p:cNvPr id="36" name="图片 35" descr="router"/>
            <p:cNvPicPr>
              <a:picLocks noChangeAspect="1"/>
            </p:cNvPicPr>
            <p:nvPr/>
          </p:nvPicPr>
          <p:blipFill>
            <a:blip r:embed="rId6"/>
            <a:stretch>
              <a:fillRect/>
            </a:stretch>
          </p:blipFill>
          <p:spPr>
            <a:xfrm>
              <a:off x="12080" y="5262"/>
              <a:ext cx="1464" cy="974"/>
            </a:xfrm>
            <a:prstGeom prst="rect">
              <a:avLst/>
            </a:prstGeom>
          </p:spPr>
        </p:pic>
        <p:pic>
          <p:nvPicPr>
            <p:cNvPr id="37" name="图片 36" descr="router"/>
            <p:cNvPicPr>
              <a:picLocks noChangeAspect="1"/>
            </p:cNvPicPr>
            <p:nvPr/>
          </p:nvPicPr>
          <p:blipFill>
            <a:blip r:embed="rId6"/>
            <a:stretch>
              <a:fillRect/>
            </a:stretch>
          </p:blipFill>
          <p:spPr>
            <a:xfrm>
              <a:off x="12208" y="8508"/>
              <a:ext cx="1464" cy="974"/>
            </a:xfrm>
            <a:prstGeom prst="rect">
              <a:avLst/>
            </a:prstGeom>
          </p:spPr>
        </p:pic>
        <p:pic>
          <p:nvPicPr>
            <p:cNvPr id="38" name="图片 37" descr="router"/>
            <p:cNvPicPr>
              <a:picLocks noChangeAspect="1"/>
            </p:cNvPicPr>
            <p:nvPr/>
          </p:nvPicPr>
          <p:blipFill>
            <a:blip r:embed="rId6"/>
            <a:stretch>
              <a:fillRect/>
            </a:stretch>
          </p:blipFill>
          <p:spPr>
            <a:xfrm>
              <a:off x="16820" y="5483"/>
              <a:ext cx="1464" cy="974"/>
            </a:xfrm>
            <a:prstGeom prst="rect">
              <a:avLst/>
            </a:prstGeom>
          </p:spPr>
        </p:pic>
        <p:sp>
          <p:nvSpPr>
            <p:cNvPr id="39" name="文本框 38"/>
            <p:cNvSpPr txBox="1"/>
            <p:nvPr/>
          </p:nvSpPr>
          <p:spPr>
            <a:xfrm>
              <a:off x="5272" y="1705"/>
              <a:ext cx="6672" cy="1233"/>
            </a:xfrm>
            <a:prstGeom prst="rect">
              <a:avLst/>
            </a:prstGeom>
            <a:noFill/>
          </p:spPr>
          <p:txBody>
            <a:bodyPr wrap="square" rtlCol="0">
              <a:spAutoFit/>
            </a:bodyPr>
            <a:lstStyle/>
            <a:p>
              <a:r>
                <a:rPr lang="en-US" altLang="zh-CN" sz="1600" b="1" dirty="0">
                  <a:cs typeface="+mn-lt"/>
                </a:rPr>
                <a:t>prefer E as next hop</a:t>
              </a:r>
            </a:p>
          </p:txBody>
        </p:sp>
        <p:cxnSp>
          <p:nvCxnSpPr>
            <p:cNvPr id="40" name="直接箭头连接符 39"/>
            <p:cNvCxnSpPr/>
            <p:nvPr/>
          </p:nvCxnSpPr>
          <p:spPr>
            <a:xfrm>
              <a:off x="8058" y="2719"/>
              <a:ext cx="0" cy="109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1637" y="6721"/>
              <a:ext cx="0" cy="13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7028" y="3834"/>
              <a:ext cx="2090" cy="1233"/>
            </a:xfrm>
            <a:prstGeom prst="rect">
              <a:avLst/>
            </a:prstGeom>
            <a:noFill/>
          </p:spPr>
          <p:txBody>
            <a:bodyPr wrap="square" rtlCol="0">
              <a:spAutoFit/>
            </a:bodyPr>
            <a:lstStyle/>
            <a:p>
              <a:r>
                <a:rPr lang="en-US" altLang="zh-CN" sz="1600" b="1" dirty="0">
                  <a:cs typeface="+mn-lt"/>
                </a:rPr>
                <a:t>AS D</a:t>
              </a:r>
            </a:p>
          </p:txBody>
        </p:sp>
        <p:sp>
          <p:nvSpPr>
            <p:cNvPr id="43" name="文本框 42"/>
            <p:cNvSpPr txBox="1"/>
            <p:nvPr/>
          </p:nvSpPr>
          <p:spPr>
            <a:xfrm>
              <a:off x="-1600" y="8228"/>
              <a:ext cx="7186" cy="1238"/>
            </a:xfrm>
            <a:prstGeom prst="rect">
              <a:avLst/>
            </a:prstGeom>
            <a:noFill/>
          </p:spPr>
          <p:txBody>
            <a:bodyPr wrap="square" rtlCol="0">
              <a:spAutoFit/>
            </a:bodyPr>
            <a:lstStyle/>
            <a:p>
              <a:r>
                <a:rPr lang="en-US" altLang="zh-CN" sz="1600" b="1" dirty="0">
                  <a:cs typeface="+mn-lt"/>
                </a:rPr>
                <a:t>drop all paths containing E</a:t>
              </a:r>
            </a:p>
          </p:txBody>
        </p:sp>
      </p:grpSp>
      <p:sp>
        <p:nvSpPr>
          <p:cNvPr id="44" name="文本框 43"/>
          <p:cNvSpPr txBox="1"/>
          <p:nvPr/>
        </p:nvSpPr>
        <p:spPr>
          <a:xfrm>
            <a:off x="10938762" y="3255482"/>
            <a:ext cx="1731010" cy="337185"/>
          </a:xfrm>
          <a:prstGeom prst="rect">
            <a:avLst/>
          </a:prstGeom>
          <a:noFill/>
        </p:spPr>
        <p:txBody>
          <a:bodyPr wrap="square" rtlCol="0">
            <a:spAutoFit/>
          </a:bodyPr>
          <a:lstStyle/>
          <a:p>
            <a:r>
              <a:rPr lang="en-US" altLang="zh-CN" sz="1600" b="1" dirty="0">
                <a:cs typeface="+mn-lt"/>
              </a:rPr>
              <a:t>IP prefix P</a:t>
            </a:r>
          </a:p>
        </p:txBody>
      </p:sp>
      <p:sp>
        <p:nvSpPr>
          <p:cNvPr id="45" name="文本框 44"/>
          <p:cNvSpPr txBox="1"/>
          <p:nvPr/>
        </p:nvSpPr>
        <p:spPr>
          <a:xfrm>
            <a:off x="8218958" y="4733613"/>
            <a:ext cx="3962400" cy="1198880"/>
          </a:xfrm>
          <a:prstGeom prst="rect">
            <a:avLst/>
          </a:prstGeom>
          <a:noFill/>
        </p:spPr>
        <p:txBody>
          <a:bodyPr wrap="square" rtlCol="0">
            <a:spAutoFit/>
          </a:bodyPr>
          <a:lstStyle/>
          <a:p>
            <a:r>
              <a:rPr lang="en-US" altLang="zh-CN" sz="2400" dirty="0" err="1">
                <a:solidFill>
                  <a:schemeClr val="accent5">
                    <a:lumMod val="75000"/>
                  </a:schemeClr>
                </a:solidFill>
              </a:rPr>
              <a:t>ASes’ </a:t>
            </a:r>
            <a:r>
              <a:rPr lang="en-US" altLang="zh-CN" sz="2400" dirty="0">
                <a:solidFill>
                  <a:schemeClr val="accent5">
                    <a:lumMod val="75000"/>
                  </a:schemeClr>
                </a:solidFill>
              </a:rPr>
              <a:t>order in desecending global priority:</a:t>
            </a:r>
          </a:p>
          <a:p>
            <a:r>
              <a:rPr lang="en-US" altLang="zh-CN" sz="2400" dirty="0">
                <a:solidFill>
                  <a:schemeClr val="accent5">
                    <a:lumMod val="75000"/>
                  </a:schemeClr>
                </a:solidFill>
              </a:rPr>
              <a:t>D </a:t>
            </a:r>
            <a:r>
              <a:rPr lang="en-US" altLang="zh-CN" sz="2400" u="sng" dirty="0">
                <a:solidFill>
                  <a:schemeClr val="accent5">
                    <a:lumMod val="75000"/>
                  </a:schemeClr>
                </a:solidFill>
              </a:rPr>
              <a:t>C E F</a:t>
            </a:r>
            <a:r>
              <a:rPr lang="en-US" altLang="zh-CN" sz="2400" dirty="0">
                <a:solidFill>
                  <a:schemeClr val="accent5">
                    <a:lumMod val="75000"/>
                  </a:schemeClr>
                </a:solidFill>
              </a:rPr>
              <a:t> B A S</a:t>
            </a:r>
            <a:endParaRPr lang="zh-CN" altLang="en-US" sz="2400" dirty="0">
              <a:solidFill>
                <a:schemeClr val="accent5">
                  <a:lumMod val="75000"/>
                </a:schemeClr>
              </a:solidFill>
            </a:endParaRPr>
          </a:p>
        </p:txBody>
      </p:sp>
      <p:sp>
        <p:nvSpPr>
          <p:cNvPr id="8" name="矩形 7">
            <a:extLst>
              <a:ext uri="{FF2B5EF4-FFF2-40B4-BE49-F238E27FC236}">
                <a16:creationId xmlns:a16="http://schemas.microsoft.com/office/drawing/2014/main" id="{18830579-33E0-D8DE-1DDA-314F784E2294}"/>
              </a:ext>
            </a:extLst>
          </p:cNvPr>
          <p:cNvSpPr/>
          <p:nvPr/>
        </p:nvSpPr>
        <p:spPr>
          <a:xfrm>
            <a:off x="10990925" y="2393787"/>
            <a:ext cx="194254" cy="31976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矩形 45">
            <a:extLst>
              <a:ext uri="{FF2B5EF4-FFF2-40B4-BE49-F238E27FC236}">
                <a16:creationId xmlns:a16="http://schemas.microsoft.com/office/drawing/2014/main" id="{D3DA6BB4-420F-7AB4-1F5B-2D93B9802572}"/>
              </a:ext>
            </a:extLst>
          </p:cNvPr>
          <p:cNvSpPr/>
          <p:nvPr/>
        </p:nvSpPr>
        <p:spPr>
          <a:xfrm>
            <a:off x="10693558" y="2803269"/>
            <a:ext cx="194254" cy="319764"/>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矩形 46">
            <a:extLst>
              <a:ext uri="{FF2B5EF4-FFF2-40B4-BE49-F238E27FC236}">
                <a16:creationId xmlns:a16="http://schemas.microsoft.com/office/drawing/2014/main" id="{2ABC35DD-0925-2183-776A-35BD940FA148}"/>
              </a:ext>
            </a:extLst>
          </p:cNvPr>
          <p:cNvSpPr/>
          <p:nvPr/>
        </p:nvSpPr>
        <p:spPr>
          <a:xfrm>
            <a:off x="10831848" y="3274950"/>
            <a:ext cx="194254" cy="31976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a:extLst>
              <a:ext uri="{FF2B5EF4-FFF2-40B4-BE49-F238E27FC236}">
                <a16:creationId xmlns:a16="http://schemas.microsoft.com/office/drawing/2014/main" id="{557EE22F-1541-380C-936E-F662328A7A2E}"/>
              </a:ext>
            </a:extLst>
          </p:cNvPr>
          <p:cNvSpPr/>
          <p:nvPr/>
        </p:nvSpPr>
        <p:spPr>
          <a:xfrm>
            <a:off x="7279252" y="3489215"/>
            <a:ext cx="1292218" cy="900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a:t>Withdrawal</a:t>
            </a:r>
          </a:p>
          <a:p>
            <a:pPr algn="ctr"/>
            <a:r>
              <a:rPr kumimoji="1" lang="en-US" altLang="zh-CN"/>
              <a:t>happens</a:t>
            </a: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remove" grpId="0" nodeType="clickEffect">
                                  <p:stCondLst>
                                    <p:cond delay="0"/>
                                  </p:stCondLst>
                                  <p:childTnLst>
                                    <p:animMotion origin="layout" path="M 5E-6 -0.00046 C -0.0293 -0.03426 -0.05833 -0.06852 -0.08229 -0.08125 C -0.10652 -0.09375 -0.11459 -0.09606 -0.14297 -0.07569 C -0.17162 -0.05532 -0.23152 0.01945 -0.25235 0.04051 C -0.27318 0.06158 -0.26381 0.04908 -0.26797 0.0507 C -0.27214 0.05232 -0.27175 0.04977 -0.27735 0.05047 C -0.28295 0.05139 -0.29167 0.05625 -0.3017 0.05579 C -0.31524 0.05787 -0.33152 0.06042 -0.33542 0.05301 " pathEditMode="relative" rAng="0" ptsTypes="AAAAAAAA">
                                      <p:cBhvr>
                                        <p:cTn id="6" dur="3000" fill="hold"/>
                                        <p:tgtEl>
                                          <p:spTgt spid="8"/>
                                        </p:tgtEl>
                                        <p:attrNameLst>
                                          <p:attrName>ppt_x</p:attrName>
                                          <p:attrName>ppt_y</p:attrName>
                                        </p:attrNameLst>
                                      </p:cBhvr>
                                      <p:rCtr x="-16771" y="-1597"/>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remove" grpId="0" nodeType="clickEffect">
                                  <p:stCondLst>
                                    <p:cond delay="0"/>
                                  </p:stCondLst>
                                  <p:childTnLst>
                                    <p:animMotion origin="layout" path="M 0 0 L -0.19661 -0.00486 " pathEditMode="relative" ptsTypes="AA">
                                      <p:cBhvr>
                                        <p:cTn id="10" dur="3000" fill="hold"/>
                                        <p:tgtEl>
                                          <p:spTgt spid="46"/>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1" nodeType="clickEffect">
                                  <p:stCondLst>
                                    <p:cond delay="0"/>
                                  </p:stCondLst>
                                  <p:childTnLst>
                                    <p:animMotion origin="layout" path="M 5E-6 -0.00023 C -0.02786 -0.02963 -0.05572 -0.05903 -0.07904 -0.07222 C -0.10261 -0.08541 -0.11472 -0.1 -0.14102 -0.07963 C -0.16094 -0.05995 -0.18698 -0.01389 -0.203 0.00787 C -0.21902 0.0294 -0.23086 0.04954 -0.23711 0.05047 " pathEditMode="relative" rAng="0" ptsTypes="AAAAA">
                                      <p:cBhvr>
                                        <p:cTn id="18" dur="3000" fill="hold"/>
                                        <p:tgtEl>
                                          <p:spTgt spid="8"/>
                                        </p:tgtEl>
                                        <p:attrNameLst>
                                          <p:attrName>ppt_x</p:attrName>
                                          <p:attrName>ppt_y</p:attrName>
                                        </p:attrNameLst>
                                      </p:cBhvr>
                                      <p:rCtr x="-11862" y="-1944"/>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0 0 L -0.20208 0 " pathEditMode="relative" ptsTypes="AA">
                                      <p:cBhvr>
                                        <p:cTn id="22" dur="3000" fill="hold"/>
                                        <p:tgtEl>
                                          <p:spTgt spid="4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46" grpId="0" animBg="1"/>
      <p:bldP spid="46" grpId="1" animBg="1"/>
      <p:bldP spid="4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265.7527559055118,&quot;width&quot;:3247.6551181102363}"/>
</p:tagLst>
</file>

<file path=ppt/tags/tag1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265.7527559055118,&quot;width&quot;:3247.6551181102363}"/>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265.7527559055118,&quot;width&quot;:3247.6551181102363}"/>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265.7527559055118,&quot;width&quot;:3247.6551181102363}"/>
</p:tagLst>
</file>

<file path=ppt/tags/tag2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265.7527559055118,&quot;width&quot;:3247.6551181102363}"/>
</p:tagLst>
</file>

<file path=ppt/tags/tag2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265.7527559055118,&quot;width&quot;:3247.6551181102363}"/>
</p:tagLst>
</file>

<file path=ppt/tags/tag29.xml><?xml version="1.0" encoding="utf-8"?>
<p:tagLst xmlns:a="http://schemas.openxmlformats.org/drawingml/2006/main" xmlns:r="http://schemas.openxmlformats.org/officeDocument/2006/relationships" xmlns:p="http://schemas.openxmlformats.org/presentationml/2006/main">
  <p:tag name="KSO_WM_UNIT_TABLE_BEAUTIFY" val="smartTable{2b9c67d6-42b1-48e8-83d7-8d18ff37be13}"/>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265.7527559055118,&quot;width&quot;:3247.6551181102363}"/>
</p:tagLst>
</file>

<file path=ppt/tags/tag3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265.7527559055118,&quot;width&quot;:3247.6551181102363}"/>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265.7527559055118,&quot;width&quot;:3247.6551181102363}"/>
</p:tagLst>
</file>

<file path=ppt/tags/tag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265.7527559055118,&quot;width&quot;:3247.655118110236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3893</TotalTime>
  <Words>1088</Words>
  <Application>Microsoft Office PowerPoint</Application>
  <PresentationFormat>宽屏</PresentationFormat>
  <Paragraphs>220</Paragraphs>
  <Slides>18</Slides>
  <Notes>13</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宋体</vt:lpstr>
      <vt:lpstr>Arial</vt:lpstr>
      <vt:lpstr>Calibri</vt:lpstr>
      <vt:lpstr>Calibri Light</vt:lpstr>
      <vt:lpstr>Office 主题</vt:lpstr>
      <vt:lpstr>Toward Privacy-Preserving  Interdomain Configuration Verification  via Multi-Party Computation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qinqiuyue</dc:creator>
  <cp:lastModifiedBy>huisan xu</cp:lastModifiedBy>
  <cp:revision>293</cp:revision>
  <dcterms:created xsi:type="dcterms:W3CDTF">2023-06-25T14:16:13Z</dcterms:created>
  <dcterms:modified xsi:type="dcterms:W3CDTF">2023-07-10T10:11:14Z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2052-5.4.1.7920</vt:lpwstr>
  </property>
  <property fmtid="{D5CDD505-2E9C-101B-9397-08002B2CF9AE}" pid="3" name="ICV">
    <vt:lpwstr>BC8B0B96AF0B0A4CEB4198642CACB638_43</vt:lpwstr>
  </property>
</Properties>
</file>