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78" r:id="rId5"/>
    <p:sldId id="279" r:id="rId6"/>
    <p:sldId id="280" r:id="rId7"/>
    <p:sldId id="336" r:id="rId8"/>
    <p:sldId id="337" r:id="rId9"/>
    <p:sldId id="339" r:id="rId10"/>
    <p:sldId id="257" r:id="rId11"/>
    <p:sldId id="283" r:id="rId12"/>
    <p:sldId id="369" r:id="rId13"/>
    <p:sldId id="408" r:id="rId14"/>
    <p:sldId id="371" r:id="rId15"/>
    <p:sldId id="372" r:id="rId16"/>
    <p:sldId id="269" r:id="rId17"/>
    <p:sldId id="373" r:id="rId18"/>
    <p:sldId id="399" r:id="rId19"/>
    <p:sldId id="400" r:id="rId20"/>
    <p:sldId id="402" r:id="rId21"/>
    <p:sldId id="286" r:id="rId22"/>
    <p:sldId id="281" r:id="rId23"/>
    <p:sldId id="288" r:id="rId24"/>
    <p:sldId id="266" r:id="rId25"/>
    <p:sldId id="401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yx" initials="W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85D"/>
    <a:srgbClr val="014098"/>
    <a:srgbClr val="4472C4"/>
    <a:srgbClr val="FFFFFF"/>
    <a:srgbClr val="E9EBF5"/>
    <a:srgbClr val="A6B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2" autoAdjust="0"/>
  </p:normalViewPr>
  <p:slideViewPr>
    <p:cSldViewPr snapToGrid="0">
      <p:cViewPr varScale="1">
        <p:scale>
          <a:sx n="78" d="100"/>
          <a:sy n="78" d="100"/>
        </p:scale>
        <p:origin x="51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07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Calibri" panose="020F0502020204030204" charset="0"/>
                <a:cs typeface="Calibri" panose="020F0502020204030204" charset="0"/>
              </a:rPr>
            </a:fld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Calibri" panose="020F0502020204030204" charset="0"/>
                <a:cs typeface="Calibri" panose="020F0502020204030204" charset="0"/>
              </a:rPr>
            </a:fld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E9DC0201-BFF1-4BE9-882D-4A60F59873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8FA3640-96F5-4258-8A80-F342032BB0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charset="0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ym typeface="+mn-ea"/>
              </a:rPr>
              <a:t>given an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(input, output) mapping (x∗, y∗), whether the output remains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the same when each input feature may have a slight perturbation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Whether:  given a learning-based system and a set of predicates on its input, examine whether a set of predicates on its output always holds. </a:t>
            </a:r>
            <a:endParaRPr lang="en-US" altLang="zh-CN" sz="1800">
              <a:sym typeface="+mn-ea"/>
            </a:endParaRPr>
          </a:p>
          <a:p>
            <a:r>
              <a:rPr lang="en-US" altLang="zh-CN">
                <a:sym typeface="+mn-ea"/>
              </a:rPr>
              <a:t>What:  given a learning-based system and a set of predicates on its output, find a set of predicates on its input satisfying certain criteria such that the predicates on the output always hold. 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</a:t>
            </a:r>
            <a:r>
              <a:rPr lang="zh-CN" altLang="en-US" dirty="0"/>
              <a:t>ven a</a:t>
            </a:r>
            <a:r>
              <a:rPr lang="en-US" altLang="zh-CN" dirty="0"/>
              <a:t> </a:t>
            </a:r>
            <a:r>
              <a:rPr lang="zh-CN" altLang="en-US" dirty="0"/>
              <a:t>learning-based system, a set of predicates P on system input</a:t>
            </a:r>
            <a:r>
              <a:rPr lang="en-US" altLang="zh-CN" dirty="0"/>
              <a:t> </a:t>
            </a:r>
            <a:r>
              <a:rPr lang="zh-CN" altLang="en-US" dirty="0"/>
              <a:t>and a set of predicates Q on system output, motivated by the</a:t>
            </a:r>
            <a:r>
              <a:rPr lang="en-US" altLang="zh-CN" dirty="0"/>
              <a:t> </a:t>
            </a:r>
            <a:r>
              <a:rPr lang="zh-CN" altLang="en-US" dirty="0"/>
              <a:t>recent success of computer network configuration verification</a:t>
            </a:r>
            <a:r>
              <a:rPr lang="en-US" altLang="zh-CN" dirty="0"/>
              <a:t> </a:t>
            </a:r>
            <a:r>
              <a:rPr lang="zh-CN" altLang="en-US" dirty="0"/>
              <a:t>and synthesis [21], [22], we can verify whether Q always</a:t>
            </a:r>
            <a:r>
              <a:rPr lang="en-US" altLang="zh-CN" dirty="0"/>
              <a:t> </a:t>
            </a:r>
            <a:r>
              <a:rPr lang="zh-CN" altLang="en-US" dirty="0"/>
              <a:t>holds by checking whether the SMT problem P ∧ N ∧ ¬Q</a:t>
            </a:r>
            <a:r>
              <a:rPr lang="en-US" altLang="zh-CN" dirty="0"/>
              <a:t> </a:t>
            </a:r>
            <a:r>
              <a:rPr lang="zh-CN" altLang="en-US" dirty="0"/>
              <a:t>is unsatisfiable, where N is an SMT formula encoding the</a:t>
            </a:r>
            <a:r>
              <a:rPr lang="en-US" altLang="zh-CN" dirty="0"/>
              <a:t> </a:t>
            </a:r>
            <a:r>
              <a:rPr lang="zh-CN" altLang="en-US" dirty="0"/>
              <a:t>machine learning model of the system. Moreover, given N</a:t>
            </a:r>
            <a:r>
              <a:rPr lang="en-US" altLang="zh-CN" dirty="0"/>
              <a:t> </a:t>
            </a:r>
            <a:r>
              <a:rPr lang="zh-CN" altLang="en-US" dirty="0"/>
              <a:t>and only the predicates Q on system output, we can find the</a:t>
            </a:r>
            <a:r>
              <a:rPr lang="en-US" altLang="zh-CN" dirty="0"/>
              <a:t> </a:t>
            </a:r>
            <a:r>
              <a:rPr lang="zh-CN" altLang="en-US" dirty="0"/>
              <a:t>predicates P satisfying certain criteria and guaranteeing that</a:t>
            </a:r>
            <a:r>
              <a:rPr lang="en-US" altLang="zh-CN" dirty="0"/>
              <a:t> </a:t>
            </a:r>
            <a:r>
              <a:rPr lang="zh-CN" altLang="en-US" dirty="0"/>
              <a:t>Q always holds by iteratively checking the satisfiability andrelated properties of multiple SMT formulas.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dirty="0"/>
              <a:t>he property of adversarial</a:t>
            </a:r>
            <a:r>
              <a:rPr lang="en-US" dirty="0"/>
              <a:t> </a:t>
            </a:r>
            <a:r>
              <a:rPr dirty="0"/>
              <a:t>perturbation [11], [36] requires that: for a given input data with</a:t>
            </a:r>
            <a:r>
              <a:rPr lang="en-US" dirty="0"/>
              <a:t> </a:t>
            </a:r>
            <a:r>
              <a:rPr dirty="0"/>
              <a:t>m features x∗ = [x∗1, . . . , x∗m] and its output y∗ = N (x∗), if</a:t>
            </a:r>
            <a:r>
              <a:rPr lang="en-US" dirty="0"/>
              <a:t> </a:t>
            </a:r>
            <a:r>
              <a:rPr dirty="0"/>
              <a:t>there exists a small perturbation of no more than ε on each</a:t>
            </a:r>
            <a:r>
              <a:rPr lang="en-US" dirty="0"/>
              <a:t> </a:t>
            </a:r>
            <a:r>
              <a:rPr dirty="0"/>
              <a:t>input feature, the output should not change. This property can</a:t>
            </a:r>
            <a:r>
              <a:rPr lang="en-US" dirty="0"/>
              <a:t> </a:t>
            </a:r>
            <a:r>
              <a:rPr dirty="0"/>
              <a:t>be verified by checking the</a:t>
            </a:r>
            <a:r>
              <a:rPr lang="en-US" dirty="0"/>
              <a:t> s</a:t>
            </a:r>
            <a:r>
              <a:rPr dirty="0"/>
              <a:t>atisfiability of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f</a:t>
            </a:r>
            <a:r>
              <a:rPr dirty="0"/>
              <a:t>or example, the</a:t>
            </a:r>
            <a:r>
              <a:rPr lang="en-US" dirty="0"/>
              <a:t> </a:t>
            </a:r>
            <a:r>
              <a:rPr dirty="0"/>
              <a:t>interpretability problem of feature importance asks to find the</a:t>
            </a:r>
            <a:r>
              <a:rPr lang="en-US" dirty="0"/>
              <a:t> </a:t>
            </a:r>
            <a:r>
              <a:rPr dirty="0"/>
              <a:t>minimal ε such that Equation (1) of adversarial perturbation</a:t>
            </a:r>
            <a:endParaRPr dirty="0"/>
          </a:p>
          <a:p>
            <a:r>
              <a:rPr dirty="0"/>
              <a:t>property is unsatisfiable. Such an ε can be found by repeatedly</a:t>
            </a:r>
            <a:r>
              <a:rPr lang="en-US" dirty="0"/>
              <a:t> </a:t>
            </a:r>
            <a:r>
              <a:rPr dirty="0"/>
              <a:t>solving Equation (1) using binary search</a:t>
            </a:r>
            <a:r>
              <a:rPr lang="en-US" dirty="0"/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ym typeface="+mn-ea"/>
              </a:rPr>
              <a:t>rst, given a learning-based networking system, an operator specifies a verification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or interpretability problem as an SMT formula, and sends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it together with the learning model of this system to the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UINT encoder. Second, the encoder automatically encodes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the received learning model into an SMT formula and sends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it together with the received problem to the UINT planner.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Third, the planner analyzes the received problem and decides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the corresponding SMT problems to solve. Fourth, the planner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invokes the SMT engine, iteratively if necessary, to solve the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received problem, and returns the final verification or interpretability answer to the operator. I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DC6-E22D-4CFC-BC3E-15187D0A2D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D4EE-7CF5-4417-B019-C30CE9920D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6B4C-E53C-4B37-B57C-3D64D2FCB8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6FD6-B4C9-4937-A68B-F56CA5DD7F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1D6F-8B7E-40C8-AEFD-339AF7F63D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115A-D02F-4A9B-A751-44E30DBE2DD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C27-2D91-4C66-915C-3867A7F3721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9167-6DCB-4BAE-ABD5-814EEE43C8C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96D9-E276-410E-98F5-093B72DF5BA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B6B2-4A8F-4360-AD44-8698E31CE02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F2-36E9-452B-B570-7DAE20FA3BC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1A1328D7-470F-4A53-A201-11805EE18F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8.tiff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tags" Target="../tags/tag51.xml"/><Relationship Id="rId4" Type="http://schemas.openxmlformats.org/officeDocument/2006/relationships/image" Target="../media/image27.png"/><Relationship Id="rId3" Type="http://schemas.openxmlformats.org/officeDocument/2006/relationships/tags" Target="../tags/tag50.xml"/><Relationship Id="rId20" Type="http://schemas.openxmlformats.org/officeDocument/2006/relationships/notesSlide" Target="../notesSlides/notesSlide11.xml"/><Relationship Id="rId2" Type="http://schemas.openxmlformats.org/officeDocument/2006/relationships/tags" Target="../tags/tag49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57.xml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image" Target="../media/image8.tiff"/><Relationship Id="rId4" Type="http://schemas.openxmlformats.org/officeDocument/2006/relationships/tags" Target="../tags/tag60.xml"/><Relationship Id="rId37" Type="http://schemas.openxmlformats.org/officeDocument/2006/relationships/notesSlide" Target="../notesSlides/notesSlide12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3.xml"/><Relationship Id="rId34" Type="http://schemas.openxmlformats.org/officeDocument/2006/relationships/image" Target="../media/image29.png"/><Relationship Id="rId33" Type="http://schemas.openxmlformats.org/officeDocument/2006/relationships/tags" Target="../tags/tag82.xml"/><Relationship Id="rId32" Type="http://schemas.openxmlformats.org/officeDocument/2006/relationships/tags" Target="../tags/tag81.xml"/><Relationship Id="rId31" Type="http://schemas.openxmlformats.org/officeDocument/2006/relationships/image" Target="../media/image31.png"/><Relationship Id="rId30" Type="http://schemas.openxmlformats.org/officeDocument/2006/relationships/tags" Target="../tags/tag80.xml"/><Relationship Id="rId3" Type="http://schemas.openxmlformats.org/officeDocument/2006/relationships/image" Target="../media/image35.png"/><Relationship Id="rId29" Type="http://schemas.openxmlformats.org/officeDocument/2006/relationships/tags" Target="../tags/tag79.xml"/><Relationship Id="rId28" Type="http://schemas.openxmlformats.org/officeDocument/2006/relationships/tags" Target="../tags/tag78.xml"/><Relationship Id="rId27" Type="http://schemas.openxmlformats.org/officeDocument/2006/relationships/tags" Target="../tags/tag77.xml"/><Relationship Id="rId26" Type="http://schemas.openxmlformats.org/officeDocument/2006/relationships/image" Target="../media/image27.png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image" Target="../media/image32.png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9.xml"/><Relationship Id="rId19" Type="http://schemas.openxmlformats.org/officeDocument/2006/relationships/image" Target="../media/image37.png"/><Relationship Id="rId18" Type="http://schemas.openxmlformats.org/officeDocument/2006/relationships/tags" Target="../tags/tag71.xml"/><Relationship Id="rId17" Type="http://schemas.openxmlformats.org/officeDocument/2006/relationships/image" Target="../media/image36.png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image" Target="../media/image28.png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7" Type="http://schemas.openxmlformats.org/officeDocument/2006/relationships/notesSlide" Target="../notesSlides/notesSlide13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109.xml"/><Relationship Id="rId34" Type="http://schemas.openxmlformats.org/officeDocument/2006/relationships/image" Target="../media/image29.png"/><Relationship Id="rId33" Type="http://schemas.openxmlformats.org/officeDocument/2006/relationships/tags" Target="../tags/tag108.xml"/><Relationship Id="rId32" Type="http://schemas.openxmlformats.org/officeDocument/2006/relationships/tags" Target="../tags/tag107.xml"/><Relationship Id="rId31" Type="http://schemas.openxmlformats.org/officeDocument/2006/relationships/image" Target="../media/image31.png"/><Relationship Id="rId30" Type="http://schemas.openxmlformats.org/officeDocument/2006/relationships/tags" Target="../tags/tag106.xml"/><Relationship Id="rId3" Type="http://schemas.openxmlformats.org/officeDocument/2006/relationships/image" Target="../media/image8.tiff"/><Relationship Id="rId29" Type="http://schemas.openxmlformats.org/officeDocument/2006/relationships/tags" Target="../tags/tag105.xml"/><Relationship Id="rId28" Type="http://schemas.openxmlformats.org/officeDocument/2006/relationships/tags" Target="../tags/tag104.xml"/><Relationship Id="rId27" Type="http://schemas.openxmlformats.org/officeDocument/2006/relationships/tags" Target="../tags/tag103.xml"/><Relationship Id="rId26" Type="http://schemas.openxmlformats.org/officeDocument/2006/relationships/image" Target="../media/image27.png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image" Target="../media/image28.png"/><Relationship Id="rId22" Type="http://schemas.openxmlformats.org/officeDocument/2006/relationships/tags" Target="../tags/tag100.xml"/><Relationship Id="rId21" Type="http://schemas.openxmlformats.org/officeDocument/2006/relationships/tags" Target="../tags/tag99.xml"/><Relationship Id="rId20" Type="http://schemas.openxmlformats.org/officeDocument/2006/relationships/image" Target="../media/image32.png"/><Relationship Id="rId2" Type="http://schemas.openxmlformats.org/officeDocument/2006/relationships/image" Target="../media/image38.png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image" Target="../media/image40.png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image" Target="../media/image39.pn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image" Target="../media/image41.png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9" Type="http://schemas.openxmlformats.org/officeDocument/2006/relationships/notesSlide" Target="../notesSlides/notesSlide15.x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9.png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image" Target="../media/image27.png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image" Target="../media/image8.tiff"/><Relationship Id="rId19" Type="http://schemas.openxmlformats.org/officeDocument/2006/relationships/image" Target="../media/image28.png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tags" Target="../tags/tag125.xml"/><Relationship Id="rId12" Type="http://schemas.openxmlformats.org/officeDocument/2006/relationships/image" Target="../media/image44.png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image" Target="../media/image8.tiff"/><Relationship Id="rId5" Type="http://schemas.openxmlformats.org/officeDocument/2006/relationships/image" Target="../media/image47.png"/><Relationship Id="rId4" Type="http://schemas.openxmlformats.org/officeDocument/2006/relationships/image" Target="../media/image44.png"/><Relationship Id="rId35" Type="http://schemas.openxmlformats.org/officeDocument/2006/relationships/notesSlide" Target="../notesSlides/notesSlide16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157.xml"/><Relationship Id="rId32" Type="http://schemas.openxmlformats.org/officeDocument/2006/relationships/image" Target="../media/image29.png"/><Relationship Id="rId31" Type="http://schemas.openxmlformats.org/officeDocument/2006/relationships/tags" Target="../tags/tag156.xml"/><Relationship Id="rId30" Type="http://schemas.openxmlformats.org/officeDocument/2006/relationships/tags" Target="../tags/tag155.xml"/><Relationship Id="rId3" Type="http://schemas.openxmlformats.org/officeDocument/2006/relationships/tags" Target="../tags/tag137.xml"/><Relationship Id="rId29" Type="http://schemas.openxmlformats.org/officeDocument/2006/relationships/tags" Target="../tags/tag154.xml"/><Relationship Id="rId28" Type="http://schemas.openxmlformats.org/officeDocument/2006/relationships/tags" Target="../tags/tag153.xml"/><Relationship Id="rId27" Type="http://schemas.openxmlformats.org/officeDocument/2006/relationships/image" Target="../media/image27.png"/><Relationship Id="rId26" Type="http://schemas.openxmlformats.org/officeDocument/2006/relationships/tags" Target="../tags/tag152.xml"/><Relationship Id="rId25" Type="http://schemas.openxmlformats.org/officeDocument/2006/relationships/image" Target="../media/image28.png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image" Target="../media/image51.png"/><Relationship Id="rId21" Type="http://schemas.openxmlformats.org/officeDocument/2006/relationships/tags" Target="../tags/tag149.xml"/><Relationship Id="rId20" Type="http://schemas.openxmlformats.org/officeDocument/2006/relationships/image" Target="../media/image50.png"/><Relationship Id="rId2" Type="http://schemas.openxmlformats.org/officeDocument/2006/relationships/tags" Target="../tags/tag136.xml"/><Relationship Id="rId19" Type="http://schemas.openxmlformats.org/officeDocument/2006/relationships/tags" Target="../tags/tag148.xml"/><Relationship Id="rId18" Type="http://schemas.openxmlformats.org/officeDocument/2006/relationships/image" Target="../media/image49.png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image" Target="../media/image48.png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image" Target="../media/image52.png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8.tiff"/><Relationship Id="rId4" Type="http://schemas.openxmlformats.org/officeDocument/2006/relationships/image" Target="../media/image44.png"/><Relationship Id="rId34" Type="http://schemas.openxmlformats.org/officeDocument/2006/relationships/notesSlide" Target="../notesSlides/notesSlide17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79.xml"/><Relationship Id="rId31" Type="http://schemas.openxmlformats.org/officeDocument/2006/relationships/tags" Target="../tags/tag178.xml"/><Relationship Id="rId30" Type="http://schemas.openxmlformats.org/officeDocument/2006/relationships/tags" Target="../tags/tag177.xml"/><Relationship Id="rId3" Type="http://schemas.openxmlformats.org/officeDocument/2006/relationships/tags" Target="../tags/tag160.xml"/><Relationship Id="rId29" Type="http://schemas.openxmlformats.org/officeDocument/2006/relationships/image" Target="../media/image29.png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image" Target="../media/image27.png"/><Relationship Id="rId23" Type="http://schemas.openxmlformats.org/officeDocument/2006/relationships/tags" Target="../tags/tag172.xml"/><Relationship Id="rId22" Type="http://schemas.openxmlformats.org/officeDocument/2006/relationships/tags" Target="../tags/tag171.xml"/><Relationship Id="rId21" Type="http://schemas.openxmlformats.org/officeDocument/2006/relationships/image" Target="../media/image28.png"/><Relationship Id="rId20" Type="http://schemas.openxmlformats.org/officeDocument/2006/relationships/tags" Target="../tags/tag170.xml"/><Relationship Id="rId2" Type="http://schemas.openxmlformats.org/officeDocument/2006/relationships/tags" Target="../tags/tag159.xml"/><Relationship Id="rId19" Type="http://schemas.openxmlformats.org/officeDocument/2006/relationships/tags" Target="../tags/tag169.xml"/><Relationship Id="rId18" Type="http://schemas.openxmlformats.org/officeDocument/2006/relationships/image" Target="../media/image55.png"/><Relationship Id="rId17" Type="http://schemas.openxmlformats.org/officeDocument/2006/relationships/tags" Target="../tags/tag168.xml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46.png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8.tiff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8.tiff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image" Target="../media/image57.png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0.png"/><Relationship Id="rId7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tags" Target="../tags/tag5.xml"/><Relationship Id="rId4" Type="http://schemas.openxmlformats.org/officeDocument/2006/relationships/image" Target="../media/image8.tiff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.xml"/><Relationship Id="rId12" Type="http://schemas.openxmlformats.org/officeDocument/2006/relationships/image" Target="../media/image12.png"/><Relationship Id="rId11" Type="http://schemas.openxmlformats.org/officeDocument/2006/relationships/tags" Target="../tags/tag8.xml"/><Relationship Id="rId10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91.xml"/><Relationship Id="rId7" Type="http://schemas.openxmlformats.org/officeDocument/2006/relationships/image" Target="../media/image61.png"/><Relationship Id="rId6" Type="http://schemas.openxmlformats.org/officeDocument/2006/relationships/tags" Target="../tags/tag190.xml"/><Relationship Id="rId5" Type="http://schemas.openxmlformats.org/officeDocument/2006/relationships/image" Target="../media/image60.png"/><Relationship Id="rId4" Type="http://schemas.openxmlformats.org/officeDocument/2006/relationships/tags" Target="../tags/tag189.xml"/><Relationship Id="rId3" Type="http://schemas.openxmlformats.org/officeDocument/2006/relationships/image" Target="../media/image8.tiff"/><Relationship Id="rId2" Type="http://schemas.openxmlformats.org/officeDocument/2006/relationships/tags" Target="../tags/tag188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18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tiff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5.xml"/><Relationship Id="rId2" Type="http://schemas.openxmlformats.org/officeDocument/2006/relationships/image" Target="../media/image62.png"/><Relationship Id="rId1" Type="http://schemas.openxmlformats.org/officeDocument/2006/relationships/tags" Target="../tags/tag19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63.png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8" Type="http://schemas.openxmlformats.org/officeDocument/2006/relationships/notesSlide" Target="../notesSlides/notesSlide2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6.png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image" Target="../media/image65.png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image" Target="../media/image64.png"/><Relationship Id="rId1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5.xml"/><Relationship Id="rId7" Type="http://schemas.openxmlformats.org/officeDocument/2006/relationships/image" Target="../media/image13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tiff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8.tiff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9.png"/><Relationship Id="rId7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tiff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tiff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tiff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24.png"/><Relationship Id="rId3" Type="http://schemas.openxmlformats.org/officeDocument/2006/relationships/image" Target="../media/image8.tiff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jpeg"/><Relationship Id="rId3" Type="http://schemas.openxmlformats.org/officeDocument/2006/relationships/image" Target="../media/image8.tiff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820" y="203200"/>
            <a:ext cx="5721350" cy="774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1160" y="619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Toward a Unified Framework for Verifying and Interpreting Learning-Based Networking Systems</a:t>
            </a:r>
            <a:endParaRPr lang="en-US" alt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6970" y="3007360"/>
            <a:ext cx="10151745" cy="214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/>
              <a:t>Yangfan Huang</a:t>
            </a:r>
            <a:r>
              <a:rPr lang="en-US" altLang="zh-CN" sz="2000" b="1" baseline="30000"/>
              <a:t>1</a:t>
            </a:r>
            <a:r>
              <a:rPr lang="en-US" altLang="zh-CN" sz="2000"/>
              <a:t>, Yuling Lin</a:t>
            </a:r>
            <a:r>
              <a:rPr lang="en-US" altLang="zh-CN" sz="2000" baseline="30000"/>
              <a:t>1</a:t>
            </a:r>
            <a:r>
              <a:rPr lang="en-US" altLang="zh-CN" sz="2000"/>
              <a:t>, Haizhou Du</a:t>
            </a:r>
            <a:r>
              <a:rPr lang="en-US" altLang="zh-CN" sz="2000" baseline="30000"/>
              <a:t>2</a:t>
            </a:r>
            <a:r>
              <a:rPr lang="en-US" altLang="zh-CN" sz="2000"/>
              <a:t>, Yijian Chen</a:t>
            </a:r>
            <a:r>
              <a:rPr lang="en-US" altLang="zh-CN" sz="2000" baseline="30000"/>
              <a:t>2</a:t>
            </a:r>
            <a:r>
              <a:rPr lang="en-US" altLang="zh-CN" sz="2000"/>
              <a:t>, Haohao Song</a:t>
            </a:r>
            <a:r>
              <a:rPr lang="en-US" altLang="zh-CN" sz="2000" baseline="30000"/>
              <a:t>1</a:t>
            </a:r>
            <a:r>
              <a:rPr lang="en-US" altLang="zh-CN" sz="2000"/>
              <a:t>, Linghe Kong</a:t>
            </a:r>
            <a:r>
              <a:rPr lang="en-US" altLang="zh-CN" sz="2000" baseline="30000"/>
              <a:t>3</a:t>
            </a:r>
            <a:r>
              <a:rPr lang="en-US" altLang="zh-CN" sz="2000"/>
              <a:t>, Qiao Xiang</a:t>
            </a:r>
            <a:r>
              <a:rPr lang="en-US" altLang="zh-CN" sz="2000" baseline="30000"/>
              <a:t>1</a:t>
            </a:r>
            <a:r>
              <a:rPr lang="en-US" altLang="zh-CN" sz="2000"/>
              <a:t>, Qiang Li</a:t>
            </a:r>
            <a:r>
              <a:rPr lang="en-US" altLang="zh-CN" sz="2000" baseline="30000"/>
              <a:t>4</a:t>
            </a:r>
            <a:r>
              <a:rPr lang="en-US" altLang="zh-CN" sz="2000"/>
              <a:t>, Franck Le</a:t>
            </a:r>
            <a:r>
              <a:rPr lang="en-US" altLang="zh-CN" sz="2000" baseline="30000"/>
              <a:t>5</a:t>
            </a:r>
            <a:r>
              <a:rPr lang="en-US" altLang="zh-CN" sz="2000"/>
              <a:t>, Jiwu Shu</a:t>
            </a:r>
            <a:r>
              <a:rPr lang="en-US" altLang="zh-CN" sz="2000" baseline="30000"/>
              <a:t>1 6</a:t>
            </a:r>
            <a:r>
              <a:rPr lang="en-US" altLang="zh-CN" sz="2000"/>
              <a:t>, </a:t>
            </a:r>
            <a:endParaRPr lang="en-US" altLang="zh-CN" sz="2000"/>
          </a:p>
          <a:p>
            <a:pPr fontAlgn="auto">
              <a:lnSpc>
                <a:spcPct val="120000"/>
              </a:lnSpc>
            </a:pPr>
            <a:r>
              <a:rPr lang="en-US" altLang="zh-CN" sz="2000" baseline="30000"/>
              <a:t>1 </a:t>
            </a:r>
            <a:r>
              <a:rPr lang="en-US" altLang="zh-CN" sz="2000"/>
              <a:t>Xiamen University, </a:t>
            </a:r>
            <a:r>
              <a:rPr lang="en-US" altLang="zh-CN" sz="2000" baseline="30000"/>
              <a:t>2 </a:t>
            </a:r>
            <a:r>
              <a:rPr lang="en-US" altLang="zh-CN" sz="2000"/>
              <a:t>Shanghai University of Electric Power, </a:t>
            </a:r>
            <a:r>
              <a:rPr lang="en-US" altLang="zh-CN" sz="2000" baseline="30000"/>
              <a:t>3</a:t>
            </a:r>
            <a:r>
              <a:rPr lang="en-US" altLang="zh-CN" sz="2000"/>
              <a:t> Shanghai Jiao Tong University, </a:t>
            </a:r>
            <a:endParaRPr lang="en-US" altLang="zh-CN" sz="2000"/>
          </a:p>
          <a:p>
            <a:pPr fontAlgn="auto">
              <a:lnSpc>
                <a:spcPct val="120000"/>
              </a:lnSpc>
            </a:pPr>
            <a:r>
              <a:rPr lang="en-US" altLang="zh-CN" sz="2000" baseline="30000"/>
              <a:t>4 </a:t>
            </a:r>
            <a:r>
              <a:rPr lang="en-US" altLang="zh-CN" sz="2000"/>
              <a:t>Alibaba, </a:t>
            </a:r>
            <a:r>
              <a:rPr lang="en-US" altLang="zh-CN" sz="2000" baseline="30000"/>
              <a:t>5 </a:t>
            </a:r>
            <a:r>
              <a:rPr lang="en-US" altLang="zh-CN" sz="2000"/>
              <a:t>IBM Research, </a:t>
            </a:r>
            <a:r>
              <a:rPr lang="en-US" altLang="zh-CN" sz="2000" baseline="30000"/>
              <a:t>6 </a:t>
            </a:r>
            <a:r>
              <a:rPr lang="en-US" altLang="zh-CN" sz="2000"/>
              <a:t>Minjiang University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 dirty="0"/>
              <a:t>06/19/2023,</a:t>
            </a:r>
            <a:r>
              <a:rPr lang="zh-CN" altLang="en-US" sz="2000" dirty="0"/>
              <a:t> </a:t>
            </a:r>
            <a:r>
              <a:rPr lang="en-US" altLang="zh-CN" sz="2000" dirty="0"/>
              <a:t>IWQoS</a:t>
            </a:r>
            <a:r>
              <a:rPr lang="zh-CN" altLang="en-US" sz="2000" dirty="0"/>
              <a:t> </a:t>
            </a:r>
            <a:r>
              <a:rPr lang="en-US" altLang="zh-CN" sz="2000" dirty="0"/>
              <a:t>2023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12545" y="5375910"/>
            <a:ext cx="9622790" cy="1189355"/>
            <a:chOff x="1612" y="8409"/>
            <a:chExt cx="15154" cy="1873"/>
          </a:xfrm>
        </p:grpSpPr>
        <p:grpSp>
          <p:nvGrpSpPr>
            <p:cNvPr id="15" name="组合 14"/>
            <p:cNvGrpSpPr/>
            <p:nvPr/>
          </p:nvGrpSpPr>
          <p:grpSpPr>
            <a:xfrm rot="0">
              <a:off x="8827" y="8544"/>
              <a:ext cx="5551" cy="1701"/>
              <a:chOff x="13376" y="9304"/>
              <a:chExt cx="5482" cy="1191"/>
            </a:xfrm>
          </p:grpSpPr>
          <p:pic>
            <p:nvPicPr>
              <p:cNvPr id="12" name="图片 11" descr="R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6" y="9304"/>
                <a:ext cx="2692" cy="1191"/>
              </a:xfrm>
              <a:prstGeom prst="rect">
                <a:avLst/>
              </a:prstGeom>
            </p:spPr>
          </p:pic>
          <p:pic>
            <p:nvPicPr>
              <p:cNvPr id="14" name="图片 13" descr="IBM-PNG-Transparent-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6" y="9420"/>
                <a:ext cx="2112" cy="921"/>
              </a:xfrm>
              <a:prstGeom prst="rect">
                <a:avLst/>
              </a:prstGeom>
            </p:spPr>
          </p:pic>
        </p:grp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2" y="8409"/>
              <a:ext cx="1895" cy="18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1" y="8544"/>
              <a:ext cx="1701" cy="170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439" y="8544"/>
              <a:ext cx="1701" cy="170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065" y="8544"/>
              <a:ext cx="1701" cy="170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124635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94083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77570" y="1542415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cs typeface="Calibri" panose="020F0502020204030204" charset="0"/>
                <a:sym typeface="+mn-ea"/>
              </a:rPr>
              <a:t>Adversarial perturbation</a:t>
            </a:r>
            <a:endParaRPr lang="zh-CN" altLang="en-US" sz="2400">
              <a:cs typeface="Calibri" panose="020F0502020204030204" charset="0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877570" y="312420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Missing features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877570" y="470535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Extreme </a:t>
            </a:r>
            <a:endParaRPr lang="en-US" altLang="zh-CN" sz="2400">
              <a:cs typeface="Calibri" panose="020F0502020204030204" charset="0"/>
              <a:sym typeface="+mn-ea"/>
            </a:endParaRPr>
          </a:p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values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10" name="Title 1"/>
          <p:cNvSpPr txBox="1"/>
          <p:nvPr>
            <p:custDataLst>
              <p:tags r:id="rId6"/>
            </p:custDataLst>
          </p:nvPr>
        </p:nvSpPr>
        <p:spPr>
          <a:xfrm>
            <a:off x="621665" y="428625"/>
            <a:ext cx="93281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Representative Verification Properties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547681" y="2141474"/>
                <a:ext cx="7032625" cy="5130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681" y="2141474"/>
                <a:ext cx="7032625" cy="513080"/>
              </a:xfrm>
              <a:prstGeom prst="rect">
                <a:avLst/>
              </a:prstGeom>
              <a:blipFill rotWithShape="1">
                <a:blip r:embed="rId7"/>
                <a:stretch>
                  <a:fillRect l="-8" t="-50" r="-200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H="1">
            <a:off x="4500880" y="2647315"/>
            <a:ext cx="9525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74415" y="3284220"/>
            <a:ext cx="1407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Features that can be perturbed.</a:t>
            </a:r>
            <a:endParaRPr lang="en-US" altLang="zh-CN" sz="20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384800" y="2647315"/>
            <a:ext cx="9525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10150" y="3324225"/>
            <a:ext cx="1246505" cy="824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All input features</a:t>
            </a:r>
            <a:endParaRPr lang="en-US" altLang="zh-CN" sz="20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616700" y="2647315"/>
            <a:ext cx="1397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80050" y="4378960"/>
            <a:ext cx="18465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the predicates on</a:t>
            </a:r>
            <a:endParaRPr lang="zh-CN" altLang="en-US" sz="2000"/>
          </a:p>
          <a:p>
            <a:pPr algn="ctr"/>
            <a:r>
              <a:rPr lang="zh-CN" altLang="en-US" sz="2000"/>
              <a:t>perturbable input features</a:t>
            </a:r>
            <a:endParaRPr lang="zh-CN" altLang="en-US" sz="20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061325" y="2654300"/>
            <a:ext cx="1397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26630" y="4378960"/>
            <a:ext cx="17633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/>
              <a:t>t</a:t>
            </a:r>
            <a:r>
              <a:rPr lang="zh-CN" altLang="en-US" sz="2000"/>
              <a:t>he predicates on</a:t>
            </a:r>
            <a:endParaRPr lang="zh-CN" altLang="en-US" sz="2000"/>
          </a:p>
          <a:p>
            <a:pPr algn="ctr"/>
            <a:r>
              <a:rPr lang="zh-CN" altLang="en-US" sz="2000"/>
              <a:t>other input features.</a:t>
            </a:r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8162290" y="3228975"/>
            <a:ext cx="17875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ym typeface="+mn-ea"/>
              </a:rPr>
              <a:t>output after perturbation</a:t>
            </a:r>
            <a:endParaRPr lang="en-US" altLang="zh-CN" sz="2000"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9274810" y="2687320"/>
            <a:ext cx="9525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0359390" y="2647315"/>
            <a:ext cx="9525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64090" y="3209925"/>
            <a:ext cx="17875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ym typeface="+mn-ea"/>
              </a:rPr>
              <a:t>output before perturbation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455670" y="1426210"/>
            <a:ext cx="8399780" cy="1344295"/>
          </a:xfrm>
          <a:prstGeom prst="round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77570" y="1542415"/>
            <a:ext cx="2259330" cy="1174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cs typeface="Calibri" panose="020F0502020204030204" charset="0"/>
                <a:sym typeface="+mn-ea"/>
              </a:rPr>
              <a:t>Adversarial perturbation</a:t>
            </a:r>
            <a:endParaRPr lang="zh-CN" altLang="en-US" sz="2400">
              <a:cs typeface="Calibri" panose="020F0502020204030204" charset="0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877570" y="312420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Missing features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3"/>
            </p:custDataLst>
          </p:nvPr>
        </p:nvSpPr>
        <p:spPr>
          <a:xfrm>
            <a:off x="877570" y="470535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Extreme </a:t>
            </a:r>
            <a:endParaRPr lang="en-US" altLang="zh-CN" sz="2400">
              <a:cs typeface="Calibri" panose="020F0502020204030204" charset="0"/>
              <a:sym typeface="+mn-ea"/>
            </a:endParaRPr>
          </a:p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values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pic>
        <p:nvPicPr>
          <p:cNvPr id="2" name="图片 1" descr="neural-networ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365" y="4197350"/>
            <a:ext cx="1742440" cy="174244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99810" y="383921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11" name="下箭头 10"/>
          <p:cNvSpPr/>
          <p:nvPr>
            <p:custDataLst>
              <p:tags r:id="rId5"/>
            </p:custDataLst>
          </p:nvPr>
        </p:nvSpPr>
        <p:spPr>
          <a:xfrm>
            <a:off x="6102350" y="564388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431155" y="3105150"/>
                <a:ext cx="1795780" cy="6565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55" y="3105150"/>
                <a:ext cx="1795780" cy="6565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blipFill rotWithShape="1">
                <a:blip r:embed="rId7"/>
                <a:stretch>
                  <a:fillRect b="-18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云形标注 16"/>
          <p:cNvSpPr/>
          <p:nvPr/>
        </p:nvSpPr>
        <p:spPr>
          <a:xfrm>
            <a:off x="8246110" y="4196715"/>
            <a:ext cx="3191510" cy="1898015"/>
          </a:xfrm>
          <a:prstGeom prst="cloudCallout">
            <a:avLst>
              <a:gd name="adj1" fmla="val -78611"/>
              <a:gd name="adj2" fmla="val 68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cs typeface="Calibri" panose="020F0502020204030204" charset="0"/>
                <a:sym typeface="+mn-ea"/>
              </a:rPr>
              <a:t> whether the output remains</a:t>
            </a:r>
            <a:r>
              <a:rPr lang="en-US" altLang="zh-CN" sz="2000">
                <a:cs typeface="Calibri" panose="020F0502020204030204" charset="0"/>
                <a:sym typeface="+mn-ea"/>
              </a:rPr>
              <a:t> </a:t>
            </a:r>
            <a:r>
              <a:rPr lang="zh-CN" altLang="en-US" sz="2000">
                <a:cs typeface="Calibri" panose="020F0502020204030204" charset="0"/>
                <a:sym typeface="+mn-ea"/>
              </a:rPr>
              <a:t>the same</a:t>
            </a:r>
            <a:r>
              <a:rPr lang="en-US" altLang="zh-CN" sz="2000">
                <a:cs typeface="Calibri" panose="020F0502020204030204" charset="0"/>
                <a:sym typeface="+mn-ea"/>
              </a:rPr>
              <a:t>?</a:t>
            </a:r>
            <a:endParaRPr lang="en-US" altLang="zh-CN" sz="2000">
              <a:cs typeface="Calibri" panose="020F0502020204030204" charset="0"/>
              <a:sym typeface="+mn-ea"/>
            </a:endParaRPr>
          </a:p>
        </p:txBody>
      </p:sp>
      <p:sp>
        <p:nvSpPr>
          <p:cNvPr id="18" name="闪电形 17"/>
          <p:cNvSpPr/>
          <p:nvPr/>
        </p:nvSpPr>
        <p:spPr>
          <a:xfrm rot="600000" flipH="1">
            <a:off x="6843395" y="2908935"/>
            <a:ext cx="335915" cy="77343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757420" y="3044825"/>
                <a:ext cx="4300855" cy="714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every feature:</a:t>
                </a:r>
                <a:endParaRPr lang="en-US" altLang="zh-CN" sz="20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cs typeface="Calibri" panose="020F05020202040302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cs typeface="Calibri" panose="020F0502020204030204" charset="0"/>
                    <a:sym typeface="+mn-ea"/>
                  </a:rPr>
                  <a:t>)</a:t>
                </a:r>
                <a:endParaRPr lang="en-US" altLang="zh-CN" sz="2000">
                  <a:cs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420" y="3044825"/>
                <a:ext cx="4300855" cy="714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C:\Users\HP\Documents\问号.png问号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361430" y="5748020"/>
            <a:ext cx="502285" cy="502920"/>
          </a:xfrm>
          <a:prstGeom prst="rect">
            <a:avLst/>
          </a:prstGeom>
        </p:spPr>
      </p:pic>
      <p:sp>
        <p:nvSpPr>
          <p:cNvPr id="3" name="任意多边形 7"/>
          <p:cNvSpPr/>
          <p:nvPr>
            <p:custDataLst>
              <p:tags r:id="rId10"/>
            </p:custDataLst>
          </p:nvPr>
        </p:nvSpPr>
        <p:spPr>
          <a:xfrm flipV="1">
            <a:off x="543235" y="124635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2" name="任意多边形 8"/>
          <p:cNvSpPr/>
          <p:nvPr>
            <p:custDataLst>
              <p:tags r:id="rId11"/>
            </p:custDataLst>
          </p:nvPr>
        </p:nvSpPr>
        <p:spPr>
          <a:xfrm>
            <a:off x="7297" y="94083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>
            <p:custDataLst>
              <p:tags r:id="rId12"/>
            </p:custDataLst>
          </p:nvPr>
        </p:nvSpPr>
        <p:spPr>
          <a:xfrm>
            <a:off x="621665" y="428625"/>
            <a:ext cx="93281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Representative Verification Properties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062730" y="1560195"/>
                <a:ext cx="7185660" cy="454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4062730" y="1560195"/>
                <a:ext cx="7185660" cy="4540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下箭头 25"/>
          <p:cNvSpPr/>
          <p:nvPr/>
        </p:nvSpPr>
        <p:spPr>
          <a:xfrm>
            <a:off x="7226935" y="1972310"/>
            <a:ext cx="179070" cy="29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096000" y="2291715"/>
                <a:ext cx="6096000" cy="374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)</a:t>
                </a:r>
                <a:endParaRPr lang="en-US" altLang="zh-CN">
                  <a:cs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1715"/>
                <a:ext cx="6096000" cy="37465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511550" y="2299335"/>
                <a:ext cx="3782060" cy="3079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50" y="2299335"/>
                <a:ext cx="3782060" cy="307975"/>
              </a:xfrm>
              <a:prstGeom prst="rect">
                <a:avLst/>
              </a:prstGeom>
              <a:blipFill rotWithShape="1">
                <a:blip r:embed="rId17"/>
                <a:stretch>
                  <a:fillRect b="-3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>
            <p:custDataLst>
              <p:tags r:id="rId18"/>
            </p:custDataLst>
          </p:nvPr>
        </p:nvSpPr>
        <p:spPr>
          <a:xfrm>
            <a:off x="5333365" y="1969135"/>
            <a:ext cx="189865" cy="299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196715" y="2835910"/>
                <a:ext cx="4144645" cy="10147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several features:</a:t>
                </a:r>
                <a:endParaRPr lang="en-US" altLang="zh-CN" sz="20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>
                  <a:buNone/>
                </a:pPr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  <a:sym typeface="+mn-ea"/>
                  </a:rPr>
                  <a:t>other features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196715" y="2835910"/>
                <a:ext cx="4144645" cy="10147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3455670" y="1426210"/>
            <a:ext cx="8399780" cy="1344295"/>
          </a:xfrm>
          <a:prstGeom prst="round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77570" y="1542415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cs typeface="Calibri" panose="020F0502020204030204" charset="0"/>
                <a:sym typeface="+mn-ea"/>
              </a:rPr>
              <a:t>Adversarial perturbation</a:t>
            </a:r>
            <a:endParaRPr lang="zh-CN" altLang="en-US" sz="2400">
              <a:cs typeface="Calibri" panose="020F0502020204030204" charset="0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877570" y="3124200"/>
            <a:ext cx="2259330" cy="1174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Missing features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7"/>
            </p:custDataLst>
          </p:nvPr>
        </p:nvSpPr>
        <p:spPr>
          <a:xfrm>
            <a:off x="877570" y="470535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Extreme </a:t>
            </a:r>
            <a:endParaRPr lang="en-US" altLang="zh-CN" sz="2400">
              <a:cs typeface="Calibri" panose="020F0502020204030204" charset="0"/>
              <a:sym typeface="+mn-ea"/>
            </a:endParaRPr>
          </a:p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values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闪电形 17"/>
          <p:cNvSpPr/>
          <p:nvPr>
            <p:custDataLst>
              <p:tags r:id="rId11"/>
            </p:custDataLst>
          </p:nvPr>
        </p:nvSpPr>
        <p:spPr>
          <a:xfrm flipH="1">
            <a:off x="6863715" y="2953385"/>
            <a:ext cx="342900" cy="77978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" name="任意多边形 7"/>
          <p:cNvSpPr/>
          <p:nvPr>
            <p:custDataLst>
              <p:tags r:id="rId12"/>
            </p:custDataLst>
          </p:nvPr>
        </p:nvSpPr>
        <p:spPr>
          <a:xfrm flipV="1">
            <a:off x="543235" y="124635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2" name="任意多边形 8"/>
          <p:cNvSpPr/>
          <p:nvPr>
            <p:custDataLst>
              <p:tags r:id="rId13"/>
            </p:custDataLst>
          </p:nvPr>
        </p:nvSpPr>
        <p:spPr>
          <a:xfrm>
            <a:off x="7297" y="94083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>
            <p:custDataLst>
              <p:tags r:id="rId14"/>
            </p:custDataLst>
          </p:nvPr>
        </p:nvSpPr>
        <p:spPr>
          <a:xfrm>
            <a:off x="621665" y="428625"/>
            <a:ext cx="93281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Representative Verification Properties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560060" y="2327275"/>
                <a:ext cx="364934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5560060" y="2327275"/>
                <a:ext cx="3649345" cy="3683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>
            <p:custDataLst>
              <p:tags r:id="rId18"/>
            </p:custDataLst>
          </p:nvPr>
        </p:nvSpPr>
        <p:spPr>
          <a:xfrm>
            <a:off x="3738245" y="2346960"/>
            <a:ext cx="3408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Calibri" panose="020F0502020204030204" charset="0"/>
                <a:cs typeface="Cambria Math" panose="02040503050406030204" pitchFamily="18" charset="0"/>
              </a:rPr>
              <a:t>a set of missing features</a:t>
            </a:r>
            <a:endParaRPr lang="en-US" altLang="zh-CN">
              <a:latin typeface="Calibri" panose="020F0502020204030204" charset="0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367905" y="2313940"/>
                <a:ext cx="2136775" cy="4032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05" y="2313940"/>
                <a:ext cx="2136775" cy="40322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下箭头 23"/>
          <p:cNvSpPr/>
          <p:nvPr>
            <p:custDataLst>
              <p:tags r:id="rId20"/>
            </p:custDataLst>
          </p:nvPr>
        </p:nvSpPr>
        <p:spPr>
          <a:xfrm>
            <a:off x="8341360" y="2008505"/>
            <a:ext cx="189865" cy="297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4062730" y="1560195"/>
                <a:ext cx="7185660" cy="454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4062730" y="1560195"/>
                <a:ext cx="7185660" cy="45402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下箭头 25"/>
          <p:cNvSpPr/>
          <p:nvPr>
            <p:custDataLst>
              <p:tags r:id="rId24"/>
            </p:custDataLst>
          </p:nvPr>
        </p:nvSpPr>
        <p:spPr>
          <a:xfrm>
            <a:off x="7127875" y="2008505"/>
            <a:ext cx="240030" cy="31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neural-network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333365" y="4197350"/>
            <a:ext cx="1742440" cy="1742440"/>
          </a:xfrm>
          <a:prstGeom prst="rect">
            <a:avLst/>
          </a:prstGeom>
        </p:spPr>
      </p:pic>
      <p:sp>
        <p:nvSpPr>
          <p:cNvPr id="25" name="下箭头 24"/>
          <p:cNvSpPr/>
          <p:nvPr>
            <p:custDataLst>
              <p:tags r:id="rId27"/>
            </p:custDataLst>
          </p:nvPr>
        </p:nvSpPr>
        <p:spPr>
          <a:xfrm>
            <a:off x="6099810" y="383921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0" name="下箭头 29"/>
          <p:cNvSpPr/>
          <p:nvPr>
            <p:custDataLst>
              <p:tags r:id="rId28"/>
            </p:custDataLst>
          </p:nvPr>
        </p:nvSpPr>
        <p:spPr>
          <a:xfrm>
            <a:off x="6102350" y="564388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2" name="云形标注 31"/>
          <p:cNvSpPr/>
          <p:nvPr>
            <p:custDataLst>
              <p:tags r:id="rId29"/>
            </p:custDataLst>
          </p:nvPr>
        </p:nvSpPr>
        <p:spPr>
          <a:xfrm>
            <a:off x="8246110" y="4196715"/>
            <a:ext cx="3191510" cy="1898015"/>
          </a:xfrm>
          <a:prstGeom prst="cloudCallout">
            <a:avLst>
              <a:gd name="adj1" fmla="val -78611"/>
              <a:gd name="adj2" fmla="val 68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cs typeface="Calibri" panose="020F0502020204030204" charset="0"/>
                <a:sym typeface="+mn-ea"/>
              </a:rPr>
              <a:t> whether the output remains</a:t>
            </a:r>
            <a:r>
              <a:rPr lang="en-US" altLang="zh-CN" sz="2000">
                <a:cs typeface="Calibri" panose="020F0502020204030204" charset="0"/>
                <a:sym typeface="+mn-ea"/>
              </a:rPr>
              <a:t> </a:t>
            </a:r>
            <a:r>
              <a:rPr lang="zh-CN" altLang="en-US" sz="2000">
                <a:cs typeface="Calibri" panose="020F0502020204030204" charset="0"/>
                <a:sym typeface="+mn-ea"/>
              </a:rPr>
              <a:t>the same</a:t>
            </a:r>
            <a:r>
              <a:rPr lang="en-US" altLang="zh-CN" sz="2000">
                <a:cs typeface="Calibri" panose="020F0502020204030204" charset="0"/>
                <a:sym typeface="+mn-ea"/>
              </a:rPr>
              <a:t>?</a:t>
            </a:r>
            <a:endParaRPr lang="en-US" altLang="zh-CN" sz="2000">
              <a:cs typeface="Calibri" panose="020F0502020204030204" charset="0"/>
              <a:sym typeface="+mn-ea"/>
            </a:endParaRPr>
          </a:p>
        </p:txBody>
      </p:sp>
      <p:pic>
        <p:nvPicPr>
          <p:cNvPr id="33" name="图片 32" descr="C:\Users\HP\Documents\问号.png问号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rcRect/>
          <a:stretch>
            <a:fillRect/>
          </a:stretch>
        </p:blipFill>
        <p:spPr>
          <a:xfrm>
            <a:off x="6361430" y="5748020"/>
            <a:ext cx="502285" cy="502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blipFill rotWithShape="1">
                <a:blip r:embed="rId34"/>
                <a:stretch>
                  <a:fillRect b="-18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下箭头 35"/>
          <p:cNvSpPr/>
          <p:nvPr>
            <p:custDataLst>
              <p:tags r:id="rId35"/>
            </p:custDataLst>
          </p:nvPr>
        </p:nvSpPr>
        <p:spPr>
          <a:xfrm>
            <a:off x="5333365" y="1994535"/>
            <a:ext cx="240030" cy="31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3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455670" y="1426210"/>
            <a:ext cx="8399780" cy="1344295"/>
          </a:xfrm>
          <a:prstGeom prst="round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954145" y="3054985"/>
                <a:ext cx="4742180" cy="758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:r>
                  <a:rPr lang="en-US" altLang="zh-CN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several features: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)</a:t>
                </a:r>
                <a:endParaRPr lang="en-US" altLang="zh-CN">
                  <a:cs typeface="Calibri" panose="020F0502020204030204" charset="0"/>
                </a:endParaRPr>
              </a:p>
              <a:p>
                <a:pPr algn="ctr">
                  <a:buNone/>
                </a:pPr>
                <a:r>
                  <a:rPr lang="en-US" altLang="zh-CN">
                    <a:latin typeface="Calibri Light" panose="020F0302020204030204" pitchFamily="34" charset="0"/>
                    <a:cs typeface="Calibri Light" panose="020F0302020204030204" pitchFamily="34" charset="0"/>
                    <a:sym typeface="+mn-ea"/>
                  </a:rPr>
                  <a:t>other features in typical ranges: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libri Light" panose="020F0302020204030204" pitchFamily="34" charset="0"/>
                        <a:cs typeface="Calibri Light" panose="020F0302020204030204" pitchFamily="34" charset="0"/>
                        <a:sym typeface="+mn-ea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45" y="3054985"/>
                <a:ext cx="4742180" cy="7581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77570" y="1542415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cs typeface="Calibri" panose="020F0502020204030204" charset="0"/>
                <a:sym typeface="+mn-ea"/>
              </a:rPr>
              <a:t>Adversarial perturbation</a:t>
            </a:r>
            <a:endParaRPr lang="zh-CN" altLang="en-US" sz="2400">
              <a:cs typeface="Calibri" panose="020F0502020204030204" charset="0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877570" y="312420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Missing features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877570" y="4705350"/>
            <a:ext cx="2259330" cy="1174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Extreme </a:t>
            </a:r>
            <a:endParaRPr lang="en-US" altLang="zh-CN" sz="2400">
              <a:cs typeface="Calibri" panose="020F0502020204030204" charset="0"/>
              <a:sym typeface="+mn-ea"/>
            </a:endParaRPr>
          </a:p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values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3" name="任意多边形 7"/>
          <p:cNvSpPr/>
          <p:nvPr>
            <p:custDataLst>
              <p:tags r:id="rId6"/>
            </p:custDataLst>
          </p:nvPr>
        </p:nvSpPr>
        <p:spPr>
          <a:xfrm flipV="1">
            <a:off x="543235" y="124635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2" name="任意多边形 8"/>
          <p:cNvSpPr/>
          <p:nvPr>
            <p:custDataLst>
              <p:tags r:id="rId7"/>
            </p:custDataLst>
          </p:nvPr>
        </p:nvSpPr>
        <p:spPr>
          <a:xfrm>
            <a:off x="7297" y="94083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>
            <p:custDataLst>
              <p:tags r:id="rId8"/>
            </p:custDataLst>
          </p:nvPr>
        </p:nvSpPr>
        <p:spPr>
          <a:xfrm>
            <a:off x="621665" y="428625"/>
            <a:ext cx="93281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Representative Verification Properties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6" name="下箭头 25"/>
          <p:cNvSpPr/>
          <p:nvPr>
            <p:custDataLst>
              <p:tags r:id="rId9"/>
            </p:custDataLst>
          </p:nvPr>
        </p:nvSpPr>
        <p:spPr>
          <a:xfrm>
            <a:off x="7166610" y="1964690"/>
            <a:ext cx="209550" cy="403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493385" y="2361565"/>
                <a:ext cx="3649345" cy="3727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zh-CN">
                    <a:cs typeface="Calibri" panose="020F0502020204030204" charset="0"/>
                    <a:sym typeface="+mn-ea"/>
                  </a:rPr>
                  <a:t>)</a:t>
                </a:r>
                <a:endParaRPr lang="en-US" altLang="zh-CN">
                  <a:cs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493385" y="2361565"/>
                <a:ext cx="3649345" cy="3727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4361180" y="2146300"/>
            <a:ext cx="2259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Calibri" panose="020F0502020204030204" charset="0"/>
                <a:cs typeface="Cambria Math" panose="02040503050406030204" pitchFamily="18" charset="0"/>
              </a:rPr>
              <a:t> a set of features that take extreme values</a:t>
            </a:r>
            <a:endParaRPr lang="en-US" altLang="zh-CN">
              <a:latin typeface="Calibri" panose="020F0502020204030204" charset="0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548245" y="2368550"/>
                <a:ext cx="213677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7548245" y="2368550"/>
                <a:ext cx="2136775" cy="36258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下箭头 23"/>
          <p:cNvSpPr/>
          <p:nvPr>
            <p:custDataLst>
              <p:tags r:id="rId17"/>
            </p:custDataLst>
          </p:nvPr>
        </p:nvSpPr>
        <p:spPr>
          <a:xfrm>
            <a:off x="8259445" y="1964690"/>
            <a:ext cx="180975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062730" y="1560195"/>
                <a:ext cx="7185660" cy="454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4062730" y="1560195"/>
                <a:ext cx="7185660" cy="45402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5427345" y="3251835"/>
                <a:ext cx="1795780" cy="6565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5427345" y="3251835"/>
                <a:ext cx="1795780" cy="65659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闪电形 24"/>
          <p:cNvSpPr/>
          <p:nvPr>
            <p:custDataLst>
              <p:tags r:id="rId24"/>
            </p:custDataLst>
          </p:nvPr>
        </p:nvSpPr>
        <p:spPr>
          <a:xfrm flipH="1">
            <a:off x="6863715" y="3029585"/>
            <a:ext cx="342900" cy="77978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30" name="图片 29" descr="neural-network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333365" y="4273550"/>
            <a:ext cx="1742440" cy="1742440"/>
          </a:xfrm>
          <a:prstGeom prst="rect">
            <a:avLst/>
          </a:prstGeom>
        </p:spPr>
      </p:pic>
      <p:sp>
        <p:nvSpPr>
          <p:cNvPr id="32" name="下箭头 31"/>
          <p:cNvSpPr/>
          <p:nvPr>
            <p:custDataLst>
              <p:tags r:id="rId27"/>
            </p:custDataLst>
          </p:nvPr>
        </p:nvSpPr>
        <p:spPr>
          <a:xfrm>
            <a:off x="6099810" y="391541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3" name="下箭头 32"/>
          <p:cNvSpPr/>
          <p:nvPr>
            <p:custDataLst>
              <p:tags r:id="rId28"/>
            </p:custDataLst>
          </p:nvPr>
        </p:nvSpPr>
        <p:spPr>
          <a:xfrm>
            <a:off x="6102350" y="572008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4" name="云形标注 33"/>
          <p:cNvSpPr/>
          <p:nvPr>
            <p:custDataLst>
              <p:tags r:id="rId29"/>
            </p:custDataLst>
          </p:nvPr>
        </p:nvSpPr>
        <p:spPr>
          <a:xfrm>
            <a:off x="8246110" y="4196715"/>
            <a:ext cx="3191510" cy="1898015"/>
          </a:xfrm>
          <a:prstGeom prst="cloudCallout">
            <a:avLst>
              <a:gd name="adj1" fmla="val -78611"/>
              <a:gd name="adj2" fmla="val 68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cs typeface="Calibri" panose="020F0502020204030204" charset="0"/>
                <a:sym typeface="+mn-ea"/>
              </a:rPr>
              <a:t> whether the output remains</a:t>
            </a:r>
            <a:r>
              <a:rPr lang="en-US" altLang="zh-CN" sz="2000">
                <a:cs typeface="Calibri" panose="020F0502020204030204" charset="0"/>
                <a:sym typeface="+mn-ea"/>
              </a:rPr>
              <a:t> </a:t>
            </a:r>
            <a:r>
              <a:rPr lang="zh-CN" altLang="en-US" sz="2000">
                <a:cs typeface="Calibri" panose="020F0502020204030204" charset="0"/>
                <a:sym typeface="+mn-ea"/>
              </a:rPr>
              <a:t>the same</a:t>
            </a:r>
            <a:r>
              <a:rPr lang="en-US" altLang="zh-CN" sz="2000">
                <a:cs typeface="Calibri" panose="020F0502020204030204" charset="0"/>
                <a:sym typeface="+mn-ea"/>
              </a:rPr>
              <a:t>?</a:t>
            </a:r>
            <a:endParaRPr lang="en-US" altLang="zh-CN" sz="2000">
              <a:cs typeface="Calibri" panose="020F0502020204030204" charset="0"/>
              <a:sym typeface="+mn-ea"/>
            </a:endParaRPr>
          </a:p>
        </p:txBody>
      </p:sp>
      <p:pic>
        <p:nvPicPr>
          <p:cNvPr id="35" name="图片 34" descr="C:\Users\HP\Documents\问号.png问号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rcRect/>
          <a:stretch>
            <a:fillRect/>
          </a:stretch>
        </p:blipFill>
        <p:spPr>
          <a:xfrm>
            <a:off x="6361430" y="5824220"/>
            <a:ext cx="502285" cy="502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5036820" y="6311900"/>
                <a:ext cx="245935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5036820" y="6311900"/>
                <a:ext cx="2459355" cy="398780"/>
              </a:xfrm>
              <a:prstGeom prst="rect">
                <a:avLst/>
              </a:prstGeom>
              <a:blipFill rotWithShape="1">
                <a:blip r:embed="rId34"/>
                <a:stretch>
                  <a:fillRect b="-18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下箭头 36"/>
          <p:cNvSpPr/>
          <p:nvPr>
            <p:custDataLst>
              <p:tags r:id="rId35"/>
            </p:custDataLst>
          </p:nvPr>
        </p:nvSpPr>
        <p:spPr>
          <a:xfrm>
            <a:off x="5333365" y="1964690"/>
            <a:ext cx="160020" cy="25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730885" y="165100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Rule explanation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3"/>
            </p:custDataLst>
          </p:nvPr>
        </p:nvSpPr>
        <p:spPr>
          <a:xfrm>
            <a:off x="730885" y="4937125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Feature attribution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515870" y="2204085"/>
                <a:ext cx="9676130" cy="5384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515870" y="2204085"/>
                <a:ext cx="9676130" cy="5384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H="1">
            <a:off x="4500880" y="2647315"/>
            <a:ext cx="9525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74415" y="3284220"/>
            <a:ext cx="1407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Features that can be perturbed</a:t>
            </a:r>
            <a:endParaRPr lang="en-US" altLang="zh-CN" sz="20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577840" y="2647315"/>
            <a:ext cx="9525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06035" y="3314700"/>
            <a:ext cx="1246505" cy="824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All input features</a:t>
            </a:r>
            <a:endParaRPr lang="en-US" altLang="zh-CN" sz="20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616700" y="2647315"/>
            <a:ext cx="1397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80050" y="4378960"/>
            <a:ext cx="18465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the predicates on</a:t>
            </a:r>
            <a:endParaRPr lang="zh-CN" altLang="en-US" sz="2000"/>
          </a:p>
          <a:p>
            <a:pPr algn="ctr"/>
            <a:r>
              <a:rPr lang="zh-CN" altLang="en-US" sz="2000"/>
              <a:t>perturbable input features</a:t>
            </a:r>
            <a:endParaRPr lang="zh-CN" altLang="en-US" sz="20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061325" y="2654300"/>
            <a:ext cx="1397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86295" y="4378960"/>
            <a:ext cx="17633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/>
              <a:t>t</a:t>
            </a:r>
            <a:r>
              <a:rPr lang="zh-CN" altLang="en-US" sz="2000"/>
              <a:t>he predicates on</a:t>
            </a:r>
            <a:endParaRPr lang="zh-CN" altLang="en-US" sz="2000"/>
          </a:p>
          <a:p>
            <a:pPr algn="ctr"/>
            <a:r>
              <a:rPr lang="zh-CN" altLang="en-US" sz="2000"/>
              <a:t>other input features</a:t>
            </a:r>
            <a:endParaRPr lang="zh-CN" altLang="en-US" sz="20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9063990" y="2654300"/>
            <a:ext cx="12065" cy="57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68640" y="3244215"/>
            <a:ext cx="179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the predicates on neural network model</a:t>
            </a:r>
            <a:endParaRPr lang="en-US" altLang="zh-CN" sz="2000"/>
          </a:p>
        </p:txBody>
      </p:sp>
      <p:sp>
        <p:nvSpPr>
          <p:cNvPr id="20" name="任意多边形 7"/>
          <p:cNvSpPr/>
          <p:nvPr>
            <p:custDataLst>
              <p:tags r:id="rId7"/>
            </p:custDataLst>
          </p:nvPr>
        </p:nvSpPr>
        <p:spPr>
          <a:xfrm flipV="1">
            <a:off x="543235" y="124762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1" name="任意多边形 8"/>
          <p:cNvSpPr/>
          <p:nvPr>
            <p:custDataLst>
              <p:tags r:id="rId8"/>
            </p:custDataLst>
          </p:nvPr>
        </p:nvSpPr>
        <p:spPr>
          <a:xfrm>
            <a:off x="7297" y="94210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2" name="Title 1"/>
          <p:cNvSpPr txBox="1"/>
          <p:nvPr>
            <p:custDataLst>
              <p:tags r:id="rId9"/>
            </p:custDataLst>
          </p:nvPr>
        </p:nvSpPr>
        <p:spPr>
          <a:xfrm>
            <a:off x="621968" y="428446"/>
            <a:ext cx="92642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Reprensentative Interpretability Problems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86315" y="3234055"/>
            <a:ext cx="17875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ym typeface="+mn-ea"/>
              </a:rPr>
              <a:t>the predicates on output after perturbation</a:t>
            </a:r>
            <a:endParaRPr lang="en-US" altLang="zh-CN" sz="2000"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168255" y="2624455"/>
            <a:ext cx="1778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11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455670" y="1426210"/>
            <a:ext cx="8399780" cy="1344295"/>
          </a:xfrm>
          <a:prstGeom prst="round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719" y="105421"/>
            <a:ext cx="2062261" cy="803753"/>
          </a:xfrm>
          <a:prstGeom prst="rect">
            <a:avLst/>
          </a:prstGeom>
        </p:spPr>
      </p:pic>
      <p:sp>
        <p:nvSpPr>
          <p:cNvPr id="16" name="圆角矩形 15"/>
          <p:cNvSpPr/>
          <p:nvPr>
            <p:custDataLst>
              <p:tags r:id="rId3"/>
            </p:custDataLst>
          </p:nvPr>
        </p:nvSpPr>
        <p:spPr>
          <a:xfrm>
            <a:off x="730885" y="1651000"/>
            <a:ext cx="2259330" cy="1174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Rule explanation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730885" y="4909185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Feature attribution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885" y="2825750"/>
            <a:ext cx="2259330" cy="1174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/>
            <a:r>
              <a:rPr lang="en-US" altLang="zh-CN" sz="2800">
                <a:cs typeface="Calibri" panose="020F0502020204030204" charset="0"/>
              </a:rPr>
              <a:t>Anchor</a:t>
            </a:r>
            <a:endParaRPr lang="en-US" altLang="zh-CN" sz="2800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云形标注 11"/>
              <p:cNvSpPr/>
              <p:nvPr/>
            </p:nvSpPr>
            <p:spPr>
              <a:xfrm>
                <a:off x="8171815" y="4675505"/>
                <a:ext cx="3683635" cy="1823720"/>
              </a:xfrm>
              <a:prstGeom prst="cloudCallout">
                <a:avLst>
                  <a:gd name="adj1" fmla="val -53663"/>
                  <a:gd name="adj2" fmla="val -722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>
                    <a:cs typeface="Calibri" panose="020F0502020204030204" charset="0"/>
                  </a:rPr>
                  <a:t>Fi</a:t>
                </a:r>
                <a:r>
                  <a:rPr lang="en-US" altLang="zh-CN" sz="2000">
                    <a:cs typeface="Calibri" panose="020F0502020204030204" charset="0"/>
                  </a:rPr>
                  <a:t>nd</a:t>
                </a:r>
                <a:r>
                  <a:rPr lang="zh-CN" altLang="en-US" sz="2000">
                    <a:cs typeface="Calibri" panose="020F0502020204030204" charset="0"/>
                  </a:rPr>
                  <a:t> the smallest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>
                    <a:cs typeface="Calibri" panose="020F0502020204030204" charset="0"/>
                  </a:rPr>
                  <a:t> by </a:t>
                </a:r>
                <a:r>
                  <a:rPr lang="en-US" altLang="zh-CN" sz="2000" b="1">
                    <a:cs typeface="Calibri" panose="020F0502020204030204" charset="0"/>
                  </a:rPr>
                  <a:t>solving  unsat core</a:t>
                </a:r>
                <a:r>
                  <a:rPr lang="en-US" altLang="zh-CN" sz="2000">
                    <a:cs typeface="Calibri" panose="020F0502020204030204" charset="0"/>
                  </a:rPr>
                  <a:t> .</a:t>
                </a:r>
                <a:endParaRPr lang="en-US" altLang="zh-CN" sz="2000"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2" name="云形标注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15" y="4675505"/>
                <a:ext cx="3683635" cy="1823720"/>
              </a:xfrm>
              <a:prstGeom prst="cloudCallout">
                <a:avLst>
                  <a:gd name="adj1" fmla="val -53663"/>
                  <a:gd name="adj2" fmla="val -72283"/>
                </a:avLst>
              </a:prstGeom>
              <a:blipFill rotWithShape="1">
                <a:blip r:embed="rId5"/>
                <a:stretch>
                  <a:fillRect l="-5223" t="-25418" r="-224" b="-69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032250" y="3048635"/>
                <a:ext cx="4742180" cy="7467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the smallest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50" y="3048635"/>
                <a:ext cx="4742180" cy="7467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任意多边形 7"/>
          <p:cNvSpPr/>
          <p:nvPr>
            <p:custDataLst>
              <p:tags r:id="rId7"/>
            </p:custDataLst>
          </p:nvPr>
        </p:nvSpPr>
        <p:spPr>
          <a:xfrm flipV="1">
            <a:off x="543235" y="124762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任意多边形 8"/>
          <p:cNvSpPr/>
          <p:nvPr>
            <p:custDataLst>
              <p:tags r:id="rId8"/>
            </p:custDataLst>
          </p:nvPr>
        </p:nvSpPr>
        <p:spPr>
          <a:xfrm>
            <a:off x="7297" y="94210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>
            <p:custDataLst>
              <p:tags r:id="rId9"/>
            </p:custDataLst>
          </p:nvPr>
        </p:nvSpPr>
        <p:spPr>
          <a:xfrm>
            <a:off x="621968" y="428446"/>
            <a:ext cx="92642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Reprensentative Interpretability Problems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587115" y="1575435"/>
                <a:ext cx="8123555" cy="9829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587115" y="1575435"/>
                <a:ext cx="8123555" cy="98298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下箭头 25"/>
          <p:cNvSpPr/>
          <p:nvPr>
            <p:custDataLst>
              <p:tags r:id="rId13"/>
            </p:custDataLst>
          </p:nvPr>
        </p:nvSpPr>
        <p:spPr>
          <a:xfrm>
            <a:off x="7094855" y="1992630"/>
            <a:ext cx="193040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45530" y="2295525"/>
                <a:ext cx="2165350" cy="414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30" y="2295525"/>
                <a:ext cx="2165350" cy="4140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364095" y="2302510"/>
                <a:ext cx="6096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:r>
                  <a:rPr lang="en-US" altLang="zh-CN" i="1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N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𝒙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095" y="2302510"/>
                <a:ext cx="6096000" cy="3683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箭头 21"/>
          <p:cNvSpPr/>
          <p:nvPr>
            <p:custDataLst>
              <p:tags r:id="rId16"/>
            </p:custDataLst>
          </p:nvPr>
        </p:nvSpPr>
        <p:spPr>
          <a:xfrm>
            <a:off x="10132060" y="1992630"/>
            <a:ext cx="204470" cy="318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闪电形 6"/>
          <p:cNvSpPr/>
          <p:nvPr>
            <p:custDataLst>
              <p:tags r:id="rId20"/>
            </p:custDataLst>
          </p:nvPr>
        </p:nvSpPr>
        <p:spPr>
          <a:xfrm flipH="1">
            <a:off x="6863715" y="2953385"/>
            <a:ext cx="342900" cy="77978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23" name="图片 22" descr="neural-network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333365" y="4197350"/>
            <a:ext cx="1742440" cy="1742440"/>
          </a:xfrm>
          <a:prstGeom prst="rect">
            <a:avLst/>
          </a:prstGeom>
        </p:spPr>
      </p:pic>
      <p:sp>
        <p:nvSpPr>
          <p:cNvPr id="25" name="下箭头 24"/>
          <p:cNvSpPr/>
          <p:nvPr>
            <p:custDataLst>
              <p:tags r:id="rId23"/>
            </p:custDataLst>
          </p:nvPr>
        </p:nvSpPr>
        <p:spPr>
          <a:xfrm>
            <a:off x="6099810" y="383921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0" name="下箭头 29"/>
          <p:cNvSpPr/>
          <p:nvPr>
            <p:custDataLst>
              <p:tags r:id="rId24"/>
            </p:custDataLst>
          </p:nvPr>
        </p:nvSpPr>
        <p:spPr>
          <a:xfrm>
            <a:off x="6102350" y="564388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blipFill rotWithShape="1">
                <a:blip r:embed="rId27"/>
                <a:stretch>
                  <a:fillRect b="-18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455670" y="1426210"/>
            <a:ext cx="8399780" cy="1344295"/>
          </a:xfrm>
          <a:prstGeom prst="round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587115" y="1575435"/>
                <a:ext cx="8123555" cy="9829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587115" y="1575435"/>
                <a:ext cx="8123555" cy="9829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021455" y="3102610"/>
                <a:ext cx="5116830" cy="15297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>
                  <a:buNone/>
                </a:pPr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  <a:sym typeface="+mn-ea"/>
                  </a:rPr>
                  <a:t>for two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  <a:sym typeface="+mn-ea"/>
                  </a:rPr>
                  <a:t>: </a:t>
                </a:r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their value range,</a:t>
                </a:r>
                <a:endParaRPr lang="en-US" altLang="zh-CN" sz="20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>
                  <a:buNone/>
                </a:pPr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other features: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libri Light" panose="020F0302020204030204" pitchFamily="34" charset="0"/>
                        <a:cs typeface="Calibri Light" panose="020F0302020204030204" pitchFamily="34" charset="0"/>
                      </a:rPr>
                      <m:t> 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libri Light" panose="020F0302020204030204" pitchFamily="34" charset="0"/>
                    <a:cs typeface="Calibri Light" panose="020F0302020204030204" pitchFamily="3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algn="ctr">
                  <a:buNone/>
                </a:pPr>
                <a:endParaRPr lang="en-US" altLang="zh-CN" sz="2000" i="1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>
                  <a:buNone/>
                </a:pPr>
                <a:endParaRPr lang="en-US" altLang="zh-CN" sz="2000" i="1"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55" y="3102610"/>
                <a:ext cx="5116830" cy="15297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8719" y="105421"/>
            <a:ext cx="2062261" cy="803753"/>
          </a:xfrm>
          <a:prstGeom prst="rect">
            <a:avLst/>
          </a:prstGeom>
        </p:spPr>
      </p:pic>
      <p:sp>
        <p:nvSpPr>
          <p:cNvPr id="16" name="圆角矩形 15"/>
          <p:cNvSpPr/>
          <p:nvPr>
            <p:custDataLst>
              <p:tags r:id="rId7"/>
            </p:custDataLst>
          </p:nvPr>
        </p:nvSpPr>
        <p:spPr>
          <a:xfrm>
            <a:off x="730885" y="1651000"/>
            <a:ext cx="2259330" cy="1174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Rule explanation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730885" y="494157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Feature attribution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885" y="2825750"/>
            <a:ext cx="2258695" cy="1174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2800">
                <a:cs typeface="Calibri" panose="020F0502020204030204" charset="0"/>
              </a:rPr>
              <a:t>Decision boundary</a:t>
            </a:r>
            <a:endParaRPr lang="en-US" altLang="zh-CN" sz="2800">
              <a:cs typeface="Calibri" panose="020F0502020204030204" charset="0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7611745" y="4834890"/>
            <a:ext cx="3948430" cy="1886585"/>
          </a:xfrm>
          <a:prstGeom prst="cloudCallout">
            <a:avLst>
              <a:gd name="adj1" fmla="val -42791"/>
              <a:gd name="adj2" fmla="val -8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</a:t>
            </a:r>
            <a:r>
              <a:rPr sz="200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value range</a:t>
            </a:r>
            <a:r>
              <a:rPr lang="en-US" sz="200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by </a:t>
            </a:r>
            <a:r>
              <a:rPr lang="en-US" sz="2000" b="1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solving the SMT formula multiple times</a:t>
            </a:r>
            <a:r>
              <a:rPr lang="en-US" sz="200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until it returns unsat .</a:t>
            </a:r>
            <a:endParaRPr lang="en-US" sz="2000"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任意多边形 7"/>
          <p:cNvSpPr/>
          <p:nvPr>
            <p:custDataLst>
              <p:tags r:id="rId9"/>
            </p:custDataLst>
          </p:nvPr>
        </p:nvSpPr>
        <p:spPr>
          <a:xfrm flipV="1">
            <a:off x="543235" y="124762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任意多边形 8"/>
          <p:cNvSpPr/>
          <p:nvPr>
            <p:custDataLst>
              <p:tags r:id="rId10"/>
            </p:custDataLst>
          </p:nvPr>
        </p:nvSpPr>
        <p:spPr>
          <a:xfrm>
            <a:off x="7297" y="94210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>
            <p:custDataLst>
              <p:tags r:id="rId11"/>
            </p:custDataLst>
          </p:nvPr>
        </p:nvSpPr>
        <p:spPr>
          <a:xfrm>
            <a:off x="621968" y="428446"/>
            <a:ext cx="92642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Reprensentative Interpretability Problems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6" name="下箭头 25"/>
          <p:cNvSpPr/>
          <p:nvPr>
            <p:custDataLst>
              <p:tags r:id="rId12"/>
            </p:custDataLst>
          </p:nvPr>
        </p:nvSpPr>
        <p:spPr>
          <a:xfrm>
            <a:off x="8234680" y="1976755"/>
            <a:ext cx="229870" cy="20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976235" y="2042160"/>
                <a:ext cx="1209040" cy="5873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>
                    <a:cs typeface="Calibri" panose="020F0502020204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2000">
                  <a:cs typeface="Calibri" panose="020F0502020204030204" charset="0"/>
                </a:endParaRPr>
              </a:p>
              <a:p>
                <a:endParaRPr lang="zh-CN" altLang="en-US" sz="2000" i="1">
                  <a:latin typeface="Cambria Math" panose="02040503050406030204" pitchFamily="18" charset="0"/>
                  <a:cs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7976235" y="2042160"/>
                <a:ext cx="1209040" cy="587375"/>
              </a:xfrm>
              <a:prstGeom prst="rect">
                <a:avLst/>
              </a:prstGeom>
              <a:blipFill rotWithShape="1">
                <a:blip r:embed="rId15"/>
                <a:stretch>
                  <a:fillRect b="-18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8944610" y="2306320"/>
                <a:ext cx="245237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:r>
                  <a:rPr lang="en-US" altLang="zh-CN" i="1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N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𝒙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8944610" y="2306320"/>
                <a:ext cx="2452370" cy="3683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下箭头 24"/>
          <p:cNvSpPr/>
          <p:nvPr>
            <p:custDataLst>
              <p:tags r:id="rId19"/>
            </p:custDataLst>
          </p:nvPr>
        </p:nvSpPr>
        <p:spPr>
          <a:xfrm>
            <a:off x="6955155" y="2025650"/>
            <a:ext cx="190500" cy="37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526155" y="2354580"/>
                <a:ext cx="342900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>
                    <a:cs typeface="Calibri" panose="020F05020202040302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2000" b="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155" y="2354580"/>
                <a:ext cx="3429000" cy="39878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下箭头 28"/>
          <p:cNvSpPr/>
          <p:nvPr>
            <p:custDataLst>
              <p:tags r:id="rId21"/>
            </p:custDataLst>
          </p:nvPr>
        </p:nvSpPr>
        <p:spPr>
          <a:xfrm>
            <a:off x="5158105" y="2009140"/>
            <a:ext cx="26924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687060" y="2399665"/>
                <a:ext cx="319087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𝑏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ea typeface="Calibri" panose="020F0502020204030204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60" y="2399665"/>
                <a:ext cx="3190875" cy="3683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闪电形 6"/>
          <p:cNvSpPr/>
          <p:nvPr/>
        </p:nvSpPr>
        <p:spPr>
          <a:xfrm flipH="1">
            <a:off x="6863715" y="2953385"/>
            <a:ext cx="342900" cy="77978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23" name="图片 22" descr="neural-network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333365" y="4197350"/>
            <a:ext cx="1742440" cy="1742440"/>
          </a:xfrm>
          <a:prstGeom prst="rect">
            <a:avLst/>
          </a:prstGeom>
        </p:spPr>
      </p:pic>
      <p:sp>
        <p:nvSpPr>
          <p:cNvPr id="32" name="下箭头 31"/>
          <p:cNvSpPr/>
          <p:nvPr>
            <p:custDataLst>
              <p:tags r:id="rId28"/>
            </p:custDataLst>
          </p:nvPr>
        </p:nvSpPr>
        <p:spPr>
          <a:xfrm>
            <a:off x="6099810" y="383921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3" name="下箭头 32"/>
          <p:cNvSpPr/>
          <p:nvPr>
            <p:custDataLst>
              <p:tags r:id="rId29"/>
            </p:custDataLst>
          </p:nvPr>
        </p:nvSpPr>
        <p:spPr>
          <a:xfrm>
            <a:off x="6102350" y="564388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blipFill rotWithShape="1">
                <a:blip r:embed="rId32"/>
                <a:stretch>
                  <a:fillRect b="-18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下箭头 34"/>
          <p:cNvSpPr/>
          <p:nvPr>
            <p:custDataLst>
              <p:tags r:id="rId33"/>
            </p:custDataLst>
          </p:nvPr>
        </p:nvSpPr>
        <p:spPr>
          <a:xfrm>
            <a:off x="10015855" y="1979295"/>
            <a:ext cx="190500" cy="37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uiExpand="1" build="allAtOnce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455670" y="1426210"/>
            <a:ext cx="8399780" cy="1344295"/>
          </a:xfrm>
          <a:prstGeom prst="round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587115" y="1575435"/>
                <a:ext cx="8123555" cy="9829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587115" y="1575435"/>
                <a:ext cx="8123555" cy="9829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719" y="105421"/>
            <a:ext cx="2062261" cy="803753"/>
          </a:xfrm>
          <a:prstGeom prst="rect">
            <a:avLst/>
          </a:prstGeom>
        </p:spPr>
      </p:pic>
      <p:sp>
        <p:nvSpPr>
          <p:cNvPr id="16" name="圆角矩形 15"/>
          <p:cNvSpPr/>
          <p:nvPr>
            <p:custDataLst>
              <p:tags r:id="rId6"/>
            </p:custDataLst>
          </p:nvPr>
        </p:nvSpPr>
        <p:spPr>
          <a:xfrm>
            <a:off x="730885" y="1651000"/>
            <a:ext cx="2259330" cy="1174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Rule explanation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7"/>
            </p:custDataLst>
          </p:nvPr>
        </p:nvSpPr>
        <p:spPr>
          <a:xfrm>
            <a:off x="736600" y="4922520"/>
            <a:ext cx="2259330" cy="1174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cs typeface="Calibri" panose="020F0502020204030204" charset="0"/>
                <a:sym typeface="+mn-ea"/>
              </a:rPr>
              <a:t>Feature attribution</a:t>
            </a:r>
            <a:endParaRPr lang="en-US" altLang="zh-CN" sz="2400">
              <a:cs typeface="Calibri" panose="020F0502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600" y="3747770"/>
            <a:ext cx="2259330" cy="1174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2800">
                <a:cs typeface="Calibri" panose="020F0502020204030204" charset="0"/>
              </a:rPr>
              <a:t>Feature importance</a:t>
            </a:r>
            <a:endParaRPr lang="en-US" altLang="zh-CN" sz="2800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云形标注 17"/>
              <p:cNvSpPr/>
              <p:nvPr/>
            </p:nvSpPr>
            <p:spPr>
              <a:xfrm>
                <a:off x="7927975" y="3994150"/>
                <a:ext cx="4020185" cy="2366010"/>
              </a:xfrm>
              <a:prstGeom prst="cloudCallout">
                <a:avLst>
                  <a:gd name="adj1" fmla="val -66664"/>
                  <a:gd name="adj2" fmla="val -402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00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Find the features</a:t>
                </a:r>
                <a:endParaRPr lang="en-US" sz="2000"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 algn="ctr"/>
                <a:r>
                  <a:rPr lang="en-US" sz="200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importance ranking array by </a:t>
                </a:r>
                <a:r>
                  <a:rPr lang="en-US" sz="2000" b="1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perturbing the features</a:t>
                </a:r>
                <a:r>
                  <a:rPr lang="en-US" sz="200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and </a:t>
                </a:r>
                <a:r>
                  <a:rPr lang="en-US" sz="2000" b="1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comparing the minimal</a:t>
                </a:r>
                <a:r>
                  <a:rPr lang="en-US" sz="200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sz="2000" b="1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attack power</a:t>
                </a:r>
                <a:endParaRPr lang="en-US" sz="2000" b="1"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18" name="云形标注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75" y="3994150"/>
                <a:ext cx="4020185" cy="2366010"/>
              </a:xfrm>
              <a:prstGeom prst="cloudCallout">
                <a:avLst>
                  <a:gd name="adj1" fmla="val -66664"/>
                  <a:gd name="adj2" fmla="val -40257"/>
                </a:avLst>
              </a:prstGeom>
              <a:blipFill rotWithShape="1">
                <a:blip r:embed="rId8"/>
                <a:stretch>
                  <a:fillRect l="-18465" t="27" r="-205" b="-61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任意多边形 7"/>
          <p:cNvSpPr/>
          <p:nvPr>
            <p:custDataLst>
              <p:tags r:id="rId9"/>
            </p:custDataLst>
          </p:nvPr>
        </p:nvSpPr>
        <p:spPr>
          <a:xfrm flipV="1">
            <a:off x="543235" y="124762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任意多边形 8"/>
          <p:cNvSpPr/>
          <p:nvPr>
            <p:custDataLst>
              <p:tags r:id="rId10"/>
            </p:custDataLst>
          </p:nvPr>
        </p:nvSpPr>
        <p:spPr>
          <a:xfrm>
            <a:off x="7297" y="94210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>
            <p:custDataLst>
              <p:tags r:id="rId11"/>
            </p:custDataLst>
          </p:nvPr>
        </p:nvSpPr>
        <p:spPr>
          <a:xfrm>
            <a:off x="621968" y="428446"/>
            <a:ext cx="92642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Reprensentative Interpretability Problems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944995" y="2369185"/>
                <a:ext cx="609600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:r>
                  <a:rPr lang="en-US" altLang="zh-CN" i="1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N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𝒙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6944995" y="2369185"/>
                <a:ext cx="6096000" cy="3683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624445" y="2357755"/>
                <a:ext cx="2312670" cy="414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445" y="2357755"/>
                <a:ext cx="2312670" cy="4140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193540" y="2396490"/>
                <a:ext cx="6096000" cy="374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Calibri" panose="020F0502020204030204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40" y="2396490"/>
                <a:ext cx="6096000" cy="37465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下箭头 26"/>
          <p:cNvSpPr/>
          <p:nvPr>
            <p:custDataLst>
              <p:tags r:id="rId17"/>
            </p:custDataLst>
          </p:nvPr>
        </p:nvSpPr>
        <p:spPr>
          <a:xfrm>
            <a:off x="7079615" y="1999615"/>
            <a:ext cx="153670" cy="32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56685" y="2153285"/>
                <a:ext cx="2988310" cy="73850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  <m:r>
                      <a:rPr lang="en-US" altLang="zh-CN" b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lang="en-US" altLang="zh-CN" b="0">
                    <a:latin typeface="Calibri" panose="020F0502020204030204" charset="0"/>
                    <a:cs typeface="Calibri" panose="020F0502020204030204" charset="0"/>
                  </a:rPr>
                  <a:t>the perturbed </a:t>
                </a:r>
                <a:endParaRPr lang="en-US" altLang="zh-CN" b="0">
                  <a:latin typeface="Calibri" panose="020F0502020204030204" charset="0"/>
                  <a:cs typeface="Calibri" panose="020F0502020204030204" charset="0"/>
                </a:endParaRPr>
              </a:p>
              <a:p>
                <a:pPr algn="ctr">
                  <a:buNone/>
                </a:pPr>
                <a:r>
                  <a:rPr lang="en-US" altLang="zh-CN" b="0">
                    <a:latin typeface="Calibri" panose="020F0502020204030204" charset="0"/>
                    <a:cs typeface="Calibri" panose="020F0502020204030204" charset="0"/>
                  </a:rPr>
                  <a:t>feature set</a:t>
                </a:r>
                <a:endParaRPr lang="en-US" altLang="zh-CN" b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85" y="2153285"/>
                <a:ext cx="2988310" cy="7385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427345" y="3175635"/>
                <a:ext cx="1795780" cy="656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闪电形 6"/>
          <p:cNvSpPr/>
          <p:nvPr>
            <p:custDataLst>
              <p:tags r:id="rId22"/>
            </p:custDataLst>
          </p:nvPr>
        </p:nvSpPr>
        <p:spPr>
          <a:xfrm flipH="1">
            <a:off x="6863715" y="2953385"/>
            <a:ext cx="342900" cy="77978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pic>
        <p:nvPicPr>
          <p:cNvPr id="23" name="图片 22" descr="neural-network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333365" y="4197350"/>
            <a:ext cx="1742440" cy="1742440"/>
          </a:xfrm>
          <a:prstGeom prst="rect">
            <a:avLst/>
          </a:prstGeom>
        </p:spPr>
      </p:pic>
      <p:sp>
        <p:nvSpPr>
          <p:cNvPr id="32" name="下箭头 31"/>
          <p:cNvSpPr/>
          <p:nvPr>
            <p:custDataLst>
              <p:tags r:id="rId25"/>
            </p:custDataLst>
          </p:nvPr>
        </p:nvSpPr>
        <p:spPr>
          <a:xfrm>
            <a:off x="6099810" y="383921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33" name="下箭头 32"/>
          <p:cNvSpPr/>
          <p:nvPr>
            <p:custDataLst>
              <p:tags r:id="rId26"/>
            </p:custDataLst>
          </p:nvPr>
        </p:nvSpPr>
        <p:spPr>
          <a:xfrm>
            <a:off x="6102350" y="5643880"/>
            <a:ext cx="259080" cy="6070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5036820" y="6235700"/>
                <a:ext cx="2459355" cy="398780"/>
              </a:xfrm>
              <a:prstGeom prst="rect">
                <a:avLst/>
              </a:prstGeom>
              <a:blipFill rotWithShape="1">
                <a:blip r:embed="rId29"/>
                <a:stretch>
                  <a:fillRect b="-18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下箭头 29"/>
          <p:cNvSpPr/>
          <p:nvPr>
            <p:custDataLst>
              <p:tags r:id="rId30"/>
            </p:custDataLst>
          </p:nvPr>
        </p:nvSpPr>
        <p:spPr>
          <a:xfrm>
            <a:off x="5179695" y="1926590"/>
            <a:ext cx="153670" cy="290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>
            <p:custDataLst>
              <p:tags r:id="rId31"/>
            </p:custDataLst>
          </p:nvPr>
        </p:nvSpPr>
        <p:spPr>
          <a:xfrm>
            <a:off x="8521700" y="2029460"/>
            <a:ext cx="153670" cy="32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>
            <p:custDataLst>
              <p:tags r:id="rId32"/>
            </p:custDataLst>
          </p:nvPr>
        </p:nvSpPr>
        <p:spPr>
          <a:xfrm>
            <a:off x="9963785" y="1999615"/>
            <a:ext cx="153670" cy="32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uiExpand="1" build="allAtOnce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568"/>
            <a:ext cx="10515600" cy="474239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Learning-based networking systems: </a:t>
            </a:r>
            <a:endParaRPr lang="en-US" altLang="zh-CN" b="1" dirty="0"/>
          </a:p>
          <a:p>
            <a:pPr lvl="1"/>
            <a:r>
              <a:rPr lang="en-US" altLang="zh-CN" dirty="0"/>
              <a:t>Pensieve: An RL-based adaptive video bitrate selection system. (SIGCOMM’17)</a:t>
            </a:r>
            <a:endParaRPr lang="en-US" altLang="zh-CN" dirty="0"/>
          </a:p>
          <a:p>
            <a:pPr lvl="1"/>
            <a:r>
              <a:rPr lang="en-US" altLang="zh-CN" dirty="0"/>
              <a:t>Aurora: An RL-based congestion control protocol. (ICML’19)</a:t>
            </a:r>
            <a:endParaRPr lang="en-US" altLang="zh-CN" dirty="0"/>
          </a:p>
          <a:p>
            <a:r>
              <a:rPr lang="en-US" altLang="zh-CN" sz="2800" b="1" dirty="0"/>
              <a:t>Environment:</a:t>
            </a:r>
            <a:endParaRPr lang="en-US" altLang="zh-CN" sz="2800" b="1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Our prototype uses Z3 as the SMT engine.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969" y="428446"/>
            <a:ext cx="499584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Evaluation: Setting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73885" y="4016375"/>
            <a:ext cx="9479280" cy="739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cs typeface="Calibri" panose="020F0502020204030204" charset="0"/>
              </a:rPr>
              <a:t>Can our framework </a:t>
            </a:r>
            <a:r>
              <a:rPr lang="en-US" altLang="zh-CN" sz="2800">
                <a:cs typeface="Calibri" panose="020F0502020204030204" charset="0"/>
              </a:rPr>
              <a:t>solve</a:t>
            </a:r>
            <a:r>
              <a:rPr lang="zh-CN" altLang="en-US" sz="2800">
                <a:cs typeface="Calibri" panose="020F0502020204030204" charset="0"/>
              </a:rPr>
              <a:t> common </a:t>
            </a:r>
            <a:r>
              <a:rPr lang="en-US" altLang="zh-CN" sz="2800">
                <a:cs typeface="Calibri" panose="020F0502020204030204" charset="0"/>
              </a:rPr>
              <a:t>verification/interpretability questions</a:t>
            </a:r>
            <a:r>
              <a:rPr lang="zh-CN" altLang="en-US" sz="2800">
                <a:cs typeface="Calibri" panose="020F0502020204030204" charset="0"/>
              </a:rPr>
              <a:t> of different</a:t>
            </a:r>
            <a:r>
              <a:rPr lang="en-US" altLang="zh-CN" sz="2800">
                <a:cs typeface="Calibri" panose="020F0502020204030204" charset="0"/>
              </a:rPr>
              <a:t> </a:t>
            </a:r>
            <a:r>
              <a:rPr lang="zh-CN" altLang="en-US" sz="2800">
                <a:cs typeface="Calibri" panose="020F0502020204030204" charset="0"/>
              </a:rPr>
              <a:t>learning-based networking systems, and how efficient is it? </a:t>
            </a:r>
            <a:endParaRPr lang="zh-CN" altLang="en-US" sz="2800">
              <a:cs typeface="Calibri" panose="020F0502020204030204" charset="0"/>
            </a:endParaRPr>
          </a:p>
        </p:txBody>
      </p:sp>
      <p:pic>
        <p:nvPicPr>
          <p:cNvPr id="14" name="图片 13" descr="疑问 (1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1665" y="4182110"/>
            <a:ext cx="946150" cy="94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922655"/>
            <a:ext cx="4904740" cy="363283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3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4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665" y="428625"/>
            <a:ext cx="848868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Evaluation: Representative Results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56475" y="1390650"/>
            <a:ext cx="4700905" cy="2684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cs typeface="Calibri" panose="020F05020202040302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455" y="1187450"/>
            <a:ext cx="5596890" cy="27984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" y="4812030"/>
            <a:ext cx="4469130" cy="15443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8070" y="4442460"/>
            <a:ext cx="4524375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Decison boundary for Aurora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457950" y="391922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S</a:t>
            </a:r>
            <a:r>
              <a:rPr lang="zh-CN" altLang="en-US" sz="2000"/>
              <a:t>ensitivity analysis for Aurora and Pensiev</a:t>
            </a:r>
            <a:r>
              <a:rPr lang="en-US" altLang="zh-CN" sz="2000"/>
              <a:t>e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983615" y="6322695"/>
            <a:ext cx="7051040" cy="399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Minimal attack power of Aurora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5259070" y="4885690"/>
            <a:ext cx="6689090" cy="147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UINT can </a:t>
            </a:r>
            <a:r>
              <a:rPr lang="en-US" altLang="zh-CN" sz="2400">
                <a:cs typeface="Calibri" panose="020F0502020204030204" charset="0"/>
                <a:sym typeface="+mn-ea"/>
              </a:rPr>
              <a:t>solve</a:t>
            </a:r>
            <a:r>
              <a:rPr lang="zh-CN" altLang="en-US" sz="2400">
                <a:cs typeface="Calibri" panose="020F0502020204030204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cs typeface="Calibri" panose="020F0502020204030204" charset="0"/>
                <a:sym typeface="+mn-ea"/>
              </a:rPr>
              <a:t>common</a:t>
            </a:r>
            <a:r>
              <a:rPr lang="en-US" altLang="zh-CN" sz="2400">
                <a:solidFill>
                  <a:srgbClr val="C00000"/>
                </a:solidFill>
                <a:cs typeface="Calibri" panose="020F0502020204030204" charset="0"/>
                <a:sym typeface="+mn-ea"/>
              </a:rPr>
              <a:t> verification/interpretability problems</a:t>
            </a:r>
            <a:r>
              <a:rPr lang="zh-CN" altLang="en-US" sz="2400">
                <a:cs typeface="Calibri" panose="020F0502020204030204" charset="0"/>
                <a:sym typeface="+mn-ea"/>
              </a:rPr>
              <a:t> of</a:t>
            </a:r>
            <a:r>
              <a:rPr lang="en-US" altLang="zh-CN" sz="2400">
                <a:cs typeface="Calibri" panose="020F0502020204030204" charset="0"/>
                <a:sym typeface="+mn-ea"/>
              </a:rPr>
              <a:t> learning-based networking systems!</a:t>
            </a:r>
            <a:r>
              <a:rPr lang="en-US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63025" y="6356350"/>
            <a:ext cx="2743200" cy="365125"/>
          </a:xfrm>
        </p:spPr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665" y="428625"/>
            <a:ext cx="1041463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Learning-Based Networking Systems</a:t>
            </a:r>
            <a:endParaRPr lang="en-US" altLang="zh-CN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6033135" y="1282065"/>
            <a:ext cx="5786120" cy="2599690"/>
            <a:chOff x="9501" y="2019"/>
            <a:chExt cx="9112" cy="4094"/>
          </a:xfrm>
        </p:grpSpPr>
        <p:pic>
          <p:nvPicPr>
            <p:cNvPr id="2" name="图片 1"/>
            <p:cNvPicPr/>
            <p:nvPr>
              <p:custDataLst>
                <p:tags r:id="rId5"/>
              </p:custDataLst>
            </p:nvPr>
          </p:nvPicPr>
          <p:blipFill>
            <a:blip r:embed="rId6"/>
            <a:srcRect l="338" b="5642"/>
            <a:stretch>
              <a:fillRect/>
            </a:stretch>
          </p:blipFill>
          <p:spPr>
            <a:xfrm>
              <a:off x="10148" y="2019"/>
              <a:ext cx="7973" cy="31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501" y="5389"/>
              <a:ext cx="91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Adaptive Video Streaming(SIGCOMM’17)</a:t>
              </a:r>
              <a:endPara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13525" y="4178935"/>
            <a:ext cx="4732020" cy="2497455"/>
            <a:chOff x="10331" y="6581"/>
            <a:chExt cx="7452" cy="3933"/>
          </a:xfrm>
        </p:grpSpPr>
        <p:pic>
          <p:nvPicPr>
            <p:cNvPr id="8" name="图片 7"/>
            <p:cNvPicPr/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1222" y="6581"/>
              <a:ext cx="5669" cy="3118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331" y="9790"/>
              <a:ext cx="745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Congestion Control(ICML’19)</a:t>
              </a:r>
              <a:endParaRPr lang="en-US" altLang="zh-CN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7980" y="4178935"/>
            <a:ext cx="6096000" cy="2497455"/>
            <a:chOff x="548" y="6581"/>
            <a:chExt cx="9600" cy="3933"/>
          </a:xfrm>
        </p:grpSpPr>
        <p:pic>
          <p:nvPicPr>
            <p:cNvPr id="12" name="图片 11"/>
            <p:cNvPicPr/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0" y="6581"/>
              <a:ext cx="5669" cy="3118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48" y="9790"/>
              <a:ext cx="9600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Network Traffic</a:t>
              </a:r>
              <a:r>
                <a:rPr lang="en-US" altLang="zh-CN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Classification(IWQoS’18)</a:t>
              </a:r>
              <a:endPara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78560" y="1282065"/>
            <a:ext cx="3985260" cy="2616200"/>
            <a:chOff x="1856" y="2019"/>
            <a:chExt cx="6276" cy="4120"/>
          </a:xfrm>
        </p:grpSpPr>
        <p:pic>
          <p:nvPicPr>
            <p:cNvPr id="19" name="图片 18"/>
            <p:cNvPicPr/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200" y="2019"/>
              <a:ext cx="5669" cy="311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>
              <p:custDataLst>
                <p:tags r:id="rId13"/>
              </p:custDataLst>
            </p:nvPr>
          </p:nvSpPr>
          <p:spPr>
            <a:xfrm>
              <a:off x="1856" y="5415"/>
              <a:ext cx="6277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r>
                <a:rPr lang="en-US" altLang="zh-CN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Anomaly Prediction(IWQoS’16)</a:t>
              </a:r>
              <a:endPara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969" y="428446"/>
            <a:ext cx="499584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Evaluation: Results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2925" y="1230630"/>
            <a:ext cx="5327650" cy="4417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30035" y="1199515"/>
            <a:ext cx="5072380" cy="44596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3765" y="6151880"/>
            <a:ext cx="1022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cs typeface="Calibri" panose="020F0502020204030204" charset="0"/>
                <a:sym typeface="+mn-ea"/>
              </a:rPr>
              <a:t>UINT can solve verification and interpretability problems in</a:t>
            </a:r>
            <a:r>
              <a:rPr sz="2400">
                <a:solidFill>
                  <a:srgbClr val="C00000"/>
                </a:solidFill>
                <a:cs typeface="Calibri" panose="020F0502020204030204" charset="0"/>
                <a:sym typeface="+mn-ea"/>
              </a:rPr>
              <a:t> re</a:t>
            </a:r>
            <a:r>
              <a:rPr lang="en-US" sz="2400">
                <a:solidFill>
                  <a:srgbClr val="C00000"/>
                </a:solidFill>
                <a:cs typeface="Calibri" panose="020F0502020204030204" charset="0"/>
                <a:sym typeface="+mn-ea"/>
              </a:rPr>
              <a:t>asonable </a:t>
            </a:r>
            <a:r>
              <a:rPr sz="2400">
                <a:solidFill>
                  <a:srgbClr val="C00000"/>
                </a:solidFill>
                <a:cs typeface="Calibri" panose="020F0502020204030204" charset="0"/>
                <a:sym typeface="+mn-ea"/>
              </a:rPr>
              <a:t>time</a:t>
            </a:r>
            <a:r>
              <a:rPr lang="en-US" sz="2400">
                <a:cs typeface="Calibri" panose="020F0502020204030204" charset="0"/>
                <a:sym typeface="+mn-ea"/>
              </a:rPr>
              <a:t>!</a:t>
            </a:r>
            <a:endParaRPr lang="en-US" sz="2400">
              <a:cs typeface="Calibri" panose="020F0502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7194550" y="5668010"/>
            <a:ext cx="45078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I</a:t>
            </a:r>
            <a:r>
              <a:rPr lang="zh-CN" altLang="en-US" sz="2000"/>
              <a:t>nterpretability running time distribution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1153795" y="5648960"/>
            <a:ext cx="4106545" cy="368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Property verification time distribution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568"/>
            <a:ext cx="10515600" cy="4742395"/>
          </a:xfrm>
        </p:spPr>
        <p:txBody>
          <a:bodyPr/>
          <a:lstStyle/>
          <a:p>
            <a:r>
              <a:rPr lang="en-US" altLang="zh-CN" sz="3200" b="1" dirty="0"/>
              <a:t>Conclusion:</a:t>
            </a:r>
            <a:endParaRPr lang="en-US" altLang="zh-CN" sz="3200" b="1" dirty="0"/>
          </a:p>
          <a:p>
            <a:pPr lvl="1"/>
            <a:r>
              <a:rPr lang="en-US" altLang="zh-CN" sz="2800" dirty="0"/>
              <a:t>We find verification and interpretability problems can be unified by </a:t>
            </a:r>
            <a:r>
              <a:rPr lang="en-US" altLang="zh-CN" sz="2800" dirty="0">
                <a:solidFill>
                  <a:srgbClr val="C00000"/>
                </a:solidFill>
              </a:rPr>
              <a:t>SMT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/>
            <a:r>
              <a:rPr lang="en-US" altLang="zh-CN" sz="2800" dirty="0"/>
              <a:t>We propose UINT, a </a:t>
            </a:r>
            <a:r>
              <a:rPr lang="en-US" altLang="zh-CN" sz="2800" dirty="0">
                <a:solidFill>
                  <a:srgbClr val="C00000"/>
                </a:solidFill>
              </a:rPr>
              <a:t>general verification and interpretability framework</a:t>
            </a:r>
            <a:r>
              <a:rPr lang="en-US" altLang="zh-CN" sz="2800" dirty="0"/>
              <a:t> for learning-based networking systems.</a:t>
            </a:r>
            <a:endParaRPr lang="en-US" altLang="zh-CN" sz="2800" dirty="0"/>
          </a:p>
          <a:p>
            <a:pPr lvl="1"/>
            <a:r>
              <a:rPr lang="en-US" altLang="zh-CN" sz="2800" dirty="0"/>
              <a:t>We implement UINT with two systems and demonstrate the </a:t>
            </a:r>
            <a:r>
              <a:rPr lang="en-US" altLang="zh-CN" sz="2800" dirty="0">
                <a:solidFill>
                  <a:srgbClr val="C00000"/>
                </a:solidFill>
              </a:rPr>
              <a:t>efficiency and efficacy </a:t>
            </a:r>
            <a:r>
              <a:rPr lang="en-US" altLang="zh-CN" sz="2800" dirty="0"/>
              <a:t>of UINT.</a:t>
            </a:r>
            <a:endParaRPr lang="en-US" altLang="zh-CN" sz="2800" dirty="0"/>
          </a:p>
          <a:p>
            <a:r>
              <a:rPr lang="en-US" altLang="zh-CN" sz="3200" b="1" dirty="0"/>
              <a:t>Future works:</a:t>
            </a:r>
            <a:endParaRPr lang="en-US" altLang="zh-CN" sz="3200" b="1" dirty="0"/>
          </a:p>
          <a:p>
            <a:pPr lvl="1"/>
            <a:r>
              <a:rPr lang="en-US" altLang="zh-CN" sz="2800" dirty="0">
                <a:sym typeface="+mn-ea"/>
              </a:rPr>
              <a:t>We will explore the possibility of UINT to handle more complex models.</a:t>
            </a:r>
            <a:endParaRPr lang="en-US" altLang="zh-CN" sz="28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968" y="428446"/>
            <a:ext cx="71166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Conclusion and</a:t>
            </a:r>
            <a:r>
              <a:rPr lang="zh-CN" altLang="en-US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Future</a:t>
            </a:r>
            <a:r>
              <a:rPr lang="zh-CN" altLang="en-US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Works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17805" y="0"/>
            <a:ext cx="12431395" cy="3429000"/>
          </a:xfrm>
          <a:prstGeom prst="rect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4472C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7250" y="3429000"/>
            <a:ext cx="3448050" cy="9391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>
                <a:solidFill>
                  <a:srgbClr val="014098"/>
                </a:solidFill>
                <a:ea typeface="Calibri" panose="020F0502020204030204" charset="0"/>
                <a:cs typeface="Calibri" panose="020F0502020204030204" charset="0"/>
              </a:rPr>
              <a:t>Thank you!</a:t>
            </a:r>
            <a:endParaRPr lang="en-US" sz="4800" dirty="0">
              <a:solidFill>
                <a:srgbClr val="014098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00225" y="869950"/>
            <a:ext cx="8942705" cy="1616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4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Toward a Unified Framework for Verifying and Interpreting Learning-Based Networking Systems</a:t>
            </a:r>
            <a:endParaRPr lang="en-US" altLang="zh-CN" sz="4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2345" y="5153025"/>
            <a:ext cx="81038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14098"/>
                </a:solidFill>
              </a:rPr>
              <a:t>Code available: https://github.com/sngroup-xmu/UINT</a:t>
            </a:r>
            <a:endParaRPr lang="en-US" altLang="zh-CN" sz="2400">
              <a:solidFill>
                <a:srgbClr val="014098"/>
              </a:solidFill>
            </a:endParaRPr>
          </a:p>
          <a:p>
            <a:r>
              <a:rPr lang="en-US" altLang="zh-CN" sz="2400">
                <a:solidFill>
                  <a:srgbClr val="014098"/>
                </a:solidFill>
              </a:rPr>
              <a:t>SNGroup: sngroup.tech</a:t>
            </a:r>
            <a:endParaRPr lang="en-US" altLang="zh-CN" sz="2400">
              <a:solidFill>
                <a:srgbClr val="014098"/>
              </a:solidFill>
            </a:endParaRPr>
          </a:p>
          <a:p>
            <a:r>
              <a:rPr lang="en-US" altLang="zh-CN" sz="2400">
                <a:solidFill>
                  <a:srgbClr val="014098"/>
                </a:solidFill>
              </a:rPr>
              <a:t>Contact us: sngroup.xmu@outlook.com</a:t>
            </a:r>
            <a:endParaRPr lang="en-US" altLang="zh-CN" sz="2400">
              <a:solidFill>
                <a:srgbClr val="014098"/>
              </a:solidFill>
            </a:endParaRPr>
          </a:p>
          <a:p>
            <a:endParaRPr lang="en-US" altLang="zh-CN" sz="2400">
              <a:solidFill>
                <a:srgbClr val="014098"/>
              </a:solidFill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980" y="4410075"/>
            <a:ext cx="2472055" cy="2311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719" y="105421"/>
            <a:ext cx="2062261" cy="8037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任意多边形 7"/>
          <p:cNvSpPr/>
          <p:nvPr>
            <p:custDataLst>
              <p:tags r:id="rId2"/>
            </p:custDataLst>
          </p:nvPr>
        </p:nvSpPr>
        <p:spPr>
          <a:xfrm flipV="1">
            <a:off x="543235" y="971404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任意多边形 8"/>
          <p:cNvSpPr/>
          <p:nvPr>
            <p:custDataLst>
              <p:tags r:id="rId3"/>
            </p:custDataLst>
          </p:nvPr>
        </p:nvSpPr>
        <p:spPr>
          <a:xfrm>
            <a:off x="7297" y="665875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>
            <p:custDataLst>
              <p:tags r:id="rId4"/>
            </p:custDataLst>
          </p:nvPr>
        </p:nvSpPr>
        <p:spPr>
          <a:xfrm>
            <a:off x="621968" y="428446"/>
            <a:ext cx="92642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Generic Formula for V/I Problems 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/>
              <p:nvPr>
                <p:custDataLst>
                  <p:tags r:id="rId5"/>
                </p:custDataLst>
              </p:nvPr>
            </p:nvGraphicFramePr>
            <p:xfrm>
              <a:off x="622300" y="4186555"/>
              <a:ext cx="10731500" cy="25349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3551555"/>
                    <a:gridCol w="1290955"/>
                    <a:gridCol w="3364865"/>
                    <a:gridCol w="949325"/>
                    <a:gridCol w="1574800"/>
                  </a:tblGrid>
                  <a:tr h="3962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Sub-problem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L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Q(</a:t>
                          </a:r>
                          <a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N</a:t>
                          </a: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(x))</a:t>
                          </a:r>
                          <a:endParaRPr lang="en-US" altLang="zh-CN" sz="2000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Qualitative anchor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None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latin typeface="Calibri" panose="020F0502020204030204" charset="0"/>
                              <a:ea typeface="Calibri" panose="020F0502020204030204" charset="0"/>
                              <a:cs typeface="Cambria Math" panose="02040503050406030204" pitchFamily="18" charset="0"/>
                            </a:rPr>
                            <a:t>None</a:t>
                          </a:r>
                          <a:endParaRPr lang="en-US" altLang="zh-CN" sz="2000" b="1">
                            <a:latin typeface="Calibri" panose="020F0502020204030204" charset="0"/>
                            <a:ea typeface="Calibri" panose="020F0502020204030204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  <a:sym typeface="+mn-ea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N</a:t>
                          </a: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Counterfactual explanation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∈(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)⋀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)∈(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  <a:sym typeface="+mn-ea"/>
                            </a:rPr>
                            <a:t>None</a:t>
                          </a:r>
                          <a:endParaRPr lang="en-US" altLang="zh-CN" sz="2000" b="1">
                            <a:cs typeface="Calibri" panose="020F0502020204030204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N</a:t>
                          </a: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)=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endParaRPr>
                        </a:p>
                      </a:txBody>
                      <a:tcPr/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Decision boundary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b="0">
                              <a:cs typeface="Calibri" panose="020F050202020403020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endPara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 b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>
                              <a:cs typeface="Calibri" panose="020F0502020204030204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>
                              <a:cs typeface="Calibri" panose="020F0502020204030204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)⋀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  <a:ea typeface="Calibri" panose="020F0502020204030204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800">
                                  <a:latin typeface="Cambria Math" panose="02040503050406030204" pitchFamily="18" charset="0"/>
                                  <a:ea typeface="Calibri" panose="020F0502020204030204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libri" panose="020F0502020204030204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800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  <a:sym typeface="+mn-ea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N</a:t>
                          </a: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a:t>)=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  <a:sym typeface="+mn-ea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endParaRPr>
                        </a:p>
                      </a:txBody>
                      <a:tcPr/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Feature importance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∈(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libri" panose="020F0502020204030204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  <a:sym typeface="+mn-ea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𝑁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𝒙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)≠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  <a:sym typeface="+mn-ea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endParaRPr>
                        </a:p>
                      </a:txBody>
                      <a:tcPr/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Sensitivity analysis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∈(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libri" panose="020F0502020204030204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  <a:sym typeface="+mn-ea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/>
              <p:nvPr>
                <p:custDataLst>
                  <p:tags r:id="rId6"/>
                </p:custDataLst>
              </p:nvPr>
            </p:nvGraphicFramePr>
            <p:xfrm>
              <a:off x="622300" y="4186555"/>
              <a:ext cx="10731500" cy="25349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3551555"/>
                    <a:gridCol w="1290955"/>
                    <a:gridCol w="3364865"/>
                    <a:gridCol w="949325"/>
                    <a:gridCol w="1574800"/>
                  </a:tblGrid>
                  <a:tr h="3962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Sub-problem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L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Q(</a:t>
                          </a:r>
                          <a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N</a:t>
                          </a:r>
                          <a:r>
                            <a:rPr lang="en-US" altLang="zh-CN" sz="20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a:t>(x))</a:t>
                          </a:r>
                          <a:endParaRPr lang="en-US" altLang="zh-CN" sz="2000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Qualitative anchor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None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latin typeface="Calibri" panose="020F0502020204030204" charset="0"/>
                              <a:ea typeface="Calibri" panose="020F0502020204030204" charset="0"/>
                              <a:cs typeface="Cambria Math" panose="02040503050406030204" pitchFamily="18" charset="0"/>
                            </a:rPr>
                            <a:t>None</a:t>
                          </a:r>
                          <a:endParaRPr lang="en-US" altLang="zh-CN" sz="2000" b="1">
                            <a:latin typeface="Calibri" panose="020F0502020204030204" charset="0"/>
                            <a:ea typeface="Calibri" panose="020F0502020204030204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Counterfactual explanation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  <a:sym typeface="+mn-ea"/>
                            </a:rPr>
                            <a:t>None</a:t>
                          </a:r>
                          <a:endParaRPr lang="en-US" altLang="zh-CN" sz="2000" b="1">
                            <a:cs typeface="Calibri" panose="020F0502020204030204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Decision boundary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Feature importance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4356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Sensitivity analysis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/>
              <p:cNvGraphicFramePr/>
              <p:nvPr>
                <p:custDataLst>
                  <p:tags r:id="rId8"/>
                </p:custDataLst>
              </p:nvPr>
            </p:nvGraphicFramePr>
            <p:xfrm>
              <a:off x="621665" y="1776095"/>
              <a:ext cx="9464040" cy="1666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3133725"/>
                    <a:gridCol w="1106805"/>
                    <a:gridCol w="3290570"/>
                    <a:gridCol w="1932940"/>
                  </a:tblGrid>
                  <a:tr h="4013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Example Property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L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Adversarial perturbation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F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∈(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</a:rPr>
                            <a:t>)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None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</a:tr>
                  <a:tr h="44513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Missing features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K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∈(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4095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Extreme values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K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∈(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000">
                              <a:cs typeface="Calibri" panose="020F0502020204030204" charset="0"/>
                            </a:rPr>
                            <a:t>)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∈(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/>
              <p:cNvGraphicFramePr/>
              <p:nvPr>
                <p:custDataLst>
                  <p:tags r:id="rId9"/>
                </p:custDataLst>
              </p:nvPr>
            </p:nvGraphicFramePr>
            <p:xfrm>
              <a:off x="621665" y="1776095"/>
              <a:ext cx="9464040" cy="1666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3133725"/>
                    <a:gridCol w="1106805"/>
                    <a:gridCol w="3290570"/>
                    <a:gridCol w="1932940"/>
                  </a:tblGrid>
                  <a:tr h="4013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Example Property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L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01409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Adversarial perturbation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F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None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</a:tr>
                  <a:tr h="44513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Missing features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K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  <a:tr h="4095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>
                              <a:cs typeface="Calibri" panose="020F0502020204030204" charset="0"/>
                            </a:rPr>
                            <a:t>Extreme values</a:t>
                          </a:r>
                          <a:endParaRPr lang="en-US" altLang="zh-CN" sz="2000">
                            <a:cs typeface="Calibri" panose="020F0502020204030204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000" b="1">
                              <a:cs typeface="Calibri" panose="020F0502020204030204" charset="0"/>
                            </a:rPr>
                            <a:t>K</a:t>
                          </a:r>
                          <a:endParaRPr lang="en-US" altLang="zh-CN" sz="2000" b="1">
                            <a:cs typeface="Calibri" panose="020F0502020204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05130" y="3674745"/>
                <a:ext cx="9676130" cy="5384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405130" y="3674745"/>
                <a:ext cx="9676130" cy="5384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926526" y="1211834"/>
                <a:ext cx="6684010" cy="4540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926526" y="1211834"/>
                <a:ext cx="6684010" cy="454025"/>
              </a:xfrm>
              <a:prstGeom prst="rect">
                <a:avLst/>
              </a:prstGeom>
              <a:blipFill rotWithShape="1">
                <a:blip r:embed="rId16"/>
                <a:stretch>
                  <a:fillRect l="-9" t="-56" r="9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1274934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969405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542925" y="444500"/>
            <a:ext cx="93433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How to Understand Learning-Based Networking Systems? </a:t>
            </a:r>
            <a:endParaRPr lang="en-US" altLang="zh-CN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3" name="TextBox 4"/>
          <p:cNvSpPr txBox="1"/>
          <p:nvPr>
            <p:custDataLst>
              <p:tags r:id="rId5"/>
            </p:custDataLst>
          </p:nvPr>
        </p:nvSpPr>
        <p:spPr>
          <a:xfrm>
            <a:off x="9747850" y="1349375"/>
            <a:ext cx="309880" cy="350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sz="169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60655" y="1513205"/>
            <a:ext cx="12031345" cy="3233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How to judge the robustness of learning-based networking systems?</a:t>
            </a:r>
            <a:endParaRPr lang="en-US" sz="3200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How to judge the rationality of learning-based networking systems?</a:t>
            </a:r>
            <a:endParaRPr lang="en-US" sz="3200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How to improve the design of learning-based networking systems?</a:t>
            </a:r>
            <a:endParaRPr lang="en-US" sz="32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pic>
        <p:nvPicPr>
          <p:cNvPr id="11" name="图片 10" descr="黑盒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485" y="3608070"/>
            <a:ext cx="2362200" cy="23622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1826245" y="4916170"/>
            <a:ext cx="1800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8"/>
            </p:custDataLst>
          </p:nvPr>
        </p:nvCxnSpPr>
        <p:spPr>
          <a:xfrm flipV="1">
            <a:off x="5988670" y="4916170"/>
            <a:ext cx="1800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08860" y="4305300"/>
            <a:ext cx="1024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cs typeface="Calibri" panose="020F0502020204030204" charset="0"/>
              </a:rPr>
              <a:t>Input</a:t>
            </a:r>
            <a:endParaRPr lang="en-US" altLang="zh-CN" sz="2400" b="1"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48070" y="4305300"/>
            <a:ext cx="13481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cs typeface="Calibri" panose="020F0502020204030204" charset="0"/>
                <a:sym typeface="+mn-ea"/>
              </a:rPr>
              <a:t>Output</a:t>
            </a:r>
            <a:endParaRPr lang="en-US" altLang="zh-CN" sz="2400" b="1">
              <a:cs typeface="Calibri" panose="020F0502020204030204" charset="0"/>
              <a:sym typeface="+mn-ea"/>
            </a:endParaRPr>
          </a:p>
        </p:txBody>
      </p:sp>
      <p:pic>
        <p:nvPicPr>
          <p:cNvPr id="32" name="图片 31" descr="疑问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6585" y="3694430"/>
            <a:ext cx="1905000" cy="190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00350" y="5970270"/>
            <a:ext cx="4591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learning-based networking system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094480" y="3268980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Bahnschrift SemiCondensed" panose="020B0502040204020203" charset="0"/>
                <a:cs typeface="Bahnschrift SemiCondensed" panose="020B0502040204020203" charset="0"/>
              </a:rPr>
              <a:t>BLACK-BOX</a:t>
            </a:r>
            <a:endParaRPr lang="en-US" altLang="zh-CN" b="1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507615" y="2564765"/>
            <a:ext cx="7513320" cy="2200910"/>
            <a:chOff x="2817" y="4357"/>
            <a:chExt cx="11832" cy="3466"/>
          </a:xfrm>
        </p:grpSpPr>
        <p:sp>
          <p:nvSpPr>
            <p:cNvPr id="12" name="圆角矩形 11"/>
            <p:cNvSpPr/>
            <p:nvPr>
              <p:custDataLst>
                <p:tags r:id="rId10"/>
              </p:custDataLst>
            </p:nvPr>
          </p:nvSpPr>
          <p:spPr>
            <a:xfrm>
              <a:off x="2817" y="4357"/>
              <a:ext cx="11832" cy="3466"/>
            </a:xfrm>
            <a:prstGeom prst="roundRect">
              <a:avLst/>
            </a:prstGeom>
            <a:solidFill>
              <a:schemeClr val="accent2">
                <a:alpha val="97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11"/>
              </p:custDataLst>
            </p:nvPr>
          </p:nvSpPr>
          <p:spPr>
            <a:xfrm>
              <a:off x="5652" y="4732"/>
              <a:ext cx="8384" cy="17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3600">
                  <a:latin typeface="Calibri Light" panose="020F0302020204030204" pitchFamily="34" charset="0"/>
                  <a:cs typeface="Calibri Light" panose="020F0302020204030204" pitchFamily="34" charset="0"/>
                </a:rPr>
                <a:t>We can address these problems by v</a:t>
              </a:r>
              <a:r>
                <a:rPr lang="en-US" altLang="zh-CN" sz="3600"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erification and interpretation methods</a:t>
              </a:r>
              <a:endParaRPr lang="zh-CN" altLang="en-US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endParaRPr>
            </a:p>
            <a:p>
              <a:pPr algn="ctr"/>
              <a:endParaRPr lang="en-US" altLang="zh-CN" sz="3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3" name="图片 12" descr="_提示 (2)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3287" y="4468"/>
              <a:ext cx="3000" cy="3000"/>
            </a:xfrm>
            <a:prstGeom prst="rect">
              <a:avLst/>
            </a:prstGeom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5946775" y="4805680"/>
            <a:ext cx="6440805" cy="989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>
                <a:solidFill>
                  <a:srgbClr val="014098"/>
                </a:solidFill>
                <a:ea typeface="Calibri" panose="020F0502020204030204" charset="0"/>
                <a:cs typeface="Calibri" panose="020F0502020204030204" charset="0"/>
              </a:rPr>
              <a:t>provide rules to explain model’s behaviors;</a:t>
            </a:r>
            <a:endParaRPr lang="en-US" sz="2400">
              <a:solidFill>
                <a:srgbClr val="014098"/>
              </a:solidFill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solidFill>
                  <a:srgbClr val="014098"/>
                </a:solidFill>
                <a:ea typeface="Calibri" panose="020F0502020204030204" charset="0"/>
                <a:cs typeface="Calibri" panose="020F0502020204030204" charset="0"/>
              </a:rPr>
              <a:t>analyze the impact of each feature on decision</a:t>
            </a:r>
            <a:endParaRPr lang="en-US" sz="2400">
              <a:solidFill>
                <a:srgbClr val="014098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665" y="428625"/>
            <a:ext cx="10373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Related Work: Verification/Interpretation Methods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11" name="平行四边形 10"/>
          <p:cNvSpPr/>
          <p:nvPr/>
        </p:nvSpPr>
        <p:spPr>
          <a:xfrm>
            <a:off x="-1616710" y="1133475"/>
            <a:ext cx="8533130" cy="5724525"/>
          </a:xfrm>
          <a:prstGeom prst="parallelogram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86345" y="583247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409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charset="0"/>
              </a:rPr>
              <a:t>Interpretation</a:t>
            </a:r>
            <a:endParaRPr lang="en-US" altLang="zh-CN" sz="2800" b="1">
              <a:solidFill>
                <a:srgbClr val="01409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8165" y="1368425"/>
            <a:ext cx="2914650" cy="666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anose="020F0502020204030204" charset="0"/>
                <a:sym typeface="+mn-ea"/>
              </a:rPr>
              <a:t>Verification</a:t>
            </a:r>
            <a:endParaRPr lang="en-US" altLang="zh-CN" sz="32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 panose="020F0502020204030204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66165" y="21405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cs typeface="Calibri" panose="020F0502020204030204" charset="0"/>
              </a:rPr>
              <a:t>verify </a:t>
            </a:r>
            <a:r>
              <a:rPr lang="zh-CN" altLang="en-US" sz="2400">
                <a:solidFill>
                  <a:schemeClr val="bg1"/>
                </a:solidFill>
                <a:cs typeface="Calibri" panose="020F0502020204030204" charset="0"/>
              </a:rPr>
              <a:t>the robustness of</a:t>
            </a:r>
            <a:r>
              <a:rPr lang="en-US" altLang="zh-CN" sz="2400">
                <a:solidFill>
                  <a:schemeClr val="bg1"/>
                </a:solidFill>
                <a:cs typeface="Calibri" panose="020F0502020204030204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cs typeface="Calibri" panose="020F0502020204030204" charset="0"/>
              </a:rPr>
              <a:t>model </a:t>
            </a:r>
            <a:endParaRPr lang="zh-CN" altLang="en-US" sz="2400">
              <a:solidFill>
                <a:schemeClr val="bg1"/>
              </a:solidFill>
              <a:cs typeface="Calibri" panose="020F0502020204030204" charset="0"/>
            </a:endParaRPr>
          </a:p>
        </p:txBody>
      </p:sp>
      <p:sp>
        <p:nvSpPr>
          <p:cNvPr id="64" name="任意多边形 7"/>
          <p:cNvSpPr/>
          <p:nvPr>
            <p:custDataLst>
              <p:tags r:id="rId4"/>
            </p:custDataLst>
          </p:nvPr>
        </p:nvSpPr>
        <p:spPr>
          <a:xfrm flipV="1">
            <a:off x="6759575" y="5679440"/>
            <a:ext cx="4158615" cy="76835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5" name="任意多边形 7"/>
          <p:cNvSpPr/>
          <p:nvPr>
            <p:custDataLst>
              <p:tags r:id="rId5"/>
            </p:custDataLst>
          </p:nvPr>
        </p:nvSpPr>
        <p:spPr>
          <a:xfrm flipV="1">
            <a:off x="1040130" y="1986915"/>
            <a:ext cx="4158615" cy="76835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8590280" y="2759710"/>
            <a:ext cx="1553845" cy="1170305"/>
          </a:xfrm>
          <a:prstGeom prst="ellipse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cs typeface="Calibri" panose="020F0502020204030204" charset="0"/>
              </a:rPr>
              <a:t>Decision Rules</a:t>
            </a:r>
            <a:endParaRPr lang="en-US" altLang="zh-CN" sz="2000" b="1">
              <a:cs typeface="Calibri" panose="020F050202020403020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076440" y="1139190"/>
            <a:ext cx="1649095" cy="1163320"/>
          </a:xfrm>
          <a:prstGeom prst="ellipse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cs typeface="Calibri" panose="020F0502020204030204" charset="0"/>
              </a:rPr>
              <a:t>Anchor</a:t>
            </a:r>
            <a:endParaRPr lang="en-US" altLang="zh-CN" sz="2400" b="1">
              <a:cs typeface="Calibri" panose="020F0502020204030204" charset="0"/>
            </a:endParaRPr>
          </a:p>
          <a:p>
            <a:pPr algn="ctr"/>
            <a:r>
              <a:rPr lang="en-US" altLang="zh-CN" sz="1600">
                <a:cs typeface="Calibri" panose="020F0502020204030204" charset="0"/>
              </a:rPr>
              <a:t>AAAI’18</a:t>
            </a:r>
            <a:endParaRPr lang="en-US" altLang="zh-CN" sz="1600">
              <a:cs typeface="Calibri" panose="020F050202020403020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8956040" y="1083310"/>
            <a:ext cx="2992120" cy="1821815"/>
          </a:xfrm>
          <a:prstGeom prst="ellipse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cs typeface="Calibri" panose="020F0502020204030204" charset="0"/>
              </a:rPr>
              <a:t>Counterfactual</a:t>
            </a:r>
            <a:endParaRPr lang="en-US" altLang="zh-CN" sz="2400" b="1">
              <a:cs typeface="Calibri" panose="020F0502020204030204" charset="0"/>
            </a:endParaRPr>
          </a:p>
          <a:p>
            <a:pPr algn="ctr"/>
            <a:r>
              <a:rPr lang="en-US" altLang="zh-CN" sz="2400" b="1">
                <a:cs typeface="Calibri" panose="020F0502020204030204" charset="0"/>
              </a:rPr>
              <a:t>Example</a:t>
            </a:r>
            <a:endParaRPr lang="en-US" altLang="zh-CN" sz="2400" b="1">
              <a:cs typeface="Calibri" panose="020F0502020204030204" charset="0"/>
            </a:endParaRPr>
          </a:p>
          <a:p>
            <a:pPr algn="ctr"/>
            <a:r>
              <a:rPr lang="en-US" altLang="zh-CN" sz="1600">
                <a:cs typeface="Calibri" panose="020F0502020204030204" charset="0"/>
              </a:rPr>
              <a:t>Harv. JL &amp; Tech’17</a:t>
            </a:r>
            <a:endParaRPr lang="en-US" altLang="zh-CN" sz="1600">
              <a:cs typeface="Calibri" panose="020F050202020403020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852025" y="3375660"/>
            <a:ext cx="2127250" cy="1450975"/>
          </a:xfrm>
          <a:prstGeom prst="ellipse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cs typeface="Calibri" panose="020F0502020204030204" charset="0"/>
              </a:rPr>
              <a:t>Sensitivity Analysis</a:t>
            </a:r>
            <a:endParaRPr lang="en-US" altLang="zh-CN" sz="2400" b="1">
              <a:cs typeface="Calibri" panose="020F0502020204030204" charset="0"/>
            </a:endParaRPr>
          </a:p>
          <a:p>
            <a:pPr algn="ctr"/>
            <a:r>
              <a:rPr lang="en-US" altLang="zh-CN" sz="1600">
                <a:cs typeface="Calibri" panose="020F0502020204030204" charset="0"/>
              </a:rPr>
              <a:t>NetAI’19</a:t>
            </a:r>
            <a:endParaRPr lang="en-US" altLang="zh-CN" sz="1600">
              <a:cs typeface="Calibri" panose="020F050202020403020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343015" y="3064510"/>
            <a:ext cx="2382520" cy="1762125"/>
          </a:xfrm>
          <a:prstGeom prst="ellipse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cs typeface="Calibri" panose="020F0502020204030204" charset="0"/>
              </a:rPr>
              <a:t>Feature Importance</a:t>
            </a:r>
            <a:endParaRPr lang="en-US" altLang="zh-CN" sz="2400" b="1">
              <a:cs typeface="Calibri" panose="020F0502020204030204" charset="0"/>
            </a:endParaRPr>
          </a:p>
          <a:p>
            <a:pPr algn="ctr"/>
            <a:r>
              <a:rPr lang="en-US" altLang="zh-CN" sz="1600">
                <a:cs typeface="Calibri" panose="020F0502020204030204" charset="0"/>
              </a:rPr>
              <a:t>AAAI’21</a:t>
            </a:r>
            <a:endParaRPr lang="en-US" altLang="zh-CN" sz="1600">
              <a:cs typeface="Calibri" panose="020F0502020204030204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2720" y="2707005"/>
            <a:ext cx="2680970" cy="1957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014098"/>
                </a:solidFill>
                <a:cs typeface="Calibri" panose="020F0502020204030204" charset="0"/>
              </a:rPr>
              <a:t>Ad</a:t>
            </a:r>
            <a:r>
              <a:rPr lang="zh-CN" altLang="en-US" sz="2400" b="1">
                <a:solidFill>
                  <a:srgbClr val="014098"/>
                </a:solidFill>
                <a:cs typeface="Calibri" panose="020F0502020204030204" charset="0"/>
              </a:rPr>
              <a:t>versarial </a:t>
            </a:r>
            <a:r>
              <a:rPr lang="en-US" altLang="zh-CN" sz="2400" b="1">
                <a:solidFill>
                  <a:srgbClr val="014098"/>
                </a:solidFill>
                <a:cs typeface="Calibri" panose="020F0502020204030204" charset="0"/>
              </a:rPr>
              <a:t>P</a:t>
            </a:r>
            <a:r>
              <a:rPr lang="zh-CN" altLang="en-US" sz="2400" b="1">
                <a:solidFill>
                  <a:srgbClr val="014098"/>
                </a:solidFill>
                <a:cs typeface="Calibri" panose="020F0502020204030204" charset="0"/>
              </a:rPr>
              <a:t>erturbation</a:t>
            </a:r>
            <a:endParaRPr lang="zh-CN" altLang="en-US" sz="2400" b="1">
              <a:solidFill>
                <a:srgbClr val="014098"/>
              </a:solidFill>
              <a:cs typeface="Calibri" panose="020F0502020204030204" charset="0"/>
            </a:endParaRPr>
          </a:p>
          <a:p>
            <a:pPr algn="ctr"/>
            <a:r>
              <a:rPr lang="en-US" altLang="zh-CN" sz="1600">
                <a:solidFill>
                  <a:srgbClr val="014098"/>
                </a:solidFill>
                <a:cs typeface="Calibri" panose="020F0502020204030204" charset="0"/>
              </a:rPr>
              <a:t>INFOCOM’21</a:t>
            </a:r>
            <a:r>
              <a:rPr lang="zh-CN" altLang="en-US" sz="1600">
                <a:solidFill>
                  <a:srgbClr val="014098"/>
                </a:solidFill>
                <a:cs typeface="Calibri" panose="020F0502020204030204" charset="0"/>
              </a:rPr>
              <a:t> </a:t>
            </a:r>
            <a:endParaRPr lang="zh-CN" altLang="en-US" sz="1600">
              <a:solidFill>
                <a:srgbClr val="014098"/>
              </a:solidFill>
              <a:cs typeface="Calibri" panose="020F050202020403020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719195" y="2911475"/>
            <a:ext cx="1795145" cy="1390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014098"/>
                </a:solidFill>
                <a:cs typeface="Calibri" panose="020F0502020204030204" charset="0"/>
              </a:rPr>
              <a:t>E</a:t>
            </a:r>
            <a:r>
              <a:rPr lang="zh-CN" altLang="en-US" sz="2400" b="1">
                <a:solidFill>
                  <a:srgbClr val="014098"/>
                </a:solidFill>
                <a:cs typeface="Calibri" panose="020F0502020204030204" charset="0"/>
              </a:rPr>
              <a:t>xtreme </a:t>
            </a:r>
            <a:r>
              <a:rPr lang="en-US" altLang="zh-CN" sz="2400" b="1">
                <a:solidFill>
                  <a:srgbClr val="014098"/>
                </a:solidFill>
                <a:cs typeface="Calibri" panose="020F0502020204030204" charset="0"/>
              </a:rPr>
              <a:t>V</a:t>
            </a:r>
            <a:r>
              <a:rPr lang="zh-CN" altLang="en-US" sz="2400" b="1">
                <a:solidFill>
                  <a:srgbClr val="014098"/>
                </a:solidFill>
                <a:cs typeface="Calibri" panose="020F0502020204030204" charset="0"/>
              </a:rPr>
              <a:t>alue</a:t>
            </a:r>
            <a:endParaRPr lang="zh-CN" altLang="en-US" sz="2400" b="1">
              <a:solidFill>
                <a:srgbClr val="014098"/>
              </a:solidFill>
              <a:cs typeface="Calibri" panose="020F0502020204030204" charset="0"/>
            </a:endParaRPr>
          </a:p>
          <a:p>
            <a:pPr algn="ctr"/>
            <a:r>
              <a:rPr lang="en-US" altLang="zh-CN" sz="1600">
                <a:solidFill>
                  <a:srgbClr val="014098"/>
                </a:solidFill>
                <a:cs typeface="Calibri" panose="020F0502020204030204" charset="0"/>
              </a:rPr>
              <a:t>CAV’17</a:t>
            </a:r>
            <a:endParaRPr lang="en-US" altLang="zh-CN" sz="1600">
              <a:solidFill>
                <a:srgbClr val="014098"/>
              </a:solidFill>
              <a:cs typeface="Calibri" panose="020F050202020403020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237105" y="4664710"/>
            <a:ext cx="2295525" cy="1609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014098"/>
                </a:solidFill>
                <a:cs typeface="Calibri" panose="020F0502020204030204" charset="0"/>
              </a:rPr>
              <a:t>M</a:t>
            </a:r>
            <a:r>
              <a:rPr lang="zh-CN" altLang="en-US" sz="2400" b="1">
                <a:solidFill>
                  <a:srgbClr val="014098"/>
                </a:solidFill>
                <a:cs typeface="Calibri" panose="020F0502020204030204" charset="0"/>
              </a:rPr>
              <a:t>issing </a:t>
            </a:r>
            <a:r>
              <a:rPr lang="en-US" altLang="zh-CN" sz="2400" b="1">
                <a:solidFill>
                  <a:srgbClr val="014098"/>
                </a:solidFill>
                <a:cs typeface="Calibri" panose="020F0502020204030204" charset="0"/>
              </a:rPr>
              <a:t>F</a:t>
            </a:r>
            <a:r>
              <a:rPr lang="zh-CN" altLang="en-US" sz="2400" b="1">
                <a:solidFill>
                  <a:srgbClr val="014098"/>
                </a:solidFill>
                <a:cs typeface="Calibri" panose="020F0502020204030204" charset="0"/>
              </a:rPr>
              <a:t>eatures</a:t>
            </a:r>
            <a:endParaRPr lang="zh-CN" altLang="en-US" sz="2400" b="1">
              <a:solidFill>
                <a:srgbClr val="014098"/>
              </a:solidFill>
              <a:cs typeface="Calibri" panose="020F0502020204030204" charset="0"/>
            </a:endParaRPr>
          </a:p>
          <a:p>
            <a:pPr algn="ctr"/>
            <a:r>
              <a:rPr lang="en-US" altLang="zh-CN" sz="1600">
                <a:solidFill>
                  <a:srgbClr val="014098"/>
                </a:solidFill>
                <a:cs typeface="Calibri" panose="020F0502020204030204" charset="0"/>
              </a:rPr>
              <a:t>INFOCOM’21</a:t>
            </a:r>
            <a:endParaRPr lang="en-US" altLang="zh-CN" sz="1600">
              <a:solidFill>
                <a:srgbClr val="014098"/>
              </a:solidFill>
              <a:cs typeface="Calibri" panose="020F05020202040302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79830" y="1315085"/>
            <a:ext cx="10288270" cy="1357630"/>
          </a:xfrm>
          <a:prstGeom prst="rect">
            <a:avLst/>
          </a:prstGeom>
          <a:solidFill>
            <a:schemeClr val="bg1"/>
          </a:solidFill>
          <a:ln w="41275" cap="flat" cmpd="sng">
            <a:solidFill>
              <a:schemeClr val="tx1"/>
            </a:solidFill>
            <a:prstDash val="solid"/>
            <a:round/>
          </a:ln>
          <a:effectLst>
            <a:softEdge rad="12700"/>
          </a:effectLst>
        </p:spPr>
        <p:txBody>
          <a:bodyPr wrap="square" rtlCol="0" anchor="ctr" anchorCtr="0">
            <a:noAutofit/>
          </a:bodyPr>
          <a:p>
            <a:pPr algn="ctr"/>
            <a:r>
              <a:rPr lang="en-US" sz="3200" b="1">
                <a:cs typeface="Calibri" panose="020F0502020204030204" charset="0"/>
              </a:rPr>
              <a:t>Specific solutions for specific verification/interpretation problems</a:t>
            </a:r>
            <a:endParaRPr lang="en-US" sz="3200" b="1">
              <a:cs typeface="Calibri" panose="020F0502020204030204" charset="0"/>
            </a:endParaRPr>
          </a:p>
        </p:txBody>
      </p:sp>
      <p:sp>
        <p:nvSpPr>
          <p:cNvPr id="3" name="椭圆 2"/>
          <p:cNvSpPr/>
          <p:nvPr>
            <p:custDataLst>
              <p:tags r:id="rId6"/>
            </p:custDataLst>
          </p:nvPr>
        </p:nvSpPr>
        <p:spPr>
          <a:xfrm>
            <a:off x="4282440" y="3051810"/>
            <a:ext cx="3627120" cy="25787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 Unified Framework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9965" y="1274445"/>
            <a:ext cx="10569575" cy="1467485"/>
          </a:xfrm>
          <a:prstGeom prst="rect">
            <a:avLst/>
          </a:prstGeom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/>
                <a:cs typeface="Calibri" panose="020F0502020204030204" charset="0"/>
              </a:rPr>
              <a:t>Can we design a unified framework for verifying and interpreting learning-based networking systems?   </a:t>
            </a:r>
            <a:endParaRPr lang="en-US" altLang="zh-CN" sz="3600" b="1">
              <a:solidFill>
                <a:schemeClr val="tx1"/>
              </a:solidFill>
              <a:effectLst/>
              <a:cs typeface="Calibri" panose="020F05020202040302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问号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575" y="3726180"/>
            <a:ext cx="1052830" cy="105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1562 0.0188889 L -0.348385 0.25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" y="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521 0.0188889 L -0.25375 0.0817593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667 0.0346296 L -0.390782 -0.00935187 " pathEditMode="relative" rAng="0" ptsTypes="">
                                      <p:cBhvr>
                                        <p:cTn id="4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-2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10417 -0.0424074 " pathEditMode="relative" ptsTypes="">
                                      <p:cBhvr>
                                        <p:cTn id="4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28646 0.260926 " pathEditMode="relative" ptsTypes="">
                                      <p:cBhvr>
                                        <p:cTn id="4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3958 -0.234167 " pathEditMode="relative" ptsTypes="">
                                      <p:cBhvr>
                                        <p:cTn id="4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5833 0.034537 " pathEditMode="relative" ptsTypes="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9167 -0.0313889 " pathEditMode="relative" ptsTypes="">
                                      <p:cBhvr>
                                        <p:cTn id="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1" grpId="0" bldLvl="0" animBg="1"/>
      <p:bldP spid="75" grpId="0" bldLvl="0" animBg="1"/>
      <p:bldP spid="77" grpId="0" bldLvl="0" animBg="1"/>
      <p:bldP spid="78" grpId="0" bldLvl="0" animBg="1"/>
      <p:bldP spid="79" grpId="0" bldLvl="0" animBg="1"/>
      <p:bldP spid="74" grpId="0" bldLvl="0" animBg="1"/>
      <p:bldP spid="73" grpId="0" bldLvl="0" animBg="1"/>
      <p:bldP spid="72" grpId="0" bldLvl="0" animBg="1"/>
      <p:bldP spid="3" grpId="0" bldLvl="0" animBg="1"/>
      <p:bldP spid="3" grpId="1" bldLvl="0" animBg="1"/>
      <p:bldP spid="73" grpId="1" animBg="1"/>
      <p:bldP spid="71" grpId="1" animBg="1"/>
      <p:bldP spid="74" grpId="1" animBg="1"/>
      <p:bldP spid="75" grpId="1" animBg="1"/>
      <p:bldP spid="72" grpId="1" animBg="1"/>
      <p:bldP spid="79" grpId="1" animBg="1"/>
      <p:bldP spid="78" grpId="1" animBg="1"/>
      <p:bldP spid="77" grpId="1" animBg="1"/>
      <p:bldP spid="71" grpId="2" animBg="1"/>
      <p:bldP spid="74" grpId="2" animBg="1"/>
      <p:bldP spid="75" grpId="2" animBg="1"/>
      <p:bldP spid="77" grpId="2" animBg="1"/>
      <p:bldP spid="78" grpId="2" animBg="1"/>
      <p:bldP spid="79" grpId="2" animBg="1"/>
      <p:bldP spid="73" grpId="2" animBg="1"/>
      <p:bldP spid="72" grpId="2" animBg="1"/>
      <p:bldP spid="66" grpId="0"/>
      <p:bldP spid="25" grpId="0"/>
      <p:bldP spid="64" grpId="0" animBg="1"/>
      <p:bldP spid="4" grpId="3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11195" y="1152525"/>
            <a:ext cx="7470775" cy="673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Verification answers </a:t>
            </a:r>
            <a:r>
              <a:rPr lang="en-US" altLang="zh-CN" sz="28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whether</a:t>
            </a:r>
            <a:r>
              <a:rPr lang="en-US" altLang="zh-CN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 a property holds</a:t>
            </a:r>
            <a:endParaRPr lang="en-US" altLang="zh-CN" sz="2800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969" y="428446"/>
            <a:ext cx="40157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Key Insight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9747850" y="1349375"/>
            <a:ext cx="309880" cy="350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sz="169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1195" y="3923030"/>
            <a:ext cx="707898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Interpretation answers </a:t>
            </a:r>
            <a:r>
              <a:rPr lang="en-US" altLang="zh-CN" sz="2800" b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</a:t>
            </a:r>
            <a:r>
              <a:rPr lang="en-US" altLang="zh-CN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property holds</a:t>
            </a:r>
            <a:endParaRPr lang="en-US" altLang="zh-CN" sz="2800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图片 12" descr="验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" y="1580515"/>
            <a:ext cx="1607185" cy="1607185"/>
          </a:xfrm>
          <a:prstGeom prst="rect">
            <a:avLst/>
          </a:prstGeom>
        </p:spPr>
      </p:pic>
      <p:pic>
        <p:nvPicPr>
          <p:cNvPr id="14" name="图片 13" descr="解释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35" y="4206240"/>
            <a:ext cx="1905000" cy="1905000"/>
          </a:xfrm>
          <a:prstGeom prst="rect">
            <a:avLst/>
          </a:prstGeom>
        </p:spPr>
      </p:pic>
      <p:sp>
        <p:nvSpPr>
          <p:cNvPr id="38" name="椭圆形标注 37"/>
          <p:cNvSpPr/>
          <p:nvPr/>
        </p:nvSpPr>
        <p:spPr>
          <a:xfrm>
            <a:off x="10736580" y="1113790"/>
            <a:ext cx="1211580" cy="918845"/>
          </a:xfrm>
          <a:prstGeom prst="wedgeEllipseCallout">
            <a:avLst>
              <a:gd name="adj1" fmla="val -57232"/>
              <a:gd name="adj2" fmla="val 602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00000"/>
              </a:lnSpc>
            </a:pPr>
            <a:r>
              <a:rPr lang="en-US" altLang="zh-CN">
                <a:cs typeface="Calibri" panose="020F0502020204030204" charset="0"/>
                <a:sym typeface="+mn-ea"/>
              </a:rPr>
              <a:t>Always </a:t>
            </a:r>
            <a:endParaRPr lang="en-US" altLang="zh-CN">
              <a:cs typeface="Calibri" panose="020F050202020403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>
                <a:cs typeface="Calibri" panose="020F0502020204030204" charset="0"/>
                <a:sym typeface="+mn-ea"/>
              </a:rPr>
              <a:t>Hold?</a:t>
            </a:r>
            <a:endParaRPr lang="en-US" altLang="zh-CN">
              <a:cs typeface="Calibri" panose="020F0502020204030204" charset="0"/>
            </a:endParaRPr>
          </a:p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1" name="TextBox 4"/>
          <p:cNvSpPr txBox="1"/>
          <p:nvPr/>
        </p:nvSpPr>
        <p:spPr>
          <a:xfrm>
            <a:off x="9732610" y="3945255"/>
            <a:ext cx="309880" cy="350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sz="1690" dirty="0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3" name="左弧形箭头 62"/>
          <p:cNvSpPr/>
          <p:nvPr/>
        </p:nvSpPr>
        <p:spPr>
          <a:xfrm>
            <a:off x="314325" y="2966720"/>
            <a:ext cx="622935" cy="17341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65" name="右弧形箭头 64"/>
          <p:cNvSpPr/>
          <p:nvPr/>
        </p:nvSpPr>
        <p:spPr>
          <a:xfrm rot="10800000" flipH="1">
            <a:off x="2433955" y="2837180"/>
            <a:ext cx="666115" cy="17748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Calibri" panose="020F0502020204030204" charset="0"/>
            </a:endParaRPr>
          </a:p>
        </p:txBody>
      </p:sp>
      <p:pic>
        <p:nvPicPr>
          <p:cNvPr id="11" name="图片 10" descr="黑盒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4440" y="1976120"/>
            <a:ext cx="1504950" cy="150495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855070" y="2747645"/>
            <a:ext cx="1191895" cy="2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549375" y="2729865"/>
            <a:ext cx="1103630" cy="698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46980" y="1725930"/>
            <a:ext cx="2210435" cy="226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latin typeface="Bahnschrift SemiCondensed" panose="020B0502040204020203" charset="0"/>
                <a:cs typeface="Bahnschrift SemiCondensed" panose="020B0502040204020203" charset="0"/>
              </a:rPr>
              <a:t>BLACK-BOX</a:t>
            </a:r>
            <a:endParaRPr lang="en-US" altLang="zh-CN" b="1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030" y="2280920"/>
            <a:ext cx="1466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Input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6530975" y="2289810"/>
            <a:ext cx="1466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Output</a:t>
            </a:r>
            <a:endParaRPr lang="en-US" altLang="zh-CN" sz="2000"/>
          </a:p>
        </p:txBody>
      </p:sp>
      <p:sp>
        <p:nvSpPr>
          <p:cNvPr id="37" name="右箭头 36"/>
          <p:cNvSpPr/>
          <p:nvPr/>
        </p:nvSpPr>
        <p:spPr>
          <a:xfrm>
            <a:off x="7891145" y="2479675"/>
            <a:ext cx="1633855" cy="5054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144510" y="2056130"/>
            <a:ext cx="1240790" cy="4660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Calibri" panose="020F0502020204030204" charset="0"/>
              </a:rPr>
              <a:t>Check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Calibri" panose="020F0502020204030204" charset="0"/>
            </a:endParaRPr>
          </a:p>
        </p:txBody>
      </p:sp>
      <p:pic>
        <p:nvPicPr>
          <p:cNvPr id="46" name="图片 45" descr="属性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635" y="1871980"/>
            <a:ext cx="1200150" cy="120015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524240" y="3091180"/>
            <a:ext cx="34651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latin typeface="+mj-lt"/>
                <a:cs typeface="+mj-lt"/>
                <a:sym typeface="+mn-ea"/>
              </a:rPr>
              <a:t>a set of property predicates</a:t>
            </a:r>
            <a:endParaRPr lang="en-US" altLang="zh-CN" sz="2400">
              <a:latin typeface="+mj-lt"/>
              <a:cs typeface="+mj-lt"/>
              <a:sym typeface="+mn-ea"/>
            </a:endParaRPr>
          </a:p>
        </p:txBody>
      </p:sp>
      <p:pic>
        <p:nvPicPr>
          <p:cNvPr id="48" name="图片 47" descr="黑盒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980" y="4975225"/>
            <a:ext cx="1504950" cy="1504950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V="1">
            <a:off x="3857610" y="5746750"/>
            <a:ext cx="1191895" cy="2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6551915" y="5728970"/>
            <a:ext cx="1103630" cy="698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049520" y="4725035"/>
            <a:ext cx="2210435" cy="226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latin typeface="Bahnschrift SemiCondensed" panose="020B0502040204020203" charset="0"/>
                <a:cs typeface="Bahnschrift SemiCondensed" panose="020B0502040204020203" charset="0"/>
              </a:rPr>
              <a:t>BLACK-BOX</a:t>
            </a:r>
            <a:endParaRPr lang="en-US" altLang="zh-CN" b="1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25570" y="5280025"/>
            <a:ext cx="1466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Input</a:t>
            </a:r>
            <a:endParaRPr lang="en-US" altLang="zh-CN" sz="2000"/>
          </a:p>
        </p:txBody>
      </p:sp>
      <p:sp>
        <p:nvSpPr>
          <p:cNvPr id="64" name="文本框 63"/>
          <p:cNvSpPr txBox="1"/>
          <p:nvPr/>
        </p:nvSpPr>
        <p:spPr>
          <a:xfrm>
            <a:off x="6533515" y="5288915"/>
            <a:ext cx="1466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Output</a:t>
            </a:r>
            <a:endParaRPr lang="en-US" altLang="zh-CN" sz="2000"/>
          </a:p>
        </p:txBody>
      </p:sp>
      <p:sp>
        <p:nvSpPr>
          <p:cNvPr id="66" name="右箭头 65"/>
          <p:cNvSpPr/>
          <p:nvPr/>
        </p:nvSpPr>
        <p:spPr>
          <a:xfrm>
            <a:off x="7893685" y="5478780"/>
            <a:ext cx="1493520" cy="5054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47050" y="5055235"/>
            <a:ext cx="1240790" cy="4660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Calibri" panose="020F0502020204030204" charset="0"/>
              </a:rPr>
              <a:t>Find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Calibri" panose="020F0502020204030204" charset="0"/>
            </a:endParaRPr>
          </a:p>
        </p:txBody>
      </p:sp>
      <p:pic>
        <p:nvPicPr>
          <p:cNvPr id="72" name="图片 71" descr="属性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985" y="4784090"/>
            <a:ext cx="1200150" cy="1200150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8635365" y="5921375"/>
            <a:ext cx="34651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latin typeface="+mj-lt"/>
                <a:cs typeface="+mj-lt"/>
                <a:sym typeface="+mn-ea"/>
              </a:rPr>
              <a:t>a set of property predicates</a:t>
            </a:r>
            <a:endParaRPr lang="en-US" altLang="zh-CN" sz="2400">
              <a:latin typeface="+mj-lt"/>
              <a:cs typeface="+mj-lt"/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212465" y="1684655"/>
            <a:ext cx="7259955" cy="2200910"/>
            <a:chOff x="3012" y="4357"/>
            <a:chExt cx="11433" cy="3466"/>
          </a:xfrm>
        </p:grpSpPr>
        <p:sp>
          <p:nvSpPr>
            <p:cNvPr id="68" name="圆角矩形 67"/>
            <p:cNvSpPr/>
            <p:nvPr/>
          </p:nvSpPr>
          <p:spPr>
            <a:xfrm>
              <a:off x="3012" y="4357"/>
              <a:ext cx="11433" cy="3466"/>
            </a:xfrm>
            <a:prstGeom prst="roundRect">
              <a:avLst/>
            </a:prstGeom>
            <a:solidFill>
              <a:schemeClr val="accent2">
                <a:alpha val="9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Calibri" panose="020F050202020403020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652" y="4807"/>
              <a:ext cx="8384" cy="17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3600">
                  <a:latin typeface="Calibri Light" panose="020F0302020204030204" pitchFamily="34" charset="0"/>
                  <a:cs typeface="Calibri Light" panose="020F0302020204030204" pitchFamily="34" charset="0"/>
                </a:rPr>
                <a:t>They can be unified by satisfiability modulo theories (</a:t>
              </a:r>
              <a:r>
                <a:rPr lang="en-US" altLang="zh-CN" sz="3600"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SMT</a:t>
              </a:r>
              <a:r>
                <a:rPr lang="en-US" altLang="zh-CN" sz="360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  <a:endParaRPr lang="en-US" altLang="zh-CN" sz="3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9" name="图片 68" descr="_提示 (2)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7" y="4468"/>
              <a:ext cx="3000" cy="3000"/>
            </a:xfrm>
            <a:prstGeom prst="rect">
              <a:avLst/>
            </a:prstGeom>
          </p:spPr>
        </p:pic>
      </p:grp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>
          <a:xfrm>
            <a:off x="8763000" y="6356350"/>
            <a:ext cx="2743200" cy="365125"/>
          </a:xfrm>
        </p:spPr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38" grpId="0" animBg="1"/>
      <p:bldP spid="10" grpId="0"/>
      <p:bldP spid="15" grpId="0"/>
      <p:bldP spid="20" grpId="0"/>
      <p:bldP spid="37" grpId="0" animBg="1"/>
      <p:bldP spid="45" grpId="0"/>
      <p:bldP spid="47" grpId="0"/>
      <p:bldP spid="12" grpId="0"/>
      <p:bldP spid="41" grpId="0"/>
      <p:bldP spid="52" grpId="0"/>
      <p:bldP spid="58" grpId="0"/>
      <p:bldP spid="64" grpId="0"/>
      <p:bldP spid="66" grpId="0" bldLvl="0" animBg="1"/>
      <p:bldP spid="71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1217784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912255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665" y="428625"/>
            <a:ext cx="1009586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Key Insight: Unifying Verification/Interpretation Problems Using SMT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4321175" y="1654810"/>
                <a:ext cx="4744085" cy="110617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∧¬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175" y="1654810"/>
                <a:ext cx="4744085" cy="11061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1616710" y="4997450"/>
            <a:ext cx="202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solidFill>
                  <a:schemeClr val="tx1"/>
                </a:solidFill>
                <a:effectLst/>
                <a:cs typeface="Calibri" panose="020F0502020204030204" charset="0"/>
              </a:rPr>
              <a:t>Verification</a:t>
            </a:r>
            <a:endParaRPr lang="en-US" altLang="zh-CN" sz="2800">
              <a:solidFill>
                <a:schemeClr val="tx1"/>
              </a:solidFill>
              <a:effectLst/>
              <a:cs typeface="Calibri" panose="020F0502020204030204" charset="0"/>
            </a:endParaRPr>
          </a:p>
        </p:txBody>
      </p:sp>
      <p:sp>
        <p:nvSpPr>
          <p:cNvPr id="73" name="左右箭头 72"/>
          <p:cNvSpPr/>
          <p:nvPr/>
        </p:nvSpPr>
        <p:spPr>
          <a:xfrm>
            <a:off x="4060825" y="4997450"/>
            <a:ext cx="3136265" cy="44259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19225" y="5905500"/>
            <a:ext cx="2419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/>
                <a:cs typeface="Calibri" panose="020F0502020204030204" charset="0"/>
              </a:rPr>
              <a:t>Interpretation</a:t>
            </a:r>
            <a:endParaRPr lang="en-US" altLang="zh-CN" sz="2800">
              <a:solidFill>
                <a:schemeClr val="tx1"/>
              </a:solidFill>
              <a:effectLst/>
              <a:cs typeface="Calibri" panose="020F0502020204030204" charset="0"/>
            </a:endParaRPr>
          </a:p>
        </p:txBody>
      </p:sp>
      <p:sp>
        <p:nvSpPr>
          <p:cNvPr id="76" name="左右箭头 75"/>
          <p:cNvSpPr/>
          <p:nvPr/>
        </p:nvSpPr>
        <p:spPr>
          <a:xfrm>
            <a:off x="4035425" y="5905500"/>
            <a:ext cx="3136265" cy="44259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Calibri" panose="020F05020202040302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662170" y="5519420"/>
            <a:ext cx="1581785" cy="4622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Calibri" panose="020F050202020403020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5122545" y="2610485"/>
            <a:ext cx="209550" cy="6172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96385" y="3241040"/>
            <a:ext cx="2016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a set of assumption predicates</a:t>
            </a:r>
            <a:endParaRPr lang="en-US" altLang="zh-CN" sz="2400"/>
          </a:p>
        </p:txBody>
      </p:sp>
      <p:sp>
        <p:nvSpPr>
          <p:cNvPr id="8" name="下箭头 7"/>
          <p:cNvSpPr/>
          <p:nvPr/>
        </p:nvSpPr>
        <p:spPr>
          <a:xfrm>
            <a:off x="6354445" y="2610485"/>
            <a:ext cx="209550" cy="6172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03265" y="3142615"/>
            <a:ext cx="1536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neural network model predicates</a:t>
            </a:r>
            <a:endParaRPr lang="en-US" altLang="zh-CN" sz="2400"/>
          </a:p>
        </p:txBody>
      </p:sp>
      <p:sp>
        <p:nvSpPr>
          <p:cNvPr id="14" name="下箭头 13"/>
          <p:cNvSpPr/>
          <p:nvPr/>
        </p:nvSpPr>
        <p:spPr>
          <a:xfrm>
            <a:off x="7998460" y="2610485"/>
            <a:ext cx="209550" cy="6172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53580" y="3199130"/>
            <a:ext cx="2052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a set of property predicates</a:t>
            </a:r>
            <a:endParaRPr lang="en-US" altLang="zh-CN" sz="2400"/>
          </a:p>
        </p:txBody>
      </p:sp>
      <p:sp>
        <p:nvSpPr>
          <p:cNvPr id="19" name="图文框 18"/>
          <p:cNvSpPr/>
          <p:nvPr/>
        </p:nvSpPr>
        <p:spPr>
          <a:xfrm>
            <a:off x="4570730" y="1482725"/>
            <a:ext cx="4285615" cy="11747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68705" y="170116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tx1"/>
                </a:solidFill>
                <a:effectLst/>
              </a:rPr>
              <a:t>SMT formula:</a:t>
            </a:r>
            <a:endParaRPr lang="en-US" altLang="zh-CN" sz="4000">
              <a:solidFill>
                <a:schemeClr val="tx1"/>
              </a:solidFill>
              <a:effectLst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62825" y="4902835"/>
            <a:ext cx="4819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Calibri" panose="020F0502020204030204" charset="0"/>
                <a:sym typeface="+mn-ea"/>
              </a:rPr>
              <a:t>Check </a:t>
            </a:r>
            <a:r>
              <a:rPr lang="en-US" altLang="zh-CN" sz="2400"/>
              <a:t>whether the SMT formula is unsatisfiable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7367905" y="5751830"/>
            <a:ext cx="4365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Calibri" panose="020F0502020204030204" charset="0"/>
                <a:sym typeface="+mn-ea"/>
              </a:rPr>
              <a:t>Find </a:t>
            </a:r>
            <a:r>
              <a:rPr lang="en-US" altLang="zh-CN" sz="2400"/>
              <a:t>key property that makes the SMT formula </a:t>
            </a:r>
            <a:r>
              <a:rPr lang="en-US" altLang="zh-CN" sz="2400"/>
              <a:t>unsatisfiable</a:t>
            </a:r>
            <a:endParaRPr lang="en-US" altLang="zh-CN" sz="240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" grpId="0" animBg="1"/>
      <p:bldP spid="3" grpId="0"/>
      <p:bldP spid="8" grpId="0" animBg="1"/>
      <p:bldP spid="13" grpId="0"/>
      <p:bldP spid="14" grpId="0" animBg="1"/>
      <p:bldP spid="16" grpId="0"/>
      <p:bldP spid="19" grpId="0" animBg="1"/>
      <p:bldP spid="21" grpId="0"/>
      <p:bldP spid="73" grpId="0" bldLvl="0" animBg="1"/>
      <p:bldP spid="66" grpId="0"/>
      <p:bldP spid="28" grpId="0"/>
      <p:bldP spid="29" grpId="0"/>
      <p:bldP spid="76" grpId="0" bldLvl="0" animBg="1"/>
      <p:bldP spid="82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665" y="428625"/>
            <a:ext cx="65341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Example: Feature Perturbation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2975" y="3985260"/>
            <a:ext cx="7701280" cy="6819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Verification problem of</a:t>
            </a:r>
            <a:r>
              <a:rPr sz="2400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sz="2400" b="1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adversarial</a:t>
            </a:r>
            <a:r>
              <a:rPr lang="en-US" sz="2400" b="1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sz="2400" b="1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perturbation</a:t>
            </a:r>
            <a:r>
              <a:rPr lang="en-US" sz="2400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lang="en-US" sz="2400" dirty="0"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US" sz="2400" dirty="0"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22655" y="4486275"/>
                <a:ext cx="115385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 dirty="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Given an attack power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, check whether the formula is satisfiable.</a:t>
                </a:r>
                <a:endParaRPr lang="en-US" sz="2400" dirty="0">
                  <a:cs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" y="4486275"/>
                <a:ext cx="1153858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833755" y="5009515"/>
            <a:ext cx="1167892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I</a:t>
            </a:r>
            <a:r>
              <a:rPr sz="2400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nterpretability problem of </a:t>
            </a:r>
            <a:r>
              <a:rPr sz="2400" b="1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feature importance</a:t>
            </a:r>
            <a:r>
              <a:rPr lang="en-US" sz="2400" b="1" dirty="0"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lang="en-US" sz="2400" b="1" dirty="0"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US" sz="2400" dirty="0"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072005" y="1343660"/>
                <a:ext cx="7985760" cy="95250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 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)⇒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4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5" y="1343660"/>
                <a:ext cx="7985760" cy="952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305560" y="2810510"/>
            <a:ext cx="2908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input after perturbation</a:t>
            </a:r>
            <a:endParaRPr lang="en-US" altLang="zh-CN" sz="2800"/>
          </a:p>
        </p:txBody>
      </p:sp>
      <p:sp>
        <p:nvSpPr>
          <p:cNvPr id="19" name="左大括号 18"/>
          <p:cNvSpPr/>
          <p:nvPr>
            <p:custDataLst>
              <p:tags r:id="rId7"/>
            </p:custDataLst>
          </p:nvPr>
        </p:nvSpPr>
        <p:spPr>
          <a:xfrm rot="16200000">
            <a:off x="7583805" y="1970405"/>
            <a:ext cx="711835" cy="946150"/>
          </a:xfrm>
          <a:prstGeom prst="leftBrace">
            <a:avLst>
              <a:gd name="adj1" fmla="val 8333"/>
              <a:gd name="adj2" fmla="val 48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85610" y="2773680"/>
            <a:ext cx="22713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output after perturbation</a:t>
            </a:r>
            <a:endParaRPr lang="en-US" altLang="zh-CN" sz="2800"/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8982075" y="2772410"/>
            <a:ext cx="2214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output before perturbation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87730" y="5575935"/>
                <a:ext cx="10466070" cy="87566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lvl="0" algn="r"/>
                <a:r>
                  <a:rPr lang="en-US" sz="2400" dirty="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Change the attack power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charset="0"/>
                        <a:cs typeface="Calibri" panose="020F0502020204030204" charset="0"/>
                      </a:rPr>
                      <m:t>𝜖</m:t>
                    </m:r>
                  </m:oMath>
                </a14:m>
                <a:r>
                  <a:rPr lang="en-US" sz="2400" dirty="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through binary search and find the minimal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charset="0"/>
                        <a:cs typeface="Calibri" panose="020F0502020204030204" charset="0"/>
                      </a:rPr>
                      <m:t>𝜖</m:t>
                    </m:r>
                  </m:oMath>
                </a14:m>
                <a:r>
                  <a:rPr lang="en-US" sz="2400" dirty="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such that </a:t>
                </a:r>
                <a:endParaRPr lang="en-US" sz="2400" dirty="0"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 marL="0" lvl="0" indent="0" algn="l">
                  <a:buNone/>
                </a:pPr>
                <a:r>
                  <a:rPr lang="en-US" sz="2400" dirty="0">
                    <a:solidFill>
                      <a:schemeClr val="tx1"/>
                    </a:solidFill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the formula</a:t>
                </a:r>
                <a:r>
                  <a:rPr lang="en-US" sz="2400" dirty="0"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is unsatisfiable.</a:t>
                </a:r>
                <a:endParaRPr lang="en-US" sz="2400" dirty="0"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5575935"/>
                <a:ext cx="10466070" cy="875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333875" y="2810510"/>
            <a:ext cx="2169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input before perturbation</a:t>
            </a:r>
            <a:endParaRPr lang="en-US" altLang="zh-CN" sz="28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260340" y="2087880"/>
            <a:ext cx="9525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10"/>
            </p:custDataLst>
          </p:nvPr>
        </p:nvCxnSpPr>
        <p:spPr>
          <a:xfrm flipH="1">
            <a:off x="2694305" y="2087880"/>
            <a:ext cx="9525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1"/>
            </p:custDataLst>
          </p:nvPr>
        </p:nvCxnSpPr>
        <p:spPr>
          <a:xfrm flipH="1">
            <a:off x="9359265" y="2087880"/>
            <a:ext cx="9525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968" y="428446"/>
            <a:ext cx="671897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Architecture and Workflow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524125" y="3790950"/>
            <a:ext cx="1996440" cy="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651375" y="3242310"/>
            <a:ext cx="2414905" cy="1078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/>
              <a:t>Planner</a:t>
            </a:r>
            <a:endParaRPr lang="en-US" altLang="zh-CN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2524125" y="3273425"/>
            <a:ext cx="2026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SMT Formula</a:t>
            </a:r>
            <a:endParaRPr lang="en-US" altLang="zh-CN" sz="2400" b="1"/>
          </a:p>
        </p:txBody>
      </p:sp>
      <p:pic>
        <p:nvPicPr>
          <p:cNvPr id="15" name="图片 14" descr="查找用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3242310"/>
            <a:ext cx="1158240" cy="11468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7078980" y="3561715"/>
            <a:ext cx="15824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 flipH="1" flipV="1">
            <a:off x="7066280" y="4025900"/>
            <a:ext cx="1630045" cy="107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696325" y="3242945"/>
            <a:ext cx="2414905" cy="1078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/>
              <a:t>SMT Engine</a:t>
            </a:r>
            <a:endParaRPr lang="en-US" altLang="zh-CN" sz="2800" b="1"/>
          </a:p>
        </p:txBody>
      </p:sp>
      <p:cxnSp>
        <p:nvCxnSpPr>
          <p:cNvPr id="21" name="肘形连接符 20"/>
          <p:cNvCxnSpPr>
            <a:stCxn id="8" idx="2"/>
            <a:endCxn id="15" idx="2"/>
          </p:cNvCxnSpPr>
          <p:nvPr/>
        </p:nvCxnSpPr>
        <p:spPr>
          <a:xfrm rot="5400000">
            <a:off x="3802380" y="2332355"/>
            <a:ext cx="68580" cy="4044950"/>
          </a:xfrm>
          <a:prstGeom prst="bentConnector3">
            <a:avLst>
              <a:gd name="adj1" fmla="val 157962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493000" y="3023870"/>
            <a:ext cx="776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Call</a:t>
            </a:r>
            <a:endParaRPr lang="en-US" altLang="zh-CN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3025775" y="5518150"/>
            <a:ext cx="1240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Answer</a:t>
            </a:r>
            <a:endParaRPr lang="en-US" altLang="zh-CN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7341235" y="41471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Result</a:t>
            </a:r>
            <a:endParaRPr lang="en-US" altLang="zh-CN" sz="2400" b="1"/>
          </a:p>
        </p:txBody>
      </p:sp>
      <p:sp>
        <p:nvSpPr>
          <p:cNvPr id="25" name="文本框 24"/>
          <p:cNvSpPr txBox="1"/>
          <p:nvPr/>
        </p:nvSpPr>
        <p:spPr>
          <a:xfrm>
            <a:off x="692785" y="1470660"/>
            <a:ext cx="11024870" cy="1109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800"/>
              <a:t>UINT uses </a:t>
            </a:r>
            <a:r>
              <a:rPr lang="en-US" altLang="zh-CN" sz="2800">
                <a:solidFill>
                  <a:srgbClr val="C00000"/>
                </a:solidFill>
              </a:rPr>
              <a:t>the planner</a:t>
            </a:r>
            <a:r>
              <a:rPr lang="en-US" altLang="zh-CN" sz="2800"/>
              <a:t> to invoke the SMT engine iteratively,  and returns the final verification/interpretability answer to the operator.</a:t>
            </a:r>
            <a:endParaRPr lang="en-US" altLang="zh-CN" sz="2800"/>
          </a:p>
        </p:txBody>
      </p:sp>
      <p:sp>
        <p:nvSpPr>
          <p:cNvPr id="26" name="矩形 25"/>
          <p:cNvSpPr/>
          <p:nvPr/>
        </p:nvSpPr>
        <p:spPr>
          <a:xfrm>
            <a:off x="2273935" y="3691890"/>
            <a:ext cx="366395" cy="334010"/>
          </a:xfrm>
          <a:prstGeom prst="rect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610600" y="3848735"/>
            <a:ext cx="280035" cy="3124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16750" y="3244850"/>
            <a:ext cx="377825" cy="388620"/>
          </a:xfrm>
          <a:prstGeom prst="rect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590915" y="3891915"/>
            <a:ext cx="323215" cy="344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7066280" y="3242945"/>
            <a:ext cx="377825" cy="388620"/>
          </a:xfrm>
          <a:prstGeom prst="rect">
            <a:avLst/>
          </a:prstGeom>
          <a:solidFill>
            <a:srgbClr val="014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8595995" y="3846195"/>
            <a:ext cx="323215" cy="344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1823 -0.00157407 " pathEditMode="relative" ptsTypes="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985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552 -0.0612037 L 0.507604 -0.0611111 " pathEditMode="relative" rAng="0" ptsTypes="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3802 0 " pathEditMode="relative" ptsTypes="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1406 -0.00157407 " pathEditMode="relative" ptsTypes="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9375 0.00157407 " pathEditMode="relative" ptsTypes="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1406 -0.00157407 " pathEditMode="relative" ptsTypes="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9375 0.00157407 " pathEditMode="relative" ptsTypes="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177 0.044537 L -0.234635 0.195463 " pathEditMode="relative" ptsTypes="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06 0.198611 L -0.566198 0.192315 " pathEditMode="relative" ptsTypes="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2396 0.192315 L -0.567969 0.0539815 " pathEditMode="relative" ptsTypes="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0" grpId="0" bldLvl="0" animBg="1"/>
      <p:bldP spid="26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20" grpId="1" bldLvl="0" animBg="1"/>
      <p:bldP spid="29" grpId="2" animBg="1"/>
      <p:bldP spid="31" grpId="0" animBg="1"/>
      <p:bldP spid="31" grpId="1" animBg="1"/>
      <p:bldP spid="31" grpId="2" animBg="1"/>
      <p:bldP spid="32" grpId="0" bldLvl="0" animBg="1"/>
      <p:bldP spid="32" grpId="1" bldLvl="0" animBg="1"/>
      <p:bldP spid="32" grpId="2" bldLvl="0" animBg="1"/>
      <p:bldP spid="20" grpId="2" bldLvl="0" animBg="1"/>
      <p:bldP spid="33" grpId="0" bldLvl="0" animBg="1"/>
      <p:bldP spid="33" grpId="1" bldLvl="0" animBg="1"/>
      <p:bldP spid="33" grpId="2" animBg="1"/>
      <p:bldP spid="33" grpId="3" animBg="1"/>
      <p:bldP spid="33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53C7-F893-4DE8-A097-4DD7E89E82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 7"/>
          <p:cNvSpPr/>
          <p:nvPr>
            <p:custDataLst>
              <p:tags r:id="rId1"/>
            </p:custDataLst>
          </p:nvPr>
        </p:nvSpPr>
        <p:spPr>
          <a:xfrm flipV="1">
            <a:off x="543235" y="922509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14098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任意多边形 8"/>
          <p:cNvSpPr/>
          <p:nvPr>
            <p:custDataLst>
              <p:tags r:id="rId2"/>
            </p:custDataLst>
          </p:nvPr>
        </p:nvSpPr>
        <p:spPr>
          <a:xfrm>
            <a:off x="7297" y="616980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1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21968" y="428446"/>
            <a:ext cx="92642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rgbClr val="01409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UINT: Encoding Neural Network Model</a:t>
            </a:r>
            <a:endParaRPr lang="zh-CN" altLang="en-US" sz="3600" b="1" dirty="0">
              <a:solidFill>
                <a:srgbClr val="01409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09" y="118756"/>
            <a:ext cx="2062261" cy="80375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004695" y="2221230"/>
            <a:ext cx="8542655" cy="4783455"/>
            <a:chOff x="2933" y="1847"/>
            <a:chExt cx="12126" cy="6710"/>
          </a:xfrm>
        </p:grpSpPr>
        <p:pic>
          <p:nvPicPr>
            <p:cNvPr id="100" name="图片 9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933" y="1847"/>
              <a:ext cx="12126" cy="64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12086" y="7589"/>
              <a:ext cx="2631" cy="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cs typeface="Calibri" panose="020F05020202040302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4790" y="1113790"/>
            <a:ext cx="11742420" cy="1363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For </a:t>
            </a:r>
            <a:r>
              <a:rPr lang="zh-CN" altLang="en-US" sz="2800" b="1"/>
              <a:t>input and output layers</a:t>
            </a:r>
            <a:r>
              <a:rPr lang="en-US" altLang="zh-CN" sz="2800"/>
              <a:t>:</a:t>
            </a:r>
            <a:r>
              <a:rPr lang="zh-CN" altLang="en-US" sz="2800"/>
              <a:t> encode them as predicates</a:t>
            </a:r>
            <a:r>
              <a:rPr lang="en-US" altLang="zh-CN" sz="2800"/>
              <a:t> </a:t>
            </a:r>
            <a:r>
              <a:rPr lang="zh-CN" altLang="en-US" sz="2800"/>
              <a:t>on their ranges.</a:t>
            </a:r>
            <a:r>
              <a:rPr lang="en-US" altLang="zh-CN" sz="2800"/>
              <a:t> </a:t>
            </a:r>
            <a:endParaRPr lang="en-US" altLang="zh-CN" sz="2800"/>
          </a:p>
          <a:p>
            <a:r>
              <a:rPr lang="en-US" altLang="zh-CN" sz="2800"/>
              <a:t>For </a:t>
            </a:r>
            <a:r>
              <a:rPr lang="en-US" altLang="zh-CN" sz="2800" b="1"/>
              <a:t>hidden layers</a:t>
            </a:r>
            <a:r>
              <a:rPr lang="en-US" altLang="zh-CN" sz="2800"/>
              <a:t>: encodes the relationship between input and output variables as predicates.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2413635" y="381381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13635" y="456565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413635" y="531749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719945" y="422529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719945" y="491871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33545" y="311023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33545" y="381381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33545" y="451739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33545" y="531749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233545" y="595757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62345" y="311023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66790" y="382651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66790" y="456565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53455" y="520192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066790" y="595757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891145" y="311023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900035" y="381381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893050" y="4576445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900035" y="5288915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900035" y="5946140"/>
            <a:ext cx="36703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8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3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8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8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3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3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3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8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9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9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4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9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4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9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4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9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0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4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9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0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4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5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 animBg="1"/>
      <p:bldP spid="22" grpId="0" animBg="1"/>
      <p:bldP spid="23" grpId="0" animBg="1"/>
      <p:bldP spid="8" grpId="1" animBg="1"/>
      <p:bldP spid="20" grpId="1" animBg="1"/>
      <p:bldP spid="21" grpId="1" animBg="1"/>
      <p:bldP spid="22" grpId="1" animBg="1"/>
      <p:bldP spid="23" grpId="1" animBg="1"/>
      <p:bldP spid="22" grpId="2" animBg="1"/>
      <p:bldP spid="23" grpId="2" animBg="1"/>
      <p:bldP spid="8" grpId="2" animBg="1"/>
      <p:bldP spid="20" grpId="2" animBg="1"/>
      <p:bldP spid="21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6" grpId="1" animBg="1"/>
      <p:bldP spid="27" grpId="1" animBg="1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  <p:bldP spid="40" grpId="1" animBg="1"/>
      <p:bldP spid="26" grpId="2" animBg="1"/>
      <p:bldP spid="27" grpId="2" animBg="1"/>
      <p:bldP spid="28" grpId="2" animBg="1"/>
      <p:bldP spid="29" grpId="2" animBg="1"/>
      <p:bldP spid="30" grpId="2" animBg="1"/>
      <p:bldP spid="31" grpId="2" animBg="1"/>
      <p:bldP spid="32" grpId="2" animBg="1"/>
      <p:bldP spid="33" grpId="2" animBg="1"/>
      <p:bldP spid="34" grpId="2" animBg="1"/>
      <p:bldP spid="35" grpId="2" animBg="1"/>
      <p:bldP spid="36" grpId="2" animBg="1"/>
      <p:bldP spid="37" grpId="2" animBg="1"/>
      <p:bldP spid="38" grpId="2" animBg="1"/>
      <p:bldP spid="39" grpId="2" animBg="1"/>
      <p:bldP spid="40" grpId="2" animBg="1"/>
      <p:bldP spid="26" grpId="3" animBg="1"/>
      <p:bldP spid="27" grpId="3" animBg="1"/>
      <p:bldP spid="28" grpId="3" animBg="1"/>
      <p:bldP spid="29" grpId="3" animBg="1"/>
      <p:bldP spid="30" grpId="3" animBg="1"/>
      <p:bldP spid="31" grpId="3" animBg="1"/>
      <p:bldP spid="32" grpId="3" animBg="1"/>
      <p:bldP spid="33" grpId="3" animBg="1"/>
      <p:bldP spid="34" grpId="3" animBg="1"/>
      <p:bldP spid="35" grpId="3" animBg="1"/>
      <p:bldP spid="36" grpId="3" animBg="1"/>
      <p:bldP spid="37" grpId="3" animBg="1"/>
      <p:bldP spid="38" grpId="3" animBg="1"/>
      <p:bldP spid="39" grpId="3" animBg="1"/>
      <p:bldP spid="40" grpId="3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1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PLACING_PICTURE_USER_VIEWPORT" val="{&quot;height&quot;:1265.7527559055118,&quot;width&quot;:3247.6551181102363}"/>
</p:tagLst>
</file>

<file path=ppt/tags/tag12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2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4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6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8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86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8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88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9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6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9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UNIT_TABLE_BEAUTIFY" val="smartTable{72592b7f-d585-45d6-b28c-58ca96045228}"/>
  <p:tag name="TABLE_ENDDRAG_ORIGIN_RECT" val="845*160"/>
  <p:tag name="TABLE_ENDDRAG_RECT" val="49*368*845*160"/>
  <p:tag name="KSO_WM_BEAUTIFY_FLAG" val=""/>
</p:tagLst>
</file>

<file path=ppt/tags/tag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00.xml><?xml version="1.0" encoding="utf-8"?>
<p:tagLst xmlns:p="http://schemas.openxmlformats.org/presentationml/2006/main">
  <p:tag name="KSO_WM_UNIT_TABLE_BEAUTIFY" val="smartTable{72592b7f-d585-45d6-b28c-58ca96045228}"/>
  <p:tag name="TABLE_ENDDRAG_ORIGIN_RECT" val="845*160"/>
  <p:tag name="TABLE_ENDDRAG_RECT" val="49*368*845*160"/>
  <p:tag name="KSO_WM_BEAUTIFY_FLAG" val=""/>
</p:tagLst>
</file>

<file path=ppt/tags/tag201.xml><?xml version="1.0" encoding="utf-8"?>
<p:tagLst xmlns:p="http://schemas.openxmlformats.org/presentationml/2006/main">
  <p:tag name="KSO_WM_UNIT_TABLE_BEAUTIFY" val="smartTable{5a29138f-a71c-4833-bfc6-57cb5cf7bb60}"/>
  <p:tag name="TABLE_ENDDRAG_ORIGIN_RECT" val="745*131"/>
  <p:tag name="TABLE_ENDDRAG_RECT" val="48*120*745*131"/>
  <p:tag name="KSO_WM_BEAUTIFY_FLAG" val=""/>
</p:tagLst>
</file>

<file path=ppt/tags/tag202.xml><?xml version="1.0" encoding="utf-8"?>
<p:tagLst xmlns:p="http://schemas.openxmlformats.org/presentationml/2006/main">
  <p:tag name="KSO_WM_UNIT_TABLE_BEAUTIFY" val="smartTable{5a29138f-a71c-4833-bfc6-57cb5cf7bb60}"/>
  <p:tag name="TABLE_ENDDRAG_ORIGIN_RECT" val="745*131"/>
  <p:tag name="TABLE_ENDDRAG_RECT" val="48*120*745*131"/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PP_MARK_KEY" val="f68bebb2-1042-4dbc-95bc-ee304447e0ae"/>
  <p:tag name="COMMONDATA" val="eyJoZGlkIjoiMGQ5YzUzMTUzYzg0NTY2OGYzNzExZWQ2YzNmZDE3OGYifQ=="/>
</p:tagLst>
</file>

<file path=ppt/tags/tag2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p="http://schemas.openxmlformats.org/presentationml/2006/main">
  <p:tag name="KSO_WM_UNIT_PLACING_PICTURE_USER_VIEWPORT" val="{&quot;height&quot;:1265.7527559055118,&quot;width&quot;:3247.6551181102363}"/>
</p:tagLst>
</file>

<file path=ppt/tags/tag2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p="http://schemas.openxmlformats.org/presentationml/2006/main">
  <p:tag name="KSO_WM_UNIT_PLACING_PICTURE_USER_VIEWPORT" val="{&quot;height&quot;:1265.7527559055118,&quot;width&quot;:3247.6551181102363}"/>
</p:tagLst>
</file>

<file path=ppt/tags/tag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p="http://schemas.openxmlformats.org/presentationml/2006/main">
  <p:tag name="KSO_WM_UNIT_PLACING_PICTURE_USER_VIEWPORT" val="{&quot;height&quot;:1265.7527559055118,&quot;width&quot;:3247.6551181102363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1265.7527559055118,&quot;width&quot;:3247.6551181102363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4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4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4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  <p:tag name="KSO_WM_UNIT_PLACING_PICTURE_USER_VIEWPORT" val="{&quot;height&quot;:3118.1103515625,&quot;width&quot;:7973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53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UNIT_PLACING_PICTURE_USER_VIEWPORT" val="{&quot;height&quot;:3118.1103515625,&quot;width&quot;:5669.2913818359375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6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  <p:tag name="KSO_WM_UNIT_PLACING_PICTURE_USER_VIEWPORT" val="{&quot;height&quot;:3118.1103515625,&quot;width&quot;:5669.2913818359375}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  <p:tag name="KSO_WM_UNIT_PLACING_PICTURE_USER_VIEWPORT" val="{&quot;height&quot;:3118.1103515625,&quot;width&quot;:5669.2913818359375}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88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8325</Words>
  <Application>WPS 演示</Application>
  <PresentationFormat>宽屏</PresentationFormat>
  <Paragraphs>563</Paragraphs>
  <Slides>23</Slides>
  <Notes>21</Notes>
  <HiddenSlides>9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U.S. 101</vt:lpstr>
      <vt:lpstr>Segoe Print</vt:lpstr>
      <vt:lpstr>Roboto</vt:lpstr>
      <vt:lpstr>Times New Roman</vt:lpstr>
      <vt:lpstr>Open Sans Light</vt:lpstr>
      <vt:lpstr>Calibri Light</vt:lpstr>
      <vt:lpstr>Wingdings</vt:lpstr>
      <vt:lpstr>Bahnschrift SemiCondensed</vt:lpstr>
      <vt:lpstr>Cambria Math</vt:lpstr>
      <vt:lpstr>微软雅黑</vt:lpstr>
      <vt:lpstr>Arial Unicode MS</vt:lpstr>
      <vt:lpstr>MS Mincho</vt:lpstr>
      <vt:lpstr>Office 主题​​</vt:lpstr>
      <vt:lpstr>Toward a Unified Framework for Verifying and Interpreting Learning-Based Networking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yx</dc:creator>
  <cp:lastModifiedBy>misaki</cp:lastModifiedBy>
  <cp:revision>326</cp:revision>
  <dcterms:created xsi:type="dcterms:W3CDTF">2022-08-06T07:07:00Z</dcterms:created>
  <dcterms:modified xsi:type="dcterms:W3CDTF">2023-06-16T04:11:52Z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DA60474C1D5848F394FEF8C74888F0B8_13</vt:lpwstr>
  </property>
  <property fmtid="{D5CDD505-2E9C-101B-9397-08002B2CF9AE}" pid="3" name="KSOProductBuildVer">
    <vt:lpwstr>2052-11.1.0.14309</vt:lpwstr>
  </property>
</Properties>
</file>