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6475" r:id="rId2"/>
  </p:sldMasterIdLst>
  <p:notesMasterIdLst>
    <p:notesMasterId r:id="rId43"/>
  </p:notesMasterIdLst>
  <p:handoutMasterIdLst>
    <p:handoutMasterId r:id="rId44"/>
  </p:handoutMasterIdLst>
  <p:sldIdLst>
    <p:sldId id="784" r:id="rId3"/>
    <p:sldId id="1026" r:id="rId4"/>
    <p:sldId id="708" r:id="rId5"/>
    <p:sldId id="883" r:id="rId6"/>
    <p:sldId id="1009" r:id="rId7"/>
    <p:sldId id="889" r:id="rId8"/>
    <p:sldId id="1163" r:id="rId9"/>
    <p:sldId id="936" r:id="rId10"/>
    <p:sldId id="890" r:id="rId11"/>
    <p:sldId id="894" r:id="rId12"/>
    <p:sldId id="891" r:id="rId13"/>
    <p:sldId id="892" r:id="rId14"/>
    <p:sldId id="1164" r:id="rId15"/>
    <p:sldId id="1036" r:id="rId16"/>
    <p:sldId id="1037" r:id="rId17"/>
    <p:sldId id="779" r:id="rId18"/>
    <p:sldId id="780" r:id="rId19"/>
    <p:sldId id="1038" r:id="rId20"/>
    <p:sldId id="1039" r:id="rId21"/>
    <p:sldId id="1040" r:id="rId22"/>
    <p:sldId id="1166" r:id="rId23"/>
    <p:sldId id="1042" r:id="rId24"/>
    <p:sldId id="1043" r:id="rId25"/>
    <p:sldId id="1044" r:id="rId26"/>
    <p:sldId id="1045" r:id="rId27"/>
    <p:sldId id="1046" r:id="rId28"/>
    <p:sldId id="1167" r:id="rId29"/>
    <p:sldId id="1168" r:id="rId30"/>
    <p:sldId id="1049" r:id="rId31"/>
    <p:sldId id="1050" r:id="rId32"/>
    <p:sldId id="1051" r:id="rId33"/>
    <p:sldId id="1052" r:id="rId34"/>
    <p:sldId id="1053" r:id="rId35"/>
    <p:sldId id="1160" r:id="rId36"/>
    <p:sldId id="1055" r:id="rId37"/>
    <p:sldId id="1056" r:id="rId38"/>
    <p:sldId id="896" r:id="rId39"/>
    <p:sldId id="1161" r:id="rId40"/>
    <p:sldId id="898" r:id="rId41"/>
    <p:sldId id="899" r:id="rId42"/>
  </p:sldIdLst>
  <p:sldSz cx="9144000" cy="6858000" type="screen4x3"/>
  <p:notesSz cx="7315200" cy="96012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7"/>
    <p:restoredTop sz="96766"/>
  </p:normalViewPr>
  <p:slideViewPr>
    <p:cSldViewPr>
      <p:cViewPr varScale="1">
        <p:scale>
          <a:sx n="141" d="100"/>
          <a:sy n="141" d="100"/>
        </p:scale>
        <p:origin x="16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0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2.wmf"/><Relationship Id="rId7" Type="http://schemas.openxmlformats.org/officeDocument/2006/relationships/image" Target="../media/image47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6.wmf"/><Relationship Id="rId5" Type="http://schemas.openxmlformats.org/officeDocument/2006/relationships/image" Target="../media/image41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0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D6FB7B5-9EBD-E540-BF6C-72FE8B8F040E}" type="datetimeFigureOut">
              <a:rPr lang="en-US" altLang="x-none"/>
              <a:pPr/>
              <a:t>10/9/22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4FE0730-6AF0-1A40-9652-7D1ECBC22F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601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AE0AEBEE-BFAF-6444-BE8E-CD9D25A2AF0F}" type="datetimeFigureOut">
              <a:rPr lang="en-US" altLang="x-none"/>
              <a:pPr/>
              <a:t>10/9/22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5411E171-F03E-E743-9E6D-476D2E81B93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14739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3193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31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70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07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6D67023-F412-D845-BB21-E6580AE12E7A}" type="slidenum">
              <a:rPr lang="en-US" altLang="x-none" sz="1200">
                <a:latin typeface="Times New Roman" charset="0"/>
              </a:rPr>
              <a:pPr eaLnBrk="1" hangingPunct="1"/>
              <a:t>1</a:t>
            </a:fld>
            <a:endParaRPr lang="en-US" altLang="x-none" sz="12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5163D1-3F58-414E-A869-63AE766D6EBB}" type="slidenum">
              <a:rPr lang="en-US" altLang="x-none" sz="1200">
                <a:solidFill>
                  <a:srgbClr val="000000"/>
                </a:solidFill>
              </a:rPr>
              <a:pPr/>
              <a:t>11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7759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158ED61-2A89-7645-8056-338B818DA869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9658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BA87F3-EF29-0C46-BA24-572544516D87}" type="slidenum">
              <a:rPr lang="en-US" altLang="x-none" sz="1200"/>
              <a:pPr/>
              <a:t>13</a:t>
            </a:fld>
            <a:endParaRPr lang="en-US" altLang="x-none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474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76D062-E624-7947-9682-A463169B118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/>
              <a:t>14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77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77C2F1-093A-7644-ADA4-7C2BC8B5ECA1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15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86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A774F9E-54F0-8340-B6CA-0A7FE673FB13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Calibri" charset="0"/>
                <a:ea typeface="ＭＳ Ｐゴシック" charset="-128"/>
              </a:rPr>
              <a:t>Proof of Little</a:t>
            </a:r>
            <a:r>
              <a:rPr lang="ja-JP" altLang="en-US">
                <a:latin typeface="Calibri" charset="0"/>
                <a:ea typeface="ＭＳ Ｐゴシック" charset="-128"/>
              </a:rPr>
              <a:t>’</a:t>
            </a:r>
            <a:r>
              <a:rPr lang="en-US" altLang="ja-JP">
                <a:latin typeface="Calibri" charset="0"/>
                <a:ea typeface="ＭＳ Ｐゴシック" charset="-128"/>
              </a:rPr>
              <a:t>s Law:</a:t>
            </a:r>
          </a:p>
          <a:p>
            <a:endParaRPr lang="en-US" altLang="x-none">
              <a:latin typeface="Calibri" charset="0"/>
              <a:ea typeface="ＭＳ Ｐゴシック" charset="-128"/>
            </a:endParaRPr>
          </a:p>
          <a:p>
            <a:endParaRPr lang="en-US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186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1DC470F-F1E2-4946-8589-50EABFB6BE56}" type="slidenum">
              <a:rPr lang="en-US" altLang="x-none" sz="1200">
                <a:latin typeface="Calibri" charset="0"/>
              </a:rPr>
              <a:pPr eaLnBrk="1" hangingPunct="1"/>
              <a:t>17</a:t>
            </a:fld>
            <a:endParaRPr lang="en-US" altLang="x-none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91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58EBBC5-AE70-DA47-906C-2AAE8538062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18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71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ED610D0-472A-CD4F-B7CD-A6AFA975980B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19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49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E3ECE4-5391-FA41-876D-0A013BBD3C43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20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5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D349128-BA39-C149-A42E-15502011A9D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2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336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D8740D-E59E-0149-B737-BDEB2A32933C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21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65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F14199-2010-D740-928B-16E321D9134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22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11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4849EDA-9117-F440-BCED-6B5468457FE7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23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75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2DA7641-82E9-714C-B2E3-C06F6F8C1171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24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86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D5A83D6-3E9C-0746-8C1F-6ADEC584E6C9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25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721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82B960C-4C90-A949-A3FF-63D7D1C2CF69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26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01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FAF201F-8A86-7E4B-B204-3430154086EB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27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83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7BA2E64-D237-C743-A0C2-353F9DDFE3BE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28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87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3E4444A-1861-AC4A-918C-2AAA923EBAB6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29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16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574995-011A-9944-8302-FD31D0EBEDA8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30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42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D6D0FA-945E-EB4C-9610-D152D5BB1E6C}" type="slidenum">
              <a:rPr lang="en-US" altLang="x-none" sz="1300">
                <a:latin typeface="Calibri" charset="0"/>
              </a:rPr>
              <a:pPr eaLnBrk="1" hangingPunct="1"/>
              <a:t>3</a:t>
            </a:fld>
            <a:endParaRPr lang="en-US" altLang="x-none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B3900E9-5EB7-2344-B9EF-53FFCCBC7995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31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335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7E7D2B0-3761-994E-A485-92E78F0680E5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32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77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AD7EDDC-8BFA-D947-99ED-685082993B4C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33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859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5D4FBAB-9DD4-F94A-AEE3-0056B1ED6CB8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34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06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7E9EA0E-B12F-0448-B530-2158F8D0B60D}" type="slidenum">
              <a:rPr lang="en-US" altLang="x-none" sz="1300">
                <a:solidFill>
                  <a:prstClr val="black"/>
                </a:solidFill>
                <a:latin typeface="Calibri" charset="0"/>
              </a:rPr>
              <a:pPr eaLnBrk="1" hangingPunct="1"/>
              <a:t>35</a:t>
            </a:fld>
            <a:endParaRPr lang="en-US" altLang="x-none" sz="1300">
              <a:solidFill>
                <a:prstClr val="black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593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E3D01D8-3957-A044-9901-F1742042646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36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227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5103394-5135-CB49-AA05-29E682B8BA35}" type="slidenum">
              <a:rPr lang="en-US" altLang="x-none" sz="1300">
                <a:latin typeface="Calibri" charset="0"/>
              </a:rPr>
              <a:pPr eaLnBrk="1" hangingPunct="1"/>
              <a:t>37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11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ea typeface="ＭＳ Ｐゴシック" charset="-128"/>
              </a:rPr>
              <a:t>Facebook 12 M HTTP/sec</a:t>
            </a:r>
          </a:p>
          <a:p>
            <a:r>
              <a:rPr lang="en-US" altLang="x-none" dirty="0">
                <a:ea typeface="ＭＳ Ｐゴシック" charset="-128"/>
              </a:rPr>
              <a:t>http://</a:t>
            </a:r>
            <a:r>
              <a:rPr lang="en-US" altLang="x-none" dirty="0" err="1">
                <a:ea typeface="ＭＳ Ｐゴシック" charset="-128"/>
              </a:rPr>
              <a:t>www.datadoghq.com</a:t>
            </a:r>
            <a:r>
              <a:rPr lang="en-US" altLang="x-none" dirty="0">
                <a:ea typeface="ＭＳ Ｐゴシック" charset="-128"/>
              </a:rPr>
              <a:t>/2013/07/the-best-of-velocity-and-devopsdays-2013-part-ii/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A8D70F2-6682-A540-B1F7-75D815836947}" type="slidenum">
              <a:rPr lang="en-US" altLang="x-none" sz="1300">
                <a:latin typeface="Calibri" charset="0"/>
              </a:rPr>
              <a:pPr eaLnBrk="1" hangingPunct="1"/>
              <a:t>38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950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4AD24EA-CF67-3346-98CF-E2869FBAB864}" type="slidenum">
              <a:rPr lang="en-US" altLang="x-none" sz="1300">
                <a:latin typeface="Calibri" charset="0"/>
              </a:rPr>
              <a:pPr eaLnBrk="1" hangingPunct="1"/>
              <a:t>39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381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216D645-DD62-DC47-A461-577479A92857}" type="slidenum">
              <a:rPr lang="en-US" altLang="x-none" sz="1300">
                <a:latin typeface="Calibri" charset="0"/>
              </a:rPr>
              <a:pPr eaLnBrk="1" hangingPunct="1"/>
              <a:t>40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7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07E8CD-3CC4-384E-A9A8-4AAE579757D0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Typical approaches to reduce latency: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parallel TCP connections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persistent HTTP</a:t>
            </a:r>
          </a:p>
          <a:p>
            <a:pPr lvl="1"/>
            <a:r>
              <a:rPr lang="en-US" altLang="x-none" dirty="0">
                <a:latin typeface="Times New Roman" charset="0"/>
                <a:ea typeface="ＭＳ Ｐゴシック" charset="-128"/>
              </a:rPr>
              <a:t>cache and conditional GET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566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69E4C9-8C58-6B4A-B0E0-0C2EEAE7A9F7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463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8F27D6-326C-AD45-BB8C-AE2790F30220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429147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6A05E1-B91E-184C-948D-D0CD3DF645EB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3689701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54443F-14EE-9544-9DA7-99817604029C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1006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716F28C-3FC2-9C43-A887-9B01890E43E5}" type="slidenum">
              <a:rPr lang="en-US" altLang="x-none" sz="1200">
                <a:solidFill>
                  <a:srgbClr val="000000"/>
                </a:solidFill>
              </a:rPr>
              <a:pPr/>
              <a:t>10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088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8" y="2129656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7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22" indent="0" algn="ctr">
              <a:buNone/>
              <a:defRPr/>
            </a:lvl3pPr>
            <a:lvl4pPr marL="1367583" indent="0" algn="ctr">
              <a:buNone/>
              <a:defRPr/>
            </a:lvl4pPr>
            <a:lvl5pPr marL="1823446" indent="0" algn="ctr">
              <a:buNone/>
              <a:defRPr/>
            </a:lvl5pPr>
            <a:lvl6pPr marL="2279306" indent="0" algn="ctr">
              <a:buNone/>
              <a:defRPr/>
            </a:lvl6pPr>
            <a:lvl7pPr marL="2735167" indent="0" algn="ctr">
              <a:buNone/>
              <a:defRPr/>
            </a:lvl7pPr>
            <a:lvl8pPr marL="3191028" indent="0" algn="ctr">
              <a:buNone/>
              <a:defRPr/>
            </a:lvl8pPr>
            <a:lvl9pPr marL="36468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F3106-869E-BD47-B0CE-63CEA5CBFC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772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F7BDB-8B70-AF49-A319-6CC881E2C0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232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0" y="228191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1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68D67-34E2-5C46-AE8E-AA8909A320A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231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9E364-467F-1345-B39E-770C71BC256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8737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1E1C57C1-1FFB-6644-BC18-6AD993EE617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F7D0EFB2-9129-5843-ACEC-231FCF9C3FB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ACB955DE-AB02-7046-8632-E8B50EE4EB1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BCC0B70-F577-BD47-B174-4243E4CA940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53A0065-E774-FD46-A489-FFC2447B6E8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52C93CA-3F19-9F4C-9816-863D8F83840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09CCAA0-2845-A24F-87D9-33CC5C0C39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66F9E-7D57-F84D-B619-AE9C647FA2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8178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A24BE1A5-5A4B-9848-B4E1-3A439D1110D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99A57C70-9C2B-5145-A116-4E563CAE25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86678F19-C6BA-9F48-B516-AA81F8DCEE6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2813" eaLnBrk="1" hangingPunct="1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54CBFB67-2250-3F4C-ADCA-AD957834E8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07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22" indent="0">
              <a:buNone/>
              <a:defRPr sz="1600"/>
            </a:lvl3pPr>
            <a:lvl4pPr marL="1367583" indent="0">
              <a:buNone/>
              <a:defRPr sz="1400"/>
            </a:lvl4pPr>
            <a:lvl5pPr marL="1823446" indent="0">
              <a:buNone/>
              <a:defRPr sz="1400"/>
            </a:lvl5pPr>
            <a:lvl6pPr marL="2279306" indent="0">
              <a:buNone/>
              <a:defRPr sz="1400"/>
            </a:lvl6pPr>
            <a:lvl7pPr marL="2735167" indent="0">
              <a:buNone/>
              <a:defRPr sz="1400"/>
            </a:lvl7pPr>
            <a:lvl8pPr marL="3191028" indent="0">
              <a:buNone/>
              <a:defRPr sz="1400"/>
            </a:lvl8pPr>
            <a:lvl9pPr marL="364689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4720A-A9EE-6D40-9A1A-C08B48151DB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960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C282E-E86E-A34F-AC3B-7E93D9E08FA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725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575ED-2F6F-7D40-B80B-A4570B103D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36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80D01-EA77-4F4A-AEAC-088C1657FBB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0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915DF-872A-B548-A2A9-88D714A38F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480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59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2" y="272559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13F1-317C-3C44-93D8-A843E5C9909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69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22" indent="0">
              <a:buNone/>
              <a:defRPr sz="2400"/>
            </a:lvl3pPr>
            <a:lvl4pPr marL="1367583" indent="0">
              <a:buNone/>
              <a:defRPr sz="2000"/>
            </a:lvl4pPr>
            <a:lvl5pPr marL="1823446" indent="0">
              <a:buNone/>
              <a:defRPr sz="2000"/>
            </a:lvl5pPr>
            <a:lvl6pPr marL="2279306" indent="0">
              <a:buNone/>
              <a:defRPr sz="2000"/>
            </a:lvl6pPr>
            <a:lvl7pPr marL="2735167" indent="0">
              <a:buNone/>
              <a:defRPr sz="2000"/>
            </a:lvl7pPr>
            <a:lvl8pPr marL="3191028" indent="0">
              <a:buNone/>
              <a:defRPr sz="2000"/>
            </a:lvl8pPr>
            <a:lvl9pPr marL="364689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5745-35E0-A84E-9838-9BE6CAD6E26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5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68" tIns="45577" rIns="91168" bIns="455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913276" eaLnBrk="1" hangingPunct="1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D1285A3A-EB13-EE4C-896D-E6470668685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36" r:id="rId1"/>
    <p:sldLayoutId id="2147486437" r:id="rId2"/>
    <p:sldLayoutId id="2147486438" r:id="rId3"/>
    <p:sldLayoutId id="2147486439" r:id="rId4"/>
    <p:sldLayoutId id="2147486440" r:id="rId5"/>
    <p:sldLayoutId id="2147486441" r:id="rId6"/>
    <p:sldLayoutId id="2147486442" r:id="rId7"/>
    <p:sldLayoutId id="2147486443" r:id="rId8"/>
    <p:sldLayoutId id="2147486444" r:id="rId9"/>
    <p:sldLayoutId id="2147486445" r:id="rId10"/>
    <p:sldLayoutId id="2147486446" r:id="rId11"/>
    <p:sldLayoutId id="214748644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5860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722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7583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3446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38238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70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2638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0403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6262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2124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7987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22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83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30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67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28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9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eaLnBrk="0" hangingPunct="0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664B718F-3730-9844-8A29-988FC194D1C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4342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6" r:id="rId1"/>
    <p:sldLayoutId id="2147486477" r:id="rId2"/>
    <p:sldLayoutId id="2147486478" r:id="rId3"/>
    <p:sldLayoutId id="2147486479" r:id="rId4"/>
    <p:sldLayoutId id="2147486480" r:id="rId5"/>
    <p:sldLayoutId id="2147486481" r:id="rId6"/>
    <p:sldLayoutId id="2147486482" r:id="rId7"/>
    <p:sldLayoutId id="2147486483" r:id="rId8"/>
    <p:sldLayoutId id="2147486484" r:id="rId9"/>
    <p:sldLayoutId id="2147486485" r:id="rId10"/>
    <p:sldLayoutId id="21474864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e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5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4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6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3.wmf"/><Relationship Id="rId5" Type="http://schemas.openxmlformats.org/officeDocument/2006/relationships/image" Target="../media/image44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mall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8128000" cy="2228850"/>
          </a:xfrm>
        </p:spPr>
        <p:txBody>
          <a:bodyPr/>
          <a:lstStyle/>
          <a:p>
            <a:pPr algn="ctr"/>
            <a:r>
              <a:rPr lang="en-US" altLang="x-none" sz="3200" dirty="0">
                <a:ea typeface="ＭＳ Ｐゴシック" charset="-128"/>
              </a:rPr>
              <a:t>Network Applications: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Operational Analysis</a:t>
            </a:r>
            <a:r>
              <a:rPr lang="en-US" altLang="x-none" sz="3200">
                <a:ea typeface="ＭＳ Ｐゴシック" charset="-128"/>
              </a:rPr>
              <a:t>; Load Balancing </a:t>
            </a:r>
            <a:br>
              <a:rPr lang="en-US" altLang="x-none" sz="3200">
                <a:ea typeface="ＭＳ Ｐゴシック" charset="-128"/>
              </a:rPr>
            </a:br>
            <a:r>
              <a:rPr lang="en-US" altLang="x-none" sz="3200">
                <a:ea typeface="ＭＳ Ｐゴシック" charset="-128"/>
              </a:rPr>
              <a:t>among Homogeneous Servers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3106-869E-BD47-B0CE-63CEA5CBFCD2}" type="slidenum">
              <a:rPr lang="en-US" altLang="x-none" smtClean="0"/>
              <a:pPr/>
              <a:t>1</a:t>
            </a:fld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D5284-182D-D442-8F39-A91D00586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BE2EF-29A6-1742-A47D-707EE1AFD00F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4CFECC-9AC3-A847-ACDD-BF21368124C1}" type="slidenum">
              <a:rPr lang="en-US" altLang="x-none" sz="1400">
                <a:solidFill>
                  <a:srgbClr val="000000"/>
                </a:solidFill>
              </a:rPr>
              <a:pPr/>
              <a:t>10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Header Compression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86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0"/>
            <a:ext cx="914400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24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E687311-802A-004A-B7A5-A32E1F0A53F5}" type="slidenum">
              <a:rPr lang="en-US" altLang="x-none" sz="1400">
                <a:solidFill>
                  <a:srgbClr val="000000"/>
                </a:solidFill>
              </a:rPr>
              <a:pPr/>
              <a:t>11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Stream Dependency and Weights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656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900"/>
            <a:ext cx="9144000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67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2FAD659-18B2-C749-AE69-4D749556652A}" type="slidenum">
              <a:rPr lang="en-US" altLang="x-none" sz="1400">
                <a:solidFill>
                  <a:srgbClr val="000000"/>
                </a:solidFill>
              </a:rPr>
              <a:pPr/>
              <a:t>12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Server Push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451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91440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95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813029-1609-DF46-B47B-932562575612}" type="slidenum">
              <a:rPr lang="en-US" altLang="x-none" sz="1400"/>
              <a:pPr/>
              <a:t>13</a:t>
            </a:fld>
            <a:endParaRPr lang="en-US" altLang="x-none" sz="140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10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HTTP</a:t>
            </a:r>
            <a:endParaRPr lang="en-US" altLang="x-none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HTTP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"acceleration"</a:t>
            </a:r>
            <a:endParaRPr lang="en-US" altLang="x-none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i="1" dirty="0">
                <a:solidFill>
                  <a:srgbClr val="C00000"/>
                </a:solidFill>
                <a:ea typeface="宋体" charset="-122"/>
              </a:rPr>
              <a:t>Operational analysis</a:t>
            </a:r>
          </a:p>
        </p:txBody>
      </p:sp>
    </p:spTree>
    <p:extLst>
      <p:ext uri="{BB962C8B-B14F-4D97-AF65-F5344CB8AC3E}">
        <p14:creationId xmlns:p14="http://schemas.microsoft.com/office/powerpoint/2010/main" val="246210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ＭＳ Ｐゴシック" charset="-128"/>
              </a:rPr>
              <a:t>Goal</a:t>
            </a:r>
            <a:r>
              <a:rPr lang="en-US" altLang="x-none" sz="3200" dirty="0">
                <a:ea typeface="ＭＳ Ｐゴシック" charset="-128"/>
              </a:rPr>
              <a:t>: Best Server Design Limited Only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by Resource Bottleneck</a:t>
            </a:r>
          </a:p>
        </p:txBody>
      </p:sp>
      <p:grpSp>
        <p:nvGrpSpPr>
          <p:cNvPr id="35842" name="Group 5"/>
          <p:cNvGrpSpPr>
            <a:grpSpLocks/>
          </p:cNvGrpSpPr>
          <p:nvPr/>
        </p:nvGrpSpPr>
        <p:grpSpPr bwMode="auto">
          <a:xfrm>
            <a:off x="6637338" y="5461000"/>
            <a:ext cx="1912937" cy="1044575"/>
            <a:chOff x="767" y="2887"/>
            <a:chExt cx="864" cy="472"/>
          </a:xfrm>
        </p:grpSpPr>
        <p:grpSp>
          <p:nvGrpSpPr>
            <p:cNvPr id="35902" name="Group 6"/>
            <p:cNvGrpSpPr>
              <a:grpSpLocks/>
            </p:cNvGrpSpPr>
            <p:nvPr/>
          </p:nvGrpSpPr>
          <p:grpSpPr bwMode="auto">
            <a:xfrm>
              <a:off x="977" y="2913"/>
              <a:ext cx="121" cy="78"/>
              <a:chOff x="3776" y="3429"/>
              <a:chExt cx="274" cy="109"/>
            </a:xfrm>
          </p:grpSpPr>
          <p:sp>
            <p:nvSpPr>
              <p:cNvPr id="35919" name="Rectangle 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0" name="Rectangle 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1" name="Rectangle 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2" name="Line 1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923" name="Line 1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903" name="Group 12"/>
            <p:cNvGrpSpPr>
              <a:grpSpLocks/>
            </p:cNvGrpSpPr>
            <p:nvPr/>
          </p:nvGrpSpPr>
          <p:grpSpPr bwMode="auto">
            <a:xfrm flipH="1">
              <a:off x="1334" y="3256"/>
              <a:ext cx="121" cy="78"/>
              <a:chOff x="3776" y="3429"/>
              <a:chExt cx="274" cy="109"/>
            </a:xfrm>
          </p:grpSpPr>
          <p:sp>
            <p:nvSpPr>
              <p:cNvPr id="35914" name="Rectangle 13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5" name="Rectangle 14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6" name="Rectangle 15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7" name="Line 16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918" name="Line 17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5904" name="Line 18"/>
            <p:cNvSpPr>
              <a:spLocks noChangeShapeType="1"/>
            </p:cNvSpPr>
            <p:nvPr/>
          </p:nvSpPr>
          <p:spPr bwMode="auto">
            <a:xfrm flipH="1">
              <a:off x="1247" y="3294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05" name="Oval 19"/>
            <p:cNvSpPr>
              <a:spLocks noChangeArrowheads="1"/>
            </p:cNvSpPr>
            <p:nvPr/>
          </p:nvSpPr>
          <p:spPr bwMode="auto">
            <a:xfrm flipH="1">
              <a:off x="1152" y="3230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cxnSp>
          <p:nvCxnSpPr>
            <p:cNvPr id="35906" name="AutoShape 20"/>
            <p:cNvCxnSpPr>
              <a:cxnSpLocks noChangeShapeType="1"/>
              <a:stCxn id="35913" idx="6"/>
            </p:cNvCxnSpPr>
            <p:nvPr/>
          </p:nvCxnSpPr>
          <p:spPr bwMode="auto">
            <a:xfrm>
              <a:off x="1280" y="2952"/>
              <a:ext cx="262" cy="13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7" name="AutoShape 21"/>
            <p:cNvCxnSpPr>
              <a:cxnSpLocks noChangeShapeType="1"/>
            </p:cNvCxnSpPr>
            <p:nvPr/>
          </p:nvCxnSpPr>
          <p:spPr bwMode="auto">
            <a:xfrm rot="10800000" flipV="1">
              <a:off x="1403" y="3178"/>
              <a:ext cx="138" cy="116"/>
            </a:xfrm>
            <a:prstGeom prst="bentConnector3">
              <a:avLst>
                <a:gd name="adj1" fmla="val -2176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8" name="AutoShape 22"/>
            <p:cNvCxnSpPr>
              <a:cxnSpLocks noChangeShapeType="1"/>
              <a:stCxn id="35905" idx="6"/>
            </p:cNvCxnSpPr>
            <p:nvPr/>
          </p:nvCxnSpPr>
          <p:spPr bwMode="auto">
            <a:xfrm rot="10800000">
              <a:off x="864" y="3171"/>
              <a:ext cx="288" cy="1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09" name="AutoShape 23"/>
            <p:cNvCxnSpPr>
              <a:cxnSpLocks noChangeShapeType="1"/>
              <a:endCxn id="35919" idx="1"/>
            </p:cNvCxnSpPr>
            <p:nvPr/>
          </p:nvCxnSpPr>
          <p:spPr bwMode="auto">
            <a:xfrm rot="-5400000">
              <a:off x="882" y="2934"/>
              <a:ext cx="130" cy="1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10" name="Rectangle 24"/>
            <p:cNvSpPr>
              <a:spLocks noChangeArrowheads="1"/>
            </p:cNvSpPr>
            <p:nvPr/>
          </p:nvSpPr>
          <p:spPr bwMode="auto">
            <a:xfrm>
              <a:off x="767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35911" name="Rectangle 25"/>
            <p:cNvSpPr>
              <a:spLocks noChangeArrowheads="1"/>
            </p:cNvSpPr>
            <p:nvPr/>
          </p:nvSpPr>
          <p:spPr bwMode="auto">
            <a:xfrm>
              <a:off x="1455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35912" name="Line 26"/>
            <p:cNvSpPr>
              <a:spLocks noChangeShapeType="1"/>
            </p:cNvSpPr>
            <p:nvPr/>
          </p:nvSpPr>
          <p:spPr bwMode="auto">
            <a:xfrm>
              <a:off x="1098" y="2952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13" name="Oval 27"/>
            <p:cNvSpPr>
              <a:spLocks noChangeArrowheads="1"/>
            </p:cNvSpPr>
            <p:nvPr/>
          </p:nvSpPr>
          <p:spPr bwMode="auto">
            <a:xfrm>
              <a:off x="1152" y="2887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35843" name="Rectangle 28"/>
          <p:cNvSpPr>
            <a:spLocks noChangeArrowheads="1"/>
          </p:cNvSpPr>
          <p:nvPr/>
        </p:nvSpPr>
        <p:spPr bwMode="auto">
          <a:xfrm>
            <a:off x="1703388" y="26241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4" name="Rectangle 29"/>
          <p:cNvSpPr>
            <a:spLocks noChangeArrowheads="1"/>
          </p:cNvSpPr>
          <p:nvPr/>
        </p:nvSpPr>
        <p:spPr bwMode="auto">
          <a:xfrm>
            <a:off x="17097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5" name="Rectangle 30"/>
          <p:cNvSpPr>
            <a:spLocks noChangeArrowheads="1"/>
          </p:cNvSpPr>
          <p:nvPr/>
        </p:nvSpPr>
        <p:spPr bwMode="auto">
          <a:xfrm>
            <a:off x="1579563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6" name="Rectangle 31"/>
          <p:cNvSpPr>
            <a:spLocks noChangeArrowheads="1"/>
          </p:cNvSpPr>
          <p:nvPr/>
        </p:nvSpPr>
        <p:spPr bwMode="auto">
          <a:xfrm>
            <a:off x="2911475" y="22352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7" name="Rectangle 32"/>
          <p:cNvSpPr>
            <a:spLocks noChangeArrowheads="1"/>
          </p:cNvSpPr>
          <p:nvPr/>
        </p:nvSpPr>
        <p:spPr bwMode="auto">
          <a:xfrm>
            <a:off x="2908300" y="22352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8" name="Rectangle 33"/>
          <p:cNvSpPr>
            <a:spLocks noChangeArrowheads="1"/>
          </p:cNvSpPr>
          <p:nvPr/>
        </p:nvSpPr>
        <p:spPr bwMode="auto">
          <a:xfrm>
            <a:off x="3043238" y="26289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49" name="Rectangle 34"/>
          <p:cNvSpPr>
            <a:spLocks noChangeArrowheads="1"/>
          </p:cNvSpPr>
          <p:nvPr/>
        </p:nvSpPr>
        <p:spPr bwMode="auto">
          <a:xfrm>
            <a:off x="4157663" y="2235200"/>
            <a:ext cx="138112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0" name="Rectangle 35"/>
          <p:cNvSpPr>
            <a:spLocks noChangeArrowheads="1"/>
          </p:cNvSpPr>
          <p:nvPr/>
        </p:nvSpPr>
        <p:spPr bwMode="auto">
          <a:xfrm>
            <a:off x="4151313" y="2235200"/>
            <a:ext cx="1112837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1" name="Rectangle 36"/>
          <p:cNvSpPr>
            <a:spLocks noChangeArrowheads="1"/>
          </p:cNvSpPr>
          <p:nvPr/>
        </p:nvSpPr>
        <p:spPr bwMode="auto">
          <a:xfrm>
            <a:off x="4279900" y="2624138"/>
            <a:ext cx="1049338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2" name="Rectangle 37"/>
          <p:cNvSpPr>
            <a:spLocks noChangeArrowheads="1"/>
          </p:cNvSpPr>
          <p:nvPr/>
        </p:nvSpPr>
        <p:spPr bwMode="auto">
          <a:xfrm>
            <a:off x="54054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3" name="Rectangle 38"/>
          <p:cNvSpPr>
            <a:spLocks noChangeArrowheads="1"/>
          </p:cNvSpPr>
          <p:nvPr/>
        </p:nvSpPr>
        <p:spPr bwMode="auto">
          <a:xfrm>
            <a:off x="4114800" y="22352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4" name="Rectangle 40"/>
          <p:cNvSpPr>
            <a:spLocks noChangeArrowheads="1"/>
          </p:cNvSpPr>
          <p:nvPr/>
        </p:nvSpPr>
        <p:spPr bwMode="auto">
          <a:xfrm>
            <a:off x="1563688" y="26241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5" name="Rectangle 41"/>
          <p:cNvSpPr>
            <a:spLocks noChangeArrowheads="1"/>
          </p:cNvSpPr>
          <p:nvPr/>
        </p:nvSpPr>
        <p:spPr bwMode="auto">
          <a:xfrm>
            <a:off x="2754313" y="2624138"/>
            <a:ext cx="19526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6" name="Rectangle 42"/>
          <p:cNvSpPr>
            <a:spLocks noChangeArrowheads="1"/>
          </p:cNvSpPr>
          <p:nvPr/>
        </p:nvSpPr>
        <p:spPr bwMode="auto">
          <a:xfrm>
            <a:off x="3946525" y="26241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7" name="Rectangle 43"/>
          <p:cNvSpPr>
            <a:spLocks noChangeArrowheads="1"/>
          </p:cNvSpPr>
          <p:nvPr/>
        </p:nvSpPr>
        <p:spPr bwMode="auto">
          <a:xfrm>
            <a:off x="5192713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58" name="Text Box 44"/>
          <p:cNvSpPr txBox="1">
            <a:spLocks noChangeArrowheads="1"/>
          </p:cNvSpPr>
          <p:nvPr/>
        </p:nvSpPr>
        <p:spPr bwMode="auto">
          <a:xfrm>
            <a:off x="830263" y="20383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59" name="Text Box 45"/>
          <p:cNvSpPr txBox="1">
            <a:spLocks noChangeArrowheads="1"/>
          </p:cNvSpPr>
          <p:nvPr/>
        </p:nvSpPr>
        <p:spPr bwMode="auto">
          <a:xfrm>
            <a:off x="869950" y="24685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60" name="Text Box 50"/>
          <p:cNvSpPr txBox="1">
            <a:spLocks noChangeArrowheads="1"/>
          </p:cNvSpPr>
          <p:nvPr/>
        </p:nvSpPr>
        <p:spPr bwMode="auto">
          <a:xfrm>
            <a:off x="7310438" y="24685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Before</a:t>
            </a:r>
          </a:p>
        </p:txBody>
      </p:sp>
      <p:sp>
        <p:nvSpPr>
          <p:cNvPr id="35861" name="Rectangle 54"/>
          <p:cNvSpPr>
            <a:spLocks noChangeArrowheads="1"/>
          </p:cNvSpPr>
          <p:nvPr/>
        </p:nvSpPr>
        <p:spPr bwMode="auto">
          <a:xfrm>
            <a:off x="2743200" y="2978150"/>
            <a:ext cx="141288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2" name="Rectangle 55"/>
          <p:cNvSpPr>
            <a:spLocks noChangeArrowheads="1"/>
          </p:cNvSpPr>
          <p:nvPr/>
        </p:nvSpPr>
        <p:spPr bwMode="auto">
          <a:xfrm>
            <a:off x="3962400" y="29781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3" name="Rectangle 56"/>
          <p:cNvSpPr>
            <a:spLocks noChangeArrowheads="1"/>
          </p:cNvSpPr>
          <p:nvPr/>
        </p:nvSpPr>
        <p:spPr bwMode="auto">
          <a:xfrm>
            <a:off x="5195888" y="2978150"/>
            <a:ext cx="138112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4" name="Line 59"/>
          <p:cNvSpPr>
            <a:spLocks noChangeShapeType="1"/>
          </p:cNvSpPr>
          <p:nvPr/>
        </p:nvSpPr>
        <p:spPr bwMode="auto">
          <a:xfrm>
            <a:off x="28956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65" name="Line 60"/>
          <p:cNvSpPr>
            <a:spLocks noChangeShapeType="1"/>
          </p:cNvSpPr>
          <p:nvPr/>
        </p:nvSpPr>
        <p:spPr bwMode="auto">
          <a:xfrm>
            <a:off x="41148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66" name="Rectangle 61"/>
          <p:cNvSpPr>
            <a:spLocks noChangeArrowheads="1"/>
          </p:cNvSpPr>
          <p:nvPr/>
        </p:nvSpPr>
        <p:spPr bwMode="auto">
          <a:xfrm>
            <a:off x="5397500" y="2235200"/>
            <a:ext cx="138113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7" name="Rectangle 62"/>
          <p:cNvSpPr>
            <a:spLocks noChangeArrowheads="1"/>
          </p:cNvSpPr>
          <p:nvPr/>
        </p:nvSpPr>
        <p:spPr bwMode="auto">
          <a:xfrm>
            <a:off x="5391150" y="2235200"/>
            <a:ext cx="1112838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8" name="Rectangle 63"/>
          <p:cNvSpPr>
            <a:spLocks noChangeArrowheads="1"/>
          </p:cNvSpPr>
          <p:nvPr/>
        </p:nvSpPr>
        <p:spPr bwMode="auto">
          <a:xfrm>
            <a:off x="5519738" y="2624138"/>
            <a:ext cx="1049337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69" name="Rectangle 64"/>
          <p:cNvSpPr>
            <a:spLocks noChangeArrowheads="1"/>
          </p:cNvSpPr>
          <p:nvPr/>
        </p:nvSpPr>
        <p:spPr bwMode="auto">
          <a:xfrm>
            <a:off x="5354638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0" name="Rectangle 65"/>
          <p:cNvSpPr>
            <a:spLocks noChangeArrowheads="1"/>
          </p:cNvSpPr>
          <p:nvPr/>
        </p:nvSpPr>
        <p:spPr bwMode="auto">
          <a:xfrm>
            <a:off x="6432550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1" name="Rectangle 66"/>
          <p:cNvSpPr>
            <a:spLocks noChangeArrowheads="1"/>
          </p:cNvSpPr>
          <p:nvPr/>
        </p:nvSpPr>
        <p:spPr bwMode="auto">
          <a:xfrm>
            <a:off x="6435725" y="2978150"/>
            <a:ext cx="138113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2" name="Line 67"/>
          <p:cNvSpPr>
            <a:spLocks noChangeShapeType="1"/>
          </p:cNvSpPr>
          <p:nvPr/>
        </p:nvSpPr>
        <p:spPr bwMode="auto">
          <a:xfrm>
            <a:off x="5354638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73" name="Text Box 68"/>
          <p:cNvSpPr txBox="1">
            <a:spLocks noChangeArrowheads="1"/>
          </p:cNvSpPr>
          <p:nvPr/>
        </p:nvSpPr>
        <p:spPr bwMode="auto">
          <a:xfrm>
            <a:off x="882650" y="2895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74" name="Rectangle 100"/>
          <p:cNvSpPr>
            <a:spLocks noChangeArrowheads="1"/>
          </p:cNvSpPr>
          <p:nvPr/>
        </p:nvSpPr>
        <p:spPr bwMode="auto">
          <a:xfrm>
            <a:off x="1711325" y="43767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5" name="Rectangle 101"/>
          <p:cNvSpPr>
            <a:spLocks noChangeArrowheads="1"/>
          </p:cNvSpPr>
          <p:nvPr/>
        </p:nvSpPr>
        <p:spPr bwMode="auto">
          <a:xfrm>
            <a:off x="1717675" y="3987800"/>
            <a:ext cx="111601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6" name="Rectangle 102"/>
          <p:cNvSpPr>
            <a:spLocks noChangeArrowheads="1"/>
          </p:cNvSpPr>
          <p:nvPr/>
        </p:nvSpPr>
        <p:spPr bwMode="auto">
          <a:xfrm>
            <a:off x="1676400" y="39878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7" name="Rectangle 103"/>
          <p:cNvSpPr>
            <a:spLocks noChangeArrowheads="1"/>
          </p:cNvSpPr>
          <p:nvPr/>
        </p:nvSpPr>
        <p:spPr bwMode="auto">
          <a:xfrm>
            <a:off x="27590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8" name="Rectangle 104"/>
          <p:cNvSpPr>
            <a:spLocks noChangeArrowheads="1"/>
          </p:cNvSpPr>
          <p:nvPr/>
        </p:nvSpPr>
        <p:spPr bwMode="auto">
          <a:xfrm>
            <a:off x="27559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79" name="Rectangle 105"/>
          <p:cNvSpPr>
            <a:spLocks noChangeArrowheads="1"/>
          </p:cNvSpPr>
          <p:nvPr/>
        </p:nvSpPr>
        <p:spPr bwMode="auto">
          <a:xfrm>
            <a:off x="27432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0" name="Rectangle 111"/>
          <p:cNvSpPr>
            <a:spLocks noChangeArrowheads="1"/>
          </p:cNvSpPr>
          <p:nvPr/>
        </p:nvSpPr>
        <p:spPr bwMode="auto">
          <a:xfrm>
            <a:off x="1571625" y="43767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1" name="Rectangle 113"/>
          <p:cNvSpPr>
            <a:spLocks noChangeArrowheads="1"/>
          </p:cNvSpPr>
          <p:nvPr/>
        </p:nvSpPr>
        <p:spPr bwMode="auto">
          <a:xfrm>
            <a:off x="37941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2" name="Text Box 115"/>
          <p:cNvSpPr txBox="1">
            <a:spLocks noChangeArrowheads="1"/>
          </p:cNvSpPr>
          <p:nvPr/>
        </p:nvSpPr>
        <p:spPr bwMode="auto">
          <a:xfrm>
            <a:off x="838200" y="37909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3" name="Text Box 116"/>
          <p:cNvSpPr txBox="1">
            <a:spLocks noChangeArrowheads="1"/>
          </p:cNvSpPr>
          <p:nvPr/>
        </p:nvSpPr>
        <p:spPr bwMode="auto">
          <a:xfrm>
            <a:off x="877888" y="42211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4" name="Rectangle 117"/>
          <p:cNvSpPr>
            <a:spLocks noChangeArrowheads="1"/>
          </p:cNvSpPr>
          <p:nvPr/>
        </p:nvSpPr>
        <p:spPr bwMode="auto">
          <a:xfrm>
            <a:off x="2601913" y="4730750"/>
            <a:ext cx="141287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5" name="Rectangle 118"/>
          <p:cNvSpPr>
            <a:spLocks noChangeArrowheads="1"/>
          </p:cNvSpPr>
          <p:nvPr/>
        </p:nvSpPr>
        <p:spPr bwMode="auto">
          <a:xfrm>
            <a:off x="36576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6" name="Line 120"/>
          <p:cNvSpPr>
            <a:spLocks noChangeShapeType="1"/>
          </p:cNvSpPr>
          <p:nvPr/>
        </p:nvSpPr>
        <p:spPr bwMode="auto">
          <a:xfrm>
            <a:off x="27432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87" name="Text Box 129"/>
          <p:cNvSpPr txBox="1">
            <a:spLocks noChangeArrowheads="1"/>
          </p:cNvSpPr>
          <p:nvPr/>
        </p:nvSpPr>
        <p:spPr bwMode="auto">
          <a:xfrm>
            <a:off x="890588" y="46482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35888" name="Rectangle 131"/>
          <p:cNvSpPr>
            <a:spLocks noChangeArrowheads="1"/>
          </p:cNvSpPr>
          <p:nvPr/>
        </p:nvSpPr>
        <p:spPr bwMode="auto">
          <a:xfrm>
            <a:off x="38258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89" name="Rectangle 132"/>
          <p:cNvSpPr>
            <a:spLocks noChangeArrowheads="1"/>
          </p:cNvSpPr>
          <p:nvPr/>
        </p:nvSpPr>
        <p:spPr bwMode="auto">
          <a:xfrm>
            <a:off x="38227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0" name="Rectangle 133"/>
          <p:cNvSpPr>
            <a:spLocks noChangeArrowheads="1"/>
          </p:cNvSpPr>
          <p:nvPr/>
        </p:nvSpPr>
        <p:spPr bwMode="auto">
          <a:xfrm>
            <a:off x="38100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1" name="Rectangle 134"/>
          <p:cNvSpPr>
            <a:spLocks noChangeArrowheads="1"/>
          </p:cNvSpPr>
          <p:nvPr/>
        </p:nvSpPr>
        <p:spPr bwMode="auto">
          <a:xfrm>
            <a:off x="48609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2" name="Rectangle 135"/>
          <p:cNvSpPr>
            <a:spLocks noChangeArrowheads="1"/>
          </p:cNvSpPr>
          <p:nvPr/>
        </p:nvSpPr>
        <p:spPr bwMode="auto">
          <a:xfrm>
            <a:off x="47244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3" name="Line 136"/>
          <p:cNvSpPr>
            <a:spLocks noChangeShapeType="1"/>
          </p:cNvSpPr>
          <p:nvPr/>
        </p:nvSpPr>
        <p:spPr bwMode="auto">
          <a:xfrm>
            <a:off x="38100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894" name="Rectangle 137"/>
          <p:cNvSpPr>
            <a:spLocks noChangeArrowheads="1"/>
          </p:cNvSpPr>
          <p:nvPr/>
        </p:nvSpPr>
        <p:spPr bwMode="auto">
          <a:xfrm>
            <a:off x="4892675" y="400685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5" name="Rectangle 138"/>
          <p:cNvSpPr>
            <a:spLocks noChangeArrowheads="1"/>
          </p:cNvSpPr>
          <p:nvPr/>
        </p:nvSpPr>
        <p:spPr bwMode="auto">
          <a:xfrm>
            <a:off x="4889500" y="400685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6" name="Rectangle 139"/>
          <p:cNvSpPr>
            <a:spLocks noChangeArrowheads="1"/>
          </p:cNvSpPr>
          <p:nvPr/>
        </p:nvSpPr>
        <p:spPr bwMode="auto">
          <a:xfrm>
            <a:off x="4876800" y="440055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7" name="Rectangle 140"/>
          <p:cNvSpPr>
            <a:spLocks noChangeArrowheads="1"/>
          </p:cNvSpPr>
          <p:nvPr/>
        </p:nvSpPr>
        <p:spPr bwMode="auto">
          <a:xfrm>
            <a:off x="5927725" y="439578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8" name="Rectangle 141"/>
          <p:cNvSpPr>
            <a:spLocks noChangeArrowheads="1"/>
          </p:cNvSpPr>
          <p:nvPr/>
        </p:nvSpPr>
        <p:spPr bwMode="auto">
          <a:xfrm>
            <a:off x="5791200" y="474980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35899" name="Line 142"/>
          <p:cNvSpPr>
            <a:spLocks noChangeShapeType="1"/>
          </p:cNvSpPr>
          <p:nvPr/>
        </p:nvSpPr>
        <p:spPr bwMode="auto">
          <a:xfrm>
            <a:off x="4876800" y="388620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900" name="Line 143"/>
          <p:cNvSpPr>
            <a:spLocks noChangeShapeType="1"/>
          </p:cNvSpPr>
          <p:nvPr/>
        </p:nvSpPr>
        <p:spPr bwMode="auto">
          <a:xfrm>
            <a:off x="6573838" y="2185988"/>
            <a:ext cx="0" cy="24018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901" name="Text Box 144"/>
          <p:cNvSpPr txBox="1">
            <a:spLocks noChangeArrowheads="1"/>
          </p:cNvSpPr>
          <p:nvPr/>
        </p:nvSpPr>
        <p:spPr bwMode="auto">
          <a:xfrm>
            <a:off x="7315200" y="42814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After</a:t>
            </a:r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E5611417-107F-4948-BEA3-D7F2B46D6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7C1694-A440-7A4F-8653-02239C3168F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14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09785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Some Questions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When is CPU the bottleneck for scalability?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So that we need to add helper threads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How do we know that we are reaching the limit of scalability of a single machine?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These questions drive network server architecture design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Some basic performance analysis techniques are good to have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7C1694-A440-7A4F-8653-02239C3168F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15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4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A89D13-D36E-A345-908C-454FFD88A72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charset="-128"/>
              </a:rPr>
              <a:t>Background: Little’s Law (1961)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For any system with no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or (low) loss. 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Assume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mean arrival rate </a:t>
            </a:r>
            <a:r>
              <a:rPr lang="en-US" altLang="zh-CN" dirty="0">
                <a:ea typeface="ＭＳ Ｐゴシック" charset="-128"/>
                <a:sym typeface="Symbol" charset="2"/>
              </a:rPr>
              <a:t></a:t>
            </a:r>
            <a:r>
              <a:rPr lang="en-US" altLang="zh-CN" dirty="0">
                <a:ea typeface="ＭＳ Ｐゴシック" charset="-128"/>
              </a:rPr>
              <a:t>, mean time R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at system, and mean number Q of requests at system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Then relationship between Q, </a:t>
            </a:r>
            <a:r>
              <a:rPr lang="en-US" altLang="x-none" dirty="0">
                <a:ea typeface="ＭＳ Ｐゴシック" charset="-128"/>
                <a:sym typeface="Symbol" charset="2"/>
              </a:rPr>
              <a:t></a:t>
            </a:r>
            <a:r>
              <a:rPr lang="en-US" altLang="x-none" dirty="0">
                <a:ea typeface="ＭＳ Ｐゴシック" charset="-128"/>
              </a:rPr>
              <a:t>, and R:</a:t>
            </a:r>
          </a:p>
        </p:txBody>
      </p:sp>
      <p:sp>
        <p:nvSpPr>
          <p:cNvPr id="448516" name="Cloud"/>
          <p:cNvSpPr>
            <a:spLocks noChangeAspect="1" noEditPoints="1" noChangeArrowheads="1"/>
          </p:cNvSpPr>
          <p:nvPr/>
        </p:nvSpPr>
        <p:spPr bwMode="auto">
          <a:xfrm>
            <a:off x="6254750" y="1711325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ＭＳ Ｐゴシック" charset="0"/>
              </a:rPr>
              <a:t>R, Q</a:t>
            </a: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4965700" y="2525713"/>
            <a:ext cx="12763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8518" name="Object 2"/>
          <p:cNvGraphicFramePr>
            <a:graphicFrameLocks noChangeAspect="1"/>
          </p:cNvGraphicFramePr>
          <p:nvPr/>
        </p:nvGraphicFramePr>
        <p:xfrm>
          <a:off x="2708275" y="4695825"/>
          <a:ext cx="24733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26" name="Equation" r:id="rId4" imgW="494870" imgH="203024" progId="Equation.3">
                  <p:embed/>
                </p:oleObj>
              </mc:Choice>
              <mc:Fallback>
                <p:oleObj name="Equation" r:id="rId4" imgW="494870" imgH="203024" progId="Equation.3">
                  <p:embed/>
                  <p:pic>
                    <p:nvPicPr>
                      <p:cNvPr id="4485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4695825"/>
                        <a:ext cx="24733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754840" y="5738813"/>
            <a:ext cx="80137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Example: XMU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admits 3000 students each year, and mean time a </a:t>
            </a:r>
            <a:br>
              <a:rPr lang="en-US" altLang="zh-CN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student stays is 4 years, how many students are enrolled?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5486400" y="21717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Comic Sans MS" charset="0"/>
                <a:sym typeface="Symbol" charset="2"/>
              </a:rPr>
              <a:t>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1367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0"/>
            <a:ext cx="1028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49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Little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Law</a:t>
            </a:r>
            <a:r>
              <a:rPr lang="en-US" altLang="zh-CN" dirty="0">
                <a:ea typeface="ＭＳ Ｐゴシック" charset="-128"/>
              </a:rPr>
              <a:t>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Proof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57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49C8F58-D757-E94F-986C-3AEFFD2282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17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15715" name="Straight Arrow Connector 5"/>
          <p:cNvCxnSpPr>
            <a:cxnSpLocks noChangeShapeType="1"/>
          </p:cNvCxnSpPr>
          <p:nvPr/>
        </p:nvCxnSpPr>
        <p:spPr bwMode="auto">
          <a:xfrm>
            <a:off x="1292225" y="5391150"/>
            <a:ext cx="652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6" name="Straight Arrow Connector 7"/>
          <p:cNvCxnSpPr>
            <a:cxnSpLocks noChangeShapeType="1"/>
          </p:cNvCxnSpPr>
          <p:nvPr/>
        </p:nvCxnSpPr>
        <p:spPr bwMode="auto">
          <a:xfrm rot="5400000" flipH="1" flipV="1">
            <a:off x="-615156" y="3483769"/>
            <a:ext cx="3767137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7" name="Straight Connector 9"/>
          <p:cNvCxnSpPr>
            <a:cxnSpLocks noChangeShapeType="1"/>
          </p:cNvCxnSpPr>
          <p:nvPr/>
        </p:nvCxnSpPr>
        <p:spPr bwMode="auto">
          <a:xfrm>
            <a:off x="1276350" y="4683125"/>
            <a:ext cx="5692775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8" name="Straight Connector 10"/>
          <p:cNvCxnSpPr>
            <a:cxnSpLocks noChangeShapeType="1"/>
          </p:cNvCxnSpPr>
          <p:nvPr/>
        </p:nvCxnSpPr>
        <p:spPr bwMode="auto">
          <a:xfrm>
            <a:off x="1287463" y="3951288"/>
            <a:ext cx="569118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9" name="Straight Connector 11"/>
          <p:cNvCxnSpPr>
            <a:cxnSpLocks noChangeShapeType="1"/>
          </p:cNvCxnSpPr>
          <p:nvPr/>
        </p:nvCxnSpPr>
        <p:spPr bwMode="auto">
          <a:xfrm>
            <a:off x="1271588" y="3163888"/>
            <a:ext cx="569118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20" name="Straight Connector 12"/>
          <p:cNvCxnSpPr>
            <a:cxnSpLocks noChangeShapeType="1"/>
          </p:cNvCxnSpPr>
          <p:nvPr/>
        </p:nvCxnSpPr>
        <p:spPr bwMode="auto">
          <a:xfrm>
            <a:off x="1287463" y="2359025"/>
            <a:ext cx="5691187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21" name="Rectangle 13"/>
          <p:cNvSpPr>
            <a:spLocks noChangeArrowheads="1"/>
          </p:cNvSpPr>
          <p:nvPr/>
        </p:nvSpPr>
        <p:spPr bwMode="auto">
          <a:xfrm>
            <a:off x="7607300" y="5484813"/>
            <a:ext cx="728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15722" name="Rectangle 14"/>
          <p:cNvSpPr>
            <a:spLocks noChangeArrowheads="1"/>
          </p:cNvSpPr>
          <p:nvPr/>
        </p:nvSpPr>
        <p:spPr bwMode="auto">
          <a:xfrm>
            <a:off x="333375" y="1474788"/>
            <a:ext cx="985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arrival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260475" y="4697413"/>
            <a:ext cx="1908175" cy="7096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90775" y="3921125"/>
            <a:ext cx="2586038" cy="755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60875" y="2397125"/>
            <a:ext cx="1924050" cy="771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074988" y="3184525"/>
            <a:ext cx="1654175" cy="741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27" name="Rectangle 24"/>
          <p:cNvSpPr>
            <a:spLocks noChangeArrowheads="1"/>
          </p:cNvSpPr>
          <p:nvPr/>
        </p:nvSpPr>
        <p:spPr bwMode="auto">
          <a:xfrm>
            <a:off x="439738" y="4791075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5728" name="Rectangle 25"/>
          <p:cNvSpPr>
            <a:spLocks noChangeArrowheads="1"/>
          </p:cNvSpPr>
          <p:nvPr/>
        </p:nvSpPr>
        <p:spPr bwMode="auto">
          <a:xfrm>
            <a:off x="449263" y="41227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5729" name="Rectangle 26"/>
          <p:cNvSpPr>
            <a:spLocks noChangeArrowheads="1"/>
          </p:cNvSpPr>
          <p:nvPr/>
        </p:nvSpPr>
        <p:spPr bwMode="auto">
          <a:xfrm>
            <a:off x="449263" y="3335338"/>
            <a:ext cx="33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5730" name="Rectangle 27"/>
          <p:cNvSpPr>
            <a:spLocks noChangeArrowheads="1"/>
          </p:cNvSpPr>
          <p:nvPr/>
        </p:nvSpPr>
        <p:spPr bwMode="auto">
          <a:xfrm>
            <a:off x="460375" y="2478088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5731" name="Straight Connector 30"/>
          <p:cNvCxnSpPr>
            <a:cxnSpLocks noChangeShapeType="1"/>
            <a:endCxn id="115729" idx="0"/>
          </p:cNvCxnSpPr>
          <p:nvPr/>
        </p:nvCxnSpPr>
        <p:spPr bwMode="auto">
          <a:xfrm rot="16200000" flipH="1">
            <a:off x="438944" y="3155157"/>
            <a:ext cx="339725" cy="206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32" name="Straight Connector 32"/>
          <p:cNvCxnSpPr>
            <a:cxnSpLocks noChangeShapeType="1"/>
          </p:cNvCxnSpPr>
          <p:nvPr/>
        </p:nvCxnSpPr>
        <p:spPr bwMode="auto">
          <a:xfrm rot="5400000">
            <a:off x="4052094" y="3626644"/>
            <a:ext cx="3657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33" name="Rectangle 33"/>
          <p:cNvSpPr>
            <a:spLocks noChangeArrowheads="1"/>
          </p:cNvSpPr>
          <p:nvPr/>
        </p:nvSpPr>
        <p:spPr bwMode="auto">
          <a:xfrm>
            <a:off x="5756275" y="5589588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908050" y="5651500"/>
          <a:ext cx="20145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01" name="Equation" r:id="rId4" imgW="381000" imgH="228600" progId="Equation.3">
                  <p:embed/>
                </p:oleObj>
              </mc:Choice>
              <mc:Fallback>
                <p:oleObj name="Equation" r:id="rId4" imgW="381000" imgH="228600" progId="Equation.3">
                  <p:embed/>
                  <p:pic>
                    <p:nvPicPr>
                      <p:cNvPr id="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651500"/>
                        <a:ext cx="20145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3198813" y="5700713"/>
          <a:ext cx="27543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02" name="Equation" r:id="rId6" imgW="520700" imgH="228600" progId="Equation.3">
                  <p:embed/>
                </p:oleObj>
              </mc:Choice>
              <mc:Fallback>
                <p:oleObj name="Equation" r:id="rId6" imgW="520700" imgH="228600" progId="Equation.3">
                  <p:embed/>
                  <p:pic>
                    <p:nvPicPr>
                      <p:cNvPr id="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5700713"/>
                        <a:ext cx="27543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6030913" y="5684838"/>
          <a:ext cx="27559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03" name="Equation" r:id="rId8" imgW="520700" imgH="228600" progId="Equation.3">
                  <p:embed/>
                </p:oleObj>
              </mc:Choice>
              <mc:Fallback>
                <p:oleObj name="Equation" r:id="rId8" imgW="520700" imgH="228600" progId="Equation.3">
                  <p:embed/>
                  <p:pic>
                    <p:nvPicPr>
                      <p:cNvPr id="3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684838"/>
                        <a:ext cx="27559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715000" y="152400"/>
          <a:ext cx="31432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04" name="Equation" r:id="rId10" imgW="494870" imgH="203024" progId="Equation.3">
                  <p:embed/>
                </p:oleObj>
              </mc:Choice>
              <mc:Fallback>
                <p:oleObj name="Equation" r:id="rId10" imgW="494870" imgH="203024" progId="Equation.3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"/>
                        <a:ext cx="31432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CC354E9-687A-5A4C-B5C5-C4C58842C352}"/>
              </a:ext>
            </a:extLst>
          </p:cNvPr>
          <p:cNvSpPr>
            <a:spLocks/>
          </p:cNvSpPr>
          <p:nvPr/>
        </p:nvSpPr>
        <p:spPr bwMode="auto">
          <a:xfrm>
            <a:off x="3086102" y="3184524"/>
            <a:ext cx="93661" cy="22717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Analysis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Relationships that do not require any assumptions about the distribution of service times or inter-arrival times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Hence focus on measurements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Identified originally by </a:t>
            </a:r>
            <a:r>
              <a:rPr lang="en-US" altLang="x-none" dirty="0" err="1">
                <a:ea typeface="ＭＳ Ｐゴシック" charset="-128"/>
              </a:rPr>
              <a:t>Buzen</a:t>
            </a:r>
            <a:r>
              <a:rPr lang="en-US" altLang="x-none" dirty="0">
                <a:ea typeface="ＭＳ Ｐゴシック" charset="-128"/>
              </a:rPr>
              <a:t> (1976) and later extended by Denning and </a:t>
            </a:r>
            <a:r>
              <a:rPr lang="en-US" altLang="x-none" dirty="0" err="1">
                <a:ea typeface="ＭＳ Ｐゴシック" charset="-128"/>
              </a:rPr>
              <a:t>Buzen</a:t>
            </a:r>
            <a:r>
              <a:rPr lang="en-US" altLang="x-none" dirty="0">
                <a:ea typeface="ＭＳ Ｐゴシック" charset="-128"/>
              </a:rPr>
              <a:t> (1978).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 touch only some techniques/results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In particular, bottleneck analysis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More details see linked reading</a:t>
            </a:r>
          </a:p>
        </p:txBody>
      </p:sp>
      <p:sp>
        <p:nvSpPr>
          <p:cNvPr id="10854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628569-6F8C-EC44-BA09-ADDE73DBA73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18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8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>
                <a:ea typeface="ＭＳ Ｐゴシック" charset="-128"/>
              </a:rPr>
              <a:t>Under the Hood (An example FSM)</a:t>
            </a:r>
          </a:p>
        </p:txBody>
      </p:sp>
      <p:grpSp>
        <p:nvGrpSpPr>
          <p:cNvPr id="110594" name="Group 4"/>
          <p:cNvGrpSpPr>
            <a:grpSpLocks/>
          </p:cNvGrpSpPr>
          <p:nvPr/>
        </p:nvGrpSpPr>
        <p:grpSpPr bwMode="auto">
          <a:xfrm>
            <a:off x="2998788" y="2795588"/>
            <a:ext cx="1582737" cy="1017587"/>
            <a:chOff x="2924" y="1539"/>
            <a:chExt cx="1010" cy="650"/>
          </a:xfrm>
        </p:grpSpPr>
        <p:grpSp>
          <p:nvGrpSpPr>
            <p:cNvPr id="110633" name="Group 5"/>
            <p:cNvGrpSpPr>
              <a:grpSpLocks/>
            </p:cNvGrpSpPr>
            <p:nvPr/>
          </p:nvGrpSpPr>
          <p:grpSpPr bwMode="auto">
            <a:xfrm>
              <a:off x="2924" y="1624"/>
              <a:ext cx="404" cy="260"/>
              <a:chOff x="3776" y="3429"/>
              <a:chExt cx="274" cy="109"/>
            </a:xfrm>
          </p:grpSpPr>
          <p:sp>
            <p:nvSpPr>
              <p:cNvPr id="110638" name="Rectangle 6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9" name="Rectangle 7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0" name="Rectangle 8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1" name="Line 9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42" name="Line 10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0634" name="Line 11"/>
            <p:cNvSpPr>
              <a:spLocks noChangeShapeType="1"/>
            </p:cNvSpPr>
            <p:nvPr/>
          </p:nvSpPr>
          <p:spPr bwMode="auto">
            <a:xfrm>
              <a:off x="3328" y="1752"/>
              <a:ext cx="289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10635" name="Group 12"/>
            <p:cNvGrpSpPr>
              <a:grpSpLocks/>
            </p:cNvGrpSpPr>
            <p:nvPr/>
          </p:nvGrpSpPr>
          <p:grpSpPr bwMode="auto">
            <a:xfrm>
              <a:off x="3506" y="1539"/>
              <a:ext cx="428" cy="650"/>
              <a:chOff x="4544" y="3168"/>
              <a:chExt cx="237" cy="361"/>
            </a:xfrm>
          </p:grpSpPr>
          <p:sp>
            <p:nvSpPr>
              <p:cNvPr id="110636" name="Oval 13"/>
              <p:cNvSpPr>
                <a:spLocks noChangeArrowheads="1"/>
              </p:cNvSpPr>
              <p:nvPr/>
            </p:nvSpPr>
            <p:spPr bwMode="auto">
              <a:xfrm>
                <a:off x="4544" y="3168"/>
                <a:ext cx="237" cy="23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37" name="Text Box 14"/>
              <p:cNvSpPr txBox="1">
                <a:spLocks noChangeArrowheads="1"/>
              </p:cNvSpPr>
              <p:nvPr/>
            </p:nvSpPr>
            <p:spPr bwMode="auto">
              <a:xfrm>
                <a:off x="4568" y="3421"/>
                <a:ext cx="187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x-none" sz="1400">
                    <a:solidFill>
                      <a:srgbClr val="000000"/>
                    </a:solidFill>
                    <a:latin typeface="Times New Roman" charset="0"/>
                  </a:rPr>
                  <a:t>CPU</a:t>
                </a:r>
              </a:p>
            </p:txBody>
          </p:sp>
        </p:grpSp>
      </p:grpSp>
      <p:grpSp>
        <p:nvGrpSpPr>
          <p:cNvPr id="110595" name="Group 16"/>
          <p:cNvGrpSpPr>
            <a:grpSpLocks/>
          </p:cNvGrpSpPr>
          <p:nvPr/>
        </p:nvGrpSpPr>
        <p:grpSpPr bwMode="auto">
          <a:xfrm flipH="1">
            <a:off x="4776788" y="4589463"/>
            <a:ext cx="633412" cy="406400"/>
            <a:chOff x="3776" y="3429"/>
            <a:chExt cx="274" cy="109"/>
          </a:xfrm>
        </p:grpSpPr>
        <p:sp>
          <p:nvSpPr>
            <p:cNvPr id="110628" name="Rectangle 17"/>
            <p:cNvSpPr>
              <a:spLocks noChangeArrowheads="1"/>
            </p:cNvSpPr>
            <p:nvPr/>
          </p:nvSpPr>
          <p:spPr bwMode="auto">
            <a:xfrm>
              <a:off x="3894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29" name="Rectangle 18"/>
            <p:cNvSpPr>
              <a:spLocks noChangeArrowheads="1"/>
            </p:cNvSpPr>
            <p:nvPr/>
          </p:nvSpPr>
          <p:spPr bwMode="auto">
            <a:xfrm>
              <a:off x="3946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30" name="Rectangle 19"/>
            <p:cNvSpPr>
              <a:spLocks noChangeArrowheads="1"/>
            </p:cNvSpPr>
            <p:nvPr/>
          </p:nvSpPr>
          <p:spPr bwMode="auto">
            <a:xfrm>
              <a:off x="3998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31" name="Line 20"/>
            <p:cNvSpPr>
              <a:spLocks noChangeShapeType="1"/>
            </p:cNvSpPr>
            <p:nvPr/>
          </p:nvSpPr>
          <p:spPr bwMode="auto">
            <a:xfrm>
              <a:off x="3776" y="3429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632" name="Line 21"/>
            <p:cNvSpPr>
              <a:spLocks noChangeShapeType="1"/>
            </p:cNvSpPr>
            <p:nvPr/>
          </p:nvSpPr>
          <p:spPr bwMode="auto">
            <a:xfrm>
              <a:off x="3776" y="3538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596" name="Oval 23"/>
          <p:cNvSpPr>
            <a:spLocks noChangeArrowheads="1"/>
          </p:cNvSpPr>
          <p:nvPr/>
        </p:nvSpPr>
        <p:spPr bwMode="auto">
          <a:xfrm flipH="1">
            <a:off x="4090988" y="4513263"/>
            <a:ext cx="671512" cy="66833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597" name="Text Box 24"/>
          <p:cNvSpPr txBox="1">
            <a:spLocks noChangeArrowheads="1"/>
          </p:cNvSpPr>
          <p:nvPr/>
        </p:nvSpPr>
        <p:spPr bwMode="auto">
          <a:xfrm flipH="1">
            <a:off x="4052888" y="4210050"/>
            <a:ext cx="747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File I/O</a:t>
            </a:r>
          </a:p>
        </p:txBody>
      </p:sp>
      <p:sp>
        <p:nvSpPr>
          <p:cNvPr id="110598" name="Text Box 25"/>
          <p:cNvSpPr txBox="1">
            <a:spLocks noChangeArrowheads="1"/>
          </p:cNvSpPr>
          <p:nvPr/>
        </p:nvSpPr>
        <p:spPr bwMode="auto">
          <a:xfrm>
            <a:off x="5597525" y="3906838"/>
            <a:ext cx="1108075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Times New Roman" charset="0"/>
              </a:rPr>
              <a:t>I/O request</a:t>
            </a:r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110599" name="AutoShape 27"/>
          <p:cNvCxnSpPr>
            <a:cxnSpLocks noChangeShapeType="1"/>
            <a:stCxn id="110636" idx="6"/>
            <a:endCxn id="110598" idx="0"/>
          </p:cNvCxnSpPr>
          <p:nvPr/>
        </p:nvCxnSpPr>
        <p:spPr bwMode="auto">
          <a:xfrm>
            <a:off x="4581525" y="3128963"/>
            <a:ext cx="1682750" cy="77787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0" name="AutoShape 28"/>
          <p:cNvCxnSpPr>
            <a:cxnSpLocks noChangeShapeType="1"/>
            <a:stCxn id="110598" idx="2"/>
          </p:cNvCxnSpPr>
          <p:nvPr/>
        </p:nvCxnSpPr>
        <p:spPr bwMode="auto">
          <a:xfrm rot="5400000">
            <a:off x="5432426" y="4005262"/>
            <a:ext cx="468312" cy="96996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1" name="AutoShape 30"/>
          <p:cNvCxnSpPr>
            <a:cxnSpLocks noChangeShapeType="1"/>
            <a:endCxn id="110638" idx="1"/>
          </p:cNvCxnSpPr>
          <p:nvPr/>
        </p:nvCxnSpPr>
        <p:spPr bwMode="auto">
          <a:xfrm rot="-5400000">
            <a:off x="2290762" y="2925763"/>
            <a:ext cx="773113" cy="1189038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602" name="Line 31"/>
          <p:cNvSpPr>
            <a:spLocks noChangeShapeType="1"/>
          </p:cNvSpPr>
          <p:nvPr/>
        </p:nvSpPr>
        <p:spPr bwMode="auto">
          <a:xfrm flipV="1">
            <a:off x="6223000" y="2894013"/>
            <a:ext cx="990600" cy="230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3" name="Line 32"/>
          <p:cNvSpPr>
            <a:spLocks noChangeShapeType="1"/>
          </p:cNvSpPr>
          <p:nvPr/>
        </p:nvSpPr>
        <p:spPr bwMode="auto">
          <a:xfrm rot="536951">
            <a:off x="2012950" y="2684463"/>
            <a:ext cx="546100" cy="40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04" name="Text Box 33"/>
          <p:cNvSpPr txBox="1">
            <a:spLocks noChangeArrowheads="1"/>
          </p:cNvSpPr>
          <p:nvPr/>
        </p:nvSpPr>
        <p:spPr bwMode="auto">
          <a:xfrm>
            <a:off x="1546225" y="2127250"/>
            <a:ext cx="218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start (arrival rate </a:t>
            </a:r>
            <a:r>
              <a:rPr lang="en-US" altLang="x-none" sz="1800">
                <a:solidFill>
                  <a:srgbClr val="800080"/>
                </a:solidFill>
                <a:latin typeface="Times New Roman" charset="0"/>
              </a:rPr>
              <a:t>λ</a:t>
            </a: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)</a:t>
            </a: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endParaRPr lang="en-US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0605" name="Text Box 34"/>
          <p:cNvSpPr txBox="1">
            <a:spLocks noChangeArrowheads="1"/>
          </p:cNvSpPr>
          <p:nvPr/>
        </p:nvSpPr>
        <p:spPr bwMode="auto">
          <a:xfrm>
            <a:off x="6223000" y="1828800"/>
            <a:ext cx="242887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exit </a:t>
            </a:r>
          </a:p>
          <a:p>
            <a:pPr algn="ctr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(throughput </a:t>
            </a:r>
            <a:r>
              <a:rPr lang="en-US" altLang="x-none" sz="1600">
                <a:solidFill>
                  <a:srgbClr val="800080"/>
                </a:solidFill>
                <a:latin typeface="Times New Roman" charset="0"/>
              </a:rPr>
              <a:t>λ </a:t>
            </a:r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until some</a:t>
            </a:r>
          </a:p>
          <a:p>
            <a:pPr algn="ctr"/>
            <a:r>
              <a:rPr lang="en-US" altLang="x-none" sz="1800">
                <a:solidFill>
                  <a:srgbClr val="000000"/>
                </a:solidFill>
                <a:latin typeface="Times New Roman" charset="0"/>
              </a:rPr>
              <a:t>center saturates)</a:t>
            </a:r>
          </a:p>
          <a:p>
            <a:pPr algn="ctr"/>
            <a:endParaRPr lang="en-US" altLang="x-none" sz="28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110606" name="Group 35"/>
          <p:cNvGrpSpPr>
            <a:grpSpLocks/>
          </p:cNvGrpSpPr>
          <p:nvPr/>
        </p:nvGrpSpPr>
        <p:grpSpPr bwMode="auto">
          <a:xfrm flipH="1">
            <a:off x="990600" y="2438400"/>
            <a:ext cx="1085850" cy="406400"/>
            <a:chOff x="1180" y="3423"/>
            <a:chExt cx="684" cy="256"/>
          </a:xfrm>
        </p:grpSpPr>
        <p:grpSp>
          <p:nvGrpSpPr>
            <p:cNvPr id="110621" name="Group 36"/>
            <p:cNvGrpSpPr>
              <a:grpSpLocks/>
            </p:cNvGrpSpPr>
            <p:nvPr/>
          </p:nvGrpSpPr>
          <p:grpSpPr bwMode="auto">
            <a:xfrm flipH="1">
              <a:off x="1465" y="3423"/>
              <a:ext cx="399" cy="256"/>
              <a:chOff x="3776" y="3429"/>
              <a:chExt cx="274" cy="109"/>
            </a:xfrm>
          </p:grpSpPr>
          <p:sp>
            <p:nvSpPr>
              <p:cNvPr id="110623" name="Rectangle 3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4" name="Rectangle 3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5" name="Rectangle 3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6" name="Line 4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27" name="Line 4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0622" name="Line 42"/>
            <p:cNvSpPr>
              <a:spLocks noChangeShapeType="1"/>
            </p:cNvSpPr>
            <p:nvPr/>
          </p:nvSpPr>
          <p:spPr bwMode="auto">
            <a:xfrm flipH="1">
              <a:off x="1180" y="3549"/>
              <a:ext cx="285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607" name="Oval 23"/>
          <p:cNvSpPr>
            <a:spLocks noChangeArrowheads="1"/>
          </p:cNvSpPr>
          <p:nvPr/>
        </p:nvSpPr>
        <p:spPr bwMode="auto">
          <a:xfrm flipH="1">
            <a:off x="4106863" y="5349875"/>
            <a:ext cx="669925" cy="66992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608" name="Text Box 24"/>
          <p:cNvSpPr txBox="1">
            <a:spLocks noChangeArrowheads="1"/>
          </p:cNvSpPr>
          <p:nvPr/>
        </p:nvSpPr>
        <p:spPr bwMode="auto">
          <a:xfrm flipH="1">
            <a:off x="3898900" y="6092825"/>
            <a:ext cx="1258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Memory cache</a:t>
            </a:r>
          </a:p>
        </p:txBody>
      </p:sp>
      <p:cxnSp>
        <p:nvCxnSpPr>
          <p:cNvPr id="110609" name="AutoShape 28"/>
          <p:cNvCxnSpPr>
            <a:cxnSpLocks noChangeShapeType="1"/>
            <a:endCxn id="110607" idx="2"/>
          </p:cNvCxnSpPr>
          <p:nvPr/>
        </p:nvCxnSpPr>
        <p:spPr bwMode="auto">
          <a:xfrm rot="10800000" flipV="1">
            <a:off x="4776788" y="4724400"/>
            <a:ext cx="1395412" cy="960438"/>
          </a:xfrm>
          <a:prstGeom prst="bentConnector3">
            <a:avLst>
              <a:gd name="adj1" fmla="val 1648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0610" name="Group 16"/>
          <p:cNvGrpSpPr>
            <a:grpSpLocks/>
          </p:cNvGrpSpPr>
          <p:nvPr/>
        </p:nvGrpSpPr>
        <p:grpSpPr bwMode="auto">
          <a:xfrm flipH="1">
            <a:off x="2947988" y="5105400"/>
            <a:ext cx="633412" cy="406400"/>
            <a:chOff x="3776" y="3429"/>
            <a:chExt cx="274" cy="109"/>
          </a:xfrm>
        </p:grpSpPr>
        <p:sp>
          <p:nvSpPr>
            <p:cNvPr id="110616" name="Rectangle 17"/>
            <p:cNvSpPr>
              <a:spLocks noChangeArrowheads="1"/>
            </p:cNvSpPr>
            <p:nvPr/>
          </p:nvSpPr>
          <p:spPr bwMode="auto">
            <a:xfrm>
              <a:off x="3894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7" name="Rectangle 18"/>
            <p:cNvSpPr>
              <a:spLocks noChangeArrowheads="1"/>
            </p:cNvSpPr>
            <p:nvPr/>
          </p:nvSpPr>
          <p:spPr bwMode="auto">
            <a:xfrm>
              <a:off x="3946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8" name="Rectangle 19"/>
            <p:cNvSpPr>
              <a:spLocks noChangeArrowheads="1"/>
            </p:cNvSpPr>
            <p:nvPr/>
          </p:nvSpPr>
          <p:spPr bwMode="auto">
            <a:xfrm>
              <a:off x="3998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0619" name="Line 20"/>
            <p:cNvSpPr>
              <a:spLocks noChangeShapeType="1"/>
            </p:cNvSpPr>
            <p:nvPr/>
          </p:nvSpPr>
          <p:spPr bwMode="auto">
            <a:xfrm>
              <a:off x="3776" y="3429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620" name="Line 21"/>
            <p:cNvSpPr>
              <a:spLocks noChangeShapeType="1"/>
            </p:cNvSpPr>
            <p:nvPr/>
          </p:nvSpPr>
          <p:spPr bwMode="auto">
            <a:xfrm>
              <a:off x="3776" y="3538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0611" name="Oval 23"/>
          <p:cNvSpPr>
            <a:spLocks noChangeArrowheads="1"/>
          </p:cNvSpPr>
          <p:nvPr/>
        </p:nvSpPr>
        <p:spPr bwMode="auto">
          <a:xfrm flipH="1">
            <a:off x="2262188" y="4953000"/>
            <a:ext cx="671512" cy="66833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>
              <a:solidFill>
                <a:srgbClr val="000000"/>
              </a:solidFill>
            </a:endParaRPr>
          </a:p>
        </p:txBody>
      </p:sp>
      <p:sp>
        <p:nvSpPr>
          <p:cNvPr id="110612" name="Line 31"/>
          <p:cNvSpPr>
            <a:spLocks noChangeShapeType="1"/>
          </p:cNvSpPr>
          <p:nvPr/>
        </p:nvSpPr>
        <p:spPr bwMode="auto">
          <a:xfrm flipH="1">
            <a:off x="3505200" y="48006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3" name="Line 31"/>
          <p:cNvSpPr>
            <a:spLocks noChangeShapeType="1"/>
          </p:cNvSpPr>
          <p:nvPr/>
        </p:nvSpPr>
        <p:spPr bwMode="auto">
          <a:xfrm flipH="1" flipV="1">
            <a:off x="3505200" y="5410200"/>
            <a:ext cx="609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614" name="Text Box 24"/>
          <p:cNvSpPr txBox="1">
            <a:spLocks noChangeArrowheads="1"/>
          </p:cNvSpPr>
          <p:nvPr/>
        </p:nvSpPr>
        <p:spPr bwMode="auto">
          <a:xfrm flipH="1">
            <a:off x="2212975" y="4648200"/>
            <a:ext cx="773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>
                <a:solidFill>
                  <a:srgbClr val="000000"/>
                </a:solidFill>
                <a:latin typeface="Times New Roman" charset="0"/>
              </a:rPr>
              <a:t>network</a:t>
            </a:r>
          </a:p>
        </p:txBody>
      </p:sp>
      <p:cxnSp>
        <p:nvCxnSpPr>
          <p:cNvPr id="110615" name="AutoShape 28"/>
          <p:cNvCxnSpPr>
            <a:cxnSpLocks noChangeShapeType="1"/>
          </p:cNvCxnSpPr>
          <p:nvPr/>
        </p:nvCxnSpPr>
        <p:spPr bwMode="auto">
          <a:xfrm rot="16200000" flipV="1">
            <a:off x="1497807" y="4445793"/>
            <a:ext cx="1371600" cy="252413"/>
          </a:xfrm>
          <a:prstGeom prst="bentConnector3">
            <a:avLst>
              <a:gd name="adj1" fmla="val -4644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B4EEE39-EED6-984D-B918-527E8482DC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6628569-6F8C-EC44-BA09-ADDE73DBA73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19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7192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5C9F4C-E23D-5D48-A325-7F9E6EEC2C7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2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HTTP</a:t>
            </a:r>
            <a:endParaRPr lang="en-US" altLang="x-none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chemeClr val="bg2"/>
                </a:solidFill>
                <a:ea typeface="宋体" charset="-122"/>
              </a:rPr>
              <a:t>Basic</a:t>
            </a:r>
            <a:r>
              <a:rPr lang="zh-CN" altLang="en-US" dirty="0">
                <a:solidFill>
                  <a:schemeClr val="bg2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ea typeface="宋体" charset="-122"/>
              </a:rPr>
              <a:t>design:</a:t>
            </a:r>
            <a:r>
              <a:rPr lang="zh-CN" altLang="en-US" dirty="0">
                <a:solidFill>
                  <a:schemeClr val="bg2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ea typeface="宋体" charset="-122"/>
              </a:rPr>
              <a:t>HTTP</a:t>
            </a:r>
            <a:r>
              <a:rPr lang="zh-CN" altLang="en-US" dirty="0">
                <a:solidFill>
                  <a:schemeClr val="bg2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ea typeface="宋体" charset="-122"/>
              </a:rPr>
              <a:t>1.0</a:t>
            </a:r>
            <a:endParaRPr lang="en-US" altLang="x-none" dirty="0">
              <a:solidFill>
                <a:schemeClr val="bg2"/>
              </a:solidFill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HTTP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"acceleration"</a:t>
            </a:r>
            <a:endParaRPr lang="en-US" altLang="x-none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Operational analysis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Multi-servers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宋体" charset="-122"/>
              </a:rPr>
              <a:t>Application overlays (peer-to-peer networks)</a:t>
            </a:r>
          </a:p>
        </p:txBody>
      </p:sp>
    </p:spTree>
    <p:extLst>
      <p:ext uri="{BB962C8B-B14F-4D97-AF65-F5344CB8AC3E}">
        <p14:creationId xmlns:p14="http://schemas.microsoft.com/office/powerpoint/2010/main" val="140234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Analysis: Resource Demand of a Request</a:t>
            </a:r>
          </a:p>
        </p:txBody>
      </p:sp>
      <p:sp>
        <p:nvSpPr>
          <p:cNvPr id="11264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654550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D7938BE2-AFB2-3D47-B4EB-065C0D808F2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algn="r" eaLnBrk="1" hangingPunct="1"/>
              <a:t>20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112643" name="Group 15"/>
          <p:cNvGrpSpPr>
            <a:grpSpLocks/>
          </p:cNvGrpSpPr>
          <p:nvPr/>
        </p:nvGrpSpPr>
        <p:grpSpPr bwMode="auto">
          <a:xfrm>
            <a:off x="1600200" y="1371600"/>
            <a:ext cx="990600" cy="1295400"/>
            <a:chOff x="2362200" y="2057400"/>
            <a:chExt cx="990600" cy="1295400"/>
          </a:xfrm>
        </p:grpSpPr>
        <p:sp>
          <p:nvSpPr>
            <p:cNvPr id="112657" name="Rectangle 8"/>
            <p:cNvSpPr>
              <a:spLocks noChangeArrowheads="1"/>
            </p:cNvSpPr>
            <p:nvPr/>
          </p:nvSpPr>
          <p:spPr bwMode="auto">
            <a:xfrm>
              <a:off x="2514600" y="2057400"/>
              <a:ext cx="838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112658" name="Oval 9"/>
            <p:cNvSpPr>
              <a:spLocks noChangeArrowheads="1"/>
            </p:cNvSpPr>
            <p:nvPr/>
          </p:nvSpPr>
          <p:spPr bwMode="auto">
            <a:xfrm>
              <a:off x="2362200" y="24384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2644" name="Group 16"/>
          <p:cNvGrpSpPr>
            <a:grpSpLocks/>
          </p:cNvGrpSpPr>
          <p:nvPr/>
        </p:nvGrpSpPr>
        <p:grpSpPr bwMode="auto">
          <a:xfrm>
            <a:off x="1676400" y="4191000"/>
            <a:ext cx="990600" cy="1295400"/>
            <a:chOff x="3962400" y="2133600"/>
            <a:chExt cx="990600" cy="1295400"/>
          </a:xfrm>
        </p:grpSpPr>
        <p:sp>
          <p:nvSpPr>
            <p:cNvPr id="112655" name="Rectangle 10"/>
            <p:cNvSpPr>
              <a:spLocks noChangeArrowheads="1"/>
            </p:cNvSpPr>
            <p:nvPr/>
          </p:nvSpPr>
          <p:spPr bwMode="auto">
            <a:xfrm>
              <a:off x="4114800" y="2133600"/>
              <a:ext cx="6335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Disk</a:t>
              </a:r>
            </a:p>
          </p:txBody>
        </p:sp>
        <p:sp>
          <p:nvSpPr>
            <p:cNvPr id="112656" name="Oval 12"/>
            <p:cNvSpPr>
              <a:spLocks noChangeArrowheads="1"/>
            </p:cNvSpPr>
            <p:nvPr/>
          </p:nvSpPr>
          <p:spPr bwMode="auto">
            <a:xfrm>
              <a:off x="3962400" y="25146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112645" name="Group 17"/>
          <p:cNvGrpSpPr>
            <a:grpSpLocks/>
          </p:cNvGrpSpPr>
          <p:nvPr/>
        </p:nvGrpSpPr>
        <p:grpSpPr bwMode="auto">
          <a:xfrm>
            <a:off x="1584325" y="2830513"/>
            <a:ext cx="1066800" cy="1284287"/>
            <a:chOff x="5486400" y="2221468"/>
            <a:chExt cx="1066800" cy="1283732"/>
          </a:xfrm>
        </p:grpSpPr>
        <p:sp>
          <p:nvSpPr>
            <p:cNvPr id="112653" name="Rectangle 11"/>
            <p:cNvSpPr>
              <a:spLocks noChangeArrowheads="1"/>
            </p:cNvSpPr>
            <p:nvPr/>
          </p:nvSpPr>
          <p:spPr bwMode="auto">
            <a:xfrm>
              <a:off x="5486400" y="2221468"/>
              <a:ext cx="10310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Network</a:t>
              </a:r>
            </a:p>
          </p:txBody>
        </p:sp>
        <p:sp>
          <p:nvSpPr>
            <p:cNvPr id="112654" name="Oval 14"/>
            <p:cNvSpPr>
              <a:spLocks noChangeArrowheads="1"/>
            </p:cNvSpPr>
            <p:nvPr/>
          </p:nvSpPr>
          <p:spPr bwMode="auto">
            <a:xfrm>
              <a:off x="5562600" y="25908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12646" name="Rectangle 19"/>
          <p:cNvSpPr>
            <a:spLocks noChangeArrowheads="1"/>
          </p:cNvSpPr>
          <p:nvPr/>
        </p:nvSpPr>
        <p:spPr bwMode="auto">
          <a:xfrm>
            <a:off x="3505200" y="1905000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CPU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CPU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sp>
        <p:nvSpPr>
          <p:cNvPr id="112647" name="Rectangle 20"/>
          <p:cNvSpPr>
            <a:spLocks noChangeArrowheads="1"/>
          </p:cNvSpPr>
          <p:nvPr/>
        </p:nvSpPr>
        <p:spPr bwMode="auto">
          <a:xfrm>
            <a:off x="3489325" y="3452813"/>
            <a:ext cx="5202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Net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Net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sp>
        <p:nvSpPr>
          <p:cNvPr id="112648" name="Rectangle 21"/>
          <p:cNvSpPr>
            <a:spLocks noChangeArrowheads="1"/>
          </p:cNvSpPr>
          <p:nvPr/>
        </p:nvSpPr>
        <p:spPr bwMode="auto">
          <a:xfrm>
            <a:off x="3565525" y="4811713"/>
            <a:ext cx="532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Disk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Disk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  <p:grpSp>
        <p:nvGrpSpPr>
          <p:cNvPr id="112649" name="Group 22"/>
          <p:cNvGrpSpPr>
            <a:grpSpLocks/>
          </p:cNvGrpSpPr>
          <p:nvPr/>
        </p:nvGrpSpPr>
        <p:grpSpPr bwMode="auto">
          <a:xfrm>
            <a:off x="1633538" y="5486400"/>
            <a:ext cx="1171575" cy="1295400"/>
            <a:chOff x="3962400" y="2133600"/>
            <a:chExt cx="1170627" cy="1295400"/>
          </a:xfrm>
        </p:grpSpPr>
        <p:sp>
          <p:nvSpPr>
            <p:cNvPr id="112651" name="Rectangle 23"/>
            <p:cNvSpPr>
              <a:spLocks noChangeArrowheads="1"/>
            </p:cNvSpPr>
            <p:nvPr/>
          </p:nvSpPr>
          <p:spPr bwMode="auto">
            <a:xfrm>
              <a:off x="4114800" y="2133600"/>
              <a:ext cx="10182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112652" name="Oval 24"/>
            <p:cNvSpPr>
              <a:spLocks noChangeArrowheads="1"/>
            </p:cNvSpPr>
            <p:nvPr/>
          </p:nvSpPr>
          <p:spPr bwMode="auto">
            <a:xfrm>
              <a:off x="3962400" y="2514600"/>
              <a:ext cx="990600" cy="9144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12650" name="Rectangle 25"/>
          <p:cNvSpPr>
            <a:spLocks noChangeArrowheads="1"/>
          </p:cNvSpPr>
          <p:nvPr/>
        </p:nvSpPr>
        <p:spPr bwMode="auto">
          <a:xfrm>
            <a:off x="3522663" y="6107113"/>
            <a:ext cx="5407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V</a:t>
            </a:r>
            <a:r>
              <a:rPr lang="en-US" altLang="x-none" sz="1800" baseline="-25000">
                <a:solidFill>
                  <a:srgbClr val="000000"/>
                </a:solidFill>
              </a:rPr>
              <a:t>Mem</a:t>
            </a:r>
            <a:r>
              <a:rPr lang="en-US" altLang="x-none" sz="1800">
                <a:solidFill>
                  <a:srgbClr val="000000"/>
                </a:solidFill>
              </a:rPr>
              <a:t> visits for S</a:t>
            </a:r>
            <a:r>
              <a:rPr lang="en-US" altLang="x-none" sz="1800" baseline="-25000">
                <a:solidFill>
                  <a:srgbClr val="000000"/>
                </a:solidFill>
              </a:rPr>
              <a:t>Mem</a:t>
            </a:r>
            <a:r>
              <a:rPr lang="en-US" altLang="x-none" sz="1800">
                <a:solidFill>
                  <a:srgbClr val="000000"/>
                </a:solidFill>
              </a:rPr>
              <a:t> units of resource time per visit</a:t>
            </a:r>
          </a:p>
        </p:txBody>
      </p:sp>
    </p:spTree>
    <p:extLst>
      <p:ext uri="{BB962C8B-B14F-4D97-AF65-F5344CB8AC3E}">
        <p14:creationId xmlns:p14="http://schemas.microsoft.com/office/powerpoint/2010/main" val="125717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Operational Quantities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T: observation interval                 Ai: # arrivals to device </a:t>
            </a:r>
            <a:r>
              <a:rPr lang="en-US" altLang="x-none" sz="2000" dirty="0" err="1">
                <a:ea typeface="ＭＳ Ｐゴシック" charset="-128"/>
              </a:rPr>
              <a:t>i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Bi: busy time of device </a:t>
            </a:r>
            <a:r>
              <a:rPr lang="en-US" altLang="x-none" sz="2000" dirty="0" err="1">
                <a:ea typeface="ＭＳ Ｐゴシック" charset="-128"/>
              </a:rPr>
              <a:t>i</a:t>
            </a:r>
            <a:r>
              <a:rPr lang="en-US" altLang="x-none" sz="2000" dirty="0">
                <a:ea typeface="ＭＳ Ｐゴシック" charset="-128"/>
              </a:rPr>
              <a:t>               Ci: # completions at device </a:t>
            </a:r>
            <a:r>
              <a:rPr lang="en-US" altLang="x-none" sz="2000" dirty="0" err="1">
                <a:ea typeface="ＭＳ Ｐゴシック" charset="-128"/>
              </a:rPr>
              <a:t>i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 err="1">
                <a:ea typeface="ＭＳ Ｐゴシック" charset="-128"/>
              </a:rPr>
              <a:t>i</a:t>
            </a:r>
            <a:r>
              <a:rPr lang="en-US" altLang="x-none" sz="2000" dirty="0">
                <a:ea typeface="ＭＳ Ｐゴシック" charset="-128"/>
              </a:rPr>
              <a:t> = 0 denotes system</a:t>
            </a:r>
          </a:p>
          <a:p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959350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BBCA5316-5723-9545-BE9F-32567C854E2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algn="r" eaLnBrk="1" hangingPunct="1"/>
              <a:t>21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128838" y="2971800"/>
          <a:ext cx="2936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93" name="Equation" r:id="rId4" imgW="977900" imgH="228600" progId="Equation.3">
                  <p:embed/>
                </p:oleObj>
              </mc:Choice>
              <mc:Fallback>
                <p:oleObj name="Equation" r:id="rId4" imgW="977900" imgH="22860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2971800"/>
                        <a:ext cx="2936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024438" y="2667000"/>
          <a:ext cx="69056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94" name="Equation" r:id="rId6" imgW="152268" imgH="253780" progId="Equation.3">
                  <p:embed/>
                </p:oleObj>
              </mc:Choice>
              <mc:Fallback>
                <p:oleObj name="Equation" r:id="rId6" imgW="152268" imgH="25378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2667000"/>
                        <a:ext cx="69056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976438" y="4038600"/>
          <a:ext cx="32432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95" name="Equation" r:id="rId8" imgW="1079500" imgH="228600" progId="Equation.3">
                  <p:embed/>
                </p:oleObj>
              </mc:Choice>
              <mc:Fallback>
                <p:oleObj name="Equation" r:id="rId8" imgW="1079500" imgH="2286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038600"/>
                        <a:ext cx="32432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153025" y="3733800"/>
          <a:ext cx="7477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96" name="Equation" r:id="rId10" imgW="164957" imgH="253780" progId="Equation.3">
                  <p:embed/>
                </p:oleObj>
              </mc:Choice>
              <mc:Fallback>
                <p:oleObj name="Equation" r:id="rId10" imgW="164957" imgH="25378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3733800"/>
                        <a:ext cx="747713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076450" y="5029200"/>
          <a:ext cx="2876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97" name="Equation" r:id="rId12" imgW="1016000" imgH="228600" progId="Equation.3">
                  <p:embed/>
                </p:oleObj>
              </mc:Choice>
              <mc:Fallback>
                <p:oleObj name="Equation" r:id="rId12" imgW="1016000" imgH="22860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029200"/>
                        <a:ext cx="28765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157788" y="4724400"/>
          <a:ext cx="7477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98" name="Equation" r:id="rId14" imgW="164957" imgH="253780" progId="Equation.3">
                  <p:embed/>
                </p:oleObj>
              </mc:Choice>
              <mc:Fallback>
                <p:oleObj name="Equation" r:id="rId14" imgW="164957" imgH="253780" progId="Equation.3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724400"/>
                        <a:ext cx="74771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428750" y="5943600"/>
          <a:ext cx="4308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99" name="Equation" r:id="rId16" imgW="1435100" imgH="228600" progId="Equation.3">
                  <p:embed/>
                </p:oleObj>
              </mc:Choice>
              <mc:Fallback>
                <p:oleObj name="Equation" r:id="rId16" imgW="1435100" imgH="228600" progId="Equation.3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943600"/>
                        <a:ext cx="43084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805488" y="5581650"/>
          <a:ext cx="747712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00" name="Equation" r:id="rId18" imgW="165028" imgH="279279" progId="Equation.3">
                  <p:embed/>
                </p:oleObj>
              </mc:Choice>
              <mc:Fallback>
                <p:oleObj name="Equation" r:id="rId18" imgW="165028" imgH="279279" progId="Equation.3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5581650"/>
                        <a:ext cx="747712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718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Utilization Law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5257800"/>
            <a:ext cx="7772400" cy="1371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The law is independent of any assumption on arrival/service process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Example: Suppose NIC processes 125 </a:t>
            </a:r>
            <a:r>
              <a:rPr lang="en-US" altLang="x-none" sz="2000" dirty="0" err="1">
                <a:ea typeface="ＭＳ Ｐゴシック" charset="-128"/>
              </a:rPr>
              <a:t>pkts</a:t>
            </a:r>
            <a:r>
              <a:rPr lang="en-US" altLang="x-none" sz="2000" dirty="0">
                <a:ea typeface="ＭＳ Ｐゴシック" charset="-128"/>
              </a:rPr>
              <a:t>/sec, and each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takes 2 </a:t>
            </a:r>
            <a:r>
              <a:rPr lang="en-US" altLang="x-none" sz="2000" dirty="0" err="1">
                <a:ea typeface="ＭＳ Ｐゴシック" charset="-128"/>
              </a:rPr>
              <a:t>ms.</a:t>
            </a:r>
            <a:r>
              <a:rPr lang="en-US" altLang="x-none" sz="2000" dirty="0">
                <a:ea typeface="ＭＳ Ｐゴシック" charset="-128"/>
              </a:rPr>
              <a:t> What is utilization of the network NIC?</a:t>
            </a: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67262" y="6412013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D3A91E62-095B-904D-BA74-2E9B8417E13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algn="r" eaLnBrk="1" hangingPunct="1"/>
              <a:t>22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116740" name="Object 2"/>
          <p:cNvGraphicFramePr>
            <a:graphicFrameLocks noChangeAspect="1"/>
          </p:cNvGraphicFramePr>
          <p:nvPr/>
        </p:nvGraphicFramePr>
        <p:xfrm>
          <a:off x="990600" y="1752600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49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1167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124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3"/>
          <p:cNvGraphicFramePr>
            <a:graphicFrameLocks noChangeAspect="1"/>
          </p:cNvGraphicFramePr>
          <p:nvPr/>
        </p:nvGraphicFramePr>
        <p:xfrm>
          <a:off x="4267200" y="1447800"/>
          <a:ext cx="7477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50" name="Equation" r:id="rId6" imgW="164957" imgH="253780" progId="Equation.3">
                  <p:embed/>
                </p:oleObj>
              </mc:Choice>
              <mc:Fallback>
                <p:oleObj name="Equation" r:id="rId6" imgW="164957" imgH="253780" progId="Equation.3">
                  <p:embed/>
                  <p:pic>
                    <p:nvPicPr>
                      <p:cNvPr id="11674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747713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616325" y="2686050"/>
          <a:ext cx="1897063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51" name="Equation" r:id="rId8" imgW="419100" imgH="279400" progId="Equation.3">
                  <p:embed/>
                </p:oleObj>
              </mc:Choice>
              <mc:Fallback>
                <p:oleObj name="Equation" r:id="rId8" imgW="419100" imgH="2794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2686050"/>
                        <a:ext cx="1897063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629025" y="4152900"/>
          <a:ext cx="17811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52" name="Equation" r:id="rId10" imgW="431613" imgH="228501" progId="Equation.3">
                  <p:embed/>
                </p:oleObj>
              </mc:Choice>
              <mc:Fallback>
                <p:oleObj name="Equation" r:id="rId10" imgW="431613" imgH="228501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4152900"/>
                        <a:ext cx="17811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8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Deriving Relationship Between R, U, and S for one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Assume flow balanced (arrival=throughput), Little</a:t>
            </a:r>
            <a:r>
              <a:rPr lang="en-US" altLang="en-US" sz="2000" dirty="0">
                <a:ea typeface="ＭＳ Ｐゴシック" charset="-128"/>
              </a:rPr>
              <a:t>’</a:t>
            </a:r>
            <a:r>
              <a:rPr lang="en-US" altLang="x-none" sz="2000" dirty="0">
                <a:ea typeface="ＭＳ Ｐゴシック" charset="-128"/>
              </a:rPr>
              <a:t>s Law: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Assume PASTA (Poisson arrival--memory-less arrival--sees time average), a new request sees Q ahead of it, and FIFO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According to utilization law, U = XS</a:t>
            </a: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78350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FA06BCC7-6DB9-5341-980A-0AECD60C034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algn="r" eaLnBrk="1" hangingPunct="1"/>
              <a:t>23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118788" name="Object 2"/>
          <p:cNvGraphicFramePr>
            <a:graphicFrameLocks noChangeAspect="1"/>
          </p:cNvGraphicFramePr>
          <p:nvPr/>
        </p:nvGraphicFramePr>
        <p:xfrm>
          <a:off x="1676400" y="1855788"/>
          <a:ext cx="47244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73" name="Equation" r:id="rId4" imgW="850531" imgH="203112" progId="Equation.3">
                  <p:embed/>
                </p:oleObj>
              </mc:Choice>
              <mc:Fallback>
                <p:oleObj name="Equation" r:id="rId4" imgW="850531" imgH="203112" progId="Equation.3">
                  <p:embed/>
                  <p:pic>
                    <p:nvPicPr>
                      <p:cNvPr id="11878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55788"/>
                        <a:ext cx="47244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66800" y="3810000"/>
          <a:ext cx="7239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74" name="Equation" r:id="rId6" imgW="1409088" imgH="203112" progId="Equation.3">
                  <p:embed/>
                </p:oleObj>
              </mc:Choice>
              <mc:Fallback>
                <p:oleObj name="Equation" r:id="rId6" imgW="1409088" imgH="203112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72390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990600" y="5791200"/>
          <a:ext cx="2971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75" name="Equation" r:id="rId8" imgW="736280" imgH="177723" progId="Equation.3">
                  <p:embed/>
                </p:oleObj>
              </mc:Choice>
              <mc:Fallback>
                <p:oleObj name="Equation" r:id="rId8" imgW="736280" imgH="177723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91200"/>
                        <a:ext cx="29718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038600" y="5780088"/>
            <a:ext cx="3221038" cy="787400"/>
            <a:chOff x="4038600" y="5780088"/>
            <a:chExt cx="3221038" cy="787400"/>
          </a:xfrm>
        </p:grpSpPr>
        <p:graphicFrame>
          <p:nvGraphicFramePr>
            <p:cNvPr id="118792" name="Object 5"/>
            <p:cNvGraphicFramePr>
              <a:graphicFrameLocks noChangeAspect="1"/>
            </p:cNvGraphicFramePr>
            <p:nvPr/>
          </p:nvGraphicFramePr>
          <p:xfrm>
            <a:off x="5311775" y="5780088"/>
            <a:ext cx="1947863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576" name="Equation" r:id="rId10" imgW="482391" imgH="228501" progId="Equation.3">
                    <p:embed/>
                  </p:oleObj>
                </mc:Choice>
                <mc:Fallback>
                  <p:oleObj name="Equation" r:id="rId10" imgW="482391" imgH="228501" progId="Equation.3">
                    <p:embed/>
                    <p:pic>
                      <p:nvPicPr>
                        <p:cNvPr id="11879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1775" y="5780088"/>
                          <a:ext cx="1947863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793" name="Right Arrow 8"/>
            <p:cNvSpPr>
              <a:spLocks noChangeArrowheads="1"/>
            </p:cNvSpPr>
            <p:nvPr/>
          </p:nvSpPr>
          <p:spPr bwMode="auto">
            <a:xfrm>
              <a:off x="4038600" y="6096000"/>
              <a:ext cx="9144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400"/>
              <a:endParaRPr lang="x-none" altLang="x-none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1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Forced Flow Law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Assume each request visits device </a:t>
            </a:r>
            <a:r>
              <a:rPr lang="en-US" altLang="x-none" dirty="0" err="1">
                <a:ea typeface="ＭＳ Ｐゴシック" charset="-128"/>
              </a:rPr>
              <a:t>i</a:t>
            </a:r>
            <a:r>
              <a:rPr lang="en-US" altLang="x-none" dirty="0">
                <a:ea typeface="ＭＳ Ｐゴシック" charset="-128"/>
              </a:rPr>
              <a:t> Vi times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02150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5F0AD3AC-D1C8-F048-935E-3F62A488B4AB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algn="r" eaLnBrk="1" hangingPunct="1"/>
              <a:t>24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1524000" y="2895600"/>
          <a:ext cx="32432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7" name="Equation" r:id="rId4" imgW="1079500" imgH="228600" progId="Equation.3">
                  <p:embed/>
                </p:oleObj>
              </mc:Choice>
              <mc:Fallback>
                <p:oleObj name="Equation" r:id="rId4" imgW="1079500" imgH="228600" progId="Equation.3">
                  <p:embed/>
                  <p:pic>
                    <p:nvPicPr>
                      <p:cNvPr id="348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32432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4700588" y="2590800"/>
          <a:ext cx="7477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8" name="Equation" r:id="rId6" imgW="164957" imgH="253780" progId="Equation.3">
                  <p:embed/>
                </p:oleObj>
              </mc:Choice>
              <mc:Fallback>
                <p:oleObj name="Equation" r:id="rId6" imgW="164957" imgH="253780" progId="Equation.3">
                  <p:embed/>
                  <p:pic>
                    <p:nvPicPr>
                      <p:cNvPr id="348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2590800"/>
                        <a:ext cx="747712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016375" y="3829050"/>
          <a:ext cx="201295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9" name="Equation" r:id="rId8" imgW="444307" imgH="279279" progId="Equation.3">
                  <p:embed/>
                </p:oleObj>
              </mc:Choice>
              <mc:Fallback>
                <p:oleObj name="Equation" r:id="rId8" imgW="444307" imgH="279279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3829050"/>
                        <a:ext cx="2012950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124325" y="5219700"/>
          <a:ext cx="183991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00" name="Equation" r:id="rId10" imgW="406224" imgH="228501" progId="Equation.3">
                  <p:embed/>
                </p:oleObj>
              </mc:Choice>
              <mc:Fallback>
                <p:oleObj name="Equation" r:id="rId10" imgW="406224" imgH="228501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5219700"/>
                        <a:ext cx="183991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16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Bottleneck Device</a:t>
            </a:r>
          </a:p>
        </p:txBody>
      </p:sp>
      <p:sp>
        <p:nvSpPr>
          <p:cNvPr id="124930" name="Content Placeholder 2"/>
          <p:cNvSpPr>
            <a:spLocks noGrp="1"/>
          </p:cNvSpPr>
          <p:nvPr>
            <p:ph idx="1"/>
          </p:nvPr>
        </p:nvSpPr>
        <p:spPr>
          <a:xfrm>
            <a:off x="533400" y="4800600"/>
            <a:ext cx="7772400" cy="1752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Define Di = Vi Si as the total demand of a request on device </a:t>
            </a:r>
            <a:r>
              <a:rPr lang="en-US" altLang="x-none" sz="2400" dirty="0" err="1">
                <a:ea typeface="ＭＳ Ｐゴシック" charset="-128"/>
              </a:rPr>
              <a:t>i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The device with the highest Di has the highest utilization, and thus is called the </a:t>
            </a: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bottleneck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02150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ABD3446A-AAC2-2A41-B3CA-6CC9267025B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algn="r" eaLnBrk="1" hangingPunct="1"/>
              <a:t>25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990600" y="1752600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1"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368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3124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3"/>
          <p:cNvGraphicFramePr>
            <a:graphicFrameLocks noChangeAspect="1"/>
          </p:cNvGraphicFramePr>
          <p:nvPr/>
        </p:nvGraphicFramePr>
        <p:xfrm>
          <a:off x="4343400" y="1651000"/>
          <a:ext cx="13096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2" name="Equation" r:id="rId6" imgW="317362" imgH="228501" progId="Equation.3">
                  <p:embed/>
                </p:oleObj>
              </mc:Choice>
              <mc:Fallback>
                <p:oleObj name="Equation" r:id="rId6" imgW="317362" imgH="228501" progId="Equation.3">
                  <p:embed/>
                  <p:pic>
                    <p:nvPicPr>
                      <p:cNvPr id="368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51000"/>
                        <a:ext cx="13096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4"/>
          <p:cNvGraphicFramePr>
            <a:graphicFrameLocks noChangeAspect="1"/>
          </p:cNvGraphicFramePr>
          <p:nvPr/>
        </p:nvGraphicFramePr>
        <p:xfrm>
          <a:off x="4003675" y="2667000"/>
          <a:ext cx="19907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3" name="Equation" r:id="rId8" imgW="482391" imgH="228501" progId="Equation.3">
                  <p:embed/>
                </p:oleObj>
              </mc:Choice>
              <mc:Fallback>
                <p:oleObj name="Equation" r:id="rId8" imgW="482391" imgH="228501" progId="Equation.3">
                  <p:embed/>
                  <p:pic>
                    <p:nvPicPr>
                      <p:cNvPr id="368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2667000"/>
                        <a:ext cx="19907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5"/>
          <p:cNvGraphicFramePr>
            <a:graphicFrameLocks noChangeAspect="1"/>
          </p:cNvGraphicFramePr>
          <p:nvPr/>
        </p:nvGraphicFramePr>
        <p:xfrm>
          <a:off x="3976688" y="3657600"/>
          <a:ext cx="2095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24" name="Equation" r:id="rId10" imgW="508000" imgH="228600" progId="Equation.3">
                  <p:embed/>
                </p:oleObj>
              </mc:Choice>
              <mc:Fallback>
                <p:oleObj name="Equation" r:id="rId10" imgW="508000" imgH="228600" progId="Equation.3">
                  <p:embed/>
                  <p:pic>
                    <p:nvPicPr>
                      <p:cNvPr id="368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3657600"/>
                        <a:ext cx="2095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3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Bottleneck vs System Throughput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730750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A5513B35-E750-9D49-9A12-6CA8CA88B450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algn="r" eaLnBrk="1" hangingPunct="1"/>
              <a:t>26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1524000" y="2057400"/>
          <a:ext cx="495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8" name="Equation" r:id="rId4" imgW="1600200" imgH="228600" progId="Equation.3">
                  <p:embed/>
                </p:oleObj>
              </mc:Choice>
              <mc:Fallback>
                <p:oleObj name="Equation" r:id="rId4" imgW="1600200" imgH="228600" progId="Equation.3">
                  <p:embed/>
                  <p:pic>
                    <p:nvPicPr>
                      <p:cNvPr id="389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0"/>
                        <a:ext cx="4953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5"/>
          <p:cNvGraphicFramePr>
            <a:graphicFrameLocks noChangeAspect="1"/>
          </p:cNvGraphicFramePr>
          <p:nvPr/>
        </p:nvGraphicFramePr>
        <p:xfrm>
          <a:off x="3451225" y="3886200"/>
          <a:ext cx="16113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29" name="Equation" r:id="rId6" imgW="545626" imgH="253780" progId="Equation.3">
                  <p:embed/>
                </p:oleObj>
              </mc:Choice>
              <mc:Fallback>
                <p:oleObj name="Equation" r:id="rId6" imgW="545626" imgH="253780" progId="Equation.3">
                  <p:embed/>
                  <p:pic>
                    <p:nvPicPr>
                      <p:cNvPr id="132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3886200"/>
                        <a:ext cx="16113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6"/>
          <p:cNvGraphicFramePr>
            <a:graphicFrameLocks noChangeAspect="1"/>
          </p:cNvGraphicFramePr>
          <p:nvPr/>
        </p:nvGraphicFramePr>
        <p:xfrm>
          <a:off x="2790825" y="3962400"/>
          <a:ext cx="561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0" name="Equation" r:id="rId8" imgW="190417" imgH="152334" progId="Equation.3">
                  <p:embed/>
                </p:oleObj>
              </mc:Choice>
              <mc:Fallback>
                <p:oleObj name="Equation" r:id="rId8" imgW="190417" imgH="152334" progId="Equation.3">
                  <p:embed/>
                  <p:pic>
                    <p:nvPicPr>
                      <p:cNvPr id="389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3962400"/>
                        <a:ext cx="561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363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1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request may need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10 </a:t>
            </a:r>
            <a:r>
              <a:rPr lang="en-US" altLang="x-none" dirty="0" err="1">
                <a:ea typeface="ＭＳ Ｐゴシック" charset="-128"/>
              </a:rPr>
              <a:t>ms</a:t>
            </a:r>
            <a:r>
              <a:rPr lang="en-US" altLang="x-none" dirty="0">
                <a:ea typeface="ＭＳ Ｐゴシック" charset="-128"/>
              </a:rPr>
              <a:t> CPU execution time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1 Mbytes network </a:t>
            </a:r>
            <a:r>
              <a:rPr lang="en-US" altLang="x-none" dirty="0" err="1">
                <a:ea typeface="ＭＳ Ｐゴシック" charset="-128"/>
              </a:rPr>
              <a:t>bw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1 Mbytes file access where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50% hit in memory cache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Suppose network </a:t>
            </a:r>
            <a:r>
              <a:rPr lang="en-US" altLang="x-none" dirty="0" err="1">
                <a:ea typeface="ＭＳ Ｐゴシック" charset="-128"/>
              </a:rPr>
              <a:t>bw</a:t>
            </a:r>
            <a:r>
              <a:rPr lang="en-US" altLang="x-none" dirty="0">
                <a:ea typeface="ＭＳ Ｐゴシック" charset="-128"/>
              </a:rPr>
              <a:t> is 100 </a:t>
            </a:r>
            <a:r>
              <a:rPr lang="en-US" altLang="x-none" dirty="0" err="1">
                <a:ea typeface="ＭＳ Ｐゴシック" charset="-128"/>
              </a:rPr>
              <a:t>Mbps</a:t>
            </a:r>
            <a:r>
              <a:rPr lang="en-US" altLang="x-none" dirty="0">
                <a:ea typeface="ＭＳ Ｐゴシック" charset="-128"/>
              </a:rPr>
              <a:t>, disk I/O rate is 1 </a:t>
            </a:r>
            <a:r>
              <a:rPr lang="en-US" altLang="x-none" dirty="0" err="1">
                <a:ea typeface="ＭＳ Ｐゴシック" charset="-128"/>
              </a:rPr>
              <a:t>ms</a:t>
            </a:r>
            <a:r>
              <a:rPr lang="en-US" altLang="x-none" dirty="0">
                <a:ea typeface="ＭＳ Ｐゴシック" charset="-128"/>
              </a:rPr>
              <a:t> per 8 Kbytes (assuming the program reads 8 KB each time)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Where is the bottleneck?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654550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C3DB2AAA-A8D0-4D4C-9788-5B12B08410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algn="r" eaLnBrk="1" hangingPunct="1"/>
              <a:t>27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32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1 (cont.)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CPU: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</a:t>
            </a:r>
            <a:r>
              <a:rPr lang="en-US" altLang="x-none" baseline="-25000" dirty="0">
                <a:ea typeface="ＭＳ Ｐゴシック" charset="-128"/>
              </a:rPr>
              <a:t>CPU</a:t>
            </a:r>
            <a:r>
              <a:rPr lang="en-US" altLang="x-none" dirty="0">
                <a:ea typeface="ＭＳ Ｐゴシック" charset="-128"/>
              </a:rPr>
              <a:t>=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Network: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D</a:t>
            </a:r>
            <a:r>
              <a:rPr lang="en-US" altLang="x-none" baseline="-25000" dirty="0" err="1">
                <a:ea typeface="ＭＳ Ｐゴシック" charset="-128"/>
              </a:rPr>
              <a:t>Net</a:t>
            </a:r>
            <a:r>
              <a:rPr lang="en-US" altLang="x-none" dirty="0">
                <a:ea typeface="ＭＳ Ｐゴシック" charset="-128"/>
              </a:rPr>
              <a:t> =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Disk I/O: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 err="1">
                <a:ea typeface="ＭＳ Ｐゴシック" charset="-128"/>
              </a:rPr>
              <a:t>Ddisk</a:t>
            </a:r>
            <a:r>
              <a:rPr lang="en-US" altLang="x-none" dirty="0">
                <a:ea typeface="ＭＳ Ｐゴシック" charset="-128"/>
              </a:rPr>
              <a:t> =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883150" y="6402388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fld id="{A567D351-ACD0-BC4F-8614-865CF4A36BC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algn="r" eaLnBrk="1" hangingPunct="1"/>
              <a:t>28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2220913"/>
            <a:ext cx="31527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10 ms ( </a:t>
            </a:r>
            <a:r>
              <a:rPr lang="en-US" sz="1800" dirty="0" err="1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e.q</a:t>
            </a: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. 100 requests/s)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3544888"/>
            <a:ext cx="4572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1 Mbytes / 100 Mbps = 80 ms (</a:t>
            </a:r>
            <a:r>
              <a:rPr lang="en-US" sz="1800" dirty="0" err="1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e.q</a:t>
            </a:r>
            <a:r>
              <a:rPr lang="en-US" sz="1800" dirty="0">
                <a:solidFill>
                  <a:srgbClr val="000000"/>
                </a:solidFill>
                <a:latin typeface="Comic Sans MS"/>
                <a:ea typeface=""/>
                <a:cs typeface="Arial" charset="0"/>
              </a:rPr>
              <a:t>., 12.5 requests/s)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38400" y="48768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0.5 * 1 ms * 1M/8K = 62.5 ms 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(e.q. = 16 requests/s)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7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2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 request may need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150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ms</a:t>
            </a:r>
            <a:r>
              <a:rPr lang="en-US" altLang="x-none" sz="2000" dirty="0">
                <a:ea typeface="ＭＳ Ｐゴシック" charset="-128"/>
              </a:rPr>
              <a:t> CPU execution time (e.g.,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dynamic content</a:t>
            </a:r>
            <a:r>
              <a:rPr lang="en-US" altLang="x-none" sz="2000" dirty="0">
                <a:ea typeface="ＭＳ Ｐゴシック" charset="-128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1 Mbytes network </a:t>
            </a:r>
            <a:r>
              <a:rPr lang="en-US" altLang="x-none" sz="2000" dirty="0" err="1">
                <a:ea typeface="ＭＳ Ｐゴシック" charset="-128"/>
              </a:rPr>
              <a:t>bw</a:t>
            </a: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1 Mbytes file access where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50% hit in memory cache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Suppose network </a:t>
            </a:r>
            <a:r>
              <a:rPr lang="en-US" altLang="x-none" sz="2400" dirty="0" err="1">
                <a:ea typeface="ＭＳ Ｐゴシック" charset="-128"/>
              </a:rPr>
              <a:t>bw</a:t>
            </a:r>
            <a:r>
              <a:rPr lang="en-US" altLang="x-none" sz="2400" dirty="0">
                <a:ea typeface="ＭＳ Ｐゴシック" charset="-128"/>
              </a:rPr>
              <a:t> is 100 </a:t>
            </a:r>
            <a:r>
              <a:rPr lang="en-US" altLang="x-none" sz="2400" dirty="0" err="1">
                <a:ea typeface="ＭＳ Ｐゴシック" charset="-128"/>
              </a:rPr>
              <a:t>Mbps</a:t>
            </a:r>
            <a:r>
              <a:rPr lang="en-US" altLang="x-none" sz="2400" dirty="0">
                <a:ea typeface="ＭＳ Ｐゴシック" charset="-128"/>
              </a:rPr>
              <a:t>, disk I/O rate is 1 </a:t>
            </a:r>
            <a:r>
              <a:rPr lang="en-US" altLang="x-none" sz="2400" dirty="0" err="1">
                <a:ea typeface="ＭＳ Ｐゴシック" charset="-128"/>
              </a:rPr>
              <a:t>ms</a:t>
            </a:r>
            <a:r>
              <a:rPr lang="en-US" altLang="x-none" sz="2400" dirty="0">
                <a:ea typeface="ＭＳ Ｐゴシック" charset="-128"/>
              </a:rPr>
              <a:t> per 8 Kbytes (assuming the program reads 8 KB each time)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Bottleneck: CPU -&gt; use multiple threads to use more CPUs, if available, to avoid CPU as bottleneck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273296B-86B4-204C-A688-3407660E1E3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3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Admin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en-US" altLang="x-none" dirty="0">
                <a:ea typeface="ＭＳ Ｐゴシック" charset="-128"/>
              </a:rPr>
              <a:t>ssignment </a:t>
            </a:r>
            <a:r>
              <a:rPr lang="en-US" altLang="zh-CN" dirty="0">
                <a:ea typeface="ＭＳ Ｐゴシック" charset="-128"/>
              </a:rPr>
              <a:t>2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Oct.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13</a:t>
            </a:r>
            <a:endParaRPr lang="en-US" altLang="x-none" dirty="0">
              <a:ea typeface="ＭＳ Ｐゴシック" charset="-128"/>
            </a:endParaRPr>
          </a:p>
          <a:p>
            <a:pPr lvl="1"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1750" y="6324600"/>
            <a:ext cx="3956050" cy="4556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F50EE2C-3DCF-104F-AE91-B1E21EDE6A8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Interactive Response Time Law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System setup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Closed system with N 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Each user sends in a request, after response, think time, and then sends next request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x-none" i="1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i="1" dirty="0">
                <a:ea typeface="ＭＳ Ｐゴシック" charset="-128"/>
              </a:rPr>
              <a:t>Notation</a:t>
            </a:r>
          </a:p>
          <a:p>
            <a:pPr lvl="2"/>
            <a:r>
              <a:rPr lang="en-US" altLang="x-none" i="1" dirty="0">
                <a:ea typeface="ＭＳ Ｐゴシック" charset="-128"/>
              </a:rPr>
              <a:t>Z = user think-time, R = Response time</a:t>
            </a:r>
          </a:p>
          <a:p>
            <a:pPr lvl="1"/>
            <a:endParaRPr lang="en-US" altLang="x-none" i="1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 total cycle time of a user request is </a:t>
            </a:r>
            <a:r>
              <a:rPr lang="en-US" altLang="x-none" i="1" dirty="0">
                <a:ea typeface="ＭＳ Ｐゴシック" charset="-128"/>
              </a:rPr>
              <a:t>R+Z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E5D0AB1-B565-B641-B5E1-751EAEEB19B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685800" y="5675313"/>
            <a:ext cx="7086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800">
                <a:solidFill>
                  <a:srgbClr val="000000"/>
                </a:solidFill>
                <a:latin typeface="Comic Sans MS" charset="0"/>
              </a:rPr>
              <a:t>In duration T, #requests generated by each user:</a:t>
            </a:r>
            <a:endParaRPr lang="en-US" altLang="x-none" sz="2800" i="1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0" y="6172200"/>
            <a:ext cx="212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i="1">
                <a:solidFill>
                  <a:srgbClr val="000000"/>
                </a:solidFill>
                <a:latin typeface="Comic Sans MS" charset="0"/>
              </a:rPr>
              <a:t>T/(R+Z) requests 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2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Interactive Response Time Law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i="1" dirty="0">
                <a:ea typeface="ＭＳ Ｐゴシック" charset="-128"/>
              </a:rPr>
              <a:t>If N users and flow balanced: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6CF2434-949F-1943-BB82-9E57BB6C58D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49156" name="Object 2"/>
          <p:cNvGraphicFramePr>
            <a:graphicFrameLocks noChangeAspect="1"/>
          </p:cNvGraphicFramePr>
          <p:nvPr/>
        </p:nvGraphicFramePr>
        <p:xfrm>
          <a:off x="566738" y="2286000"/>
          <a:ext cx="70691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389" name="Equation" r:id="rId4" imgW="2298700" imgH="203200" progId="Equation.3">
                  <p:embed/>
                </p:oleObj>
              </mc:Choice>
              <mc:Fallback>
                <p:oleObj name="Equation" r:id="rId4" imgW="2298700" imgH="203200" progId="Equation.3">
                  <p:embed/>
                  <p:pic>
                    <p:nvPicPr>
                      <p:cNvPr id="4915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286000"/>
                        <a:ext cx="70691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800600" y="2971800"/>
          <a:ext cx="1289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390" name="Equation" r:id="rId6" imgW="419100" imgH="279400" progId="Equation.3">
                  <p:embed/>
                </p:oleObj>
              </mc:Choice>
              <mc:Fallback>
                <p:oleObj name="Equation" r:id="rId6" imgW="419100" imgH="2794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0"/>
                        <a:ext cx="12890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800600" y="3886200"/>
          <a:ext cx="1171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391" name="Equation" r:id="rId8" imgW="381000" imgH="228600" progId="Equation.3">
                  <p:embed/>
                </p:oleObj>
              </mc:Choice>
              <mc:Fallback>
                <p:oleObj name="Equation" r:id="rId8" imgW="381000" imgH="2286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86200"/>
                        <a:ext cx="11715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124200" y="5029200"/>
          <a:ext cx="203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392" name="Equation" r:id="rId10" imgW="660400" imgH="228600" progId="Equation.3">
                  <p:embed/>
                </p:oleObj>
              </mc:Choice>
              <mc:Fallback>
                <p:oleObj name="Equation" r:id="rId10" imgW="660400" imgH="22860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032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63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Bottleneck Analysis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533400" y="5257800"/>
            <a:ext cx="7772400" cy="990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Here D is the sum of Di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02815E-7EC5-9A49-8940-9BD24D27959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51204" name="Object 2"/>
          <p:cNvGraphicFramePr>
            <a:graphicFrameLocks noChangeAspect="1"/>
          </p:cNvGraphicFramePr>
          <p:nvPr/>
        </p:nvGraphicFramePr>
        <p:xfrm>
          <a:off x="1447800" y="1981200"/>
          <a:ext cx="56102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43" name="Equation" r:id="rId4" imgW="1435100" imgH="254000" progId="Equation.3">
                  <p:embed/>
                </p:oleObj>
              </mc:Choice>
              <mc:Fallback>
                <p:oleObj name="Equation" r:id="rId4" imgW="1435100" imgH="254000" progId="Equation.3">
                  <p:embed/>
                  <p:pic>
                    <p:nvPicPr>
                      <p:cNvPr id="5120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56102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3"/>
          <p:cNvGraphicFramePr>
            <a:graphicFrameLocks noChangeAspect="1"/>
          </p:cNvGraphicFramePr>
          <p:nvPr/>
        </p:nvGraphicFramePr>
        <p:xfrm>
          <a:off x="954088" y="3481388"/>
          <a:ext cx="675163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44" name="Equation" r:id="rId6" imgW="1727200" imgH="228600" progId="Equation.3">
                  <p:embed/>
                </p:oleObj>
              </mc:Choice>
              <mc:Fallback>
                <p:oleObj name="Equation" r:id="rId6" imgW="1727200" imgH="228600" progId="Equation.3">
                  <p:embed/>
                  <p:pic>
                    <p:nvPicPr>
                      <p:cNvPr id="5120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3481388"/>
                        <a:ext cx="6751637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210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Proof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We know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3E819BF-878F-9249-B001-04825D449F1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1905000" y="2438400"/>
          <a:ext cx="15351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777" name="Equation" r:id="rId4" imgW="545626" imgH="253780" progId="Equation.3">
                  <p:embed/>
                </p:oleObj>
              </mc:Choice>
              <mc:Fallback>
                <p:oleObj name="Equation" r:id="rId4" imgW="545626" imgH="253780" progId="Equation.3">
                  <p:embed/>
                  <p:pic>
                    <p:nvPicPr>
                      <p:cNvPr id="5325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15351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3"/>
          <p:cNvGraphicFramePr>
            <a:graphicFrameLocks noChangeAspect="1"/>
          </p:cNvGraphicFramePr>
          <p:nvPr/>
        </p:nvGraphicFramePr>
        <p:xfrm>
          <a:off x="4267200" y="2514600"/>
          <a:ext cx="18573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778" name="Equation" r:id="rId6" imgW="660113" imgH="203112" progId="Equation.3">
                  <p:embed/>
                </p:oleObj>
              </mc:Choice>
              <mc:Fallback>
                <p:oleObj name="Equation" r:id="rId6" imgW="660113" imgH="203112" progId="Equation.3">
                  <p:embed/>
                  <p:pic>
                    <p:nvPicPr>
                      <p:cNvPr id="5325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14600"/>
                        <a:ext cx="18573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4"/>
          <p:cNvGraphicFramePr>
            <a:graphicFrameLocks noChangeAspect="1"/>
          </p:cNvGraphicFramePr>
          <p:nvPr/>
        </p:nvGraphicFramePr>
        <p:xfrm>
          <a:off x="2362200" y="228600"/>
          <a:ext cx="36671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779" name="Equation" r:id="rId8" imgW="1435100" imgH="254000" progId="Equation.3">
                  <p:embed/>
                </p:oleObj>
              </mc:Choice>
              <mc:Fallback>
                <p:oleObj name="Equation" r:id="rId8" imgW="1435100" imgH="254000" progId="Equation.3">
                  <p:embed/>
                  <p:pic>
                    <p:nvPicPr>
                      <p:cNvPr id="5325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"/>
                        <a:ext cx="36671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5"/>
          <p:cNvGraphicFramePr>
            <a:graphicFrameLocks noChangeAspect="1"/>
          </p:cNvGraphicFramePr>
          <p:nvPr/>
        </p:nvGraphicFramePr>
        <p:xfrm>
          <a:off x="3505200" y="762000"/>
          <a:ext cx="51419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780" name="Equation" r:id="rId10" imgW="1727200" imgH="228600" progId="Equation.3">
                  <p:embed/>
                </p:oleObj>
              </mc:Choice>
              <mc:Fallback>
                <p:oleObj name="Equation" r:id="rId10" imgW="1727200" imgH="228600" progId="Equation.3">
                  <p:embed/>
                  <p:pic>
                    <p:nvPicPr>
                      <p:cNvPr id="5325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762000"/>
                        <a:ext cx="514191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6"/>
          <p:cNvGraphicFramePr>
            <a:graphicFrameLocks noChangeAspect="1"/>
          </p:cNvGraphicFramePr>
          <p:nvPr/>
        </p:nvGraphicFramePr>
        <p:xfrm>
          <a:off x="914400" y="4191000"/>
          <a:ext cx="203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781" name="Equation" r:id="rId12" imgW="660400" imgH="228600" progId="Equation.3">
                  <p:embed/>
                </p:oleObj>
              </mc:Choice>
              <mc:Fallback>
                <p:oleObj name="Equation" r:id="rId12" imgW="660400" imgH="228600" progId="Equation.3">
                  <p:embed/>
                  <p:pic>
                    <p:nvPicPr>
                      <p:cNvPr id="5325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2032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381000" y="3276600"/>
            <a:ext cx="6240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>
                <a:solidFill>
                  <a:srgbClr val="000000"/>
                </a:solidFill>
                <a:latin typeface="Comic Sans MS" charset="0"/>
              </a:rPr>
              <a:t>Using interactive response time law: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052888" y="4191000"/>
          <a:ext cx="2892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782" name="Equation" r:id="rId14" imgW="939800" imgH="228600" progId="Equation.3">
                  <p:embed/>
                </p:oleObj>
              </mc:Choice>
              <mc:Fallback>
                <p:oleObj name="Equation" r:id="rId14" imgW="939800" imgH="228600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4191000"/>
                        <a:ext cx="28924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8"/>
          <p:cNvGraphicFramePr>
            <a:graphicFrameLocks noChangeAspect="1"/>
          </p:cNvGraphicFramePr>
          <p:nvPr/>
        </p:nvGraphicFramePr>
        <p:xfrm>
          <a:off x="1066800" y="5715000"/>
          <a:ext cx="1679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783" name="Equation" r:id="rId16" imgW="545863" imgH="228501" progId="Equation.3">
                  <p:embed/>
                </p:oleObj>
              </mc:Choice>
              <mc:Fallback>
                <p:oleObj name="Equation" r:id="rId16" imgW="545863" imgH="228501" progId="Equation.3">
                  <p:embed/>
                  <p:pic>
                    <p:nvPicPr>
                      <p:cNvPr id="5325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15000"/>
                        <a:ext cx="16795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Right Arrow 12"/>
          <p:cNvSpPr>
            <a:spLocks noChangeArrowheads="1"/>
          </p:cNvSpPr>
          <p:nvPr/>
        </p:nvSpPr>
        <p:spPr bwMode="auto">
          <a:xfrm>
            <a:off x="3200400" y="4343400"/>
            <a:ext cx="762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61" name="Right Arrow 13"/>
          <p:cNvSpPr>
            <a:spLocks noChangeArrowheads="1"/>
          </p:cNvSpPr>
          <p:nvPr/>
        </p:nvSpPr>
        <p:spPr bwMode="auto">
          <a:xfrm>
            <a:off x="3124200" y="5867400"/>
            <a:ext cx="762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4343400" y="5791200"/>
          <a:ext cx="1679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784" name="Equation" r:id="rId18" imgW="545863" imgH="228501" progId="Equation.3">
                  <p:embed/>
                </p:oleObj>
              </mc:Choice>
              <mc:Fallback>
                <p:oleObj name="Equation" r:id="rId18" imgW="545863" imgH="228501" progId="Equation.3">
                  <p:embed/>
                  <p:pic>
                    <p:nvPicPr>
                      <p:cNvPr id="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791200"/>
                        <a:ext cx="16795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17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Summary: Operational Laws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Utilization law: U = XS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Forced flow law: Xi = Vi X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Bottleneck device: largest Di = Vi Si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Little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Law: Qi = Xi Ri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Bottleneck bound of interactive response (for the given closed model):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F5405FE-71EE-3B47-BBDD-37C55D312095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eaLnBrk="1" hangingPunct="1"/>
              <a:t>34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graphicFrame>
        <p:nvGraphicFramePr>
          <p:cNvPr id="55300" name="Object 2"/>
          <p:cNvGraphicFramePr>
            <a:graphicFrameLocks noChangeAspect="1"/>
          </p:cNvGraphicFramePr>
          <p:nvPr/>
        </p:nvGraphicFramePr>
        <p:xfrm>
          <a:off x="2057400" y="4570413"/>
          <a:ext cx="367188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1" name="Equation" r:id="rId4" imgW="1435100" imgH="254000" progId="Equation.3">
                  <p:embed/>
                </p:oleObj>
              </mc:Choice>
              <mc:Fallback>
                <p:oleObj name="Equation" r:id="rId4" imgW="1435100" imgH="254000" progId="Equation.3">
                  <p:embed/>
                  <p:pic>
                    <p:nvPicPr>
                      <p:cNvPr id="5530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0413"/>
                        <a:ext cx="367188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3"/>
          <p:cNvGraphicFramePr>
            <a:graphicFrameLocks noChangeAspect="1"/>
          </p:cNvGraphicFramePr>
          <p:nvPr/>
        </p:nvGraphicFramePr>
        <p:xfrm>
          <a:off x="1676400" y="5257800"/>
          <a:ext cx="44196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2" name="Equation" r:id="rId6" imgW="1727200" imgH="228600" progId="Equation.3">
                  <p:embed/>
                </p:oleObj>
              </mc:Choice>
              <mc:Fallback>
                <p:oleObj name="Equation" r:id="rId6" imgW="1727200" imgH="228600" progId="Equation.3">
                  <p:embed/>
                  <p:pic>
                    <p:nvPicPr>
                      <p:cNvPr id="5530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57800"/>
                        <a:ext cx="44196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65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>
                <a:ea typeface="ＭＳ Ｐゴシック" charset="-128"/>
              </a:rPr>
              <a:t>In Practice: Common Bottlenecks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No more file descriptors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Sockets stuck in TIME_WAIT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High memory use (swapping)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CPU overload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Interrupt (IRQ) overload</a:t>
            </a: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6537325" y="6284913"/>
            <a:ext cx="178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[Aaron Bannert]</a:t>
            </a:r>
          </a:p>
        </p:txBody>
      </p:sp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03772">
            <a:off x="6569075" y="5619750"/>
            <a:ext cx="1752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63EE43B-BDC1-A241-B95E-D51734771B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F5405FE-71EE-3B47-BBDD-37C55D312095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eaLnBrk="1" hangingPunct="1"/>
              <a:t>35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63851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YouTube Design Alg.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>
                <a:latin typeface="Courier New" charset="0"/>
                <a:ea typeface="ＭＳ Ｐゴシック" charset="-128"/>
              </a:rPr>
              <a:t>  while (true)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{ 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 identify_and_fix_bottlenecks();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 drink();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 sleep();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  notice_new_bottleneck();</a:t>
            </a:r>
            <a:br>
              <a:rPr lang="en-US" altLang="x-none">
                <a:latin typeface="Courier New" charset="0"/>
                <a:ea typeface="ＭＳ Ｐゴシック" charset="-128"/>
              </a:rPr>
            </a:br>
            <a:r>
              <a:rPr lang="en-US" altLang="x-none">
                <a:latin typeface="Courier New" charset="0"/>
                <a:ea typeface="ＭＳ Ｐゴシック" charset="-128"/>
              </a:rPr>
              <a:t>}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BF7F6DF-EDA0-E944-BEF6-A8927644AD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9396" name="Rectangle 13"/>
          <p:cNvSpPr>
            <a:spLocks noChangeArrowheads="1"/>
          </p:cNvSpPr>
          <p:nvPr/>
        </p:nvSpPr>
        <p:spPr bwMode="auto">
          <a:xfrm>
            <a:off x="1600200" y="87313"/>
            <a:ext cx="7543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0000"/>
                </a:solidFill>
              </a:rPr>
              <a:t>http://video.google.com/videoplay?docid=-6304964351441328559#</a:t>
            </a:r>
          </a:p>
        </p:txBody>
      </p:sp>
    </p:spTree>
    <p:extLst>
      <p:ext uri="{BB962C8B-B14F-4D97-AF65-F5344CB8AC3E}">
        <p14:creationId xmlns:p14="http://schemas.microsoft.com/office/powerpoint/2010/main" val="1038795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5105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single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server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Multiple network servers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Why multiple network servers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743E7CC-6F23-FE41-B4E9-E7E77844EE24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/>
              <a:t>37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33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Why Multiple Servers?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1534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Scalability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Scaling beyond single server throughput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There is a fundamental limit on what a single server can </a:t>
            </a:r>
          </a:p>
          <a:p>
            <a:pPr lvl="3"/>
            <a:r>
              <a:rPr lang="en-US" altLang="x-none" dirty="0">
                <a:latin typeface="Times New Roman" charset="0"/>
                <a:ea typeface="ＭＳ Ｐゴシック" charset="-128"/>
              </a:rPr>
              <a:t>process (CPU/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bw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/disk throughput)</a:t>
            </a:r>
          </a:p>
          <a:p>
            <a:pPr lvl="3"/>
            <a:r>
              <a:rPr lang="en-US" altLang="x-none" dirty="0">
                <a:latin typeface="Times New Roman" charset="0"/>
                <a:ea typeface="ＭＳ Ｐゴシック" charset="-128"/>
              </a:rPr>
              <a:t>store (disk/memory)</a:t>
            </a: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Scaling beyond single geo location latency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There is a limit on the speed of light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Network detour and delay further increase the delay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D5D3B1C-4A73-9C49-BAC0-7974B45BABB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Why Multiple Servers?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Redundancy and fault tolerance</a:t>
            </a:r>
          </a:p>
          <a:p>
            <a:endParaRPr lang="en-US" altLang="x-none" sz="32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800" dirty="0">
                <a:ea typeface="ＭＳ Ｐゴシック" charset="-128"/>
              </a:rPr>
              <a:t>Administration/Maintenance (e.g., incremental upgrade)</a:t>
            </a:r>
          </a:p>
          <a:p>
            <a:pPr lvl="1"/>
            <a:endParaRPr lang="en-US" altLang="x-none" sz="28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800" dirty="0">
                <a:ea typeface="ＭＳ Ｐゴシック" charset="-128"/>
              </a:rPr>
              <a:t>Redundancy (e.g., to handle failures)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4B5F55C-B8FF-7F4F-8BD9-A55BF03C76E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39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8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291DA5-DB3B-534C-9772-7FA5EF8C3834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63525"/>
            <a:ext cx="7772400" cy="838200"/>
          </a:xfrm>
        </p:spPr>
        <p:txBody>
          <a:bodyPr/>
          <a:lstStyle/>
          <a:p>
            <a:r>
              <a:rPr lang="en-US" altLang="zh-CN" sz="3200" dirty="0">
                <a:ea typeface="ＭＳ Ｐゴシック" charset="-128"/>
              </a:rPr>
              <a:t>Recap: Latency of Basic HTTP/1.0</a:t>
            </a:r>
            <a:endParaRPr lang="en-US" altLang="x-none" sz="4400" dirty="0">
              <a:ea typeface="ＭＳ Ｐゴシック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76184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&gt;= 2 RTTs per object: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TCP handshake --- 1 RTT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client request and s</a:t>
            </a:r>
            <a:r>
              <a:rPr lang="en-US" altLang="x-none" dirty="0">
                <a:ea typeface="ＭＳ Ｐゴシック" charset="-128"/>
              </a:rPr>
              <a:t>erver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responds --- at least 1 RTT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(if object can be contained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in one packet)</a:t>
            </a:r>
          </a:p>
        </p:txBody>
      </p:sp>
      <p:sp>
        <p:nvSpPr>
          <p:cNvPr id="37892" name="Line 10"/>
          <p:cNvSpPr>
            <a:spLocks noChangeShapeType="1"/>
          </p:cNvSpPr>
          <p:nvPr/>
        </p:nvSpPr>
        <p:spPr bwMode="auto">
          <a:xfrm>
            <a:off x="8464550" y="1401763"/>
            <a:ext cx="3175" cy="5456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3" name="Line 10"/>
          <p:cNvSpPr>
            <a:spLocks noChangeShapeType="1"/>
          </p:cNvSpPr>
          <p:nvPr/>
        </p:nvSpPr>
        <p:spPr bwMode="auto">
          <a:xfrm>
            <a:off x="5773738" y="1387475"/>
            <a:ext cx="1587" cy="5294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7894" name="Group 1"/>
          <p:cNvGrpSpPr>
            <a:grpSpLocks/>
          </p:cNvGrpSpPr>
          <p:nvPr/>
        </p:nvGrpSpPr>
        <p:grpSpPr bwMode="auto">
          <a:xfrm>
            <a:off x="5745163" y="1550988"/>
            <a:ext cx="2782887" cy="2289175"/>
            <a:chOff x="5745163" y="1550988"/>
            <a:chExt cx="2782887" cy="2289175"/>
          </a:xfrm>
        </p:grpSpPr>
        <p:sp>
          <p:nvSpPr>
            <p:cNvPr id="37904" name="Line 28"/>
            <p:cNvSpPr>
              <a:spLocks noChangeShapeType="1"/>
            </p:cNvSpPr>
            <p:nvPr/>
          </p:nvSpPr>
          <p:spPr bwMode="auto">
            <a:xfrm>
              <a:off x="5791200" y="166211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Line 28"/>
            <p:cNvSpPr>
              <a:spLocks noChangeShapeType="1"/>
            </p:cNvSpPr>
            <p:nvPr/>
          </p:nvSpPr>
          <p:spPr bwMode="auto">
            <a:xfrm>
              <a:off x="5778500" y="2632075"/>
              <a:ext cx="2735263" cy="5286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Line 28"/>
            <p:cNvSpPr>
              <a:spLocks noChangeShapeType="1"/>
            </p:cNvSpPr>
            <p:nvPr/>
          </p:nvSpPr>
          <p:spPr bwMode="auto">
            <a:xfrm flipH="1">
              <a:off x="5745163" y="2192338"/>
              <a:ext cx="2706687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Line 28"/>
            <p:cNvSpPr>
              <a:spLocks noChangeShapeType="1"/>
            </p:cNvSpPr>
            <p:nvPr/>
          </p:nvSpPr>
          <p:spPr bwMode="auto">
            <a:xfrm flipH="1">
              <a:off x="5775325" y="3189288"/>
              <a:ext cx="2706688" cy="650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8" name="Rectangle 1"/>
            <p:cNvSpPr>
              <a:spLocks noChangeArrowheads="1"/>
            </p:cNvSpPr>
            <p:nvPr/>
          </p:nvSpPr>
          <p:spPr bwMode="auto">
            <a:xfrm rot="711532">
              <a:off x="6426200" y="1550988"/>
              <a:ext cx="1160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9" name="Rectangle 12"/>
            <p:cNvSpPr>
              <a:spLocks noChangeArrowheads="1"/>
            </p:cNvSpPr>
            <p:nvPr/>
          </p:nvSpPr>
          <p:spPr bwMode="auto">
            <a:xfrm rot="711532">
              <a:off x="6137275" y="2581275"/>
              <a:ext cx="2193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37910" name="Rectangle 13"/>
            <p:cNvSpPr>
              <a:spLocks noChangeArrowheads="1"/>
            </p:cNvSpPr>
            <p:nvPr/>
          </p:nvSpPr>
          <p:spPr bwMode="auto">
            <a:xfrm rot="-643000">
              <a:off x="6402388" y="2081213"/>
              <a:ext cx="11191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11" name="Rectangle 14"/>
            <p:cNvSpPr>
              <a:spLocks noChangeArrowheads="1"/>
            </p:cNvSpPr>
            <p:nvPr/>
          </p:nvSpPr>
          <p:spPr bwMode="auto">
            <a:xfrm rot="-643000">
              <a:off x="6415088" y="3109913"/>
              <a:ext cx="12477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base page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7895" name="Group 2"/>
          <p:cNvGrpSpPr>
            <a:grpSpLocks/>
          </p:cNvGrpSpPr>
          <p:nvPr/>
        </p:nvGrpSpPr>
        <p:grpSpPr bwMode="auto">
          <a:xfrm>
            <a:off x="5746750" y="3941763"/>
            <a:ext cx="2782888" cy="2287587"/>
            <a:chOff x="5746750" y="3941763"/>
            <a:chExt cx="2782888" cy="2287587"/>
          </a:xfrm>
        </p:grpSpPr>
        <p:sp>
          <p:nvSpPr>
            <p:cNvPr id="37896" name="Line 28"/>
            <p:cNvSpPr>
              <a:spLocks noChangeShapeType="1"/>
            </p:cNvSpPr>
            <p:nvPr/>
          </p:nvSpPr>
          <p:spPr bwMode="auto">
            <a:xfrm>
              <a:off x="5792788" y="4052888"/>
              <a:ext cx="2736850" cy="528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7" name="Line 28"/>
            <p:cNvSpPr>
              <a:spLocks noChangeShapeType="1"/>
            </p:cNvSpPr>
            <p:nvPr/>
          </p:nvSpPr>
          <p:spPr bwMode="auto">
            <a:xfrm>
              <a:off x="5778500" y="502126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8" name="Line 28"/>
            <p:cNvSpPr>
              <a:spLocks noChangeShapeType="1"/>
            </p:cNvSpPr>
            <p:nvPr/>
          </p:nvSpPr>
          <p:spPr bwMode="auto">
            <a:xfrm flipH="1">
              <a:off x="5746750" y="4581525"/>
              <a:ext cx="2706688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9" name="Line 28"/>
            <p:cNvSpPr>
              <a:spLocks noChangeShapeType="1"/>
            </p:cNvSpPr>
            <p:nvPr/>
          </p:nvSpPr>
          <p:spPr bwMode="auto">
            <a:xfrm flipH="1">
              <a:off x="5776913" y="5580063"/>
              <a:ext cx="2706687" cy="649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00" name="Rectangle 19"/>
            <p:cNvSpPr>
              <a:spLocks noChangeArrowheads="1"/>
            </p:cNvSpPr>
            <p:nvPr/>
          </p:nvSpPr>
          <p:spPr bwMode="auto">
            <a:xfrm rot="711532">
              <a:off x="6427788" y="3941763"/>
              <a:ext cx="11604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1" name="Rectangle 20"/>
            <p:cNvSpPr>
              <a:spLocks noChangeArrowheads="1"/>
            </p:cNvSpPr>
            <p:nvPr/>
          </p:nvSpPr>
          <p:spPr bwMode="auto">
            <a:xfrm rot="711532">
              <a:off x="6138863" y="4970463"/>
              <a:ext cx="21939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37902" name="Rectangle 21"/>
            <p:cNvSpPr>
              <a:spLocks noChangeArrowheads="1"/>
            </p:cNvSpPr>
            <p:nvPr/>
          </p:nvSpPr>
          <p:spPr bwMode="auto">
            <a:xfrm rot="-643000">
              <a:off x="6403975" y="4471988"/>
              <a:ext cx="11191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7903" name="Rectangle 22"/>
            <p:cNvSpPr>
              <a:spLocks noChangeArrowheads="1"/>
            </p:cNvSpPr>
            <p:nvPr/>
          </p:nvSpPr>
          <p:spPr bwMode="auto">
            <a:xfrm rot="-643000">
              <a:off x="6556375" y="5561013"/>
              <a:ext cx="968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</a:rPr>
                <a:t>image 1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77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Why Multiple Servers?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7724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System/software architecture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Resources may be naturally distributed at different machines (e.g., run a single copy of a database server due to single license; access to resource from third party)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Security (e.g., front end, business logic, and database)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Today we focus mostly on the first  benefit, for homogeneous (replica) servers</a:t>
            </a: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DE59631-50F2-B740-BDA9-3A53F32731BF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40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1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091D4D-34C0-254F-A831-9C5B6D2B3998}" type="slidenum">
              <a:rPr lang="en-US" altLang="x-none" sz="1400">
                <a:solidFill>
                  <a:srgbClr val="000000"/>
                </a:solidFill>
              </a:rPr>
              <a:pPr/>
              <a:t>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74650"/>
            <a:ext cx="8529637" cy="838200"/>
          </a:xfrm>
        </p:spPr>
        <p:txBody>
          <a:bodyPr/>
          <a:lstStyle/>
          <a:p>
            <a:r>
              <a:rPr lang="en-US" altLang="zh-CN" sz="2800" dirty="0">
                <a:ea typeface="ＭＳ Ｐゴシック" charset="-128"/>
              </a:rPr>
              <a:t>Recap: Substantial Efforts to Speedup HTTP/1.0</a:t>
            </a:r>
            <a:endParaRPr lang="en-US" altLang="x-none" sz="2800" dirty="0">
              <a:ea typeface="ＭＳ Ｐゴシック" charset="-128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387475"/>
            <a:ext cx="8676120" cy="36258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the number of objects fetched [Browser cache]</a:t>
            </a:r>
          </a:p>
          <a:p>
            <a:pPr>
              <a:buFont typeface="Wingdings" pitchFamily="2" charset="2"/>
              <a:buChar char="q"/>
            </a:pPr>
            <a:endParaRPr lang="en-US" altLang="zh-CN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data volume [Compression of data]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Header compression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Reduce the latency to the server to fetch the content [Proxy cache]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Remove the extra RTTs to fetch an object [Persistent HTTP, aka HTTP/1.1]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Increase concurrency [Multiple TCP connections]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Asynchronous fetch (multiple streams) using a single TCP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 push [HTTP/2]</a:t>
            </a:r>
          </a:p>
        </p:txBody>
      </p:sp>
      <p:pic>
        <p:nvPicPr>
          <p:cNvPr id="419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82" y="5666959"/>
            <a:ext cx="4497093" cy="7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76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B19C22-AD89-DA42-A009-C5A9398334E9}" type="slidenum">
              <a:rPr lang="en-US" altLang="x-none" sz="1400">
                <a:solidFill>
                  <a:srgbClr val="000000"/>
                </a:solidFill>
              </a:rPr>
              <a:pPr/>
              <a:t>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 dirty="0">
                <a:ea typeface="ＭＳ Ｐゴシック" charset="-128"/>
              </a:rPr>
              <a:t>Recap:</a:t>
            </a:r>
            <a:r>
              <a:rPr lang="zh-CN" altLang="en-US" sz="3200" dirty="0">
                <a:ea typeface="ＭＳ Ｐゴシック" charset="-128"/>
              </a:rPr>
              <a:t> </a:t>
            </a:r>
            <a:r>
              <a:rPr lang="en-US" altLang="x-none" sz="3200" dirty="0">
                <a:ea typeface="ＭＳ Ｐゴシック" charset="-128"/>
              </a:rPr>
              <a:t>HTTP/1.0, Keep-Alive, Pipelining</a:t>
            </a:r>
            <a:endParaRPr lang="en-US" altLang="x-none" sz="4400" dirty="0">
              <a:ea typeface="ＭＳ Ｐゴシック" charset="-128"/>
            </a:endParaRPr>
          </a:p>
        </p:txBody>
      </p:sp>
      <p:pic>
        <p:nvPicPr>
          <p:cNvPr id="5837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457325"/>
            <a:ext cx="374015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09700"/>
            <a:ext cx="3059113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4240213"/>
            <a:ext cx="3265488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1474788" y="6456363"/>
            <a:ext cx="715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400" i="1"/>
              <a:t>Source: http://chimera.labs.oreilly.com/books/1230000000545/ch11.html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7591926" y="4051364"/>
            <a:ext cx="1440949" cy="612648"/>
          </a:xfrm>
          <a:prstGeom prst="wedgeRectCallout">
            <a:avLst>
              <a:gd name="adj1" fmla="val -57572"/>
              <a:gd name="adj2" fmla="val 1960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this the best 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 can do?</a:t>
            </a:r>
          </a:p>
        </p:txBody>
      </p:sp>
    </p:spTree>
    <p:extLst>
      <p:ext uri="{BB962C8B-B14F-4D97-AF65-F5344CB8AC3E}">
        <p14:creationId xmlns:p14="http://schemas.microsoft.com/office/powerpoint/2010/main" val="21904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D5B780-4ACE-B141-B74C-62CAFC73AD23}" type="slidenum">
              <a:rPr lang="en-US" altLang="x-none" sz="1400">
                <a:solidFill>
                  <a:srgbClr val="000000"/>
                </a:solidFill>
              </a:rPr>
              <a:pPr/>
              <a:t>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8428037" cy="8382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HTTP/2 Basic Idea: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Remove Head-of-Line Blocking in HTTP/1.1</a:t>
            </a:r>
            <a:endParaRPr lang="en-US" altLang="x-none" sz="4400" dirty="0">
              <a:ea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570110"/>
            <a:ext cx="73580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8"/>
          <p:cNvSpPr>
            <a:spLocks noChangeArrowheads="1"/>
          </p:cNvSpPr>
          <p:nvPr/>
        </p:nvSpPr>
        <p:spPr bwMode="auto">
          <a:xfrm>
            <a:off x="0" y="6550025"/>
            <a:ext cx="7158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 i="1" dirty="0"/>
              <a:t>Source: http://</a:t>
            </a:r>
            <a:r>
              <a:rPr lang="en-US" altLang="x-none" sz="1400" i="1" dirty="0" err="1"/>
              <a:t>chimera.labs.oreilly.com</a:t>
            </a:r>
            <a:r>
              <a:rPr lang="en-US" altLang="x-none" sz="1400" i="1" dirty="0"/>
              <a:t>/books/1230000000545/ch11.html</a:t>
            </a:r>
          </a:p>
        </p:txBody>
      </p:sp>
      <p:sp>
        <p:nvSpPr>
          <p:cNvPr id="2" name="Rectangle 1"/>
          <p:cNvSpPr/>
          <p:nvPr/>
        </p:nvSpPr>
        <p:spPr>
          <a:xfrm>
            <a:off x="407975" y="6088360"/>
            <a:ext cx="4919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Demo: https://http2.akamai.com/demo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179127" y="1577902"/>
            <a:ext cx="2853747" cy="1336259"/>
          </a:xfrm>
          <a:prstGeom prst="wedgeRectCallout">
            <a:avLst>
              <a:gd name="adj1" fmla="val -63818"/>
              <a:gd name="adj2" fmla="val 1587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flows for sequential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 </a:t>
            </a:r>
            <a:b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parallel: two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requests must be 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concurrent.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36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HTTP/2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399" y="1423416"/>
            <a:ext cx="84994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export SSLKEYLOGFILE=/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keylog.txt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Start Chrome, e.g.</a:t>
            </a:r>
            <a:r>
              <a:rPr lang="en-US" altLang="zh-CN" dirty="0"/>
              <a:t>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Mac:</a:t>
            </a:r>
            <a:r>
              <a:rPr lang="zh-CN" altLang="en-US" dirty="0"/>
              <a:t> </a:t>
            </a:r>
            <a:r>
              <a:rPr lang="en-US" dirty="0"/>
              <a:t>/Applications/Google </a:t>
            </a:r>
            <a:r>
              <a:rPr lang="en-US" dirty="0" err="1"/>
              <a:t>Chrome.app</a:t>
            </a:r>
            <a:r>
              <a:rPr lang="en-US" dirty="0"/>
              <a:t>/Contents/MacOS/Google Chrome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Ubuntu:</a:t>
            </a:r>
            <a:r>
              <a:rPr lang="zh-CN" altLang="en-US" dirty="0"/>
              <a:t> </a:t>
            </a:r>
            <a:r>
              <a:rPr lang="en-US" altLang="zh-CN" dirty="0" err="1"/>
              <a:t>firefox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Visit HTTP/2 pages, such as </a:t>
            </a:r>
            <a:r>
              <a:rPr lang="en-US" altLang="zh-CN" dirty="0">
                <a:solidFill>
                  <a:schemeClr val="accent2"/>
                </a:solidFill>
                <a:ea typeface="ＭＳ Ｐゴシック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https://www.tmall.com</a:t>
            </a:r>
            <a:r>
              <a:rPr lang="zh-CN" altLang="en-US" dirty="0">
                <a:solidFill>
                  <a:schemeClr val="accent2"/>
                </a:solidFill>
                <a:ea typeface="ＭＳ Ｐゴシック" charset="-128"/>
              </a:rPr>
              <a:t> </a:t>
            </a:r>
            <a:endParaRPr lang="en-US" altLang="zh-CN" dirty="0">
              <a:solidFill>
                <a:schemeClr val="accent2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Wireshark: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Mac: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Wireshark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preferences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protocol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TSL</a:t>
            </a:r>
          </a:p>
          <a:p>
            <a:pPr marL="457200" lvl="1" indent="0">
              <a:buNone/>
            </a:pPr>
            <a:r>
              <a:rPr lang="en-US" altLang="zh-CN" dirty="0">
                <a:ea typeface="ＭＳ Ｐゴシック" charset="-128"/>
              </a:rPr>
              <a:t>		(pre)-master-secret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log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file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name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Ubuntu: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edit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 err="1">
                <a:ea typeface="ＭＳ Ｐゴシック" charset="-128"/>
              </a:rPr>
              <a:t>perferences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protocol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SSL</a:t>
            </a:r>
          </a:p>
          <a:p>
            <a:pPr marL="457200" lvl="1" indent="0">
              <a:buNone/>
            </a:pPr>
            <a:r>
              <a:rPr lang="en-US" altLang="zh-CN" dirty="0">
                <a:ea typeface="ＭＳ Ｐゴシック" charset="-128"/>
              </a:rPr>
              <a:t>		(pre)-master-secret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log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file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6057B-46B1-BE4B-9474-B57F716CCE5E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0471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532980-6C7A-F649-A32A-BDC1C5F74736}" type="slidenum">
              <a:rPr lang="en-US" altLang="x-none" sz="1400">
                <a:solidFill>
                  <a:srgbClr val="000000"/>
                </a:solidFill>
              </a:rPr>
              <a:pPr/>
              <a:t>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 dirty="0">
                <a:ea typeface="ＭＳ Ｐゴシック" charset="-128"/>
              </a:rPr>
              <a:t>HTTP/2 Design: Multi-Streams</a:t>
            </a:r>
            <a:endParaRPr lang="en-US" altLang="x-none" sz="2800" dirty="0">
              <a:ea typeface="ＭＳ Ｐゴシック" charset="-128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2250"/>
            <a:ext cx="9144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088067" y="6396038"/>
            <a:ext cx="4300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https://</a:t>
            </a:r>
            <a:r>
              <a:rPr lang="en-US" altLang="x-none" dirty="0" err="1"/>
              <a:t>tools.ietf.org</a:t>
            </a:r>
            <a:r>
              <a:rPr lang="en-US" altLang="x-none" dirty="0"/>
              <a:t>/html/rfc7540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8975"/>
            <a:ext cx="91440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6350" y="5795963"/>
            <a:ext cx="301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latin typeface="Comic Sans MS" charset="0"/>
              </a:rPr>
              <a:t>HTTP/2 Binary Framing</a:t>
            </a:r>
            <a:endParaRPr lang="en-US" altLang="x-none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9045E-F716-5B48-988B-9F640CD4C199}"/>
              </a:ext>
            </a:extLst>
          </p:cNvPr>
          <p:cNvSpPr/>
          <p:nvPr/>
        </p:nvSpPr>
        <p:spPr>
          <a:xfrm>
            <a:off x="89384" y="6411004"/>
            <a:ext cx="2821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hpbn.co</a:t>
            </a:r>
            <a:r>
              <a:rPr lang="en-US" dirty="0"/>
              <a:t>/http2/</a:t>
            </a:r>
          </a:p>
        </p:txBody>
      </p:sp>
    </p:spTree>
    <p:extLst>
      <p:ext uri="{BB962C8B-B14F-4D97-AF65-F5344CB8AC3E}">
        <p14:creationId xmlns:p14="http://schemas.microsoft.com/office/powerpoint/2010/main" val="10187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12719</TotalTime>
  <Words>1740</Words>
  <Application>Microsoft Macintosh PowerPoint</Application>
  <PresentationFormat>On-screen Show (4:3)</PresentationFormat>
  <Paragraphs>336</Paragraphs>
  <Slides>40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Symbol</vt:lpstr>
      <vt:lpstr>Tahoma</vt:lpstr>
      <vt:lpstr>Times New Roman</vt:lpstr>
      <vt:lpstr>Wingdings</vt:lpstr>
      <vt:lpstr>1_Kurose</vt:lpstr>
      <vt:lpstr>3_Default Design</vt:lpstr>
      <vt:lpstr>Equation</vt:lpstr>
      <vt:lpstr>Network Applications: Operational Analysis; Load Balancing  among Homogeneous Servers</vt:lpstr>
      <vt:lpstr>Outline</vt:lpstr>
      <vt:lpstr>Admin</vt:lpstr>
      <vt:lpstr>Recap: Latency of Basic HTTP/1.0</vt:lpstr>
      <vt:lpstr>Recap: Substantial Efforts to Speedup HTTP/1.0</vt:lpstr>
      <vt:lpstr>Recap: HTTP/1.0, Keep-Alive, Pipelining</vt:lpstr>
      <vt:lpstr>HTTP/2 Basic Idea:  Remove Head-of-Line Blocking in HTTP/1.1</vt:lpstr>
      <vt:lpstr>Observing HTTP/2</vt:lpstr>
      <vt:lpstr>HTTP/2 Design: Multi-Streams</vt:lpstr>
      <vt:lpstr>HTTP/2 Header Compression</vt:lpstr>
      <vt:lpstr>HTTP/2 Stream Dependency and Weights</vt:lpstr>
      <vt:lpstr>HTTP/2 Server Push</vt:lpstr>
      <vt:lpstr>Outline</vt:lpstr>
      <vt:lpstr>Goal: Best Server Design Limited Only  by Resource Bottleneck</vt:lpstr>
      <vt:lpstr>Some Questions</vt:lpstr>
      <vt:lpstr>Background: Little’s Law (1961)</vt:lpstr>
      <vt:lpstr>Little’s Law: Proof</vt:lpstr>
      <vt:lpstr>Operational Analysis</vt:lpstr>
      <vt:lpstr>Under the Hood (An example FSM)</vt:lpstr>
      <vt:lpstr>Operational Analysis: Resource Demand of a Request</vt:lpstr>
      <vt:lpstr>Operational Quantities</vt:lpstr>
      <vt:lpstr>Utilization Law</vt:lpstr>
      <vt:lpstr>Deriving Relationship Between R, U, and S for one Device</vt:lpstr>
      <vt:lpstr>Forced Flow Law</vt:lpstr>
      <vt:lpstr>Bottleneck Device</vt:lpstr>
      <vt:lpstr>Bottleneck vs System Throughput</vt:lpstr>
      <vt:lpstr>Example 1</vt:lpstr>
      <vt:lpstr>Example 1 (cont.)</vt:lpstr>
      <vt:lpstr>Example 2</vt:lpstr>
      <vt:lpstr>Interactive Response Time Law</vt:lpstr>
      <vt:lpstr>Interactive Response Time Law</vt:lpstr>
      <vt:lpstr>Bottleneck Analysis</vt:lpstr>
      <vt:lpstr>Proof</vt:lpstr>
      <vt:lpstr>Summary: Operational Laws</vt:lpstr>
      <vt:lpstr>In Practice: Common Bottlenecks</vt:lpstr>
      <vt:lpstr>YouTube Design Alg.</vt:lpstr>
      <vt:lpstr>Outline</vt:lpstr>
      <vt:lpstr>Why Multiple Servers?</vt:lpstr>
      <vt:lpstr>Why Multiple Servers?</vt:lpstr>
      <vt:lpstr>Why Multiple Servers?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yry</dc:creator>
  <cp:keywords/>
  <dc:description/>
  <cp:lastModifiedBy>Qiao Xiang</cp:lastModifiedBy>
  <cp:revision>429</cp:revision>
  <cp:lastPrinted>2017-10-12T15:51:10Z</cp:lastPrinted>
  <dcterms:created xsi:type="dcterms:W3CDTF">2006-08-16T00:00:00Z</dcterms:created>
  <dcterms:modified xsi:type="dcterms:W3CDTF">2022-10-11T03:55:07Z</dcterms:modified>
  <cp:category/>
</cp:coreProperties>
</file>