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7"/>
  </p:notesMasterIdLst>
  <p:handoutMasterIdLst>
    <p:handoutMasterId r:id="rId48"/>
  </p:handoutMasterIdLst>
  <p:sldIdLst>
    <p:sldId id="784" r:id="rId2"/>
    <p:sldId id="1245" r:id="rId3"/>
    <p:sldId id="708" r:id="rId4"/>
    <p:sldId id="532" r:id="rId5"/>
    <p:sldId id="1163" r:id="rId6"/>
    <p:sldId id="560" r:id="rId7"/>
    <p:sldId id="561" r:id="rId8"/>
    <p:sldId id="565" r:id="rId9"/>
    <p:sldId id="471" r:id="rId10"/>
    <p:sldId id="456" r:id="rId11"/>
    <p:sldId id="457" r:id="rId12"/>
    <p:sldId id="544" r:id="rId13"/>
    <p:sldId id="545" r:id="rId14"/>
    <p:sldId id="458" r:id="rId15"/>
    <p:sldId id="460" r:id="rId16"/>
    <p:sldId id="596" r:id="rId17"/>
    <p:sldId id="498" r:id="rId18"/>
    <p:sldId id="499" r:id="rId19"/>
    <p:sldId id="459" r:id="rId20"/>
    <p:sldId id="2013" r:id="rId21"/>
    <p:sldId id="465" r:id="rId22"/>
    <p:sldId id="597" r:id="rId23"/>
    <p:sldId id="583" r:id="rId24"/>
    <p:sldId id="501" r:id="rId25"/>
    <p:sldId id="472" r:id="rId26"/>
    <p:sldId id="475" r:id="rId27"/>
    <p:sldId id="474" r:id="rId28"/>
    <p:sldId id="476" r:id="rId29"/>
    <p:sldId id="461" r:id="rId30"/>
    <p:sldId id="462" r:id="rId31"/>
    <p:sldId id="463" r:id="rId32"/>
    <p:sldId id="464" r:id="rId33"/>
    <p:sldId id="598" r:id="rId34"/>
    <p:sldId id="521" r:id="rId35"/>
    <p:sldId id="522" r:id="rId36"/>
    <p:sldId id="2413" r:id="rId37"/>
    <p:sldId id="2470" r:id="rId38"/>
    <p:sldId id="430" r:id="rId39"/>
    <p:sldId id="431" r:id="rId40"/>
    <p:sldId id="495" r:id="rId41"/>
    <p:sldId id="546" r:id="rId42"/>
    <p:sldId id="453" r:id="rId43"/>
    <p:sldId id="434" r:id="rId44"/>
    <p:sldId id="2445" r:id="rId45"/>
    <p:sldId id="2452" r:id="rId46"/>
  </p:sldIdLst>
  <p:sldSz cx="9144000" cy="6858000" type="screen4x3"/>
  <p:notesSz cx="7315200" cy="9601200"/>
  <p:defaultTextStyle>
    <a:defPPr>
      <a:defRPr lang="en-US"/>
    </a:defPPr>
    <a:lvl1pPr algn="l" defTabSz="912813" rtl="0" fontAlgn="base">
      <a:spcBef>
        <a:spcPct val="0"/>
      </a:spcBef>
      <a:spcAft>
        <a:spcPct val="0"/>
      </a:spcAft>
      <a:defRPr sz="2400" kern="1200">
        <a:solidFill>
          <a:schemeClr val="tx1"/>
        </a:solidFill>
        <a:latin typeface="Arial"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3pPr>
    <a:lvl4pPr marL="13684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4pPr>
    <a:lvl5pPr marL="18256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p:restoredTop sz="91553"/>
  </p:normalViewPr>
  <p:slideViewPr>
    <p:cSldViewPr>
      <p:cViewPr varScale="1">
        <p:scale>
          <a:sx n="129" d="100"/>
          <a:sy n="129" d="100"/>
        </p:scale>
        <p:origin x="1568" y="18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6560"/>
    </p:cViewPr>
  </p:sorterViewPr>
  <p:notesViewPr>
    <p:cSldViewPr>
      <p:cViewPr varScale="1">
        <p:scale>
          <a:sx n="64" d="100"/>
          <a:sy n="64" d="100"/>
        </p:scale>
        <p:origin x="-2600"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77DAA987-589F-E645-8A5F-211BF399678F}" type="datetimeFigureOut">
              <a:rPr lang="en-US" altLang="x-none"/>
              <a:pPr/>
              <a:t>10/31/22</a:t>
            </a:fld>
            <a:endParaRPr lang="en-US" altLang="x-none"/>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836BE2B1-9F7A-034E-BEDF-0AC7E7D4CC3A}"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fld id="{F9B85787-CDA8-AB43-BB61-68662D9CE1E2}" type="datetimeFigureOut">
              <a:rPr lang="en-US" altLang="x-none"/>
              <a:pPr/>
              <a:t>10/31/22</a:t>
            </a:fld>
            <a:endParaRPr lang="en-US" altLang="x-none"/>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fld id="{DB27D72C-7374-F445-8DF4-A158042C15E2}"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84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56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3193" algn="l" defTabSz="913276" rtl="0" eaLnBrk="1" latinLnBrk="0" hangingPunct="1">
      <a:defRPr sz="1200" kern="1200">
        <a:solidFill>
          <a:schemeClr val="tx1"/>
        </a:solidFill>
        <a:latin typeface="+mn-lt"/>
        <a:ea typeface="+mn-ea"/>
        <a:cs typeface="+mn-cs"/>
      </a:defRPr>
    </a:lvl6pPr>
    <a:lvl7pPr marL="2739831" algn="l" defTabSz="913276" rtl="0" eaLnBrk="1" latinLnBrk="0" hangingPunct="1">
      <a:defRPr sz="1200" kern="1200">
        <a:solidFill>
          <a:schemeClr val="tx1"/>
        </a:solidFill>
        <a:latin typeface="+mn-lt"/>
        <a:ea typeface="+mn-ea"/>
        <a:cs typeface="+mn-cs"/>
      </a:defRPr>
    </a:lvl7pPr>
    <a:lvl8pPr marL="3196470" algn="l" defTabSz="913276" rtl="0" eaLnBrk="1" latinLnBrk="0" hangingPunct="1">
      <a:defRPr sz="1200" kern="1200">
        <a:solidFill>
          <a:schemeClr val="tx1"/>
        </a:solidFill>
        <a:latin typeface="+mn-lt"/>
        <a:ea typeface="+mn-ea"/>
        <a:cs typeface="+mn-cs"/>
      </a:defRPr>
    </a:lvl8pPr>
    <a:lvl9pPr marL="3653107" algn="l" defTabSz="91327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A8E2683-14B3-924C-9D1E-0D2CC9333DF1}" type="slidenum">
              <a:rPr lang="en-US" altLang="x-none" sz="1200">
                <a:latin typeface="Times New Roman" charset="0"/>
              </a:rPr>
              <a:pPr eaLnBrk="1" hangingPunct="1"/>
              <a:t>1</a:t>
            </a:fld>
            <a:endParaRPr lang="en-US" altLang="x-none" sz="1200">
              <a:latin typeface="Times New Roman" charset="0"/>
            </a:endParaRPr>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10</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814712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3FE872F-62B6-1646-9888-916B2D3EEE17}" type="slidenum">
              <a:rPr lang="en-US" altLang="x-none" sz="1300">
                <a:solidFill>
                  <a:srgbClr val="000000"/>
                </a:solidFill>
              </a:rPr>
              <a:pPr algn="r"/>
              <a:t>11</a:t>
            </a:fld>
            <a:endParaRPr lang="en-US" altLang="x-none" sz="1300">
              <a:solidFill>
                <a:srgbClr val="000000"/>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897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7787DC39-ABC7-2646-A197-9E2628D346BA}" type="slidenum">
              <a:rPr lang="en-US" altLang="x-none" sz="1300">
                <a:solidFill>
                  <a:srgbClr val="000000"/>
                </a:solidFill>
              </a:rPr>
              <a:pPr algn="r"/>
              <a:t>12</a:t>
            </a:fld>
            <a:endParaRPr lang="en-US" altLang="x-none" sz="13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53372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3D59F4D-54FB-D743-AF4D-836F49108971}" type="slidenum">
              <a:rPr lang="en-US" altLang="x-none" sz="1300">
                <a:solidFill>
                  <a:srgbClr val="000000"/>
                </a:solidFill>
              </a:rPr>
              <a:pPr algn="r"/>
              <a:t>13</a:t>
            </a:fld>
            <a:endParaRPr lang="en-US" altLang="x-none" sz="1300">
              <a:solidFill>
                <a:srgbClr val="000000"/>
              </a:solidFill>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88563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83E1311-E811-9944-AFA3-4CCA71710612}" type="slidenum">
              <a:rPr lang="en-US" altLang="x-none" sz="1300">
                <a:solidFill>
                  <a:srgbClr val="000000"/>
                </a:solidFill>
              </a:rPr>
              <a:pPr algn="r"/>
              <a:t>14</a:t>
            </a:fld>
            <a:endParaRPr lang="en-US" altLang="x-none" sz="1300">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947998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C21CB3B5-9234-0242-8045-2267FBDEE08B}" type="slidenum">
              <a:rPr lang="en-US" altLang="x-none" sz="1300">
                <a:solidFill>
                  <a:srgbClr val="000000"/>
                </a:solidFill>
              </a:rPr>
              <a:pPr algn="r"/>
              <a:t>15</a:t>
            </a:fld>
            <a:endParaRPr lang="en-US" altLang="x-none" sz="1300">
              <a:solidFill>
                <a:srgbClr val="000000"/>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714328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16</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232051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CB5F923-B54B-0A46-8EE4-BFAB65FB0007}" type="slidenum">
              <a:rPr lang="en-US" altLang="x-none" sz="1300">
                <a:solidFill>
                  <a:srgbClr val="000000"/>
                </a:solidFill>
              </a:rPr>
              <a:pPr algn="r"/>
              <a:t>17</a:t>
            </a:fld>
            <a:endParaRPr lang="en-US" altLang="x-none" sz="1300">
              <a:solidFill>
                <a:srgbClr val="000000"/>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010744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7D0A7B46-ECA0-714B-9E60-293687FACD9F}" type="slidenum">
              <a:rPr lang="en-US" altLang="x-none" sz="1300">
                <a:solidFill>
                  <a:srgbClr val="000000"/>
                </a:solidFill>
              </a:rPr>
              <a:pPr algn="r"/>
              <a:t>18</a:t>
            </a:fld>
            <a:endParaRPr lang="en-US" altLang="x-none" sz="1300">
              <a:solidFill>
                <a:srgbClr val="000000"/>
              </a:solidFill>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552410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40AACF44-507D-4841-B67F-B71E4A7CC8DF}" type="slidenum">
              <a:rPr lang="en-US" altLang="x-none" sz="1300">
                <a:solidFill>
                  <a:srgbClr val="000000"/>
                </a:solidFill>
              </a:rPr>
              <a:pPr algn="r"/>
              <a:t>19</a:t>
            </a:fld>
            <a:endParaRPr lang="en-US" altLang="x-none" sz="1300">
              <a:solidFill>
                <a:srgbClr val="000000"/>
              </a:solidFill>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0347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203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20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71C91F5-28CD-7945-BBD7-8F0787DB6AEC}"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2</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901834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507A4886-217A-634B-BD5F-8D59E419A9DE}" type="slidenum">
              <a:rPr lang="en-US" altLang="x-none" sz="1300">
                <a:solidFill>
                  <a:srgbClr val="000000"/>
                </a:solidFill>
              </a:rPr>
              <a:pPr algn="r"/>
              <a:t>21</a:t>
            </a:fld>
            <a:endParaRPr lang="en-US" altLang="x-none" sz="1300">
              <a:solidFill>
                <a:srgbClr val="000000"/>
              </a:solidFill>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52849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22</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55175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8C62E359-B9C1-F747-9A88-0D2AFB1A6A95}" type="slidenum">
              <a:rPr lang="en-US" altLang="en-US" sz="1300">
                <a:solidFill>
                  <a:srgbClr val="000000"/>
                </a:solidFill>
              </a:rPr>
              <a:pPr/>
              <a:t>23</a:t>
            </a:fld>
            <a:endParaRPr lang="en-US" altLang="en-US" sz="13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60323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BE10975E-9422-2E4C-92A8-0DDD2F331A36}" type="slidenum">
              <a:rPr lang="en-US" altLang="en-US" sz="1300">
                <a:solidFill>
                  <a:srgbClr val="000000"/>
                </a:solidFill>
              </a:rPr>
              <a:pPr/>
              <a:t>24</a:t>
            </a:fld>
            <a:endParaRPr lang="en-US" altLang="en-US" sz="1300">
              <a:solidFill>
                <a:srgbClr val="000000"/>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558051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DEF35BA-4B66-2644-ACB1-450414154239}" type="slidenum">
              <a:rPr lang="en-US" altLang="en-US" sz="1300">
                <a:solidFill>
                  <a:srgbClr val="000000"/>
                </a:solidFill>
              </a:rPr>
              <a:pPr/>
              <a:t>25</a:t>
            </a:fld>
            <a:endParaRPr lang="en-US" altLang="en-US" sz="1300">
              <a:solidFill>
                <a:srgbClr val="000000"/>
              </a:solidFill>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056379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6E87E8A-30C4-6248-B665-6B5C1635394C}" type="slidenum">
              <a:rPr lang="en-US" altLang="en-US" sz="1300">
                <a:solidFill>
                  <a:srgbClr val="000000"/>
                </a:solidFill>
              </a:rPr>
              <a:pPr/>
              <a:t>26</a:t>
            </a:fld>
            <a:endParaRPr lang="en-US" altLang="en-US" sz="130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466300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B4FD85D-6FF4-524E-AFE2-7CF1788139BD}" type="slidenum">
              <a:rPr lang="en-US" altLang="en-US" sz="1300">
                <a:solidFill>
                  <a:srgbClr val="000000"/>
                </a:solidFill>
              </a:rPr>
              <a:pPr/>
              <a:t>27</a:t>
            </a:fld>
            <a:endParaRPr lang="en-US" altLang="en-US" sz="1300">
              <a:solidFill>
                <a:srgbClr val="000000"/>
              </a:solidFill>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03800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299A675-A2BA-104C-A970-C8333CFEB740}" type="slidenum">
              <a:rPr lang="en-US" altLang="en-US" sz="1300"/>
              <a:pPr/>
              <a:t>28</a:t>
            </a:fld>
            <a:endParaRPr lang="en-US" altLang="en-US" sz="1300"/>
          </a:p>
        </p:txBody>
      </p:sp>
    </p:spTree>
    <p:extLst>
      <p:ext uri="{BB962C8B-B14F-4D97-AF65-F5344CB8AC3E}">
        <p14:creationId xmlns:p14="http://schemas.microsoft.com/office/powerpoint/2010/main" val="837231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0AC12B15-0692-724E-97BD-62611EFFA2E3}" type="slidenum">
              <a:rPr lang="en-US" altLang="x-none" sz="1300">
                <a:solidFill>
                  <a:srgbClr val="000000"/>
                </a:solidFill>
              </a:rPr>
              <a:pPr algn="r"/>
              <a:t>29</a:t>
            </a:fld>
            <a:endParaRPr lang="en-US" altLang="x-none" sz="1300">
              <a:solidFill>
                <a:srgbClr val="000000"/>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052350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AAA6930-8950-EF41-B3C2-6199E9D6B68C}" type="slidenum">
              <a:rPr lang="en-US" altLang="x-none" sz="1300">
                <a:solidFill>
                  <a:srgbClr val="000000"/>
                </a:solidFill>
              </a:rPr>
              <a:pPr algn="r"/>
              <a:t>30</a:t>
            </a:fld>
            <a:endParaRPr lang="en-US" altLang="x-none" sz="1300">
              <a:solidFill>
                <a:srgbClr val="000000"/>
              </a:solidFill>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7138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004AE57-9E60-1144-B6A8-791E4A055211}" type="slidenum">
              <a:rPr lang="en-US" altLang="x-none" sz="1300">
                <a:latin typeface="Calibri" charset="0"/>
              </a:rPr>
              <a:pPr eaLnBrk="1" hangingPunct="1"/>
              <a:t>3</a:t>
            </a:fld>
            <a:endParaRPr lang="en-US" altLang="x-none" sz="1300">
              <a:latin typeface="Calibri" charset="0"/>
            </a:endParaRPr>
          </a:p>
        </p:txBody>
      </p:sp>
    </p:spTree>
    <p:extLst>
      <p:ext uri="{BB962C8B-B14F-4D97-AF65-F5344CB8AC3E}">
        <p14:creationId xmlns:p14="http://schemas.microsoft.com/office/powerpoint/2010/main" val="3872911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51128274-6846-944C-B132-8B703490BEBD}" type="slidenum">
              <a:rPr lang="en-US" altLang="x-none" sz="1300">
                <a:solidFill>
                  <a:srgbClr val="000000"/>
                </a:solidFill>
              </a:rPr>
              <a:pPr algn="r"/>
              <a:t>31</a:t>
            </a:fld>
            <a:endParaRPr lang="en-US" altLang="x-none" sz="1300">
              <a:solidFill>
                <a:srgbClr val="000000"/>
              </a:solidFill>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067996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9D7662F-9217-B14C-9C34-E8627115A1FE}" type="slidenum">
              <a:rPr lang="en-US" altLang="x-none" sz="1300">
                <a:solidFill>
                  <a:srgbClr val="000000"/>
                </a:solidFill>
              </a:rPr>
              <a:pPr algn="r"/>
              <a:t>32</a:t>
            </a:fld>
            <a:endParaRPr lang="en-US" altLang="x-none" sz="1300">
              <a:solidFill>
                <a:srgbClr val="000000"/>
              </a:solidFill>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47092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33</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62682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2977EB6B-C5FD-B34C-90C0-38137AA61BBF}" type="slidenum">
              <a:rPr lang="en-US" altLang="x-none" sz="1300">
                <a:solidFill>
                  <a:srgbClr val="000000"/>
                </a:solidFill>
              </a:rPr>
              <a:pPr algn="r" eaLnBrk="1" hangingPunct="1"/>
              <a:t>34</a:t>
            </a:fld>
            <a:endParaRPr lang="en-US" altLang="x-none"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28421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B08C163-67FF-D54E-B744-FF811825ABB0}" type="slidenum">
              <a:rPr lang="en-US" altLang="x-none" sz="1300">
                <a:solidFill>
                  <a:srgbClr val="000000"/>
                </a:solidFill>
              </a:rPr>
              <a:pPr algn="r" eaLnBrk="1" hangingPunct="1"/>
              <a:t>35</a:t>
            </a:fld>
            <a:endParaRPr lang="en-US" altLang="x-none"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charset="0"/>
                <a:ea typeface="宋体" charset="-122"/>
              </a:rPr>
              <a:t>a sender should </a:t>
            </a:r>
            <a:r>
              <a:rPr lang="en-US" altLang="zh-CN" i="1">
                <a:latin typeface="Comic Sans MS" charset="0"/>
                <a:ea typeface="宋体" charset="-122"/>
              </a:rPr>
              <a:t>not</a:t>
            </a:r>
            <a:r>
              <a:rPr lang="en-US" altLang="zh-CN">
                <a:latin typeface="Comic Sans MS" charset="0"/>
                <a:ea typeface="宋体" charset="-122"/>
              </a:rPr>
              <a:t> reuse a seq# before it is sure the packet has left the network</a:t>
            </a:r>
          </a:p>
          <a:p>
            <a:endParaRPr lang="en-US" altLang="x-none">
              <a:latin typeface="Times New Roman" charset="0"/>
              <a:ea typeface="ＭＳ Ｐゴシック" charset="-128"/>
            </a:endParaRPr>
          </a:p>
        </p:txBody>
      </p:sp>
    </p:spTree>
    <p:extLst>
      <p:ext uri="{BB962C8B-B14F-4D97-AF65-F5344CB8AC3E}">
        <p14:creationId xmlns:p14="http://schemas.microsoft.com/office/powerpoint/2010/main" val="1642762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8F56B1-1C5E-9640-8925-4125A7E9BD55}"/>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DCB03C21-02DE-B047-957B-8E2DF689D01C}" type="slidenum">
              <a:rPr kumimoji="0" lang="zh-CN" altLang="en-US"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rPr>
              <a:pPr marL="0" marR="0" lvl="0" indent="0" algn="r" defTabSz="966788" rtl="0" eaLnBrk="0" fontAlgn="base" latinLnBrk="0" hangingPunct="0">
                <a:lnSpc>
                  <a:spcPct val="100000"/>
                </a:lnSpc>
                <a:spcBef>
                  <a:spcPct val="0"/>
                </a:spcBef>
                <a:spcAft>
                  <a:spcPct val="0"/>
                </a:spcAft>
                <a:buClrTx/>
                <a:buSzTx/>
                <a:buFontTx/>
                <a:buNone/>
                <a:tabLst/>
                <a:defRPr/>
              </a:pPr>
              <a:t>36</a:t>
            </a:fld>
            <a:endParaRPr kumimoji="0"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endParaRPr>
          </a:p>
        </p:txBody>
      </p:sp>
      <p:sp>
        <p:nvSpPr>
          <p:cNvPr id="836610" name="Rectangle 2">
            <a:extLst>
              <a:ext uri="{FF2B5EF4-FFF2-40B4-BE49-F238E27FC236}">
                <a16:creationId xmlns:a16="http://schemas.microsoft.com/office/drawing/2014/main" id="{4F396937-B032-8E4A-A4AE-FF472C3AACA6}"/>
              </a:ext>
            </a:extLst>
          </p:cNvPr>
          <p:cNvSpPr>
            <a:spLocks noGrp="1" noRot="1" noChangeAspect="1" noChangeArrowheads="1" noTextEdit="1"/>
          </p:cNvSpPr>
          <p:nvPr>
            <p:ph type="sldImg"/>
          </p:nvPr>
        </p:nvSpPr>
        <p:spPr>
          <a:ln/>
        </p:spPr>
      </p:sp>
      <p:sp>
        <p:nvSpPr>
          <p:cNvPr id="836611" name="Rectangle 3">
            <a:extLst>
              <a:ext uri="{FF2B5EF4-FFF2-40B4-BE49-F238E27FC236}">
                <a16:creationId xmlns:a16="http://schemas.microsoft.com/office/drawing/2014/main" id="{34EC6BE7-2CF5-EF4A-9948-B593444E2183}"/>
              </a:ext>
            </a:extLst>
          </p:cNvPr>
          <p:cNvSpPr>
            <a:spLocks noGrp="1" noChangeArrowheads="1"/>
          </p:cNvSpPr>
          <p:nvPr>
            <p:ph type="body" idx="1"/>
          </p:nvPr>
        </p:nvSpPr>
        <p:spPr/>
        <p:txBody>
          <a:bodyPr/>
          <a:lstStyle/>
          <a:p>
            <a:endParaRPr lang="zh-CN" altLang="en-US">
              <a:ea typeface="SimSun" panose="02010600030101010101" pitchFamily="2" charset="-122"/>
            </a:endParaRPr>
          </a:p>
        </p:txBody>
      </p:sp>
    </p:spTree>
    <p:extLst>
      <p:ext uri="{BB962C8B-B14F-4D97-AF65-F5344CB8AC3E}">
        <p14:creationId xmlns:p14="http://schemas.microsoft.com/office/powerpoint/2010/main" val="3335877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EB08C163-67FF-D54E-B744-FF811825ABB0}"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37</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Times New Roman" charset="0"/>
              <a:ea typeface="ＭＳ Ｐゴシック" charset="-128"/>
            </a:endParaRPr>
          </a:p>
        </p:txBody>
      </p:sp>
    </p:spTree>
    <p:extLst>
      <p:ext uri="{BB962C8B-B14F-4D97-AF65-F5344CB8AC3E}">
        <p14:creationId xmlns:p14="http://schemas.microsoft.com/office/powerpoint/2010/main" val="2792539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236C988-EB8D-0345-A74A-6145A20480D3}" type="slidenum">
              <a:rPr lang="en-US" altLang="x-none" sz="1300">
                <a:solidFill>
                  <a:srgbClr val="000000"/>
                </a:solidFill>
              </a:rPr>
              <a:pPr algn="r"/>
              <a:t>38</a:t>
            </a:fld>
            <a:endParaRPr lang="en-US" altLang="x-none"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Syn(seq=x) could be duplicate or malicious</a:t>
            </a:r>
          </a:p>
        </p:txBody>
      </p:sp>
    </p:spTree>
    <p:extLst>
      <p:ext uri="{BB962C8B-B14F-4D97-AF65-F5344CB8AC3E}">
        <p14:creationId xmlns:p14="http://schemas.microsoft.com/office/powerpoint/2010/main" val="38424077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F192DC8-C481-9A46-82CB-DFDED42D2FF8}" type="slidenum">
              <a:rPr lang="en-US" altLang="x-none" sz="1300">
                <a:solidFill>
                  <a:srgbClr val="000000"/>
                </a:solidFill>
              </a:rPr>
              <a:pPr algn="r"/>
              <a:t>39</a:t>
            </a:fld>
            <a:endParaRPr lang="en-US" altLang="x-none" sz="1300">
              <a:solidFill>
                <a:srgbClr val="000000"/>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64461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16171FE-BE5B-0643-9DAF-9B3E9B764ABA}" type="slidenum">
              <a:rPr lang="en-US" altLang="x-none" sz="1300"/>
              <a:pPr algn="r"/>
              <a:t>40</a:t>
            </a:fld>
            <a:endParaRPr lang="en-US" altLang="x-none" sz="13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07946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76EA348-2C5D-DB41-8223-340EEB0402A0}" type="slidenum">
              <a:rPr lang="en-US" altLang="x-none" sz="1300"/>
              <a:pPr algn="r"/>
              <a:t>4</a:t>
            </a:fld>
            <a:endParaRPr lang="en-US" altLang="x-none" sz="13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774852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8F31710-5064-AC45-891A-500A1BC0320D}" type="slidenum">
              <a:rPr lang="en-US" altLang="x-none" sz="1300">
                <a:solidFill>
                  <a:srgbClr val="000000"/>
                </a:solidFill>
              </a:rPr>
              <a:pPr algn="r"/>
              <a:t>41</a:t>
            </a:fld>
            <a:endParaRPr lang="en-US" altLang="x-none" sz="1300">
              <a:solidFill>
                <a:srgbClr val="000000"/>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Add QUIC design: QUIC uses a cryptographic handshake</a:t>
            </a:r>
          </a:p>
          <a:p>
            <a:pPr lvl="1"/>
            <a:r>
              <a:rPr lang="en-US" dirty="0"/>
              <a:t>Servers</a:t>
            </a:r>
          </a:p>
          <a:p>
            <a:pPr lvl="2"/>
            <a:r>
              <a:rPr lang="en-US" dirty="0"/>
              <a:t>front-end servers, which collectively handle billions of requests a day from web browsers and mobile apps across a wide range of services. </a:t>
            </a:r>
          </a:p>
          <a:p>
            <a:pPr lvl="1"/>
            <a:r>
              <a:rPr lang="en-US" dirty="0"/>
              <a:t>On the client side, we have deployed QUIC in </a:t>
            </a:r>
          </a:p>
          <a:p>
            <a:pPr lvl="2"/>
            <a:r>
              <a:rPr lang="en-US" dirty="0"/>
              <a:t>Chrome, </a:t>
            </a:r>
          </a:p>
          <a:p>
            <a:pPr lvl="2"/>
            <a:r>
              <a:rPr lang="en-US" dirty="0"/>
              <a:t>our mobile video streaming YouTube app, and in the </a:t>
            </a:r>
          </a:p>
          <a:p>
            <a:pPr lvl="2"/>
            <a:r>
              <a:rPr lang="en-US" dirty="0"/>
              <a:t>Google Search app on Android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TCP connections commonly incur at least one round-trip delay of connection setup time before any application data can be sent, and TLS adds two round trips to this delay</a:t>
            </a:r>
          </a:p>
          <a:p>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15881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84BAA78C-7682-E847-98C3-F326DE035765}" type="slidenum">
              <a:rPr lang="en-US" altLang="x-none" sz="1300"/>
              <a:pPr algn="r"/>
              <a:t>42</a:t>
            </a:fld>
            <a:endParaRPr lang="en-US" altLang="x-none" sz="13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97909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AE6D606F-BC2F-494F-AF91-02DEB4BB322C}" type="slidenum">
              <a:rPr lang="en-US" altLang="x-none" sz="1300">
                <a:solidFill>
                  <a:srgbClr val="000000"/>
                </a:solidFill>
              </a:rPr>
              <a:pPr algn="r"/>
              <a:t>43</a:t>
            </a:fld>
            <a:endParaRPr lang="en-US" altLang="x-none" sz="1300">
              <a:solidFill>
                <a:srgbClr val="000000"/>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44400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44</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3347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45</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57888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AFF7845-0B40-C741-B04A-48B9816791EC}" type="slidenum">
              <a:rPr lang="en-US" altLang="x-none" sz="1300">
                <a:latin typeface="Times New Roman" charset="0"/>
              </a:rPr>
              <a:pPr eaLnBrk="1" hangingPunct="1"/>
              <a:t>5</a:t>
            </a:fld>
            <a:endParaRPr lang="en-US" altLang="x-none" sz="1300">
              <a:latin typeface="Times New Roman" charset="0"/>
            </a:endParaRPr>
          </a:p>
        </p:txBody>
      </p:sp>
      <p:sp>
        <p:nvSpPr>
          <p:cNvPr id="952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52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51956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E64041F-672F-A946-A79A-C048EA468720}" type="slidenum">
              <a:rPr lang="en-US" altLang="x-none" sz="1300">
                <a:solidFill>
                  <a:prstClr val="black"/>
                </a:solidFill>
                <a:latin typeface="Times New Roman" charset="0"/>
              </a:rPr>
              <a:pPr eaLnBrk="1" hangingPunct="1"/>
              <a:t>6</a:t>
            </a:fld>
            <a:endParaRPr lang="en-US" altLang="x-none" sz="1300">
              <a:solidFill>
                <a:prstClr val="black"/>
              </a:solidFill>
              <a:latin typeface="Times New Roman" charset="0"/>
            </a:endParaRPr>
          </a:p>
        </p:txBody>
      </p:sp>
      <p:sp>
        <p:nvSpPr>
          <p:cNvPr id="146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254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F95DCB-540C-3D4E-A8FA-A9F9135A4AB8}" type="slidenum">
              <a:rPr lang="en-US" altLang="x-none" sz="1300">
                <a:solidFill>
                  <a:prstClr val="black"/>
                </a:solidFill>
                <a:latin typeface="Times New Roman" charset="0"/>
              </a:rPr>
              <a:pPr eaLnBrk="1" hangingPunct="1"/>
              <a:t>7</a:t>
            </a:fld>
            <a:endParaRPr lang="en-US" altLang="x-none" sz="1300">
              <a:solidFill>
                <a:prstClr val="black"/>
              </a:solidFill>
              <a:latin typeface="Times New Roman" charset="0"/>
            </a:endParaRPr>
          </a:p>
        </p:txBody>
      </p:sp>
      <p:sp>
        <p:nvSpPr>
          <p:cNvPr id="148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84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82821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93C64055-D27E-6A40-8F1A-E483A8CE23B3}" type="slidenum">
              <a:rPr lang="en-US" altLang="x-none" sz="1300">
                <a:solidFill>
                  <a:srgbClr val="000000"/>
                </a:solidFill>
              </a:rPr>
              <a:pPr eaLnBrk="1" hangingPunct="1"/>
              <a:t>8</a:t>
            </a:fld>
            <a:endParaRPr lang="en-US" altLang="x-none" sz="1300">
              <a:solidFill>
                <a:srgbClr val="000000"/>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847564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312A99F-D5CC-4547-B7D8-A058C6F34648}" type="slidenum">
              <a:rPr lang="en-US" altLang="en-US" sz="1300">
                <a:solidFill>
                  <a:srgbClr val="000000"/>
                </a:solidFill>
              </a:rPr>
              <a:pPr/>
              <a:t>9</a:t>
            </a:fld>
            <a:endParaRPr lang="en-US" altLang="en-US" sz="1300">
              <a:solidFill>
                <a:srgbClr val="000000"/>
              </a:solidFill>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65519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0D752A57-608D-4846-9AD2-D850A31F07C0}" type="slidenum">
              <a:rPr lang="en-US" altLang="x-none"/>
              <a:pPr/>
              <a:t>‹#›</a:t>
            </a:fld>
            <a:endParaRPr lang="en-US" altLang="x-none"/>
          </a:p>
        </p:txBody>
      </p:sp>
    </p:spTree>
    <p:extLst>
      <p:ext uri="{BB962C8B-B14F-4D97-AF65-F5344CB8AC3E}">
        <p14:creationId xmlns:p14="http://schemas.microsoft.com/office/powerpoint/2010/main" val="10867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2202007F-5353-2345-A61F-1DAFDFE04111}" type="slidenum">
              <a:rPr lang="en-US" altLang="x-none"/>
              <a:pPr/>
              <a:t>‹#›</a:t>
            </a:fld>
            <a:endParaRPr lang="en-US" altLang="x-none"/>
          </a:p>
        </p:txBody>
      </p:sp>
    </p:spTree>
    <p:extLst>
      <p:ext uri="{BB962C8B-B14F-4D97-AF65-F5344CB8AC3E}">
        <p14:creationId xmlns:p14="http://schemas.microsoft.com/office/powerpoint/2010/main" val="195247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E48D6525-BE66-1246-9B19-8A1F0F703A26}" type="slidenum">
              <a:rPr lang="en-US" altLang="x-none"/>
              <a:pPr/>
              <a:t>‹#›</a:t>
            </a:fld>
            <a:endParaRPr lang="en-US" altLang="x-none"/>
          </a:p>
        </p:txBody>
      </p:sp>
    </p:spTree>
    <p:extLst>
      <p:ext uri="{BB962C8B-B14F-4D97-AF65-F5344CB8AC3E}">
        <p14:creationId xmlns:p14="http://schemas.microsoft.com/office/powerpoint/2010/main" val="165422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7D427E37-B0FF-BE4B-A15F-FDB2EFA499CE}" type="slidenum">
              <a:rPr lang="en-US" altLang="x-none"/>
              <a:pPr/>
              <a:t>‹#›</a:t>
            </a:fld>
            <a:endParaRPr lang="en-US" altLang="x-none"/>
          </a:p>
        </p:txBody>
      </p:sp>
    </p:spTree>
    <p:extLst>
      <p:ext uri="{BB962C8B-B14F-4D97-AF65-F5344CB8AC3E}">
        <p14:creationId xmlns:p14="http://schemas.microsoft.com/office/powerpoint/2010/main" val="120839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D925A599-CC33-7E4D-8C4D-B495C4836CF6}" type="slidenum">
              <a:rPr lang="en-US" altLang="x-none"/>
              <a:pPr/>
              <a:t>‹#›</a:t>
            </a:fld>
            <a:endParaRPr lang="en-US" altLang="x-none"/>
          </a:p>
        </p:txBody>
      </p:sp>
    </p:spTree>
    <p:extLst>
      <p:ext uri="{BB962C8B-B14F-4D97-AF65-F5344CB8AC3E}">
        <p14:creationId xmlns:p14="http://schemas.microsoft.com/office/powerpoint/2010/main" val="72031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D0E012A1-B92D-FE48-8EB4-9DD9A2218CC0}" type="slidenum">
              <a:rPr lang="en-US" altLang="x-none"/>
              <a:pPr/>
              <a:t>‹#›</a:t>
            </a:fld>
            <a:endParaRPr lang="en-US" altLang="x-none"/>
          </a:p>
        </p:txBody>
      </p:sp>
    </p:spTree>
    <p:extLst>
      <p:ext uri="{BB962C8B-B14F-4D97-AF65-F5344CB8AC3E}">
        <p14:creationId xmlns:p14="http://schemas.microsoft.com/office/powerpoint/2010/main" val="92302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CC730498-AE79-BE45-96D5-B15E75DF3F04}" type="slidenum">
              <a:rPr lang="en-US" altLang="x-none"/>
              <a:pPr/>
              <a:t>‹#›</a:t>
            </a:fld>
            <a:endParaRPr lang="en-US" altLang="x-none"/>
          </a:p>
        </p:txBody>
      </p:sp>
    </p:spTree>
    <p:extLst>
      <p:ext uri="{BB962C8B-B14F-4D97-AF65-F5344CB8AC3E}">
        <p14:creationId xmlns:p14="http://schemas.microsoft.com/office/powerpoint/2010/main" val="193213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defRPr/>
            </a:lvl1pPr>
          </a:lstStyle>
          <a:p>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fld id="{2B8CD696-6A5B-3C40-BA90-C28B62DAFFA2}" type="slidenum">
              <a:rPr lang="en-US" altLang="x-none"/>
              <a:pPr/>
              <a:t>‹#›</a:t>
            </a:fld>
            <a:endParaRPr lang="en-US" altLang="x-none"/>
          </a:p>
        </p:txBody>
      </p:sp>
    </p:spTree>
    <p:extLst>
      <p:ext uri="{BB962C8B-B14F-4D97-AF65-F5344CB8AC3E}">
        <p14:creationId xmlns:p14="http://schemas.microsoft.com/office/powerpoint/2010/main" val="130994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defRPr/>
            </a:lvl1pPr>
          </a:lstStyle>
          <a:p>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fld id="{51B6A1D6-5A67-8647-88E0-E3A073C06BF1}" type="slidenum">
              <a:rPr lang="en-US" altLang="x-none"/>
              <a:pPr/>
              <a:t>‹#›</a:t>
            </a:fld>
            <a:endParaRPr lang="en-US" altLang="x-none"/>
          </a:p>
        </p:txBody>
      </p:sp>
    </p:spTree>
    <p:extLst>
      <p:ext uri="{BB962C8B-B14F-4D97-AF65-F5344CB8AC3E}">
        <p14:creationId xmlns:p14="http://schemas.microsoft.com/office/powerpoint/2010/main" val="25819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fld id="{37EB7456-F267-5C4C-AD02-446DDDC385E0}" type="slidenum">
              <a:rPr lang="en-US" altLang="x-none"/>
              <a:pPr/>
              <a:t>‹#›</a:t>
            </a:fld>
            <a:endParaRPr lang="en-US" altLang="x-none"/>
          </a:p>
        </p:txBody>
      </p:sp>
    </p:spTree>
    <p:extLst>
      <p:ext uri="{BB962C8B-B14F-4D97-AF65-F5344CB8AC3E}">
        <p14:creationId xmlns:p14="http://schemas.microsoft.com/office/powerpoint/2010/main" val="149197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8AAB5703-EA52-1B42-A93E-243266C15442}" type="slidenum">
              <a:rPr lang="en-US" altLang="x-none"/>
              <a:pPr/>
              <a:t>‹#›</a:t>
            </a:fld>
            <a:endParaRPr lang="en-US" altLang="x-none"/>
          </a:p>
        </p:txBody>
      </p:sp>
    </p:spTree>
    <p:extLst>
      <p:ext uri="{BB962C8B-B14F-4D97-AF65-F5344CB8AC3E}">
        <p14:creationId xmlns:p14="http://schemas.microsoft.com/office/powerpoint/2010/main" val="163272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3BDC0535-B4B8-A64E-A2C7-6740A1121A4A}" type="slidenum">
              <a:rPr lang="en-US" altLang="x-none"/>
              <a:pPr/>
              <a:t>‹#›</a:t>
            </a:fld>
            <a:endParaRPr lang="en-US" altLang="x-none"/>
          </a:p>
        </p:txBody>
      </p:sp>
    </p:spTree>
    <p:extLst>
      <p:ext uri="{BB962C8B-B14F-4D97-AF65-F5344CB8AC3E}">
        <p14:creationId xmlns:p14="http://schemas.microsoft.com/office/powerpoint/2010/main" val="73826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endParaRPr lang="en-US" sz="500">
              <a:solidFill>
                <a:srgbClr val="000000"/>
              </a:solidFill>
              <a:latin typeface="Times New Roman" charset="0"/>
            </a:endParaRPr>
          </a:p>
        </p:txBody>
      </p:sp>
      <p:sp>
        <p:nvSpPr>
          <p:cNvPr id="1030"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defRPr sz="1200">
                <a:solidFill>
                  <a:srgbClr val="000000"/>
                </a:solidFill>
                <a:latin typeface="Tahoma" charset="0"/>
              </a:defRPr>
            </a:lvl1pPr>
          </a:lstStyle>
          <a:p>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endParaRPr lang="en-US"/>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a:defRPr sz="1200">
                <a:solidFill>
                  <a:srgbClr val="000000"/>
                </a:solidFill>
                <a:latin typeface="Tahoma" charset="0"/>
              </a:defRPr>
            </a:lvl1pPr>
          </a:lstStyle>
          <a:p>
            <a:fld id="{59E36BF2-D13E-EF44-8749-7BB701618EE4}"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7496" r:id="rId1"/>
    <p:sldLayoutId id="2147487497" r:id="rId2"/>
    <p:sldLayoutId id="2147487498" r:id="rId3"/>
    <p:sldLayoutId id="2147487499" r:id="rId4"/>
    <p:sldLayoutId id="2147487500" r:id="rId5"/>
    <p:sldLayoutId id="2147487501" r:id="rId6"/>
    <p:sldLayoutId id="2147487502" r:id="rId7"/>
    <p:sldLayoutId id="2147487503" r:id="rId8"/>
    <p:sldLayoutId id="2147487504" r:id="rId9"/>
    <p:sldLayoutId id="2147487505" r:id="rId10"/>
    <p:sldLayoutId id="2147487506" r:id="rId11"/>
    <p:sldLayoutId id="2147487507"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8.wmf"/><Relationship Id="rId4"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8.wmf"/><Relationship Id="rId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8.wmf"/><Relationship Id="rId4" Type="http://schemas.openxmlformats.org/officeDocument/2006/relationships/oleObject" Target="../embeddings/oleObject1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8.wmf"/><Relationship Id="rId4" Type="http://schemas.openxmlformats.org/officeDocument/2006/relationships/oleObject" Target="../embeddings/oleObject16.bin"/></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8.wmf"/><Relationship Id="rId4"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8.wmf"/><Relationship Id="rId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ctrTitle"/>
          </p:nvPr>
        </p:nvSpPr>
        <p:spPr>
          <a:xfrm>
            <a:off x="787400" y="1809750"/>
            <a:ext cx="8128000" cy="1470025"/>
          </a:xfrm>
        </p:spPr>
        <p:txBody>
          <a:bodyPr/>
          <a:lstStyle/>
          <a:p>
            <a:pPr algn="ctr"/>
            <a:r>
              <a:rPr lang="en-US" altLang="x-none" sz="3200" dirty="0">
                <a:ea typeface="ＭＳ Ｐゴシック" charset="-128"/>
              </a:rPr>
              <a:t>Network Transport Layer:</a:t>
            </a:r>
            <a:r>
              <a:rPr lang="zh-CN" altLang="en-US" sz="3200" dirty="0">
                <a:ea typeface="ＭＳ Ｐゴシック" charset="-128"/>
              </a:rPr>
              <a:t> </a:t>
            </a:r>
            <a:r>
              <a:rPr lang="en-US" altLang="zh-CN" sz="3200" dirty="0">
                <a:ea typeface="ＭＳ Ｐゴシック" charset="-128"/>
              </a:rPr>
              <a:t>TCP</a:t>
            </a:r>
            <a:endParaRPr lang="en-US" altLang="x-none" sz="3200" dirty="0">
              <a:ea typeface="ＭＳ Ｐゴシック" charset="-128"/>
            </a:endParaRPr>
          </a:p>
        </p:txBody>
      </p:sp>
      <p:sp>
        <p:nvSpPr>
          <p:cNvPr id="5" name="Rectangle 5">
            <a:extLst>
              <a:ext uri="{FF2B5EF4-FFF2-40B4-BE49-F238E27FC236}">
                <a16:creationId xmlns:a16="http://schemas.microsoft.com/office/drawing/2014/main" id="{FDBE83DE-EE1C-1E44-B5E9-D77F8E8403EF}"/>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a:t>
            </a:r>
            <a:r>
              <a:rPr lang="en-US" altLang="zh-CN" sz="2400" kern="0" dirty="0">
                <a:ea typeface="ＭＳ Ｐゴシック" charset="-128"/>
              </a:rPr>
              <a:t>2</a:t>
            </a:r>
            <a:r>
              <a:rPr lang="en-US" altLang="x-none" sz="2400" kern="0" dirty="0">
                <a:ea typeface="ＭＳ Ｐゴシック" charset="-128"/>
              </a:rPr>
              <a:t>/</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01</a:t>
            </a:r>
            <a:r>
              <a:rPr lang="en-US" altLang="x-none" sz="2400" kern="0" dirty="0">
                <a:ea typeface="ＭＳ Ｐゴシック" charset="-128"/>
              </a:rPr>
              <a:t>/20</a:t>
            </a:r>
            <a:r>
              <a:rPr lang="en-US" altLang="zh-CN" sz="2400" kern="0" dirty="0">
                <a:ea typeface="ＭＳ Ｐゴシック" charset="-128"/>
              </a:rPr>
              <a:t>22</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DDB67E1C-A2A5-2445-A287-199084DB2A0E}"/>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x-none" sz="4000" u="sng">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marL="800100" lvl="1" indent="-342900">
              <a:buClr>
                <a:schemeClr val="tx1"/>
              </a:buClr>
              <a:buFont typeface="Courier New" panose="02070309020205020404" pitchFamily="49" charset="0"/>
              <a:buChar char="o"/>
            </a:pPr>
            <a:r>
              <a:rPr lang="en-US" altLang="x-none" dirty="0"/>
              <a:t>perfect channel</a:t>
            </a:r>
          </a:p>
          <a:p>
            <a:pPr marL="800100" lvl="1" indent="-342900">
              <a:buClr>
                <a:schemeClr val="tx1"/>
              </a:buClr>
              <a:buFont typeface="Courier New" panose="02070309020205020404" pitchFamily="49" charset="0"/>
              <a:buChar char="o"/>
            </a:pPr>
            <a:r>
              <a:rPr lang="en-US" altLang="x-none" dirty="0"/>
              <a:t>channel with bit errors</a:t>
            </a:r>
          </a:p>
          <a:p>
            <a:pPr marL="800100" lvl="1" indent="-342900">
              <a:buClr>
                <a:schemeClr val="tx1"/>
              </a:buClr>
              <a:buFont typeface="Courier New" panose="02070309020205020404" pitchFamily="49" charset="0"/>
              <a:buChar char="o"/>
            </a:pPr>
            <a:r>
              <a:rPr lang="en-US" altLang="x-none" dirty="0"/>
              <a:t>channel with bit errors and losses</a:t>
            </a:r>
          </a:p>
          <a:p>
            <a:pPr marL="800100" lvl="1" indent="-342900">
              <a:buClr>
                <a:schemeClr val="tx1"/>
              </a:buClr>
              <a:buFont typeface="Courier New" panose="02070309020205020404" pitchFamily="49" charset="0"/>
              <a:buChar char="o"/>
            </a:pPr>
            <a:r>
              <a:rPr lang="en-US" altLang="x-none" dirty="0"/>
              <a:t>sliding window: reliability with throughput</a:t>
            </a:r>
            <a:endParaRPr lang="en-US" altLang="zh-CN" dirty="0">
              <a:solidFill>
                <a:srgbClr val="000000"/>
              </a:solidFill>
              <a:ea typeface="宋体" charset="-122"/>
            </a:endParaRPr>
          </a:p>
          <a:p>
            <a:pPr>
              <a:buClr>
                <a:srgbClr val="C00000"/>
              </a:buClr>
              <a:buFont typeface="Wingdings" charset="2"/>
              <a:buChar char="Ø"/>
            </a:pPr>
            <a:r>
              <a:rPr lang="en-US" altLang="zh-CN" i="1" dirty="0">
                <a:solidFill>
                  <a:srgbClr val="C00000"/>
                </a:solidFill>
                <a:ea typeface="宋体" charset="-122"/>
              </a:rPr>
              <a:t>TCP reliability</a:t>
            </a:r>
          </a:p>
        </p:txBody>
      </p:sp>
      <p:sp>
        <p:nvSpPr>
          <p:cNvPr id="2" name="Slide Number Placeholder 1">
            <a:extLst>
              <a:ext uri="{FF2B5EF4-FFF2-40B4-BE49-F238E27FC236}">
                <a16:creationId xmlns:a16="http://schemas.microsoft.com/office/drawing/2014/main" id="{3DEF2315-1960-6A40-A3F6-C5D7066C4592}"/>
              </a:ext>
            </a:extLst>
          </p:cNvPr>
          <p:cNvSpPr>
            <a:spLocks noGrp="1"/>
          </p:cNvSpPr>
          <p:nvPr>
            <p:ph type="sldNum" sz="quarter" idx="12"/>
          </p:nvPr>
        </p:nvSpPr>
        <p:spPr/>
        <p:txBody>
          <a:bodyPr/>
          <a:lstStyle/>
          <a:p>
            <a:fld id="{37EB7456-F267-5C4C-AD02-446DDDC385E0}" type="slidenum">
              <a:rPr lang="en-US" altLang="x-none" smtClean="0"/>
              <a:pPr/>
              <a:t>10</a:t>
            </a:fld>
            <a:endParaRPr lang="en-US" altLang="x-none"/>
          </a:p>
        </p:txBody>
      </p:sp>
    </p:spTree>
    <p:extLst>
      <p:ext uri="{BB962C8B-B14F-4D97-AF65-F5344CB8AC3E}">
        <p14:creationId xmlns:p14="http://schemas.microsoft.com/office/powerpoint/2010/main" val="78999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TCP: Overview</a:t>
            </a:r>
            <a:r>
              <a:rPr lang="en-US" altLang="x-none" sz="4000">
                <a:solidFill>
                  <a:srgbClr val="3333CC"/>
                </a:solidFill>
              </a:rPr>
              <a:t>   </a:t>
            </a:r>
            <a:r>
              <a:rPr lang="en-US" altLang="x-none" sz="2000">
                <a:solidFill>
                  <a:srgbClr val="3333CC"/>
                </a:solidFill>
              </a:rPr>
              <a:t>RFCs: 793, 1122, 1323, 2018, 2581</a:t>
            </a:r>
            <a:endParaRPr lang="en-US" altLang="x-none" sz="4000" u="sng">
              <a:solidFill>
                <a:srgbClr val="3333CC"/>
              </a:solidFill>
            </a:endParaRPr>
          </a:p>
        </p:txBody>
      </p:sp>
      <p:sp>
        <p:nvSpPr>
          <p:cNvPr id="144387" name="Rectangle 3"/>
          <p:cNvSpPr>
            <a:spLocks noChangeArrowheads="1"/>
          </p:cNvSpPr>
          <p:nvPr/>
        </p:nvSpPr>
        <p:spPr bwMode="auto">
          <a:xfrm>
            <a:off x="571500" y="1543050"/>
            <a:ext cx="78406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Point-to-point reliability: one sender, one receiver </a:t>
            </a: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Flow controlled and congestion controlled</a:t>
            </a:r>
          </a:p>
          <a:p>
            <a:pPr>
              <a:buClr>
                <a:srgbClr val="3333CC"/>
              </a:buClr>
            </a:pPr>
            <a:endParaRPr lang="en-US" altLang="x-none" sz="2400" dirty="0">
              <a:solidFill>
                <a:srgbClr val="000000"/>
              </a:solidFill>
            </a:endParaRPr>
          </a:p>
        </p:txBody>
      </p:sp>
      <p:sp>
        <p:nvSpPr>
          <p:cNvPr id="2" name="Slide Number Placeholder 1">
            <a:extLst>
              <a:ext uri="{FF2B5EF4-FFF2-40B4-BE49-F238E27FC236}">
                <a16:creationId xmlns:a16="http://schemas.microsoft.com/office/drawing/2014/main" id="{22E4D033-C603-094B-B14A-23B06506D5CB}"/>
              </a:ext>
            </a:extLst>
          </p:cNvPr>
          <p:cNvSpPr>
            <a:spLocks noGrp="1"/>
          </p:cNvSpPr>
          <p:nvPr>
            <p:ph type="sldNum" sz="quarter" idx="12"/>
          </p:nvPr>
        </p:nvSpPr>
        <p:spPr/>
        <p:txBody>
          <a:bodyPr/>
          <a:lstStyle/>
          <a:p>
            <a:fld id="{37EB7456-F267-5C4C-AD02-446DDDC385E0}" type="slidenum">
              <a:rPr lang="en-US" altLang="x-none" smtClean="0"/>
              <a:pPr/>
              <a:t>11</a:t>
            </a:fld>
            <a:endParaRPr lang="en-US" altLang="x-none"/>
          </a:p>
        </p:txBody>
      </p:sp>
    </p:spTree>
    <p:extLst>
      <p:ext uri="{BB962C8B-B14F-4D97-AF65-F5344CB8AC3E}">
        <p14:creationId xmlns:p14="http://schemas.microsoft.com/office/powerpoint/2010/main" val="263275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Evolution of TCP</a:t>
            </a:r>
          </a:p>
        </p:txBody>
      </p:sp>
      <p:pic>
        <p:nvPicPr>
          <p:cNvPr id="1464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28763"/>
            <a:ext cx="9144000"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6" name="Rectangle 2"/>
          <p:cNvSpPr>
            <a:spLocks noChangeArrowheads="1"/>
          </p:cNvSpPr>
          <p:nvPr/>
        </p:nvSpPr>
        <p:spPr bwMode="auto">
          <a:xfrm>
            <a:off x="381000" y="6257925"/>
            <a:ext cx="7127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200" i="1">
                <a:latin typeface="Times New Roman" charset="0"/>
              </a:rPr>
              <a:t>Source: http://webcourse.cs.technion.ac.il/236341/Winter2015-2016/ho/WCFiles/Tutorial10.pdf</a:t>
            </a:r>
          </a:p>
        </p:txBody>
      </p:sp>
      <p:sp>
        <p:nvSpPr>
          <p:cNvPr id="2" name="Slide Number Placeholder 1">
            <a:extLst>
              <a:ext uri="{FF2B5EF4-FFF2-40B4-BE49-F238E27FC236}">
                <a16:creationId xmlns:a16="http://schemas.microsoft.com/office/drawing/2014/main" id="{1BA0C2C4-2E7F-BB46-803E-1E0DDACBDD18}"/>
              </a:ext>
            </a:extLst>
          </p:cNvPr>
          <p:cNvSpPr>
            <a:spLocks noGrp="1"/>
          </p:cNvSpPr>
          <p:nvPr>
            <p:ph type="sldNum" sz="quarter" idx="12"/>
          </p:nvPr>
        </p:nvSpPr>
        <p:spPr/>
        <p:txBody>
          <a:bodyPr/>
          <a:lstStyle/>
          <a:p>
            <a:fld id="{37EB7456-F267-5C4C-AD02-446DDDC385E0}" type="slidenum">
              <a:rPr lang="en-US" altLang="x-none" smtClean="0"/>
              <a:pPr/>
              <a:t>12</a:t>
            </a:fld>
            <a:endParaRPr lang="en-US" altLang="x-none"/>
          </a:p>
        </p:txBody>
      </p:sp>
    </p:spTree>
    <p:extLst>
      <p:ext uri="{BB962C8B-B14F-4D97-AF65-F5344CB8AC3E}">
        <p14:creationId xmlns:p14="http://schemas.microsoft.com/office/powerpoint/2010/main" val="203445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Evolution of TCP</a:t>
            </a:r>
          </a:p>
        </p:txBody>
      </p:sp>
      <p:sp>
        <p:nvSpPr>
          <p:cNvPr id="148483" name="Rectangle 2"/>
          <p:cNvSpPr>
            <a:spLocks noChangeArrowheads="1"/>
          </p:cNvSpPr>
          <p:nvPr/>
        </p:nvSpPr>
        <p:spPr bwMode="auto">
          <a:xfrm>
            <a:off x="381000" y="6257925"/>
            <a:ext cx="7127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200" i="1">
                <a:latin typeface="Times New Roman" charset="0"/>
              </a:rPr>
              <a:t>Source: http://webcourse.cs.technion.ac.il/236341/Winter2015-2016/ho/WCFiles/Tutorial10.pdf</a:t>
            </a:r>
          </a:p>
        </p:txBody>
      </p:sp>
      <p:pic>
        <p:nvPicPr>
          <p:cNvPr id="14848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44663"/>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5" name="Rectangle 4"/>
          <p:cNvSpPr>
            <a:spLocks noChangeArrowheads="1"/>
          </p:cNvSpPr>
          <p:nvPr/>
        </p:nvSpPr>
        <p:spPr bwMode="auto">
          <a:xfrm>
            <a:off x="6723063" y="3797300"/>
            <a:ext cx="2279650" cy="914400"/>
          </a:xfrm>
          <a:prstGeom prst="rect">
            <a:avLst/>
          </a:prstGeom>
          <a:solidFill>
            <a:schemeClr val="accent1"/>
          </a:solidFill>
          <a:ln w="9525">
            <a:solidFill>
              <a:schemeClr val="tx1"/>
            </a:solidFill>
            <a:round/>
            <a:headEnd/>
            <a:tailEnd/>
          </a:ln>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multiple versions</a:t>
            </a:r>
          </a:p>
        </p:txBody>
      </p:sp>
      <p:sp>
        <p:nvSpPr>
          <p:cNvPr id="2" name="Slide Number Placeholder 1">
            <a:extLst>
              <a:ext uri="{FF2B5EF4-FFF2-40B4-BE49-F238E27FC236}">
                <a16:creationId xmlns:a16="http://schemas.microsoft.com/office/drawing/2014/main" id="{A7C2D70A-0B35-F049-8FB7-805FF01C7E84}"/>
              </a:ext>
            </a:extLst>
          </p:cNvPr>
          <p:cNvSpPr>
            <a:spLocks noGrp="1"/>
          </p:cNvSpPr>
          <p:nvPr>
            <p:ph type="sldNum" sz="quarter" idx="12"/>
          </p:nvPr>
        </p:nvSpPr>
        <p:spPr/>
        <p:txBody>
          <a:bodyPr/>
          <a:lstStyle/>
          <a:p>
            <a:fld id="{37EB7456-F267-5C4C-AD02-446DDDC385E0}" type="slidenum">
              <a:rPr lang="en-US" altLang="x-none" smtClean="0"/>
              <a:pPr/>
              <a:t>13</a:t>
            </a:fld>
            <a:endParaRPr lang="en-US" altLang="x-none"/>
          </a:p>
        </p:txBody>
      </p:sp>
    </p:spTree>
    <p:extLst>
      <p:ext uri="{BB962C8B-B14F-4D97-AF65-F5344CB8AC3E}">
        <p14:creationId xmlns:p14="http://schemas.microsoft.com/office/powerpoint/2010/main" val="302496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x-none" dirty="0">
                <a:ea typeface="ＭＳ Ｐゴシック" charset="-128"/>
              </a:rPr>
              <a:t>TCP Reliable Data Transfer</a:t>
            </a:r>
          </a:p>
        </p:txBody>
      </p:sp>
      <p:sp>
        <p:nvSpPr>
          <p:cNvPr id="150531" name="Rectangle 3"/>
          <p:cNvSpPr>
            <a:spLocks noGrp="1" noChangeArrowheads="1"/>
          </p:cNvSpPr>
          <p:nvPr>
            <p:ph type="body" sz="half" idx="1"/>
          </p:nvPr>
        </p:nvSpPr>
        <p:spPr>
          <a:xfrm>
            <a:off x="533400" y="1408113"/>
            <a:ext cx="3959225" cy="4781550"/>
          </a:xfrm>
        </p:spPr>
        <p:txBody>
          <a:bodyPr/>
          <a:lstStyle/>
          <a:p>
            <a:pPr>
              <a:lnSpc>
                <a:spcPct val="90000"/>
              </a:lnSpc>
              <a:buFont typeface="Wingdings" pitchFamily="2" charset="2"/>
              <a:buChar char="q"/>
            </a:pPr>
            <a:r>
              <a:rPr lang="en-US" altLang="x-none" sz="2400" dirty="0">
                <a:solidFill>
                  <a:srgbClr val="FF0000"/>
                </a:solidFill>
                <a:ea typeface="ＭＳ Ｐゴシック" charset="-128"/>
              </a:rPr>
              <a:t>Connection-oriented:</a:t>
            </a:r>
            <a:r>
              <a:rPr lang="en-US" altLang="x-none" sz="2400" dirty="0">
                <a:ea typeface="ＭＳ Ｐゴシック" charset="-128"/>
              </a:rPr>
              <a:t> </a:t>
            </a:r>
          </a:p>
          <a:p>
            <a:pPr lvl="1">
              <a:lnSpc>
                <a:spcPct val="90000"/>
              </a:lnSpc>
              <a:buFont typeface="Courier New" panose="02070309020205020404" pitchFamily="49" charset="0"/>
              <a:buChar char="o"/>
            </a:pPr>
            <a:r>
              <a:rPr lang="en-US" altLang="x-none" sz="2000" dirty="0">
                <a:ea typeface="ＭＳ Ｐゴシック" charset="-128"/>
              </a:rPr>
              <a:t>connection management</a:t>
            </a:r>
          </a:p>
          <a:p>
            <a:pPr lvl="2">
              <a:lnSpc>
                <a:spcPct val="90000"/>
              </a:lnSpc>
            </a:pPr>
            <a:r>
              <a:rPr lang="en-US" altLang="x-none" sz="1800" dirty="0">
                <a:ea typeface="ＭＳ Ｐゴシック" charset="-128"/>
              </a:rPr>
              <a:t>setup (exchange of control </a:t>
            </a:r>
            <a:r>
              <a:rPr lang="en-US" altLang="x-none" sz="1800" dirty="0" err="1">
                <a:ea typeface="ＭＳ Ｐゴシック" charset="-128"/>
              </a:rPr>
              <a:t>msgs</a:t>
            </a:r>
            <a:r>
              <a:rPr lang="en-US" altLang="x-none" sz="1800" dirty="0">
                <a:ea typeface="ＭＳ Ｐゴシック" charset="-128"/>
              </a:rPr>
              <a:t>) </a:t>
            </a:r>
            <a:r>
              <a:rPr lang="en-US" altLang="x-none" sz="1800" dirty="0" err="1">
                <a:ea typeface="ＭＳ Ｐゴシック" charset="-128"/>
              </a:rPr>
              <a:t>init</a:t>
            </a:r>
            <a:r>
              <a:rPr lang="ja-JP" altLang="en-US" sz="1800">
                <a:ea typeface="ＭＳ Ｐゴシック" charset="-128"/>
              </a:rPr>
              <a:t>’</a:t>
            </a:r>
            <a:r>
              <a:rPr lang="en-US" altLang="ja-JP" sz="1800" dirty="0">
                <a:ea typeface="ＭＳ Ｐゴシック" charset="-128"/>
              </a:rPr>
              <a:t>s sender, receiver state before data exchange</a:t>
            </a:r>
          </a:p>
          <a:p>
            <a:pPr lvl="2">
              <a:lnSpc>
                <a:spcPct val="90000"/>
              </a:lnSpc>
            </a:pPr>
            <a:r>
              <a:rPr lang="en-US" altLang="x-none" sz="1800" dirty="0">
                <a:ea typeface="ＭＳ Ｐゴシック" charset="-128"/>
              </a:rPr>
              <a:t>close</a:t>
            </a:r>
          </a:p>
          <a:p>
            <a:pPr>
              <a:lnSpc>
                <a:spcPct val="90000"/>
              </a:lnSpc>
              <a:buFont typeface="Wingdings" pitchFamily="2" charset="2"/>
              <a:buChar char="q"/>
            </a:pPr>
            <a:r>
              <a:rPr lang="en-US" altLang="x-none" sz="2400" dirty="0">
                <a:solidFill>
                  <a:srgbClr val="FF0000"/>
                </a:solidFill>
                <a:ea typeface="ＭＳ Ｐゴシック" charset="-128"/>
              </a:rPr>
              <a:t>Full duplex data:</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x-none" sz="2000" dirty="0">
                <a:ea typeface="ＭＳ Ｐゴシック" charset="-128"/>
              </a:rPr>
              <a:t>bi-directional data flow in same connection</a:t>
            </a:r>
            <a:endParaRPr lang="en-US" altLang="x-none" sz="2000" dirty="0">
              <a:solidFill>
                <a:srgbClr val="FF0000"/>
              </a:solidFill>
              <a:ea typeface="ＭＳ Ｐゴシック" charset="-128"/>
            </a:endParaRPr>
          </a:p>
        </p:txBody>
      </p:sp>
      <p:sp>
        <p:nvSpPr>
          <p:cNvPr id="150532" name="Rectangle 4"/>
          <p:cNvSpPr>
            <a:spLocks noGrp="1" noChangeArrowheads="1"/>
          </p:cNvSpPr>
          <p:nvPr>
            <p:ph type="body" sz="half" idx="2"/>
          </p:nvPr>
        </p:nvSpPr>
        <p:spPr>
          <a:xfrm>
            <a:off x="4716463" y="1400175"/>
            <a:ext cx="4164012" cy="3500438"/>
          </a:xfrm>
        </p:spPr>
        <p:txBody>
          <a:bodyPr/>
          <a:lstStyle/>
          <a:p>
            <a:pPr>
              <a:lnSpc>
                <a:spcPct val="90000"/>
              </a:lnSpc>
              <a:buFont typeface="Wingdings" pitchFamily="2" charset="2"/>
              <a:buChar char="q"/>
            </a:pPr>
            <a:r>
              <a:rPr lang="en-US" altLang="zh-CN" sz="2400" dirty="0">
                <a:solidFill>
                  <a:srgbClr val="FF0000"/>
                </a:solidFill>
                <a:ea typeface="宋体" charset="-122"/>
              </a:rPr>
              <a:t>A s</a:t>
            </a:r>
            <a:r>
              <a:rPr lang="en-US" altLang="x-none" sz="2400" dirty="0">
                <a:solidFill>
                  <a:srgbClr val="FF0000"/>
                </a:solidFill>
                <a:ea typeface="ＭＳ Ｐゴシック" charset="-128"/>
              </a:rPr>
              <a:t>liding window protocol</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zh-CN" sz="2000" dirty="0">
                <a:ea typeface="宋体" charset="-122"/>
              </a:rPr>
              <a:t>a</a:t>
            </a:r>
            <a:r>
              <a:rPr lang="en-US" altLang="x-none" sz="2000" dirty="0">
                <a:ea typeface="ＭＳ Ｐゴシック" charset="-128"/>
              </a:rPr>
              <a:t> combination of go-back-n and selective repeat:</a:t>
            </a:r>
          </a:p>
          <a:p>
            <a:pPr lvl="2">
              <a:lnSpc>
                <a:spcPct val="90000"/>
              </a:lnSpc>
            </a:pPr>
            <a:r>
              <a:rPr lang="en-US" altLang="x-none" sz="1800" dirty="0">
                <a:ea typeface="ＭＳ Ｐゴシック" charset="-128"/>
              </a:rPr>
              <a:t>send &amp; receive buffers</a:t>
            </a:r>
          </a:p>
          <a:p>
            <a:pPr lvl="2">
              <a:lnSpc>
                <a:spcPct val="90000"/>
              </a:lnSpc>
            </a:pPr>
            <a:r>
              <a:rPr lang="en-US" altLang="x-none" sz="1800" dirty="0">
                <a:ea typeface="ＭＳ Ｐゴシック" charset="-128"/>
              </a:rPr>
              <a:t>cumulative acks</a:t>
            </a:r>
          </a:p>
          <a:p>
            <a:pPr lvl="2">
              <a:lnSpc>
                <a:spcPct val="90000"/>
              </a:lnSpc>
            </a:pPr>
            <a:r>
              <a:rPr lang="en-US" altLang="x-none" sz="1800" dirty="0">
                <a:ea typeface="ＭＳ Ｐゴシック" charset="-128"/>
              </a:rPr>
              <a:t>TCP uses a single retransmission timer</a:t>
            </a:r>
          </a:p>
          <a:p>
            <a:pPr lvl="2">
              <a:lnSpc>
                <a:spcPct val="90000"/>
              </a:lnSpc>
            </a:pPr>
            <a:r>
              <a:rPr lang="en-US" altLang="x-none" sz="1800" dirty="0">
                <a:ea typeface="ＭＳ Ｐゴシック" charset="-128"/>
              </a:rPr>
              <a:t>do not retransmit all packets upon timeout</a:t>
            </a:r>
          </a:p>
        </p:txBody>
      </p:sp>
      <p:graphicFrame>
        <p:nvGraphicFramePr>
          <p:cNvPr id="150533" name="Object 2"/>
          <p:cNvGraphicFramePr>
            <a:graphicFrameLocks noChangeAspect="1"/>
          </p:cNvGraphicFramePr>
          <p:nvPr/>
        </p:nvGraphicFramePr>
        <p:xfrm>
          <a:off x="1517650" y="4932363"/>
          <a:ext cx="6026150" cy="1023937"/>
        </p:xfrm>
        <a:graphic>
          <a:graphicData uri="http://schemas.openxmlformats.org/presentationml/2006/ole">
            <mc:AlternateContent xmlns:mc="http://schemas.openxmlformats.org/markup-compatibility/2006">
              <mc:Choice xmlns:v="urn:schemas-microsoft-com:vml" Requires="v">
                <p:oleObj spid="_x0000_s142379" name="VISIO" r:id="rId4" imgW="6604000" imgH="1117600" progId="Visio.Drawing.5">
                  <p:embed/>
                </p:oleObj>
              </mc:Choice>
              <mc:Fallback>
                <p:oleObj name="VISIO" r:id="rId4" imgW="6604000" imgH="1117600" progId="Visio.Drawing.5">
                  <p:embed/>
                  <p:pic>
                    <p:nvPicPr>
                      <p:cNvPr id="15053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4932363"/>
                        <a:ext cx="602615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EF343213-465C-3C43-A7C3-6633D3C33790}"/>
              </a:ext>
            </a:extLst>
          </p:cNvPr>
          <p:cNvSpPr>
            <a:spLocks noGrp="1"/>
          </p:cNvSpPr>
          <p:nvPr>
            <p:ph type="sldNum" sz="quarter" idx="12"/>
          </p:nvPr>
        </p:nvSpPr>
        <p:spPr/>
        <p:txBody>
          <a:bodyPr/>
          <a:lstStyle/>
          <a:p>
            <a:fld id="{CC730498-AE79-BE45-96D5-B15E75DF3F04}" type="slidenum">
              <a:rPr lang="en-US" altLang="x-none" smtClean="0"/>
              <a:pPr/>
              <a:t>14</a:t>
            </a:fld>
            <a:endParaRPr lang="en-US" altLang="x-none"/>
          </a:p>
        </p:txBody>
      </p:sp>
    </p:spTree>
    <p:extLst>
      <p:ext uri="{BB962C8B-B14F-4D97-AF65-F5344CB8AC3E}">
        <p14:creationId xmlns:p14="http://schemas.microsoft.com/office/powerpoint/2010/main" val="2700475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33400" y="228600"/>
            <a:ext cx="8020050" cy="762000"/>
          </a:xfrm>
        </p:spPr>
        <p:txBody>
          <a:bodyPr/>
          <a:lstStyle/>
          <a:p>
            <a:r>
              <a:rPr lang="en-US" altLang="x-none" sz="3600">
                <a:ea typeface="ＭＳ Ｐゴシック" charset="-128"/>
              </a:rPr>
              <a:t>TCP Segment Structure</a:t>
            </a:r>
            <a:endParaRPr lang="en-US" altLang="x-none">
              <a:ea typeface="ＭＳ Ｐゴシック" charset="-128"/>
            </a:endParaRPr>
          </a:p>
        </p:txBody>
      </p:sp>
      <p:grpSp>
        <p:nvGrpSpPr>
          <p:cNvPr id="152579" name="Group 3"/>
          <p:cNvGrpSpPr>
            <a:grpSpLocks/>
          </p:cNvGrpSpPr>
          <p:nvPr/>
        </p:nvGrpSpPr>
        <p:grpSpPr bwMode="auto">
          <a:xfrm>
            <a:off x="2759075" y="1214438"/>
            <a:ext cx="4089400" cy="5330825"/>
            <a:chOff x="2818" y="659"/>
            <a:chExt cx="2576" cy="3358"/>
          </a:xfrm>
        </p:grpSpPr>
        <p:sp>
          <p:nvSpPr>
            <p:cNvPr id="152604" name="Rectangle 4"/>
            <p:cNvSpPr>
              <a:spLocks noChangeArrowheads="1"/>
            </p:cNvSpPr>
            <p:nvPr/>
          </p:nvSpPr>
          <p:spPr bwMode="auto">
            <a:xfrm>
              <a:off x="2905" y="917"/>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5"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6" name="Text Box 6"/>
            <p:cNvSpPr txBox="1">
              <a:spLocks noChangeArrowheads="1"/>
            </p:cNvSpPr>
            <p:nvPr/>
          </p:nvSpPr>
          <p:spPr bwMode="auto">
            <a:xfrm>
              <a:off x="2886" y="968"/>
              <a:ext cx="1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2607" name="Text Box 7"/>
            <p:cNvSpPr txBox="1">
              <a:spLocks noChangeArrowheads="1"/>
            </p:cNvSpPr>
            <p:nvPr/>
          </p:nvSpPr>
          <p:spPr bwMode="auto">
            <a:xfrm>
              <a:off x="4198" y="97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2608" name="Line 8"/>
            <p:cNvSpPr>
              <a:spLocks noChangeShapeType="1"/>
            </p:cNvSpPr>
            <p:nvPr/>
          </p:nvSpPr>
          <p:spPr bwMode="auto">
            <a:xfrm>
              <a:off x="2853" y="122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09" name="Line 9"/>
            <p:cNvSpPr>
              <a:spLocks noChangeShapeType="1"/>
            </p:cNvSpPr>
            <p:nvPr/>
          </p:nvSpPr>
          <p:spPr bwMode="auto">
            <a:xfrm flipV="1">
              <a:off x="2849" y="146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0" name="Line 10"/>
            <p:cNvSpPr>
              <a:spLocks noChangeShapeType="1"/>
            </p:cNvSpPr>
            <p:nvPr/>
          </p:nvSpPr>
          <p:spPr bwMode="auto">
            <a:xfrm flipV="1">
              <a:off x="4075" y="99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1" name="Text Box 11"/>
            <p:cNvSpPr txBox="1">
              <a:spLocks noChangeArrowheads="1"/>
            </p:cNvSpPr>
            <p:nvPr/>
          </p:nvSpPr>
          <p:spPr bwMode="auto">
            <a:xfrm>
              <a:off x="3758" y="65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32 bits</a:t>
              </a:r>
              <a:endParaRPr lang="en-US" altLang="x-none" sz="2400">
                <a:solidFill>
                  <a:srgbClr val="000000"/>
                </a:solidFill>
                <a:latin typeface="Times New Roman" charset="0"/>
              </a:endParaRPr>
            </a:p>
          </p:txBody>
        </p:sp>
        <p:sp>
          <p:nvSpPr>
            <p:cNvPr id="152612"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3"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4" name="Text Box 14"/>
            <p:cNvSpPr txBox="1">
              <a:spLocks noChangeArrowheads="1"/>
            </p:cNvSpPr>
            <p:nvPr/>
          </p:nvSpPr>
          <p:spPr bwMode="auto">
            <a:xfrm>
              <a:off x="3475" y="2845"/>
              <a:ext cx="13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2615" name="Text Box 15"/>
            <p:cNvSpPr txBox="1">
              <a:spLocks noChangeArrowheads="1"/>
            </p:cNvSpPr>
            <p:nvPr/>
          </p:nvSpPr>
          <p:spPr bwMode="auto">
            <a:xfrm>
              <a:off x="3250" y="1213"/>
              <a:ext cx="1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2616" name="Line 16"/>
            <p:cNvSpPr>
              <a:spLocks noChangeShapeType="1"/>
            </p:cNvSpPr>
            <p:nvPr/>
          </p:nvSpPr>
          <p:spPr bwMode="auto">
            <a:xfrm flipV="1">
              <a:off x="2855" y="17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7" name="Text Box 17"/>
            <p:cNvSpPr txBox="1">
              <a:spLocks noChangeArrowheads="1"/>
            </p:cNvSpPr>
            <p:nvPr/>
          </p:nvSpPr>
          <p:spPr bwMode="auto">
            <a:xfrm>
              <a:off x="2998" y="1465"/>
              <a:ext cx="2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2618" name="Line 18"/>
            <p:cNvSpPr>
              <a:spLocks noChangeShapeType="1"/>
            </p:cNvSpPr>
            <p:nvPr/>
          </p:nvSpPr>
          <p:spPr bwMode="auto">
            <a:xfrm flipV="1">
              <a:off x="2852" y="19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9" name="Line 19"/>
            <p:cNvSpPr>
              <a:spLocks noChangeShapeType="1"/>
            </p:cNvSpPr>
            <p:nvPr/>
          </p:nvSpPr>
          <p:spPr bwMode="auto">
            <a:xfrm flipV="1">
              <a:off x="2849" y="220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0" name="Line 20"/>
            <p:cNvSpPr>
              <a:spLocks noChangeShapeType="1"/>
            </p:cNvSpPr>
            <p:nvPr/>
          </p:nvSpPr>
          <p:spPr bwMode="auto">
            <a:xfrm flipV="1">
              <a:off x="2849" y="25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1" name="Line 21"/>
            <p:cNvSpPr>
              <a:spLocks noChangeShapeType="1"/>
            </p:cNvSpPr>
            <p:nvPr/>
          </p:nvSpPr>
          <p:spPr bwMode="auto">
            <a:xfrm flipH="1" flipV="1">
              <a:off x="4084" y="1707"/>
              <a:ext cx="3" cy="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2" name="Text Box 22"/>
            <p:cNvSpPr txBox="1">
              <a:spLocks noChangeArrowheads="1"/>
            </p:cNvSpPr>
            <p:nvPr/>
          </p:nvSpPr>
          <p:spPr bwMode="auto">
            <a:xfrm>
              <a:off x="4087" y="1712"/>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rcvr window size</a:t>
              </a:r>
              <a:endParaRPr lang="en-US" altLang="x-none" sz="1800">
                <a:solidFill>
                  <a:srgbClr val="000000"/>
                </a:solidFill>
                <a:latin typeface="Times New Roman" charset="0"/>
              </a:endParaRPr>
            </a:p>
          </p:txBody>
        </p:sp>
        <p:sp>
          <p:nvSpPr>
            <p:cNvPr id="152623" name="Text Box 23"/>
            <p:cNvSpPr txBox="1">
              <a:spLocks noChangeArrowheads="1"/>
            </p:cNvSpPr>
            <p:nvPr/>
          </p:nvSpPr>
          <p:spPr bwMode="auto">
            <a:xfrm>
              <a:off x="4159" y="1961"/>
              <a:ext cx="11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2624" name="Text Box 24"/>
            <p:cNvSpPr txBox="1">
              <a:spLocks noChangeArrowheads="1"/>
            </p:cNvSpPr>
            <p:nvPr/>
          </p:nvSpPr>
          <p:spPr bwMode="auto">
            <a:xfrm>
              <a:off x="3084" y="1949"/>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2625" name="Text Box 25"/>
            <p:cNvSpPr txBox="1">
              <a:spLocks noChangeArrowheads="1"/>
            </p:cNvSpPr>
            <p:nvPr/>
          </p:nvSpPr>
          <p:spPr bwMode="auto">
            <a:xfrm>
              <a:off x="3935" y="173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2626" name="Line 26"/>
            <p:cNvSpPr>
              <a:spLocks noChangeShapeType="1"/>
            </p:cNvSpPr>
            <p:nvPr/>
          </p:nvSpPr>
          <p:spPr bwMode="auto">
            <a:xfrm flipV="1">
              <a:off x="3985" y="1701"/>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7" name="Line 27"/>
            <p:cNvSpPr>
              <a:spLocks noChangeShapeType="1"/>
            </p:cNvSpPr>
            <p:nvPr/>
          </p:nvSpPr>
          <p:spPr bwMode="auto">
            <a:xfrm flipV="1">
              <a:off x="3883"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8" name="Line 28"/>
            <p:cNvSpPr>
              <a:spLocks noChangeShapeType="1"/>
            </p:cNvSpPr>
            <p:nvPr/>
          </p:nvSpPr>
          <p:spPr bwMode="auto">
            <a:xfrm flipV="1">
              <a:off x="3778"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9" name="Line 29"/>
            <p:cNvSpPr>
              <a:spLocks noChangeShapeType="1"/>
            </p:cNvSpPr>
            <p:nvPr/>
          </p:nvSpPr>
          <p:spPr bwMode="auto">
            <a:xfrm flipV="1">
              <a:off x="3676" y="1707"/>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0" name="Line 30"/>
            <p:cNvSpPr>
              <a:spLocks noChangeShapeType="1"/>
            </p:cNvSpPr>
            <p:nvPr/>
          </p:nvSpPr>
          <p:spPr bwMode="auto">
            <a:xfrm flipV="1">
              <a:off x="3577"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1" name="Line 31"/>
            <p:cNvSpPr>
              <a:spLocks noChangeShapeType="1"/>
            </p:cNvSpPr>
            <p:nvPr/>
          </p:nvSpPr>
          <p:spPr bwMode="auto">
            <a:xfrm flipV="1">
              <a:off x="3469" y="171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2" name="Text Box 32"/>
            <p:cNvSpPr txBox="1">
              <a:spLocks noChangeArrowheads="1"/>
            </p:cNvSpPr>
            <p:nvPr/>
          </p:nvSpPr>
          <p:spPr bwMode="auto">
            <a:xfrm>
              <a:off x="3828" y="172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2633" name="Text Box 33"/>
            <p:cNvSpPr txBox="1">
              <a:spLocks noChangeArrowheads="1"/>
            </p:cNvSpPr>
            <p:nvPr/>
          </p:nvSpPr>
          <p:spPr bwMode="auto">
            <a:xfrm>
              <a:off x="3727" y="1727"/>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2634" name="Text Box 34"/>
            <p:cNvSpPr txBox="1">
              <a:spLocks noChangeArrowheads="1"/>
            </p:cNvSpPr>
            <p:nvPr/>
          </p:nvSpPr>
          <p:spPr bwMode="auto">
            <a:xfrm>
              <a:off x="3628" y="1724"/>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2635" name="Text Box 35"/>
            <p:cNvSpPr txBox="1">
              <a:spLocks noChangeArrowheads="1"/>
            </p:cNvSpPr>
            <p:nvPr/>
          </p:nvSpPr>
          <p:spPr bwMode="auto">
            <a:xfrm>
              <a:off x="3519"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2636" name="Text Box 36"/>
            <p:cNvSpPr txBox="1">
              <a:spLocks noChangeArrowheads="1"/>
            </p:cNvSpPr>
            <p:nvPr/>
          </p:nvSpPr>
          <p:spPr bwMode="auto">
            <a:xfrm>
              <a:off x="3417"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2637" name="Text Box 37"/>
            <p:cNvSpPr txBox="1">
              <a:spLocks noChangeArrowheads="1"/>
            </p:cNvSpPr>
            <p:nvPr/>
          </p:nvSpPr>
          <p:spPr bwMode="auto">
            <a:xfrm>
              <a:off x="2818" y="1665"/>
              <a:ext cx="3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2638" name="Text Box 38"/>
            <p:cNvSpPr txBox="1">
              <a:spLocks noChangeArrowheads="1"/>
            </p:cNvSpPr>
            <p:nvPr/>
          </p:nvSpPr>
          <p:spPr bwMode="auto">
            <a:xfrm>
              <a:off x="3121" y="1665"/>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2639" name="Line 39"/>
            <p:cNvSpPr>
              <a:spLocks noChangeShapeType="1"/>
            </p:cNvSpPr>
            <p:nvPr/>
          </p:nvSpPr>
          <p:spPr bwMode="auto">
            <a:xfrm flipV="1">
              <a:off x="3151"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40" name="Text Box 40"/>
            <p:cNvSpPr txBox="1">
              <a:spLocks noChangeArrowheads="1"/>
            </p:cNvSpPr>
            <p:nvPr/>
          </p:nvSpPr>
          <p:spPr bwMode="auto">
            <a:xfrm>
              <a:off x="3098" y="2266"/>
              <a:ext cx="1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grpSp>
      <p:grpSp>
        <p:nvGrpSpPr>
          <p:cNvPr id="3" name="Group 41"/>
          <p:cNvGrpSpPr>
            <a:grpSpLocks/>
          </p:cNvGrpSpPr>
          <p:nvPr/>
        </p:nvGrpSpPr>
        <p:grpSpPr bwMode="auto">
          <a:xfrm>
            <a:off x="550863" y="3216275"/>
            <a:ext cx="4154487" cy="2266950"/>
            <a:chOff x="347" y="1956"/>
            <a:chExt cx="2617" cy="1428"/>
          </a:xfrm>
        </p:grpSpPr>
        <p:sp>
          <p:nvSpPr>
            <p:cNvPr id="152602" name="Text Box 42"/>
            <p:cNvSpPr txBox="1">
              <a:spLocks noChangeArrowheads="1"/>
            </p:cNvSpPr>
            <p:nvPr/>
          </p:nvSpPr>
          <p:spPr bwMode="auto">
            <a:xfrm>
              <a:off x="347" y="2288"/>
              <a:ext cx="120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RST, SYN, FIN:</a:t>
              </a:r>
            </a:p>
            <a:p>
              <a:pPr algn="r">
                <a:spcBef>
                  <a:spcPct val="0"/>
                </a:spcBef>
                <a:buClrTx/>
                <a:buSzTx/>
                <a:buFontTx/>
                <a:buNone/>
              </a:pPr>
              <a:r>
                <a:rPr lang="en-US" altLang="x-none" sz="1800">
                  <a:solidFill>
                    <a:srgbClr val="000000"/>
                  </a:solidFill>
                </a:rPr>
                <a:t>connection </a:t>
              </a:r>
              <a:br>
                <a:rPr lang="en-US" altLang="x-none" sz="1800">
                  <a:solidFill>
                    <a:srgbClr val="000000"/>
                  </a:solidFill>
                </a:rPr>
              </a:br>
              <a:r>
                <a:rPr lang="en-US" altLang="x-none" sz="1800">
                  <a:solidFill>
                    <a:srgbClr val="000000"/>
                  </a:solidFill>
                </a:rPr>
                <a:t>management</a:t>
              </a:r>
            </a:p>
            <a:p>
              <a:pPr algn="r">
                <a:spcBef>
                  <a:spcPct val="0"/>
                </a:spcBef>
                <a:buClrTx/>
                <a:buSzTx/>
                <a:buFontTx/>
                <a:buNone/>
              </a:pPr>
              <a:r>
                <a:rPr lang="en-US" altLang="x-none" sz="1800">
                  <a:solidFill>
                    <a:srgbClr val="000000"/>
                  </a:solidFill>
                </a:rPr>
                <a:t>(reset, setup</a:t>
              </a:r>
              <a:br>
                <a:rPr lang="en-US" altLang="x-none" sz="1800">
                  <a:solidFill>
                    <a:srgbClr val="000000"/>
                  </a:solidFill>
                </a:rPr>
              </a:br>
              <a:r>
                <a:rPr lang="en-US" altLang="x-none" sz="1800">
                  <a:solidFill>
                    <a:srgbClr val="000000"/>
                  </a:solidFill>
                </a:rPr>
                <a:t>teardown</a:t>
              </a:r>
            </a:p>
            <a:p>
              <a:pPr algn="r">
                <a:spcBef>
                  <a:spcPct val="0"/>
                </a:spcBef>
                <a:buClrTx/>
                <a:buSzTx/>
                <a:buFontTx/>
                <a:buNone/>
              </a:pPr>
              <a:r>
                <a:rPr lang="en-US" altLang="x-none" sz="1800">
                  <a:solidFill>
                    <a:srgbClr val="000000"/>
                  </a:solidFill>
                </a:rPr>
                <a:t>commands)</a:t>
              </a:r>
            </a:p>
          </p:txBody>
        </p:sp>
        <p:sp>
          <p:nvSpPr>
            <p:cNvPr id="152603" name="Freeform 43"/>
            <p:cNvSpPr>
              <a:spLocks/>
            </p:cNvSpPr>
            <p:nvPr/>
          </p:nvSpPr>
          <p:spPr bwMode="auto">
            <a:xfrm>
              <a:off x="1506" y="1956"/>
              <a:ext cx="1458" cy="444"/>
            </a:xfrm>
            <a:custGeom>
              <a:avLst/>
              <a:gdLst>
                <a:gd name="T0" fmla="*/ 0 w 1458"/>
                <a:gd name="T1" fmla="*/ 444 h 444"/>
                <a:gd name="T2" fmla="*/ 1248 w 1458"/>
                <a:gd name="T3" fmla="*/ 0 h 444"/>
                <a:gd name="T4" fmla="*/ 1458 w 1458"/>
                <a:gd name="T5" fmla="*/ 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44"/>
          <p:cNvGrpSpPr>
            <a:grpSpLocks/>
          </p:cNvGrpSpPr>
          <p:nvPr/>
        </p:nvGrpSpPr>
        <p:grpSpPr bwMode="auto">
          <a:xfrm>
            <a:off x="6686550" y="3124200"/>
            <a:ext cx="2230438" cy="473075"/>
            <a:chOff x="4212" y="1898"/>
            <a:chExt cx="1405" cy="298"/>
          </a:xfrm>
        </p:grpSpPr>
        <p:sp>
          <p:nvSpPr>
            <p:cNvPr id="152600" name="Text Box 45"/>
            <p:cNvSpPr txBox="1">
              <a:spLocks noChangeArrowheads="1"/>
            </p:cNvSpPr>
            <p:nvPr/>
          </p:nvSpPr>
          <p:spPr bwMode="auto">
            <a:xfrm>
              <a:off x="4686" y="1898"/>
              <a:ext cx="9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flow control</a:t>
              </a:r>
            </a:p>
          </p:txBody>
        </p:sp>
        <p:sp>
          <p:nvSpPr>
            <p:cNvPr id="152601" name="Line 46"/>
            <p:cNvSpPr>
              <a:spLocks noChangeShapeType="1"/>
            </p:cNvSpPr>
            <p:nvPr/>
          </p:nvSpPr>
          <p:spPr bwMode="auto">
            <a:xfrm flipH="1" flipV="1">
              <a:off x="4212" y="1902"/>
              <a:ext cx="510" cy="29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7"/>
          <p:cNvGrpSpPr>
            <a:grpSpLocks/>
          </p:cNvGrpSpPr>
          <p:nvPr/>
        </p:nvGrpSpPr>
        <p:grpSpPr bwMode="auto">
          <a:xfrm>
            <a:off x="947738" y="1638300"/>
            <a:ext cx="8005762" cy="1301750"/>
            <a:chOff x="597" y="962"/>
            <a:chExt cx="5043" cy="820"/>
          </a:xfrm>
        </p:grpSpPr>
        <p:sp>
          <p:nvSpPr>
            <p:cNvPr id="152595" name="Text Box 48"/>
            <p:cNvSpPr txBox="1">
              <a:spLocks noChangeArrowheads="1"/>
            </p:cNvSpPr>
            <p:nvPr/>
          </p:nvSpPr>
          <p:spPr bwMode="auto">
            <a:xfrm>
              <a:off x="597" y="1358"/>
              <a:ext cx="9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ACK: ACK #</a:t>
              </a:r>
            </a:p>
            <a:p>
              <a:pPr algn="r">
                <a:spcBef>
                  <a:spcPct val="0"/>
                </a:spcBef>
                <a:buClrTx/>
                <a:buSzTx/>
                <a:buFontTx/>
                <a:buNone/>
              </a:pPr>
              <a:r>
                <a:rPr lang="en-US" altLang="x-none" sz="1800">
                  <a:solidFill>
                    <a:srgbClr val="000000"/>
                  </a:solidFill>
                </a:rPr>
                <a:t>valid</a:t>
              </a:r>
              <a:endParaRPr lang="en-US" altLang="x-none" sz="1000">
                <a:solidFill>
                  <a:srgbClr val="000000"/>
                </a:solidFill>
                <a:latin typeface="Times New Roman" charset="0"/>
              </a:endParaRPr>
            </a:p>
          </p:txBody>
        </p:sp>
        <p:sp>
          <p:nvSpPr>
            <p:cNvPr id="152596" name="Line 49"/>
            <p:cNvSpPr>
              <a:spLocks noChangeShapeType="1"/>
            </p:cNvSpPr>
            <p:nvPr/>
          </p:nvSpPr>
          <p:spPr bwMode="auto">
            <a:xfrm>
              <a:off x="1476" y="1560"/>
              <a:ext cx="1038" cy="22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7" name="Text Box 50"/>
            <p:cNvSpPr txBox="1">
              <a:spLocks noChangeArrowheads="1"/>
            </p:cNvSpPr>
            <p:nvPr/>
          </p:nvSpPr>
          <p:spPr bwMode="auto">
            <a:xfrm>
              <a:off x="4493" y="962"/>
              <a:ext cx="114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counting</a:t>
              </a:r>
            </a:p>
            <a:p>
              <a:pPr>
                <a:spcBef>
                  <a:spcPct val="0"/>
                </a:spcBef>
                <a:buClrTx/>
                <a:buSzTx/>
                <a:buFontTx/>
                <a:buNone/>
              </a:pPr>
              <a:r>
                <a:rPr lang="en-US" altLang="x-none" sz="1800">
                  <a:solidFill>
                    <a:srgbClr val="000000"/>
                  </a:solidFill>
                </a:rPr>
                <a:t>by bytes </a:t>
              </a:r>
            </a:p>
            <a:p>
              <a:pPr>
                <a:spcBef>
                  <a:spcPct val="0"/>
                </a:spcBef>
                <a:buClrTx/>
                <a:buSzTx/>
                <a:buFontTx/>
                <a:buNone/>
              </a:pPr>
              <a:r>
                <a:rPr lang="en-US" altLang="x-none" sz="1800">
                  <a:solidFill>
                    <a:srgbClr val="000000"/>
                  </a:solidFill>
                </a:rPr>
                <a:t>of data</a:t>
              </a:r>
            </a:p>
            <a:p>
              <a:pPr>
                <a:spcBef>
                  <a:spcPct val="0"/>
                </a:spcBef>
                <a:buClrTx/>
                <a:buSzTx/>
                <a:buFontTx/>
                <a:buNone/>
              </a:pPr>
              <a:r>
                <a:rPr lang="en-US" altLang="x-none" sz="1800">
                  <a:solidFill>
                    <a:srgbClr val="000000"/>
                  </a:solidFill>
                </a:rPr>
                <a:t>(not segments!)</a:t>
              </a:r>
            </a:p>
          </p:txBody>
        </p:sp>
        <p:sp>
          <p:nvSpPr>
            <p:cNvPr id="152598" name="Line 51"/>
            <p:cNvSpPr>
              <a:spLocks noChangeShapeType="1"/>
            </p:cNvSpPr>
            <p:nvPr/>
          </p:nvSpPr>
          <p:spPr bwMode="auto">
            <a:xfrm flipH="1">
              <a:off x="4170" y="1086"/>
              <a:ext cx="348" cy="5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9" name="Line 52"/>
            <p:cNvSpPr>
              <a:spLocks noChangeShapeType="1"/>
            </p:cNvSpPr>
            <p:nvPr/>
          </p:nvSpPr>
          <p:spPr bwMode="auto">
            <a:xfrm flipH="1">
              <a:off x="4146" y="1080"/>
              <a:ext cx="360" cy="3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3"/>
          <p:cNvGrpSpPr>
            <a:grpSpLocks/>
          </p:cNvGrpSpPr>
          <p:nvPr/>
        </p:nvGrpSpPr>
        <p:grpSpPr bwMode="auto">
          <a:xfrm>
            <a:off x="1063625" y="2025650"/>
            <a:ext cx="4178300" cy="3736975"/>
            <a:chOff x="670" y="1206"/>
            <a:chExt cx="2632" cy="2354"/>
          </a:xfrm>
        </p:grpSpPr>
        <p:sp>
          <p:nvSpPr>
            <p:cNvPr id="152591" name="Text Box 54"/>
            <p:cNvSpPr txBox="1">
              <a:spLocks noChangeArrowheads="1"/>
            </p:cNvSpPr>
            <p:nvPr/>
          </p:nvSpPr>
          <p:spPr bwMode="auto">
            <a:xfrm>
              <a:off x="670" y="332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Also in UDP</a:t>
              </a:r>
            </a:p>
          </p:txBody>
        </p:sp>
        <p:sp>
          <p:nvSpPr>
            <p:cNvPr id="152592" name="Line 55"/>
            <p:cNvSpPr>
              <a:spLocks noChangeShapeType="1"/>
            </p:cNvSpPr>
            <p:nvPr/>
          </p:nvSpPr>
          <p:spPr bwMode="auto">
            <a:xfrm flipV="1">
              <a:off x="1448" y="2188"/>
              <a:ext cx="750" cy="115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3" name="Line 56"/>
            <p:cNvSpPr>
              <a:spLocks noChangeShapeType="1"/>
            </p:cNvSpPr>
            <p:nvPr/>
          </p:nvSpPr>
          <p:spPr bwMode="auto">
            <a:xfrm flipV="1">
              <a:off x="1443" y="1221"/>
              <a:ext cx="903"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4" name="Line 57"/>
            <p:cNvSpPr>
              <a:spLocks noChangeShapeType="1"/>
            </p:cNvSpPr>
            <p:nvPr/>
          </p:nvSpPr>
          <p:spPr bwMode="auto">
            <a:xfrm flipV="1">
              <a:off x="1476" y="1206"/>
              <a:ext cx="1826"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58"/>
          <p:cNvGrpSpPr>
            <a:grpSpLocks/>
          </p:cNvGrpSpPr>
          <p:nvPr/>
        </p:nvGrpSpPr>
        <p:grpSpPr bwMode="auto">
          <a:xfrm>
            <a:off x="149225" y="1543050"/>
            <a:ext cx="5186363" cy="2041525"/>
            <a:chOff x="94" y="902"/>
            <a:chExt cx="3267" cy="1286"/>
          </a:xfrm>
        </p:grpSpPr>
        <p:grpSp>
          <p:nvGrpSpPr>
            <p:cNvPr id="152585" name="Group 59"/>
            <p:cNvGrpSpPr>
              <a:grpSpLocks/>
            </p:cNvGrpSpPr>
            <p:nvPr/>
          </p:nvGrpSpPr>
          <p:grpSpPr bwMode="auto">
            <a:xfrm>
              <a:off x="94" y="902"/>
              <a:ext cx="2546" cy="1286"/>
              <a:chOff x="94" y="902"/>
              <a:chExt cx="2546" cy="1286"/>
            </a:xfrm>
          </p:grpSpPr>
          <p:sp>
            <p:nvSpPr>
              <p:cNvPr id="152587" name="Text Box 60"/>
              <p:cNvSpPr txBox="1">
                <a:spLocks noChangeArrowheads="1"/>
              </p:cNvSpPr>
              <p:nvPr/>
            </p:nvSpPr>
            <p:spPr bwMode="auto">
              <a:xfrm>
                <a:off x="112" y="902"/>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URG: urgent data </a:t>
                </a:r>
              </a:p>
              <a:p>
                <a:pPr algn="r">
                  <a:spcBef>
                    <a:spcPct val="0"/>
                  </a:spcBef>
                  <a:buClrTx/>
                  <a:buSzTx/>
                  <a:buFontTx/>
                  <a:buNone/>
                </a:pPr>
                <a:r>
                  <a:rPr lang="en-US" altLang="x-none" sz="1800">
                    <a:solidFill>
                      <a:srgbClr val="000000"/>
                    </a:solidFill>
                  </a:rPr>
                  <a:t>(generally not used)</a:t>
                </a:r>
                <a:endParaRPr lang="en-US" altLang="x-none" sz="1000">
                  <a:solidFill>
                    <a:srgbClr val="000000"/>
                  </a:solidFill>
                  <a:latin typeface="Times New Roman" charset="0"/>
                </a:endParaRPr>
              </a:p>
            </p:txBody>
          </p:sp>
          <p:sp>
            <p:nvSpPr>
              <p:cNvPr id="152588" name="Text Box 61"/>
              <p:cNvSpPr txBox="1">
                <a:spLocks noChangeArrowheads="1"/>
              </p:cNvSpPr>
              <p:nvPr/>
            </p:nvSpPr>
            <p:spPr bwMode="auto">
              <a:xfrm>
                <a:off x="94" y="1784"/>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PSH: push data now</a:t>
                </a:r>
              </a:p>
              <a:p>
                <a:pPr algn="r">
                  <a:spcBef>
                    <a:spcPct val="0"/>
                  </a:spcBef>
                  <a:buClrTx/>
                  <a:buSzTx/>
                  <a:buFontTx/>
                  <a:buNone/>
                </a:pPr>
                <a:r>
                  <a:rPr lang="en-US" altLang="x-none" sz="1800">
                    <a:solidFill>
                      <a:srgbClr val="000000"/>
                    </a:solidFill>
                  </a:rPr>
                  <a:t>(generally not used)</a:t>
                </a:r>
              </a:p>
            </p:txBody>
          </p:sp>
          <p:sp>
            <p:nvSpPr>
              <p:cNvPr id="152589" name="Line 62"/>
              <p:cNvSpPr>
                <a:spLocks noChangeShapeType="1"/>
              </p:cNvSpPr>
              <p:nvPr/>
            </p:nvSpPr>
            <p:spPr bwMode="auto">
              <a:xfrm>
                <a:off x="1494" y="1134"/>
                <a:ext cx="942" cy="60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0" name="Line 63"/>
              <p:cNvSpPr>
                <a:spLocks noChangeShapeType="1"/>
              </p:cNvSpPr>
              <p:nvPr/>
            </p:nvSpPr>
            <p:spPr bwMode="auto">
              <a:xfrm flipV="1">
                <a:off x="1482" y="1782"/>
                <a:ext cx="1158" cy="2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2586" name="Line 64"/>
            <p:cNvSpPr>
              <a:spLocks noChangeShapeType="1"/>
            </p:cNvSpPr>
            <p:nvPr/>
          </p:nvSpPr>
          <p:spPr bwMode="auto">
            <a:xfrm>
              <a:off x="1491" y="1111"/>
              <a:ext cx="1870" cy="99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a:extLst>
              <a:ext uri="{FF2B5EF4-FFF2-40B4-BE49-F238E27FC236}">
                <a16:creationId xmlns:a16="http://schemas.microsoft.com/office/drawing/2014/main" id="{8C0275E2-0736-0648-B2F3-0ED21E67AFC0}"/>
              </a:ext>
            </a:extLst>
          </p:cNvPr>
          <p:cNvSpPr>
            <a:spLocks noGrp="1"/>
          </p:cNvSpPr>
          <p:nvPr>
            <p:ph type="sldNum" sz="quarter" idx="12"/>
          </p:nvPr>
        </p:nvSpPr>
        <p:spPr/>
        <p:txBody>
          <a:bodyPr/>
          <a:lstStyle/>
          <a:p>
            <a:fld id="{51B6A1D6-5A67-8647-88E0-E3A073C06BF1}" type="slidenum">
              <a:rPr lang="en-US" altLang="x-none" smtClean="0"/>
              <a:pPr/>
              <a:t>15</a:t>
            </a:fld>
            <a:endParaRPr lang="en-US" altLang="x-none"/>
          </a:p>
        </p:txBody>
      </p:sp>
    </p:spTree>
    <p:extLst>
      <p:ext uri="{BB962C8B-B14F-4D97-AF65-F5344CB8AC3E}">
        <p14:creationId xmlns:p14="http://schemas.microsoft.com/office/powerpoint/2010/main" val="4253387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x-none" sz="4000" u="sng">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marL="800100" lvl="1" indent="-342900">
              <a:buClr>
                <a:schemeClr val="tx1"/>
              </a:buClr>
              <a:buFont typeface="Courier New" panose="02070309020205020404" pitchFamily="49" charset="0"/>
              <a:buChar char="o"/>
            </a:pPr>
            <a:r>
              <a:rPr lang="en-US" altLang="x-none" dirty="0"/>
              <a:t>perfect channel</a:t>
            </a:r>
          </a:p>
          <a:p>
            <a:pPr marL="800100" lvl="1" indent="-342900">
              <a:buClr>
                <a:schemeClr val="tx1"/>
              </a:buClr>
              <a:buFont typeface="Courier New" panose="02070309020205020404" pitchFamily="49" charset="0"/>
              <a:buChar char="o"/>
            </a:pPr>
            <a:r>
              <a:rPr lang="en-US" altLang="x-none" dirty="0"/>
              <a:t>channel with bit errors</a:t>
            </a:r>
          </a:p>
          <a:p>
            <a:pPr marL="800100" lvl="1" indent="-342900">
              <a:buClr>
                <a:schemeClr val="tx1"/>
              </a:buClr>
              <a:buFont typeface="Courier New" panose="02070309020205020404" pitchFamily="49" charset="0"/>
              <a:buChar char="o"/>
            </a:pPr>
            <a:r>
              <a:rPr lang="en-US" altLang="x-none" dirty="0"/>
              <a:t>channel with bit errors and losses</a:t>
            </a:r>
          </a:p>
          <a:p>
            <a:pPr marL="800100" lvl="1" indent="-342900">
              <a:buClr>
                <a:schemeClr val="tx1"/>
              </a:buClr>
              <a:buFont typeface="Courier New" panose="02070309020205020404" pitchFamily="49" charset="0"/>
              <a:buChar char="o"/>
            </a:pPr>
            <a:r>
              <a:rPr lang="en-US" altLang="x-none" dirty="0"/>
              <a:t>sliding window: reliability with throughput</a:t>
            </a:r>
            <a:endParaRPr lang="en-US" altLang="zh-CN" dirty="0">
              <a:solidFill>
                <a:srgbClr val="000000"/>
              </a:solidFill>
              <a:ea typeface="宋体" charset="-122"/>
            </a:endParaRPr>
          </a:p>
          <a:p>
            <a:pPr>
              <a:buFont typeface="Wingdings" pitchFamily="2" charset="2"/>
              <a:buChar char="q"/>
            </a:pPr>
            <a:r>
              <a:rPr lang="en-US" altLang="zh-CN" dirty="0">
                <a:ea typeface="宋体" charset="-122"/>
              </a:rPr>
              <a:t>TCP reliability</a:t>
            </a:r>
          </a:p>
          <a:p>
            <a:pPr lvl="1">
              <a:buClr>
                <a:srgbClr val="C00000"/>
              </a:buClr>
              <a:buFont typeface="Wingdings" charset="2"/>
              <a:buChar char="Ø"/>
            </a:pPr>
            <a:r>
              <a:rPr lang="en-US" altLang="x-none" i="1" dirty="0">
                <a:solidFill>
                  <a:srgbClr val="C00000"/>
                </a:solidFill>
              </a:rPr>
              <a:t>data </a:t>
            </a:r>
            <a:r>
              <a:rPr lang="en-US" altLang="x-none" i="1" dirty="0" err="1">
                <a:solidFill>
                  <a:srgbClr val="C00000"/>
                </a:solidFill>
              </a:rPr>
              <a:t>seq</a:t>
            </a:r>
            <a:r>
              <a:rPr lang="en-US" altLang="x-none" i="1" dirty="0">
                <a:solidFill>
                  <a:srgbClr val="C00000"/>
                </a:solidFill>
              </a:rPr>
              <a:t>#, ack, buffering</a:t>
            </a:r>
            <a:endParaRPr lang="en-US" altLang="zh-CN" i="1" dirty="0">
              <a:solidFill>
                <a:srgbClr val="C00000"/>
              </a:solidFill>
              <a:ea typeface="宋体" charset="-122"/>
            </a:endParaRPr>
          </a:p>
        </p:txBody>
      </p:sp>
      <p:sp>
        <p:nvSpPr>
          <p:cNvPr id="2" name="Slide Number Placeholder 1">
            <a:extLst>
              <a:ext uri="{FF2B5EF4-FFF2-40B4-BE49-F238E27FC236}">
                <a16:creationId xmlns:a16="http://schemas.microsoft.com/office/drawing/2014/main" id="{D99EDA83-D144-0446-9C17-579F7935D136}"/>
              </a:ext>
            </a:extLst>
          </p:cNvPr>
          <p:cNvSpPr>
            <a:spLocks noGrp="1"/>
          </p:cNvSpPr>
          <p:nvPr>
            <p:ph type="sldNum" sz="quarter" idx="12"/>
          </p:nvPr>
        </p:nvSpPr>
        <p:spPr/>
        <p:txBody>
          <a:bodyPr/>
          <a:lstStyle/>
          <a:p>
            <a:fld id="{37EB7456-F267-5C4C-AD02-446DDDC385E0}" type="slidenum">
              <a:rPr lang="en-US" altLang="x-none" smtClean="0"/>
              <a:pPr/>
              <a:t>16</a:t>
            </a:fld>
            <a:endParaRPr lang="en-US" altLang="x-none"/>
          </a:p>
        </p:txBody>
      </p:sp>
    </p:spTree>
    <p:extLst>
      <p:ext uri="{BB962C8B-B14F-4D97-AF65-F5344CB8AC3E}">
        <p14:creationId xmlns:p14="http://schemas.microsoft.com/office/powerpoint/2010/main" val="307152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x-none">
                <a:ea typeface="ＭＳ Ｐゴシック" charset="-128"/>
              </a:rPr>
              <a:t>Flow Control</a:t>
            </a:r>
          </a:p>
        </p:txBody>
      </p:sp>
      <p:sp>
        <p:nvSpPr>
          <p:cNvPr id="154627" name="Rectangle 3"/>
          <p:cNvSpPr>
            <a:spLocks noGrp="1" noChangeArrowheads="1"/>
          </p:cNvSpPr>
          <p:nvPr>
            <p:ph type="body" sz="half" idx="1"/>
          </p:nvPr>
        </p:nvSpPr>
        <p:spPr>
          <a:xfrm>
            <a:off x="533400" y="1600200"/>
            <a:ext cx="3959225" cy="1331913"/>
          </a:xfrm>
        </p:spPr>
        <p:txBody>
          <a:bodyPr/>
          <a:lstStyle/>
          <a:p>
            <a:pPr>
              <a:buFont typeface="Wingdings" pitchFamily="2" charset="2"/>
              <a:buChar char="q"/>
            </a:pPr>
            <a:r>
              <a:rPr lang="en-US" altLang="x-none" sz="2400" dirty="0">
                <a:ea typeface="ＭＳ Ｐゴシック" charset="-128"/>
              </a:rPr>
              <a:t>receive side of a connection has a receive buffer:</a:t>
            </a:r>
          </a:p>
        </p:txBody>
      </p:sp>
      <p:sp>
        <p:nvSpPr>
          <p:cNvPr id="154628" name="Rectangle 4"/>
          <p:cNvSpPr>
            <a:spLocks noGrp="1" noChangeArrowheads="1"/>
          </p:cNvSpPr>
          <p:nvPr>
            <p:ph type="body" sz="half" idx="2"/>
          </p:nvPr>
        </p:nvSpPr>
        <p:spPr>
          <a:xfrm>
            <a:off x="5029200" y="3276600"/>
            <a:ext cx="3810000" cy="2895600"/>
          </a:xfrm>
        </p:spPr>
        <p:txBody>
          <a:bodyPr/>
          <a:lstStyle/>
          <a:p>
            <a:pPr>
              <a:buFont typeface="Wingdings" pitchFamily="2" charset="2"/>
              <a:buChar char="q"/>
            </a:pPr>
            <a:r>
              <a:rPr lang="en-US" altLang="x-none" sz="2400" dirty="0">
                <a:ea typeface="ＭＳ Ｐゴシック" charset="-128"/>
              </a:rPr>
              <a:t>speed-matching service: matching the send rate to the receiving app</a:t>
            </a:r>
            <a:r>
              <a:rPr lang="ja-JP" altLang="en-US" sz="2400">
                <a:ea typeface="ＭＳ Ｐゴシック" charset="-128"/>
              </a:rPr>
              <a:t>’</a:t>
            </a:r>
            <a:r>
              <a:rPr lang="en-US" altLang="ja-JP" sz="2400" dirty="0">
                <a:ea typeface="ＭＳ Ｐゴシック" charset="-128"/>
              </a:rPr>
              <a:t>s drain rate</a:t>
            </a:r>
            <a:endParaRPr lang="en-US" altLang="x-none" sz="2400" dirty="0">
              <a:ea typeface="ＭＳ Ｐゴシック" charset="-128"/>
            </a:endParaRPr>
          </a:p>
        </p:txBody>
      </p:sp>
      <p:pic>
        <p:nvPicPr>
          <p:cNvPr id="154629" name="Picture 5" descr="rcv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30" name="Rectangle 6"/>
          <p:cNvSpPr>
            <a:spLocks noChangeArrowheads="1"/>
          </p:cNvSpPr>
          <p:nvPr/>
        </p:nvSpPr>
        <p:spPr bwMode="auto">
          <a:xfrm>
            <a:off x="457200" y="4953000"/>
            <a:ext cx="381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x-none" sz="2400" dirty="0">
                <a:solidFill>
                  <a:srgbClr val="000000"/>
                </a:solidFill>
              </a:rPr>
              <a:t>app process may be slow at reading from buffer</a:t>
            </a:r>
          </a:p>
        </p:txBody>
      </p:sp>
      <p:grpSp>
        <p:nvGrpSpPr>
          <p:cNvPr id="154631" name="Group 7"/>
          <p:cNvGrpSpPr>
            <a:grpSpLocks/>
          </p:cNvGrpSpPr>
          <p:nvPr/>
        </p:nvGrpSpPr>
        <p:grpSpPr bwMode="auto">
          <a:xfrm>
            <a:off x="5181600" y="1066800"/>
            <a:ext cx="3057525" cy="1692275"/>
            <a:chOff x="564" y="803"/>
            <a:chExt cx="1926" cy="1066"/>
          </a:xfrm>
        </p:grpSpPr>
        <p:sp>
          <p:nvSpPr>
            <p:cNvPr id="154632" name="Rectangle 8"/>
            <p:cNvSpPr>
              <a:spLocks noChangeArrowheads="1"/>
            </p:cNvSpPr>
            <p:nvPr/>
          </p:nvSpPr>
          <p:spPr bwMode="auto">
            <a:xfrm>
              <a:off x="564" y="948"/>
              <a:ext cx="1926" cy="900"/>
            </a:xfrm>
            <a:prstGeom prst="rect">
              <a:avLst/>
            </a:prstGeom>
            <a:solidFill>
              <a:srgbClr val="FFFFFF"/>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4633" name="Text Box 9"/>
            <p:cNvSpPr txBox="1">
              <a:spLocks noChangeArrowheads="1"/>
            </p:cNvSpPr>
            <p:nvPr/>
          </p:nvSpPr>
          <p:spPr bwMode="auto">
            <a:xfrm>
              <a:off x="618" y="1043"/>
              <a:ext cx="1809"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sender won</a:t>
              </a:r>
              <a:r>
                <a:rPr lang="ja-JP" altLang="en-US" sz="2000">
                  <a:solidFill>
                    <a:srgbClr val="000000"/>
                  </a:solidFill>
                </a:rPr>
                <a:t>’</a:t>
              </a:r>
              <a:r>
                <a:rPr lang="en-US" altLang="ja-JP" sz="2000">
                  <a:solidFill>
                    <a:srgbClr val="000000"/>
                  </a:solidFill>
                </a:rPr>
                <a:t>t overflow</a:t>
              </a:r>
            </a:p>
            <a:p>
              <a:pPr algn="ctr">
                <a:spcBef>
                  <a:spcPct val="0"/>
                </a:spcBef>
                <a:buClrTx/>
                <a:buSzTx/>
                <a:buFontTx/>
                <a:buNone/>
              </a:pPr>
              <a:r>
                <a:rPr lang="en-US" altLang="x-none" sz="2000">
                  <a:solidFill>
                    <a:srgbClr val="000000"/>
                  </a:solidFill>
                </a:rPr>
                <a:t>receiver</a:t>
              </a:r>
              <a:r>
                <a:rPr lang="ja-JP" altLang="en-US" sz="2000">
                  <a:solidFill>
                    <a:srgbClr val="000000"/>
                  </a:solidFill>
                </a:rPr>
                <a:t>’</a:t>
              </a:r>
              <a:r>
                <a:rPr lang="en-US" altLang="ja-JP" sz="2000">
                  <a:solidFill>
                    <a:srgbClr val="000000"/>
                  </a:solidFill>
                </a:rPr>
                <a:t>s buffer by</a:t>
              </a:r>
            </a:p>
            <a:p>
              <a:pPr algn="ctr">
                <a:spcBef>
                  <a:spcPct val="0"/>
                </a:spcBef>
                <a:buClrTx/>
                <a:buSzTx/>
                <a:buFontTx/>
                <a:buNone/>
              </a:pPr>
              <a:r>
                <a:rPr lang="en-US" altLang="x-none" sz="2000">
                  <a:solidFill>
                    <a:srgbClr val="000000"/>
                  </a:solidFill>
                </a:rPr>
                <a:t>transmitting too much,</a:t>
              </a:r>
            </a:p>
            <a:p>
              <a:pPr algn="ctr">
                <a:spcBef>
                  <a:spcPct val="0"/>
                </a:spcBef>
                <a:buClrTx/>
                <a:buSzTx/>
                <a:buFontTx/>
                <a:buNone/>
              </a:pPr>
              <a:r>
                <a:rPr lang="en-US" altLang="x-none" sz="2000">
                  <a:solidFill>
                    <a:srgbClr val="000000"/>
                  </a:solidFill>
                </a:rPr>
                <a:t> too fast</a:t>
              </a:r>
              <a:endParaRPr lang="en-US" altLang="x-none" sz="1000">
                <a:solidFill>
                  <a:srgbClr val="000000"/>
                </a:solidFill>
                <a:latin typeface="Times New Roman" charset="0"/>
              </a:endParaRPr>
            </a:p>
          </p:txBody>
        </p:sp>
        <p:grpSp>
          <p:nvGrpSpPr>
            <p:cNvPr id="154634" name="Group 10"/>
            <p:cNvGrpSpPr>
              <a:grpSpLocks/>
            </p:cNvGrpSpPr>
            <p:nvPr/>
          </p:nvGrpSpPr>
          <p:grpSpPr bwMode="auto">
            <a:xfrm>
              <a:off x="604" y="803"/>
              <a:ext cx="1193" cy="288"/>
              <a:chOff x="3448" y="305"/>
              <a:chExt cx="1193" cy="288"/>
            </a:xfrm>
          </p:grpSpPr>
          <p:sp>
            <p:nvSpPr>
              <p:cNvPr id="154635" name="Rectangle 11"/>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4636" name="Text Box 12"/>
              <p:cNvSpPr txBox="1">
                <a:spLocks noChangeArrowheads="1"/>
              </p:cNvSpPr>
              <p:nvPr/>
            </p:nvSpPr>
            <p:spPr bwMode="auto">
              <a:xfrm>
                <a:off x="3448" y="305"/>
                <a:ext cx="1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FF0000"/>
                    </a:solidFill>
                  </a:rPr>
                  <a:t>flow control</a:t>
                </a:r>
                <a:endParaRPr lang="en-US" altLang="x-none" sz="1000">
                  <a:solidFill>
                    <a:srgbClr val="000000"/>
                  </a:solidFill>
                  <a:latin typeface="Times New Roman" charset="0"/>
                </a:endParaRPr>
              </a:p>
            </p:txBody>
          </p:sp>
        </p:grpSp>
      </p:grpSp>
      <p:sp>
        <p:nvSpPr>
          <p:cNvPr id="2" name="Slide Number Placeholder 1">
            <a:extLst>
              <a:ext uri="{FF2B5EF4-FFF2-40B4-BE49-F238E27FC236}">
                <a16:creationId xmlns:a16="http://schemas.microsoft.com/office/drawing/2014/main" id="{30E5BC4E-15E0-674D-B006-14E014BF010D}"/>
              </a:ext>
            </a:extLst>
          </p:cNvPr>
          <p:cNvSpPr>
            <a:spLocks noGrp="1"/>
          </p:cNvSpPr>
          <p:nvPr>
            <p:ph type="sldNum" sz="quarter" idx="12"/>
          </p:nvPr>
        </p:nvSpPr>
        <p:spPr/>
        <p:txBody>
          <a:bodyPr/>
          <a:lstStyle/>
          <a:p>
            <a:fld id="{CC730498-AE79-BE45-96D5-B15E75DF3F04}" type="slidenum">
              <a:rPr lang="en-US" altLang="x-none" smtClean="0"/>
              <a:pPr/>
              <a:t>17</a:t>
            </a:fld>
            <a:endParaRPr lang="en-US" altLang="x-none"/>
          </a:p>
        </p:txBody>
      </p:sp>
    </p:spTree>
    <p:extLst>
      <p:ext uri="{BB962C8B-B14F-4D97-AF65-F5344CB8AC3E}">
        <p14:creationId xmlns:p14="http://schemas.microsoft.com/office/powerpoint/2010/main" val="419382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544513" y="228600"/>
            <a:ext cx="8020050" cy="1143000"/>
          </a:xfrm>
        </p:spPr>
        <p:txBody>
          <a:bodyPr/>
          <a:lstStyle/>
          <a:p>
            <a:r>
              <a:rPr lang="en-US" altLang="x-none">
                <a:ea typeface="ＭＳ Ｐゴシック" charset="-128"/>
              </a:rPr>
              <a:t>TCP Flow Control: How it Works</a:t>
            </a:r>
          </a:p>
        </p:txBody>
      </p:sp>
      <p:sp>
        <p:nvSpPr>
          <p:cNvPr id="156675" name="Rectangle 3"/>
          <p:cNvSpPr>
            <a:spLocks noGrp="1" noChangeArrowheads="1"/>
          </p:cNvSpPr>
          <p:nvPr>
            <p:ph type="body" sz="half" idx="1"/>
          </p:nvPr>
        </p:nvSpPr>
        <p:spPr>
          <a:xfrm>
            <a:off x="533400" y="3324225"/>
            <a:ext cx="4513263" cy="3057525"/>
          </a:xfrm>
        </p:spPr>
        <p:txBody>
          <a:bodyPr/>
          <a:lstStyle/>
          <a:p>
            <a:pPr>
              <a:buFont typeface="Wingdings" pitchFamily="2" charset="2"/>
              <a:buChar char="q"/>
            </a:pPr>
            <a:r>
              <a:rPr lang="en-US" altLang="x-none" sz="2400" dirty="0">
                <a:ea typeface="ＭＳ Ｐゴシック" charset="-128"/>
              </a:rPr>
              <a:t>spare room in buffer</a:t>
            </a:r>
            <a:endParaRPr lang="en-US" altLang="x-none" sz="2400" dirty="0">
              <a:latin typeface="Courier New" charset="0"/>
              <a:ea typeface="ＭＳ Ｐゴシック" charset="-128"/>
            </a:endParaRPr>
          </a:p>
          <a:p>
            <a:pPr>
              <a:buFont typeface="ZapfDingbats" charset="0"/>
              <a:buNone/>
            </a:pPr>
            <a:r>
              <a:rPr lang="en-US" altLang="x-none" sz="2000" b="1" dirty="0">
                <a:latin typeface="Courier New" charset="0"/>
                <a:ea typeface="ＭＳ Ｐゴシック" charset="-128"/>
              </a:rPr>
              <a:t>= </a:t>
            </a:r>
            <a:r>
              <a:rPr lang="en-US" altLang="x-none" sz="2000" b="1" dirty="0" err="1">
                <a:solidFill>
                  <a:srgbClr val="FF0000"/>
                </a:solidFill>
                <a:latin typeface="Courier New" charset="0"/>
                <a:ea typeface="ＭＳ Ｐゴシック" charset="-128"/>
              </a:rPr>
              <a:t>RcvWindow</a:t>
            </a:r>
            <a:endParaRPr lang="en-US" altLang="x-none" sz="2000" b="1" dirty="0">
              <a:latin typeface="Courier New" charset="0"/>
              <a:ea typeface="ＭＳ Ｐゴシック" charset="-128"/>
            </a:endParaRPr>
          </a:p>
        </p:txBody>
      </p:sp>
      <p:pic>
        <p:nvPicPr>
          <p:cNvPr id="156676" name="Picture 4" descr="rcv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1404938"/>
            <a:ext cx="4624388"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7" name="Rectangle 5"/>
          <p:cNvSpPr>
            <a:spLocks noChangeArrowheads="1"/>
          </p:cNvSpPr>
          <p:nvPr/>
        </p:nvSpPr>
        <p:spPr bwMode="auto">
          <a:xfrm>
            <a:off x="4810125" y="1300163"/>
            <a:ext cx="4079875" cy="5262562"/>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6678" name="Rectangle 6"/>
          <p:cNvSpPr>
            <a:spLocks noChangeArrowheads="1"/>
          </p:cNvSpPr>
          <p:nvPr/>
        </p:nvSpPr>
        <p:spPr bwMode="auto">
          <a:xfrm>
            <a:off x="4721225" y="1427163"/>
            <a:ext cx="4079875" cy="5241925"/>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6679" name="Text Box 7"/>
          <p:cNvSpPr txBox="1">
            <a:spLocks noChangeArrowheads="1"/>
          </p:cNvSpPr>
          <p:nvPr/>
        </p:nvSpPr>
        <p:spPr bwMode="auto">
          <a:xfrm>
            <a:off x="4808538" y="1389063"/>
            <a:ext cx="1843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6680" name="Text Box 8"/>
          <p:cNvSpPr txBox="1">
            <a:spLocks noChangeArrowheads="1"/>
          </p:cNvSpPr>
          <p:nvPr/>
        </p:nvSpPr>
        <p:spPr bwMode="auto">
          <a:xfrm>
            <a:off x="6954838" y="1395413"/>
            <a:ext cx="159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6681" name="Line 9"/>
          <p:cNvSpPr>
            <a:spLocks noChangeShapeType="1"/>
          </p:cNvSpPr>
          <p:nvPr/>
        </p:nvSpPr>
        <p:spPr bwMode="auto">
          <a:xfrm>
            <a:off x="4724400" y="1835150"/>
            <a:ext cx="4075113"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2" name="Line 10"/>
          <p:cNvSpPr>
            <a:spLocks noChangeShapeType="1"/>
          </p:cNvSpPr>
          <p:nvPr/>
        </p:nvSpPr>
        <p:spPr bwMode="auto">
          <a:xfrm flipV="1">
            <a:off x="4718050" y="2249488"/>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3" name="Line 11"/>
          <p:cNvSpPr>
            <a:spLocks noChangeShapeType="1"/>
          </p:cNvSpPr>
          <p:nvPr/>
        </p:nvSpPr>
        <p:spPr bwMode="auto">
          <a:xfrm flipV="1">
            <a:off x="6727825" y="1427163"/>
            <a:ext cx="0" cy="4270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4" name="Text Box 12"/>
          <p:cNvSpPr txBox="1">
            <a:spLocks noChangeArrowheads="1"/>
          </p:cNvSpPr>
          <p:nvPr/>
        </p:nvSpPr>
        <p:spPr bwMode="auto">
          <a:xfrm>
            <a:off x="5780088" y="4641850"/>
            <a:ext cx="21288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6685" name="Text Box 13"/>
          <p:cNvSpPr txBox="1">
            <a:spLocks noChangeArrowheads="1"/>
          </p:cNvSpPr>
          <p:nvPr/>
        </p:nvSpPr>
        <p:spPr bwMode="auto">
          <a:xfrm>
            <a:off x="5375275" y="1814513"/>
            <a:ext cx="2566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6686" name="Line 14"/>
          <p:cNvSpPr>
            <a:spLocks noChangeShapeType="1"/>
          </p:cNvSpPr>
          <p:nvPr/>
        </p:nvSpPr>
        <p:spPr bwMode="auto">
          <a:xfrm flipV="1">
            <a:off x="4727575" y="266541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7" name="Text Box 15"/>
          <p:cNvSpPr txBox="1">
            <a:spLocks noChangeArrowheads="1"/>
          </p:cNvSpPr>
          <p:nvPr/>
        </p:nvSpPr>
        <p:spPr bwMode="auto">
          <a:xfrm>
            <a:off x="4962525" y="2249488"/>
            <a:ext cx="351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6688" name="Line 16"/>
          <p:cNvSpPr>
            <a:spLocks noChangeShapeType="1"/>
          </p:cNvSpPr>
          <p:nvPr/>
        </p:nvSpPr>
        <p:spPr bwMode="auto">
          <a:xfrm flipV="1">
            <a:off x="4722813" y="309721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9" name="Line 17"/>
          <p:cNvSpPr>
            <a:spLocks noChangeShapeType="1"/>
          </p:cNvSpPr>
          <p:nvPr/>
        </p:nvSpPr>
        <p:spPr bwMode="auto">
          <a:xfrm flipV="1">
            <a:off x="4718050" y="352266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0" name="Line 18"/>
          <p:cNvSpPr>
            <a:spLocks noChangeShapeType="1"/>
          </p:cNvSpPr>
          <p:nvPr/>
        </p:nvSpPr>
        <p:spPr bwMode="auto">
          <a:xfrm flipV="1">
            <a:off x="4718050" y="4135438"/>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1" name="Line 19"/>
          <p:cNvSpPr>
            <a:spLocks noChangeShapeType="1"/>
          </p:cNvSpPr>
          <p:nvPr/>
        </p:nvSpPr>
        <p:spPr bwMode="auto">
          <a:xfrm flipH="1" flipV="1">
            <a:off x="6742113" y="2668588"/>
            <a:ext cx="4762" cy="849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2" name="Text Box 20"/>
          <p:cNvSpPr txBox="1">
            <a:spLocks noChangeArrowheads="1"/>
          </p:cNvSpPr>
          <p:nvPr/>
        </p:nvSpPr>
        <p:spPr bwMode="auto">
          <a:xfrm>
            <a:off x="6778625" y="2678113"/>
            <a:ext cx="1944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rcvr window size</a:t>
            </a:r>
            <a:endParaRPr lang="en-US" altLang="x-none" sz="1800">
              <a:solidFill>
                <a:srgbClr val="FF0000"/>
              </a:solidFill>
              <a:latin typeface="Times New Roman" charset="0"/>
            </a:endParaRPr>
          </a:p>
        </p:txBody>
      </p:sp>
      <p:sp>
        <p:nvSpPr>
          <p:cNvPr id="156693" name="Text Box 21"/>
          <p:cNvSpPr txBox="1">
            <a:spLocks noChangeArrowheads="1"/>
          </p:cNvSpPr>
          <p:nvPr/>
        </p:nvSpPr>
        <p:spPr bwMode="auto">
          <a:xfrm>
            <a:off x="6894513" y="3108325"/>
            <a:ext cx="1841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6694" name="Text Box 22"/>
          <p:cNvSpPr txBox="1">
            <a:spLocks noChangeArrowheads="1"/>
          </p:cNvSpPr>
          <p:nvPr/>
        </p:nvSpPr>
        <p:spPr bwMode="auto">
          <a:xfrm>
            <a:off x="5124450" y="3087688"/>
            <a:ext cx="1208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6695" name="Text Box 23"/>
          <p:cNvSpPr txBox="1">
            <a:spLocks noChangeArrowheads="1"/>
          </p:cNvSpPr>
          <p:nvPr/>
        </p:nvSpPr>
        <p:spPr bwMode="auto">
          <a:xfrm>
            <a:off x="6502400" y="2709863"/>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6696" name="Line 24"/>
          <p:cNvSpPr>
            <a:spLocks noChangeShapeType="1"/>
          </p:cNvSpPr>
          <p:nvPr/>
        </p:nvSpPr>
        <p:spPr bwMode="auto">
          <a:xfrm flipV="1">
            <a:off x="6580188" y="2659063"/>
            <a:ext cx="0" cy="4270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7" name="Line 25"/>
          <p:cNvSpPr>
            <a:spLocks noChangeShapeType="1"/>
          </p:cNvSpPr>
          <p:nvPr/>
        </p:nvSpPr>
        <p:spPr bwMode="auto">
          <a:xfrm flipV="1">
            <a:off x="641350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8" name="Line 26"/>
          <p:cNvSpPr>
            <a:spLocks noChangeShapeType="1"/>
          </p:cNvSpPr>
          <p:nvPr/>
        </p:nvSpPr>
        <p:spPr bwMode="auto">
          <a:xfrm flipV="1">
            <a:off x="6240463"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9" name="Line 27"/>
          <p:cNvSpPr>
            <a:spLocks noChangeShapeType="1"/>
          </p:cNvSpPr>
          <p:nvPr/>
        </p:nvSpPr>
        <p:spPr bwMode="auto">
          <a:xfrm flipV="1">
            <a:off x="6073775" y="2668588"/>
            <a:ext cx="0" cy="428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0" name="Line 28"/>
          <p:cNvSpPr>
            <a:spLocks noChangeShapeType="1"/>
          </p:cNvSpPr>
          <p:nvPr/>
        </p:nvSpPr>
        <p:spPr bwMode="auto">
          <a:xfrm flipV="1">
            <a:off x="591185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1" name="Line 29"/>
          <p:cNvSpPr>
            <a:spLocks noChangeShapeType="1"/>
          </p:cNvSpPr>
          <p:nvPr/>
        </p:nvSpPr>
        <p:spPr bwMode="auto">
          <a:xfrm flipV="1">
            <a:off x="5734050" y="2673350"/>
            <a:ext cx="0" cy="428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2" name="Text Box 30"/>
          <p:cNvSpPr txBox="1">
            <a:spLocks noChangeArrowheads="1"/>
          </p:cNvSpPr>
          <p:nvPr/>
        </p:nvSpPr>
        <p:spPr bwMode="auto">
          <a:xfrm>
            <a:off x="6327775" y="2703513"/>
            <a:ext cx="32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6703" name="Text Box 31"/>
          <p:cNvSpPr txBox="1">
            <a:spLocks noChangeArrowheads="1"/>
          </p:cNvSpPr>
          <p:nvPr/>
        </p:nvSpPr>
        <p:spPr bwMode="auto">
          <a:xfrm>
            <a:off x="6162675" y="2703513"/>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6704" name="Text Box 32"/>
          <p:cNvSpPr txBox="1">
            <a:spLocks noChangeArrowheads="1"/>
          </p:cNvSpPr>
          <p:nvPr/>
        </p:nvSpPr>
        <p:spPr bwMode="auto">
          <a:xfrm>
            <a:off x="6000750" y="2698750"/>
            <a:ext cx="290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6705" name="Text Box 33"/>
          <p:cNvSpPr txBox="1">
            <a:spLocks noChangeArrowheads="1"/>
          </p:cNvSpPr>
          <p:nvPr/>
        </p:nvSpPr>
        <p:spPr bwMode="auto">
          <a:xfrm>
            <a:off x="5821363" y="2698750"/>
            <a:ext cx="333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6706" name="Text Box 34"/>
          <p:cNvSpPr txBox="1">
            <a:spLocks noChangeArrowheads="1"/>
          </p:cNvSpPr>
          <p:nvPr/>
        </p:nvSpPr>
        <p:spPr bwMode="auto">
          <a:xfrm>
            <a:off x="5653088" y="2698750"/>
            <a:ext cx="333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6707" name="Text Box 35"/>
          <p:cNvSpPr txBox="1">
            <a:spLocks noChangeArrowheads="1"/>
          </p:cNvSpPr>
          <p:nvPr/>
        </p:nvSpPr>
        <p:spPr bwMode="auto">
          <a:xfrm>
            <a:off x="4678363" y="2595563"/>
            <a:ext cx="58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6708" name="Text Box 36"/>
          <p:cNvSpPr txBox="1">
            <a:spLocks noChangeArrowheads="1"/>
          </p:cNvSpPr>
          <p:nvPr/>
        </p:nvSpPr>
        <p:spPr bwMode="auto">
          <a:xfrm>
            <a:off x="5172075" y="2595563"/>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6709" name="Line 37"/>
          <p:cNvSpPr>
            <a:spLocks noChangeShapeType="1"/>
          </p:cNvSpPr>
          <p:nvPr/>
        </p:nvSpPr>
        <p:spPr bwMode="auto">
          <a:xfrm flipV="1">
            <a:off x="521335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10" name="Text Box 38"/>
          <p:cNvSpPr txBox="1">
            <a:spLocks noChangeArrowheads="1"/>
          </p:cNvSpPr>
          <p:nvPr/>
        </p:nvSpPr>
        <p:spPr bwMode="auto">
          <a:xfrm>
            <a:off x="5176838" y="3636963"/>
            <a:ext cx="3125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sp>
        <p:nvSpPr>
          <p:cNvPr id="2" name="Slide Number Placeholder 1">
            <a:extLst>
              <a:ext uri="{FF2B5EF4-FFF2-40B4-BE49-F238E27FC236}">
                <a16:creationId xmlns:a16="http://schemas.microsoft.com/office/drawing/2014/main" id="{63118D8C-EBE9-1F42-A695-5FC30D3DA2CF}"/>
              </a:ext>
            </a:extLst>
          </p:cNvPr>
          <p:cNvSpPr>
            <a:spLocks noGrp="1"/>
          </p:cNvSpPr>
          <p:nvPr>
            <p:ph type="sldNum" sz="quarter" idx="12"/>
          </p:nvPr>
        </p:nvSpPr>
        <p:spPr/>
        <p:txBody>
          <a:bodyPr/>
          <a:lstStyle/>
          <a:p>
            <a:fld id="{CC730498-AE79-BE45-96D5-B15E75DF3F04}" type="slidenum">
              <a:rPr lang="en-US" altLang="x-none" smtClean="0"/>
              <a:pPr/>
              <a:t>18</a:t>
            </a:fld>
            <a:endParaRPr lang="en-US" altLang="x-none"/>
          </a:p>
        </p:txBody>
      </p:sp>
    </p:spTree>
    <p:extLst>
      <p:ext uri="{BB962C8B-B14F-4D97-AF65-F5344CB8AC3E}">
        <p14:creationId xmlns:p14="http://schemas.microsoft.com/office/powerpoint/2010/main" val="1579142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Line 2"/>
          <p:cNvSpPr>
            <a:spLocks noChangeShapeType="1"/>
          </p:cNvSpPr>
          <p:nvPr/>
        </p:nvSpPr>
        <p:spPr bwMode="auto">
          <a:xfrm>
            <a:off x="4972050" y="4686300"/>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3" name="Line 3"/>
          <p:cNvSpPr>
            <a:spLocks noChangeShapeType="1"/>
          </p:cNvSpPr>
          <p:nvPr/>
        </p:nvSpPr>
        <p:spPr bwMode="auto">
          <a:xfrm>
            <a:off x="4895850" y="223837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dirty="0">
                <a:solidFill>
                  <a:srgbClr val="3333CC"/>
                </a:solidFill>
              </a:rPr>
              <a:t>TCP Seq. #</a:t>
            </a:r>
            <a:r>
              <a:rPr lang="ja-JP" altLang="en-US" sz="4000" u="sng">
                <a:solidFill>
                  <a:srgbClr val="3333CC"/>
                </a:solidFill>
              </a:rPr>
              <a:t>’</a:t>
            </a:r>
            <a:r>
              <a:rPr lang="en-US" altLang="ja-JP" sz="4000" u="sng" dirty="0">
                <a:solidFill>
                  <a:srgbClr val="3333CC"/>
                </a:solidFill>
              </a:rPr>
              <a:t>s and ACKs</a:t>
            </a:r>
            <a:endParaRPr lang="en-US" altLang="x-none" sz="4000" u="sng" dirty="0">
              <a:solidFill>
                <a:srgbClr val="3333CC"/>
              </a:solidFill>
            </a:endParaRPr>
          </a:p>
        </p:txBody>
      </p:sp>
      <p:sp>
        <p:nvSpPr>
          <p:cNvPr id="158725" name="Rectangle 5"/>
          <p:cNvSpPr>
            <a:spLocks noChangeArrowheads="1"/>
          </p:cNvSpPr>
          <p:nvPr/>
        </p:nvSpPr>
        <p:spPr bwMode="auto">
          <a:xfrm>
            <a:off x="352425" y="1428750"/>
            <a:ext cx="32575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x-none" sz="2000" u="sng" dirty="0">
                <a:solidFill>
                  <a:srgbClr val="FF0000"/>
                </a:solidFill>
              </a:rPr>
              <a:t>Seq. #</a:t>
            </a:r>
            <a:r>
              <a:rPr lang="ja-JP" altLang="en-US" sz="2000" u="sng">
                <a:solidFill>
                  <a:srgbClr val="FF0000"/>
                </a:solidFill>
              </a:rPr>
              <a:t>’</a:t>
            </a:r>
            <a:r>
              <a:rPr lang="en-US" altLang="ja-JP" sz="2000" u="sng" dirty="0">
                <a:solidFill>
                  <a:srgbClr val="FF0000"/>
                </a:solidFill>
              </a:rPr>
              <a:t>s:</a:t>
            </a:r>
            <a:endParaRPr lang="en-US" altLang="ja-JP" sz="2000" dirty="0">
              <a:solidFill>
                <a:srgbClr val="000000"/>
              </a:solidFill>
            </a:endParaRPr>
          </a:p>
          <a:p>
            <a:pPr lvl="1">
              <a:buClr>
                <a:srgbClr val="3333CC"/>
              </a:buClr>
              <a:buFont typeface="Wingdings" pitchFamily="2" charset="2"/>
              <a:buChar char="q"/>
            </a:pPr>
            <a:r>
              <a:rPr lang="en-US" altLang="x-none" sz="2000" dirty="0">
                <a:solidFill>
                  <a:srgbClr val="000000"/>
                </a:solidFill>
              </a:rPr>
              <a:t>byte stream </a:t>
            </a:r>
            <a:r>
              <a:rPr lang="ja-JP" altLang="en-US" sz="2000">
                <a:solidFill>
                  <a:srgbClr val="000000"/>
                </a:solidFill>
              </a:rPr>
              <a:t>“</a:t>
            </a:r>
            <a:r>
              <a:rPr lang="en-US" altLang="ja-JP" sz="2000" dirty="0">
                <a:solidFill>
                  <a:srgbClr val="000000"/>
                </a:solidFill>
              </a:rPr>
              <a:t>number</a:t>
            </a:r>
            <a:r>
              <a:rPr lang="ja-JP" altLang="en-US" sz="2000">
                <a:solidFill>
                  <a:srgbClr val="000000"/>
                </a:solidFill>
              </a:rPr>
              <a:t>”</a:t>
            </a:r>
            <a:r>
              <a:rPr lang="en-US" altLang="ja-JP" sz="2000" dirty="0">
                <a:solidFill>
                  <a:srgbClr val="000000"/>
                </a:solidFill>
              </a:rPr>
              <a:t> of first byte in segment</a:t>
            </a:r>
            <a:r>
              <a:rPr lang="ja-JP" altLang="en-US" sz="2000">
                <a:solidFill>
                  <a:srgbClr val="000000"/>
                </a:solidFill>
              </a:rPr>
              <a:t>’</a:t>
            </a:r>
            <a:r>
              <a:rPr lang="en-US" altLang="ja-JP" sz="2000" dirty="0">
                <a:solidFill>
                  <a:srgbClr val="000000"/>
                </a:solidFill>
              </a:rPr>
              <a:t>s data</a:t>
            </a:r>
            <a:endParaRPr lang="en-US" altLang="ja-JP" sz="1800" dirty="0">
              <a:solidFill>
                <a:srgbClr val="000000"/>
              </a:solidFill>
            </a:endParaRPr>
          </a:p>
          <a:p>
            <a:pPr>
              <a:buClr>
                <a:srgbClr val="3333CC"/>
              </a:buClr>
              <a:buFont typeface="ZapfDingbats" charset="0"/>
              <a:buNone/>
            </a:pPr>
            <a:r>
              <a:rPr lang="en-US" altLang="x-none" sz="2000" u="sng" dirty="0">
                <a:solidFill>
                  <a:srgbClr val="FF0000"/>
                </a:solidFill>
              </a:rPr>
              <a:t>ACKs:</a:t>
            </a:r>
            <a:endParaRPr lang="en-US" altLang="x-none" sz="2000" dirty="0">
              <a:solidFill>
                <a:srgbClr val="000000"/>
              </a:solidFill>
            </a:endParaRPr>
          </a:p>
          <a:p>
            <a:pPr lvl="1">
              <a:buClr>
                <a:srgbClr val="3333CC"/>
              </a:buClr>
              <a:buFont typeface="Wingdings" pitchFamily="2" charset="2"/>
              <a:buChar char="q"/>
            </a:pPr>
            <a:r>
              <a:rPr lang="en-US" altLang="x-none" sz="2000" dirty="0" err="1">
                <a:solidFill>
                  <a:srgbClr val="000000"/>
                </a:solidFill>
              </a:rPr>
              <a:t>seq</a:t>
            </a:r>
            <a:r>
              <a:rPr lang="en-US" altLang="x-none" sz="2000" dirty="0">
                <a:solidFill>
                  <a:srgbClr val="000000"/>
                </a:solidFill>
              </a:rPr>
              <a:t> # of next byte </a:t>
            </a:r>
            <a:r>
              <a:rPr lang="en-US" altLang="x-none" sz="2000" dirty="0">
                <a:solidFill>
                  <a:srgbClr val="FF0000"/>
                </a:solidFill>
              </a:rPr>
              <a:t>expected</a:t>
            </a:r>
            <a:r>
              <a:rPr lang="en-US" altLang="x-none" sz="2000" dirty="0">
                <a:solidFill>
                  <a:srgbClr val="000000"/>
                </a:solidFill>
              </a:rPr>
              <a:t> from other side</a:t>
            </a:r>
          </a:p>
          <a:p>
            <a:pPr lvl="1">
              <a:buClr>
                <a:srgbClr val="3333CC"/>
              </a:buClr>
              <a:buFont typeface="Wingdings" pitchFamily="2" charset="2"/>
              <a:buChar char="q"/>
            </a:pPr>
            <a:r>
              <a:rPr lang="en-US" altLang="x-none" sz="2000" dirty="0">
                <a:solidFill>
                  <a:srgbClr val="FF0000"/>
                </a:solidFill>
              </a:rPr>
              <a:t>cumulative</a:t>
            </a:r>
            <a:r>
              <a:rPr lang="en-US" altLang="x-none" sz="2000" dirty="0">
                <a:solidFill>
                  <a:srgbClr val="000000"/>
                </a:solidFill>
              </a:rPr>
              <a:t> ACK in standard header</a:t>
            </a:r>
          </a:p>
          <a:p>
            <a:pPr lvl="1">
              <a:buClr>
                <a:srgbClr val="3333CC"/>
              </a:buClr>
              <a:buFont typeface="Wingdings" pitchFamily="2" charset="2"/>
              <a:buChar char="q"/>
            </a:pPr>
            <a:r>
              <a:rPr lang="en-US" altLang="zh-CN" sz="2000" dirty="0">
                <a:solidFill>
                  <a:srgbClr val="000000"/>
                </a:solidFill>
              </a:rPr>
              <a:t>selective</a:t>
            </a:r>
            <a:r>
              <a:rPr lang="zh-CN" altLang="en-US" sz="2000" dirty="0">
                <a:solidFill>
                  <a:srgbClr val="000000"/>
                </a:solidFill>
              </a:rPr>
              <a:t> </a:t>
            </a:r>
            <a:r>
              <a:rPr lang="en-US" altLang="zh-CN" sz="2000" dirty="0">
                <a:solidFill>
                  <a:srgbClr val="000000"/>
                </a:solidFill>
              </a:rPr>
              <a:t>ACK</a:t>
            </a:r>
            <a:r>
              <a:rPr lang="en-US" altLang="x-none" sz="2000" dirty="0">
                <a:solidFill>
                  <a:srgbClr val="000000"/>
                </a:solidFill>
              </a:rPr>
              <a:t> in options</a:t>
            </a:r>
          </a:p>
        </p:txBody>
      </p:sp>
      <p:graphicFrame>
        <p:nvGraphicFramePr>
          <p:cNvPr id="158726" name="Object 2"/>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143445" name="Clip" r:id="rId4" imgW="1307079" imgH="1083682" progId="MS_ClipArt_Gallery.2">
                  <p:embed/>
                </p:oleObj>
              </mc:Choice>
              <mc:Fallback>
                <p:oleObj name="Clip" r:id="rId4" imgW="1307079" imgH="1083682" progId="MS_ClipArt_Gallery.2">
                  <p:embed/>
                  <p:pic>
                    <p:nvPicPr>
                      <p:cNvPr id="1587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8727" name="Object 3"/>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143446" name="Clip" r:id="rId6" imgW="1307079" imgH="1083682" progId="MS_ClipArt_Gallery.2">
                  <p:embed/>
                </p:oleObj>
              </mc:Choice>
              <mc:Fallback>
                <p:oleObj name="Clip" r:id="rId6" imgW="1307079" imgH="1083682" progId="MS_ClipArt_Gallery.2">
                  <p:embed/>
                  <p:pic>
                    <p:nvPicPr>
                      <p:cNvPr id="1587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100"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8728" name="Text Box 8"/>
          <p:cNvSpPr txBox="1">
            <a:spLocks noChangeArrowheads="1"/>
          </p:cNvSpPr>
          <p:nvPr/>
        </p:nvSpPr>
        <p:spPr bwMode="auto">
          <a:xfrm>
            <a:off x="4783138" y="1460500"/>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A</a:t>
            </a:r>
            <a:endParaRPr lang="en-US" altLang="x-none" sz="1000">
              <a:solidFill>
                <a:srgbClr val="000000"/>
              </a:solidFill>
              <a:latin typeface="Times New Roman" charset="0"/>
            </a:endParaRPr>
          </a:p>
        </p:txBody>
      </p:sp>
      <p:sp>
        <p:nvSpPr>
          <p:cNvPr id="158729" name="Text Box 9"/>
          <p:cNvSpPr txBox="1">
            <a:spLocks noChangeArrowheads="1"/>
          </p:cNvSpPr>
          <p:nvPr/>
        </p:nvSpPr>
        <p:spPr bwMode="auto">
          <a:xfrm>
            <a:off x="6775450" y="145097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B</a:t>
            </a:r>
            <a:endParaRPr lang="en-US" altLang="x-none" sz="1000">
              <a:solidFill>
                <a:srgbClr val="000000"/>
              </a:solidFill>
              <a:latin typeface="Times New Roman" charset="0"/>
            </a:endParaRPr>
          </a:p>
        </p:txBody>
      </p:sp>
      <p:sp>
        <p:nvSpPr>
          <p:cNvPr id="158730" name="Text Box 10"/>
          <p:cNvSpPr txBox="1">
            <a:spLocks noChangeArrowheads="1"/>
          </p:cNvSpPr>
          <p:nvPr/>
        </p:nvSpPr>
        <p:spPr bwMode="auto">
          <a:xfrm rot="706751">
            <a:off x="4981575" y="2220913"/>
            <a:ext cx="2417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Seq=42, ACK=79,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6" name="Text Box 11"/>
          <p:cNvSpPr txBox="1">
            <a:spLocks noChangeArrowheads="1"/>
          </p:cNvSpPr>
          <p:nvPr/>
        </p:nvSpPr>
        <p:spPr bwMode="auto">
          <a:xfrm rot="-844223">
            <a:off x="5037138" y="3278188"/>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Seq=79, ACK=43,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7" name="Text Box 12"/>
          <p:cNvSpPr txBox="1">
            <a:spLocks noChangeArrowheads="1"/>
          </p:cNvSpPr>
          <p:nvPr/>
        </p:nvSpPr>
        <p:spPr bwMode="auto">
          <a:xfrm rot="683987">
            <a:off x="5097463" y="4518025"/>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dirty="0" err="1">
                <a:solidFill>
                  <a:srgbClr val="000000"/>
                </a:solidFill>
                <a:latin typeface="Arial" charset="0"/>
              </a:rPr>
              <a:t>Seq</a:t>
            </a:r>
            <a:r>
              <a:rPr lang="en-US" altLang="x-none" sz="1400" dirty="0">
                <a:solidFill>
                  <a:srgbClr val="000000"/>
                </a:solidFill>
                <a:latin typeface="Arial" charset="0"/>
              </a:rPr>
              <a:t>=4</a:t>
            </a:r>
            <a:r>
              <a:rPr lang="en-US" altLang="zh-CN" sz="1400" dirty="0">
                <a:solidFill>
                  <a:srgbClr val="000000"/>
                </a:solidFill>
                <a:latin typeface="Arial" charset="0"/>
              </a:rPr>
              <a:t>3</a:t>
            </a:r>
            <a:r>
              <a:rPr lang="en-US" altLang="x-none" sz="1400" dirty="0">
                <a:solidFill>
                  <a:srgbClr val="000000"/>
                </a:solidFill>
                <a:latin typeface="Arial" charset="0"/>
              </a:rPr>
              <a:t>, ACK=80</a:t>
            </a:r>
            <a:endParaRPr lang="en-US" altLang="x-none" sz="1000" dirty="0">
              <a:solidFill>
                <a:srgbClr val="000000"/>
              </a:solidFill>
              <a:latin typeface="Times New Roman" charset="0"/>
            </a:endParaRPr>
          </a:p>
        </p:txBody>
      </p:sp>
      <p:sp>
        <p:nvSpPr>
          <p:cNvPr id="158733" name="Text Box 13"/>
          <p:cNvSpPr txBox="1">
            <a:spLocks noChangeArrowheads="1"/>
          </p:cNvSpPr>
          <p:nvPr/>
        </p:nvSpPr>
        <p:spPr bwMode="auto">
          <a:xfrm>
            <a:off x="4022725" y="1931988"/>
            <a:ext cx="70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User</a:t>
            </a:r>
          </a:p>
          <a:p>
            <a:pPr algn="ctr">
              <a:spcBef>
                <a:spcPct val="0"/>
              </a:spcBef>
              <a:buClrTx/>
              <a:buSzTx/>
              <a:buFontTx/>
              <a:buNone/>
            </a:pPr>
            <a:r>
              <a:rPr lang="en-US" altLang="x-none" sz="1600">
                <a:solidFill>
                  <a:srgbClr val="000000"/>
                </a:solidFill>
              </a:rPr>
              <a:t>types</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4" name="Text Box 14"/>
          <p:cNvSpPr txBox="1">
            <a:spLocks noChangeArrowheads="1"/>
          </p:cNvSpPr>
          <p:nvPr/>
        </p:nvSpPr>
        <p:spPr bwMode="auto">
          <a:xfrm>
            <a:off x="3800475" y="4046538"/>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a:t>
            </a:r>
          </a:p>
          <a:p>
            <a:pPr algn="ctr">
              <a:spcBef>
                <a:spcPct val="0"/>
              </a:spcBef>
              <a:buClrTx/>
              <a:buSzTx/>
              <a:buFontTx/>
              <a:buNone/>
            </a:pPr>
            <a:r>
              <a:rPr lang="en-US" altLang="x-none" sz="1600">
                <a:solidFill>
                  <a:srgbClr val="000000"/>
                </a:solidFill>
              </a:rPr>
              <a:t>of echoed</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5" name="Text Box 15"/>
          <p:cNvSpPr txBox="1">
            <a:spLocks noChangeArrowheads="1"/>
          </p:cNvSpPr>
          <p:nvPr/>
        </p:nvSpPr>
        <p:spPr bwMode="auto">
          <a:xfrm>
            <a:off x="7496175" y="2589213"/>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of</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r>
              <a:rPr lang="en-US" altLang="ja-JP" sz="1600">
                <a:solidFill>
                  <a:srgbClr val="000000"/>
                </a:solidFill>
              </a:rPr>
              <a:t>, echoes</a:t>
            </a:r>
          </a:p>
          <a:p>
            <a:pPr algn="ctr">
              <a:spcBef>
                <a:spcPct val="0"/>
              </a:spcBef>
              <a:buClrTx/>
              <a:buSzTx/>
              <a:buFontTx/>
              <a:buNone/>
            </a:pPr>
            <a:r>
              <a:rPr lang="en-US" altLang="x-none" sz="1600">
                <a:solidFill>
                  <a:srgbClr val="000000"/>
                </a:solidFill>
              </a:rPr>
              <a:t>back </a:t>
            </a: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6" name="Line 16"/>
          <p:cNvSpPr>
            <a:spLocks noChangeShapeType="1"/>
          </p:cNvSpPr>
          <p:nvPr/>
        </p:nvSpPr>
        <p:spPr bwMode="auto">
          <a:xfrm flipH="1">
            <a:off x="4886325" y="320040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37" name="Line 17"/>
          <p:cNvSpPr>
            <a:spLocks noChangeShapeType="1"/>
          </p:cNvSpPr>
          <p:nvPr/>
        </p:nvSpPr>
        <p:spPr bwMode="auto">
          <a:xfrm flipH="1">
            <a:off x="8620125" y="17145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8738" name="Group 18"/>
          <p:cNvGrpSpPr>
            <a:grpSpLocks/>
          </p:cNvGrpSpPr>
          <p:nvPr/>
        </p:nvGrpSpPr>
        <p:grpSpPr bwMode="auto">
          <a:xfrm>
            <a:off x="8293100" y="5527675"/>
            <a:ext cx="658813" cy="366713"/>
            <a:chOff x="3304" y="3530"/>
            <a:chExt cx="415" cy="231"/>
          </a:xfrm>
        </p:grpSpPr>
        <p:sp>
          <p:nvSpPr>
            <p:cNvPr id="158740" name="Rectangle 19"/>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8741" name="Text Box 20"/>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a:t>
              </a:r>
              <a:endParaRPr lang="en-US" altLang="x-none" sz="1000">
                <a:solidFill>
                  <a:srgbClr val="000000"/>
                </a:solidFill>
                <a:latin typeface="Times New Roman" charset="0"/>
              </a:endParaRPr>
            </a:p>
          </p:txBody>
        </p:sp>
      </p:grpSp>
      <p:sp>
        <p:nvSpPr>
          <p:cNvPr id="158739" name="Text Box 21"/>
          <p:cNvSpPr txBox="1">
            <a:spLocks noChangeArrowheads="1"/>
          </p:cNvSpPr>
          <p:nvPr/>
        </p:nvSpPr>
        <p:spPr bwMode="auto">
          <a:xfrm>
            <a:off x="5392738" y="5794375"/>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simple telnet scenario</a:t>
            </a:r>
            <a:endParaRPr lang="en-US" altLang="x-none" sz="1000">
              <a:solidFill>
                <a:srgbClr val="000000"/>
              </a:solidFill>
              <a:latin typeface="Times New Roman" charset="0"/>
            </a:endParaRPr>
          </a:p>
        </p:txBody>
      </p:sp>
      <p:sp>
        <p:nvSpPr>
          <p:cNvPr id="2" name="Slide Number Placeholder 1">
            <a:extLst>
              <a:ext uri="{FF2B5EF4-FFF2-40B4-BE49-F238E27FC236}">
                <a16:creationId xmlns:a16="http://schemas.microsoft.com/office/drawing/2014/main" id="{A3E9F005-F372-7944-BC0C-53D6B8574600}"/>
              </a:ext>
            </a:extLst>
          </p:cNvPr>
          <p:cNvSpPr>
            <a:spLocks noGrp="1"/>
          </p:cNvSpPr>
          <p:nvPr>
            <p:ph type="sldNum" sz="quarter" idx="12"/>
          </p:nvPr>
        </p:nvSpPr>
        <p:spPr/>
        <p:txBody>
          <a:bodyPr/>
          <a:lstStyle/>
          <a:p>
            <a:fld id="{37EB7456-F267-5C4C-AD02-446DDDC385E0}" type="slidenum">
              <a:rPr lang="en-US" altLang="x-none" smtClean="0"/>
              <a:pPr/>
              <a:t>19</a:t>
            </a:fld>
            <a:endParaRPr lang="en-US" altLang="x-none"/>
          </a:p>
        </p:txBody>
      </p:sp>
    </p:spTree>
    <p:extLst>
      <p:ext uri="{BB962C8B-B14F-4D97-AF65-F5344CB8AC3E}">
        <p14:creationId xmlns:p14="http://schemas.microsoft.com/office/powerpoint/2010/main" val="1081764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P spid="112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lstStyle/>
          <a:p>
            <a:r>
              <a:rPr lang="en-US">
                <a:latin typeface="Comic Sans MS" charset="0"/>
              </a:rPr>
              <a:t>Outline</a:t>
            </a:r>
          </a:p>
        </p:txBody>
      </p:sp>
      <p:sp>
        <p:nvSpPr>
          <p:cNvPr id="171010"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dirty="0">
                <a:latin typeface="Comic Sans MS" charset="0"/>
              </a:rPr>
              <a:t>Reliable data transfer</a:t>
            </a:r>
          </a:p>
        </p:txBody>
      </p:sp>
      <p:sp>
        <p:nvSpPr>
          <p:cNvPr id="171011" name="Slide Number Placeholder 3"/>
          <p:cNvSpPr>
            <a:spLocks noGrp="1"/>
          </p:cNvSpPr>
          <p:nvPr>
            <p:ph type="sldNum" sz="quarter" idx="11"/>
          </p:nvPr>
        </p:nvSpPr>
        <p:spPr>
          <a:xfrm>
            <a:off x="5187950" y="6386513"/>
            <a:ext cx="3956050" cy="4556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90E10D8-C400-D64F-B8FA-0EC6EE29013F}"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50500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Send/Ack Optimizations </a:t>
            </a:r>
          </a:p>
        </p:txBody>
      </p:sp>
      <p:sp>
        <p:nvSpPr>
          <p:cNvPr id="3" name="Content Placeholder 2"/>
          <p:cNvSpPr>
            <a:spLocks noGrp="1"/>
          </p:cNvSpPr>
          <p:nvPr>
            <p:ph idx="1"/>
          </p:nvPr>
        </p:nvSpPr>
        <p:spPr>
          <a:xfrm>
            <a:off x="533400" y="1866072"/>
            <a:ext cx="8153400" cy="4000500"/>
          </a:xfrm>
        </p:spPr>
        <p:txBody>
          <a:bodyPr/>
          <a:lstStyle/>
          <a:p>
            <a:pPr>
              <a:buFont typeface="Wingdings" pitchFamily="2" charset="2"/>
              <a:buChar char="q"/>
            </a:pPr>
            <a:r>
              <a:rPr lang="en-US" dirty="0"/>
              <a:t>TCP includes many tune/optimizations, e.g., </a:t>
            </a:r>
          </a:p>
          <a:p>
            <a:pPr lvl="1">
              <a:buFont typeface="Courier New" panose="02070309020205020404" pitchFamily="49" charset="0"/>
              <a:buChar char="o"/>
            </a:pPr>
            <a:r>
              <a:rPr lang="en-US" dirty="0"/>
              <a:t>the “small-packet problem”: sender sends a lot of small packets (e.g., telnet one char at a time)</a:t>
            </a:r>
          </a:p>
          <a:p>
            <a:pPr lvl="2"/>
            <a:r>
              <a:rPr lang="en-US" dirty="0"/>
              <a:t>Nagle’s algorithm: do not send data if there is small amount of data in send buffer and there is an </a:t>
            </a:r>
            <a:r>
              <a:rPr lang="en-US" dirty="0" err="1"/>
              <a:t>unack’d</a:t>
            </a:r>
            <a:r>
              <a:rPr lang="en-US" dirty="0"/>
              <a:t> segment</a:t>
            </a:r>
          </a:p>
          <a:p>
            <a:pPr lvl="2"/>
            <a:endParaRPr lang="en-US" dirty="0"/>
          </a:p>
          <a:p>
            <a:pPr lvl="1">
              <a:buFont typeface="Courier New" panose="02070309020205020404" pitchFamily="49" charset="0"/>
              <a:buChar char="o"/>
            </a:pPr>
            <a:r>
              <a:rPr lang="en-US" dirty="0"/>
              <a:t>the ”</a:t>
            </a:r>
            <a:r>
              <a:rPr lang="en-US" dirty="0" err="1"/>
              <a:t>ack</a:t>
            </a:r>
            <a:r>
              <a:rPr lang="en-US" dirty="0"/>
              <a:t> inefficiency” problem: receiver sends too many ACKs, no chance of combing ACK with data</a:t>
            </a:r>
          </a:p>
          <a:p>
            <a:pPr lvl="2"/>
            <a:r>
              <a:rPr lang="en-US" dirty="0"/>
              <a:t>Delayed ack to reduce # of ACKs/combine ACK with reply</a:t>
            </a:r>
          </a:p>
        </p:txBody>
      </p:sp>
      <p:sp>
        <p:nvSpPr>
          <p:cNvPr id="5" name="Slide Number Placeholder 4">
            <a:extLst>
              <a:ext uri="{FF2B5EF4-FFF2-40B4-BE49-F238E27FC236}">
                <a16:creationId xmlns:a16="http://schemas.microsoft.com/office/drawing/2014/main" id="{9FBB44AC-041C-9E45-BE41-B5490ADF7228}"/>
              </a:ext>
            </a:extLst>
          </p:cNvPr>
          <p:cNvSpPr>
            <a:spLocks noGrp="1"/>
          </p:cNvSpPr>
          <p:nvPr>
            <p:ph type="sldNum" sz="quarter" idx="12"/>
          </p:nvPr>
        </p:nvSpPr>
        <p:spPr/>
        <p:txBody>
          <a:bodyPr/>
          <a:lstStyle/>
          <a:p>
            <a:fld id="{D925A599-CC33-7E4D-8C4D-B495C4836CF6}" type="slidenum">
              <a:rPr lang="en-US" altLang="x-none" smtClean="0"/>
              <a:pPr/>
              <a:t>20</a:t>
            </a:fld>
            <a:endParaRPr lang="en-US" altLang="x-none"/>
          </a:p>
        </p:txBody>
      </p:sp>
    </p:spTree>
    <p:extLst>
      <p:ext uri="{BB962C8B-B14F-4D97-AF65-F5344CB8AC3E}">
        <p14:creationId xmlns:p14="http://schemas.microsoft.com/office/powerpoint/2010/main" val="2312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x-none" sz="2800">
                <a:ea typeface="ＭＳ Ｐゴシック" charset="-128"/>
              </a:rPr>
              <a:t>TCP Receiver ACK Generation</a:t>
            </a:r>
            <a:r>
              <a:rPr lang="en-US" altLang="x-none" sz="3200" u="none">
                <a:ea typeface="ＭＳ Ｐゴシック" charset="-128"/>
              </a:rPr>
              <a:t> </a:t>
            </a:r>
            <a:r>
              <a:rPr lang="en-US" altLang="x-none" sz="1800" u="none">
                <a:ea typeface="ＭＳ Ｐゴシック" charset="-128"/>
              </a:rPr>
              <a:t>[RFC 1122, RFC 2581]</a:t>
            </a:r>
            <a:endParaRPr lang="en-US" altLang="x-none" sz="3200">
              <a:ea typeface="ＭＳ Ｐゴシック" charset="-128"/>
            </a:endParaRPr>
          </a:p>
        </p:txBody>
      </p:sp>
      <p:sp>
        <p:nvSpPr>
          <p:cNvPr id="168963" name="Text Box 3"/>
          <p:cNvSpPr txBox="1">
            <a:spLocks noChangeArrowheads="1"/>
          </p:cNvSpPr>
          <p:nvPr/>
        </p:nvSpPr>
        <p:spPr bwMode="auto">
          <a:xfrm>
            <a:off x="752475" y="1554163"/>
            <a:ext cx="3346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FF0000"/>
                </a:solidFill>
                <a:latin typeface="Arial" charset="0"/>
              </a:rPr>
              <a:t>Event at Receiver</a:t>
            </a: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in-order segment with</a:t>
            </a:r>
          </a:p>
          <a:p>
            <a:pPr>
              <a:spcBef>
                <a:spcPct val="0"/>
              </a:spcBef>
              <a:buClrTx/>
              <a:buSzTx/>
              <a:buFontTx/>
              <a:buNone/>
            </a:pPr>
            <a:r>
              <a:rPr lang="en-US" altLang="x-none" sz="1800">
                <a:solidFill>
                  <a:srgbClr val="000000"/>
                </a:solidFill>
                <a:latin typeface="Arial" charset="0"/>
              </a:rPr>
              <a:t>expected seq #. All data up to</a:t>
            </a:r>
          </a:p>
          <a:p>
            <a:pPr>
              <a:spcBef>
                <a:spcPct val="0"/>
              </a:spcBef>
              <a:buClrTx/>
              <a:buSzTx/>
              <a:buFontTx/>
              <a:buNone/>
            </a:pPr>
            <a:r>
              <a:rPr lang="en-US" altLang="x-none" sz="1800">
                <a:solidFill>
                  <a:srgbClr val="000000"/>
                </a:solidFill>
                <a:latin typeface="Arial" charset="0"/>
              </a:rPr>
              <a:t>expected seq # already ACKed</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in-order segment with</a:t>
            </a:r>
          </a:p>
          <a:p>
            <a:pPr>
              <a:spcBef>
                <a:spcPct val="0"/>
              </a:spcBef>
              <a:buClrTx/>
              <a:buSzTx/>
              <a:buFontTx/>
              <a:buNone/>
            </a:pPr>
            <a:r>
              <a:rPr lang="en-US" altLang="x-none" sz="1800">
                <a:solidFill>
                  <a:srgbClr val="000000"/>
                </a:solidFill>
                <a:latin typeface="Arial" charset="0"/>
              </a:rPr>
              <a:t>expected seq #. One other </a:t>
            </a:r>
          </a:p>
          <a:p>
            <a:pPr>
              <a:spcBef>
                <a:spcPct val="0"/>
              </a:spcBef>
              <a:buClrTx/>
              <a:buSzTx/>
              <a:buFontTx/>
              <a:buNone/>
            </a:pPr>
            <a:r>
              <a:rPr lang="en-US" altLang="x-none" sz="1800">
                <a:solidFill>
                  <a:srgbClr val="000000"/>
                </a:solidFill>
                <a:latin typeface="Arial" charset="0"/>
              </a:rPr>
              <a:t>segment has ACK pending</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out-of-order segment</a:t>
            </a:r>
          </a:p>
          <a:p>
            <a:pPr>
              <a:spcBef>
                <a:spcPct val="0"/>
              </a:spcBef>
              <a:buClrTx/>
              <a:buSzTx/>
              <a:buFontTx/>
              <a:buNone/>
            </a:pPr>
            <a:r>
              <a:rPr lang="en-US" altLang="x-none" sz="1800">
                <a:solidFill>
                  <a:srgbClr val="000000"/>
                </a:solidFill>
                <a:latin typeface="Arial" charset="0"/>
              </a:rPr>
              <a:t>higher-than-expect seq. # .</a:t>
            </a:r>
          </a:p>
          <a:p>
            <a:pPr>
              <a:spcBef>
                <a:spcPct val="0"/>
              </a:spcBef>
              <a:buClrTx/>
              <a:buSzTx/>
              <a:buFontTx/>
              <a:buNone/>
            </a:pPr>
            <a:r>
              <a:rPr lang="en-US" altLang="x-none" sz="1800">
                <a:solidFill>
                  <a:srgbClr val="000000"/>
                </a:solidFill>
                <a:latin typeface="Arial" charset="0"/>
              </a:rPr>
              <a:t>Gap detected</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segment that </a:t>
            </a:r>
          </a:p>
          <a:p>
            <a:pPr>
              <a:spcBef>
                <a:spcPct val="0"/>
              </a:spcBef>
              <a:buClrTx/>
              <a:buSzTx/>
              <a:buFontTx/>
              <a:buNone/>
            </a:pPr>
            <a:r>
              <a:rPr lang="en-US" altLang="x-none" sz="1800">
                <a:solidFill>
                  <a:srgbClr val="000000"/>
                </a:solidFill>
                <a:latin typeface="Arial" charset="0"/>
              </a:rPr>
              <a:t>partially or completely fills gap</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000">
              <a:solidFill>
                <a:srgbClr val="000000"/>
              </a:solidFill>
              <a:latin typeface="Times New Roman" charset="0"/>
            </a:endParaRPr>
          </a:p>
        </p:txBody>
      </p:sp>
      <p:sp>
        <p:nvSpPr>
          <p:cNvPr id="168964" name="Text Box 4"/>
          <p:cNvSpPr txBox="1">
            <a:spLocks noChangeArrowheads="1"/>
          </p:cNvSpPr>
          <p:nvPr/>
        </p:nvSpPr>
        <p:spPr bwMode="auto">
          <a:xfrm>
            <a:off x="4514850" y="1544638"/>
            <a:ext cx="40703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FF0000"/>
                </a:solidFill>
                <a:latin typeface="Arial" charset="0"/>
              </a:rPr>
              <a:t>TCP Receiver Action</a:t>
            </a: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Delayed ACK. Wait up to 500ms</a:t>
            </a:r>
          </a:p>
          <a:p>
            <a:pPr>
              <a:spcBef>
                <a:spcPct val="0"/>
              </a:spcBef>
              <a:buClrTx/>
              <a:buSzTx/>
              <a:buFontTx/>
              <a:buNone/>
            </a:pPr>
            <a:r>
              <a:rPr lang="en-US" altLang="x-none" sz="1800">
                <a:solidFill>
                  <a:srgbClr val="000000"/>
                </a:solidFill>
                <a:latin typeface="Arial" charset="0"/>
              </a:rPr>
              <a:t>for next segment. If no next segment,</a:t>
            </a:r>
          </a:p>
          <a:p>
            <a:pPr>
              <a:spcBef>
                <a:spcPct val="0"/>
              </a:spcBef>
              <a:buClrTx/>
              <a:buSzTx/>
              <a:buFontTx/>
              <a:buNone/>
            </a:pPr>
            <a:r>
              <a:rPr lang="en-US" altLang="x-none" sz="1800">
                <a:solidFill>
                  <a:srgbClr val="000000"/>
                </a:solidFill>
                <a:latin typeface="Arial" charset="0"/>
              </a:rPr>
              <a:t>send ACK</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Immediately send single cumulative </a:t>
            </a:r>
          </a:p>
          <a:p>
            <a:pPr>
              <a:spcBef>
                <a:spcPct val="0"/>
              </a:spcBef>
              <a:buClrTx/>
              <a:buSzTx/>
              <a:buFontTx/>
              <a:buNone/>
            </a:pPr>
            <a:r>
              <a:rPr lang="en-US" altLang="x-none" sz="1800">
                <a:solidFill>
                  <a:srgbClr val="000000"/>
                </a:solidFill>
                <a:latin typeface="Arial" charset="0"/>
              </a:rPr>
              <a:t>ACK, ACKing both in-order segments </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Immediately send duplicate ACK, </a:t>
            </a:r>
          </a:p>
          <a:p>
            <a:pPr>
              <a:spcBef>
                <a:spcPct val="0"/>
              </a:spcBef>
              <a:buClrTx/>
              <a:buSzTx/>
              <a:buFontTx/>
              <a:buNone/>
            </a:pPr>
            <a:r>
              <a:rPr lang="en-US" altLang="x-none" sz="1800">
                <a:solidFill>
                  <a:srgbClr val="000000"/>
                </a:solidFill>
                <a:latin typeface="Arial" charset="0"/>
              </a:rPr>
              <a:t>indicating seq. # of next expected byte</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 send ACK, provided that</a:t>
            </a:r>
          </a:p>
          <a:p>
            <a:pPr>
              <a:spcBef>
                <a:spcPct val="0"/>
              </a:spcBef>
              <a:buClrTx/>
              <a:buSzTx/>
              <a:buFontTx/>
              <a:buNone/>
            </a:pPr>
            <a:r>
              <a:rPr lang="en-US" altLang="x-none" sz="1800">
                <a:solidFill>
                  <a:srgbClr val="000000"/>
                </a:solidFill>
                <a:latin typeface="Arial" charset="0"/>
              </a:rPr>
              <a:t>segment starts at lower end of gap</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000">
              <a:solidFill>
                <a:srgbClr val="000000"/>
              </a:solidFill>
              <a:latin typeface="Times New Roman" charset="0"/>
            </a:endParaRPr>
          </a:p>
        </p:txBody>
      </p:sp>
      <p:sp>
        <p:nvSpPr>
          <p:cNvPr id="168965" name="Line 5"/>
          <p:cNvSpPr>
            <a:spLocks noChangeShapeType="1"/>
          </p:cNvSpPr>
          <p:nvPr/>
        </p:nvSpPr>
        <p:spPr bwMode="auto">
          <a:xfrm>
            <a:off x="876300" y="2009775"/>
            <a:ext cx="746760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6" name="Line 6"/>
          <p:cNvSpPr>
            <a:spLocks noChangeShapeType="1"/>
          </p:cNvSpPr>
          <p:nvPr/>
        </p:nvSpPr>
        <p:spPr bwMode="auto">
          <a:xfrm flipV="1">
            <a:off x="847725" y="3190875"/>
            <a:ext cx="7477125"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7" name="Line 7"/>
          <p:cNvSpPr>
            <a:spLocks noChangeShapeType="1"/>
          </p:cNvSpPr>
          <p:nvPr/>
        </p:nvSpPr>
        <p:spPr bwMode="auto">
          <a:xfrm>
            <a:off x="857250" y="4305300"/>
            <a:ext cx="75057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8" name="Line 8"/>
          <p:cNvSpPr>
            <a:spLocks noChangeShapeType="1"/>
          </p:cNvSpPr>
          <p:nvPr/>
        </p:nvSpPr>
        <p:spPr bwMode="auto">
          <a:xfrm>
            <a:off x="866775" y="5410200"/>
            <a:ext cx="74866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9" name="Line 9"/>
          <p:cNvSpPr>
            <a:spLocks noChangeShapeType="1"/>
          </p:cNvSpPr>
          <p:nvPr/>
        </p:nvSpPr>
        <p:spPr bwMode="auto">
          <a:xfrm>
            <a:off x="4324350" y="1704975"/>
            <a:ext cx="0" cy="43529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Slide Number Placeholder 1">
            <a:extLst>
              <a:ext uri="{FF2B5EF4-FFF2-40B4-BE49-F238E27FC236}">
                <a16:creationId xmlns:a16="http://schemas.microsoft.com/office/drawing/2014/main" id="{68FE8CDC-CA46-F646-B0B4-445883DE424A}"/>
              </a:ext>
            </a:extLst>
          </p:cNvPr>
          <p:cNvSpPr>
            <a:spLocks noGrp="1"/>
          </p:cNvSpPr>
          <p:nvPr>
            <p:ph type="sldNum" sz="quarter" idx="12"/>
          </p:nvPr>
        </p:nvSpPr>
        <p:spPr/>
        <p:txBody>
          <a:bodyPr/>
          <a:lstStyle/>
          <a:p>
            <a:fld id="{51B6A1D6-5A67-8647-88E0-E3A073C06BF1}" type="slidenum">
              <a:rPr lang="en-US" altLang="x-none" smtClean="0"/>
              <a:pPr/>
              <a:t>21</a:t>
            </a:fld>
            <a:endParaRPr lang="en-US" altLang="x-none"/>
          </a:p>
        </p:txBody>
      </p:sp>
    </p:spTree>
    <p:extLst>
      <p:ext uri="{BB962C8B-B14F-4D97-AF65-F5344CB8AC3E}">
        <p14:creationId xmlns:p14="http://schemas.microsoft.com/office/powerpoint/2010/main" val="783135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ea typeface="宋体" charset="-122"/>
              </a:rPr>
              <a:t>Outline</a:t>
            </a:r>
            <a:endParaRPr lang="en-US" altLang="x-none" sz="4000" u="sng" dirty="0">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marL="800100" lvl="1" indent="-342900">
              <a:buClr>
                <a:schemeClr val="tx1"/>
              </a:buClr>
              <a:buFont typeface="Courier New" panose="02070309020205020404" pitchFamily="49" charset="0"/>
              <a:buChar char="o"/>
            </a:pPr>
            <a:r>
              <a:rPr lang="en-US" altLang="x-none" dirty="0"/>
              <a:t>perfect channel</a:t>
            </a:r>
          </a:p>
          <a:p>
            <a:pPr marL="800100" lvl="1" indent="-342900">
              <a:buClr>
                <a:schemeClr val="tx1"/>
              </a:buClr>
              <a:buFont typeface="Courier New" panose="02070309020205020404" pitchFamily="49" charset="0"/>
              <a:buChar char="o"/>
            </a:pPr>
            <a:r>
              <a:rPr lang="en-US" altLang="x-none" dirty="0"/>
              <a:t>channel with bit errors</a:t>
            </a:r>
          </a:p>
          <a:p>
            <a:pPr marL="800100" lvl="1" indent="-342900">
              <a:buClr>
                <a:schemeClr val="tx1"/>
              </a:buClr>
              <a:buFont typeface="Courier New" panose="02070309020205020404" pitchFamily="49" charset="0"/>
              <a:buChar char="o"/>
            </a:pPr>
            <a:r>
              <a:rPr lang="en-US" altLang="x-none" dirty="0"/>
              <a:t>channel with bit errors and losses</a:t>
            </a:r>
          </a:p>
          <a:p>
            <a:pPr marL="800100" lvl="1" indent="-342900">
              <a:buClr>
                <a:schemeClr val="tx1"/>
              </a:buClr>
              <a:buFont typeface="Courier New" panose="02070309020205020404" pitchFamily="49" charset="0"/>
              <a:buChar char="o"/>
            </a:pPr>
            <a:r>
              <a:rPr lang="en-US" altLang="x-none" dirty="0"/>
              <a:t>sliding window: reliability with throughput</a:t>
            </a:r>
            <a:endParaRPr lang="en-US" altLang="zh-CN" dirty="0">
              <a:solidFill>
                <a:srgbClr val="000000"/>
              </a:solidFill>
              <a:ea typeface="宋体" charset="-122"/>
            </a:endParaRPr>
          </a:p>
          <a:p>
            <a:pPr>
              <a:buFont typeface="Wingdings" pitchFamily="2" charset="2"/>
              <a:buChar char="q"/>
            </a:pPr>
            <a:r>
              <a:rPr lang="en-US" altLang="zh-CN" dirty="0">
                <a:ea typeface="宋体" charset="-122"/>
              </a:rPr>
              <a:t>TCP reliability</a:t>
            </a:r>
          </a:p>
          <a:p>
            <a:pPr lvl="1">
              <a:buClr>
                <a:schemeClr val="tx1"/>
              </a:buClr>
              <a:buFont typeface="Courier New" panose="02070309020205020404" pitchFamily="49" charset="0"/>
              <a:buChar char="o"/>
            </a:pPr>
            <a:r>
              <a:rPr lang="en-US" altLang="x-none" dirty="0"/>
              <a:t>data </a:t>
            </a:r>
            <a:r>
              <a:rPr lang="en-US" altLang="x-none" dirty="0" err="1"/>
              <a:t>seq</a:t>
            </a:r>
            <a:r>
              <a:rPr lang="en-US" altLang="x-none" dirty="0"/>
              <a:t>#, ack, buffering</a:t>
            </a:r>
          </a:p>
          <a:p>
            <a:pPr lvl="1">
              <a:buClr>
                <a:srgbClr val="C00000"/>
              </a:buClr>
              <a:buFont typeface="Wingdings" charset="2"/>
              <a:buChar char="Ø"/>
            </a:pPr>
            <a:r>
              <a:rPr lang="en-US" altLang="x-none" i="1" dirty="0">
                <a:solidFill>
                  <a:srgbClr val="C00000"/>
                </a:solidFill>
              </a:rPr>
              <a:t>timeout realization</a:t>
            </a:r>
            <a:endParaRPr lang="en-US" altLang="zh-CN" i="1" dirty="0">
              <a:solidFill>
                <a:srgbClr val="C00000"/>
              </a:solidFill>
              <a:ea typeface="宋体" charset="-122"/>
            </a:endParaRPr>
          </a:p>
        </p:txBody>
      </p:sp>
      <p:sp>
        <p:nvSpPr>
          <p:cNvPr id="2" name="Slide Number Placeholder 1">
            <a:extLst>
              <a:ext uri="{FF2B5EF4-FFF2-40B4-BE49-F238E27FC236}">
                <a16:creationId xmlns:a16="http://schemas.microsoft.com/office/drawing/2014/main" id="{C6B1888B-D9F5-BD4C-86FA-E48F3562B19F}"/>
              </a:ext>
            </a:extLst>
          </p:cNvPr>
          <p:cNvSpPr>
            <a:spLocks noGrp="1"/>
          </p:cNvSpPr>
          <p:nvPr>
            <p:ph type="sldNum" sz="quarter" idx="12"/>
          </p:nvPr>
        </p:nvSpPr>
        <p:spPr/>
        <p:txBody>
          <a:bodyPr/>
          <a:lstStyle/>
          <a:p>
            <a:fld id="{37EB7456-F267-5C4C-AD02-446DDDC385E0}" type="slidenum">
              <a:rPr lang="en-US" altLang="x-none" smtClean="0"/>
              <a:pPr/>
              <a:t>22</a:t>
            </a:fld>
            <a:endParaRPr lang="en-US" altLang="x-none"/>
          </a:p>
        </p:txBody>
      </p:sp>
    </p:spTree>
    <p:extLst>
      <p:ext uri="{BB962C8B-B14F-4D97-AF65-F5344CB8AC3E}">
        <p14:creationId xmlns:p14="http://schemas.microsoft.com/office/powerpoint/2010/main" val="428267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None/>
            </a:pPr>
            <a:r>
              <a:rPr lang="en-US" altLang="zh-CN" sz="4000" u="sng" dirty="0">
                <a:solidFill>
                  <a:srgbClr val="3333CC"/>
                </a:solidFill>
              </a:rPr>
              <a:t>TCP</a:t>
            </a:r>
            <a:r>
              <a:rPr lang="zh-CN" altLang="en-US" sz="4000" u="sng" dirty="0">
                <a:solidFill>
                  <a:srgbClr val="3333CC"/>
                </a:solidFill>
              </a:rPr>
              <a:t> </a:t>
            </a:r>
            <a:r>
              <a:rPr lang="en-US" altLang="zh-CN" sz="4000" u="sng" dirty="0">
                <a:solidFill>
                  <a:srgbClr val="3333CC"/>
                </a:solidFill>
              </a:rPr>
              <a:t>Reliable Data Transfer</a:t>
            </a:r>
            <a:endParaRPr lang="en-US" altLang="en-US" sz="4000" u="sng" dirty="0">
              <a:solidFill>
                <a:srgbClr val="3333CC"/>
              </a:solidFill>
            </a:endParaRPr>
          </a:p>
        </p:txBody>
      </p:sp>
      <p:sp>
        <p:nvSpPr>
          <p:cNvPr id="66563"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a:t>
            </a:r>
          </a:p>
          <a:p>
            <a:pPr>
              <a:buClr>
                <a:srgbClr val="3333CC"/>
              </a:buClr>
              <a:buFont typeface="Wingdings" pitchFamily="2" charset="2"/>
              <a:buChar char="q"/>
            </a:pPr>
            <a:r>
              <a:rPr lang="en-US" altLang="en-US" dirty="0">
                <a:solidFill>
                  <a:srgbClr val="000000"/>
                </a:solidFill>
              </a:rPr>
              <a:t>Remaining issue: How to determine the </a:t>
            </a:r>
            <a:r>
              <a:rPr lang="ja-JP" altLang="en-US" dirty="0">
                <a:solidFill>
                  <a:srgbClr val="000000"/>
                </a:solidFill>
              </a:rPr>
              <a:t>“</a:t>
            </a:r>
            <a:r>
              <a:rPr lang="en-US" altLang="ja-JP" dirty="0">
                <a:solidFill>
                  <a:srgbClr val="000000"/>
                </a:solidFill>
              </a:rPr>
              <a:t>right</a:t>
            </a:r>
            <a:r>
              <a:rPr lang="ja-JP" altLang="en-US" dirty="0">
                <a:solidFill>
                  <a:srgbClr val="000000"/>
                </a:solidFill>
              </a:rPr>
              <a:t>”</a:t>
            </a:r>
            <a:r>
              <a:rPr lang="en-US" altLang="ja-JP" dirty="0">
                <a:solidFill>
                  <a:srgbClr val="000000"/>
                </a:solidFill>
              </a:rPr>
              <a:t> parameters?</a:t>
            </a:r>
          </a:p>
          <a:p>
            <a:pPr lvl="1">
              <a:buClr>
                <a:srgbClr val="3333CC"/>
              </a:buClr>
              <a:buFont typeface="Courier New" panose="02070309020205020404" pitchFamily="49" charset="0"/>
              <a:buChar char="o"/>
            </a:pPr>
            <a:r>
              <a:rPr lang="en-US" altLang="en-US" dirty="0">
                <a:solidFill>
                  <a:srgbClr val="000000"/>
                </a:solidFill>
              </a:rPr>
              <a:t>timeout value?</a:t>
            </a:r>
          </a:p>
          <a:p>
            <a:pPr lvl="1">
              <a:buClr>
                <a:srgbClr val="3333CC"/>
              </a:buClr>
              <a:buSzPct val="85000"/>
              <a:buFont typeface="Courier New" panose="02070309020205020404" pitchFamily="49" charset="0"/>
              <a:buChar char="o"/>
            </a:pPr>
            <a:r>
              <a:rPr lang="en-US" altLang="en-US" dirty="0">
                <a:solidFill>
                  <a:srgbClr val="000000"/>
                </a:solidFill>
              </a:rPr>
              <a:t>sliding window size?</a:t>
            </a:r>
          </a:p>
        </p:txBody>
      </p:sp>
      <p:sp>
        <p:nvSpPr>
          <p:cNvPr id="2" name="Slide Number Placeholder 1">
            <a:extLst>
              <a:ext uri="{FF2B5EF4-FFF2-40B4-BE49-F238E27FC236}">
                <a16:creationId xmlns:a16="http://schemas.microsoft.com/office/drawing/2014/main" id="{C1FD1D0D-5593-2645-8462-4CA69796CAD0}"/>
              </a:ext>
            </a:extLst>
          </p:cNvPr>
          <p:cNvSpPr>
            <a:spLocks noGrp="1"/>
          </p:cNvSpPr>
          <p:nvPr>
            <p:ph type="sldNum" sz="quarter" idx="12"/>
          </p:nvPr>
        </p:nvSpPr>
        <p:spPr/>
        <p:txBody>
          <a:bodyPr/>
          <a:lstStyle/>
          <a:p>
            <a:fld id="{37EB7456-F267-5C4C-AD02-446DDDC385E0}" type="slidenum">
              <a:rPr lang="en-US" altLang="x-none" smtClean="0"/>
              <a:pPr/>
              <a:t>23</a:t>
            </a:fld>
            <a:endParaRPr lang="en-US" altLang="x-none"/>
          </a:p>
        </p:txBody>
      </p:sp>
    </p:spTree>
    <p:extLst>
      <p:ext uri="{BB962C8B-B14F-4D97-AF65-F5344CB8AC3E}">
        <p14:creationId xmlns:p14="http://schemas.microsoft.com/office/powerpoint/2010/main" val="2633740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History</a:t>
            </a:r>
          </a:p>
        </p:txBody>
      </p:sp>
      <p:sp>
        <p:nvSpPr>
          <p:cNvPr id="56323" name="Rectangle 3"/>
          <p:cNvSpPr>
            <a:spLocks noChangeArrowheads="1"/>
          </p:cNvSpPr>
          <p:nvPr/>
        </p:nvSpPr>
        <p:spPr bwMode="auto">
          <a:xfrm>
            <a:off x="366713"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Key parameters for TCP in mid-1980s</a:t>
            </a:r>
          </a:p>
          <a:p>
            <a:pPr lvl="1">
              <a:buClr>
                <a:srgbClr val="3333CC"/>
              </a:buClr>
              <a:buFont typeface="Courier New" panose="02070309020205020404" pitchFamily="49" charset="0"/>
              <a:buChar char="o"/>
            </a:pPr>
            <a:r>
              <a:rPr lang="en-US" altLang="en-US" dirty="0">
                <a:solidFill>
                  <a:srgbClr val="000000"/>
                </a:solidFill>
              </a:rPr>
              <a:t>fixed window size W</a:t>
            </a:r>
          </a:p>
          <a:p>
            <a:pPr lvl="1">
              <a:buClr>
                <a:srgbClr val="3333CC"/>
              </a:buClr>
              <a:buFont typeface="Courier New" panose="02070309020205020404" pitchFamily="49" charset="0"/>
              <a:buChar char="o"/>
            </a:pPr>
            <a:r>
              <a:rPr lang="en-US" altLang="en-US" dirty="0">
                <a:solidFill>
                  <a:srgbClr val="000000"/>
                </a:solidFill>
              </a:rPr>
              <a:t>timeout value = 2 RTT</a:t>
            </a:r>
          </a:p>
          <a:p>
            <a:pPr lvl="1">
              <a:buClr>
                <a:srgbClr val="3333CC"/>
              </a:buClr>
            </a:pPr>
            <a:endParaRPr lang="en-US" altLang="en-US" dirty="0">
              <a:solidFill>
                <a:srgbClr val="000000"/>
              </a:solidFill>
            </a:endParaRPr>
          </a:p>
          <a:p>
            <a:pPr>
              <a:buClr>
                <a:srgbClr val="3333CC"/>
              </a:buClr>
              <a:buFont typeface="Wingdings" pitchFamily="2" charset="2"/>
              <a:buChar char="q"/>
            </a:pPr>
            <a:r>
              <a:rPr lang="en-US" altLang="en-US" dirty="0">
                <a:solidFill>
                  <a:srgbClr val="000000"/>
                </a:solidFill>
              </a:rPr>
              <a:t>Network collapse in the mid-1980s</a:t>
            </a:r>
          </a:p>
          <a:p>
            <a:pPr lvl="1">
              <a:buClr>
                <a:srgbClr val="3333CC"/>
              </a:buClr>
              <a:buFont typeface="Courier New" panose="02070309020205020404" pitchFamily="49" charset="0"/>
              <a:buChar char="o"/>
            </a:pPr>
            <a:r>
              <a:rPr lang="en-US" altLang="en-US" dirty="0">
                <a:solidFill>
                  <a:srgbClr val="000000"/>
                </a:solidFill>
              </a:rPr>
              <a:t>UCB </a:t>
            </a:r>
            <a:r>
              <a:rPr lang="en-US" altLang="en-US" dirty="0">
                <a:solidFill>
                  <a:srgbClr val="000000"/>
                </a:solidFill>
                <a:sym typeface="Wingdings" charset="2"/>
              </a:rPr>
              <a:t> LBL throughput dropped by 1000X !</a:t>
            </a:r>
          </a:p>
          <a:p>
            <a:pPr>
              <a:buClr>
                <a:srgbClr val="3333CC"/>
              </a:buClr>
              <a:buFont typeface="Wingdings" pitchFamily="2" charset="2"/>
              <a:buChar char="q"/>
            </a:pPr>
            <a:r>
              <a:rPr lang="en-US" altLang="en-US" dirty="0">
                <a:solidFill>
                  <a:srgbClr val="000000"/>
                </a:solidFill>
                <a:sym typeface="Wingdings" charset="2"/>
              </a:rPr>
              <a:t>The intuition was that the collapse was caused by wrong parameters</a:t>
            </a:r>
            <a:r>
              <a:rPr lang="mr-IN" altLang="en-US" dirty="0">
                <a:solidFill>
                  <a:srgbClr val="000000"/>
                </a:solidFill>
                <a:sym typeface="Wingdings" charset="2"/>
              </a:rPr>
              <a:t>…</a:t>
            </a:r>
            <a:endParaRPr lang="en-US" altLang="en-US" dirty="0">
              <a:solidFill>
                <a:srgbClr val="000000"/>
              </a:solidFill>
              <a:sym typeface="Wingdings" charset="2"/>
            </a:endParaRPr>
          </a:p>
        </p:txBody>
      </p:sp>
      <p:sp>
        <p:nvSpPr>
          <p:cNvPr id="2" name="Slide Number Placeholder 1">
            <a:extLst>
              <a:ext uri="{FF2B5EF4-FFF2-40B4-BE49-F238E27FC236}">
                <a16:creationId xmlns:a16="http://schemas.microsoft.com/office/drawing/2014/main" id="{AC0C24F0-DB1F-7B47-B301-0B21126CFFB4}"/>
              </a:ext>
            </a:extLst>
          </p:cNvPr>
          <p:cNvSpPr>
            <a:spLocks noGrp="1"/>
          </p:cNvSpPr>
          <p:nvPr>
            <p:ph type="sldNum" sz="quarter" idx="12"/>
          </p:nvPr>
        </p:nvSpPr>
        <p:spPr/>
        <p:txBody>
          <a:bodyPr/>
          <a:lstStyle/>
          <a:p>
            <a:fld id="{37EB7456-F267-5C4C-AD02-446DDDC385E0}" type="slidenum">
              <a:rPr lang="en-US" altLang="x-none" smtClean="0"/>
              <a:pPr/>
              <a:t>24</a:t>
            </a:fld>
            <a:endParaRPr lang="en-US" altLang="x-none"/>
          </a:p>
        </p:txBody>
      </p:sp>
    </p:spTree>
    <p:extLst>
      <p:ext uri="{BB962C8B-B14F-4D97-AF65-F5344CB8AC3E}">
        <p14:creationId xmlns:p14="http://schemas.microsoft.com/office/powerpoint/2010/main" val="3774823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42925" y="230188"/>
            <a:ext cx="8286282" cy="776287"/>
          </a:xfrm>
        </p:spPr>
        <p:txBody>
          <a:bodyPr/>
          <a:lstStyle/>
          <a:p>
            <a:r>
              <a:rPr lang="en-US" altLang="en-US" dirty="0">
                <a:ea typeface="ＭＳ Ｐゴシック" charset="-128"/>
              </a:rPr>
              <a:t>Timeout: Cost of Timeout </a:t>
            </a:r>
            <a:r>
              <a:rPr lang="en-US" altLang="en-US" dirty="0" err="1">
                <a:ea typeface="ＭＳ Ｐゴシック" charset="-128"/>
              </a:rPr>
              <a:t>Param</a:t>
            </a:r>
            <a:endParaRPr lang="en-US" altLang="en-US" sz="4400" dirty="0">
              <a:ea typeface="ＭＳ Ｐゴシック" charset="-128"/>
            </a:endParaRPr>
          </a:p>
        </p:txBody>
      </p:sp>
      <p:sp>
        <p:nvSpPr>
          <p:cNvPr id="82947" name="Rectangle 3"/>
          <p:cNvSpPr>
            <a:spLocks noGrp="1" noChangeArrowheads="1"/>
          </p:cNvSpPr>
          <p:nvPr>
            <p:ph type="body" sz="half" idx="1"/>
          </p:nvPr>
        </p:nvSpPr>
        <p:spPr>
          <a:xfrm>
            <a:off x="581025" y="1295400"/>
            <a:ext cx="7716838" cy="3279775"/>
          </a:xfrm>
        </p:spPr>
        <p:txBody>
          <a:bodyPr/>
          <a:lstStyle/>
          <a:p>
            <a:pPr marL="0" indent="0">
              <a:buNone/>
            </a:pPr>
            <a:r>
              <a:rPr lang="en-US" altLang="en-US" sz="2400" dirty="0">
                <a:ea typeface="ＭＳ Ｐゴシック" charset="-128"/>
              </a:rPr>
              <a:t>Why is good timeout value important</a:t>
            </a:r>
            <a:r>
              <a:rPr lang="en-US" altLang="zh-CN" sz="2400" dirty="0">
                <a:ea typeface="ＭＳ Ｐゴシック" charset="-128"/>
              </a:rPr>
              <a:t>?</a:t>
            </a:r>
            <a:endParaRPr lang="en-US" altLang="en-US" sz="2400" dirty="0">
              <a:ea typeface="ＭＳ Ｐゴシック" charset="-128"/>
            </a:endParaRPr>
          </a:p>
          <a:p>
            <a:pPr>
              <a:buFont typeface="Wingdings" pitchFamily="2" charset="2"/>
              <a:buChar char="q"/>
            </a:pPr>
            <a:r>
              <a:rPr lang="en-US" altLang="en-US" sz="2400" dirty="0">
                <a:ea typeface="ＭＳ Ｐゴシック" charset="-128"/>
              </a:rPr>
              <a:t>too short</a:t>
            </a:r>
          </a:p>
          <a:p>
            <a:pPr lvl="1">
              <a:buFont typeface="Courier New" panose="02070309020205020404" pitchFamily="49" charset="0"/>
              <a:buChar char="o"/>
            </a:pPr>
            <a:r>
              <a:rPr lang="en-US" altLang="en-US" dirty="0">
                <a:ea typeface="ＭＳ Ｐゴシック" charset="-128"/>
              </a:rPr>
              <a:t>premature timeout</a:t>
            </a:r>
          </a:p>
          <a:p>
            <a:pPr lvl="1">
              <a:buFont typeface="Courier New" panose="02070309020205020404" pitchFamily="49" charset="0"/>
              <a:buChar char="o"/>
            </a:pPr>
            <a:r>
              <a:rPr lang="en-US" altLang="en-US" dirty="0">
                <a:ea typeface="ＭＳ Ｐゴシック" charset="-128"/>
              </a:rPr>
              <a:t>unnecessary retransmissions</a:t>
            </a:r>
            <a:r>
              <a:rPr lang="en-US" altLang="zh-CN" dirty="0">
                <a:ea typeface="宋体" charset="-122"/>
              </a:rPr>
              <a:t>; many duplicates</a:t>
            </a:r>
          </a:p>
          <a:p>
            <a:pPr lvl="1"/>
            <a:endParaRPr lang="en-US" altLang="en-US" sz="2000" dirty="0">
              <a:ea typeface="ＭＳ Ｐゴシック" charset="-128"/>
            </a:endParaRPr>
          </a:p>
          <a:p>
            <a:pPr>
              <a:buFont typeface="Wingdings" pitchFamily="2" charset="2"/>
              <a:buChar char="q"/>
            </a:pPr>
            <a:r>
              <a:rPr lang="en-US" altLang="en-US" sz="2400" dirty="0">
                <a:ea typeface="ＭＳ Ｐゴシック" charset="-128"/>
              </a:rPr>
              <a:t>too long</a:t>
            </a:r>
          </a:p>
          <a:p>
            <a:pPr lvl="1">
              <a:buFont typeface="Courier New" panose="02070309020205020404" pitchFamily="49" charset="0"/>
              <a:buChar char="o"/>
            </a:pPr>
            <a:r>
              <a:rPr lang="en-US" altLang="en-US" sz="2000" dirty="0">
                <a:ea typeface="ＭＳ Ｐゴシック" charset="-128"/>
              </a:rPr>
              <a:t>slow reaction to segment loss</a:t>
            </a:r>
          </a:p>
        </p:txBody>
      </p:sp>
      <p:sp>
        <p:nvSpPr>
          <p:cNvPr id="82948" name="Rectangle 4"/>
          <p:cNvSpPr>
            <a:spLocks noChangeArrowheads="1"/>
          </p:cNvSpPr>
          <p:nvPr/>
        </p:nvSpPr>
        <p:spPr bwMode="auto">
          <a:xfrm>
            <a:off x="315913" y="4886325"/>
            <a:ext cx="5743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 typeface="ZapfDingbats" charset="0"/>
              <a:buNone/>
            </a:pPr>
            <a:r>
              <a:rPr lang="en-US" altLang="en-US" sz="2400" u="sng" dirty="0">
                <a:solidFill>
                  <a:srgbClr val="FF0000"/>
                </a:solidFill>
                <a:latin typeface="Times New Roman" charset="0"/>
              </a:rPr>
              <a:t>Q:</a:t>
            </a:r>
            <a:r>
              <a:rPr lang="en-US" altLang="en-US" sz="2400" dirty="0">
                <a:latin typeface="Times New Roman" charset="0"/>
              </a:rPr>
              <a:t> Is it possible to set Timeout as a constant?</a:t>
            </a:r>
          </a:p>
        </p:txBody>
      </p:sp>
      <p:sp>
        <p:nvSpPr>
          <p:cNvPr id="6" name="Rectangle 4"/>
          <p:cNvSpPr>
            <a:spLocks noChangeArrowheads="1"/>
          </p:cNvSpPr>
          <p:nvPr/>
        </p:nvSpPr>
        <p:spPr bwMode="auto">
          <a:xfrm>
            <a:off x="315913" y="5659140"/>
            <a:ext cx="72214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 typeface="ZapfDingbats" charset="0"/>
              <a:buNone/>
            </a:pPr>
            <a:r>
              <a:rPr lang="en-US" altLang="en-US" sz="2400" u="sng" dirty="0">
                <a:solidFill>
                  <a:srgbClr val="FF0000"/>
                </a:solidFill>
                <a:latin typeface="Times New Roman" charset="0"/>
              </a:rPr>
              <a:t>Q:</a:t>
            </a:r>
            <a:r>
              <a:rPr lang="en-US" altLang="en-US" sz="2400" dirty="0">
                <a:latin typeface="Times New Roman" charset="0"/>
              </a:rPr>
              <a:t> Any problem w/ the early approach: Timeout = 2 RTT</a:t>
            </a:r>
          </a:p>
        </p:txBody>
      </p:sp>
      <p:sp>
        <p:nvSpPr>
          <p:cNvPr id="2" name="Slide Number Placeholder 1">
            <a:extLst>
              <a:ext uri="{FF2B5EF4-FFF2-40B4-BE49-F238E27FC236}">
                <a16:creationId xmlns:a16="http://schemas.microsoft.com/office/drawing/2014/main" id="{EF0404F2-49B8-9D4F-B4CE-BB0D42526609}"/>
              </a:ext>
            </a:extLst>
          </p:cNvPr>
          <p:cNvSpPr>
            <a:spLocks noGrp="1"/>
          </p:cNvSpPr>
          <p:nvPr>
            <p:ph type="sldNum" sz="quarter" idx="12"/>
          </p:nvPr>
        </p:nvSpPr>
        <p:spPr/>
        <p:txBody>
          <a:bodyPr/>
          <a:lstStyle/>
          <a:p>
            <a:fld id="{CC730498-AE79-BE45-96D5-B15E75DF3F04}" type="slidenum">
              <a:rPr lang="en-US" altLang="x-none" smtClean="0"/>
              <a:pPr/>
              <a:t>25</a:t>
            </a:fld>
            <a:endParaRPr lang="en-US" altLang="x-none"/>
          </a:p>
        </p:txBody>
      </p:sp>
    </p:spTree>
    <p:extLst>
      <p:ext uri="{BB962C8B-B14F-4D97-AF65-F5344CB8AC3E}">
        <p14:creationId xmlns:p14="http://schemas.microsoft.com/office/powerpoint/2010/main" val="2964954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294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9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42925" y="133350"/>
            <a:ext cx="7772400" cy="1143000"/>
          </a:xfrm>
        </p:spPr>
        <p:txBody>
          <a:bodyPr/>
          <a:lstStyle/>
          <a:p>
            <a:r>
              <a:rPr lang="en-US" altLang="en-US">
                <a:ea typeface="ＭＳ Ｐゴシック" charset="-128"/>
              </a:rPr>
              <a:t>Setting Timeout</a:t>
            </a:r>
            <a:endParaRPr lang="en-US" altLang="en-US" sz="4400">
              <a:ea typeface="ＭＳ Ｐゴシック" charset="-128"/>
            </a:endParaRPr>
          </a:p>
        </p:txBody>
      </p:sp>
      <p:sp>
        <p:nvSpPr>
          <p:cNvPr id="62467" name="Rectangle 3"/>
          <p:cNvSpPr>
            <a:spLocks noGrp="1" noChangeArrowheads="1"/>
          </p:cNvSpPr>
          <p:nvPr>
            <p:ph type="body" sz="half" idx="1"/>
          </p:nvPr>
        </p:nvSpPr>
        <p:spPr>
          <a:xfrm>
            <a:off x="533400" y="1295400"/>
            <a:ext cx="7639050" cy="1892300"/>
          </a:xfrm>
        </p:spPr>
        <p:txBody>
          <a:bodyPr/>
          <a:lstStyle/>
          <a:p>
            <a:pPr>
              <a:lnSpc>
                <a:spcPct val="80000"/>
              </a:lnSpc>
              <a:buFont typeface="ZapfDingbats" charset="0"/>
              <a:buNone/>
            </a:pPr>
            <a:r>
              <a:rPr lang="en-US" altLang="en-US" sz="1800" b="1" u="sng" dirty="0">
                <a:solidFill>
                  <a:srgbClr val="FF0000"/>
                </a:solidFill>
                <a:latin typeface="Courier New" charset="0"/>
                <a:ea typeface="ＭＳ Ｐゴシック" charset="-128"/>
              </a:rPr>
              <a:t>Problem:</a:t>
            </a:r>
            <a:endParaRPr lang="en-US" altLang="en-US" sz="1800" b="1" dirty="0">
              <a:latin typeface="Courier New" charset="0"/>
              <a:ea typeface="ＭＳ Ｐゴシック" charset="-128"/>
            </a:endParaRPr>
          </a:p>
          <a:p>
            <a:pPr>
              <a:lnSpc>
                <a:spcPct val="80000"/>
              </a:lnSpc>
              <a:buFont typeface="Wingdings" pitchFamily="2" charset="2"/>
              <a:buChar char="q"/>
            </a:pPr>
            <a:r>
              <a:rPr lang="en-US" altLang="zh-CN" sz="1600" dirty="0">
                <a:ea typeface="宋体" charset="-122"/>
              </a:rPr>
              <a:t>Ideally, we set timeout = RTT, </a:t>
            </a:r>
            <a:br>
              <a:rPr lang="en-US" altLang="zh-CN" sz="1600" dirty="0">
                <a:ea typeface="宋体" charset="-122"/>
              </a:rPr>
            </a:br>
            <a:r>
              <a:rPr lang="en-US" altLang="zh-CN" sz="1600" dirty="0">
                <a:ea typeface="宋体" charset="-122"/>
              </a:rPr>
              <a:t> but RTT is not a fixed value </a:t>
            </a:r>
            <a:br>
              <a:rPr lang="en-US" altLang="zh-CN" sz="1600" dirty="0">
                <a:ea typeface="宋体" charset="-122"/>
              </a:rPr>
            </a:br>
            <a:r>
              <a:rPr lang="en-US" altLang="zh-CN" sz="1600" dirty="0">
                <a:ea typeface="宋体" charset="-122"/>
              </a:rPr>
              <a:t>=&gt;</a:t>
            </a:r>
            <a:br>
              <a:rPr lang="en-US" altLang="zh-CN" sz="1600" dirty="0">
                <a:ea typeface="ＭＳ Ｐゴシック" charset="-128"/>
              </a:rPr>
            </a:br>
            <a:r>
              <a:rPr lang="en-US" altLang="en-US" sz="1600" dirty="0">
                <a:ea typeface="ＭＳ Ｐゴシック" charset="-128"/>
              </a:rPr>
              <a:t>using the average of </a:t>
            </a:r>
            <a:r>
              <a:rPr lang="en-US" altLang="en-US" sz="1600" b="1" dirty="0">
                <a:latin typeface="Courier New" charset="0"/>
                <a:ea typeface="ＭＳ Ｐゴシック" charset="-128"/>
              </a:rPr>
              <a:t>RTT </a:t>
            </a:r>
            <a:r>
              <a:rPr lang="en-US" altLang="en-US" sz="1600" dirty="0">
                <a:ea typeface="ＭＳ Ｐゴシック" charset="-128"/>
              </a:rPr>
              <a:t>will generate </a:t>
            </a:r>
            <a:br>
              <a:rPr lang="en-US" altLang="en-US" sz="1600" dirty="0">
                <a:ea typeface="ＭＳ Ｐゴシック" charset="-128"/>
              </a:rPr>
            </a:br>
            <a:r>
              <a:rPr lang="en-US" altLang="en-US" sz="1600" dirty="0">
                <a:ea typeface="ＭＳ Ｐゴシック" charset="-128"/>
              </a:rPr>
              <a:t>many timeouts due to network variations</a:t>
            </a:r>
          </a:p>
          <a:p>
            <a:pPr>
              <a:lnSpc>
                <a:spcPct val="80000"/>
              </a:lnSpc>
              <a:buFont typeface="Wingdings" pitchFamily="2" charset="2"/>
              <a:buChar char="q"/>
            </a:pPr>
            <a:r>
              <a:rPr lang="en-US" altLang="en-US" sz="1600" dirty="0">
                <a:ea typeface="ＭＳ Ｐゴシック" charset="-128"/>
              </a:rPr>
              <a:t>Possibility: using the average/median of RTT </a:t>
            </a:r>
          </a:p>
          <a:p>
            <a:pPr>
              <a:lnSpc>
                <a:spcPct val="80000"/>
              </a:lnSpc>
              <a:buFont typeface="Wingdings" pitchFamily="2" charset="2"/>
              <a:buChar char="q"/>
            </a:pPr>
            <a:r>
              <a:rPr lang="en-US" altLang="en-US" sz="1600" dirty="0">
                <a:ea typeface="ＭＳ Ｐゴシック" charset="-128"/>
              </a:rPr>
              <a:t>Issue: this will generate many timeouts due to network variations</a:t>
            </a:r>
          </a:p>
          <a:p>
            <a:pPr>
              <a:lnSpc>
                <a:spcPct val="80000"/>
              </a:lnSpc>
            </a:pPr>
            <a:endParaRPr lang="en-US" altLang="en-US" sz="1600" dirty="0">
              <a:ea typeface="ＭＳ Ｐゴシック" charset="-128"/>
            </a:endParaRPr>
          </a:p>
          <a:p>
            <a:pPr>
              <a:lnSpc>
                <a:spcPct val="80000"/>
              </a:lnSpc>
              <a:buFont typeface="ZapfDingbats" charset="0"/>
              <a:buNone/>
            </a:pPr>
            <a:r>
              <a:rPr lang="en-US" altLang="en-US" sz="1800" b="1" dirty="0">
                <a:solidFill>
                  <a:srgbClr val="FF0000"/>
                </a:solidFill>
                <a:latin typeface="Courier New" charset="0"/>
                <a:ea typeface="ＭＳ Ｐゴシック" charset="-128"/>
              </a:rPr>
              <a:t>Solution:</a:t>
            </a:r>
          </a:p>
          <a:p>
            <a:pPr>
              <a:lnSpc>
                <a:spcPct val="80000"/>
              </a:lnSpc>
              <a:spcBef>
                <a:spcPct val="50000"/>
              </a:spcBef>
              <a:buFont typeface="Wingdings" pitchFamily="2" charset="2"/>
              <a:buChar char="q"/>
            </a:pPr>
            <a:r>
              <a:rPr lang="en-US" altLang="en-US" sz="1600" b="1" dirty="0">
                <a:latin typeface="Courier New" charset="0"/>
                <a:ea typeface="ＭＳ Ｐゴシック" charset="-128"/>
              </a:rPr>
              <a:t>Set Timeout RTO = </a:t>
            </a:r>
            <a:r>
              <a:rPr lang="en-US" altLang="en-US" sz="1600" b="1" dirty="0" err="1">
                <a:latin typeface="Courier New" charset="0"/>
                <a:ea typeface="ＭＳ Ｐゴシック" charset="-128"/>
              </a:rPr>
              <a:t>avg</a:t>
            </a:r>
            <a:r>
              <a:rPr lang="en-US" altLang="en-US" sz="1600" b="1" dirty="0">
                <a:latin typeface="Courier New" charset="0"/>
                <a:ea typeface="ＭＳ Ｐゴシック" charset="-128"/>
              </a:rPr>
              <a:t> + </a:t>
            </a:r>
            <a:r>
              <a:rPr lang="ja-JP" altLang="en-US" sz="1600" dirty="0">
                <a:ea typeface="ＭＳ Ｐゴシック" charset="-128"/>
              </a:rPr>
              <a:t>“</a:t>
            </a:r>
            <a:r>
              <a:rPr lang="en-US" altLang="ja-JP" sz="1600" dirty="0">
                <a:ea typeface="ＭＳ Ｐゴシック" charset="-128"/>
              </a:rPr>
              <a:t>safety margin</a:t>
            </a:r>
            <a:r>
              <a:rPr lang="ja-JP" altLang="en-US" sz="1600" dirty="0">
                <a:ea typeface="ＭＳ Ｐゴシック" charset="-128"/>
              </a:rPr>
              <a:t>”</a:t>
            </a:r>
            <a:r>
              <a:rPr lang="en-US" altLang="ja-JP" sz="1600" dirty="0">
                <a:ea typeface="ＭＳ Ｐゴシック" charset="-128"/>
              </a:rPr>
              <a:t> based on variation</a:t>
            </a:r>
          </a:p>
        </p:txBody>
      </p:sp>
      <p:grpSp>
        <p:nvGrpSpPr>
          <p:cNvPr id="3" name="Group 2"/>
          <p:cNvGrpSpPr>
            <a:grpSpLocks/>
          </p:cNvGrpSpPr>
          <p:nvPr/>
        </p:nvGrpSpPr>
        <p:grpSpPr bwMode="auto">
          <a:xfrm>
            <a:off x="1060450" y="3956050"/>
            <a:ext cx="5692388" cy="933510"/>
            <a:chOff x="381000" y="4953000"/>
            <a:chExt cx="5692388" cy="933510"/>
          </a:xfrm>
        </p:grpSpPr>
        <p:sp>
          <p:nvSpPr>
            <p:cNvPr id="62480" name="Text Box 4"/>
            <p:cNvSpPr txBox="1">
              <a:spLocks noChangeArrowheads="1"/>
            </p:cNvSpPr>
            <p:nvPr/>
          </p:nvSpPr>
          <p:spPr bwMode="auto">
            <a:xfrm>
              <a:off x="1425962" y="5486400"/>
              <a:ext cx="464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a:solidFill>
                    <a:srgbClr val="000000"/>
                  </a:solidFill>
                  <a:latin typeface="Courier New" charset="0"/>
                </a:rPr>
                <a:t>Timeout = </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+ 4 * </a:t>
              </a:r>
              <a:r>
                <a:rPr lang="en-US" altLang="en-US" sz="2000" b="1" dirty="0" err="1">
                  <a:solidFill>
                    <a:srgbClr val="000000"/>
                  </a:solidFill>
                  <a:latin typeface="Courier New" charset="0"/>
                </a:rPr>
                <a:t>DevRTT</a:t>
              </a:r>
              <a:endParaRPr lang="en-US" altLang="en-US" sz="1000" dirty="0">
                <a:solidFill>
                  <a:srgbClr val="000000"/>
                </a:solidFill>
                <a:latin typeface="Times New Roman" charset="0"/>
              </a:endParaRPr>
            </a:p>
          </p:txBody>
        </p:sp>
        <p:sp>
          <p:nvSpPr>
            <p:cNvPr id="62481" name="Text Box 6"/>
            <p:cNvSpPr txBox="1">
              <a:spLocks noChangeArrowheads="1"/>
            </p:cNvSpPr>
            <p:nvPr/>
          </p:nvSpPr>
          <p:spPr bwMode="auto">
            <a:xfrm>
              <a:off x="381000" y="4953000"/>
              <a:ext cx="19367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dirty="0">
                  <a:solidFill>
                    <a:srgbClr val="000000"/>
                  </a:solidFill>
                </a:rPr>
                <a:t> </a:t>
              </a:r>
              <a:r>
                <a:rPr lang="en-US" altLang="zh-CN" sz="2000" dirty="0">
                  <a:solidFill>
                    <a:srgbClr val="FF0000"/>
                  </a:solidFill>
                </a:rPr>
                <a:t>TCP</a:t>
              </a:r>
              <a:r>
                <a:rPr lang="en-US" altLang="en-US" sz="2000" dirty="0">
                  <a:solidFill>
                    <a:srgbClr val="FF0000"/>
                  </a:solidFill>
                </a:rPr>
                <a:t> approach:</a:t>
              </a:r>
              <a:endParaRPr lang="en-US" altLang="en-US" sz="2000" dirty="0">
                <a:solidFill>
                  <a:srgbClr val="000000"/>
                </a:solidFill>
              </a:endParaRPr>
            </a:p>
          </p:txBody>
        </p:sp>
      </p:grpSp>
      <p:grpSp>
        <p:nvGrpSpPr>
          <p:cNvPr id="62470" name="Group 7"/>
          <p:cNvGrpSpPr>
            <a:grpSpLocks/>
          </p:cNvGrpSpPr>
          <p:nvPr/>
        </p:nvGrpSpPr>
        <p:grpSpPr bwMode="auto">
          <a:xfrm>
            <a:off x="5751513" y="1851025"/>
            <a:ext cx="3392487" cy="838200"/>
            <a:chOff x="2815" y="3719"/>
            <a:chExt cx="2137" cy="528"/>
          </a:xfrm>
        </p:grpSpPr>
        <p:grpSp>
          <p:nvGrpSpPr>
            <p:cNvPr id="62471" name="Group 8"/>
            <p:cNvGrpSpPr>
              <a:grpSpLocks/>
            </p:cNvGrpSpPr>
            <p:nvPr/>
          </p:nvGrpSpPr>
          <p:grpSpPr bwMode="auto">
            <a:xfrm>
              <a:off x="3151" y="3719"/>
              <a:ext cx="1797" cy="513"/>
              <a:chOff x="3151" y="3719"/>
              <a:chExt cx="1797" cy="513"/>
            </a:xfrm>
          </p:grpSpPr>
          <p:sp>
            <p:nvSpPr>
              <p:cNvPr id="62474" name="Line 9"/>
              <p:cNvSpPr>
                <a:spLocks noChangeShapeType="1"/>
              </p:cNvSpPr>
              <p:nvPr/>
            </p:nvSpPr>
            <p:spPr bwMode="auto">
              <a:xfrm>
                <a:off x="3151" y="4232"/>
                <a:ext cx="179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5" name="Line 10"/>
              <p:cNvSpPr>
                <a:spLocks noChangeShapeType="1"/>
              </p:cNvSpPr>
              <p:nvPr/>
            </p:nvSpPr>
            <p:spPr bwMode="auto">
              <a:xfrm flipV="1">
                <a:off x="3151" y="3719"/>
                <a:ext cx="0" cy="5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6" name="Freeform 11"/>
              <p:cNvSpPr>
                <a:spLocks/>
              </p:cNvSpPr>
              <p:nvPr/>
            </p:nvSpPr>
            <p:spPr bwMode="auto">
              <a:xfrm>
                <a:off x="3269" y="3751"/>
                <a:ext cx="1311" cy="433"/>
              </a:xfrm>
              <a:custGeom>
                <a:avLst/>
                <a:gdLst>
                  <a:gd name="T0" fmla="*/ 0 w 1311"/>
                  <a:gd name="T1" fmla="*/ 433 h 433"/>
                  <a:gd name="T2" fmla="*/ 360 w 1311"/>
                  <a:gd name="T3" fmla="*/ 322 h 433"/>
                  <a:gd name="T4" fmla="*/ 520 w 1311"/>
                  <a:gd name="T5" fmla="*/ 72 h 433"/>
                  <a:gd name="T6" fmla="*/ 666 w 1311"/>
                  <a:gd name="T7" fmla="*/ 16 h 433"/>
                  <a:gd name="T8" fmla="*/ 812 w 1311"/>
                  <a:gd name="T9" fmla="*/ 169 h 433"/>
                  <a:gd name="T10" fmla="*/ 936 w 1311"/>
                  <a:gd name="T11" fmla="*/ 315 h 433"/>
                  <a:gd name="T12" fmla="*/ 1311 w 1311"/>
                  <a:gd name="T13" fmla="*/ 398 h 433"/>
                  <a:gd name="T14" fmla="*/ 0 60000 65536"/>
                  <a:gd name="T15" fmla="*/ 0 60000 65536"/>
                  <a:gd name="T16" fmla="*/ 0 60000 65536"/>
                  <a:gd name="T17" fmla="*/ 0 60000 65536"/>
                  <a:gd name="T18" fmla="*/ 0 60000 65536"/>
                  <a:gd name="T19" fmla="*/ 0 60000 65536"/>
                  <a:gd name="T20" fmla="*/ 0 60000 65536"/>
                  <a:gd name="T21" fmla="*/ 0 w 1311"/>
                  <a:gd name="T22" fmla="*/ 0 h 433"/>
                  <a:gd name="T23" fmla="*/ 1311 w 1311"/>
                  <a:gd name="T24" fmla="*/ 433 h 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1" h="433">
                    <a:moveTo>
                      <a:pt x="0" y="433"/>
                    </a:moveTo>
                    <a:cubicBezTo>
                      <a:pt x="136" y="407"/>
                      <a:pt x="273" y="382"/>
                      <a:pt x="360" y="322"/>
                    </a:cubicBezTo>
                    <a:cubicBezTo>
                      <a:pt x="447" y="262"/>
                      <a:pt x="469" y="123"/>
                      <a:pt x="520" y="72"/>
                    </a:cubicBezTo>
                    <a:cubicBezTo>
                      <a:pt x="571" y="21"/>
                      <a:pt x="617" y="0"/>
                      <a:pt x="666" y="16"/>
                    </a:cubicBezTo>
                    <a:cubicBezTo>
                      <a:pt x="715" y="32"/>
                      <a:pt x="767" y="119"/>
                      <a:pt x="812" y="169"/>
                    </a:cubicBezTo>
                    <a:cubicBezTo>
                      <a:pt x="857" y="219"/>
                      <a:pt x="853" y="277"/>
                      <a:pt x="936" y="315"/>
                    </a:cubicBezTo>
                    <a:cubicBezTo>
                      <a:pt x="1019" y="353"/>
                      <a:pt x="1165" y="375"/>
                      <a:pt x="1311" y="39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7" name="Line 12"/>
              <p:cNvSpPr>
                <a:spLocks noChangeShapeType="1"/>
              </p:cNvSpPr>
              <p:nvPr/>
            </p:nvSpPr>
            <p:spPr bwMode="auto">
              <a:xfrm>
                <a:off x="3900" y="3765"/>
                <a:ext cx="7" cy="4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8" name="Line 13"/>
              <p:cNvSpPr>
                <a:spLocks noChangeShapeType="1"/>
              </p:cNvSpPr>
              <p:nvPr/>
            </p:nvSpPr>
            <p:spPr bwMode="auto">
              <a:xfrm>
                <a:off x="3720" y="396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9" name="Line 14"/>
              <p:cNvSpPr>
                <a:spLocks noChangeShapeType="1"/>
              </p:cNvSpPr>
              <p:nvPr/>
            </p:nvSpPr>
            <p:spPr bwMode="auto">
              <a:xfrm>
                <a:off x="4110" y="396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2472" name="Text Box 15"/>
            <p:cNvSpPr txBox="1">
              <a:spLocks noChangeArrowheads="1"/>
            </p:cNvSpPr>
            <p:nvPr/>
          </p:nvSpPr>
          <p:spPr bwMode="auto">
            <a:xfrm>
              <a:off x="4625" y="4055"/>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RTT</a:t>
              </a:r>
            </a:p>
          </p:txBody>
        </p:sp>
        <p:sp>
          <p:nvSpPr>
            <p:cNvPr id="62473" name="Text Box 16"/>
            <p:cNvSpPr txBox="1">
              <a:spLocks noChangeArrowheads="1"/>
            </p:cNvSpPr>
            <p:nvPr/>
          </p:nvSpPr>
          <p:spPr bwMode="auto">
            <a:xfrm>
              <a:off x="2815" y="3853"/>
              <a:ext cx="3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freq.</a:t>
              </a:r>
            </a:p>
          </p:txBody>
        </p:sp>
      </p:grpSp>
      <p:sp>
        <p:nvSpPr>
          <p:cNvPr id="2" name="Slide Number Placeholder 1">
            <a:extLst>
              <a:ext uri="{FF2B5EF4-FFF2-40B4-BE49-F238E27FC236}">
                <a16:creationId xmlns:a16="http://schemas.microsoft.com/office/drawing/2014/main" id="{CE492B26-252C-7048-8598-609B814690ED}"/>
              </a:ext>
            </a:extLst>
          </p:cNvPr>
          <p:cNvSpPr>
            <a:spLocks noGrp="1"/>
          </p:cNvSpPr>
          <p:nvPr>
            <p:ph type="sldNum" sz="quarter" idx="12"/>
          </p:nvPr>
        </p:nvSpPr>
        <p:spPr/>
        <p:txBody>
          <a:bodyPr/>
          <a:lstStyle/>
          <a:p>
            <a:fld id="{CC730498-AE79-BE45-96D5-B15E75DF3F04}" type="slidenum">
              <a:rPr lang="en-US" altLang="x-none" smtClean="0"/>
              <a:pPr/>
              <a:t>26</a:t>
            </a:fld>
            <a:endParaRPr lang="en-US" altLang="x-none"/>
          </a:p>
        </p:txBody>
      </p:sp>
    </p:spTree>
    <p:extLst>
      <p:ext uri="{BB962C8B-B14F-4D97-AF65-F5344CB8AC3E}">
        <p14:creationId xmlns:p14="http://schemas.microsoft.com/office/powerpoint/2010/main" val="106184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sz="2800" dirty="0">
                <a:ea typeface="ＭＳ Ｐゴシック" charset="-128"/>
              </a:rPr>
              <a:t>Compute </a:t>
            </a:r>
            <a:r>
              <a:rPr lang="en-US" altLang="en-US" sz="2800" dirty="0" err="1">
                <a:ea typeface="ＭＳ Ｐゴシック" charset="-128"/>
              </a:rPr>
              <a:t>EstRTT</a:t>
            </a:r>
            <a:r>
              <a:rPr lang="en-US" altLang="en-US" sz="2800" dirty="0">
                <a:ea typeface="ＭＳ Ｐゴシック" charset="-128"/>
              </a:rPr>
              <a:t> and </a:t>
            </a:r>
            <a:r>
              <a:rPr lang="en-US" altLang="en-US" sz="2800" dirty="0" err="1">
                <a:ea typeface="ＭＳ Ｐゴシック" charset="-128"/>
              </a:rPr>
              <a:t>DevRTT</a:t>
            </a:r>
            <a:endParaRPr lang="en-US" altLang="en-US" sz="3200" dirty="0">
              <a:ea typeface="ＭＳ Ｐゴシック" charset="-128"/>
            </a:endParaRPr>
          </a:p>
        </p:txBody>
      </p:sp>
      <p:sp>
        <p:nvSpPr>
          <p:cNvPr id="60419" name="Text Box 3"/>
          <p:cNvSpPr txBox="1">
            <a:spLocks noChangeArrowheads="1"/>
          </p:cNvSpPr>
          <p:nvPr/>
        </p:nvSpPr>
        <p:spPr bwMode="auto">
          <a:xfrm>
            <a:off x="1064018" y="2539387"/>
            <a:ext cx="680186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(1-alpha)*</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a:t>
            </a:r>
            <a:r>
              <a:rPr lang="en-US" altLang="en-US" sz="2000" b="1" dirty="0">
                <a:solidFill>
                  <a:srgbClr val="000000"/>
                </a:solidFill>
                <a:latin typeface="Courier New" charset="0"/>
                <a:sym typeface="Symbol" charset="2"/>
              </a:rPr>
              <a:t>alpha</a:t>
            </a:r>
            <a:r>
              <a:rPr lang="en-US" altLang="en-US" sz="2000" b="1" dirty="0">
                <a:solidFill>
                  <a:srgbClr val="000000"/>
                </a:solidFill>
                <a:latin typeface="Courier New" charset="0"/>
              </a:rPr>
              <a:t>*</a:t>
            </a:r>
            <a:r>
              <a:rPr lang="en-US" altLang="en-US" sz="2000" b="1" dirty="0" err="1">
                <a:solidFill>
                  <a:srgbClr val="000000"/>
                </a:solidFill>
                <a:latin typeface="Courier New" charset="0"/>
              </a:rPr>
              <a:t>SampleRTT</a:t>
            </a:r>
            <a:endParaRPr lang="en-US" altLang="en-US" sz="2000" b="1" dirty="0">
              <a:solidFill>
                <a:srgbClr val="000000"/>
              </a:solidFill>
              <a:latin typeface="Courier New" charset="0"/>
            </a:endParaRPr>
          </a:p>
        </p:txBody>
      </p:sp>
      <p:sp>
        <p:nvSpPr>
          <p:cNvPr id="60420" name="Rectangle 4"/>
          <p:cNvSpPr>
            <a:spLocks noChangeArrowheads="1"/>
          </p:cNvSpPr>
          <p:nvPr/>
        </p:nvSpPr>
        <p:spPr bwMode="auto">
          <a:xfrm>
            <a:off x="533400" y="1472617"/>
            <a:ext cx="7863098"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a:solidFill>
                  <a:srgbClr val="000000"/>
                </a:solidFill>
              </a:rPr>
              <a:t>Exponential weighted moving average</a:t>
            </a:r>
            <a:r>
              <a:rPr lang="zh-CN" altLang="en-US" sz="2400" dirty="0">
                <a:solidFill>
                  <a:srgbClr val="000000"/>
                </a:solidFill>
              </a:rPr>
              <a:t> </a:t>
            </a:r>
            <a:r>
              <a:rPr lang="en-US" altLang="zh-CN" sz="2400" dirty="0">
                <a:solidFill>
                  <a:srgbClr val="000000"/>
                </a:solidFill>
              </a:rPr>
              <a:t>(EWMA)</a:t>
            </a:r>
            <a:endParaRPr lang="en-US" altLang="en-US" sz="2400" dirty="0">
              <a:solidFill>
                <a:srgbClr val="000000"/>
              </a:solidFill>
            </a:endParaRPr>
          </a:p>
          <a:p>
            <a:pPr lvl="1">
              <a:buClr>
                <a:srgbClr val="3333CC"/>
              </a:buClr>
              <a:buFont typeface="Courier New" panose="02070309020205020404" pitchFamily="49" charset="0"/>
              <a:buChar char="o"/>
            </a:pPr>
            <a:r>
              <a:rPr lang="en-US" altLang="en-US" sz="2000" dirty="0">
                <a:solidFill>
                  <a:srgbClr val="000000"/>
                </a:solidFill>
              </a:rPr>
              <a:t>influence of past sample decreases exponentially fast</a:t>
            </a:r>
          </a:p>
        </p:txBody>
      </p:sp>
      <p:sp>
        <p:nvSpPr>
          <p:cNvPr id="60421" name="Rectangle 5"/>
          <p:cNvSpPr>
            <a:spLocks noChangeArrowheads="1"/>
          </p:cNvSpPr>
          <p:nvPr/>
        </p:nvSpPr>
        <p:spPr bwMode="auto">
          <a:xfrm>
            <a:off x="730355" y="3175270"/>
            <a:ext cx="7469187"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90000"/>
              </a:lnSpc>
              <a:buClr>
                <a:srgbClr val="3333CC"/>
              </a:buClr>
              <a:buNone/>
            </a:pPr>
            <a:r>
              <a:rPr lang="en-US" altLang="en-US" sz="2000" b="1" dirty="0">
                <a:solidFill>
                  <a:srgbClr val="3333CC"/>
                </a:solidFill>
                <a:latin typeface="Courier New" charset="0"/>
              </a:rPr>
              <a:t>- </a:t>
            </a:r>
            <a:r>
              <a:rPr lang="en-US" altLang="en-US" sz="2000" b="1" dirty="0" err="1">
                <a:solidFill>
                  <a:srgbClr val="3333CC"/>
                </a:solidFill>
                <a:latin typeface="Courier New" charset="0"/>
              </a:rPr>
              <a:t>SampleRTT</a:t>
            </a:r>
            <a:r>
              <a:rPr lang="en-US" altLang="en-US" sz="2000" dirty="0">
                <a:solidFill>
                  <a:srgbClr val="3333CC"/>
                </a:solidFill>
              </a:rPr>
              <a:t>:</a:t>
            </a:r>
            <a:r>
              <a:rPr lang="en-US" altLang="en-US" sz="2000" dirty="0">
                <a:solidFill>
                  <a:srgbClr val="000000"/>
                </a:solidFill>
              </a:rPr>
              <a:t> measured time </a:t>
            </a:r>
            <a:br>
              <a:rPr lang="en-US" altLang="en-US" sz="2000" dirty="0">
                <a:solidFill>
                  <a:srgbClr val="000000"/>
                </a:solidFill>
              </a:rPr>
            </a:br>
            <a:r>
              <a:rPr lang="en-US" altLang="en-US" sz="2000" dirty="0">
                <a:solidFill>
                  <a:srgbClr val="000000"/>
                </a:solidFill>
              </a:rPr>
              <a:t> from segment transmission </a:t>
            </a:r>
            <a:br>
              <a:rPr lang="en-US" altLang="en-US" sz="2000" dirty="0">
                <a:solidFill>
                  <a:srgbClr val="000000"/>
                </a:solidFill>
              </a:rPr>
            </a:br>
            <a:r>
              <a:rPr lang="en-US" altLang="en-US" sz="2000" dirty="0">
                <a:solidFill>
                  <a:srgbClr val="000000"/>
                </a:solidFill>
              </a:rPr>
              <a:t> until ACK receipt</a:t>
            </a:r>
          </a:p>
          <a:p>
            <a:pPr>
              <a:lnSpc>
                <a:spcPct val="90000"/>
              </a:lnSpc>
              <a:buClr>
                <a:srgbClr val="3333CC"/>
              </a:buClr>
              <a:buNone/>
            </a:pPr>
            <a:r>
              <a:rPr lang="en-US" altLang="en-US" sz="2000" dirty="0">
                <a:solidFill>
                  <a:srgbClr val="000000"/>
                </a:solidFill>
              </a:rPr>
              <a:t>- typical value: </a:t>
            </a:r>
            <a:r>
              <a:rPr lang="en-US" altLang="en-US" sz="2000" b="1" dirty="0">
                <a:solidFill>
                  <a:srgbClr val="000000"/>
                </a:solidFill>
                <a:latin typeface="Courier New" charset="0"/>
                <a:sym typeface="Symbol" charset="2"/>
              </a:rPr>
              <a:t>alpha =</a:t>
            </a:r>
            <a:r>
              <a:rPr lang="en-US" altLang="en-US" sz="2000" dirty="0">
                <a:solidFill>
                  <a:srgbClr val="000000"/>
                </a:solidFill>
              </a:rPr>
              <a:t> 0.125</a:t>
            </a:r>
          </a:p>
        </p:txBody>
      </p:sp>
      <p:pic>
        <p:nvPicPr>
          <p:cNvPr id="60422"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519451" y="2939497"/>
            <a:ext cx="3548349" cy="2432734"/>
          </a:xfrm>
          <a:noFill/>
        </p:spPr>
      </p:pic>
      <p:sp>
        <p:nvSpPr>
          <p:cNvPr id="8" name="Text Box 5"/>
          <p:cNvSpPr txBox="1">
            <a:spLocks noChangeArrowheads="1"/>
          </p:cNvSpPr>
          <p:nvPr/>
        </p:nvSpPr>
        <p:spPr bwMode="auto">
          <a:xfrm>
            <a:off x="1035155" y="5372231"/>
            <a:ext cx="7823095" cy="984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b="1" dirty="0" err="1">
                <a:solidFill>
                  <a:srgbClr val="000000"/>
                </a:solidFill>
                <a:latin typeface="Courier New" charset="0"/>
              </a:rPr>
              <a:t>DevRTT</a:t>
            </a:r>
            <a:r>
              <a:rPr lang="en-US" altLang="en-US" sz="1800" b="1" dirty="0">
                <a:solidFill>
                  <a:srgbClr val="000000"/>
                </a:solidFill>
                <a:latin typeface="Courier New" charset="0"/>
              </a:rPr>
              <a:t> = (1-</a:t>
            </a:r>
            <a:r>
              <a:rPr lang="en-US" altLang="en-US" sz="1800" b="1" dirty="0">
                <a:solidFill>
                  <a:srgbClr val="000000"/>
                </a:solidFill>
                <a:latin typeface="Courier New" charset="0"/>
                <a:sym typeface="Symbol" charset="2"/>
              </a:rPr>
              <a:t>beta</a:t>
            </a:r>
            <a:r>
              <a:rPr lang="en-US" altLang="en-US" sz="1800" b="1" dirty="0">
                <a:solidFill>
                  <a:srgbClr val="000000"/>
                </a:solidFill>
                <a:latin typeface="Courier New" charset="0"/>
              </a:rPr>
              <a:t>)*</a:t>
            </a:r>
            <a:r>
              <a:rPr lang="en-US" altLang="en-US" sz="1800" b="1" dirty="0" err="1">
                <a:solidFill>
                  <a:srgbClr val="000000"/>
                </a:solidFill>
                <a:latin typeface="Courier New" charset="0"/>
              </a:rPr>
              <a:t>DevRTT</a:t>
            </a:r>
            <a:r>
              <a:rPr lang="en-US" altLang="en-US" sz="1800" b="1" dirty="0">
                <a:solidFill>
                  <a:srgbClr val="000000"/>
                </a:solidFill>
                <a:latin typeface="Courier New" charset="0"/>
              </a:rPr>
              <a:t> + </a:t>
            </a:r>
            <a:r>
              <a:rPr lang="en-US" altLang="en-US" sz="1800" b="1" dirty="0" err="1">
                <a:solidFill>
                  <a:srgbClr val="000000"/>
                </a:solidFill>
                <a:latin typeface="Courier New" charset="0"/>
                <a:sym typeface="Symbol" charset="2"/>
              </a:rPr>
              <a:t>beta</a:t>
            </a:r>
            <a:r>
              <a:rPr lang="en-US" altLang="en-US" sz="1800" b="1" dirty="0" err="1">
                <a:solidFill>
                  <a:srgbClr val="000000"/>
                </a:solidFill>
                <a:latin typeface="Courier New" charset="0"/>
              </a:rPr>
              <a:t>|SampleRTT-EstRTT</a:t>
            </a:r>
            <a:r>
              <a:rPr lang="en-US" altLang="en-US" sz="1800" b="1" dirty="0">
                <a:solidFill>
                  <a:srgbClr val="000000"/>
                </a:solidFill>
                <a:latin typeface="Courier New" charset="0"/>
              </a:rPr>
              <a:t>|</a:t>
            </a:r>
          </a:p>
          <a:p>
            <a:pPr>
              <a:spcBef>
                <a:spcPct val="0"/>
              </a:spcBef>
              <a:buClrTx/>
              <a:buSzTx/>
              <a:buFontTx/>
              <a:buNone/>
            </a:pPr>
            <a:endParaRPr lang="en-US" altLang="en-US" sz="2000" b="1" dirty="0">
              <a:solidFill>
                <a:srgbClr val="000000"/>
              </a:solidFill>
              <a:latin typeface="Courier New" charset="0"/>
            </a:endParaRPr>
          </a:p>
          <a:p>
            <a:pPr>
              <a:spcBef>
                <a:spcPct val="0"/>
              </a:spcBef>
              <a:buClrTx/>
              <a:buSzTx/>
              <a:buFontTx/>
              <a:buNone/>
            </a:pPr>
            <a:r>
              <a:rPr lang="en-US" altLang="en-US" sz="2000" b="1" dirty="0">
                <a:solidFill>
                  <a:srgbClr val="000000"/>
                </a:solidFill>
                <a:latin typeface="Courier New" charset="0"/>
              </a:rPr>
              <a:t>(typically, </a:t>
            </a:r>
            <a:r>
              <a:rPr lang="en-US" altLang="en-US" sz="2000" b="1" dirty="0">
                <a:solidFill>
                  <a:srgbClr val="000000"/>
                </a:solidFill>
                <a:latin typeface="Courier New" charset="0"/>
                <a:sym typeface="Symbol" charset="2"/>
              </a:rPr>
              <a:t>beta = 0.25)</a:t>
            </a:r>
          </a:p>
        </p:txBody>
      </p:sp>
      <p:sp>
        <p:nvSpPr>
          <p:cNvPr id="2" name="Slide Number Placeholder 1">
            <a:extLst>
              <a:ext uri="{FF2B5EF4-FFF2-40B4-BE49-F238E27FC236}">
                <a16:creationId xmlns:a16="http://schemas.microsoft.com/office/drawing/2014/main" id="{4275D2CC-C2C5-304C-8EA4-84AEB93224A0}"/>
              </a:ext>
            </a:extLst>
          </p:cNvPr>
          <p:cNvSpPr>
            <a:spLocks noGrp="1"/>
          </p:cNvSpPr>
          <p:nvPr>
            <p:ph type="sldNum" sz="quarter" idx="12"/>
          </p:nvPr>
        </p:nvSpPr>
        <p:spPr/>
        <p:txBody>
          <a:bodyPr/>
          <a:lstStyle/>
          <a:p>
            <a:fld id="{D925A599-CC33-7E4D-8C4D-B495C4836CF6}" type="slidenum">
              <a:rPr lang="en-US" altLang="x-none" smtClean="0"/>
              <a:pPr/>
              <a:t>27</a:t>
            </a:fld>
            <a:endParaRPr lang="en-US" altLang="x-none"/>
          </a:p>
        </p:txBody>
      </p:sp>
    </p:spTree>
    <p:extLst>
      <p:ext uri="{BB962C8B-B14F-4D97-AF65-F5344CB8AC3E}">
        <p14:creationId xmlns:p14="http://schemas.microsoft.com/office/powerpoint/2010/main" val="399568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en-US" altLang="en-US">
                <a:ea typeface="ＭＳ Ｐゴシック" charset="-128"/>
              </a:rPr>
              <a:t>An Example TCP Session</a:t>
            </a:r>
          </a:p>
        </p:txBody>
      </p:sp>
      <p:pic>
        <p:nvPicPr>
          <p:cNvPr id="645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 y="1627188"/>
            <a:ext cx="72675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510B272-2292-F540-8E23-0FA0B50EA26E}"/>
              </a:ext>
            </a:extLst>
          </p:cNvPr>
          <p:cNvSpPr>
            <a:spLocks noGrp="1"/>
          </p:cNvSpPr>
          <p:nvPr>
            <p:ph type="sldNum" sz="quarter" idx="12"/>
          </p:nvPr>
        </p:nvSpPr>
        <p:spPr/>
        <p:txBody>
          <a:bodyPr/>
          <a:lstStyle/>
          <a:p>
            <a:fld id="{51B6A1D6-5A67-8647-88E0-E3A073C06BF1}" type="slidenum">
              <a:rPr lang="en-US" altLang="x-none" smtClean="0"/>
              <a:pPr/>
              <a:t>28</a:t>
            </a:fld>
            <a:endParaRPr lang="en-US" altLang="x-none"/>
          </a:p>
        </p:txBody>
      </p:sp>
    </p:spTree>
    <p:extLst>
      <p:ext uri="{BB962C8B-B14F-4D97-AF65-F5344CB8AC3E}">
        <p14:creationId xmlns:p14="http://schemas.microsoft.com/office/powerpoint/2010/main" val="2738695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x-none">
                <a:ea typeface="ＭＳ Ｐゴシック" charset="-128"/>
              </a:rPr>
              <a:t>Fast Retransmit</a:t>
            </a:r>
          </a:p>
        </p:txBody>
      </p:sp>
      <p:sp>
        <p:nvSpPr>
          <p:cNvPr id="160771" name="Rectangle 3"/>
          <p:cNvSpPr>
            <a:spLocks noGrp="1" noChangeArrowheads="1"/>
          </p:cNvSpPr>
          <p:nvPr>
            <p:ph type="body" sz="half" idx="1"/>
          </p:nvPr>
        </p:nvSpPr>
        <p:spPr>
          <a:xfrm>
            <a:off x="579438" y="1616075"/>
            <a:ext cx="8145462" cy="1474788"/>
          </a:xfrm>
        </p:spPr>
        <p:txBody>
          <a:bodyPr/>
          <a:lstStyle/>
          <a:p>
            <a:pPr>
              <a:buFont typeface="Wingdings" pitchFamily="2" charset="2"/>
              <a:buChar char="q"/>
            </a:pPr>
            <a:r>
              <a:rPr lang="en-US" altLang="zh-CN" sz="2400" dirty="0">
                <a:ea typeface="ＭＳ Ｐゴシック" charset="-128"/>
              </a:rPr>
              <a:t>Issue</a:t>
            </a:r>
            <a:r>
              <a:rPr lang="en-US" altLang="x-none" sz="2400" dirty="0">
                <a:ea typeface="ＭＳ Ｐゴシック" charset="-128"/>
              </a:rPr>
              <a:t>: Timeout period  often relatively long:</a:t>
            </a:r>
          </a:p>
          <a:p>
            <a:pPr lvl="1">
              <a:buFont typeface="Courier New" panose="02070309020205020404" pitchFamily="49" charset="0"/>
              <a:buChar char="o"/>
            </a:pPr>
            <a:r>
              <a:rPr lang="en-US" altLang="x-none" sz="2000" dirty="0">
                <a:ea typeface="ＭＳ Ｐゴシック" charset="-128"/>
              </a:rPr>
              <a:t>long delay before resending lost packet</a:t>
            </a:r>
          </a:p>
          <a:p>
            <a:pPr>
              <a:buFont typeface="Wingdings" pitchFamily="2" charset="2"/>
              <a:buChar char="q"/>
            </a:pPr>
            <a:r>
              <a:rPr lang="en-US" altLang="x-none" sz="2400" dirty="0">
                <a:ea typeface="ＭＳ Ｐゴシック" charset="-128"/>
              </a:rPr>
              <a:t>Question: Can we detect loss faster than RTT?</a:t>
            </a:r>
          </a:p>
          <a:p>
            <a:pPr lvl="1"/>
            <a:endParaRPr lang="en-US" altLang="x-none" sz="2000" dirty="0">
              <a:ea typeface="ＭＳ Ｐゴシック" charset="-128"/>
            </a:endParaRPr>
          </a:p>
        </p:txBody>
      </p:sp>
      <p:sp>
        <p:nvSpPr>
          <p:cNvPr id="36869" name="Rectangle 4"/>
          <p:cNvSpPr>
            <a:spLocks noGrp="1" noChangeArrowheads="1"/>
          </p:cNvSpPr>
          <p:nvPr>
            <p:ph type="body" sz="half" idx="2"/>
          </p:nvPr>
        </p:nvSpPr>
        <p:spPr>
          <a:xfrm>
            <a:off x="4991100" y="3584575"/>
            <a:ext cx="3962400" cy="2630488"/>
          </a:xfrm>
        </p:spPr>
        <p:txBody>
          <a:bodyPr/>
          <a:lstStyle/>
          <a:p>
            <a:pPr>
              <a:buFont typeface="Wingdings" pitchFamily="2" charset="2"/>
              <a:buChar char="q"/>
            </a:pPr>
            <a:r>
              <a:rPr lang="en-US" altLang="x-none" sz="2400" dirty="0">
                <a:ea typeface="ＭＳ Ｐゴシック" charset="-128"/>
              </a:rPr>
              <a:t>If sender receives 3 ACKs for the same data, it supposes that segment after </a:t>
            </a:r>
            <a:r>
              <a:rPr lang="en-US" altLang="x-none" sz="2400" dirty="0" err="1">
                <a:ea typeface="ＭＳ Ｐゴシック" charset="-128"/>
              </a:rPr>
              <a:t>ACKed</a:t>
            </a:r>
            <a:r>
              <a:rPr lang="en-US" altLang="x-none" sz="2400" dirty="0">
                <a:ea typeface="ＭＳ Ｐゴシック" charset="-128"/>
              </a:rPr>
              <a:t> data was lost:</a:t>
            </a:r>
          </a:p>
          <a:p>
            <a:pPr lvl="1">
              <a:buFont typeface="Courier New" panose="02070309020205020404" pitchFamily="49" charset="0"/>
              <a:buChar char="o"/>
            </a:pPr>
            <a:r>
              <a:rPr lang="en-US" altLang="x-none" sz="2000" dirty="0">
                <a:ea typeface="ＭＳ Ｐゴシック" charset="-128"/>
              </a:rPr>
              <a:t>resend segment before timer expires</a:t>
            </a:r>
          </a:p>
        </p:txBody>
      </p:sp>
      <p:sp>
        <p:nvSpPr>
          <p:cNvPr id="6" name="Rectangle 5"/>
          <p:cNvSpPr/>
          <p:nvPr/>
        </p:nvSpPr>
        <p:spPr>
          <a:xfrm>
            <a:off x="503238" y="3560763"/>
            <a:ext cx="4572000" cy="2184400"/>
          </a:xfrm>
          <a:prstGeom prst="rect">
            <a:avLst/>
          </a:prstGeom>
        </p:spPr>
        <p:txBody>
          <a:bodyPr>
            <a:spAutoFit/>
          </a:bodyPr>
          <a:lstStyle/>
          <a:p>
            <a:pPr marL="342900" indent="-342900">
              <a:spcBef>
                <a:spcPct val="20000"/>
              </a:spcBef>
              <a:buClr>
                <a:srgbClr val="3333CC"/>
              </a:buClr>
              <a:buSzPct val="85000"/>
              <a:buFont typeface="Wingdings" pitchFamily="2" charset="2"/>
              <a:buChar char="q"/>
              <a:defRPr/>
            </a:pPr>
            <a:r>
              <a:rPr lang="en-US" kern="0" dirty="0">
                <a:solidFill>
                  <a:srgbClr val="000000"/>
                </a:solidFill>
                <a:latin typeface="Comic Sans MS"/>
                <a:ea typeface="+mn-ea"/>
              </a:rPr>
              <a:t>Detect lost segments via duplicate ACKs</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sender often sends many segments back-to-back</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if segment is lost, there will likely be many duplicate ACKs</a:t>
            </a:r>
          </a:p>
        </p:txBody>
      </p:sp>
      <p:sp>
        <p:nvSpPr>
          <p:cNvPr id="2" name="Slide Number Placeholder 1">
            <a:extLst>
              <a:ext uri="{FF2B5EF4-FFF2-40B4-BE49-F238E27FC236}">
                <a16:creationId xmlns:a16="http://schemas.microsoft.com/office/drawing/2014/main" id="{5D74E876-83B9-B54D-AD56-AF2B43E34CF1}"/>
              </a:ext>
            </a:extLst>
          </p:cNvPr>
          <p:cNvSpPr>
            <a:spLocks noGrp="1"/>
          </p:cNvSpPr>
          <p:nvPr>
            <p:ph type="sldNum" sz="quarter" idx="12"/>
          </p:nvPr>
        </p:nvSpPr>
        <p:spPr/>
        <p:txBody>
          <a:bodyPr/>
          <a:lstStyle/>
          <a:p>
            <a:fld id="{CC730498-AE79-BE45-96D5-B15E75DF3F04}" type="slidenum">
              <a:rPr lang="en-US" altLang="x-none" smtClean="0"/>
              <a:pPr/>
              <a:t>29</a:t>
            </a:fld>
            <a:endParaRPr lang="en-US" altLang="x-none"/>
          </a:p>
        </p:txBody>
      </p:sp>
    </p:spTree>
    <p:extLst>
      <p:ext uri="{BB962C8B-B14F-4D97-AF65-F5344CB8AC3E}">
        <p14:creationId xmlns:p14="http://schemas.microsoft.com/office/powerpoint/2010/main" val="1442841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x-none" dirty="0">
                <a:ea typeface="ＭＳ Ｐゴシック" charset="-128"/>
              </a:rPr>
              <a:t>Admin</a:t>
            </a:r>
          </a:p>
        </p:txBody>
      </p:sp>
      <p:sp>
        <p:nvSpPr>
          <p:cNvPr id="30722" name="Content Placeholder 2"/>
          <p:cNvSpPr>
            <a:spLocks noGrp="1"/>
          </p:cNvSpPr>
          <p:nvPr>
            <p:ph idx="1"/>
          </p:nvPr>
        </p:nvSpPr>
        <p:spPr>
          <a:xfrm>
            <a:off x="533400" y="1524000"/>
            <a:ext cx="7772400" cy="4648200"/>
          </a:xfrm>
        </p:spPr>
        <p:txBody>
          <a:bodyPr/>
          <a:lstStyle/>
          <a:p>
            <a:pPr>
              <a:buFont typeface="Wingdings" pitchFamily="2" charset="2"/>
              <a:buChar char="q"/>
            </a:pPr>
            <a:r>
              <a:rPr lang="en-US" altLang="zh-CN" sz="2400" dirty="0">
                <a:ea typeface="ＭＳ Ｐゴシック" charset="-128"/>
              </a:rPr>
              <a:t>Lab</a:t>
            </a:r>
            <a:r>
              <a:rPr lang="zh-CN" altLang="en-US" sz="2400" dirty="0">
                <a:ea typeface="ＭＳ Ｐゴシック" charset="-128"/>
              </a:rPr>
              <a:t> </a:t>
            </a:r>
            <a:r>
              <a:rPr lang="en-US" altLang="zh-CN" sz="2400" dirty="0">
                <a:ea typeface="ＭＳ Ｐゴシック" charset="-128"/>
              </a:rPr>
              <a:t>assignment</a:t>
            </a:r>
            <a:r>
              <a:rPr lang="zh-CN" altLang="en-US" sz="2400" dirty="0">
                <a:ea typeface="ＭＳ Ｐゴシック" charset="-128"/>
              </a:rPr>
              <a:t> </a:t>
            </a:r>
            <a:r>
              <a:rPr lang="en-US" altLang="zh-CN" sz="2400" dirty="0">
                <a:ea typeface="ＭＳ Ｐゴシック" charset="-128"/>
              </a:rPr>
              <a:t>3</a:t>
            </a:r>
            <a:r>
              <a:rPr lang="zh-CN" altLang="en-US" sz="2400" dirty="0">
                <a:ea typeface="ＭＳ Ｐゴシック" charset="-128"/>
              </a:rPr>
              <a:t> </a:t>
            </a:r>
            <a:r>
              <a:rPr lang="en-US" altLang="zh-CN" sz="2400" dirty="0">
                <a:ea typeface="ＭＳ Ｐゴシック" charset="-128"/>
              </a:rPr>
              <a:t>due</a:t>
            </a:r>
            <a:r>
              <a:rPr lang="zh-CN" altLang="en-US" sz="2400" dirty="0">
                <a:ea typeface="ＭＳ Ｐゴシック" charset="-128"/>
              </a:rPr>
              <a:t> </a:t>
            </a:r>
            <a:r>
              <a:rPr lang="en-US" altLang="zh-CN" sz="2400" dirty="0">
                <a:ea typeface="ＭＳ Ｐゴシック" charset="-128"/>
              </a:rPr>
              <a:t>on</a:t>
            </a:r>
            <a:r>
              <a:rPr lang="zh-CN" altLang="en-US" sz="2400" dirty="0">
                <a:ea typeface="ＭＳ Ｐゴシック" charset="-128"/>
              </a:rPr>
              <a:t> </a:t>
            </a:r>
            <a:r>
              <a:rPr lang="en-US" altLang="zh-CN" sz="2400" dirty="0">
                <a:ea typeface="ＭＳ Ｐゴシック" charset="-128"/>
              </a:rPr>
              <a:t>Nov.</a:t>
            </a:r>
            <a:r>
              <a:rPr lang="zh-CN" altLang="en-US" sz="2400" dirty="0">
                <a:ea typeface="ＭＳ Ｐゴシック" charset="-128"/>
              </a:rPr>
              <a:t> </a:t>
            </a:r>
            <a:r>
              <a:rPr lang="en-US" altLang="zh-CN" sz="2400" dirty="0">
                <a:ea typeface="ＭＳ Ｐゴシック" charset="-128"/>
              </a:rPr>
              <a:t>8</a:t>
            </a:r>
            <a:endParaRPr lang="en-US" altLang="x-none" sz="2400" dirty="0">
              <a:ea typeface="ＭＳ Ｐゴシック" charset="-128"/>
            </a:endParaRPr>
          </a:p>
          <a:p>
            <a:pPr>
              <a:buFont typeface="Wingdings" pitchFamily="2" charset="2"/>
              <a:buChar char="q"/>
            </a:pPr>
            <a:r>
              <a:rPr lang="en-US" altLang="x-none" sz="2400" dirty="0">
                <a:ea typeface="ＭＳ Ｐゴシック" charset="-128"/>
              </a:rPr>
              <a:t>Date for exam 1</a:t>
            </a:r>
          </a:p>
          <a:p>
            <a:pPr lvl="1">
              <a:buFont typeface="Courier New" panose="02070309020205020404" pitchFamily="49" charset="0"/>
              <a:buChar char="o"/>
            </a:pPr>
            <a:r>
              <a:rPr lang="en-US" altLang="x-none" sz="2000" dirty="0">
                <a:ea typeface="ＭＳ Ｐゴシック" charset="-128"/>
              </a:rPr>
              <a:t>Nov. 1</a:t>
            </a:r>
            <a:r>
              <a:rPr lang="en-US" altLang="zh-CN" sz="2000" dirty="0">
                <a:ea typeface="ＭＳ Ｐゴシック" charset="-128"/>
              </a:rPr>
              <a:t>0</a:t>
            </a:r>
            <a:r>
              <a:rPr lang="zh-CN" altLang="en-US" sz="2000" dirty="0">
                <a:ea typeface="ＭＳ Ｐゴシック" charset="-128"/>
              </a:rPr>
              <a:t> </a:t>
            </a:r>
            <a:r>
              <a:rPr lang="en-US" altLang="zh-CN" sz="2000" dirty="0">
                <a:ea typeface="ＭＳ Ｐゴシック" charset="-128"/>
              </a:rPr>
              <a:t>(2:30-4:10pm,</a:t>
            </a:r>
            <a:r>
              <a:rPr lang="zh-CN" altLang="en-US" sz="2000" dirty="0">
                <a:ea typeface="ＭＳ Ｐゴシック" charset="-128"/>
              </a:rPr>
              <a:t> </a:t>
            </a:r>
            <a:r>
              <a:rPr lang="en-US" altLang="zh-CN" sz="2000" dirty="0">
                <a:ea typeface="ＭＳ Ｐゴシック" charset="-128"/>
              </a:rPr>
              <a:t>lab</a:t>
            </a:r>
            <a:r>
              <a:rPr lang="zh-CN" altLang="en-US" sz="2000" dirty="0">
                <a:ea typeface="ＭＳ Ｐゴシック" charset="-128"/>
              </a:rPr>
              <a:t> </a:t>
            </a:r>
            <a:r>
              <a:rPr lang="en-US" altLang="zh-CN" sz="2000" dirty="0">
                <a:ea typeface="ＭＳ Ｐゴシック" charset="-128"/>
              </a:rPr>
              <a:t>class)</a:t>
            </a:r>
            <a:endParaRPr lang="en-US" altLang="x-none" sz="2000" dirty="0">
              <a:ea typeface="ＭＳ Ｐゴシック" charset="-128"/>
            </a:endParaRPr>
          </a:p>
          <a:p>
            <a:endParaRPr lang="en-US" altLang="x-none" sz="2000" dirty="0">
              <a:ea typeface="ＭＳ Ｐゴシック" charset="-128"/>
            </a:endParaRPr>
          </a:p>
        </p:txBody>
      </p:sp>
      <p:sp>
        <p:nvSpPr>
          <p:cNvPr id="30723" name="Slide Number Placeholder 3"/>
          <p:cNvSpPr>
            <a:spLocks noGrp="1"/>
          </p:cNvSpPr>
          <p:nvPr>
            <p:ph type="sldNum" sz="quarter" idx="12"/>
          </p:nvPr>
        </p:nvSpPr>
        <p:spPr>
          <a:xfrm>
            <a:off x="5111750" y="632460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23255FF-93A4-864B-BDE9-CA4D9009971C}" type="slidenum">
              <a:rPr lang="en-US" altLang="x-none" sz="1400">
                <a:solidFill>
                  <a:srgbClr val="000000"/>
                </a:solidFill>
                <a:latin typeface="Comic Sans MS" charset="0"/>
              </a:rPr>
              <a:pPr eaLnBrk="1" hangingPunct="1"/>
              <a:t>3</a:t>
            </a:fld>
            <a:endParaRPr lang="en-US" altLang="x-none" sz="1400">
              <a:solidFill>
                <a:srgbClr val="000000"/>
              </a:solidFill>
              <a:latin typeface="Comic Sans MS" charset="0"/>
            </a:endParaRPr>
          </a:p>
        </p:txBody>
      </p:sp>
    </p:spTree>
    <p:extLst>
      <p:ext uri="{BB962C8B-B14F-4D97-AF65-F5344CB8AC3E}">
        <p14:creationId xmlns:p14="http://schemas.microsoft.com/office/powerpoint/2010/main" val="688604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4"/>
          <p:cNvSpPr>
            <a:spLocks noChangeArrowheads="1"/>
          </p:cNvSpPr>
          <p:nvPr/>
        </p:nvSpPr>
        <p:spPr bwMode="auto">
          <a:xfrm>
            <a:off x="406400" y="228600"/>
            <a:ext cx="77724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Triple Duplicate Ack</a:t>
            </a:r>
            <a:endParaRPr lang="en-US" altLang="x-none" sz="4000" u="sng">
              <a:solidFill>
                <a:srgbClr val="3333CC"/>
              </a:solidFill>
              <a:ea typeface="宋体" charset="-122"/>
            </a:endParaRPr>
          </a:p>
        </p:txBody>
      </p:sp>
      <p:sp>
        <p:nvSpPr>
          <p:cNvPr id="162819" name="Rectangle 6"/>
          <p:cNvSpPr>
            <a:spLocks noChangeArrowheads="1"/>
          </p:cNvSpPr>
          <p:nvPr/>
        </p:nvSpPr>
        <p:spPr bwMode="auto">
          <a:xfrm>
            <a:off x="3962400" y="3540125"/>
            <a:ext cx="838200" cy="609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0" name="Line 7"/>
          <p:cNvSpPr>
            <a:spLocks noChangeShapeType="1"/>
          </p:cNvSpPr>
          <p:nvPr/>
        </p:nvSpPr>
        <p:spPr bwMode="auto">
          <a:xfrm>
            <a:off x="457200" y="4149725"/>
            <a:ext cx="8001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21" name="Rectangle 8"/>
          <p:cNvSpPr>
            <a:spLocks noChangeArrowheads="1"/>
          </p:cNvSpPr>
          <p:nvPr/>
        </p:nvSpPr>
        <p:spPr bwMode="auto">
          <a:xfrm>
            <a:off x="7620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2" name="Rectangle 9"/>
          <p:cNvSpPr>
            <a:spLocks noChangeArrowheads="1"/>
          </p:cNvSpPr>
          <p:nvPr/>
        </p:nvSpPr>
        <p:spPr bwMode="auto">
          <a:xfrm>
            <a:off x="28956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3" name="Rectangle 10"/>
          <p:cNvSpPr>
            <a:spLocks noChangeArrowheads="1"/>
          </p:cNvSpPr>
          <p:nvPr/>
        </p:nvSpPr>
        <p:spPr bwMode="auto">
          <a:xfrm>
            <a:off x="18288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4" name="Rectangle 11"/>
          <p:cNvSpPr>
            <a:spLocks noChangeArrowheads="1"/>
          </p:cNvSpPr>
          <p:nvPr/>
        </p:nvSpPr>
        <p:spPr bwMode="auto">
          <a:xfrm>
            <a:off x="50292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5" name="Rectangle 12"/>
          <p:cNvSpPr>
            <a:spLocks noChangeArrowheads="1"/>
          </p:cNvSpPr>
          <p:nvPr/>
        </p:nvSpPr>
        <p:spPr bwMode="auto">
          <a:xfrm>
            <a:off x="60960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6" name="Text Box 13"/>
          <p:cNvSpPr txBox="1">
            <a:spLocks noChangeArrowheads="1"/>
          </p:cNvSpPr>
          <p:nvPr/>
        </p:nvSpPr>
        <p:spPr bwMode="auto">
          <a:xfrm>
            <a:off x="989013" y="359727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1</a:t>
            </a:r>
            <a:endParaRPr lang="en-US" altLang="x-none" sz="2400">
              <a:solidFill>
                <a:srgbClr val="000000"/>
              </a:solidFill>
              <a:latin typeface="Tahoma" charset="0"/>
              <a:ea typeface="宋体" charset="-122"/>
            </a:endParaRPr>
          </a:p>
        </p:txBody>
      </p:sp>
      <p:sp>
        <p:nvSpPr>
          <p:cNvPr id="162827" name="Text Box 14"/>
          <p:cNvSpPr txBox="1">
            <a:spLocks noChangeArrowheads="1"/>
          </p:cNvSpPr>
          <p:nvPr/>
        </p:nvSpPr>
        <p:spPr bwMode="auto">
          <a:xfrm>
            <a:off x="20558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2</a:t>
            </a:r>
            <a:endParaRPr lang="en-US" altLang="x-none" sz="2400">
              <a:solidFill>
                <a:srgbClr val="000000"/>
              </a:solidFill>
              <a:latin typeface="Tahoma" charset="0"/>
              <a:ea typeface="宋体" charset="-122"/>
            </a:endParaRPr>
          </a:p>
        </p:txBody>
      </p:sp>
      <p:sp>
        <p:nvSpPr>
          <p:cNvPr id="162828" name="Text Box 15"/>
          <p:cNvSpPr txBox="1">
            <a:spLocks noChangeArrowheads="1"/>
          </p:cNvSpPr>
          <p:nvPr/>
        </p:nvSpPr>
        <p:spPr bwMode="auto">
          <a:xfrm>
            <a:off x="31226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3</a:t>
            </a:r>
            <a:endParaRPr lang="en-US" altLang="x-none" sz="2400">
              <a:solidFill>
                <a:srgbClr val="000000"/>
              </a:solidFill>
              <a:latin typeface="Tahoma" charset="0"/>
              <a:ea typeface="宋体" charset="-122"/>
            </a:endParaRPr>
          </a:p>
        </p:txBody>
      </p:sp>
      <p:sp>
        <p:nvSpPr>
          <p:cNvPr id="162829" name="Text Box 16"/>
          <p:cNvSpPr txBox="1">
            <a:spLocks noChangeArrowheads="1"/>
          </p:cNvSpPr>
          <p:nvPr/>
        </p:nvSpPr>
        <p:spPr bwMode="auto">
          <a:xfrm>
            <a:off x="41894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FF0000"/>
                </a:solidFill>
                <a:latin typeface="Tahoma" charset="0"/>
                <a:ea typeface="宋体" charset="-122"/>
              </a:rPr>
              <a:t>4</a:t>
            </a:r>
            <a:endParaRPr lang="en-US" altLang="x-none" sz="2400">
              <a:solidFill>
                <a:srgbClr val="000000"/>
              </a:solidFill>
              <a:latin typeface="Tahoma" charset="0"/>
              <a:ea typeface="宋体" charset="-122"/>
            </a:endParaRPr>
          </a:p>
        </p:txBody>
      </p:sp>
      <p:sp>
        <p:nvSpPr>
          <p:cNvPr id="162830" name="Text Box 17"/>
          <p:cNvSpPr txBox="1">
            <a:spLocks noChangeArrowheads="1"/>
          </p:cNvSpPr>
          <p:nvPr/>
        </p:nvSpPr>
        <p:spPr bwMode="auto">
          <a:xfrm>
            <a:off x="52562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5</a:t>
            </a:r>
            <a:endParaRPr lang="en-US" altLang="x-none" sz="2400">
              <a:solidFill>
                <a:srgbClr val="000000"/>
              </a:solidFill>
              <a:latin typeface="Tahoma" charset="0"/>
              <a:ea typeface="宋体" charset="-122"/>
            </a:endParaRPr>
          </a:p>
        </p:txBody>
      </p:sp>
      <p:sp>
        <p:nvSpPr>
          <p:cNvPr id="162831" name="Text Box 18"/>
          <p:cNvSpPr txBox="1">
            <a:spLocks noChangeArrowheads="1"/>
          </p:cNvSpPr>
          <p:nvPr/>
        </p:nvSpPr>
        <p:spPr bwMode="auto">
          <a:xfrm>
            <a:off x="63230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6</a:t>
            </a:r>
            <a:endParaRPr lang="en-US" altLang="x-none" sz="2400">
              <a:solidFill>
                <a:srgbClr val="000000"/>
              </a:solidFill>
              <a:latin typeface="Tahoma" charset="0"/>
              <a:ea typeface="宋体" charset="-122"/>
            </a:endParaRPr>
          </a:p>
        </p:txBody>
      </p:sp>
      <p:sp>
        <p:nvSpPr>
          <p:cNvPr id="162832" name="Line 19"/>
          <p:cNvSpPr>
            <a:spLocks noChangeShapeType="1"/>
          </p:cNvSpPr>
          <p:nvPr/>
        </p:nvSpPr>
        <p:spPr bwMode="auto">
          <a:xfrm flipV="1">
            <a:off x="457200" y="5521325"/>
            <a:ext cx="8001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33" name="Text Box 27"/>
          <p:cNvSpPr txBox="1">
            <a:spLocks noChangeArrowheads="1"/>
          </p:cNvSpPr>
          <p:nvPr/>
        </p:nvSpPr>
        <p:spPr bwMode="auto">
          <a:xfrm>
            <a:off x="288925" y="3082925"/>
            <a:ext cx="120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sz="2400">
                <a:solidFill>
                  <a:srgbClr val="000000"/>
                </a:solidFill>
                <a:latin typeface="Tahoma" charset="0"/>
              </a:rPr>
              <a:t>Packets</a:t>
            </a:r>
          </a:p>
        </p:txBody>
      </p:sp>
      <p:sp>
        <p:nvSpPr>
          <p:cNvPr id="162834" name="Text Box 28"/>
          <p:cNvSpPr txBox="1">
            <a:spLocks noChangeArrowheads="1"/>
          </p:cNvSpPr>
          <p:nvPr/>
        </p:nvSpPr>
        <p:spPr bwMode="auto">
          <a:xfrm>
            <a:off x="762000" y="4454525"/>
            <a:ext cx="485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sz="2400">
                <a:solidFill>
                  <a:srgbClr val="000000"/>
                </a:solidFill>
                <a:latin typeface="Tahoma" charset="0"/>
              </a:rPr>
              <a:t>Acknowledgements (waiting seq#)</a:t>
            </a:r>
          </a:p>
        </p:txBody>
      </p:sp>
      <p:sp>
        <p:nvSpPr>
          <p:cNvPr id="162835" name="Rectangle 34"/>
          <p:cNvSpPr>
            <a:spLocks noChangeArrowheads="1"/>
          </p:cNvSpPr>
          <p:nvPr/>
        </p:nvSpPr>
        <p:spPr bwMode="auto">
          <a:xfrm>
            <a:off x="7162800" y="353695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36" name="Text Box 35"/>
          <p:cNvSpPr txBox="1">
            <a:spLocks noChangeArrowheads="1"/>
          </p:cNvSpPr>
          <p:nvPr/>
        </p:nvSpPr>
        <p:spPr bwMode="auto">
          <a:xfrm>
            <a:off x="7391400" y="3613150"/>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7</a:t>
            </a:r>
            <a:endParaRPr lang="en-US" altLang="x-none" sz="2400">
              <a:solidFill>
                <a:srgbClr val="000000"/>
              </a:solidFill>
              <a:latin typeface="Tahoma" charset="0"/>
              <a:ea typeface="宋体" charset="-122"/>
            </a:endParaRPr>
          </a:p>
        </p:txBody>
      </p:sp>
      <p:grpSp>
        <p:nvGrpSpPr>
          <p:cNvPr id="2" name="Group 38"/>
          <p:cNvGrpSpPr>
            <a:grpSpLocks/>
          </p:cNvGrpSpPr>
          <p:nvPr/>
        </p:nvGrpSpPr>
        <p:grpSpPr bwMode="auto">
          <a:xfrm>
            <a:off x="1600200" y="4908550"/>
            <a:ext cx="6788150" cy="612775"/>
            <a:chOff x="1600200" y="4908550"/>
            <a:chExt cx="6788150" cy="612775"/>
          </a:xfrm>
        </p:grpSpPr>
        <p:sp>
          <p:nvSpPr>
            <p:cNvPr id="162840" name="Rectangle 20"/>
            <p:cNvSpPr>
              <a:spLocks noChangeArrowheads="1"/>
            </p:cNvSpPr>
            <p:nvPr/>
          </p:nvSpPr>
          <p:spPr bwMode="auto">
            <a:xfrm>
              <a:off x="1601788" y="4911725"/>
              <a:ext cx="379412"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1" name="Rectangle 21"/>
            <p:cNvSpPr>
              <a:spLocks noChangeArrowheads="1"/>
            </p:cNvSpPr>
            <p:nvPr/>
          </p:nvSpPr>
          <p:spPr bwMode="auto">
            <a:xfrm>
              <a:off x="2668588" y="4911725"/>
              <a:ext cx="379412"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2" name="Text Box 22"/>
            <p:cNvSpPr txBox="1">
              <a:spLocks noChangeArrowheads="1"/>
            </p:cNvSpPr>
            <p:nvPr/>
          </p:nvSpPr>
          <p:spPr bwMode="auto">
            <a:xfrm>
              <a:off x="1600200" y="49879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2</a:t>
              </a:r>
              <a:endParaRPr lang="en-US" altLang="x-none" sz="2400">
                <a:solidFill>
                  <a:srgbClr val="000000"/>
                </a:solidFill>
                <a:latin typeface="Tahoma" charset="0"/>
              </a:endParaRPr>
            </a:p>
          </p:txBody>
        </p:sp>
        <p:sp>
          <p:nvSpPr>
            <p:cNvPr id="162843" name="Text Box 23"/>
            <p:cNvSpPr txBox="1">
              <a:spLocks noChangeArrowheads="1"/>
            </p:cNvSpPr>
            <p:nvPr/>
          </p:nvSpPr>
          <p:spPr bwMode="auto">
            <a:xfrm>
              <a:off x="2667000" y="49879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3</a:t>
              </a:r>
              <a:endParaRPr lang="en-US" altLang="x-none" sz="2400">
                <a:solidFill>
                  <a:srgbClr val="000000"/>
                </a:solidFill>
                <a:latin typeface="Tahoma" charset="0"/>
              </a:endParaRPr>
            </a:p>
          </p:txBody>
        </p:sp>
        <p:grpSp>
          <p:nvGrpSpPr>
            <p:cNvPr id="162844" name="Group 24"/>
            <p:cNvGrpSpPr>
              <a:grpSpLocks/>
            </p:cNvGrpSpPr>
            <p:nvPr/>
          </p:nvGrpSpPr>
          <p:grpSpPr bwMode="auto">
            <a:xfrm>
              <a:off x="3733800" y="4911725"/>
              <a:ext cx="381000" cy="609600"/>
              <a:chOff x="2352" y="3408"/>
              <a:chExt cx="240" cy="384"/>
            </a:xfrm>
          </p:grpSpPr>
          <p:sp>
            <p:nvSpPr>
              <p:cNvPr id="162853" name="Rectangle 25"/>
              <p:cNvSpPr>
                <a:spLocks noChangeArrowheads="1"/>
              </p:cNvSpPr>
              <p:nvPr/>
            </p:nvSpPr>
            <p:spPr bwMode="auto">
              <a:xfrm>
                <a:off x="2353" y="3408"/>
                <a:ext cx="239"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4" name="Text Box 26"/>
              <p:cNvSpPr txBox="1">
                <a:spLocks noChangeArrowheads="1"/>
              </p:cNvSpPr>
              <p:nvPr/>
            </p:nvSpPr>
            <p:spPr bwMode="auto">
              <a:xfrm>
                <a:off x="2352" y="3456"/>
                <a:ext cx="2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sp>
          <p:nvSpPr>
            <p:cNvPr id="162845" name="Rectangle 29"/>
            <p:cNvSpPr>
              <a:spLocks noChangeArrowheads="1"/>
            </p:cNvSpPr>
            <p:nvPr/>
          </p:nvSpPr>
          <p:spPr bwMode="auto">
            <a:xfrm>
              <a:off x="5868988" y="4911725"/>
              <a:ext cx="379412" cy="609600"/>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6" name="Text Box 30"/>
            <p:cNvSpPr txBox="1">
              <a:spLocks noChangeArrowheads="1"/>
            </p:cNvSpPr>
            <p:nvPr/>
          </p:nvSpPr>
          <p:spPr bwMode="auto">
            <a:xfrm>
              <a:off x="5867400" y="4987925"/>
              <a:ext cx="377825" cy="519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nvGrpSpPr>
            <p:cNvPr id="162847" name="Group 31"/>
            <p:cNvGrpSpPr>
              <a:grpSpLocks/>
            </p:cNvGrpSpPr>
            <p:nvPr/>
          </p:nvGrpSpPr>
          <p:grpSpPr bwMode="auto">
            <a:xfrm>
              <a:off x="6934200" y="4911725"/>
              <a:ext cx="387350" cy="609600"/>
              <a:chOff x="2352" y="3408"/>
              <a:chExt cx="244" cy="384"/>
            </a:xfrm>
          </p:grpSpPr>
          <p:sp>
            <p:nvSpPr>
              <p:cNvPr id="162851" name="Rectangle 32"/>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2" name="Text Box 33"/>
              <p:cNvSpPr txBox="1">
                <a:spLocks noChangeArrowheads="1"/>
              </p:cNvSpPr>
              <p:nvPr/>
            </p:nvSpPr>
            <p:spPr bwMode="auto">
              <a:xfrm>
                <a:off x="2352" y="3456"/>
                <a:ext cx="244" cy="333"/>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grpSp>
          <p:nvGrpSpPr>
            <p:cNvPr id="162848" name="Group 36"/>
            <p:cNvGrpSpPr>
              <a:grpSpLocks/>
            </p:cNvGrpSpPr>
            <p:nvPr/>
          </p:nvGrpSpPr>
          <p:grpSpPr bwMode="auto">
            <a:xfrm>
              <a:off x="8001000" y="4908550"/>
              <a:ext cx="387350" cy="609600"/>
              <a:chOff x="2352" y="3408"/>
              <a:chExt cx="244" cy="384"/>
            </a:xfrm>
          </p:grpSpPr>
          <p:sp>
            <p:nvSpPr>
              <p:cNvPr id="162849" name="Rectangle 37"/>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0" name="Text Box 38"/>
              <p:cNvSpPr txBox="1">
                <a:spLocks noChangeArrowheads="1"/>
              </p:cNvSpPr>
              <p:nvPr/>
            </p:nvSpPr>
            <p:spPr bwMode="auto">
              <a:xfrm>
                <a:off x="2352" y="3456"/>
                <a:ext cx="244" cy="333"/>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grpSp>
      <p:sp>
        <p:nvSpPr>
          <p:cNvPr id="162838" name="Line 39"/>
          <p:cNvSpPr>
            <a:spLocks noChangeShapeType="1"/>
          </p:cNvSpPr>
          <p:nvPr/>
        </p:nvSpPr>
        <p:spPr bwMode="auto">
          <a:xfrm flipV="1">
            <a:off x="3962400" y="3540125"/>
            <a:ext cx="838200" cy="5921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39" name="Line 40"/>
          <p:cNvSpPr>
            <a:spLocks noChangeShapeType="1"/>
          </p:cNvSpPr>
          <p:nvPr/>
        </p:nvSpPr>
        <p:spPr bwMode="auto">
          <a:xfrm>
            <a:off x="3962400" y="3540125"/>
            <a:ext cx="838200" cy="6096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 name="Slide Number Placeholder 2">
            <a:extLst>
              <a:ext uri="{FF2B5EF4-FFF2-40B4-BE49-F238E27FC236}">
                <a16:creationId xmlns:a16="http://schemas.microsoft.com/office/drawing/2014/main" id="{8F24F145-9452-3A4F-846F-FEE768C41C2E}"/>
              </a:ext>
            </a:extLst>
          </p:cNvPr>
          <p:cNvSpPr>
            <a:spLocks noGrp="1"/>
          </p:cNvSpPr>
          <p:nvPr>
            <p:ph type="sldNum" sz="quarter" idx="12"/>
          </p:nvPr>
        </p:nvSpPr>
        <p:spPr/>
        <p:txBody>
          <a:bodyPr/>
          <a:lstStyle/>
          <a:p>
            <a:fld id="{37EB7456-F267-5C4C-AD02-446DDDC385E0}" type="slidenum">
              <a:rPr lang="en-US" altLang="x-none" smtClean="0"/>
              <a:pPr/>
              <a:t>30</a:t>
            </a:fld>
            <a:endParaRPr lang="en-US" altLang="x-none"/>
          </a:p>
        </p:txBody>
      </p:sp>
    </p:spTree>
    <p:extLst>
      <p:ext uri="{BB962C8B-B14F-4D97-AF65-F5344CB8AC3E}">
        <p14:creationId xmlns:p14="http://schemas.microsoft.com/office/powerpoint/2010/main" val="1034890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609600" y="1600200"/>
            <a:ext cx="7191375" cy="38846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 </a:t>
            </a:r>
            <a:r>
              <a:rPr lang="en-US" altLang="x-none" sz="1800">
                <a:solidFill>
                  <a:srgbClr val="FF0000"/>
                </a:solidFill>
                <a:latin typeface="Arial" charset="0"/>
              </a:rPr>
              <a:t>event:</a:t>
            </a:r>
            <a:r>
              <a:rPr lang="en-US" altLang="x-none" sz="1800">
                <a:solidFill>
                  <a:srgbClr val="000000"/>
                </a:solidFill>
                <a:latin typeface="Arial" charset="0"/>
              </a:rPr>
              <a:t> ACK received, with ACK field value of y </a:t>
            </a:r>
          </a:p>
          <a:p>
            <a:pPr>
              <a:spcBef>
                <a:spcPct val="0"/>
              </a:spcBef>
              <a:buClrTx/>
              <a:buSzTx/>
              <a:buFontTx/>
              <a:buNone/>
            </a:pPr>
            <a:r>
              <a:rPr lang="en-US" altLang="x-none" sz="1800">
                <a:solidFill>
                  <a:srgbClr val="000000"/>
                </a:solidFill>
                <a:latin typeface="Arial" charset="0"/>
              </a:rPr>
              <a:t>                 if (y &gt; SendBase) {</a:t>
            </a:r>
            <a:endParaRPr lang="en-US" altLang="zh-CN" sz="1800">
              <a:solidFill>
                <a:srgbClr val="000000"/>
              </a:solidFill>
              <a:latin typeface="Arial" charset="0"/>
              <a:ea typeface="宋体" charset="-122"/>
            </a:endParaRPr>
          </a:p>
          <a:p>
            <a:pPr>
              <a:spcBef>
                <a:spcPct val="0"/>
              </a:spcBef>
              <a:buClrTx/>
              <a:buSzTx/>
              <a:buFontTx/>
              <a:buNone/>
            </a:pPr>
            <a:r>
              <a:rPr lang="en-US" altLang="zh-CN" sz="1800">
                <a:solidFill>
                  <a:srgbClr val="000000"/>
                </a:solidFill>
                <a:latin typeface="Arial" charset="0"/>
                <a:ea typeface="宋体" charset="-122"/>
              </a:rPr>
              <a:t>                       …</a:t>
            </a:r>
            <a:r>
              <a:rPr lang="en-US" altLang="x-none" sz="1800">
                <a:solidFill>
                  <a:srgbClr val="000000"/>
                </a:solidFill>
                <a:latin typeface="Arial" charset="0"/>
                <a:ea typeface="宋体" charset="-122"/>
              </a:rPr>
              <a:t> </a:t>
            </a:r>
          </a:p>
          <a:p>
            <a:pPr>
              <a:spcBef>
                <a:spcPct val="0"/>
              </a:spcBef>
              <a:buClrTx/>
              <a:buSzTx/>
              <a:buFontTx/>
              <a:buNone/>
            </a:pPr>
            <a:r>
              <a:rPr lang="en-US" altLang="x-none" sz="1800">
                <a:solidFill>
                  <a:srgbClr val="000000"/>
                </a:solidFill>
                <a:latin typeface="Arial" charset="0"/>
                <a:ea typeface="宋体" charset="-122"/>
              </a:rPr>
              <a:t>                       SendBase = y</a:t>
            </a:r>
          </a:p>
          <a:p>
            <a:pPr>
              <a:spcBef>
                <a:spcPct val="0"/>
              </a:spcBef>
              <a:buClrTx/>
              <a:buSzTx/>
              <a:buFontTx/>
              <a:buNone/>
            </a:pPr>
            <a:r>
              <a:rPr lang="en-US" altLang="x-none" sz="1800">
                <a:solidFill>
                  <a:srgbClr val="000000"/>
                </a:solidFill>
                <a:latin typeface="Arial" charset="0"/>
                <a:ea typeface="宋体" charset="-122"/>
              </a:rPr>
              <a:t>                       if (there are currently not-yet-acknowledged segments)</a:t>
            </a:r>
          </a:p>
          <a:p>
            <a:pPr>
              <a:spcBef>
                <a:spcPct val="0"/>
              </a:spcBef>
              <a:buClrTx/>
              <a:buSzTx/>
              <a:buFontTx/>
              <a:buNone/>
            </a:pPr>
            <a:r>
              <a:rPr lang="en-US" altLang="x-none" sz="1800">
                <a:solidFill>
                  <a:srgbClr val="000000"/>
                </a:solidFill>
                <a:latin typeface="Arial" charset="0"/>
                <a:ea typeface="宋体" charset="-122"/>
              </a:rPr>
              <a:t>                             start timer </a:t>
            </a:r>
            <a:endParaRPr lang="en-US" altLang="zh-CN" sz="1800">
              <a:solidFill>
                <a:srgbClr val="000000"/>
              </a:solidFill>
              <a:latin typeface="Arial" charset="0"/>
              <a:ea typeface="宋体" charset="-122"/>
            </a:endParaRPr>
          </a:p>
          <a:p>
            <a:pPr>
              <a:spcBef>
                <a:spcPct val="0"/>
              </a:spcBef>
              <a:buClrTx/>
              <a:buSzTx/>
              <a:buFontTx/>
              <a:buNone/>
            </a:pPr>
            <a:r>
              <a:rPr lang="en-US" altLang="zh-CN" sz="1800">
                <a:solidFill>
                  <a:srgbClr val="000000"/>
                </a:solidFill>
                <a:latin typeface="Arial" charset="0"/>
                <a:ea typeface="宋体" charset="-122"/>
              </a:rPr>
              <a:t>                       …</a:t>
            </a:r>
            <a:endParaRPr lang="en-US" altLang="x-none" sz="1800">
              <a:solidFill>
                <a:srgbClr val="000000"/>
              </a:solidFill>
              <a:latin typeface="Arial" charset="0"/>
              <a:ea typeface="宋体" charset="-122"/>
            </a:endParaRPr>
          </a:p>
          <a:p>
            <a:pPr>
              <a:spcBef>
                <a:spcPct val="0"/>
              </a:spcBef>
              <a:buClrTx/>
              <a:buSzTx/>
              <a:buFontTx/>
              <a:buNone/>
            </a:pPr>
            <a:r>
              <a:rPr lang="en-US" altLang="x-none" sz="1800">
                <a:solidFill>
                  <a:srgbClr val="000000"/>
                </a:solidFill>
                <a:latin typeface="Arial" charset="0"/>
                <a:ea typeface="宋体" charset="-122"/>
              </a:rPr>
              <a:t>                     } </a:t>
            </a:r>
          </a:p>
          <a:p>
            <a:pPr>
              <a:spcBef>
                <a:spcPct val="0"/>
              </a:spcBef>
              <a:buClrTx/>
              <a:buSzTx/>
              <a:buFontTx/>
              <a:buNone/>
            </a:pPr>
            <a:r>
              <a:rPr lang="en-US" altLang="x-none" sz="1800">
                <a:solidFill>
                  <a:srgbClr val="000000"/>
                </a:solidFill>
                <a:latin typeface="Arial" charset="0"/>
                <a:ea typeface="宋体" charset="-122"/>
              </a:rPr>
              <a:t>                 else { </a:t>
            </a:r>
          </a:p>
          <a:p>
            <a:pPr>
              <a:spcBef>
                <a:spcPct val="0"/>
              </a:spcBef>
              <a:buClrTx/>
              <a:buSzTx/>
              <a:buFontTx/>
              <a:buNone/>
            </a:pPr>
            <a:r>
              <a:rPr lang="en-US" altLang="x-none" sz="1800">
                <a:solidFill>
                  <a:srgbClr val="000000"/>
                </a:solidFill>
                <a:latin typeface="Arial" charset="0"/>
                <a:ea typeface="宋体" charset="-122"/>
              </a:rPr>
              <a:t>                         increment count of dup ACKs received for y</a:t>
            </a:r>
          </a:p>
          <a:p>
            <a:pPr>
              <a:spcBef>
                <a:spcPct val="0"/>
              </a:spcBef>
              <a:buClrTx/>
              <a:buSzTx/>
              <a:buFontTx/>
              <a:buNone/>
            </a:pPr>
            <a:r>
              <a:rPr lang="en-US" altLang="x-none" sz="1800">
                <a:solidFill>
                  <a:srgbClr val="000000"/>
                </a:solidFill>
                <a:latin typeface="Arial" charset="0"/>
                <a:ea typeface="宋体" charset="-122"/>
              </a:rPr>
              <a:t>                         if (count of dup ACKs received for y = 3) {</a:t>
            </a:r>
          </a:p>
          <a:p>
            <a:pPr>
              <a:spcBef>
                <a:spcPct val="0"/>
              </a:spcBef>
              <a:buClrTx/>
              <a:buSzTx/>
              <a:buFontTx/>
              <a:buNone/>
            </a:pPr>
            <a:r>
              <a:rPr lang="en-US" altLang="x-none" sz="1800">
                <a:solidFill>
                  <a:srgbClr val="000000"/>
                </a:solidFill>
                <a:latin typeface="Arial" charset="0"/>
                <a:ea typeface="宋体" charset="-122"/>
              </a:rPr>
              <a:t>                               resend segment with sequence number y</a:t>
            </a:r>
          </a:p>
          <a:p>
            <a:pPr>
              <a:spcBef>
                <a:spcPct val="0"/>
              </a:spcBef>
              <a:buClrTx/>
              <a:buSzTx/>
              <a:buFontTx/>
              <a:buNone/>
            </a:pPr>
            <a:r>
              <a:rPr lang="en-US" altLang="x-none" sz="1800">
                <a:solidFill>
                  <a:srgbClr val="000000"/>
                </a:solidFill>
                <a:latin typeface="Arial" charset="0"/>
                <a:ea typeface="宋体" charset="-122"/>
              </a:rPr>
              <a:t>                          </a:t>
            </a:r>
            <a:r>
              <a:rPr lang="en-US" altLang="zh-CN" sz="1800">
                <a:solidFill>
                  <a:srgbClr val="000000"/>
                </a:solidFill>
                <a:latin typeface="Arial" charset="0"/>
                <a:ea typeface="宋体" charset="-122"/>
              </a:rPr>
              <a:t>…</a:t>
            </a:r>
            <a:r>
              <a:rPr lang="en-US" altLang="x-none" sz="1600">
                <a:solidFill>
                  <a:srgbClr val="000000"/>
                </a:solidFill>
                <a:latin typeface="Arial" charset="0"/>
                <a:ea typeface="宋体" charset="-122"/>
              </a:rPr>
              <a:t>         </a:t>
            </a:r>
            <a:endParaRPr lang="en-US" altLang="x-none" sz="1600">
              <a:solidFill>
                <a:srgbClr val="000000"/>
              </a:solidFill>
              <a:latin typeface="Times New Roman" charset="0"/>
              <a:ea typeface="宋体" charset="-122"/>
            </a:endParaRPr>
          </a:p>
        </p:txBody>
      </p:sp>
      <p:sp>
        <p:nvSpPr>
          <p:cNvPr id="164867" name="Rectangle 3"/>
          <p:cNvSpPr>
            <a:spLocks noGrp="1" noChangeArrowheads="1"/>
          </p:cNvSpPr>
          <p:nvPr>
            <p:ph type="title"/>
          </p:nvPr>
        </p:nvSpPr>
        <p:spPr/>
        <p:txBody>
          <a:bodyPr/>
          <a:lstStyle/>
          <a:p>
            <a:r>
              <a:rPr lang="en-US" altLang="x-none">
                <a:ea typeface="ＭＳ Ｐゴシック" charset="-128"/>
              </a:rPr>
              <a:t>Fast Retransmit:</a:t>
            </a:r>
          </a:p>
        </p:txBody>
      </p:sp>
      <p:sp>
        <p:nvSpPr>
          <p:cNvPr id="164868" name="Text Box 4"/>
          <p:cNvSpPr txBox="1">
            <a:spLocks noChangeArrowheads="1"/>
          </p:cNvSpPr>
          <p:nvPr/>
        </p:nvSpPr>
        <p:spPr bwMode="auto">
          <a:xfrm>
            <a:off x="212725" y="5653088"/>
            <a:ext cx="269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 duplicate ACK for </a:t>
            </a:r>
          </a:p>
          <a:p>
            <a:pPr>
              <a:spcBef>
                <a:spcPct val="0"/>
              </a:spcBef>
              <a:buClrTx/>
              <a:buSzTx/>
              <a:buFontTx/>
              <a:buNone/>
            </a:pPr>
            <a:r>
              <a:rPr lang="en-US" altLang="x-none" sz="1800">
                <a:solidFill>
                  <a:srgbClr val="FF0000"/>
                </a:solidFill>
              </a:rPr>
              <a:t>already ACKed segment</a:t>
            </a:r>
            <a:endParaRPr lang="en-US" altLang="x-none" sz="1600">
              <a:solidFill>
                <a:srgbClr val="000000"/>
              </a:solidFill>
            </a:endParaRPr>
          </a:p>
        </p:txBody>
      </p:sp>
      <p:sp>
        <p:nvSpPr>
          <p:cNvPr id="164869" name="Line 5"/>
          <p:cNvSpPr>
            <a:spLocks noChangeShapeType="1"/>
          </p:cNvSpPr>
          <p:nvPr/>
        </p:nvSpPr>
        <p:spPr bwMode="auto">
          <a:xfrm flipV="1">
            <a:off x="1128713" y="4303713"/>
            <a:ext cx="833437" cy="13890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0" name="Text Box 6"/>
          <p:cNvSpPr txBox="1">
            <a:spLocks noChangeArrowheads="1"/>
          </p:cNvSpPr>
          <p:nvPr/>
        </p:nvSpPr>
        <p:spPr bwMode="auto">
          <a:xfrm>
            <a:off x="3895725" y="6032500"/>
            <a:ext cx="185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fast retransmit</a:t>
            </a:r>
            <a:endParaRPr lang="en-US" altLang="x-none" sz="1600">
              <a:solidFill>
                <a:srgbClr val="000000"/>
              </a:solidFill>
            </a:endParaRPr>
          </a:p>
        </p:txBody>
      </p:sp>
      <p:sp>
        <p:nvSpPr>
          <p:cNvPr id="164871" name="Line 7"/>
          <p:cNvSpPr>
            <a:spLocks noChangeShapeType="1"/>
          </p:cNvSpPr>
          <p:nvPr/>
        </p:nvSpPr>
        <p:spPr bwMode="auto">
          <a:xfrm flipH="1" flipV="1">
            <a:off x="4416425" y="5181600"/>
            <a:ext cx="457200" cy="914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Slide Number Placeholder 1">
            <a:extLst>
              <a:ext uri="{FF2B5EF4-FFF2-40B4-BE49-F238E27FC236}">
                <a16:creationId xmlns:a16="http://schemas.microsoft.com/office/drawing/2014/main" id="{FBB8E788-2F97-8841-AD96-6B6FE2954760}"/>
              </a:ext>
            </a:extLst>
          </p:cNvPr>
          <p:cNvSpPr>
            <a:spLocks noGrp="1"/>
          </p:cNvSpPr>
          <p:nvPr>
            <p:ph type="sldNum" sz="quarter" idx="12"/>
          </p:nvPr>
        </p:nvSpPr>
        <p:spPr/>
        <p:txBody>
          <a:bodyPr/>
          <a:lstStyle/>
          <a:p>
            <a:fld id="{CC730498-AE79-BE45-96D5-B15E75DF3F04}" type="slidenum">
              <a:rPr lang="en-US" altLang="x-none" smtClean="0"/>
              <a:pPr/>
              <a:t>31</a:t>
            </a:fld>
            <a:endParaRPr lang="en-US" altLang="x-none"/>
          </a:p>
        </p:txBody>
      </p:sp>
    </p:spTree>
    <p:extLst>
      <p:ext uri="{BB962C8B-B14F-4D97-AF65-F5344CB8AC3E}">
        <p14:creationId xmlns:p14="http://schemas.microsoft.com/office/powerpoint/2010/main" val="1160281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246063" y="933450"/>
            <a:ext cx="3038475" cy="3071813"/>
          </a:xfrm>
        </p:spPr>
        <p:txBody>
          <a:bodyPr/>
          <a:lstStyle/>
          <a:p>
            <a:r>
              <a:rPr lang="en-US" altLang="x-none">
                <a:ea typeface="ＭＳ Ｐゴシック" charset="-128"/>
              </a:rPr>
              <a:t>TCP: reliable data transfer</a:t>
            </a:r>
          </a:p>
        </p:txBody>
      </p:sp>
      <p:sp>
        <p:nvSpPr>
          <p:cNvPr id="231427" name="Text Box 3"/>
          <p:cNvSpPr txBox="1">
            <a:spLocks noChangeArrowheads="1"/>
          </p:cNvSpPr>
          <p:nvPr/>
        </p:nvSpPr>
        <p:spPr bwMode="auto">
          <a:xfrm>
            <a:off x="2495550" y="44450"/>
            <a:ext cx="6492875" cy="6770688"/>
          </a:xfrm>
          <a:prstGeom prst="rect">
            <a:avLst/>
          </a:prstGeom>
          <a:solidFill>
            <a:schemeClr val="bg1"/>
          </a:solidFill>
          <a:ln w="9525">
            <a:solidFill>
              <a:schemeClr val="tx1"/>
            </a:solidFill>
            <a:miter lim="800000"/>
            <a:headEnd/>
            <a:tailEnd/>
          </a:ln>
        </p:spPr>
        <p:txBody>
          <a:bodyPr>
            <a:spAutoFit/>
          </a:bodyPr>
          <a:lstStyle>
            <a:lvl1pPr marL="457200" indent="-4572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00</a:t>
            </a:r>
            <a:r>
              <a:rPr lang="en-US" altLang="x-none" sz="1200">
                <a:solidFill>
                  <a:srgbClr val="000000"/>
                </a:solidFill>
                <a:latin typeface="Arial" charset="0"/>
              </a:rPr>
              <a:t>    </a:t>
            </a:r>
            <a:r>
              <a:rPr lang="en-US" altLang="x-none" sz="1400">
                <a:solidFill>
                  <a:srgbClr val="000000"/>
                </a:solidFill>
                <a:latin typeface="Arial" charset="0"/>
              </a:rPr>
              <a:t>sendbase = initial_sequence number agreed by TWH</a:t>
            </a:r>
          </a:p>
          <a:p>
            <a:pPr>
              <a:spcBef>
                <a:spcPct val="0"/>
              </a:spcBef>
              <a:buClrTx/>
              <a:buSzTx/>
              <a:buFontTx/>
              <a:buNone/>
            </a:pPr>
            <a:r>
              <a:rPr lang="en-US" altLang="x-none" sz="1400">
                <a:solidFill>
                  <a:srgbClr val="000000"/>
                </a:solidFill>
                <a:latin typeface="Arial" charset="0"/>
              </a:rPr>
              <a:t>01    nextseqnum = initial_sequence number by TWH</a:t>
            </a:r>
          </a:p>
          <a:p>
            <a:pPr>
              <a:spcBef>
                <a:spcPct val="0"/>
              </a:spcBef>
              <a:buClrTx/>
              <a:buSzTx/>
              <a:buFontTx/>
              <a:buNone/>
            </a:pPr>
            <a:r>
              <a:rPr lang="en-US" altLang="x-none" sz="1400">
                <a:solidFill>
                  <a:srgbClr val="000000"/>
                </a:solidFill>
                <a:latin typeface="Arial" charset="0"/>
              </a:rPr>
              <a:t>02     </a:t>
            </a:r>
            <a:r>
              <a:rPr lang="en-US" altLang="x-none" sz="1400">
                <a:solidFill>
                  <a:srgbClr val="3333CC"/>
                </a:solidFill>
                <a:latin typeface="Arial" charset="0"/>
              </a:rPr>
              <a:t>loop (forever) {</a:t>
            </a: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03       </a:t>
            </a:r>
            <a:r>
              <a:rPr lang="en-US" altLang="x-none" sz="1400">
                <a:solidFill>
                  <a:srgbClr val="FF0000"/>
                </a:solidFill>
                <a:latin typeface="Arial" charset="0"/>
              </a:rPr>
              <a:t>switch(event)</a:t>
            </a: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04       </a:t>
            </a:r>
            <a:r>
              <a:rPr lang="en-US" altLang="x-none" sz="1400">
                <a:solidFill>
                  <a:srgbClr val="FF0000"/>
                </a:solidFill>
                <a:latin typeface="Arial" charset="0"/>
              </a:rPr>
              <a:t>event:</a:t>
            </a:r>
            <a:r>
              <a:rPr lang="en-US" altLang="x-none" sz="1400">
                <a:solidFill>
                  <a:srgbClr val="000000"/>
                </a:solidFill>
                <a:latin typeface="Arial" charset="0"/>
              </a:rPr>
              <a:t> data received from application above</a:t>
            </a:r>
          </a:p>
          <a:p>
            <a:pPr>
              <a:spcBef>
                <a:spcPct val="0"/>
              </a:spcBef>
              <a:buClrTx/>
              <a:buSzTx/>
              <a:buFontTx/>
              <a:buNone/>
            </a:pPr>
            <a:r>
              <a:rPr lang="en-US" altLang="x-none" sz="1400">
                <a:solidFill>
                  <a:srgbClr val="000000"/>
                </a:solidFill>
                <a:latin typeface="Arial" charset="0"/>
              </a:rPr>
              <a:t>05                  </a:t>
            </a:r>
            <a:r>
              <a:rPr lang="en-US" altLang="x-none" sz="1400" b="1">
                <a:solidFill>
                  <a:srgbClr val="000000"/>
                </a:solidFill>
                <a:latin typeface="Arial" charset="0"/>
              </a:rPr>
              <a:t>if</a:t>
            </a:r>
            <a:r>
              <a:rPr lang="en-US" altLang="x-none" sz="1400">
                <a:solidFill>
                  <a:srgbClr val="000000"/>
                </a:solidFill>
                <a:latin typeface="Arial" charset="0"/>
              </a:rPr>
              <a:t> (window allows send)</a:t>
            </a:r>
          </a:p>
          <a:p>
            <a:pPr>
              <a:spcBef>
                <a:spcPct val="0"/>
              </a:spcBef>
              <a:buClrTx/>
              <a:buSzTx/>
              <a:buFontTx/>
              <a:buNone/>
            </a:pPr>
            <a:r>
              <a:rPr lang="en-US" altLang="x-none" sz="1400">
                <a:solidFill>
                  <a:srgbClr val="000000"/>
                </a:solidFill>
                <a:latin typeface="Arial" charset="0"/>
              </a:rPr>
              <a:t>06                     create TCP segment with sequence number nextseqnum</a:t>
            </a:r>
          </a:p>
          <a:p>
            <a:pPr>
              <a:spcBef>
                <a:spcPct val="0"/>
              </a:spcBef>
              <a:buClrTx/>
              <a:buSzTx/>
              <a:buFontTx/>
              <a:buNone/>
            </a:pPr>
            <a:r>
              <a:rPr lang="en-US" altLang="x-none" sz="1400">
                <a:solidFill>
                  <a:srgbClr val="000000"/>
                </a:solidFill>
                <a:latin typeface="Arial" charset="0"/>
              </a:rPr>
              <a:t>06                     </a:t>
            </a:r>
            <a:r>
              <a:rPr lang="en-US" altLang="x-none" sz="1400" b="1">
                <a:solidFill>
                  <a:srgbClr val="000000"/>
                </a:solidFill>
                <a:latin typeface="Arial" charset="0"/>
              </a:rPr>
              <a:t>if</a:t>
            </a:r>
            <a:r>
              <a:rPr lang="en-US" altLang="x-none" sz="1400">
                <a:solidFill>
                  <a:srgbClr val="000000"/>
                </a:solidFill>
                <a:latin typeface="Arial" charset="0"/>
              </a:rPr>
              <a:t> (no timer) start timer</a:t>
            </a:r>
          </a:p>
          <a:p>
            <a:pPr>
              <a:spcBef>
                <a:spcPct val="0"/>
              </a:spcBef>
              <a:buClrTx/>
              <a:buSzTx/>
              <a:buFontTx/>
              <a:buNone/>
            </a:pPr>
            <a:r>
              <a:rPr lang="en-US" altLang="x-none" sz="1400">
                <a:solidFill>
                  <a:srgbClr val="000000"/>
                </a:solidFill>
                <a:latin typeface="Arial" charset="0"/>
              </a:rPr>
              <a:t>07                     pass segment to IP</a:t>
            </a:r>
          </a:p>
          <a:p>
            <a:pPr>
              <a:spcBef>
                <a:spcPct val="0"/>
              </a:spcBef>
              <a:buClrTx/>
              <a:buSzTx/>
              <a:buFontTx/>
              <a:buNone/>
            </a:pPr>
            <a:r>
              <a:rPr lang="en-US" altLang="x-none" sz="1400">
                <a:solidFill>
                  <a:srgbClr val="000000"/>
                </a:solidFill>
                <a:latin typeface="Arial" charset="0"/>
              </a:rPr>
              <a:t>08                     nextseqnum = nextseqnum + length(data)</a:t>
            </a:r>
            <a:br>
              <a:rPr lang="en-US" altLang="x-none" sz="1400">
                <a:solidFill>
                  <a:srgbClr val="000000"/>
                </a:solidFill>
                <a:latin typeface="Arial" charset="0"/>
              </a:rPr>
            </a:br>
            <a:r>
              <a:rPr lang="en-US" altLang="x-none" sz="1400">
                <a:solidFill>
                  <a:srgbClr val="000000"/>
                </a:solidFill>
                <a:latin typeface="Arial" charset="0"/>
              </a:rPr>
              <a:t>             </a:t>
            </a:r>
            <a:r>
              <a:rPr lang="en-US" altLang="x-none" sz="1400" b="1">
                <a:solidFill>
                  <a:srgbClr val="000000"/>
                </a:solidFill>
                <a:latin typeface="Arial" charset="0"/>
              </a:rPr>
              <a:t>else</a:t>
            </a:r>
            <a:r>
              <a:rPr lang="en-US" altLang="x-none" sz="1400">
                <a:solidFill>
                  <a:srgbClr val="000000"/>
                </a:solidFill>
                <a:latin typeface="Arial" charset="0"/>
              </a:rPr>
              <a:t> put packet in buffer</a:t>
            </a:r>
          </a:p>
          <a:p>
            <a:pPr>
              <a:spcBef>
                <a:spcPct val="0"/>
              </a:spcBef>
              <a:buClrTx/>
              <a:buSzTx/>
              <a:buFontTx/>
              <a:buNone/>
            </a:pPr>
            <a:r>
              <a:rPr lang="en-US" altLang="x-none" sz="1400">
                <a:solidFill>
                  <a:srgbClr val="000000"/>
                </a:solidFill>
                <a:latin typeface="Arial" charset="0"/>
              </a:rPr>
              <a:t>09        </a:t>
            </a:r>
            <a:r>
              <a:rPr lang="en-US" altLang="x-none" sz="1400">
                <a:solidFill>
                  <a:srgbClr val="FF0000"/>
                </a:solidFill>
                <a:latin typeface="Arial" charset="0"/>
              </a:rPr>
              <a:t>event:</a:t>
            </a:r>
            <a:r>
              <a:rPr lang="en-US" altLang="x-none" sz="1400">
                <a:solidFill>
                  <a:srgbClr val="000000"/>
                </a:solidFill>
                <a:latin typeface="Arial" charset="0"/>
              </a:rPr>
              <a:t> timer timeout for sendbase</a:t>
            </a:r>
          </a:p>
          <a:p>
            <a:pPr>
              <a:spcBef>
                <a:spcPct val="0"/>
              </a:spcBef>
              <a:buClrTx/>
              <a:buSzTx/>
              <a:buFontTx/>
              <a:buNone/>
            </a:pPr>
            <a:r>
              <a:rPr lang="en-US" altLang="x-none" sz="1400">
                <a:solidFill>
                  <a:srgbClr val="000000"/>
                </a:solidFill>
                <a:latin typeface="Arial" charset="0"/>
              </a:rPr>
              <a:t>10             retransmit segment</a:t>
            </a:r>
          </a:p>
          <a:p>
            <a:pPr>
              <a:spcBef>
                <a:spcPct val="0"/>
              </a:spcBef>
              <a:buClrTx/>
              <a:buSzTx/>
              <a:buFontTx/>
              <a:buNone/>
            </a:pPr>
            <a:r>
              <a:rPr lang="en-US" altLang="x-none" sz="1400">
                <a:solidFill>
                  <a:srgbClr val="000000"/>
                </a:solidFill>
                <a:latin typeface="Arial" charset="0"/>
              </a:rPr>
              <a:t>11             compute new timeout interval</a:t>
            </a:r>
          </a:p>
          <a:p>
            <a:pPr>
              <a:spcBef>
                <a:spcPct val="0"/>
              </a:spcBef>
              <a:buClrTx/>
              <a:buSzTx/>
              <a:buFontTx/>
              <a:buNone/>
            </a:pPr>
            <a:r>
              <a:rPr lang="en-US" altLang="x-none" sz="1400">
                <a:solidFill>
                  <a:srgbClr val="000000"/>
                </a:solidFill>
                <a:latin typeface="Arial" charset="0"/>
              </a:rPr>
              <a:t>12             restart timer</a:t>
            </a:r>
          </a:p>
          <a:p>
            <a:pPr>
              <a:spcBef>
                <a:spcPct val="0"/>
              </a:spcBef>
              <a:buClrTx/>
              <a:buSzTx/>
              <a:buFontTx/>
              <a:buNone/>
            </a:pPr>
            <a:r>
              <a:rPr lang="en-US" altLang="x-none" sz="1400">
                <a:solidFill>
                  <a:srgbClr val="000000"/>
                </a:solidFill>
                <a:latin typeface="Arial" charset="0"/>
              </a:rPr>
              <a:t>13        </a:t>
            </a:r>
            <a:r>
              <a:rPr lang="en-US" altLang="x-none" sz="1400">
                <a:solidFill>
                  <a:srgbClr val="FF0000"/>
                </a:solidFill>
                <a:latin typeface="Arial" charset="0"/>
              </a:rPr>
              <a:t>event:</a:t>
            </a:r>
            <a:r>
              <a:rPr lang="en-US" altLang="x-none" sz="1400">
                <a:solidFill>
                  <a:srgbClr val="000000"/>
                </a:solidFill>
                <a:latin typeface="Arial" charset="0"/>
              </a:rPr>
              <a:t> ACK received, with ACK field value of y </a:t>
            </a:r>
          </a:p>
          <a:p>
            <a:pPr>
              <a:spcBef>
                <a:spcPct val="0"/>
              </a:spcBef>
              <a:buClrTx/>
              <a:buSzTx/>
              <a:buFontTx/>
              <a:buNone/>
            </a:pPr>
            <a:r>
              <a:rPr lang="en-US" altLang="x-none" sz="1400">
                <a:solidFill>
                  <a:srgbClr val="000000"/>
                </a:solidFill>
                <a:latin typeface="Arial" charset="0"/>
              </a:rPr>
              <a:t>14             </a:t>
            </a:r>
            <a:r>
              <a:rPr lang="en-US" altLang="x-none" sz="1400" b="1">
                <a:solidFill>
                  <a:srgbClr val="000000"/>
                </a:solidFill>
                <a:latin typeface="Arial" charset="0"/>
              </a:rPr>
              <a:t>if</a:t>
            </a:r>
            <a:r>
              <a:rPr lang="en-US" altLang="x-none" sz="1400">
                <a:solidFill>
                  <a:srgbClr val="000000"/>
                </a:solidFill>
                <a:latin typeface="Arial" charset="0"/>
              </a:rPr>
              <a:t> (y &gt; sendbase) { /* cumulative ACK of all data up to y */ </a:t>
            </a:r>
          </a:p>
          <a:p>
            <a:pPr>
              <a:spcBef>
                <a:spcPct val="0"/>
              </a:spcBef>
              <a:buClrTx/>
              <a:buSzTx/>
              <a:buFontTx/>
              <a:buNone/>
            </a:pPr>
            <a:r>
              <a:rPr lang="en-US" altLang="x-none" sz="1400">
                <a:solidFill>
                  <a:srgbClr val="000000"/>
                </a:solidFill>
                <a:latin typeface="Arial" charset="0"/>
              </a:rPr>
              <a:t>15                  cancel the timer for sendbase</a:t>
            </a:r>
          </a:p>
          <a:p>
            <a:pPr>
              <a:spcBef>
                <a:spcPct val="0"/>
              </a:spcBef>
              <a:buClrTx/>
              <a:buSzTx/>
              <a:buFontTx/>
              <a:buAutoNum type="arabicPlain" startAt="16"/>
            </a:pPr>
            <a:r>
              <a:rPr lang="en-US" altLang="x-none" sz="1400">
                <a:solidFill>
                  <a:srgbClr val="000000"/>
                </a:solidFill>
                <a:latin typeface="Arial" charset="0"/>
              </a:rPr>
              <a:t>             sendbase = y</a:t>
            </a:r>
          </a:p>
          <a:p>
            <a:pPr>
              <a:spcBef>
                <a:spcPct val="0"/>
              </a:spcBef>
              <a:buClrTx/>
              <a:buSzTx/>
              <a:buFontTx/>
              <a:buAutoNum type="arabicPlain" startAt="16"/>
            </a:pPr>
            <a:r>
              <a:rPr lang="en-US" altLang="x-none" sz="1400">
                <a:solidFill>
                  <a:srgbClr val="000000"/>
                </a:solidFill>
                <a:latin typeface="Arial" charset="0"/>
              </a:rPr>
              <a:t>             if (no timer and packet pending) start timer for new sendbase</a:t>
            </a:r>
          </a:p>
          <a:p>
            <a:pPr>
              <a:spcBef>
                <a:spcPct val="0"/>
              </a:spcBef>
              <a:buClrTx/>
              <a:buSzTx/>
              <a:buFontTx/>
              <a:buAutoNum type="arabicPlain" startAt="17"/>
            </a:pPr>
            <a:r>
              <a:rPr lang="en-US" altLang="x-none" sz="1400">
                <a:solidFill>
                  <a:srgbClr val="000000"/>
                </a:solidFill>
                <a:latin typeface="Arial" charset="0"/>
              </a:rPr>
              <a:t>             while (there are segments and window allow)</a:t>
            </a:r>
          </a:p>
          <a:p>
            <a:pPr>
              <a:spcBef>
                <a:spcPct val="0"/>
              </a:spcBef>
              <a:buClrTx/>
              <a:buSzTx/>
              <a:buFontTx/>
              <a:buAutoNum type="arabicPlain" startAt="17"/>
            </a:pPr>
            <a:r>
              <a:rPr lang="en-US" altLang="x-none" sz="1400">
                <a:solidFill>
                  <a:srgbClr val="000000"/>
                </a:solidFill>
                <a:latin typeface="Arial" charset="0"/>
              </a:rPr>
              <a:t>                 sent a segment;</a:t>
            </a:r>
          </a:p>
          <a:p>
            <a:pPr>
              <a:spcBef>
                <a:spcPct val="0"/>
              </a:spcBef>
              <a:buClrTx/>
              <a:buSzTx/>
              <a:buFontTx/>
              <a:buNone/>
            </a:pPr>
            <a:r>
              <a:rPr lang="en-US" altLang="x-none" sz="1400">
                <a:solidFill>
                  <a:srgbClr val="000000"/>
                </a:solidFill>
                <a:latin typeface="Arial" charset="0"/>
              </a:rPr>
              <a:t>18             } </a:t>
            </a:r>
          </a:p>
          <a:p>
            <a:pPr>
              <a:spcBef>
                <a:spcPct val="0"/>
              </a:spcBef>
              <a:buClrTx/>
              <a:buSzTx/>
              <a:buFontTx/>
              <a:buNone/>
            </a:pPr>
            <a:r>
              <a:rPr lang="en-US" altLang="x-none" sz="1400">
                <a:solidFill>
                  <a:srgbClr val="000000"/>
                </a:solidFill>
                <a:latin typeface="Arial" charset="0"/>
              </a:rPr>
              <a:t>19             </a:t>
            </a:r>
            <a:r>
              <a:rPr lang="en-US" altLang="x-none" sz="1400" b="1">
                <a:solidFill>
                  <a:srgbClr val="000000"/>
                </a:solidFill>
                <a:latin typeface="Arial" charset="0"/>
              </a:rPr>
              <a:t>else</a:t>
            </a:r>
            <a:r>
              <a:rPr lang="en-US" altLang="x-none" sz="1400">
                <a:solidFill>
                  <a:srgbClr val="000000"/>
                </a:solidFill>
                <a:latin typeface="Arial" charset="0"/>
              </a:rPr>
              <a:t> { /* y==sendbase, duplicate ACK for already ACKed segment */ </a:t>
            </a:r>
          </a:p>
          <a:p>
            <a:pPr>
              <a:spcBef>
                <a:spcPct val="0"/>
              </a:spcBef>
              <a:buClrTx/>
              <a:buSzTx/>
              <a:buFontTx/>
              <a:buNone/>
            </a:pPr>
            <a:r>
              <a:rPr lang="en-US" altLang="x-none" sz="1400">
                <a:solidFill>
                  <a:srgbClr val="000000"/>
                </a:solidFill>
                <a:latin typeface="Arial" charset="0"/>
              </a:rPr>
              <a:t>20                  increment number of duplicate ACKs received for y </a:t>
            </a:r>
          </a:p>
          <a:p>
            <a:pPr>
              <a:spcBef>
                <a:spcPct val="0"/>
              </a:spcBef>
              <a:buClrTx/>
              <a:buSzTx/>
              <a:buFontTx/>
              <a:buNone/>
            </a:pPr>
            <a:r>
              <a:rPr lang="en-US" altLang="x-none" sz="1400">
                <a:solidFill>
                  <a:srgbClr val="000000"/>
                </a:solidFill>
                <a:latin typeface="Arial" charset="0"/>
              </a:rPr>
              <a:t>21                  if (number of duplicate ACKS received for y == 3) { </a:t>
            </a:r>
          </a:p>
          <a:p>
            <a:pPr>
              <a:spcBef>
                <a:spcPct val="0"/>
              </a:spcBef>
              <a:buClrTx/>
              <a:buSzTx/>
              <a:buFontTx/>
              <a:buNone/>
            </a:pPr>
            <a:r>
              <a:rPr lang="en-US" altLang="x-none" sz="1400">
                <a:solidFill>
                  <a:srgbClr val="000000"/>
                </a:solidFill>
                <a:latin typeface="Arial" charset="0"/>
              </a:rPr>
              <a:t>22                      /* TCP </a:t>
            </a:r>
            <a:r>
              <a:rPr lang="en-US" altLang="x-none" sz="1400" b="1">
                <a:solidFill>
                  <a:srgbClr val="000000"/>
                </a:solidFill>
                <a:latin typeface="Arial" charset="0"/>
              </a:rPr>
              <a:t>fast retransmit</a:t>
            </a:r>
            <a:r>
              <a:rPr lang="en-US" altLang="x-none" sz="1400">
                <a:solidFill>
                  <a:srgbClr val="000000"/>
                </a:solidFill>
                <a:latin typeface="Arial" charset="0"/>
              </a:rPr>
              <a:t> */ </a:t>
            </a:r>
          </a:p>
          <a:p>
            <a:pPr>
              <a:spcBef>
                <a:spcPct val="0"/>
              </a:spcBef>
              <a:buClrTx/>
              <a:buSzTx/>
              <a:buFontTx/>
              <a:buNone/>
            </a:pPr>
            <a:r>
              <a:rPr lang="en-US" altLang="x-none" sz="1400">
                <a:solidFill>
                  <a:srgbClr val="000000"/>
                </a:solidFill>
                <a:latin typeface="Arial" charset="0"/>
              </a:rPr>
              <a:t>23                     resend segment with sequence number y </a:t>
            </a:r>
          </a:p>
          <a:p>
            <a:pPr>
              <a:spcBef>
                <a:spcPct val="0"/>
              </a:spcBef>
              <a:buClrTx/>
              <a:buSzTx/>
              <a:buFontTx/>
              <a:buNone/>
            </a:pPr>
            <a:r>
              <a:rPr lang="en-US" altLang="x-none" sz="1400">
                <a:solidFill>
                  <a:srgbClr val="000000"/>
                </a:solidFill>
                <a:latin typeface="Arial" charset="0"/>
              </a:rPr>
              <a:t>24                     restart timer for segment y </a:t>
            </a:r>
          </a:p>
          <a:p>
            <a:pPr>
              <a:spcBef>
                <a:spcPct val="0"/>
              </a:spcBef>
              <a:buClrTx/>
              <a:buSzTx/>
              <a:buFontTx/>
              <a:buNone/>
            </a:pPr>
            <a:r>
              <a:rPr lang="en-US" altLang="x-none" sz="1400">
                <a:solidFill>
                  <a:srgbClr val="000000"/>
                </a:solidFill>
                <a:latin typeface="Arial" charset="0"/>
              </a:rPr>
              <a:t>25                 } </a:t>
            </a:r>
          </a:p>
          <a:p>
            <a:pPr>
              <a:spcBef>
                <a:spcPct val="0"/>
              </a:spcBef>
              <a:buClrTx/>
              <a:buSzTx/>
              <a:buFontTx/>
              <a:buNone/>
            </a:pPr>
            <a:r>
              <a:rPr lang="en-US" altLang="x-none" sz="1400">
                <a:solidFill>
                  <a:srgbClr val="000000"/>
                </a:solidFill>
                <a:latin typeface="Arial" charset="0"/>
              </a:rPr>
              <a:t>26       </a:t>
            </a:r>
            <a:r>
              <a:rPr lang="en-US" altLang="x-none" sz="1400">
                <a:solidFill>
                  <a:srgbClr val="3333CC"/>
                </a:solidFill>
                <a:latin typeface="Arial" charset="0"/>
              </a:rPr>
              <a:t>}  /* end of loop forever */</a:t>
            </a:r>
            <a:r>
              <a:rPr lang="en-US" altLang="x-none" sz="1400">
                <a:solidFill>
                  <a:srgbClr val="000000"/>
                </a:solidFill>
                <a:latin typeface="Times New Roman" charset="0"/>
              </a:rPr>
              <a:t> </a:t>
            </a:r>
          </a:p>
        </p:txBody>
      </p:sp>
      <p:sp>
        <p:nvSpPr>
          <p:cNvPr id="166916" name="Text Box 4"/>
          <p:cNvSpPr txBox="1">
            <a:spLocks noChangeArrowheads="1"/>
          </p:cNvSpPr>
          <p:nvPr/>
        </p:nvSpPr>
        <p:spPr bwMode="auto">
          <a:xfrm>
            <a:off x="347663" y="4248150"/>
            <a:ext cx="13954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Simplified</a:t>
            </a:r>
          </a:p>
          <a:p>
            <a:pPr>
              <a:spcBef>
                <a:spcPct val="0"/>
              </a:spcBef>
              <a:buClrTx/>
              <a:buSzTx/>
              <a:buFontTx/>
              <a:buNone/>
            </a:pPr>
            <a:r>
              <a:rPr lang="en-US" altLang="x-none" sz="2000">
                <a:solidFill>
                  <a:srgbClr val="000000"/>
                </a:solidFill>
              </a:rPr>
              <a:t>TCP</a:t>
            </a:r>
          </a:p>
          <a:p>
            <a:pPr>
              <a:spcBef>
                <a:spcPct val="0"/>
              </a:spcBef>
              <a:buClrTx/>
              <a:buSzTx/>
              <a:buFontTx/>
              <a:buNone/>
            </a:pPr>
            <a:r>
              <a:rPr lang="en-US" altLang="x-none" sz="2000">
                <a:solidFill>
                  <a:srgbClr val="FF0000"/>
                </a:solidFill>
              </a:rPr>
              <a:t>sender</a:t>
            </a:r>
            <a:endParaRPr lang="en-US" altLang="x-none" sz="1000">
              <a:solidFill>
                <a:srgbClr val="FF0000"/>
              </a:solidFill>
              <a:latin typeface="Times New Roman" charset="0"/>
            </a:endParaRPr>
          </a:p>
        </p:txBody>
      </p:sp>
      <p:sp>
        <p:nvSpPr>
          <p:cNvPr id="2" name="Slide Number Placeholder 1">
            <a:extLst>
              <a:ext uri="{FF2B5EF4-FFF2-40B4-BE49-F238E27FC236}">
                <a16:creationId xmlns:a16="http://schemas.microsoft.com/office/drawing/2014/main" id="{903A89D5-7EBD-C843-AFF1-C476D695A153}"/>
              </a:ext>
            </a:extLst>
          </p:cNvPr>
          <p:cNvSpPr>
            <a:spLocks noGrp="1"/>
          </p:cNvSpPr>
          <p:nvPr>
            <p:ph type="sldNum" sz="quarter" idx="12"/>
          </p:nvPr>
        </p:nvSpPr>
        <p:spPr/>
        <p:txBody>
          <a:bodyPr/>
          <a:lstStyle/>
          <a:p>
            <a:fld id="{CC730498-AE79-BE45-96D5-B15E75DF3F04}" type="slidenum">
              <a:rPr lang="en-US" altLang="x-none" smtClean="0"/>
              <a:pPr/>
              <a:t>32</a:t>
            </a:fld>
            <a:endParaRPr lang="en-US" altLang="x-none"/>
          </a:p>
        </p:txBody>
      </p:sp>
    </p:spTree>
    <p:extLst>
      <p:ext uri="{BB962C8B-B14F-4D97-AF65-F5344CB8AC3E}">
        <p14:creationId xmlns:p14="http://schemas.microsoft.com/office/powerpoint/2010/main" val="1489927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2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2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142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1427">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142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42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142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142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142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1427">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1427">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1427">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1427">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1427">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427">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1427">
                                            <p:txEl>
                                              <p:pRg st="21" end="2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1427">
                                            <p:txEl>
                                              <p:pRg st="22" end="2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1427">
                                            <p:txEl>
                                              <p:pRg st="23" end="2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1427">
                                            <p:txEl>
                                              <p:pRg st="24" end="2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1427">
                                            <p:txEl>
                                              <p:pRg st="25" end="2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1427">
                                            <p:txEl>
                                              <p:pRg st="26" end="2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1427">
                                            <p:txEl>
                                              <p:pRg st="27" end="2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1427">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ea typeface="宋体" charset="-122"/>
              </a:rPr>
              <a:t>Outline</a:t>
            </a:r>
            <a:endParaRPr lang="en-US" altLang="x-none" sz="4000" u="sng" dirty="0">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marL="800100" lvl="1" indent="-342900">
              <a:buClr>
                <a:schemeClr val="tx1"/>
              </a:buClr>
              <a:buFont typeface="Courier New" panose="02070309020205020404" pitchFamily="49" charset="0"/>
              <a:buChar char="o"/>
            </a:pPr>
            <a:r>
              <a:rPr lang="en-US" altLang="x-none" dirty="0"/>
              <a:t>perfect channel</a:t>
            </a:r>
          </a:p>
          <a:p>
            <a:pPr marL="800100" lvl="1" indent="-342900">
              <a:buClr>
                <a:schemeClr val="tx1"/>
              </a:buClr>
              <a:buFont typeface="Courier New" panose="02070309020205020404" pitchFamily="49" charset="0"/>
              <a:buChar char="o"/>
            </a:pPr>
            <a:r>
              <a:rPr lang="en-US" altLang="x-none" dirty="0"/>
              <a:t>channel with bit errors</a:t>
            </a:r>
          </a:p>
          <a:p>
            <a:pPr marL="800100" lvl="1" indent="-342900">
              <a:buClr>
                <a:schemeClr val="tx1"/>
              </a:buClr>
              <a:buFont typeface="Courier New" panose="02070309020205020404" pitchFamily="49" charset="0"/>
              <a:buChar char="o"/>
            </a:pPr>
            <a:r>
              <a:rPr lang="en-US" altLang="x-none" dirty="0"/>
              <a:t>channel with bit errors and losses</a:t>
            </a:r>
          </a:p>
          <a:p>
            <a:pPr marL="800100" lvl="1" indent="-342900">
              <a:buClr>
                <a:schemeClr val="tx1"/>
              </a:buClr>
              <a:buFont typeface="Courier New" panose="02070309020205020404" pitchFamily="49" charset="0"/>
              <a:buChar char="o"/>
            </a:pPr>
            <a:r>
              <a:rPr lang="en-US" altLang="x-none" dirty="0"/>
              <a:t>sliding window: reliability with throughput</a:t>
            </a:r>
            <a:endParaRPr lang="en-US" altLang="zh-CN" dirty="0">
              <a:solidFill>
                <a:srgbClr val="000000"/>
              </a:solidFill>
              <a:ea typeface="宋体" charset="-122"/>
            </a:endParaRPr>
          </a:p>
          <a:p>
            <a:pPr>
              <a:buFont typeface="Wingdings" pitchFamily="2" charset="2"/>
              <a:buChar char="q"/>
            </a:pPr>
            <a:r>
              <a:rPr lang="en-US" altLang="zh-CN" dirty="0">
                <a:ea typeface="宋体" charset="-122"/>
              </a:rPr>
              <a:t>TCP reliability</a:t>
            </a:r>
          </a:p>
          <a:p>
            <a:pPr lvl="1">
              <a:buClr>
                <a:schemeClr val="tx1"/>
              </a:buClr>
              <a:buFont typeface="Courier New" panose="02070309020205020404" pitchFamily="49" charset="0"/>
              <a:buChar char="o"/>
            </a:pPr>
            <a:r>
              <a:rPr lang="en-US" altLang="x-none" dirty="0"/>
              <a:t>data </a:t>
            </a:r>
            <a:r>
              <a:rPr lang="en-US" altLang="x-none" dirty="0" err="1"/>
              <a:t>seq</a:t>
            </a:r>
            <a:r>
              <a:rPr lang="en-US" altLang="x-none" dirty="0"/>
              <a:t>#, ack, buffering</a:t>
            </a:r>
          </a:p>
          <a:p>
            <a:pPr lvl="1">
              <a:buClr>
                <a:schemeClr val="tx1"/>
              </a:buClr>
              <a:buFont typeface="Courier New" panose="02070309020205020404" pitchFamily="49" charset="0"/>
              <a:buChar char="o"/>
            </a:pPr>
            <a:r>
              <a:rPr lang="en-US" altLang="x-none" dirty="0"/>
              <a:t>timeout realization</a:t>
            </a:r>
          </a:p>
          <a:p>
            <a:pPr lvl="1">
              <a:buClr>
                <a:srgbClr val="C00000"/>
              </a:buClr>
              <a:buFont typeface="Wingdings" charset="2"/>
              <a:buChar char="Ø"/>
            </a:pPr>
            <a:r>
              <a:rPr lang="en-US" altLang="zh-CN" i="1" dirty="0">
                <a:solidFill>
                  <a:srgbClr val="C00000"/>
                </a:solidFill>
                <a:ea typeface="宋体" charset="-122"/>
              </a:rPr>
              <a:t>connection</a:t>
            </a:r>
            <a:r>
              <a:rPr lang="zh-CN" altLang="en-US" i="1" dirty="0">
                <a:solidFill>
                  <a:srgbClr val="C00000"/>
                </a:solidFill>
                <a:ea typeface="宋体" charset="-122"/>
              </a:rPr>
              <a:t> </a:t>
            </a:r>
            <a:r>
              <a:rPr lang="en-US" altLang="zh-CN" i="1" dirty="0">
                <a:solidFill>
                  <a:srgbClr val="C00000"/>
                </a:solidFill>
                <a:ea typeface="宋体" charset="-122"/>
              </a:rPr>
              <a:t>management</a:t>
            </a:r>
          </a:p>
        </p:txBody>
      </p:sp>
      <p:sp>
        <p:nvSpPr>
          <p:cNvPr id="2" name="Slide Number Placeholder 1">
            <a:extLst>
              <a:ext uri="{FF2B5EF4-FFF2-40B4-BE49-F238E27FC236}">
                <a16:creationId xmlns:a16="http://schemas.microsoft.com/office/drawing/2014/main" id="{7CB99673-5747-B443-A7DE-2631050A7FF1}"/>
              </a:ext>
            </a:extLst>
          </p:cNvPr>
          <p:cNvSpPr>
            <a:spLocks noGrp="1"/>
          </p:cNvSpPr>
          <p:nvPr>
            <p:ph type="sldNum" sz="quarter" idx="12"/>
          </p:nvPr>
        </p:nvSpPr>
        <p:spPr/>
        <p:txBody>
          <a:bodyPr/>
          <a:lstStyle/>
          <a:p>
            <a:fld id="{37EB7456-F267-5C4C-AD02-446DDDC385E0}" type="slidenum">
              <a:rPr lang="en-US" altLang="x-none" smtClean="0"/>
              <a:pPr/>
              <a:t>33</a:t>
            </a:fld>
            <a:endParaRPr lang="en-US" altLang="x-none"/>
          </a:p>
        </p:txBody>
      </p:sp>
    </p:spTree>
    <p:extLst>
      <p:ext uri="{BB962C8B-B14F-4D97-AF65-F5344CB8AC3E}">
        <p14:creationId xmlns:p14="http://schemas.microsoft.com/office/powerpoint/2010/main" val="4185935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119740"/>
            <a:ext cx="8534400"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19811"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9812" name="Group 5"/>
          <p:cNvGrpSpPr>
            <a:grpSpLocks/>
          </p:cNvGrpSpPr>
          <p:nvPr/>
        </p:nvGrpSpPr>
        <p:grpSpPr bwMode="auto">
          <a:xfrm>
            <a:off x="1844675" y="1346200"/>
            <a:ext cx="1250950" cy="385763"/>
            <a:chOff x="1489" y="826"/>
            <a:chExt cx="788" cy="243"/>
          </a:xfrm>
        </p:grpSpPr>
        <p:graphicFrame>
          <p:nvGraphicFramePr>
            <p:cNvPr id="119825"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4469" name="Clip" r:id="rId4" imgW="1307079" imgH="1083682" progId="MS_ClipArt_Gallery.2">
                    <p:embed/>
                  </p:oleObj>
                </mc:Choice>
                <mc:Fallback>
                  <p:oleObj name="Clip" r:id="rId4" imgW="1307079" imgH="1083682" progId="MS_ClipArt_Gallery.2">
                    <p:embed/>
                    <p:pic>
                      <p:nvPicPr>
                        <p:cNvPr id="11982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26"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19813"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4470" name="Clip" r:id="rId6" imgW="1307079" imgH="1083682" progId="MS_ClipArt_Gallery.2">
                  <p:embed/>
                </p:oleObj>
              </mc:Choice>
              <mc:Fallback>
                <p:oleObj name="Clip" r:id="rId6" imgW="1307079" imgH="1083682" progId="MS_ClipArt_Gallery.2">
                  <p:embed/>
                  <p:pic>
                    <p:nvPicPr>
                      <p:cNvPr id="11981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14"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19815"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6"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7"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8"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a:t>
            </a:r>
            <a:endParaRPr lang="en-US" altLang="x-none" sz="1000">
              <a:solidFill>
                <a:srgbClr val="000000"/>
              </a:solidFill>
            </a:endParaRPr>
          </a:p>
        </p:txBody>
      </p:sp>
      <p:sp>
        <p:nvSpPr>
          <p:cNvPr id="119819"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0"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19821"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2"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23"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4" name="Text Box 27"/>
          <p:cNvSpPr txBox="1">
            <a:spLocks noChangeArrowheads="1"/>
          </p:cNvSpPr>
          <p:nvPr/>
        </p:nvSpPr>
        <p:spPr bwMode="auto">
          <a:xfrm rot="600445">
            <a:off x="3932238" y="2271713"/>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endParaRPr lang="en-US" altLang="x-none" sz="1000">
              <a:solidFill>
                <a:srgbClr val="000000"/>
              </a:solidFill>
            </a:endParaRPr>
          </a:p>
        </p:txBody>
      </p:sp>
      <p:sp>
        <p:nvSpPr>
          <p:cNvPr id="2" name="Slide Number Placeholder 1">
            <a:extLst>
              <a:ext uri="{FF2B5EF4-FFF2-40B4-BE49-F238E27FC236}">
                <a16:creationId xmlns:a16="http://schemas.microsoft.com/office/drawing/2014/main" id="{464F4397-77EB-C94E-B461-F52A22617C74}"/>
              </a:ext>
            </a:extLst>
          </p:cNvPr>
          <p:cNvSpPr>
            <a:spLocks noGrp="1"/>
          </p:cNvSpPr>
          <p:nvPr>
            <p:ph type="sldNum" sz="quarter" idx="12"/>
          </p:nvPr>
        </p:nvSpPr>
        <p:spPr/>
        <p:txBody>
          <a:bodyPr/>
          <a:lstStyle/>
          <a:p>
            <a:fld id="{D925A599-CC33-7E4D-8C4D-B495C4836CF6}" type="slidenum">
              <a:rPr lang="en-US" altLang="x-none" smtClean="0"/>
              <a:pPr/>
              <a:t>34</a:t>
            </a:fld>
            <a:endParaRPr lang="en-US" altLang="x-none"/>
          </a:p>
        </p:txBody>
      </p:sp>
    </p:spTree>
    <p:extLst>
      <p:ext uri="{BB962C8B-B14F-4D97-AF65-F5344CB8AC3E}">
        <p14:creationId xmlns:p14="http://schemas.microsoft.com/office/powerpoint/2010/main" val="2026470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119741"/>
            <a:ext cx="8269288"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21859"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1860" name="Group 5"/>
          <p:cNvGrpSpPr>
            <a:grpSpLocks/>
          </p:cNvGrpSpPr>
          <p:nvPr/>
        </p:nvGrpSpPr>
        <p:grpSpPr bwMode="auto">
          <a:xfrm>
            <a:off x="1844675" y="1346200"/>
            <a:ext cx="1250950" cy="385763"/>
            <a:chOff x="1489" y="826"/>
            <a:chExt cx="788"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5493"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21861"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5494"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21863"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4"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5"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6"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 (n)</a:t>
            </a:r>
            <a:endParaRPr lang="en-US" altLang="x-none" sz="1000">
              <a:solidFill>
                <a:srgbClr val="000000"/>
              </a:solidFill>
            </a:endParaRPr>
          </a:p>
        </p:txBody>
      </p:sp>
      <p:sp>
        <p:nvSpPr>
          <p:cNvPr id="121867"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8"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21869"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0"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1"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2" name="Text Box 27"/>
          <p:cNvSpPr txBox="1">
            <a:spLocks noChangeArrowheads="1"/>
          </p:cNvSpPr>
          <p:nvPr/>
        </p:nvSpPr>
        <p:spPr bwMode="auto">
          <a:xfrm rot="600445">
            <a:off x="3087688" y="2271713"/>
            <a:ext cx="2370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grpSp>
        <p:nvGrpSpPr>
          <p:cNvPr id="3" name="Group 31"/>
          <p:cNvGrpSpPr>
            <a:grpSpLocks/>
          </p:cNvGrpSpPr>
          <p:nvPr/>
        </p:nvGrpSpPr>
        <p:grpSpPr bwMode="auto">
          <a:xfrm>
            <a:off x="3079750" y="3101975"/>
            <a:ext cx="4217988" cy="3113088"/>
            <a:chOff x="3059" y="2115"/>
            <a:chExt cx="2657" cy="1961"/>
          </a:xfrm>
        </p:grpSpPr>
        <p:sp>
          <p:nvSpPr>
            <p:cNvPr id="121874" name="Text Box 8"/>
            <p:cNvSpPr txBox="1">
              <a:spLocks noChangeArrowheads="1"/>
            </p:cNvSpPr>
            <p:nvPr/>
          </p:nvSpPr>
          <p:spPr bwMode="auto">
            <a:xfrm rot="1428187">
              <a:off x="3327" y="3160"/>
              <a:ext cx="14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sp>
          <p:nvSpPr>
            <p:cNvPr id="121875" name="Line 26"/>
            <p:cNvSpPr>
              <a:spLocks noChangeShapeType="1"/>
            </p:cNvSpPr>
            <p:nvPr/>
          </p:nvSpPr>
          <p:spPr bwMode="auto">
            <a:xfrm flipH="1">
              <a:off x="4982" y="2820"/>
              <a:ext cx="7" cy="1256"/>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6" name="Freeform 29"/>
            <p:cNvSpPr>
              <a:spLocks/>
            </p:cNvSpPr>
            <p:nvPr/>
          </p:nvSpPr>
          <p:spPr bwMode="auto">
            <a:xfrm>
              <a:off x="3059" y="2115"/>
              <a:ext cx="1908" cy="1539"/>
            </a:xfrm>
            <a:custGeom>
              <a:avLst/>
              <a:gdLst>
                <a:gd name="T0" fmla="*/ 0 w 1908"/>
                <a:gd name="T1" fmla="*/ 0 h 1709"/>
                <a:gd name="T2" fmla="*/ 624 w 1908"/>
                <a:gd name="T3" fmla="*/ 312 h 1709"/>
                <a:gd name="T4" fmla="*/ 1908 w 1908"/>
                <a:gd name="T5" fmla="*/ 394 h 1709"/>
                <a:gd name="T6" fmla="*/ 0 60000 65536"/>
                <a:gd name="T7" fmla="*/ 0 60000 65536"/>
                <a:gd name="T8" fmla="*/ 0 60000 65536"/>
                <a:gd name="T9" fmla="*/ 0 w 1908"/>
                <a:gd name="T10" fmla="*/ 0 h 1709"/>
                <a:gd name="T11" fmla="*/ 1908 w 1908"/>
                <a:gd name="T12" fmla="*/ 1709 h 1709"/>
              </a:gdLst>
              <a:ahLst/>
              <a:cxnLst>
                <a:cxn ang="T6">
                  <a:pos x="T0" y="T1"/>
                </a:cxn>
                <a:cxn ang="T7">
                  <a:pos x="T2" y="T3"/>
                </a:cxn>
                <a:cxn ang="T8">
                  <a:pos x="T4" y="T5"/>
                </a:cxn>
              </a:cxnLst>
              <a:rect l="T9" t="T10" r="T11" b="T12"/>
              <a:pathLst>
                <a:path w="1908" h="1709">
                  <a:moveTo>
                    <a:pt x="0" y="0"/>
                  </a:moveTo>
                  <a:cubicBezTo>
                    <a:pt x="153" y="532"/>
                    <a:pt x="306" y="1065"/>
                    <a:pt x="624" y="1350"/>
                  </a:cubicBezTo>
                  <a:cubicBezTo>
                    <a:pt x="942" y="1635"/>
                    <a:pt x="1425" y="1672"/>
                    <a:pt x="1908" y="170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7" name="Text Box 30"/>
            <p:cNvSpPr txBox="1">
              <a:spLocks noChangeArrowheads="1"/>
            </p:cNvSpPr>
            <p:nvPr/>
          </p:nvSpPr>
          <p:spPr bwMode="auto">
            <a:xfrm>
              <a:off x="5026" y="3534"/>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grpSp>
      <p:sp>
        <p:nvSpPr>
          <p:cNvPr id="25" name="Slide Number Placeholder 4">
            <a:extLst>
              <a:ext uri="{FF2B5EF4-FFF2-40B4-BE49-F238E27FC236}">
                <a16:creationId xmlns:a16="http://schemas.microsoft.com/office/drawing/2014/main" id="{9A96D30D-3CD8-B84B-A5D3-B7D6EFE44F0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35</a:t>
            </a:fld>
            <a:endParaRPr lang="en-US" altLang="x-none" sz="1400" dirty="0">
              <a:latin typeface="Times New Roman" charset="0"/>
            </a:endParaRPr>
          </a:p>
        </p:txBody>
      </p:sp>
      <p:sp>
        <p:nvSpPr>
          <p:cNvPr id="2" name="Slide Number Placeholder 1">
            <a:extLst>
              <a:ext uri="{FF2B5EF4-FFF2-40B4-BE49-F238E27FC236}">
                <a16:creationId xmlns:a16="http://schemas.microsoft.com/office/drawing/2014/main" id="{15E722C4-1FDB-844D-85E3-A7F886D1E8FA}"/>
              </a:ext>
            </a:extLst>
          </p:cNvPr>
          <p:cNvSpPr>
            <a:spLocks noGrp="1"/>
          </p:cNvSpPr>
          <p:nvPr>
            <p:ph type="sldNum" sz="quarter" idx="12"/>
          </p:nvPr>
        </p:nvSpPr>
        <p:spPr/>
        <p:txBody>
          <a:bodyPr/>
          <a:lstStyle/>
          <a:p>
            <a:fld id="{D925A599-CC33-7E4D-8C4D-B495C4836CF6}" type="slidenum">
              <a:rPr lang="en-US" altLang="x-none" smtClean="0"/>
              <a:pPr/>
              <a:t>35</a:t>
            </a:fld>
            <a:endParaRPr lang="en-US" altLang="x-none"/>
          </a:p>
        </p:txBody>
      </p:sp>
    </p:spTree>
    <p:extLst>
      <p:ext uri="{BB962C8B-B14F-4D97-AF65-F5344CB8AC3E}">
        <p14:creationId xmlns:p14="http://schemas.microsoft.com/office/powerpoint/2010/main" val="3180270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715FD39C-DEF4-244D-925E-60CBB5EADDEC}"/>
              </a:ext>
            </a:extLst>
          </p:cNvPr>
          <p:cNvSpPr>
            <a:spLocks noGrp="1" noChangeArrowheads="1"/>
          </p:cNvSpPr>
          <p:nvPr>
            <p:ph type="title"/>
          </p:nvPr>
        </p:nvSpPr>
        <p:spPr>
          <a:xfrm>
            <a:off x="533399" y="228600"/>
            <a:ext cx="8269761" cy="1143000"/>
          </a:xfrm>
        </p:spPr>
        <p:txBody>
          <a:bodyPr/>
          <a:lstStyle/>
          <a:p>
            <a:r>
              <a:rPr lang="en-US" altLang="zh-CN" dirty="0">
                <a:ea typeface="SimSun" panose="02010600030101010101" pitchFamily="2" charset="-122"/>
              </a:rPr>
              <a:t>Transport “Safe-Setup” Principle</a:t>
            </a:r>
          </a:p>
        </p:txBody>
      </p:sp>
      <p:sp>
        <p:nvSpPr>
          <p:cNvPr id="774147" name="Rectangle 3">
            <a:extLst>
              <a:ext uri="{FF2B5EF4-FFF2-40B4-BE49-F238E27FC236}">
                <a16:creationId xmlns:a16="http://schemas.microsoft.com/office/drawing/2014/main" id="{7D18F410-F72C-4449-9AC7-A8D0E4717EC0}"/>
              </a:ext>
            </a:extLst>
          </p:cNvPr>
          <p:cNvSpPr>
            <a:spLocks noGrp="1" noChangeArrowheads="1"/>
          </p:cNvSpPr>
          <p:nvPr>
            <p:ph idx="1"/>
          </p:nvPr>
        </p:nvSpPr>
        <p:spPr/>
        <p:txBody>
          <a:bodyPr/>
          <a:lstStyle/>
          <a:p>
            <a:pPr>
              <a:buFont typeface="Wingdings" pitchFamily="2" charset="2"/>
              <a:buChar char="q"/>
            </a:pPr>
            <a:r>
              <a:rPr lang="en-US" altLang="zh-CN" dirty="0">
                <a:ea typeface="SimSun" panose="02010600030101010101" pitchFamily="2" charset="-122"/>
              </a:rPr>
              <a:t>A general safety principle for a receiver R to accept a message from a sender S is the general “</a:t>
            </a:r>
            <a:r>
              <a:rPr lang="en-US" altLang="zh-CN" dirty="0">
                <a:solidFill>
                  <a:srgbClr val="C00000"/>
                </a:solidFill>
                <a:ea typeface="SimSun" panose="02010600030101010101" pitchFamily="2" charset="-122"/>
              </a:rPr>
              <a:t>authentication</a:t>
            </a:r>
            <a:r>
              <a:rPr lang="en-US" altLang="zh-CN" dirty="0">
                <a:ea typeface="SimSun" panose="02010600030101010101" pitchFamily="2" charset="-122"/>
              </a:rPr>
              <a:t>” principle, which consists of two conditions:</a:t>
            </a:r>
          </a:p>
        </p:txBody>
      </p:sp>
      <p:sp>
        <p:nvSpPr>
          <p:cNvPr id="774148" name="Rectangle 4">
            <a:extLst>
              <a:ext uri="{FF2B5EF4-FFF2-40B4-BE49-F238E27FC236}">
                <a16:creationId xmlns:a16="http://schemas.microsoft.com/office/drawing/2014/main" id="{D5655690-7C2C-AF4C-9A22-F4BB1248F4D1}"/>
              </a:ext>
            </a:extLst>
          </p:cNvPr>
          <p:cNvSpPr>
            <a:spLocks noChangeArrowheads="1"/>
          </p:cNvSpPr>
          <p:nvPr/>
        </p:nvSpPr>
        <p:spPr bwMode="auto">
          <a:xfrm>
            <a:off x="550937" y="3261278"/>
            <a:ext cx="7772400" cy="92333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876" lvl="1" defTabSz="685752">
              <a:defRPr/>
            </a:pPr>
            <a:r>
              <a:rPr lang="en-US" altLang="zh-CN" sz="1800" dirty="0">
                <a:solidFill>
                  <a:srgbClr val="000000"/>
                </a:solidFill>
                <a:latin typeface="Comic Sans MS" panose="030F0902030302020204" pitchFamily="66" charset="0"/>
                <a:ea typeface="SimSun" panose="02010600030101010101" pitchFamily="2" charset="-122"/>
              </a:rPr>
              <a:t>Transport authentication principle:</a:t>
            </a: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[p1] Receiver can be sure that what Sender says is </a:t>
            </a:r>
            <a:r>
              <a:rPr lang="en-US" altLang="zh-CN" sz="1800" b="1" dirty="0">
                <a:solidFill>
                  <a:srgbClr val="FF0000"/>
                </a:solidFill>
                <a:latin typeface="Comic Sans MS" panose="030F0902030302020204" pitchFamily="66" charset="0"/>
                <a:ea typeface="SimSun" panose="02010600030101010101" pitchFamily="2" charset="-122"/>
              </a:rPr>
              <a:t>fresh</a:t>
            </a:r>
            <a:endParaRPr lang="en-US" altLang="zh-CN" sz="1800" dirty="0">
              <a:solidFill>
                <a:srgbClr val="000000"/>
              </a:solidFill>
              <a:latin typeface="Comic Sans MS" panose="030F0902030302020204" pitchFamily="66" charset="0"/>
              <a:ea typeface="SimSun" panose="02010600030101010101" pitchFamily="2" charset="-122"/>
            </a:endParaRP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[p2] Receiver receives something that</a:t>
            </a:r>
            <a:r>
              <a:rPr lang="en-US" altLang="zh-CN" sz="1800" dirty="0">
                <a:solidFill>
                  <a:srgbClr val="FF0000"/>
                </a:solidFill>
                <a:latin typeface="Comic Sans MS" panose="030F0902030302020204" pitchFamily="66" charset="0"/>
                <a:ea typeface="SimSun" panose="02010600030101010101" pitchFamily="2" charset="-122"/>
              </a:rPr>
              <a:t> </a:t>
            </a:r>
            <a:r>
              <a:rPr lang="en-US" altLang="zh-CN" sz="1800" b="1" i="1" dirty="0">
                <a:solidFill>
                  <a:srgbClr val="FF0000"/>
                </a:solidFill>
                <a:latin typeface="Comic Sans MS" panose="030F0902030302020204" pitchFamily="66" charset="0"/>
                <a:ea typeface="SimSun" panose="02010600030101010101" pitchFamily="2" charset="-122"/>
              </a:rPr>
              <a:t>only</a:t>
            </a:r>
            <a:r>
              <a:rPr lang="en-US" altLang="zh-CN" sz="1800" dirty="0">
                <a:solidFill>
                  <a:srgbClr val="FF0000"/>
                </a:solidFill>
                <a:latin typeface="Comic Sans MS" panose="030F0902030302020204" pitchFamily="66" charset="0"/>
                <a:ea typeface="SimSun" panose="02010600030101010101" pitchFamily="2" charset="-122"/>
              </a:rPr>
              <a:t> Sender can say</a:t>
            </a:r>
            <a:endParaRPr lang="en-US" altLang="zh-CN" sz="1800" dirty="0">
              <a:solidFill>
                <a:srgbClr val="000000"/>
              </a:solidFill>
              <a:latin typeface="Comic Sans MS" panose="030F0902030302020204" pitchFamily="66" charset="0"/>
              <a:ea typeface="SimSun" panose="02010600030101010101" pitchFamily="2" charset="-122"/>
            </a:endParaRPr>
          </a:p>
        </p:txBody>
      </p:sp>
      <p:sp>
        <p:nvSpPr>
          <p:cNvPr id="2" name="Rectangle 1">
            <a:extLst>
              <a:ext uri="{FF2B5EF4-FFF2-40B4-BE49-F238E27FC236}">
                <a16:creationId xmlns:a16="http://schemas.microsoft.com/office/drawing/2014/main" id="{C47CED9D-4948-EA4A-865C-D9A86EC49440}"/>
              </a:ext>
            </a:extLst>
          </p:cNvPr>
          <p:cNvSpPr/>
          <p:nvPr/>
        </p:nvSpPr>
        <p:spPr>
          <a:xfrm>
            <a:off x="472212" y="4456218"/>
            <a:ext cx="7189790" cy="415498"/>
          </a:xfrm>
          <a:prstGeom prst="rect">
            <a:avLst/>
          </a:prstGeom>
        </p:spPr>
        <p:txBody>
          <a:bodyPr wrap="none">
            <a:spAutoFit/>
          </a:bodyPr>
          <a:lstStyle/>
          <a:p>
            <a:pPr algn="ctr" defTabSz="685752">
              <a:defRPr/>
            </a:pPr>
            <a:r>
              <a:rPr lang="en-US" altLang="zh-CN" sz="2100" kern="0" dirty="0">
                <a:solidFill>
                  <a:srgbClr val="000000"/>
                </a:solidFill>
                <a:latin typeface="Comic Sans MS"/>
                <a:ea typeface="SimSun" panose="02010600030101010101" pitchFamily="2" charset="-122"/>
              </a:rPr>
              <a:t>We first assume a secure setting: no malicious attacks. </a:t>
            </a:r>
            <a:endParaRPr lang="en-US" sz="1800" dirty="0">
              <a:solidFill>
                <a:srgbClr val="000000"/>
              </a:solidFill>
            </a:endParaRPr>
          </a:p>
        </p:txBody>
      </p:sp>
      <p:sp>
        <p:nvSpPr>
          <p:cNvPr id="6" name="Rectangle 5">
            <a:extLst>
              <a:ext uri="{FF2B5EF4-FFF2-40B4-BE49-F238E27FC236}">
                <a16:creationId xmlns:a16="http://schemas.microsoft.com/office/drawing/2014/main" id="{C36C0CBA-7D32-B542-B44D-D4F79CD08DB6}"/>
              </a:ext>
            </a:extLst>
          </p:cNvPr>
          <p:cNvSpPr/>
          <p:nvPr/>
        </p:nvSpPr>
        <p:spPr>
          <a:xfrm>
            <a:off x="528139" y="4973165"/>
            <a:ext cx="8275022" cy="738664"/>
          </a:xfrm>
          <a:prstGeom prst="rect">
            <a:avLst/>
          </a:prstGeom>
        </p:spPr>
        <p:txBody>
          <a:bodyPr wrap="none">
            <a:spAutoFit/>
          </a:bodyPr>
          <a:lstStyle/>
          <a:p>
            <a:pPr defTabSz="685752">
              <a:defRPr/>
            </a:pPr>
            <a:r>
              <a:rPr lang="en-US" altLang="zh-CN" sz="2100" kern="0" dirty="0">
                <a:solidFill>
                  <a:srgbClr val="000000"/>
                </a:solidFill>
                <a:latin typeface="Comic Sans MS"/>
                <a:ea typeface="SimSun" panose="02010600030101010101" pitchFamily="2" charset="-122"/>
              </a:rPr>
              <a:t>Exercise: Techniques to allow a receiver to check for freshness </a:t>
            </a:r>
            <a:br>
              <a:rPr lang="en-US" altLang="zh-CN" sz="2100" kern="0" dirty="0">
                <a:solidFill>
                  <a:srgbClr val="000000"/>
                </a:solidFill>
                <a:latin typeface="Comic Sans MS"/>
                <a:ea typeface="SimSun" panose="02010600030101010101" pitchFamily="2" charset="-122"/>
              </a:rPr>
            </a:br>
            <a:r>
              <a:rPr lang="en-US" altLang="zh-CN" sz="2100" kern="0" dirty="0">
                <a:solidFill>
                  <a:srgbClr val="000000"/>
                </a:solidFill>
                <a:latin typeface="Comic Sans MS"/>
                <a:ea typeface="SimSun" panose="02010600030101010101" pitchFamily="2" charset="-122"/>
              </a:rPr>
              <a:t>(e.g., add a time stamp)?</a:t>
            </a:r>
            <a:endParaRPr lang="en-US" sz="1800" dirty="0">
              <a:solidFill>
                <a:srgbClr val="000000"/>
              </a:solidFill>
            </a:endParaRPr>
          </a:p>
        </p:txBody>
      </p:sp>
      <p:sp>
        <p:nvSpPr>
          <p:cNvPr id="7" name="Slide Number Placeholder 1">
            <a:extLst>
              <a:ext uri="{FF2B5EF4-FFF2-40B4-BE49-F238E27FC236}">
                <a16:creationId xmlns:a16="http://schemas.microsoft.com/office/drawing/2014/main" id="{DF7C6B03-37A9-1841-B1C0-2BCD6F534631}"/>
              </a:ext>
            </a:extLst>
          </p:cNvPr>
          <p:cNvSpPr>
            <a:spLocks noGrp="1"/>
          </p:cNvSpPr>
          <p:nvPr>
            <p:ph type="sldNum" sz="quarter" idx="11"/>
          </p:nvPr>
        </p:nvSpPr>
        <p:spPr>
          <a:xfrm>
            <a:off x="8575675" y="6515100"/>
            <a:ext cx="457200" cy="342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algn="r" defTabSz="685752">
              <a:spcBef>
                <a:spcPct val="0"/>
              </a:spcBef>
              <a:buClrTx/>
              <a:buSzTx/>
              <a:buNone/>
              <a:defRPr/>
            </a:pPr>
            <a:fld id="{62E017A0-B8DC-F44D-8198-E58F107A1E26}" type="slidenum">
              <a:rPr lang="en-US" altLang="en-US" sz="1050">
                <a:solidFill>
                  <a:srgbClr val="000000"/>
                </a:solidFill>
                <a:latin typeface="Times New Roman" charset="0"/>
              </a:rPr>
              <a:pPr algn="r" defTabSz="685752">
                <a:spcBef>
                  <a:spcPct val="0"/>
                </a:spcBef>
                <a:buClrTx/>
                <a:buSzTx/>
                <a:buNone/>
                <a:defRPr/>
              </a:pPr>
              <a:t>36</a:t>
            </a:fld>
            <a:endParaRPr lang="en-US" altLang="en-US" sz="1050" dirty="0">
              <a:solidFill>
                <a:srgbClr val="000000"/>
              </a:solidFill>
              <a:latin typeface="Times New Roman" charset="0"/>
            </a:endParaRPr>
          </a:p>
        </p:txBody>
      </p:sp>
    </p:spTree>
    <p:extLst>
      <p:ext uri="{BB962C8B-B14F-4D97-AF65-F5344CB8AC3E}">
        <p14:creationId xmlns:p14="http://schemas.microsoft.com/office/powerpoint/2010/main" val="3195332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8" grpId="0" animBg="1"/>
      <p:bldP spid="2"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p:txBody>
          <a:bodyPr/>
          <a:lstStyle/>
          <a:p>
            <a:r>
              <a:rPr lang="en-US" altLang="zh-CN" sz="3600" dirty="0">
                <a:ea typeface="宋体" charset="-122"/>
              </a:rPr>
              <a:t>Generic Challenge-Response Structure Checking Freshness</a:t>
            </a:r>
            <a:endParaRPr lang="en-US" altLang="x-none" sz="3600" dirty="0">
              <a:ea typeface="ＭＳ Ｐゴシック" charset="-128"/>
            </a:endParaRPr>
          </a:p>
        </p:txBody>
      </p:sp>
      <p:sp>
        <p:nvSpPr>
          <p:cNvPr id="2" name="Content Placeholder 1">
            <a:extLst>
              <a:ext uri="{FF2B5EF4-FFF2-40B4-BE49-F238E27FC236}">
                <a16:creationId xmlns:a16="http://schemas.microsoft.com/office/drawing/2014/main" id="{257C7C18-B2FF-7243-BCE8-EB0FB38C0015}"/>
              </a:ext>
            </a:extLst>
          </p:cNvPr>
          <p:cNvSpPr>
            <a:spLocks noGrp="1"/>
          </p:cNvSpPr>
          <p:nvPr>
            <p:ph idx="1"/>
          </p:nvPr>
        </p:nvSpPr>
        <p:spPr/>
        <p:txBody>
          <a:bodyPr/>
          <a:lstStyle/>
          <a:p>
            <a:endParaRPr lang="en-US"/>
          </a:p>
        </p:txBody>
      </p:sp>
      <p:sp>
        <p:nvSpPr>
          <p:cNvPr id="121859" name="Line 4"/>
          <p:cNvSpPr>
            <a:spLocks noChangeShapeType="1"/>
          </p:cNvSpPr>
          <p:nvPr/>
        </p:nvSpPr>
        <p:spPr bwMode="auto">
          <a:xfrm>
            <a:off x="2768204" y="2678636"/>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nvGrpSpPr>
          <p:cNvPr id="121860" name="Group 5"/>
          <p:cNvGrpSpPr>
            <a:grpSpLocks/>
          </p:cNvGrpSpPr>
          <p:nvPr/>
        </p:nvGrpSpPr>
        <p:grpSpPr bwMode="auto">
          <a:xfrm>
            <a:off x="2526507" y="1998788"/>
            <a:ext cx="990600" cy="289322"/>
            <a:chOff x="1489" y="826"/>
            <a:chExt cx="832"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58773"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sender</a:t>
              </a:r>
              <a:endParaRPr lang="en-US" altLang="x-none" sz="750">
                <a:solidFill>
                  <a:srgbClr val="000000"/>
                </a:solidFill>
              </a:endParaRPr>
            </a:p>
          </p:txBody>
        </p:sp>
      </p:grpSp>
      <p:graphicFrame>
        <p:nvGraphicFramePr>
          <p:cNvPr id="121861" name="Object 9"/>
          <p:cNvGraphicFramePr>
            <a:graphicFrameLocks noChangeAspect="1"/>
          </p:cNvGraphicFramePr>
          <p:nvPr>
            <p:extLst/>
          </p:nvPr>
        </p:nvGraphicFramePr>
        <p:xfrm>
          <a:off x="5645945" y="1994026"/>
          <a:ext cx="364332" cy="289322"/>
        </p:xfrm>
        <a:graphic>
          <a:graphicData uri="http://schemas.openxmlformats.org/presentationml/2006/ole">
            <mc:AlternateContent xmlns:mc="http://schemas.openxmlformats.org/markup-compatibility/2006">
              <mc:Choice xmlns:v="urn:schemas-microsoft-com:vml" Requires="v">
                <p:oleObj spid="_x0000_s158774"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945" y="1994026"/>
                        <a:ext cx="364332" cy="289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001817" y="2013075"/>
            <a:ext cx="7841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receiver</a:t>
            </a:r>
            <a:endParaRPr lang="en-US" altLang="x-none" sz="750">
              <a:solidFill>
                <a:srgbClr val="000000"/>
              </a:solidFill>
            </a:endParaRPr>
          </a:p>
        </p:txBody>
      </p:sp>
      <p:sp>
        <p:nvSpPr>
          <p:cNvPr id="121863" name="Line 12"/>
          <p:cNvSpPr>
            <a:spLocks noChangeShapeType="1"/>
          </p:cNvSpPr>
          <p:nvPr/>
        </p:nvSpPr>
        <p:spPr bwMode="auto">
          <a:xfrm flipH="1">
            <a:off x="2722960" y="3210844"/>
            <a:ext cx="3022997" cy="5524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6" name="Text Box 16"/>
          <p:cNvSpPr txBox="1">
            <a:spLocks noChangeArrowheads="1"/>
          </p:cNvSpPr>
          <p:nvPr/>
        </p:nvSpPr>
        <p:spPr bwMode="auto">
          <a:xfrm rot="21000000">
            <a:off x="3212306" y="3255335"/>
            <a:ext cx="204906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Challenge (nonce)</a:t>
            </a:r>
            <a:endParaRPr lang="en-US" altLang="x-none" sz="750" dirty="0">
              <a:solidFill>
                <a:srgbClr val="000000"/>
              </a:solidFill>
            </a:endParaRPr>
          </a:p>
        </p:txBody>
      </p:sp>
      <p:sp>
        <p:nvSpPr>
          <p:cNvPr id="121867" name="Line 18"/>
          <p:cNvSpPr>
            <a:spLocks noChangeShapeType="1"/>
          </p:cNvSpPr>
          <p:nvPr/>
        </p:nvSpPr>
        <p:spPr bwMode="auto">
          <a:xfrm flipH="1">
            <a:off x="2727721" y="2382168"/>
            <a:ext cx="5953" cy="3043442"/>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8" name="Text Box 19"/>
          <p:cNvSpPr txBox="1">
            <a:spLocks noChangeArrowheads="1"/>
          </p:cNvSpPr>
          <p:nvPr/>
        </p:nvSpPr>
        <p:spPr bwMode="auto">
          <a:xfrm>
            <a:off x="5798345" y="2990580"/>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zh-CN" sz="1800" dirty="0">
                <a:solidFill>
                  <a:srgbClr val="000000"/>
                </a:solidFill>
                <a:ea typeface="宋体" charset="-122"/>
              </a:rPr>
              <a:t>deliver</a:t>
            </a:r>
            <a:endParaRPr lang="en-US" altLang="x-none" sz="1800" dirty="0">
              <a:solidFill>
                <a:srgbClr val="000000"/>
              </a:solidFill>
            </a:endParaRPr>
          </a:p>
        </p:txBody>
      </p:sp>
      <p:sp>
        <p:nvSpPr>
          <p:cNvPr id="121871" name="Line 24"/>
          <p:cNvSpPr>
            <a:spLocks noChangeShapeType="1"/>
          </p:cNvSpPr>
          <p:nvPr/>
        </p:nvSpPr>
        <p:spPr bwMode="auto">
          <a:xfrm flipH="1">
            <a:off x="5768580" y="2388123"/>
            <a:ext cx="2381" cy="3037488"/>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72" name="Text Box 27"/>
          <p:cNvSpPr txBox="1">
            <a:spLocks noChangeArrowheads="1"/>
          </p:cNvSpPr>
          <p:nvPr/>
        </p:nvSpPr>
        <p:spPr bwMode="auto">
          <a:xfrm rot="600445">
            <a:off x="3682164" y="2681456"/>
            <a:ext cx="133081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I have data to send</a:t>
            </a:r>
            <a:endParaRPr lang="en-US" altLang="x-none" sz="750" dirty="0">
              <a:solidFill>
                <a:srgbClr val="000000"/>
              </a:solidFill>
            </a:endParaRPr>
          </a:p>
        </p:txBody>
      </p:sp>
      <p:sp>
        <p:nvSpPr>
          <p:cNvPr id="28" name="Line 4">
            <a:extLst>
              <a:ext uri="{FF2B5EF4-FFF2-40B4-BE49-F238E27FC236}">
                <a16:creationId xmlns:a16="http://schemas.microsoft.com/office/drawing/2014/main" id="{9207EC4E-7A52-F643-94DD-D04ACE4FD1AC}"/>
              </a:ext>
            </a:extLst>
          </p:cNvPr>
          <p:cNvSpPr>
            <a:spLocks noChangeShapeType="1"/>
          </p:cNvSpPr>
          <p:nvPr/>
        </p:nvSpPr>
        <p:spPr bwMode="auto">
          <a:xfrm>
            <a:off x="2769591" y="4010430"/>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27">
            <a:extLst>
              <a:ext uri="{FF2B5EF4-FFF2-40B4-BE49-F238E27FC236}">
                <a16:creationId xmlns:a16="http://schemas.microsoft.com/office/drawing/2014/main" id="{BABF00B6-530D-3546-8290-22FBAA5AE4C1}"/>
              </a:ext>
            </a:extLst>
          </p:cNvPr>
          <p:cNvSpPr txBox="1">
            <a:spLocks noChangeArrowheads="1"/>
          </p:cNvSpPr>
          <p:nvPr/>
        </p:nvSpPr>
        <p:spPr bwMode="auto">
          <a:xfrm rot="600445">
            <a:off x="3232309" y="4013251"/>
            <a:ext cx="223330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Demonstrate knowing nonce; data</a:t>
            </a:r>
            <a:endParaRPr lang="en-US" altLang="x-none" sz="750" dirty="0">
              <a:solidFill>
                <a:srgbClr val="000000"/>
              </a:solidFill>
            </a:endParaRPr>
          </a:p>
        </p:txBody>
      </p:sp>
      <p:sp>
        <p:nvSpPr>
          <p:cNvPr id="3" name="Slide Number Placeholder 2">
            <a:extLst>
              <a:ext uri="{FF2B5EF4-FFF2-40B4-BE49-F238E27FC236}">
                <a16:creationId xmlns:a16="http://schemas.microsoft.com/office/drawing/2014/main" id="{678B2EDE-9D7A-B447-BDD3-8BC1AEB2BA20}"/>
              </a:ext>
            </a:extLst>
          </p:cNvPr>
          <p:cNvSpPr>
            <a:spLocks noGrp="1"/>
          </p:cNvSpPr>
          <p:nvPr>
            <p:ph type="sldNum" sz="quarter" idx="12"/>
          </p:nvPr>
        </p:nvSpPr>
        <p:spPr/>
        <p:txBody>
          <a:bodyPr/>
          <a:lstStyle/>
          <a:p>
            <a:fld id="{D925A599-CC33-7E4D-8C4D-B495C4836CF6}" type="slidenum">
              <a:rPr lang="en-US" altLang="x-none" smtClean="0"/>
              <a:pPr/>
              <a:t>37</a:t>
            </a:fld>
            <a:endParaRPr lang="en-US" altLang="x-none"/>
          </a:p>
        </p:txBody>
      </p:sp>
    </p:spTree>
    <p:extLst>
      <p:ext uri="{BB962C8B-B14F-4D97-AF65-F5344CB8AC3E}">
        <p14:creationId xmlns:p14="http://schemas.microsoft.com/office/powerpoint/2010/main" val="3785249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x-none" sz="2400">
                <a:ea typeface="ＭＳ Ｐゴシック" charset="-128"/>
              </a:rPr>
              <a:t>Three Way Handshake (TWH) [Tomlinson 1975]</a:t>
            </a:r>
          </a:p>
        </p:txBody>
      </p:sp>
      <p:graphicFrame>
        <p:nvGraphicFramePr>
          <p:cNvPr id="125955" name="Object 7"/>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59797" name="Clip" r:id="rId4" imgW="1307079" imgH="1083682" progId="MS_ClipArt_Gallery.2">
                  <p:embed/>
                </p:oleObj>
              </mc:Choice>
              <mc:Fallback>
                <p:oleObj name="Clip" r:id="rId4" imgW="1307079" imgH="1083682" progId="MS_ClipArt_Gallery.2">
                  <p:embed/>
                  <p:pic>
                    <p:nvPicPr>
                      <p:cNvPr id="1259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6" name="Text Box 8"/>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pSp>
        <p:nvGrpSpPr>
          <p:cNvPr id="2" name="Group 18"/>
          <p:cNvGrpSpPr>
            <a:grpSpLocks/>
          </p:cNvGrpSpPr>
          <p:nvPr/>
        </p:nvGrpSpPr>
        <p:grpSpPr bwMode="auto">
          <a:xfrm>
            <a:off x="3122613" y="2466975"/>
            <a:ext cx="2533650" cy="590550"/>
            <a:chOff x="1967" y="1554"/>
            <a:chExt cx="1596" cy="372"/>
          </a:xfrm>
        </p:grpSpPr>
        <p:sp>
          <p:nvSpPr>
            <p:cNvPr id="125975" name="Line 6"/>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6" name="Text Box 9"/>
            <p:cNvSpPr txBox="1">
              <a:spLocks noChangeArrowheads="1"/>
            </p:cNvSpPr>
            <p:nvPr/>
          </p:nvSpPr>
          <p:spPr bwMode="auto">
            <a:xfrm rot="706751">
              <a:off x="2448"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graphicFrame>
        <p:nvGraphicFramePr>
          <p:cNvPr id="125958" name="Object 10"/>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59798" name="Clip" r:id="rId6" imgW="1307079" imgH="1083682" progId="MS_ClipArt_Gallery.2">
                  <p:embed/>
                </p:oleObj>
              </mc:Choice>
              <mc:Fallback>
                <p:oleObj name="Clip" r:id="rId6" imgW="1307079" imgH="1083682" progId="MS_ClipArt_Gallery.2">
                  <p:embed/>
                  <p:pic>
                    <p:nvPicPr>
                      <p:cNvPr id="12595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9" name="Text Box 11"/>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5960" name="Line 12"/>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2"/>
          <p:cNvGrpSpPr>
            <a:grpSpLocks/>
          </p:cNvGrpSpPr>
          <p:nvPr/>
        </p:nvGrpSpPr>
        <p:grpSpPr bwMode="auto">
          <a:xfrm>
            <a:off x="3021013" y="3652838"/>
            <a:ext cx="2732087" cy="752475"/>
            <a:chOff x="1903" y="2274"/>
            <a:chExt cx="1721" cy="474"/>
          </a:xfrm>
        </p:grpSpPr>
        <p:sp>
          <p:nvSpPr>
            <p:cNvPr id="125973" name="Line 13"/>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14"/>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5962" name="Line 15"/>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19"/>
          <p:cNvGrpSpPr>
            <a:grpSpLocks/>
          </p:cNvGrpSpPr>
          <p:nvPr/>
        </p:nvGrpSpPr>
        <p:grpSpPr bwMode="auto">
          <a:xfrm>
            <a:off x="3121025" y="4702175"/>
            <a:ext cx="2533650" cy="590550"/>
            <a:chOff x="1967" y="1554"/>
            <a:chExt cx="1596" cy="372"/>
          </a:xfrm>
        </p:grpSpPr>
        <p:sp>
          <p:nvSpPr>
            <p:cNvPr id="125971" name="Line 20"/>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2" name="Text Box 21"/>
            <p:cNvSpPr txBox="1">
              <a:spLocks noChangeArrowheads="1"/>
            </p:cNvSpPr>
            <p:nvPr/>
          </p:nvSpPr>
          <p:spPr bwMode="auto">
            <a:xfrm rot="706751">
              <a:off x="2450"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ACK(seq=y)</a:t>
              </a:r>
              <a:endParaRPr lang="en-US" altLang="x-none" sz="1000">
                <a:solidFill>
                  <a:srgbClr val="000000"/>
                </a:solidFill>
                <a:latin typeface="Times New Roman" charset="0"/>
              </a:endParaRPr>
            </a:p>
          </p:txBody>
        </p:sp>
      </p:grpSp>
      <p:grpSp>
        <p:nvGrpSpPr>
          <p:cNvPr id="5" name="Group 23"/>
          <p:cNvGrpSpPr>
            <a:grpSpLocks/>
          </p:cNvGrpSpPr>
          <p:nvPr/>
        </p:nvGrpSpPr>
        <p:grpSpPr bwMode="auto">
          <a:xfrm>
            <a:off x="3154363" y="5268913"/>
            <a:ext cx="2533650" cy="590550"/>
            <a:chOff x="1967" y="1554"/>
            <a:chExt cx="1596" cy="372"/>
          </a:xfrm>
        </p:grpSpPr>
        <p:sp>
          <p:nvSpPr>
            <p:cNvPr id="125969" name="Line 24"/>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0" name="Text Box 25"/>
            <p:cNvSpPr txBox="1">
              <a:spLocks noChangeArrowheads="1"/>
            </p:cNvSpPr>
            <p:nvPr/>
          </p:nvSpPr>
          <p:spPr bwMode="auto">
            <a:xfrm rot="706751">
              <a:off x="2351" y="1580"/>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DATA(seq=x+1)</a:t>
              </a:r>
              <a:endParaRPr lang="en-US" altLang="x-none" sz="1000">
                <a:solidFill>
                  <a:srgbClr val="000000"/>
                </a:solidFill>
                <a:latin typeface="Times New Roman" charset="0"/>
              </a:endParaRPr>
            </a:p>
          </p:txBody>
        </p:sp>
      </p:grpSp>
      <p:sp>
        <p:nvSpPr>
          <p:cNvPr id="125965" name="Text Box 26"/>
          <p:cNvSpPr txBox="1">
            <a:spLocks noChangeArrowheads="1"/>
          </p:cNvSpPr>
          <p:nvPr/>
        </p:nvSpPr>
        <p:spPr bwMode="auto">
          <a:xfrm>
            <a:off x="165100" y="6259513"/>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SYN: indicates connection setup</a:t>
            </a:r>
          </a:p>
        </p:txBody>
      </p:sp>
      <p:sp>
        <p:nvSpPr>
          <p:cNvPr id="140315" name="Text Box 27"/>
          <p:cNvSpPr txBox="1">
            <a:spLocks noChangeArrowheads="1"/>
          </p:cNvSpPr>
          <p:nvPr/>
        </p:nvSpPr>
        <p:spPr bwMode="auto">
          <a:xfrm>
            <a:off x="5713413" y="4975225"/>
            <a:ext cx="3430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accept data only after</a:t>
            </a:r>
          </a:p>
          <a:p>
            <a:pPr>
              <a:spcBef>
                <a:spcPct val="0"/>
              </a:spcBef>
              <a:buClrTx/>
              <a:buSzTx/>
              <a:buFontTx/>
              <a:buNone/>
            </a:pPr>
            <a:r>
              <a:rPr lang="en-US" altLang="x-none" sz="2400">
                <a:solidFill>
                  <a:srgbClr val="000000"/>
                </a:solidFill>
                <a:latin typeface="Times New Roman" charset="0"/>
              </a:rPr>
              <a:t>verified y is bounced back</a:t>
            </a:r>
          </a:p>
          <a:p>
            <a:pPr>
              <a:spcBef>
                <a:spcPct val="0"/>
              </a:spcBef>
              <a:buClrTx/>
              <a:buSzTx/>
              <a:buFontTx/>
              <a:buNone/>
            </a:pPr>
            <a:r>
              <a:rPr lang="en-US" altLang="x-none" sz="2400">
                <a:solidFill>
                  <a:srgbClr val="000000"/>
                </a:solidFill>
                <a:latin typeface="Times New Roman" charset="0"/>
              </a:rPr>
              <a:t>x is the init. seq</a:t>
            </a:r>
          </a:p>
        </p:txBody>
      </p:sp>
      <p:sp>
        <p:nvSpPr>
          <p:cNvPr id="140316" name="Text Box 28"/>
          <p:cNvSpPr txBox="1">
            <a:spLocks noChangeArrowheads="1"/>
          </p:cNvSpPr>
          <p:nvPr/>
        </p:nvSpPr>
        <p:spPr bwMode="auto">
          <a:xfrm>
            <a:off x="5648325" y="2709863"/>
            <a:ext cx="3495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notify initial seq#. Accept?</a:t>
            </a:r>
          </a:p>
        </p:txBody>
      </p:sp>
      <p:sp>
        <p:nvSpPr>
          <p:cNvPr id="26" name="Rectangle 25"/>
          <p:cNvSpPr>
            <a:spLocks noChangeArrowheads="1"/>
          </p:cNvSpPr>
          <p:nvPr/>
        </p:nvSpPr>
        <p:spPr bwMode="auto">
          <a:xfrm>
            <a:off x="5649913" y="3663950"/>
            <a:ext cx="349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think of y as a challenge</a:t>
            </a:r>
            <a:endParaRPr lang="en-US" altLang="x-none" sz="2400">
              <a:latin typeface="Times New Roman" charset="0"/>
            </a:endParaRPr>
          </a:p>
        </p:txBody>
      </p:sp>
      <p:sp>
        <p:nvSpPr>
          <p:cNvPr id="6" name="Slide Number Placeholder 5">
            <a:extLst>
              <a:ext uri="{FF2B5EF4-FFF2-40B4-BE49-F238E27FC236}">
                <a16:creationId xmlns:a16="http://schemas.microsoft.com/office/drawing/2014/main" id="{584C160D-A579-6E44-8085-A0DAE705D9EE}"/>
              </a:ext>
            </a:extLst>
          </p:cNvPr>
          <p:cNvSpPr>
            <a:spLocks noGrp="1"/>
          </p:cNvSpPr>
          <p:nvPr>
            <p:ph type="sldNum" sz="quarter" idx="12"/>
          </p:nvPr>
        </p:nvSpPr>
        <p:spPr/>
        <p:txBody>
          <a:bodyPr/>
          <a:lstStyle/>
          <a:p>
            <a:fld id="{D925A599-CC33-7E4D-8C4D-B495C4836CF6}" type="slidenum">
              <a:rPr lang="en-US" altLang="x-none" smtClean="0"/>
              <a:pPr/>
              <a:t>38</a:t>
            </a:fld>
            <a:endParaRPr lang="en-US" altLang="x-none"/>
          </a:p>
        </p:txBody>
      </p:sp>
    </p:spTree>
    <p:extLst>
      <p:ext uri="{BB962C8B-B14F-4D97-AF65-F5344CB8AC3E}">
        <p14:creationId xmlns:p14="http://schemas.microsoft.com/office/powerpoint/2010/main" val="2067945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5" grpId="0"/>
      <p:bldP spid="140316" grpId="0"/>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5BEB75-00D0-2B4B-9365-F24F79DEDFA8}" type="slidenum">
              <a:rPr lang="en-US" altLang="x-none" sz="1400">
                <a:solidFill>
                  <a:srgbClr val="000000"/>
                </a:solidFill>
                <a:latin typeface="Times New Roman" charset="0"/>
              </a:rPr>
              <a:pPr>
                <a:spcBef>
                  <a:spcPct val="0"/>
                </a:spcBef>
                <a:buClrTx/>
                <a:buSzTx/>
                <a:buFontTx/>
                <a:buNone/>
              </a:pPr>
              <a:t>39</a:t>
            </a:fld>
            <a:endParaRPr lang="en-US" altLang="x-none" sz="1400">
              <a:solidFill>
                <a:srgbClr val="000000"/>
              </a:solidFill>
              <a:latin typeface="Times New Roman" charset="0"/>
            </a:endParaRPr>
          </a:p>
        </p:txBody>
      </p:sp>
      <p:sp>
        <p:nvSpPr>
          <p:cNvPr id="128002" name="Rectangle 2"/>
          <p:cNvSpPr>
            <a:spLocks noGrp="1" noChangeArrowheads="1"/>
          </p:cNvSpPr>
          <p:nvPr>
            <p:ph type="title"/>
          </p:nvPr>
        </p:nvSpPr>
        <p:spPr/>
        <p:txBody>
          <a:bodyPr/>
          <a:lstStyle/>
          <a:p>
            <a:r>
              <a:rPr lang="en-US" altLang="x-none" sz="2800">
                <a:ea typeface="ＭＳ Ｐゴシック" charset="-128"/>
              </a:rPr>
              <a:t>Scenarios with Duplicate Request/SYN Attack</a:t>
            </a:r>
          </a:p>
        </p:txBody>
      </p:sp>
      <p:graphicFrame>
        <p:nvGraphicFramePr>
          <p:cNvPr id="128003" name="Object 9"/>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60821" name="Clip" r:id="rId4" imgW="1307079" imgH="1083682" progId="MS_ClipArt_Gallery.2">
                  <p:embed/>
                </p:oleObj>
              </mc:Choice>
              <mc:Fallback>
                <p:oleObj name="Clip" r:id="rId4" imgW="1307079" imgH="1083682" progId="MS_ClipArt_Gallery.2">
                  <p:embed/>
                  <p:pic>
                    <p:nvPicPr>
                      <p:cNvPr id="12800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4" name="Text Box 10"/>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aphicFrame>
        <p:nvGraphicFramePr>
          <p:cNvPr id="128005" name="Object 14"/>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60822" name="Clip" r:id="rId6" imgW="1307079" imgH="1083682" progId="MS_ClipArt_Gallery.2">
                  <p:embed/>
                </p:oleObj>
              </mc:Choice>
              <mc:Fallback>
                <p:oleObj name="Clip" r:id="rId6" imgW="1307079" imgH="1083682" progId="MS_ClipArt_Gallery.2">
                  <p:embed/>
                  <p:pic>
                    <p:nvPicPr>
                      <p:cNvPr id="128005"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6" name="Text Box 15"/>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8007" name="Line 16"/>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7"/>
          <p:cNvGrpSpPr>
            <a:grpSpLocks/>
          </p:cNvGrpSpPr>
          <p:nvPr/>
        </p:nvGrpSpPr>
        <p:grpSpPr bwMode="auto">
          <a:xfrm>
            <a:off x="3021013" y="3265488"/>
            <a:ext cx="2732087" cy="752475"/>
            <a:chOff x="1903" y="2274"/>
            <a:chExt cx="1721" cy="474"/>
          </a:xfrm>
        </p:grpSpPr>
        <p:sp>
          <p:nvSpPr>
            <p:cNvPr id="128021" name="Line 18"/>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2" name="Text Box 19"/>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8009" name="Line 20"/>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1"/>
          <p:cNvGrpSpPr>
            <a:grpSpLocks/>
          </p:cNvGrpSpPr>
          <p:nvPr/>
        </p:nvGrpSpPr>
        <p:grpSpPr bwMode="auto">
          <a:xfrm>
            <a:off x="3121025" y="4314825"/>
            <a:ext cx="2533650" cy="590550"/>
            <a:chOff x="1967" y="1554"/>
            <a:chExt cx="1596" cy="372"/>
          </a:xfrm>
        </p:grpSpPr>
        <p:sp>
          <p:nvSpPr>
            <p:cNvPr id="128019" name="Line 2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0" name="Text Box 23"/>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REJECT(seq=y)</a:t>
              </a:r>
              <a:endParaRPr lang="en-US" altLang="x-none" sz="1000">
                <a:solidFill>
                  <a:srgbClr val="000000"/>
                </a:solidFill>
                <a:latin typeface="Times New Roman" charset="0"/>
              </a:endParaRPr>
            </a:p>
          </p:txBody>
        </p:sp>
      </p:grpSp>
      <p:grpSp>
        <p:nvGrpSpPr>
          <p:cNvPr id="4" name="Group 28"/>
          <p:cNvGrpSpPr>
            <a:grpSpLocks/>
          </p:cNvGrpSpPr>
          <p:nvPr/>
        </p:nvGrpSpPr>
        <p:grpSpPr bwMode="auto">
          <a:xfrm>
            <a:off x="3436938" y="2368550"/>
            <a:ext cx="2219325" cy="688975"/>
            <a:chOff x="2165" y="1492"/>
            <a:chExt cx="1398" cy="434"/>
          </a:xfrm>
        </p:grpSpPr>
        <p:grpSp>
          <p:nvGrpSpPr>
            <p:cNvPr id="128015" name="Group 11"/>
            <p:cNvGrpSpPr>
              <a:grpSpLocks/>
            </p:cNvGrpSpPr>
            <p:nvPr/>
          </p:nvGrpSpPr>
          <p:grpSpPr bwMode="auto">
            <a:xfrm>
              <a:off x="2272" y="1623"/>
              <a:ext cx="1291" cy="303"/>
              <a:chOff x="1967" y="1554"/>
              <a:chExt cx="1596" cy="372"/>
            </a:xfrm>
          </p:grpSpPr>
          <p:sp>
            <p:nvSpPr>
              <p:cNvPr id="128017" name="Line 1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18" name="Text Box 13"/>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sp>
          <p:nvSpPr>
            <p:cNvPr id="128016" name="AutoShape 2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grpSp>
      <p:sp>
        <p:nvSpPr>
          <p:cNvPr id="141341" name="Text Box 29"/>
          <p:cNvSpPr txBox="1">
            <a:spLocks noChangeArrowheads="1"/>
          </p:cNvSpPr>
          <p:nvPr/>
        </p:nvSpPr>
        <p:spPr bwMode="auto">
          <a:xfrm>
            <a:off x="5680075" y="2833688"/>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accept?</a:t>
            </a:r>
          </a:p>
        </p:txBody>
      </p:sp>
      <p:sp>
        <p:nvSpPr>
          <p:cNvPr id="141342" name="Text Box 30"/>
          <p:cNvSpPr txBox="1">
            <a:spLocks noChangeArrowheads="1"/>
          </p:cNvSpPr>
          <p:nvPr/>
        </p:nvSpPr>
        <p:spPr bwMode="auto">
          <a:xfrm>
            <a:off x="1844675" y="3757613"/>
            <a:ext cx="1123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no such</a:t>
            </a:r>
            <a:br>
              <a:rPr lang="en-US" altLang="x-none" sz="2400">
                <a:solidFill>
                  <a:srgbClr val="000000"/>
                </a:solidFill>
                <a:latin typeface="Times New Roman" charset="0"/>
              </a:rPr>
            </a:br>
            <a:r>
              <a:rPr lang="en-US" altLang="x-none" sz="2400">
                <a:solidFill>
                  <a:srgbClr val="000000"/>
                </a:solidFill>
                <a:latin typeface="Times New Roman" charset="0"/>
              </a:rPr>
              <a:t>request</a:t>
            </a:r>
          </a:p>
        </p:txBody>
      </p:sp>
      <p:sp>
        <p:nvSpPr>
          <p:cNvPr id="141343" name="Text Box 31"/>
          <p:cNvSpPr txBox="1">
            <a:spLocks noChangeArrowheads="1"/>
          </p:cNvSpPr>
          <p:nvPr/>
        </p:nvSpPr>
        <p:spPr bwMode="auto">
          <a:xfrm>
            <a:off x="5710238" y="4773613"/>
            <a:ext cx="85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reject</a:t>
            </a:r>
          </a:p>
        </p:txBody>
      </p:sp>
    </p:spTree>
    <p:extLst>
      <p:ext uri="{BB962C8B-B14F-4D97-AF65-F5344CB8AC3E}">
        <p14:creationId xmlns:p14="http://schemas.microsoft.com/office/powerpoint/2010/main" val="1623444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1" grpId="0"/>
      <p:bldP spid="141342" grpId="0"/>
      <p:bldP spid="1413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15FA54B-5407-E74E-AE85-61A5693FF438}" type="slidenum">
              <a:rPr lang="en-US" altLang="x-none" sz="1400">
                <a:latin typeface="Times New Roman" charset="0"/>
              </a:rPr>
              <a:pPr>
                <a:spcBef>
                  <a:spcPct val="0"/>
                </a:spcBef>
                <a:buClrTx/>
                <a:buSzTx/>
                <a:buFontTx/>
                <a:buNone/>
              </a:pPr>
              <a:t>4</a:t>
            </a:fld>
            <a:endParaRPr lang="en-US" altLang="x-none" sz="1400" dirty="0">
              <a:latin typeface="Times New Roman" charset="0"/>
            </a:endParaRPr>
          </a:p>
        </p:txBody>
      </p:sp>
      <p:sp>
        <p:nvSpPr>
          <p:cNvPr id="68610" name="Rectangle 2"/>
          <p:cNvSpPr>
            <a:spLocks noGrp="1" noChangeArrowheads="1"/>
          </p:cNvSpPr>
          <p:nvPr>
            <p:ph type="title"/>
          </p:nvPr>
        </p:nvSpPr>
        <p:spPr/>
        <p:txBody>
          <a:bodyPr/>
          <a:lstStyle/>
          <a:p>
            <a:r>
              <a:rPr lang="en-US" altLang="x-none" sz="3200" dirty="0">
                <a:ea typeface="ＭＳ Ｐゴシック" charset="-128"/>
              </a:rPr>
              <a:t>Recap: Reliable </a:t>
            </a:r>
            <a:r>
              <a:rPr lang="en-US" altLang="zh-CN" sz="3200" dirty="0">
                <a:ea typeface="宋体" charset="-122"/>
              </a:rPr>
              <a:t>D</a:t>
            </a:r>
            <a:r>
              <a:rPr lang="en-US" altLang="x-none" sz="3200" dirty="0">
                <a:ea typeface="ＭＳ Ｐゴシック" charset="-128"/>
              </a:rPr>
              <a:t>ata </a:t>
            </a:r>
            <a:r>
              <a:rPr lang="en-US" altLang="zh-CN" sz="3200" dirty="0">
                <a:ea typeface="宋体" charset="-122"/>
              </a:rPr>
              <a:t>T</a:t>
            </a:r>
            <a:r>
              <a:rPr lang="en-US" altLang="x-none" sz="3200" dirty="0">
                <a:ea typeface="ＭＳ Ｐゴシック" charset="-128"/>
              </a:rPr>
              <a:t>ransfer Context</a:t>
            </a:r>
            <a:endParaRPr lang="en-US" altLang="x-none" dirty="0">
              <a:ea typeface="ＭＳ Ｐゴシック" charset="-128"/>
            </a:endParaRPr>
          </a:p>
        </p:txBody>
      </p:sp>
      <p:pic>
        <p:nvPicPr>
          <p:cNvPr id="68611" name="Picture 3" descr="rdt_par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652713"/>
            <a:ext cx="59690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Text Box 4"/>
          <p:cNvSpPr txBox="1">
            <a:spLocks noChangeArrowheads="1"/>
          </p:cNvSpPr>
          <p:nvPr/>
        </p:nvSpPr>
        <p:spPr bwMode="auto">
          <a:xfrm>
            <a:off x="1020763" y="3113088"/>
            <a:ext cx="83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chemeClr val="accent2"/>
                </a:solidFill>
              </a:rPr>
              <a:t>send</a:t>
            </a:r>
          </a:p>
          <a:p>
            <a:pPr algn="ctr">
              <a:spcBef>
                <a:spcPct val="0"/>
              </a:spcBef>
              <a:buClrTx/>
              <a:buSzTx/>
              <a:buFontTx/>
              <a:buNone/>
            </a:pPr>
            <a:r>
              <a:rPr lang="en-US" altLang="x-none" sz="2400">
                <a:solidFill>
                  <a:schemeClr val="accent2"/>
                </a:solidFill>
              </a:rPr>
              <a:t>side</a:t>
            </a:r>
            <a:endParaRPr lang="en-US" altLang="x-none" sz="2400">
              <a:latin typeface="Times New Roman" charset="0"/>
            </a:endParaRPr>
          </a:p>
        </p:txBody>
      </p:sp>
      <p:sp>
        <p:nvSpPr>
          <p:cNvPr id="68613" name="Text Box 5"/>
          <p:cNvSpPr txBox="1">
            <a:spLocks noChangeArrowheads="1"/>
          </p:cNvSpPr>
          <p:nvPr/>
        </p:nvSpPr>
        <p:spPr bwMode="auto">
          <a:xfrm>
            <a:off x="7167563" y="3122613"/>
            <a:ext cx="12207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chemeClr val="accent2"/>
                </a:solidFill>
              </a:rPr>
              <a:t>receive</a:t>
            </a:r>
          </a:p>
          <a:p>
            <a:pPr algn="ctr">
              <a:spcBef>
                <a:spcPct val="0"/>
              </a:spcBef>
              <a:buClrTx/>
              <a:buSzTx/>
              <a:buFontTx/>
              <a:buNone/>
            </a:pPr>
            <a:r>
              <a:rPr lang="en-US" altLang="x-none" sz="2400">
                <a:solidFill>
                  <a:schemeClr val="accent2"/>
                </a:solidFill>
              </a:rPr>
              <a:t>side</a:t>
            </a:r>
            <a:endParaRPr lang="en-US" altLang="x-none" sz="2400">
              <a:latin typeface="Times New Roman" charset="0"/>
            </a:endParaRPr>
          </a:p>
        </p:txBody>
      </p:sp>
      <p:grpSp>
        <p:nvGrpSpPr>
          <p:cNvPr id="2" name="Group 6"/>
          <p:cNvGrpSpPr>
            <a:grpSpLocks/>
          </p:cNvGrpSpPr>
          <p:nvPr/>
        </p:nvGrpSpPr>
        <p:grpSpPr bwMode="auto">
          <a:xfrm>
            <a:off x="227013" y="1460500"/>
            <a:ext cx="3965575" cy="1416050"/>
            <a:chOff x="143" y="920"/>
            <a:chExt cx="2498" cy="892"/>
          </a:xfrm>
        </p:grpSpPr>
        <p:sp>
          <p:nvSpPr>
            <p:cNvPr id="68630" name="Text Box 7"/>
            <p:cNvSpPr txBox="1">
              <a:spLocks noChangeArrowheads="1"/>
            </p:cNvSpPr>
            <p:nvPr/>
          </p:nvSpPr>
          <p:spPr bwMode="auto">
            <a:xfrm>
              <a:off x="143" y="920"/>
              <a:ext cx="24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rdt_send():</a:t>
              </a:r>
              <a:r>
                <a:rPr lang="en-US" altLang="x-none" sz="1800">
                  <a:latin typeface="Times New Roman" charset="0"/>
                </a:rPr>
                <a:t> </a:t>
              </a:r>
              <a:r>
                <a:rPr lang="en-US" altLang="x-none" sz="1800"/>
                <a:t>called from above, (e.g., by app.)</a:t>
              </a:r>
              <a:endParaRPr lang="en-US" altLang="x-none" sz="2400">
                <a:latin typeface="Times New Roman" charset="0"/>
              </a:endParaRPr>
            </a:p>
          </p:txBody>
        </p:sp>
        <p:grpSp>
          <p:nvGrpSpPr>
            <p:cNvPr id="68631" name="Group 8"/>
            <p:cNvGrpSpPr>
              <a:grpSpLocks/>
            </p:cNvGrpSpPr>
            <p:nvPr/>
          </p:nvGrpSpPr>
          <p:grpSpPr bwMode="auto">
            <a:xfrm>
              <a:off x="240" y="930"/>
              <a:ext cx="2370" cy="882"/>
              <a:chOff x="240" y="942"/>
              <a:chExt cx="2370" cy="882"/>
            </a:xfrm>
          </p:grpSpPr>
          <p:sp>
            <p:nvSpPr>
              <p:cNvPr id="68632" name="Line 9"/>
              <p:cNvSpPr>
                <a:spLocks noChangeShapeType="1"/>
              </p:cNvSpPr>
              <p:nvPr/>
            </p:nvSpPr>
            <p:spPr bwMode="auto">
              <a:xfrm>
                <a:off x="942" y="1500"/>
                <a:ext cx="174" cy="32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3" name="Rectangle 10"/>
              <p:cNvSpPr>
                <a:spLocks noChangeArrowheads="1"/>
              </p:cNvSpPr>
              <p:nvPr/>
            </p:nvSpPr>
            <p:spPr bwMode="auto">
              <a:xfrm>
                <a:off x="240" y="94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grpSp>
        <p:nvGrpSpPr>
          <p:cNvPr id="4" name="Group 11"/>
          <p:cNvGrpSpPr>
            <a:grpSpLocks/>
          </p:cNvGrpSpPr>
          <p:nvPr/>
        </p:nvGrpSpPr>
        <p:grpSpPr bwMode="auto">
          <a:xfrm>
            <a:off x="276225" y="4381500"/>
            <a:ext cx="3762375" cy="1862138"/>
            <a:chOff x="174" y="2760"/>
            <a:chExt cx="2370" cy="1173"/>
          </a:xfrm>
        </p:grpSpPr>
        <p:sp>
          <p:nvSpPr>
            <p:cNvPr id="68626" name="Text Box 12"/>
            <p:cNvSpPr txBox="1">
              <a:spLocks noChangeArrowheads="1"/>
            </p:cNvSpPr>
            <p:nvPr/>
          </p:nvSpPr>
          <p:spPr bwMode="auto">
            <a:xfrm>
              <a:off x="233" y="3356"/>
              <a:ext cx="214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udt_send():</a:t>
              </a:r>
              <a:r>
                <a:rPr lang="en-US" altLang="x-none" sz="1800">
                  <a:latin typeface="Times New Roman" charset="0"/>
                </a:rPr>
                <a:t> </a:t>
              </a:r>
              <a:r>
                <a:rPr lang="en-US" altLang="x-none" sz="1800"/>
                <a:t>called by rdt,</a:t>
              </a:r>
            </a:p>
            <a:p>
              <a:pPr algn="ctr">
                <a:spcBef>
                  <a:spcPct val="0"/>
                </a:spcBef>
                <a:buClrTx/>
                <a:buSzTx/>
                <a:buFontTx/>
                <a:buNone/>
              </a:pPr>
              <a:r>
                <a:rPr lang="en-US" altLang="x-none" sz="1800"/>
                <a:t>to transfer packet over </a:t>
              </a:r>
            </a:p>
            <a:p>
              <a:pPr algn="ctr">
                <a:spcBef>
                  <a:spcPct val="0"/>
                </a:spcBef>
                <a:buClrTx/>
                <a:buSzTx/>
                <a:buFontTx/>
                <a:buNone/>
              </a:pPr>
              <a:r>
                <a:rPr lang="en-US" altLang="x-none" sz="1800"/>
                <a:t>unreliable channel to receiver</a:t>
              </a:r>
              <a:endParaRPr lang="en-US" altLang="x-none" sz="2400">
                <a:latin typeface="Times New Roman" charset="0"/>
              </a:endParaRPr>
            </a:p>
          </p:txBody>
        </p:sp>
        <p:grpSp>
          <p:nvGrpSpPr>
            <p:cNvPr id="68627" name="Group 13"/>
            <p:cNvGrpSpPr>
              <a:grpSpLocks/>
            </p:cNvGrpSpPr>
            <p:nvPr/>
          </p:nvGrpSpPr>
          <p:grpSpPr bwMode="auto">
            <a:xfrm>
              <a:off x="174" y="2760"/>
              <a:ext cx="2370" cy="1170"/>
              <a:chOff x="174" y="2760"/>
              <a:chExt cx="2370" cy="1170"/>
            </a:xfrm>
          </p:grpSpPr>
          <p:sp>
            <p:nvSpPr>
              <p:cNvPr id="68628" name="Line 14"/>
              <p:cNvSpPr>
                <a:spLocks noChangeShapeType="1"/>
              </p:cNvSpPr>
              <p:nvPr/>
            </p:nvSpPr>
            <p:spPr bwMode="auto">
              <a:xfrm flipV="1">
                <a:off x="882" y="2760"/>
                <a:ext cx="228" cy="60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9" name="Rectangle 15"/>
              <p:cNvSpPr>
                <a:spLocks noChangeArrowheads="1"/>
              </p:cNvSpPr>
              <p:nvPr/>
            </p:nvSpPr>
            <p:spPr bwMode="auto">
              <a:xfrm>
                <a:off x="174" y="337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grpSp>
        <p:nvGrpSpPr>
          <p:cNvPr id="6" name="Group 16"/>
          <p:cNvGrpSpPr>
            <a:grpSpLocks/>
          </p:cNvGrpSpPr>
          <p:nvPr/>
        </p:nvGrpSpPr>
        <p:grpSpPr bwMode="auto">
          <a:xfrm>
            <a:off x="4922838" y="4362450"/>
            <a:ext cx="3965575" cy="1914525"/>
            <a:chOff x="3101" y="2748"/>
            <a:chExt cx="2498" cy="1206"/>
          </a:xfrm>
        </p:grpSpPr>
        <p:sp>
          <p:nvSpPr>
            <p:cNvPr id="68622" name="Text Box 17"/>
            <p:cNvSpPr txBox="1">
              <a:spLocks noChangeArrowheads="1"/>
            </p:cNvSpPr>
            <p:nvPr/>
          </p:nvSpPr>
          <p:spPr bwMode="auto">
            <a:xfrm>
              <a:off x="3101" y="3368"/>
              <a:ext cx="2498"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rdt_rcv():</a:t>
              </a:r>
              <a:r>
                <a:rPr lang="en-US" altLang="x-none" sz="1800">
                  <a:latin typeface="Times New Roman" charset="0"/>
                </a:rPr>
                <a:t> </a:t>
              </a:r>
              <a:r>
                <a:rPr lang="en-US" altLang="x-none" sz="1800"/>
                <a:t>called from below; when packet arrives on rcv-side of channel</a:t>
              </a:r>
              <a:endParaRPr lang="en-US" altLang="x-none" sz="2400">
                <a:latin typeface="Times New Roman" charset="0"/>
              </a:endParaRPr>
            </a:p>
          </p:txBody>
        </p:sp>
        <p:grpSp>
          <p:nvGrpSpPr>
            <p:cNvPr id="68623" name="Group 18"/>
            <p:cNvGrpSpPr>
              <a:grpSpLocks/>
            </p:cNvGrpSpPr>
            <p:nvPr/>
          </p:nvGrpSpPr>
          <p:grpSpPr bwMode="auto">
            <a:xfrm>
              <a:off x="3162" y="2748"/>
              <a:ext cx="2370" cy="1206"/>
              <a:chOff x="3162" y="2748"/>
              <a:chExt cx="2370" cy="1206"/>
            </a:xfrm>
          </p:grpSpPr>
          <p:sp>
            <p:nvSpPr>
              <p:cNvPr id="68624" name="Line 19"/>
              <p:cNvSpPr>
                <a:spLocks noChangeShapeType="1"/>
              </p:cNvSpPr>
              <p:nvPr/>
            </p:nvSpPr>
            <p:spPr bwMode="auto">
              <a:xfrm flipH="1" flipV="1">
                <a:off x="4596" y="2748"/>
                <a:ext cx="300" cy="63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5" name="Rectangle 20"/>
              <p:cNvSpPr>
                <a:spLocks noChangeArrowheads="1"/>
              </p:cNvSpPr>
              <p:nvPr/>
            </p:nvSpPr>
            <p:spPr bwMode="auto">
              <a:xfrm>
                <a:off x="3162" y="3390"/>
                <a:ext cx="2370" cy="56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grpSp>
        <p:nvGrpSpPr>
          <p:cNvPr id="8" name="Group 21"/>
          <p:cNvGrpSpPr>
            <a:grpSpLocks/>
          </p:cNvGrpSpPr>
          <p:nvPr/>
        </p:nvGrpSpPr>
        <p:grpSpPr bwMode="auto">
          <a:xfrm>
            <a:off x="4981575" y="1470025"/>
            <a:ext cx="3762375" cy="1349375"/>
            <a:chOff x="3138" y="926"/>
            <a:chExt cx="2370" cy="850"/>
          </a:xfrm>
        </p:grpSpPr>
        <p:sp>
          <p:nvSpPr>
            <p:cNvPr id="68618" name="Text Box 22"/>
            <p:cNvSpPr txBox="1">
              <a:spLocks noChangeArrowheads="1"/>
            </p:cNvSpPr>
            <p:nvPr/>
          </p:nvSpPr>
          <p:spPr bwMode="auto">
            <a:xfrm>
              <a:off x="3215" y="926"/>
              <a:ext cx="20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deliver_data():</a:t>
              </a:r>
              <a:r>
                <a:rPr lang="en-US" altLang="x-none" sz="1800">
                  <a:latin typeface="Times New Roman" charset="0"/>
                </a:rPr>
                <a:t> </a:t>
              </a:r>
              <a:r>
                <a:rPr lang="en-US" altLang="x-none" sz="1800"/>
                <a:t>called by </a:t>
              </a:r>
              <a:r>
                <a:rPr lang="en-US" altLang="x-none" sz="1800" b="1">
                  <a:latin typeface="Courier New" charset="0"/>
                </a:rPr>
                <a:t>rdt</a:t>
              </a:r>
              <a:r>
                <a:rPr lang="en-US" altLang="x-none" sz="1800"/>
                <a:t> to deliver data to upper</a:t>
              </a:r>
              <a:endParaRPr lang="en-US" altLang="x-none" sz="2400">
                <a:latin typeface="Times New Roman" charset="0"/>
              </a:endParaRPr>
            </a:p>
          </p:txBody>
        </p:sp>
        <p:grpSp>
          <p:nvGrpSpPr>
            <p:cNvPr id="68619" name="Group 23"/>
            <p:cNvGrpSpPr>
              <a:grpSpLocks/>
            </p:cNvGrpSpPr>
            <p:nvPr/>
          </p:nvGrpSpPr>
          <p:grpSpPr bwMode="auto">
            <a:xfrm>
              <a:off x="3138" y="942"/>
              <a:ext cx="2370" cy="834"/>
              <a:chOff x="3138" y="942"/>
              <a:chExt cx="2370" cy="834"/>
            </a:xfrm>
          </p:grpSpPr>
          <p:sp>
            <p:nvSpPr>
              <p:cNvPr id="68620" name="Line 24"/>
              <p:cNvSpPr>
                <a:spLocks noChangeShapeType="1"/>
              </p:cNvSpPr>
              <p:nvPr/>
            </p:nvSpPr>
            <p:spPr bwMode="auto">
              <a:xfrm flipH="1">
                <a:off x="4560" y="1344"/>
                <a:ext cx="15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1" name="Rectangle 25"/>
              <p:cNvSpPr>
                <a:spLocks noChangeArrowheads="1"/>
              </p:cNvSpPr>
              <p:nvPr/>
            </p:nvSpPr>
            <p:spPr bwMode="auto">
              <a:xfrm>
                <a:off x="3138" y="942"/>
                <a:ext cx="2370" cy="39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extLst>
      <p:ext uri="{BB962C8B-B14F-4D97-AF65-F5344CB8AC3E}">
        <p14:creationId xmlns:p14="http://schemas.microsoft.com/office/powerpoint/2010/main" val="1208189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D3C527A-A876-E34A-935B-3A409F7984A7}" type="slidenum">
              <a:rPr lang="en-US" altLang="x-none" sz="1400">
                <a:solidFill>
                  <a:srgbClr val="000000"/>
                </a:solidFill>
                <a:latin typeface="Times New Roman" charset="0"/>
              </a:rPr>
              <a:pPr>
                <a:spcBef>
                  <a:spcPct val="0"/>
                </a:spcBef>
                <a:buClrTx/>
                <a:buSzTx/>
                <a:buFontTx/>
                <a:buNone/>
              </a:pPr>
              <a:t>40</a:t>
            </a:fld>
            <a:endParaRPr lang="en-US" altLang="x-none" sz="1400">
              <a:solidFill>
                <a:srgbClr val="000000"/>
              </a:solidFill>
              <a:latin typeface="Times New Roman" charset="0"/>
            </a:endParaRPr>
          </a:p>
        </p:txBody>
      </p:sp>
      <p:sp>
        <p:nvSpPr>
          <p:cNvPr id="130050" name="Rectangle 2"/>
          <p:cNvSpPr>
            <a:spLocks noGrp="1" noChangeArrowheads="1"/>
          </p:cNvSpPr>
          <p:nvPr>
            <p:ph type="title"/>
          </p:nvPr>
        </p:nvSpPr>
        <p:spPr/>
        <p:txBody>
          <a:bodyPr/>
          <a:lstStyle/>
          <a:p>
            <a:r>
              <a:rPr lang="en-US" altLang="x-none" sz="2800" dirty="0">
                <a:solidFill>
                  <a:srgbClr val="3333CC"/>
                </a:solidFill>
                <a:ea typeface="ＭＳ Ｐゴシック" charset="-128"/>
              </a:rPr>
              <a:t>Scenarios with Duplicate Request/SYN Attack</a:t>
            </a:r>
            <a:endParaRPr lang="en-US" altLang="x-none" sz="2000" dirty="0">
              <a:ea typeface="ＭＳ Ｐゴシック" charset="-128"/>
            </a:endParaRPr>
          </a:p>
        </p:txBody>
      </p:sp>
      <p:grpSp>
        <p:nvGrpSpPr>
          <p:cNvPr id="130051" name="Group 30"/>
          <p:cNvGrpSpPr>
            <a:grpSpLocks/>
          </p:cNvGrpSpPr>
          <p:nvPr/>
        </p:nvGrpSpPr>
        <p:grpSpPr bwMode="auto">
          <a:xfrm>
            <a:off x="1708150" y="1684338"/>
            <a:ext cx="4930775" cy="4257675"/>
            <a:chOff x="1162" y="1133"/>
            <a:chExt cx="3106" cy="2682"/>
          </a:xfrm>
        </p:grpSpPr>
        <p:graphicFrame>
          <p:nvGraphicFramePr>
            <p:cNvPr id="130052" name="Object 31"/>
            <p:cNvGraphicFramePr>
              <a:graphicFrameLocks noChangeAspect="1"/>
            </p:cNvGraphicFramePr>
            <p:nvPr/>
          </p:nvGraphicFramePr>
          <p:xfrm>
            <a:off x="1707" y="1133"/>
            <a:ext cx="306" cy="243"/>
          </p:xfrm>
          <a:graphic>
            <a:graphicData uri="http://schemas.openxmlformats.org/presentationml/2006/ole">
              <mc:AlternateContent xmlns:mc="http://schemas.openxmlformats.org/markup-compatibility/2006">
                <mc:Choice xmlns:v="urn:schemas-microsoft-com:vml" Requires="v">
                  <p:oleObj spid="_x0000_s161845" name="Clip" r:id="rId4" imgW="1307079" imgH="1083682" progId="MS_ClipArt_Gallery.2">
                    <p:embed/>
                  </p:oleObj>
                </mc:Choice>
                <mc:Fallback>
                  <p:oleObj name="Clip" r:id="rId4" imgW="1307079" imgH="1083682" progId="MS_ClipArt_Gallery.2">
                    <p:embed/>
                    <p:pic>
                      <p:nvPicPr>
                        <p:cNvPr id="130052"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 y="1133"/>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3" name="Text Box 32"/>
            <p:cNvSpPr txBox="1">
              <a:spLocks noChangeArrowheads="1"/>
            </p:cNvSpPr>
            <p:nvPr/>
          </p:nvSpPr>
          <p:spPr bwMode="auto">
            <a:xfrm>
              <a:off x="1966" y="1133"/>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graphicFrame>
          <p:nvGraphicFramePr>
            <p:cNvPr id="130054" name="Object 33"/>
            <p:cNvGraphicFramePr>
              <a:graphicFrameLocks noChangeAspect="1"/>
            </p:cNvGraphicFramePr>
            <p:nvPr/>
          </p:nvGraphicFramePr>
          <p:xfrm>
            <a:off x="3381" y="1139"/>
            <a:ext cx="306" cy="243"/>
          </p:xfrm>
          <a:graphic>
            <a:graphicData uri="http://schemas.openxmlformats.org/presentationml/2006/ole">
              <mc:AlternateContent xmlns:mc="http://schemas.openxmlformats.org/markup-compatibility/2006">
                <mc:Choice xmlns:v="urn:schemas-microsoft-com:vml" Requires="v">
                  <p:oleObj spid="_x0000_s161846" name="Clip" r:id="rId6" imgW="1307079" imgH="1083682" progId="MS_ClipArt_Gallery.2">
                    <p:embed/>
                  </p:oleObj>
                </mc:Choice>
                <mc:Fallback>
                  <p:oleObj name="Clip" r:id="rId6" imgW="1307079" imgH="1083682" progId="MS_ClipArt_Gallery.2">
                    <p:embed/>
                    <p:pic>
                      <p:nvPicPr>
                        <p:cNvPr id="130054"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 y="1139"/>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5" name="Text Box 34"/>
            <p:cNvSpPr txBox="1">
              <a:spLocks noChangeArrowheads="1"/>
            </p:cNvSpPr>
            <p:nvPr/>
          </p:nvSpPr>
          <p:spPr bwMode="auto">
            <a:xfrm>
              <a:off x="2926" y="1145"/>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0056" name="Line 35"/>
            <p:cNvSpPr>
              <a:spLocks noChangeShapeType="1"/>
            </p:cNvSpPr>
            <p:nvPr/>
          </p:nvSpPr>
          <p:spPr bwMode="auto">
            <a:xfrm>
              <a:off x="3563" y="1410"/>
              <a:ext cx="7" cy="2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7" name="Group 36"/>
            <p:cNvGrpSpPr>
              <a:grpSpLocks/>
            </p:cNvGrpSpPr>
            <p:nvPr/>
          </p:nvGrpSpPr>
          <p:grpSpPr bwMode="auto">
            <a:xfrm>
              <a:off x="1903" y="2057"/>
              <a:ext cx="1721" cy="474"/>
              <a:chOff x="1903" y="2274"/>
              <a:chExt cx="1721" cy="474"/>
            </a:xfrm>
          </p:grpSpPr>
          <p:sp>
            <p:nvSpPr>
              <p:cNvPr id="130075"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6" name="Text Box 38"/>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ACK(seq=x), SYN(seq=y)</a:t>
                </a:r>
                <a:endParaRPr lang="en-US" altLang="x-none" sz="1000">
                  <a:latin typeface="Times New Roman" charset="0"/>
                </a:endParaRPr>
              </a:p>
            </p:txBody>
          </p:sp>
        </p:grpSp>
        <p:sp>
          <p:nvSpPr>
            <p:cNvPr id="130058" name="Line 39"/>
            <p:cNvSpPr>
              <a:spLocks noChangeShapeType="1"/>
            </p:cNvSpPr>
            <p:nvPr/>
          </p:nvSpPr>
          <p:spPr bwMode="auto">
            <a:xfrm>
              <a:off x="1961" y="1506"/>
              <a:ext cx="7" cy="22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9" name="Group 40"/>
            <p:cNvGrpSpPr>
              <a:grpSpLocks/>
            </p:cNvGrpSpPr>
            <p:nvPr/>
          </p:nvGrpSpPr>
          <p:grpSpPr bwMode="auto">
            <a:xfrm>
              <a:off x="1987" y="3308"/>
              <a:ext cx="1596" cy="372"/>
              <a:chOff x="1967" y="1554"/>
              <a:chExt cx="1596" cy="372"/>
            </a:xfrm>
          </p:grpSpPr>
          <p:sp>
            <p:nvSpPr>
              <p:cNvPr id="130073" name="Line 41"/>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4" name="Text Box 42"/>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REJECT(seq=y)</a:t>
                </a:r>
                <a:endParaRPr lang="en-US" altLang="x-none" sz="1000">
                  <a:latin typeface="Times New Roman" charset="0"/>
                </a:endParaRPr>
              </a:p>
            </p:txBody>
          </p:sp>
        </p:grpSp>
        <p:grpSp>
          <p:nvGrpSpPr>
            <p:cNvPr id="130060" name="Group 43"/>
            <p:cNvGrpSpPr>
              <a:grpSpLocks/>
            </p:cNvGrpSpPr>
            <p:nvPr/>
          </p:nvGrpSpPr>
          <p:grpSpPr bwMode="auto">
            <a:xfrm>
              <a:off x="2165" y="1492"/>
              <a:ext cx="1398" cy="434"/>
              <a:chOff x="2165" y="1492"/>
              <a:chExt cx="1398" cy="434"/>
            </a:xfrm>
          </p:grpSpPr>
          <p:grpSp>
            <p:nvGrpSpPr>
              <p:cNvPr id="130069" name="Group 44"/>
              <p:cNvGrpSpPr>
                <a:grpSpLocks/>
              </p:cNvGrpSpPr>
              <p:nvPr/>
            </p:nvGrpSpPr>
            <p:grpSpPr bwMode="auto">
              <a:xfrm>
                <a:off x="2272" y="1623"/>
                <a:ext cx="1291" cy="303"/>
                <a:chOff x="1967" y="1554"/>
                <a:chExt cx="1596" cy="372"/>
              </a:xfrm>
            </p:grpSpPr>
            <p:sp>
              <p:nvSpPr>
                <p:cNvPr id="130071" name="Line 45"/>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2" name="Text Box 46"/>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SYN(seq=x)</a:t>
                  </a:r>
                  <a:endParaRPr lang="en-US" altLang="x-none" sz="1000">
                    <a:latin typeface="Times New Roman" charset="0"/>
                  </a:endParaRPr>
                </a:p>
              </p:txBody>
            </p:sp>
          </p:grpSp>
          <p:sp>
            <p:nvSpPr>
              <p:cNvPr id="130070" name="AutoShape 4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sp>
          <p:nvSpPr>
            <p:cNvPr id="130061" name="Text Box 48"/>
            <p:cNvSpPr txBox="1">
              <a:spLocks noChangeArrowheads="1"/>
            </p:cNvSpPr>
            <p:nvPr/>
          </p:nvSpPr>
          <p:spPr bwMode="auto">
            <a:xfrm>
              <a:off x="3578" y="1785"/>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accept?</a:t>
              </a:r>
            </a:p>
          </p:txBody>
        </p:sp>
        <p:sp>
          <p:nvSpPr>
            <p:cNvPr id="130062" name="Text Box 49"/>
            <p:cNvSpPr txBox="1">
              <a:spLocks noChangeArrowheads="1"/>
            </p:cNvSpPr>
            <p:nvPr/>
          </p:nvSpPr>
          <p:spPr bwMode="auto">
            <a:xfrm>
              <a:off x="1162" y="2367"/>
              <a:ext cx="7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no such</a:t>
              </a:r>
              <a:br>
                <a:rPr lang="en-US" altLang="x-none" sz="2400">
                  <a:latin typeface="Times New Roman" charset="0"/>
                </a:rPr>
              </a:br>
              <a:r>
                <a:rPr lang="en-US" altLang="x-none" sz="2400">
                  <a:latin typeface="Times New Roman" charset="0"/>
                </a:rPr>
                <a:t>request</a:t>
              </a:r>
            </a:p>
          </p:txBody>
        </p:sp>
        <p:sp>
          <p:nvSpPr>
            <p:cNvPr id="130063" name="Text Box 50"/>
            <p:cNvSpPr txBox="1">
              <a:spLocks noChangeArrowheads="1"/>
            </p:cNvSpPr>
            <p:nvPr/>
          </p:nvSpPr>
          <p:spPr bwMode="auto">
            <a:xfrm>
              <a:off x="3583" y="2945"/>
              <a:ext cx="5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reject</a:t>
              </a:r>
            </a:p>
          </p:txBody>
        </p:sp>
        <p:grpSp>
          <p:nvGrpSpPr>
            <p:cNvPr id="130064" name="Group 51"/>
            <p:cNvGrpSpPr>
              <a:grpSpLocks/>
            </p:cNvGrpSpPr>
            <p:nvPr/>
          </p:nvGrpSpPr>
          <p:grpSpPr bwMode="auto">
            <a:xfrm>
              <a:off x="2178" y="2650"/>
              <a:ext cx="1398" cy="434"/>
              <a:chOff x="2165" y="1492"/>
              <a:chExt cx="1398" cy="434"/>
            </a:xfrm>
          </p:grpSpPr>
          <p:grpSp>
            <p:nvGrpSpPr>
              <p:cNvPr id="130065" name="Group 52"/>
              <p:cNvGrpSpPr>
                <a:grpSpLocks/>
              </p:cNvGrpSpPr>
              <p:nvPr/>
            </p:nvGrpSpPr>
            <p:grpSpPr bwMode="auto">
              <a:xfrm>
                <a:off x="2272" y="1623"/>
                <a:ext cx="1291" cy="303"/>
                <a:chOff x="1967" y="1554"/>
                <a:chExt cx="1596" cy="372"/>
              </a:xfrm>
            </p:grpSpPr>
            <p:sp>
              <p:nvSpPr>
                <p:cNvPr id="130067" name="Line 53"/>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8" name="Text Box 54"/>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a:t>
                  </a:r>
                  <a:r>
                    <a:rPr lang="en-US" altLang="x-none" sz="1400" b="1">
                      <a:solidFill>
                        <a:srgbClr val="FF0000"/>
                      </a:solidFill>
                      <a:latin typeface="Arial" charset="0"/>
                    </a:rPr>
                    <a:t>z</a:t>
                  </a:r>
                  <a:r>
                    <a:rPr lang="en-US" altLang="x-none" sz="1400">
                      <a:latin typeface="Arial" charset="0"/>
                    </a:rPr>
                    <a:t>)</a:t>
                  </a:r>
                  <a:endParaRPr lang="en-US" altLang="x-none" sz="1000">
                    <a:latin typeface="Times New Roman" charset="0"/>
                  </a:endParaRPr>
                </a:p>
              </p:txBody>
            </p:sp>
          </p:grpSp>
          <p:sp>
            <p:nvSpPr>
              <p:cNvPr id="130066" name="AutoShape 55"/>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extLst>
      <p:ext uri="{BB962C8B-B14F-4D97-AF65-F5344CB8AC3E}">
        <p14:creationId xmlns:p14="http://schemas.microsoft.com/office/powerpoint/2010/main" val="2795040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x-none">
                <a:ea typeface="ＭＳ Ｐゴシック" charset="-128"/>
              </a:rPr>
              <a:t>Make </a:t>
            </a:r>
            <a:r>
              <a:rPr lang="en-US" altLang="en-US">
                <a:ea typeface="ＭＳ Ｐゴシック" charset="-128"/>
              </a:rPr>
              <a:t>“</a:t>
            </a:r>
            <a:r>
              <a:rPr lang="en-US" altLang="x-none">
                <a:ea typeface="ＭＳ Ｐゴシック" charset="-128"/>
              </a:rPr>
              <a:t>Challenge y</a:t>
            </a:r>
            <a:r>
              <a:rPr lang="en-US" altLang="en-US">
                <a:ea typeface="ＭＳ Ｐゴシック" charset="-128"/>
              </a:rPr>
              <a:t>”</a:t>
            </a:r>
            <a:r>
              <a:rPr lang="en-US" altLang="x-none">
                <a:ea typeface="ＭＳ Ｐゴシック" charset="-128"/>
              </a:rPr>
              <a:t> Robust</a:t>
            </a:r>
          </a:p>
        </p:txBody>
      </p:sp>
      <p:sp>
        <p:nvSpPr>
          <p:cNvPr id="13209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To avoid that “SYNC ACK y” comes from reordering and duplication</a:t>
            </a:r>
          </a:p>
          <a:p>
            <a:pPr lvl="1">
              <a:lnSpc>
                <a:spcPct val="90000"/>
              </a:lnSpc>
              <a:buFont typeface="Courier New" panose="02070309020205020404" pitchFamily="49" charset="0"/>
              <a:buChar char="o"/>
            </a:pPr>
            <a:r>
              <a:rPr lang="en-US" altLang="zh-CN" sz="2000" dirty="0">
                <a:ea typeface="宋体" charset="-122"/>
              </a:rPr>
              <a:t>for each connection (sender-receiver pair), ensuring that two identically numbered packets are never outstanding at the same time</a:t>
            </a:r>
          </a:p>
          <a:p>
            <a:pPr lvl="2">
              <a:lnSpc>
                <a:spcPct val="90000"/>
              </a:lnSpc>
            </a:pPr>
            <a:r>
              <a:rPr lang="en-US" altLang="zh-CN" sz="1600" dirty="0">
                <a:ea typeface="宋体" charset="-122"/>
              </a:rPr>
              <a:t>network bounds the life time of each packet</a:t>
            </a:r>
          </a:p>
          <a:p>
            <a:pPr lvl="2">
              <a:lnSpc>
                <a:spcPct val="90000"/>
              </a:lnSpc>
            </a:pPr>
            <a:r>
              <a:rPr lang="en-US" altLang="zh-CN" sz="1600" dirty="0">
                <a:ea typeface="宋体" charset="-122"/>
              </a:rPr>
              <a:t>a sender will not reuse a </a:t>
            </a:r>
            <a:r>
              <a:rPr lang="en-US" altLang="zh-CN" sz="1600" dirty="0" err="1">
                <a:ea typeface="宋体" charset="-122"/>
              </a:rPr>
              <a:t>seq</a:t>
            </a:r>
            <a:r>
              <a:rPr lang="en-US" altLang="zh-CN" sz="1600" dirty="0">
                <a:ea typeface="宋体" charset="-122"/>
              </a:rPr>
              <a:t># before it is sure that all packets with the </a:t>
            </a:r>
            <a:r>
              <a:rPr lang="en-US" altLang="zh-CN" sz="1600" dirty="0" err="1">
                <a:ea typeface="宋体" charset="-122"/>
              </a:rPr>
              <a:t>seq</a:t>
            </a:r>
            <a:r>
              <a:rPr lang="en-US" altLang="zh-CN" sz="1600" dirty="0">
                <a:ea typeface="宋体" charset="-122"/>
              </a:rPr>
              <a:t># are purged from the network</a:t>
            </a:r>
          </a:p>
          <a:p>
            <a:pPr lvl="2">
              <a:lnSpc>
                <a:spcPct val="90000"/>
              </a:lnSpc>
            </a:pPr>
            <a:r>
              <a:rPr lang="en-US" altLang="zh-CN" sz="1800" dirty="0">
                <a:ea typeface="宋体" charset="-122"/>
              </a:rPr>
              <a:t>seq. number space should be large enough to not limit transmission rate</a:t>
            </a:r>
          </a:p>
          <a:p>
            <a:pPr lvl="2">
              <a:lnSpc>
                <a:spcPct val="90000"/>
              </a:lnSpc>
            </a:pPr>
            <a:endParaRPr lang="en-US" altLang="zh-CN" sz="1800" dirty="0">
              <a:ea typeface="宋体" charset="-122"/>
            </a:endParaRPr>
          </a:p>
          <a:p>
            <a:pPr>
              <a:lnSpc>
                <a:spcPct val="90000"/>
              </a:lnSpc>
              <a:buFont typeface="Wingdings" pitchFamily="2" charset="2"/>
              <a:buChar char="q"/>
            </a:pPr>
            <a:r>
              <a:rPr lang="en-US" altLang="zh-CN" sz="2400" dirty="0">
                <a:ea typeface="宋体" charset="-122"/>
              </a:rPr>
              <a:t>Increasingly move to cryptographic challenge and response</a:t>
            </a:r>
            <a:endParaRPr lang="en-US" altLang="zh-CN" sz="2600" dirty="0">
              <a:ea typeface="宋体" charset="-122"/>
            </a:endParaRPr>
          </a:p>
        </p:txBody>
      </p:sp>
      <p:sp>
        <p:nvSpPr>
          <p:cNvPr id="2" name="Slide Number Placeholder 1">
            <a:extLst>
              <a:ext uri="{FF2B5EF4-FFF2-40B4-BE49-F238E27FC236}">
                <a16:creationId xmlns:a16="http://schemas.microsoft.com/office/drawing/2014/main" id="{020072CB-4B71-E347-B39B-35ED4D06DE9F}"/>
              </a:ext>
            </a:extLst>
          </p:cNvPr>
          <p:cNvSpPr>
            <a:spLocks noGrp="1"/>
          </p:cNvSpPr>
          <p:nvPr>
            <p:ph type="sldNum" sz="quarter" idx="12"/>
          </p:nvPr>
        </p:nvSpPr>
        <p:spPr/>
        <p:txBody>
          <a:bodyPr/>
          <a:lstStyle/>
          <a:p>
            <a:fld id="{D925A599-CC33-7E4D-8C4D-B495C4836CF6}" type="slidenum">
              <a:rPr lang="en-US" altLang="x-none" smtClean="0"/>
              <a:pPr/>
              <a:t>41</a:t>
            </a:fld>
            <a:endParaRPr lang="en-US" altLang="x-none"/>
          </a:p>
        </p:txBody>
      </p:sp>
    </p:spTree>
    <p:extLst>
      <p:ext uri="{BB962C8B-B14F-4D97-AF65-F5344CB8AC3E}">
        <p14:creationId xmlns:p14="http://schemas.microsoft.com/office/powerpoint/2010/main" val="3397550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533400" y="228600"/>
            <a:ext cx="8364538" cy="1143000"/>
          </a:xfrm>
        </p:spPr>
        <p:txBody>
          <a:bodyPr/>
          <a:lstStyle/>
          <a:p>
            <a:r>
              <a:rPr lang="en-US" altLang="zh-CN" sz="3600">
                <a:ea typeface="宋体" charset="-122"/>
              </a:rPr>
              <a:t>Connection Close</a:t>
            </a:r>
            <a:endParaRPr lang="en-US" altLang="x-none" sz="3600">
              <a:ea typeface="ＭＳ Ｐゴシック" charset="-128"/>
            </a:endParaRPr>
          </a:p>
        </p:txBody>
      </p:sp>
      <p:sp>
        <p:nvSpPr>
          <p:cNvPr id="7174" name="Rectangle 3"/>
          <p:cNvSpPr>
            <a:spLocks noGrp="1" noChangeArrowheads="1"/>
          </p:cNvSpPr>
          <p:nvPr>
            <p:ph type="body" sz="half" idx="1"/>
          </p:nvPr>
        </p:nvSpPr>
        <p:spPr/>
        <p:txBody>
          <a:bodyPr/>
          <a:lstStyle/>
          <a:p>
            <a:pPr>
              <a:buFont typeface="Wingdings" pitchFamily="2" charset="2"/>
              <a:buChar char="q"/>
            </a:pPr>
            <a:r>
              <a:rPr lang="en-US" altLang="zh-CN" sz="2400" dirty="0">
                <a:ea typeface="宋体" charset="-122"/>
              </a:rPr>
              <a:t>Why connection close?</a:t>
            </a:r>
          </a:p>
          <a:p>
            <a:pPr lvl="1">
              <a:buFont typeface="Courier New" panose="02070309020205020404" pitchFamily="49" charset="0"/>
              <a:buChar char="o"/>
            </a:pPr>
            <a:r>
              <a:rPr lang="en-US" altLang="zh-CN" sz="2000" dirty="0">
                <a:ea typeface="宋体" charset="-122"/>
              </a:rPr>
              <a:t>so that each side can release resource and remove state about the connection (do not want dangling socket)</a:t>
            </a:r>
          </a:p>
        </p:txBody>
      </p:sp>
      <p:graphicFrame>
        <p:nvGraphicFramePr>
          <p:cNvPr id="134148" name="Object 4"/>
          <p:cNvGraphicFramePr>
            <a:graphicFrameLocks noChangeAspect="1"/>
          </p:cNvGraphicFramePr>
          <p:nvPr/>
        </p:nvGraphicFramePr>
        <p:xfrm>
          <a:off x="5181600" y="1798638"/>
          <a:ext cx="485775" cy="385762"/>
        </p:xfrm>
        <a:graphic>
          <a:graphicData uri="http://schemas.openxmlformats.org/presentationml/2006/ole">
            <mc:AlternateContent xmlns:mc="http://schemas.openxmlformats.org/markup-compatibility/2006">
              <mc:Choice xmlns:v="urn:schemas-microsoft-com:vml" Requires="v">
                <p:oleObj spid="_x0000_s162869" name="Clip" r:id="rId4" imgW="1307079" imgH="1083682" progId="MS_ClipArt_Gallery.2">
                  <p:embed/>
                </p:oleObj>
              </mc:Choice>
              <mc:Fallback>
                <p:oleObj name="Clip" r:id="rId4" imgW="1307079" imgH="1083682" progId="MS_ClipArt_Gallery.2">
                  <p:embed/>
                  <p:pic>
                    <p:nvPicPr>
                      <p:cNvPr id="134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49" name="Text Box 5"/>
          <p:cNvSpPr txBox="1">
            <a:spLocks noChangeArrowheads="1"/>
          </p:cNvSpPr>
          <p:nvPr/>
        </p:nvSpPr>
        <p:spPr bwMode="auto">
          <a:xfrm>
            <a:off x="5659438" y="179863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client</a:t>
            </a:r>
            <a:endParaRPr lang="en-US" altLang="x-none" sz="1000">
              <a:latin typeface="Times New Roman" charset="0"/>
            </a:endParaRPr>
          </a:p>
        </p:txBody>
      </p:sp>
      <p:graphicFrame>
        <p:nvGraphicFramePr>
          <p:cNvPr id="134150" name="Object 9"/>
          <p:cNvGraphicFramePr>
            <a:graphicFrameLocks noChangeAspect="1"/>
          </p:cNvGraphicFramePr>
          <p:nvPr/>
        </p:nvGraphicFramePr>
        <p:xfrm>
          <a:off x="7839075" y="1808163"/>
          <a:ext cx="485775" cy="385762"/>
        </p:xfrm>
        <a:graphic>
          <a:graphicData uri="http://schemas.openxmlformats.org/presentationml/2006/ole">
            <mc:AlternateContent xmlns:mc="http://schemas.openxmlformats.org/markup-compatibility/2006">
              <mc:Choice xmlns:v="urn:schemas-microsoft-com:vml" Requires="v">
                <p:oleObj spid="_x0000_s162870" name="Clip" r:id="rId6" imgW="1307079" imgH="1083682" progId="MS_ClipArt_Gallery.2">
                  <p:embed/>
                </p:oleObj>
              </mc:Choice>
              <mc:Fallback>
                <p:oleObj name="Clip" r:id="rId6" imgW="1307079" imgH="1083682" progId="MS_ClipArt_Gallery.2">
                  <p:embed/>
                  <p:pic>
                    <p:nvPicPr>
                      <p:cNvPr id="13415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5"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51" name="Text Box 10"/>
          <p:cNvSpPr txBox="1">
            <a:spLocks noChangeArrowheads="1"/>
          </p:cNvSpPr>
          <p:nvPr/>
        </p:nvSpPr>
        <p:spPr bwMode="auto">
          <a:xfrm>
            <a:off x="7129463" y="1817688"/>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server</a:t>
            </a:r>
            <a:endParaRPr lang="en-US" altLang="x-none" sz="1000">
              <a:latin typeface="Times New Roman" charset="0"/>
            </a:endParaRPr>
          </a:p>
        </p:txBody>
      </p:sp>
      <p:grpSp>
        <p:nvGrpSpPr>
          <p:cNvPr id="2" name="Group 21"/>
          <p:cNvGrpSpPr>
            <a:grpSpLocks/>
          </p:cNvGrpSpPr>
          <p:nvPr/>
        </p:nvGrpSpPr>
        <p:grpSpPr bwMode="auto">
          <a:xfrm>
            <a:off x="4416425" y="2238375"/>
            <a:ext cx="4559300" cy="3495675"/>
            <a:chOff x="4416425" y="2238375"/>
            <a:chExt cx="4559300" cy="3495675"/>
          </a:xfrm>
        </p:grpSpPr>
        <p:grpSp>
          <p:nvGrpSpPr>
            <p:cNvPr id="134156" name="Group 6"/>
            <p:cNvGrpSpPr>
              <a:grpSpLocks/>
            </p:cNvGrpSpPr>
            <p:nvPr/>
          </p:nvGrpSpPr>
          <p:grpSpPr bwMode="auto">
            <a:xfrm>
              <a:off x="5594350" y="2466975"/>
              <a:ext cx="2592388" cy="590550"/>
              <a:chOff x="1967" y="1554"/>
              <a:chExt cx="1633" cy="372"/>
            </a:xfrm>
          </p:grpSpPr>
          <p:sp>
            <p:nvSpPr>
              <p:cNvPr id="134164" name="Line 7"/>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5" name="Text Box 8"/>
              <p:cNvSpPr txBox="1">
                <a:spLocks noChangeArrowheads="1"/>
              </p:cNvSpPr>
              <p:nvPr/>
            </p:nvSpPr>
            <p:spPr bwMode="auto">
              <a:xfrm rot="706751">
                <a:off x="2014" y="1580"/>
                <a:ext cx="1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Are you done too?</a:t>
                </a:r>
                <a:endParaRPr lang="en-US" altLang="x-none" sz="1000">
                  <a:latin typeface="Times New Roman" charset="0"/>
                </a:endParaRPr>
              </a:p>
            </p:txBody>
          </p:sp>
        </p:grpSp>
        <p:sp>
          <p:nvSpPr>
            <p:cNvPr id="134157" name="Line 11"/>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8" name="Line 12"/>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9" name="Text Box 13"/>
            <p:cNvSpPr txBox="1">
              <a:spLocks noChangeArrowheads="1"/>
            </p:cNvSpPr>
            <p:nvPr/>
          </p:nvSpPr>
          <p:spPr bwMode="auto">
            <a:xfrm rot="-926867">
              <a:off x="5492750" y="370522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too. Goodbye!</a:t>
              </a:r>
              <a:endParaRPr lang="en-US" altLang="x-none" sz="1000">
                <a:latin typeface="Times New Roman" charset="0"/>
              </a:endParaRPr>
            </a:p>
          </p:txBody>
        </p:sp>
        <p:sp>
          <p:nvSpPr>
            <p:cNvPr id="134160" name="Line 14"/>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1" name="Text Box 15"/>
            <p:cNvSpPr txBox="1">
              <a:spLocks noChangeArrowheads="1"/>
            </p:cNvSpPr>
            <p:nvPr/>
          </p:nvSpPr>
          <p:spPr bwMode="auto">
            <a:xfrm>
              <a:off x="4416425" y="22701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init. close</a:t>
              </a:r>
            </a:p>
          </p:txBody>
        </p:sp>
        <p:sp>
          <p:nvSpPr>
            <p:cNvPr id="134162" name="Text Box 16"/>
            <p:cNvSpPr txBox="1">
              <a:spLocks noChangeArrowheads="1"/>
            </p:cNvSpPr>
            <p:nvPr/>
          </p:nvSpPr>
          <p:spPr bwMode="auto">
            <a:xfrm>
              <a:off x="8255000"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4163" name="Text Box 17"/>
            <p:cNvSpPr txBox="1">
              <a:spLocks noChangeArrowheads="1"/>
            </p:cNvSpPr>
            <p:nvPr/>
          </p:nvSpPr>
          <p:spPr bwMode="auto">
            <a:xfrm>
              <a:off x="4767263" y="41671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grpSp>
      <p:sp>
        <p:nvSpPr>
          <p:cNvPr id="23" name="Text Box 18"/>
          <p:cNvSpPr txBox="1">
            <a:spLocks noChangeArrowheads="1"/>
          </p:cNvSpPr>
          <p:nvPr/>
        </p:nvSpPr>
        <p:spPr bwMode="auto">
          <a:xfrm>
            <a:off x="4394200" y="2562225"/>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4" name="Text Box 19"/>
          <p:cNvSpPr txBox="1">
            <a:spLocks noChangeArrowheads="1"/>
          </p:cNvSpPr>
          <p:nvPr/>
        </p:nvSpPr>
        <p:spPr bwMode="auto">
          <a:xfrm>
            <a:off x="8056563" y="3663950"/>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5" name="Text Box 20"/>
          <p:cNvSpPr txBox="1">
            <a:spLocks noChangeArrowheads="1"/>
          </p:cNvSpPr>
          <p:nvPr/>
        </p:nvSpPr>
        <p:spPr bwMode="auto">
          <a:xfrm>
            <a:off x="4416425" y="4433888"/>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3" name="Slide Number Placeholder 2">
            <a:extLst>
              <a:ext uri="{FF2B5EF4-FFF2-40B4-BE49-F238E27FC236}">
                <a16:creationId xmlns:a16="http://schemas.microsoft.com/office/drawing/2014/main" id="{AEEBFBCB-3AA9-414C-9F30-D704B3D415F5}"/>
              </a:ext>
            </a:extLst>
          </p:cNvPr>
          <p:cNvSpPr>
            <a:spLocks noGrp="1"/>
          </p:cNvSpPr>
          <p:nvPr>
            <p:ph type="sldNum" sz="quarter" idx="12"/>
          </p:nvPr>
        </p:nvSpPr>
        <p:spPr/>
        <p:txBody>
          <a:bodyPr/>
          <a:lstStyle/>
          <a:p>
            <a:fld id="{CC730498-AE79-BE45-96D5-B15E75DF3F04}" type="slidenum">
              <a:rPr lang="en-US" altLang="x-none" smtClean="0"/>
              <a:pPr/>
              <a:t>42</a:t>
            </a:fld>
            <a:endParaRPr lang="en-US" altLang="x-none"/>
          </a:p>
        </p:txBody>
      </p:sp>
    </p:spTree>
    <p:extLst>
      <p:ext uri="{BB962C8B-B14F-4D97-AF65-F5344CB8AC3E}">
        <p14:creationId xmlns:p14="http://schemas.microsoft.com/office/powerpoint/2010/main" val="1548572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x-none" sz="3200">
                <a:ea typeface="ＭＳ Ｐゴシック" charset="-128"/>
              </a:rPr>
              <a:t>General Case: The Two-Army Problem</a:t>
            </a:r>
          </a:p>
        </p:txBody>
      </p:sp>
      <p:pic>
        <p:nvPicPr>
          <p:cNvPr id="13619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0075" y="1690688"/>
            <a:ext cx="7504113" cy="3829050"/>
          </a:xfrm>
        </p:spPr>
      </p:pic>
      <p:sp>
        <p:nvSpPr>
          <p:cNvPr id="136196" name="Text Box 4"/>
          <p:cNvSpPr txBox="1">
            <a:spLocks noChangeArrowheads="1"/>
          </p:cNvSpPr>
          <p:nvPr/>
        </p:nvSpPr>
        <p:spPr bwMode="auto">
          <a:xfrm>
            <a:off x="439738" y="5892800"/>
            <a:ext cx="83200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solidFill>
                  <a:srgbClr val="000000"/>
                </a:solidFill>
                <a:latin typeface="Times New Roman" charset="0"/>
              </a:rPr>
              <a:t>The gray (blue) armies need to agree on whether or not they will attack the white army. They achieve agreement by sending messengers to the other side. If  they both agree, attack; otherwise, no. Note that a messenger can be captured! </a:t>
            </a:r>
          </a:p>
        </p:txBody>
      </p:sp>
      <p:sp>
        <p:nvSpPr>
          <p:cNvPr id="2" name="Slide Number Placeholder 1">
            <a:extLst>
              <a:ext uri="{FF2B5EF4-FFF2-40B4-BE49-F238E27FC236}">
                <a16:creationId xmlns:a16="http://schemas.microsoft.com/office/drawing/2014/main" id="{731ED571-D384-7F40-A098-C4469C845A79}"/>
              </a:ext>
            </a:extLst>
          </p:cNvPr>
          <p:cNvSpPr>
            <a:spLocks noGrp="1"/>
          </p:cNvSpPr>
          <p:nvPr>
            <p:ph type="sldNum" sz="quarter" idx="12"/>
          </p:nvPr>
        </p:nvSpPr>
        <p:spPr/>
        <p:txBody>
          <a:bodyPr/>
          <a:lstStyle/>
          <a:p>
            <a:fld id="{D925A599-CC33-7E4D-8C4D-B495C4836CF6}" type="slidenum">
              <a:rPr lang="en-US" altLang="x-none" smtClean="0"/>
              <a:pPr/>
              <a:t>43</a:t>
            </a:fld>
            <a:endParaRPr lang="en-US" altLang="x-none"/>
          </a:p>
        </p:txBody>
      </p:sp>
    </p:spTree>
    <p:extLst>
      <p:ext uri="{BB962C8B-B14F-4D97-AF65-F5344CB8AC3E}">
        <p14:creationId xmlns:p14="http://schemas.microsoft.com/office/powerpoint/2010/main" val="3964449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endParaRPr lang="en-US" altLang="x-none" dirty="0">
              <a:ea typeface="ＭＳ Ｐゴシック" charset="-128"/>
            </a:endParaRPr>
          </a:p>
        </p:txBody>
      </p:sp>
      <p:sp>
        <p:nvSpPr>
          <p:cNvPr id="2" name="Content Placeholder 1">
            <a:extLst>
              <a:ext uri="{FF2B5EF4-FFF2-40B4-BE49-F238E27FC236}">
                <a16:creationId xmlns:a16="http://schemas.microsoft.com/office/drawing/2014/main" id="{8155E4DC-B716-014F-A484-894AD64E0202}"/>
              </a:ext>
            </a:extLst>
          </p:cNvPr>
          <p:cNvSpPr>
            <a:spLocks noGrp="1"/>
          </p:cNvSpPr>
          <p:nvPr>
            <p:ph idx="1"/>
          </p:nvPr>
        </p:nvSpPr>
        <p:spPr>
          <a:xfrm>
            <a:off x="533400" y="1262743"/>
            <a:ext cx="8534400" cy="4781550"/>
          </a:xfrm>
        </p:spPr>
        <p:txBody>
          <a:bodyPr/>
          <a:lstStyle/>
          <a:p>
            <a:pPr>
              <a:buFont typeface="Wingdings" pitchFamily="2" charset="2"/>
              <a:buChar char="q"/>
            </a:pPr>
            <a:r>
              <a:rPr lang="en-US" dirty="0"/>
              <a:t>Generic technique: Timeout to “solve” infeasible problem</a:t>
            </a:r>
          </a:p>
          <a:p>
            <a:pPr lvl="1">
              <a:buFont typeface="Courier New" panose="02070309020205020404" pitchFamily="49" charset="0"/>
              <a:buChar char="o"/>
            </a:pPr>
            <a:r>
              <a:rPr lang="en-US" sz="2000" dirty="0"/>
              <a:t>Instead of message-driven state transition, use a timeout based transition; use timeout to handle error cases</a:t>
            </a:r>
            <a:endParaRPr lang="en-US" dirty="0"/>
          </a:p>
          <a:p>
            <a:endParaRPr lang="en-US" dirty="0"/>
          </a:p>
        </p:txBody>
      </p:sp>
      <p:sp>
        <p:nvSpPr>
          <p:cNvPr id="138241"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ea typeface="ＭＳ Ｐゴシック" charset="-128"/>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ea typeface="ＭＳ Ｐゴシック" charset="-128"/>
              </a:defRPr>
            </a:lvl2pPr>
            <a:lvl3pPr marL="857190" indent="-171438">
              <a:spcBef>
                <a:spcPct val="20000"/>
              </a:spcBef>
              <a:buChar char="•"/>
              <a:defRPr sz="1500">
                <a:solidFill>
                  <a:schemeClr val="tx1"/>
                </a:solidFill>
                <a:latin typeface="Comic Sans MS" charset="0"/>
                <a:ea typeface="ＭＳ Ｐゴシック" charset="-128"/>
              </a:defRPr>
            </a:lvl3pPr>
            <a:lvl4pPr marL="1200066" indent="-171438">
              <a:spcBef>
                <a:spcPct val="20000"/>
              </a:spcBef>
              <a:buChar char="–"/>
              <a:defRPr sz="1500">
                <a:solidFill>
                  <a:schemeClr val="tx1"/>
                </a:solidFill>
                <a:latin typeface="Times New Roman" charset="0"/>
                <a:ea typeface="ＭＳ Ｐゴシック" charset="-128"/>
              </a:defRPr>
            </a:lvl4pPr>
            <a:lvl5pPr marL="1542942" indent="-171438">
              <a:spcBef>
                <a:spcPct val="20000"/>
              </a:spcBef>
              <a:buChar char="»"/>
              <a:defRPr sz="1500">
                <a:solidFill>
                  <a:schemeClr val="tx1"/>
                </a:solidFill>
                <a:latin typeface="Times New Roman" charset="0"/>
                <a:ea typeface="ＭＳ Ｐゴシック" charset="-128"/>
              </a:defRPr>
            </a:lvl5pPr>
            <a:lvl6pPr marL="1885818" indent="-171438" eaLnBrk="0" fontAlgn="base" hangingPunct="0">
              <a:spcBef>
                <a:spcPct val="20000"/>
              </a:spcBef>
              <a:spcAft>
                <a:spcPct val="0"/>
              </a:spcAft>
              <a:buChar char="»"/>
              <a:defRPr sz="1500">
                <a:solidFill>
                  <a:schemeClr val="tx1"/>
                </a:solidFill>
                <a:latin typeface="Times New Roman" charset="0"/>
                <a:ea typeface="ＭＳ Ｐゴシック" charset="-128"/>
              </a:defRPr>
            </a:lvl6pPr>
            <a:lvl7pPr marL="2228694" indent="-171438" eaLnBrk="0" fontAlgn="base" hangingPunct="0">
              <a:spcBef>
                <a:spcPct val="20000"/>
              </a:spcBef>
              <a:spcAft>
                <a:spcPct val="0"/>
              </a:spcAft>
              <a:buChar char="»"/>
              <a:defRPr sz="1500">
                <a:solidFill>
                  <a:schemeClr val="tx1"/>
                </a:solidFill>
                <a:latin typeface="Times New Roman" charset="0"/>
                <a:ea typeface="ＭＳ Ｐゴシック" charset="-128"/>
              </a:defRPr>
            </a:lvl7pPr>
            <a:lvl8pPr marL="2571570" indent="-171438" eaLnBrk="0" fontAlgn="base" hangingPunct="0">
              <a:spcBef>
                <a:spcPct val="20000"/>
              </a:spcBef>
              <a:spcAft>
                <a:spcPct val="0"/>
              </a:spcAft>
              <a:buChar char="»"/>
              <a:defRPr sz="1500">
                <a:solidFill>
                  <a:schemeClr val="tx1"/>
                </a:solidFill>
                <a:latin typeface="Times New Roman" charset="0"/>
                <a:ea typeface="ＭＳ Ｐゴシック" charset="-128"/>
              </a:defRPr>
            </a:lvl8pPr>
            <a:lvl9pPr marL="2914446" indent="-171438" eaLnBrk="0" fontAlgn="base" hangingPunct="0">
              <a:spcBef>
                <a:spcPct val="20000"/>
              </a:spcBef>
              <a:spcAft>
                <a:spcPct val="0"/>
              </a:spcAft>
              <a:buChar char="»"/>
              <a:defRPr sz="1500">
                <a:solidFill>
                  <a:schemeClr val="tx1"/>
                </a:solidFill>
                <a:latin typeface="Times New Roman" charset="0"/>
                <a:ea typeface="ＭＳ Ｐゴシック" charset="-128"/>
              </a:defRPr>
            </a:lvl9pPr>
          </a:lstStyle>
          <a:p>
            <a:pPr algn="r" defTabSz="685752">
              <a:spcBef>
                <a:spcPct val="0"/>
              </a:spcBef>
              <a:buClrTx/>
              <a:buSzTx/>
              <a:buNone/>
              <a:defRPr/>
            </a:pPr>
            <a:fld id="{3E2C8F13-2C3A-3449-BBCF-EFA54E86C5FD}" type="slidenum">
              <a:rPr lang="en-US" altLang="x-none" sz="1050">
                <a:solidFill>
                  <a:srgbClr val="000000"/>
                </a:solidFill>
                <a:latin typeface="Times New Roman" charset="0"/>
              </a:rPr>
              <a:pPr algn="r" defTabSz="685752">
                <a:spcBef>
                  <a:spcPct val="0"/>
                </a:spcBef>
                <a:buClrTx/>
                <a:buSzTx/>
                <a:buNone/>
                <a:defRPr/>
              </a:pPr>
              <a:t>44</a:t>
            </a:fld>
            <a:endParaRPr lang="en-US" altLang="x-none" sz="1050">
              <a:solidFill>
                <a:srgbClr val="000000"/>
              </a:solidFill>
              <a:latin typeface="Times New Roman" charset="0"/>
            </a:endParaRPr>
          </a:p>
        </p:txBody>
      </p:sp>
      <p:graphicFrame>
        <p:nvGraphicFramePr>
          <p:cNvPr id="21" name="Object 4">
            <a:extLst>
              <a:ext uri="{FF2B5EF4-FFF2-40B4-BE49-F238E27FC236}">
                <a16:creationId xmlns:a16="http://schemas.microsoft.com/office/drawing/2014/main" id="{7BD7592A-D142-364E-98DF-157EF1348139}"/>
              </a:ext>
            </a:extLst>
          </p:cNvPr>
          <p:cNvGraphicFramePr>
            <a:graphicFrameLocks noChangeAspect="1"/>
          </p:cNvGraphicFramePr>
          <p:nvPr>
            <p:extLst/>
          </p:nvPr>
        </p:nvGraphicFramePr>
        <p:xfrm>
          <a:off x="1112400" y="3049265"/>
          <a:ext cx="364332" cy="289321"/>
        </p:xfrm>
        <a:graphic>
          <a:graphicData uri="http://schemas.openxmlformats.org/presentationml/2006/ole">
            <mc:AlternateContent xmlns:mc="http://schemas.openxmlformats.org/markup-compatibility/2006">
              <mc:Choice xmlns:v="urn:schemas-microsoft-com:vml" Requires="v">
                <p:oleObj spid="_x0000_s163893" name="Clip" r:id="rId4" imgW="1307079" imgH="1083682" progId="MS_ClipArt_Gallery.2">
                  <p:embed/>
                </p:oleObj>
              </mc:Choice>
              <mc:Fallback>
                <p:oleObj name="Clip" r:id="rId4" imgW="1307079" imgH="1083682" progId="MS_ClipArt_Gallery.2">
                  <p:embed/>
                  <p:pic>
                    <p:nvPicPr>
                      <p:cNvPr id="21" name="Object 4">
                        <a:extLst>
                          <a:ext uri="{FF2B5EF4-FFF2-40B4-BE49-F238E27FC236}">
                            <a16:creationId xmlns:a16="http://schemas.microsoft.com/office/drawing/2014/main" id="{7BD7592A-D142-364E-98DF-157EF1348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400" y="3049265"/>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 name="Text Box 5">
            <a:extLst>
              <a:ext uri="{FF2B5EF4-FFF2-40B4-BE49-F238E27FC236}">
                <a16:creationId xmlns:a16="http://schemas.microsoft.com/office/drawing/2014/main" id="{CDAE742F-653C-F349-8E05-C60682443F2A}"/>
              </a:ext>
            </a:extLst>
          </p:cNvPr>
          <p:cNvSpPr txBox="1">
            <a:spLocks noChangeArrowheads="1"/>
          </p:cNvSpPr>
          <p:nvPr/>
        </p:nvSpPr>
        <p:spPr bwMode="auto">
          <a:xfrm>
            <a:off x="1445960" y="3049265"/>
            <a:ext cx="5854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client</a:t>
            </a:r>
            <a:endParaRPr lang="en-US" altLang="x-none" sz="750">
              <a:solidFill>
                <a:srgbClr val="000000"/>
              </a:solidFill>
              <a:latin typeface="Times New Roman" charset="0"/>
            </a:endParaRPr>
          </a:p>
        </p:txBody>
      </p:sp>
      <p:graphicFrame>
        <p:nvGraphicFramePr>
          <p:cNvPr id="23" name="Object 9">
            <a:extLst>
              <a:ext uri="{FF2B5EF4-FFF2-40B4-BE49-F238E27FC236}">
                <a16:creationId xmlns:a16="http://schemas.microsoft.com/office/drawing/2014/main" id="{929E3CC4-5B71-0B47-B44D-F95D2A9E8D43}"/>
              </a:ext>
            </a:extLst>
          </p:cNvPr>
          <p:cNvGraphicFramePr>
            <a:graphicFrameLocks noChangeAspect="1"/>
          </p:cNvGraphicFramePr>
          <p:nvPr>
            <p:extLst/>
          </p:nvPr>
        </p:nvGraphicFramePr>
        <p:xfrm>
          <a:off x="3105506" y="3056408"/>
          <a:ext cx="364332" cy="289321"/>
        </p:xfrm>
        <a:graphic>
          <a:graphicData uri="http://schemas.openxmlformats.org/presentationml/2006/ole">
            <mc:AlternateContent xmlns:mc="http://schemas.openxmlformats.org/markup-compatibility/2006">
              <mc:Choice xmlns:v="urn:schemas-microsoft-com:vml" Requires="v">
                <p:oleObj spid="_x0000_s163894" name="Clip" r:id="rId6" imgW="1307079" imgH="1083682" progId="MS_ClipArt_Gallery.2">
                  <p:embed/>
                </p:oleObj>
              </mc:Choice>
              <mc:Fallback>
                <p:oleObj name="Clip" r:id="rId6" imgW="1307079" imgH="1083682" progId="MS_ClipArt_Gallery.2">
                  <p:embed/>
                  <p:pic>
                    <p:nvPicPr>
                      <p:cNvPr id="23" name="Object 9">
                        <a:extLst>
                          <a:ext uri="{FF2B5EF4-FFF2-40B4-BE49-F238E27FC236}">
                            <a16:creationId xmlns:a16="http://schemas.microsoft.com/office/drawing/2014/main" id="{929E3CC4-5B71-0B47-B44D-F95D2A9E8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506" y="3056408"/>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 name="Text Box 10">
            <a:extLst>
              <a:ext uri="{FF2B5EF4-FFF2-40B4-BE49-F238E27FC236}">
                <a16:creationId xmlns:a16="http://schemas.microsoft.com/office/drawing/2014/main" id="{9AEBC97E-ED77-D042-8A21-34356B24B73A}"/>
              </a:ext>
            </a:extLst>
          </p:cNvPr>
          <p:cNvSpPr txBox="1">
            <a:spLocks noChangeArrowheads="1"/>
          </p:cNvSpPr>
          <p:nvPr/>
        </p:nvSpPr>
        <p:spPr bwMode="auto">
          <a:xfrm>
            <a:off x="2546963" y="3063552"/>
            <a:ext cx="6527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server</a:t>
            </a:r>
            <a:endParaRPr lang="en-US" altLang="x-none" sz="750">
              <a:solidFill>
                <a:srgbClr val="000000"/>
              </a:solidFill>
              <a:latin typeface="Times New Roman" charset="0"/>
            </a:endParaRPr>
          </a:p>
        </p:txBody>
      </p:sp>
      <p:grpSp>
        <p:nvGrpSpPr>
          <p:cNvPr id="25" name="Group 21">
            <a:extLst>
              <a:ext uri="{FF2B5EF4-FFF2-40B4-BE49-F238E27FC236}">
                <a16:creationId xmlns:a16="http://schemas.microsoft.com/office/drawing/2014/main" id="{BB4B9A3D-4FFC-E943-AB38-BEFD5FF075B0}"/>
              </a:ext>
            </a:extLst>
          </p:cNvPr>
          <p:cNvGrpSpPr>
            <a:grpSpLocks/>
          </p:cNvGrpSpPr>
          <p:nvPr/>
        </p:nvGrpSpPr>
        <p:grpSpPr bwMode="auto">
          <a:xfrm>
            <a:off x="510719" y="3379069"/>
            <a:ext cx="3472917" cy="2621756"/>
            <a:chOff x="4379359" y="2238375"/>
            <a:chExt cx="4630557" cy="3495675"/>
          </a:xfrm>
        </p:grpSpPr>
        <p:grpSp>
          <p:nvGrpSpPr>
            <p:cNvPr id="26" name="Group 6">
              <a:extLst>
                <a:ext uri="{FF2B5EF4-FFF2-40B4-BE49-F238E27FC236}">
                  <a16:creationId xmlns:a16="http://schemas.microsoft.com/office/drawing/2014/main" id="{82950C8B-113D-5A45-93D8-28BB70AD12AC}"/>
                </a:ext>
              </a:extLst>
            </p:cNvPr>
            <p:cNvGrpSpPr>
              <a:grpSpLocks/>
            </p:cNvGrpSpPr>
            <p:nvPr/>
          </p:nvGrpSpPr>
          <p:grpSpPr bwMode="auto">
            <a:xfrm>
              <a:off x="5594349" y="2466975"/>
              <a:ext cx="2641600" cy="590550"/>
              <a:chOff x="1967" y="1554"/>
              <a:chExt cx="1664" cy="372"/>
            </a:xfrm>
          </p:grpSpPr>
          <p:sp>
            <p:nvSpPr>
              <p:cNvPr id="35" name="Line 7">
                <a:extLst>
                  <a:ext uri="{FF2B5EF4-FFF2-40B4-BE49-F238E27FC236}">
                    <a16:creationId xmlns:a16="http://schemas.microsoft.com/office/drawing/2014/main" id="{CAE9AABE-E3E5-9B46-B759-14D9F43CB28E}"/>
                  </a:ext>
                </a:extLst>
              </p:cNvPr>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8">
                <a:extLst>
                  <a:ext uri="{FF2B5EF4-FFF2-40B4-BE49-F238E27FC236}">
                    <a16:creationId xmlns:a16="http://schemas.microsoft.com/office/drawing/2014/main" id="{24B5C520-3C05-2E4E-97F4-4D6243FC106D}"/>
                  </a:ext>
                </a:extLst>
              </p:cNvPr>
              <p:cNvSpPr txBox="1">
                <a:spLocks noChangeArrowheads="1"/>
              </p:cNvSpPr>
              <p:nvPr/>
            </p:nvSpPr>
            <p:spPr bwMode="auto">
              <a:xfrm rot="706751">
                <a:off x="1984" y="1569"/>
                <a:ext cx="16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I am done. Are you done too?</a:t>
                </a:r>
                <a:endParaRPr lang="en-US" altLang="x-none" sz="750" dirty="0">
                  <a:solidFill>
                    <a:srgbClr val="000000"/>
                  </a:solidFill>
                  <a:latin typeface="Times New Roman" charset="0"/>
                </a:endParaRPr>
              </a:p>
            </p:txBody>
          </p:sp>
        </p:grpSp>
        <p:sp>
          <p:nvSpPr>
            <p:cNvPr id="27" name="Line 11">
              <a:extLst>
                <a:ext uri="{FF2B5EF4-FFF2-40B4-BE49-F238E27FC236}">
                  <a16:creationId xmlns:a16="http://schemas.microsoft.com/office/drawing/2014/main" id="{E4D90567-134C-864F-B729-490900D81F61}"/>
                </a:ext>
              </a:extLst>
            </p:cNvPr>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8" name="Line 12">
              <a:extLst>
                <a:ext uri="{FF2B5EF4-FFF2-40B4-BE49-F238E27FC236}">
                  <a16:creationId xmlns:a16="http://schemas.microsoft.com/office/drawing/2014/main" id="{CC4075BF-5035-1246-BF11-6538935D020C}"/>
                </a:ext>
              </a:extLst>
            </p:cNvPr>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13">
              <a:extLst>
                <a:ext uri="{FF2B5EF4-FFF2-40B4-BE49-F238E27FC236}">
                  <a16:creationId xmlns:a16="http://schemas.microsoft.com/office/drawing/2014/main" id="{FEF49348-3576-A94B-B387-D25797CD752C}"/>
                </a:ext>
              </a:extLst>
            </p:cNvPr>
            <p:cNvSpPr txBox="1">
              <a:spLocks noChangeArrowheads="1"/>
            </p:cNvSpPr>
            <p:nvPr/>
          </p:nvSpPr>
          <p:spPr bwMode="auto">
            <a:xfrm rot="20673133">
              <a:off x="5492750" y="3688347"/>
              <a:ext cx="273208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a:solidFill>
                    <a:srgbClr val="000000"/>
                  </a:solidFill>
                  <a:latin typeface="Arial" charset="0"/>
                </a:rPr>
                <a:t>I am done too. Goodbye!</a:t>
              </a:r>
              <a:endParaRPr lang="en-US" altLang="x-none" sz="750">
                <a:solidFill>
                  <a:srgbClr val="000000"/>
                </a:solidFill>
                <a:latin typeface="Times New Roman" charset="0"/>
              </a:endParaRPr>
            </a:p>
          </p:txBody>
        </p:sp>
        <p:sp>
          <p:nvSpPr>
            <p:cNvPr id="30" name="Line 14">
              <a:extLst>
                <a:ext uri="{FF2B5EF4-FFF2-40B4-BE49-F238E27FC236}">
                  <a16:creationId xmlns:a16="http://schemas.microsoft.com/office/drawing/2014/main" id="{BA0D350B-C419-7C4A-A127-C894A27DE82E}"/>
                </a:ext>
              </a:extLst>
            </p:cNvPr>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1" name="Text Box 15">
              <a:extLst>
                <a:ext uri="{FF2B5EF4-FFF2-40B4-BE49-F238E27FC236}">
                  <a16:creationId xmlns:a16="http://schemas.microsoft.com/office/drawing/2014/main" id="{39482604-069E-F54C-A38E-63CC4E453143}"/>
                </a:ext>
              </a:extLst>
            </p:cNvPr>
            <p:cNvSpPr txBox="1">
              <a:spLocks noChangeArrowheads="1"/>
            </p:cNvSpPr>
            <p:nvPr/>
          </p:nvSpPr>
          <p:spPr bwMode="auto">
            <a:xfrm>
              <a:off x="4379359" y="2270124"/>
              <a:ext cx="127428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init. close</a:t>
              </a:r>
            </a:p>
          </p:txBody>
        </p:sp>
        <p:sp>
          <p:nvSpPr>
            <p:cNvPr id="32" name="Text Box 16">
              <a:extLst>
                <a:ext uri="{FF2B5EF4-FFF2-40B4-BE49-F238E27FC236}">
                  <a16:creationId xmlns:a16="http://schemas.microsoft.com/office/drawing/2014/main" id="{E3B25A1C-8506-8244-8304-5AFA73E71322}"/>
                </a:ext>
              </a:extLst>
            </p:cNvPr>
            <p:cNvSpPr txBox="1">
              <a:spLocks noChangeArrowheads="1"/>
            </p:cNvSpPr>
            <p:nvPr/>
          </p:nvSpPr>
          <p:spPr bwMode="auto">
            <a:xfrm>
              <a:off x="8220809" y="3403600"/>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sp>
          <p:nvSpPr>
            <p:cNvPr id="33" name="Text Box 17">
              <a:extLst>
                <a:ext uri="{FF2B5EF4-FFF2-40B4-BE49-F238E27FC236}">
                  <a16:creationId xmlns:a16="http://schemas.microsoft.com/office/drawing/2014/main" id="{F2D1A97A-28AE-3E4C-96FA-1C0907AE1814}"/>
                </a:ext>
              </a:extLst>
            </p:cNvPr>
            <p:cNvSpPr txBox="1">
              <a:spLocks noChangeArrowheads="1"/>
            </p:cNvSpPr>
            <p:nvPr/>
          </p:nvSpPr>
          <p:spPr bwMode="auto">
            <a:xfrm>
              <a:off x="4733071" y="4167189"/>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sp>
        <p:nvSpPr>
          <p:cNvPr id="37" name="Text Box 18">
            <a:extLst>
              <a:ext uri="{FF2B5EF4-FFF2-40B4-BE49-F238E27FC236}">
                <a16:creationId xmlns:a16="http://schemas.microsoft.com/office/drawing/2014/main" id="{351AA62D-416E-B743-9AB6-6F3599AABCEB}"/>
              </a:ext>
            </a:extLst>
          </p:cNvPr>
          <p:cNvSpPr txBox="1">
            <a:spLocks noChangeArrowheads="1"/>
          </p:cNvSpPr>
          <p:nvPr/>
        </p:nvSpPr>
        <p:spPr bwMode="auto">
          <a:xfrm>
            <a:off x="495015" y="3621956"/>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8" name="Text Box 19">
            <a:extLst>
              <a:ext uri="{FF2B5EF4-FFF2-40B4-BE49-F238E27FC236}">
                <a16:creationId xmlns:a16="http://schemas.microsoft.com/office/drawing/2014/main" id="{B70508EF-8B68-814F-A934-4965FADDA41B}"/>
              </a:ext>
            </a:extLst>
          </p:cNvPr>
          <p:cNvSpPr txBox="1">
            <a:spLocks noChangeArrowheads="1"/>
          </p:cNvSpPr>
          <p:nvPr/>
        </p:nvSpPr>
        <p:spPr bwMode="auto">
          <a:xfrm>
            <a:off x="3241787" y="4448249"/>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9" name="Text Box 20">
            <a:extLst>
              <a:ext uri="{FF2B5EF4-FFF2-40B4-BE49-F238E27FC236}">
                <a16:creationId xmlns:a16="http://schemas.microsoft.com/office/drawing/2014/main" id="{896EA867-0A3C-AE4C-B34E-DC41DB43CF71}"/>
              </a:ext>
            </a:extLst>
          </p:cNvPr>
          <p:cNvSpPr txBox="1">
            <a:spLocks noChangeArrowheads="1"/>
          </p:cNvSpPr>
          <p:nvPr/>
        </p:nvSpPr>
        <p:spPr bwMode="auto">
          <a:xfrm>
            <a:off x="511683" y="5025703"/>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grpSp>
        <p:nvGrpSpPr>
          <p:cNvPr id="40" name="Group 7">
            <a:extLst>
              <a:ext uri="{FF2B5EF4-FFF2-40B4-BE49-F238E27FC236}">
                <a16:creationId xmlns:a16="http://schemas.microsoft.com/office/drawing/2014/main" id="{6A74E35C-63C4-0B4A-B099-D79138CE972B}"/>
              </a:ext>
            </a:extLst>
          </p:cNvPr>
          <p:cNvGrpSpPr>
            <a:grpSpLocks/>
          </p:cNvGrpSpPr>
          <p:nvPr/>
        </p:nvGrpSpPr>
        <p:grpSpPr bwMode="auto">
          <a:xfrm>
            <a:off x="6340426" y="3604078"/>
            <a:ext cx="869181" cy="648909"/>
            <a:chOff x="275" y="1273"/>
            <a:chExt cx="730" cy="545"/>
          </a:xfrm>
        </p:grpSpPr>
        <p:sp>
          <p:nvSpPr>
            <p:cNvPr id="41" name="Oval 8">
              <a:extLst>
                <a:ext uri="{FF2B5EF4-FFF2-40B4-BE49-F238E27FC236}">
                  <a16:creationId xmlns:a16="http://schemas.microsoft.com/office/drawing/2014/main" id="{C24D3FF7-AC49-7341-A0A6-9C8AA49A3AC5}"/>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2" name="Text Box 9">
              <a:extLst>
                <a:ext uri="{FF2B5EF4-FFF2-40B4-BE49-F238E27FC236}">
                  <a16:creationId xmlns:a16="http://schemas.microsoft.com/office/drawing/2014/main" id="{C1471A1D-BF1F-0D48-9897-4327533EBFE4}"/>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43" name="Freeform 10">
            <a:extLst>
              <a:ext uri="{FF2B5EF4-FFF2-40B4-BE49-F238E27FC236}">
                <a16:creationId xmlns:a16="http://schemas.microsoft.com/office/drawing/2014/main" id="{0431E416-A305-8444-BC3C-D4762DFACF8D}"/>
              </a:ext>
            </a:extLst>
          </p:cNvPr>
          <p:cNvSpPr>
            <a:spLocks/>
          </p:cNvSpPr>
          <p:nvPr/>
        </p:nvSpPr>
        <p:spPr bwMode="auto">
          <a:xfrm flipV="1">
            <a:off x="5401185" y="3547234"/>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46" name="Group 42">
            <a:extLst>
              <a:ext uri="{FF2B5EF4-FFF2-40B4-BE49-F238E27FC236}">
                <a16:creationId xmlns:a16="http://schemas.microsoft.com/office/drawing/2014/main" id="{4F975F64-F689-2E40-99DF-CCBD70C6A307}"/>
              </a:ext>
            </a:extLst>
          </p:cNvPr>
          <p:cNvGrpSpPr>
            <a:grpSpLocks/>
          </p:cNvGrpSpPr>
          <p:nvPr/>
        </p:nvGrpSpPr>
        <p:grpSpPr bwMode="auto">
          <a:xfrm>
            <a:off x="4727272" y="3617123"/>
            <a:ext cx="1035873" cy="667960"/>
            <a:chOff x="4158" y="3230"/>
            <a:chExt cx="870" cy="561"/>
          </a:xfrm>
        </p:grpSpPr>
        <p:sp>
          <p:nvSpPr>
            <p:cNvPr id="47" name="Oval 43">
              <a:extLst>
                <a:ext uri="{FF2B5EF4-FFF2-40B4-BE49-F238E27FC236}">
                  <a16:creationId xmlns:a16="http://schemas.microsoft.com/office/drawing/2014/main" id="{E9D22AA7-6E1F-1847-9D28-6FC48F302134}"/>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8" name="Text Box 44">
              <a:extLst>
                <a:ext uri="{FF2B5EF4-FFF2-40B4-BE49-F238E27FC236}">
                  <a16:creationId xmlns:a16="http://schemas.microsoft.com/office/drawing/2014/main" id="{8996FE4C-FBE0-CF4B-9499-CCF66DDEB0A7}"/>
                </a:ext>
              </a:extLst>
            </p:cNvPr>
            <p:cNvSpPr txBox="1">
              <a:spLocks noChangeArrowheads="1"/>
            </p:cNvSpPr>
            <p:nvPr/>
          </p:nvSpPr>
          <p:spPr bwMode="auto">
            <a:xfrm>
              <a:off x="4158" y="3407"/>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49" name="Group 7">
            <a:extLst>
              <a:ext uri="{FF2B5EF4-FFF2-40B4-BE49-F238E27FC236}">
                <a16:creationId xmlns:a16="http://schemas.microsoft.com/office/drawing/2014/main" id="{9FD46FD3-BA4E-4E49-8079-3FCC0B36B959}"/>
              </a:ext>
            </a:extLst>
          </p:cNvPr>
          <p:cNvGrpSpPr>
            <a:grpSpLocks/>
          </p:cNvGrpSpPr>
          <p:nvPr/>
        </p:nvGrpSpPr>
        <p:grpSpPr bwMode="auto">
          <a:xfrm>
            <a:off x="6340426" y="4569718"/>
            <a:ext cx="1027539" cy="648909"/>
            <a:chOff x="238" y="1273"/>
            <a:chExt cx="863" cy="545"/>
          </a:xfrm>
        </p:grpSpPr>
        <p:sp>
          <p:nvSpPr>
            <p:cNvPr id="50" name="Oval 8">
              <a:extLst>
                <a:ext uri="{FF2B5EF4-FFF2-40B4-BE49-F238E27FC236}">
                  <a16:creationId xmlns:a16="http://schemas.microsoft.com/office/drawing/2014/main" id="{C596B9CE-AC73-7D48-BF85-6EBD671A5E48}"/>
                </a:ext>
              </a:extLst>
            </p:cNvPr>
            <p:cNvSpPr>
              <a:spLocks noChangeArrowheads="1"/>
            </p:cNvSpPr>
            <p:nvPr/>
          </p:nvSpPr>
          <p:spPr bwMode="auto">
            <a:xfrm>
              <a:off x="238" y="1273"/>
              <a:ext cx="813"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1" name="Text Box 9">
              <a:extLst>
                <a:ext uri="{FF2B5EF4-FFF2-40B4-BE49-F238E27FC236}">
                  <a16:creationId xmlns:a16="http://schemas.microsoft.com/office/drawing/2014/main" id="{263CE187-8B9D-F244-A7F8-B2B75BFF45D8}"/>
                </a:ext>
              </a:extLst>
            </p:cNvPr>
            <p:cNvSpPr txBox="1">
              <a:spLocks noChangeArrowheads="1"/>
            </p:cNvSpPr>
            <p:nvPr/>
          </p:nvSpPr>
          <p:spPr bwMode="auto">
            <a:xfrm>
              <a:off x="285" y="1417"/>
              <a:ext cx="8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err="1">
                  <a:solidFill>
                    <a:srgbClr val="000000"/>
                  </a:solidFill>
                </a:rPr>
                <a:t>Time_Waiit</a:t>
              </a:r>
              <a:endParaRPr lang="en-US" altLang="x-none" sz="1050" dirty="0">
                <a:solidFill>
                  <a:srgbClr val="000000"/>
                </a:solidFill>
                <a:latin typeface="Times New Roman" charset="0"/>
              </a:endParaRPr>
            </a:p>
          </p:txBody>
        </p:sp>
      </p:grpSp>
      <p:sp>
        <p:nvSpPr>
          <p:cNvPr id="52" name="Freeform 10">
            <a:extLst>
              <a:ext uri="{FF2B5EF4-FFF2-40B4-BE49-F238E27FC236}">
                <a16:creationId xmlns:a16="http://schemas.microsoft.com/office/drawing/2014/main" id="{C520D76B-1DD9-CD4E-BE13-5ABF2DB5A17E}"/>
              </a:ext>
            </a:extLst>
          </p:cNvPr>
          <p:cNvSpPr>
            <a:spLocks/>
          </p:cNvSpPr>
          <p:nvPr/>
        </p:nvSpPr>
        <p:spPr bwMode="auto">
          <a:xfrm flipV="1">
            <a:off x="5389253" y="4512874"/>
            <a:ext cx="1235905" cy="13066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53" name="Group 42">
            <a:extLst>
              <a:ext uri="{FF2B5EF4-FFF2-40B4-BE49-F238E27FC236}">
                <a16:creationId xmlns:a16="http://schemas.microsoft.com/office/drawing/2014/main" id="{9CFA52D0-D8C1-BB46-9F97-8446E0002473}"/>
              </a:ext>
            </a:extLst>
          </p:cNvPr>
          <p:cNvGrpSpPr>
            <a:grpSpLocks/>
          </p:cNvGrpSpPr>
          <p:nvPr/>
        </p:nvGrpSpPr>
        <p:grpSpPr bwMode="auto">
          <a:xfrm>
            <a:off x="4715341" y="4582761"/>
            <a:ext cx="1035873" cy="671532"/>
            <a:chOff x="4158" y="3230"/>
            <a:chExt cx="870" cy="564"/>
          </a:xfrm>
        </p:grpSpPr>
        <p:sp>
          <p:nvSpPr>
            <p:cNvPr id="54" name="Oval 43">
              <a:extLst>
                <a:ext uri="{FF2B5EF4-FFF2-40B4-BE49-F238E27FC236}">
                  <a16:creationId xmlns:a16="http://schemas.microsoft.com/office/drawing/2014/main" id="{E42D400E-0524-E94A-B45F-C7278B676E8D}"/>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5" name="Text Box 44">
              <a:extLst>
                <a:ext uri="{FF2B5EF4-FFF2-40B4-BE49-F238E27FC236}">
                  <a16:creationId xmlns:a16="http://schemas.microsoft.com/office/drawing/2014/main" id="{FE1CA326-EDCD-B145-8650-58D20A459C1D}"/>
                </a:ext>
              </a:extLst>
            </p:cNvPr>
            <p:cNvSpPr txBox="1">
              <a:spLocks noChangeArrowheads="1"/>
            </p:cNvSpPr>
            <p:nvPr/>
          </p:nvSpPr>
          <p:spPr bwMode="auto">
            <a:xfrm>
              <a:off x="4158" y="3410"/>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56" name="Group 7">
            <a:extLst>
              <a:ext uri="{FF2B5EF4-FFF2-40B4-BE49-F238E27FC236}">
                <a16:creationId xmlns:a16="http://schemas.microsoft.com/office/drawing/2014/main" id="{D20B080D-C075-C44A-8072-3225C02D442E}"/>
              </a:ext>
            </a:extLst>
          </p:cNvPr>
          <p:cNvGrpSpPr>
            <a:grpSpLocks/>
          </p:cNvGrpSpPr>
          <p:nvPr/>
        </p:nvGrpSpPr>
        <p:grpSpPr bwMode="auto">
          <a:xfrm>
            <a:off x="8021266" y="4605564"/>
            <a:ext cx="869181" cy="648909"/>
            <a:chOff x="275" y="1273"/>
            <a:chExt cx="730" cy="545"/>
          </a:xfrm>
        </p:grpSpPr>
        <p:sp>
          <p:nvSpPr>
            <p:cNvPr id="57" name="Oval 8">
              <a:extLst>
                <a:ext uri="{FF2B5EF4-FFF2-40B4-BE49-F238E27FC236}">
                  <a16:creationId xmlns:a16="http://schemas.microsoft.com/office/drawing/2014/main" id="{DC58C115-631E-2A42-8FDA-0D92F8D1201A}"/>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8" name="Text Box 9">
              <a:extLst>
                <a:ext uri="{FF2B5EF4-FFF2-40B4-BE49-F238E27FC236}">
                  <a16:creationId xmlns:a16="http://schemas.microsoft.com/office/drawing/2014/main" id="{3EE58152-D9B9-C147-8980-8123D0E8C9B6}"/>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59" name="Freeform 10">
            <a:extLst>
              <a:ext uri="{FF2B5EF4-FFF2-40B4-BE49-F238E27FC236}">
                <a16:creationId xmlns:a16="http://schemas.microsoft.com/office/drawing/2014/main" id="{3DF98CB0-C839-F548-8F1B-7863A2CA0A58}"/>
              </a:ext>
            </a:extLst>
          </p:cNvPr>
          <p:cNvSpPr>
            <a:spLocks/>
          </p:cNvSpPr>
          <p:nvPr/>
        </p:nvSpPr>
        <p:spPr bwMode="auto">
          <a:xfrm flipV="1">
            <a:off x="7082024" y="4548720"/>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spTree>
    <p:extLst>
      <p:ext uri="{BB962C8B-B14F-4D97-AF65-F5344CB8AC3E}">
        <p14:creationId xmlns:p14="http://schemas.microsoft.com/office/powerpoint/2010/main" val="1961689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r>
              <a:rPr lang="en-US" altLang="x-none" dirty="0">
                <a:ea typeface="ＭＳ Ｐゴシック" charset="-128"/>
              </a:rPr>
              <a:t> Design Options</a:t>
            </a:r>
          </a:p>
        </p:txBody>
      </p:sp>
      <p:grpSp>
        <p:nvGrpSpPr>
          <p:cNvPr id="8" name="Group 7">
            <a:extLst>
              <a:ext uri="{FF2B5EF4-FFF2-40B4-BE49-F238E27FC236}">
                <a16:creationId xmlns:a16="http://schemas.microsoft.com/office/drawing/2014/main" id="{4E70A7F4-1078-3846-9C2F-46E654077E7D}"/>
              </a:ext>
            </a:extLst>
          </p:cNvPr>
          <p:cNvGrpSpPr/>
          <p:nvPr/>
        </p:nvGrpSpPr>
        <p:grpSpPr>
          <a:xfrm>
            <a:off x="5122000" y="2070775"/>
            <a:ext cx="4199653" cy="3290474"/>
            <a:chOff x="6841782" y="1621082"/>
            <a:chExt cx="5609745" cy="4395297"/>
          </a:xfrm>
        </p:grpSpPr>
        <p:sp>
          <p:nvSpPr>
            <p:cNvPr id="41" name="Text Box 24">
              <a:extLst>
                <a:ext uri="{FF2B5EF4-FFF2-40B4-BE49-F238E27FC236}">
                  <a16:creationId xmlns:a16="http://schemas.microsoft.com/office/drawing/2014/main" id="{3B279CC4-B42B-2F42-82DE-9A3EFBDADC09}"/>
                </a:ext>
              </a:extLst>
            </p:cNvPr>
            <p:cNvSpPr txBox="1">
              <a:spLocks noChangeArrowheads="1"/>
            </p:cNvSpPr>
            <p:nvPr/>
          </p:nvSpPr>
          <p:spPr bwMode="auto">
            <a:xfrm>
              <a:off x="10572257" y="3976531"/>
              <a:ext cx="1879270"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to retransmit </a:t>
              </a:r>
              <a:br>
                <a:rPr lang="en-US" altLang="x-none" sz="1350" dirty="0">
                  <a:solidFill>
                    <a:srgbClr val="000000"/>
                  </a:solidFill>
                  <a:latin typeface="Times New Roman" charset="0"/>
                </a:rPr>
              </a:br>
              <a:r>
                <a:rPr lang="en-US" altLang="x-none" sz="1350" dirty="0">
                  <a:solidFill>
                    <a:srgbClr val="000000"/>
                  </a:solidFill>
                  <a:latin typeface="Times New Roman" charset="0"/>
                </a:rPr>
                <a:t>ACK</a:t>
              </a:r>
            </a:p>
          </p:txBody>
        </p:sp>
        <p:sp>
          <p:nvSpPr>
            <p:cNvPr id="25" name="Line 3">
              <a:extLst>
                <a:ext uri="{FF2B5EF4-FFF2-40B4-BE49-F238E27FC236}">
                  <a16:creationId xmlns:a16="http://schemas.microsoft.com/office/drawing/2014/main" id="{9D762E12-743B-6A4B-AC90-6912D33114F7}"/>
                </a:ext>
              </a:extLst>
            </p:cNvPr>
            <p:cNvSpPr>
              <a:spLocks noChangeShapeType="1"/>
            </p:cNvSpPr>
            <p:nvPr/>
          </p:nvSpPr>
          <p:spPr bwMode="auto">
            <a:xfrm>
              <a:off x="8166039" y="3229946"/>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26" name="Object 4">
              <a:extLst>
                <a:ext uri="{FF2B5EF4-FFF2-40B4-BE49-F238E27FC236}">
                  <a16:creationId xmlns:a16="http://schemas.microsoft.com/office/drawing/2014/main" id="{F3FCD4FD-960B-B04E-93A6-A36286A25E56}"/>
                </a:ext>
              </a:extLst>
            </p:cNvPr>
            <p:cNvGraphicFramePr>
              <a:graphicFrameLocks noChangeAspect="1"/>
            </p:cNvGraphicFramePr>
            <p:nvPr>
              <p:extLst/>
            </p:nvPr>
          </p:nvGraphicFramePr>
          <p:xfrm>
            <a:off x="7752538" y="2416838"/>
            <a:ext cx="486661" cy="386465"/>
          </p:xfrm>
          <a:graphic>
            <a:graphicData uri="http://schemas.openxmlformats.org/presentationml/2006/ole">
              <mc:AlternateContent xmlns:mc="http://schemas.openxmlformats.org/markup-compatibility/2006">
                <mc:Choice xmlns:v="urn:schemas-microsoft-com:vml" Requires="v">
                  <p:oleObj spid="_x0000_s164969" name="Clip" r:id="rId4" imgW="1307079" imgH="1083682" progId="MS_ClipArt_Gallery.2">
                    <p:embed/>
                  </p:oleObj>
                </mc:Choice>
                <mc:Fallback>
                  <p:oleObj name="Clip" r:id="rId4" imgW="1307079" imgH="1083682" progId="MS_ClipArt_Gallery.2">
                    <p:embed/>
                    <p:pic>
                      <p:nvPicPr>
                        <p:cNvPr id="26" name="Object 4">
                          <a:extLst>
                            <a:ext uri="{FF2B5EF4-FFF2-40B4-BE49-F238E27FC236}">
                              <a16:creationId xmlns:a16="http://schemas.microsoft.com/office/drawing/2014/main" id="{F3FCD4FD-960B-B04E-93A6-A36286A25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538" y="2416838"/>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 name="Text Box 5">
              <a:extLst>
                <a:ext uri="{FF2B5EF4-FFF2-40B4-BE49-F238E27FC236}">
                  <a16:creationId xmlns:a16="http://schemas.microsoft.com/office/drawing/2014/main" id="{F1AFB392-329E-3C47-83A5-7AC18210C7AF}"/>
                </a:ext>
              </a:extLst>
            </p:cNvPr>
            <p:cNvSpPr txBox="1">
              <a:spLocks noChangeArrowheads="1"/>
            </p:cNvSpPr>
            <p:nvPr/>
          </p:nvSpPr>
          <p:spPr bwMode="auto">
            <a:xfrm>
              <a:off x="8129301" y="2416838"/>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28" name="Text Box 6">
              <a:extLst>
                <a:ext uri="{FF2B5EF4-FFF2-40B4-BE49-F238E27FC236}">
                  <a16:creationId xmlns:a16="http://schemas.microsoft.com/office/drawing/2014/main" id="{5253CFAD-17C6-B148-A9C5-54A9471660B0}"/>
                </a:ext>
              </a:extLst>
            </p:cNvPr>
            <p:cNvSpPr txBox="1">
              <a:spLocks noChangeArrowheads="1"/>
            </p:cNvSpPr>
            <p:nvPr/>
          </p:nvSpPr>
          <p:spPr bwMode="auto">
            <a:xfrm rot="706751">
              <a:off x="9226149" y="3110834"/>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29" name="Object 7">
              <a:extLst>
                <a:ext uri="{FF2B5EF4-FFF2-40B4-BE49-F238E27FC236}">
                  <a16:creationId xmlns:a16="http://schemas.microsoft.com/office/drawing/2014/main" id="{FFBAD8B5-D91E-D44F-8D65-045EC3BE09DA}"/>
                </a:ext>
              </a:extLst>
            </p:cNvPr>
            <p:cNvGraphicFramePr>
              <a:graphicFrameLocks noChangeAspect="1"/>
            </p:cNvGraphicFramePr>
            <p:nvPr>
              <p:extLst/>
            </p:nvPr>
          </p:nvGraphicFramePr>
          <p:xfrm>
            <a:off x="10414857" y="2426380"/>
            <a:ext cx="486661" cy="386465"/>
          </p:xfrm>
          <a:graphic>
            <a:graphicData uri="http://schemas.openxmlformats.org/presentationml/2006/ole">
              <mc:AlternateContent xmlns:mc="http://schemas.openxmlformats.org/markup-compatibility/2006">
                <mc:Choice xmlns:v="urn:schemas-microsoft-com:vml" Requires="v">
                  <p:oleObj spid="_x0000_s164970" name="Clip" r:id="rId6" imgW="1307079" imgH="1083682" progId="MS_ClipArt_Gallery.2">
                    <p:embed/>
                  </p:oleObj>
                </mc:Choice>
                <mc:Fallback>
                  <p:oleObj name="Clip" r:id="rId6" imgW="1307079" imgH="1083682" progId="MS_ClipArt_Gallery.2">
                    <p:embed/>
                    <p:pic>
                      <p:nvPicPr>
                        <p:cNvPr id="29" name="Object 7">
                          <a:extLst>
                            <a:ext uri="{FF2B5EF4-FFF2-40B4-BE49-F238E27FC236}">
                              <a16:creationId xmlns:a16="http://schemas.microsoft.com/office/drawing/2014/main" id="{FFBAD8B5-D91E-D44F-8D65-045EC3BE0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857" y="2426380"/>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 name="Text Box 8">
              <a:extLst>
                <a:ext uri="{FF2B5EF4-FFF2-40B4-BE49-F238E27FC236}">
                  <a16:creationId xmlns:a16="http://schemas.microsoft.com/office/drawing/2014/main" id="{AF4E4F54-04CF-944C-8EF9-B6F63BEEFC9F}"/>
                </a:ext>
              </a:extLst>
            </p:cNvPr>
            <p:cNvSpPr txBox="1">
              <a:spLocks noChangeArrowheads="1"/>
            </p:cNvSpPr>
            <p:nvPr/>
          </p:nvSpPr>
          <p:spPr bwMode="auto">
            <a:xfrm>
              <a:off x="9655375" y="2435922"/>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32" name="Text Box 14">
              <a:extLst>
                <a:ext uri="{FF2B5EF4-FFF2-40B4-BE49-F238E27FC236}">
                  <a16:creationId xmlns:a16="http://schemas.microsoft.com/office/drawing/2014/main" id="{FBF57581-0A35-3048-AB37-369A42D1B378}"/>
                </a:ext>
              </a:extLst>
            </p:cNvPr>
            <p:cNvSpPr txBox="1">
              <a:spLocks noChangeArrowheads="1"/>
            </p:cNvSpPr>
            <p:nvPr/>
          </p:nvSpPr>
          <p:spPr bwMode="auto">
            <a:xfrm rot="20587610">
              <a:off x="9080164" y="4261751"/>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33" name="Line 15">
              <a:extLst>
                <a:ext uri="{FF2B5EF4-FFF2-40B4-BE49-F238E27FC236}">
                  <a16:creationId xmlns:a16="http://schemas.microsoft.com/office/drawing/2014/main" id="{AAD54ED4-FF91-CC45-A169-9EF032C3E43E}"/>
                </a:ext>
              </a:extLst>
            </p:cNvPr>
            <p:cNvSpPr>
              <a:spLocks noChangeShapeType="1"/>
            </p:cNvSpPr>
            <p:nvPr/>
          </p:nvSpPr>
          <p:spPr bwMode="auto">
            <a:xfrm flipH="1">
              <a:off x="8166949" y="3767116"/>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18">
              <a:extLst>
                <a:ext uri="{FF2B5EF4-FFF2-40B4-BE49-F238E27FC236}">
                  <a16:creationId xmlns:a16="http://schemas.microsoft.com/office/drawing/2014/main" id="{835F1DA3-8BE0-3343-8D6F-E2B7209C98D1}"/>
                </a:ext>
              </a:extLst>
            </p:cNvPr>
            <p:cNvSpPr txBox="1">
              <a:spLocks noChangeArrowheads="1"/>
            </p:cNvSpPr>
            <p:nvPr/>
          </p:nvSpPr>
          <p:spPr bwMode="auto">
            <a:xfrm>
              <a:off x="7390663" y="2889186"/>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37" name="Group 36">
              <a:extLst>
                <a:ext uri="{FF2B5EF4-FFF2-40B4-BE49-F238E27FC236}">
                  <a16:creationId xmlns:a16="http://schemas.microsoft.com/office/drawing/2014/main" id="{70B60245-54A8-F845-A709-7743F128E5D0}"/>
                </a:ext>
              </a:extLst>
            </p:cNvPr>
            <p:cNvGrpSpPr/>
            <p:nvPr/>
          </p:nvGrpSpPr>
          <p:grpSpPr>
            <a:xfrm>
              <a:off x="10821799" y="3681118"/>
              <a:ext cx="219332" cy="1888407"/>
              <a:chOff x="3663259" y="3408666"/>
              <a:chExt cx="201079" cy="883148"/>
            </a:xfrm>
          </p:grpSpPr>
          <p:sp>
            <p:nvSpPr>
              <p:cNvPr id="38" name="Line 10">
                <a:extLst>
                  <a:ext uri="{FF2B5EF4-FFF2-40B4-BE49-F238E27FC236}">
                    <a16:creationId xmlns:a16="http://schemas.microsoft.com/office/drawing/2014/main" id="{E87B1550-07C6-444B-856A-8C94F0160B0A}"/>
                  </a:ext>
                </a:extLst>
              </p:cNvPr>
              <p:cNvSpPr>
                <a:spLocks noChangeShapeType="1"/>
              </p:cNvSpPr>
              <p:nvPr/>
            </p:nvSpPr>
            <p:spPr bwMode="auto">
              <a:xfrm flipH="1">
                <a:off x="3736344" y="3408666"/>
                <a:ext cx="22339" cy="88287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9" name="Line 21">
                <a:extLst>
                  <a:ext uri="{FF2B5EF4-FFF2-40B4-BE49-F238E27FC236}">
                    <a16:creationId xmlns:a16="http://schemas.microsoft.com/office/drawing/2014/main" id="{12D476A0-886C-4F42-8599-DA573F13B89B}"/>
                  </a:ext>
                </a:extLst>
              </p:cNvPr>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0" name="Line 22">
                <a:extLst>
                  <a:ext uri="{FF2B5EF4-FFF2-40B4-BE49-F238E27FC236}">
                    <a16:creationId xmlns:a16="http://schemas.microsoft.com/office/drawing/2014/main" id="{65272A6A-04D9-6E46-8DBF-4FDEE410B692}"/>
                  </a:ext>
                </a:extLst>
              </p:cNvPr>
              <p:cNvSpPr>
                <a:spLocks noChangeShapeType="1"/>
              </p:cNvSpPr>
              <p:nvPr/>
            </p:nvSpPr>
            <p:spPr bwMode="auto">
              <a:xfrm>
                <a:off x="3663259" y="4291814"/>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42" name="TextBox 41">
              <a:extLst>
                <a:ext uri="{FF2B5EF4-FFF2-40B4-BE49-F238E27FC236}">
                  <a16:creationId xmlns:a16="http://schemas.microsoft.com/office/drawing/2014/main" id="{44BBE73C-3733-1344-888C-C539259D3E55}"/>
                </a:ext>
              </a:extLst>
            </p:cNvPr>
            <p:cNvSpPr txBox="1"/>
            <p:nvPr/>
          </p:nvSpPr>
          <p:spPr>
            <a:xfrm>
              <a:off x="7799736" y="1621082"/>
              <a:ext cx="3861072" cy="492742"/>
            </a:xfrm>
            <a:prstGeom prst="rect">
              <a:avLst/>
            </a:prstGeom>
            <a:noFill/>
          </p:spPr>
          <p:txBody>
            <a:bodyPr wrap="none" rtlCol="0">
              <a:spAutoFit/>
            </a:bodyPr>
            <a:lstStyle/>
            <a:p>
              <a:r>
                <a:rPr lang="en-US" sz="1797" dirty="0"/>
                <a:t>Design 2 (receiver time wait)</a:t>
              </a:r>
            </a:p>
          </p:txBody>
        </p:sp>
        <p:sp>
          <p:nvSpPr>
            <p:cNvPr id="43" name="Text Box 24">
              <a:extLst>
                <a:ext uri="{FF2B5EF4-FFF2-40B4-BE49-F238E27FC236}">
                  <a16:creationId xmlns:a16="http://schemas.microsoft.com/office/drawing/2014/main" id="{1070F33F-689E-C648-AE3C-28A9A7C8D9F9}"/>
                </a:ext>
              </a:extLst>
            </p:cNvPr>
            <p:cNvSpPr txBox="1">
              <a:spLocks noChangeArrowheads="1"/>
            </p:cNvSpPr>
            <p:nvPr/>
          </p:nvSpPr>
          <p:spPr bwMode="auto">
            <a:xfrm>
              <a:off x="6841782" y="4291662"/>
              <a:ext cx="1981069"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a:t>
              </a:r>
              <a:br>
                <a:rPr lang="en-US" altLang="x-none" sz="1350" dirty="0">
                  <a:solidFill>
                    <a:srgbClr val="000000"/>
                  </a:solidFill>
                  <a:latin typeface="Times New Roman" charset="0"/>
                </a:rPr>
              </a:br>
              <a:r>
                <a:rPr lang="en-US" altLang="x-none" sz="1350" dirty="0">
                  <a:solidFill>
                    <a:srgbClr val="000000"/>
                  </a:solidFill>
                  <a:latin typeface="Times New Roman" charset="0"/>
                </a:rPr>
                <a:t>first ACK</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5" name="Rectangle 4">
              <a:extLst>
                <a:ext uri="{FF2B5EF4-FFF2-40B4-BE49-F238E27FC236}">
                  <a16:creationId xmlns:a16="http://schemas.microsoft.com/office/drawing/2014/main" id="{A15541B8-5BF5-3444-A809-56C627F78CB5}"/>
                </a:ext>
              </a:extLst>
            </p:cNvPr>
            <p:cNvSpPr/>
            <p:nvPr/>
          </p:nvSpPr>
          <p:spPr>
            <a:xfrm>
              <a:off x="10194125" y="5615540"/>
              <a:ext cx="1981069" cy="400839"/>
            </a:xfrm>
            <a:prstGeom prst="rect">
              <a:avLst/>
            </a:prstGeom>
          </p:spPr>
          <p:txBody>
            <a:bodyPr wrap="none">
              <a:spAutoFit/>
            </a:bodyPr>
            <a:lstStyle/>
            <a:p>
              <a:pPr defTabSz="685752">
                <a:defRPr/>
              </a:pPr>
              <a:r>
                <a:rPr lang="en-US" altLang="x-none" sz="1350" dirty="0">
                  <a:solidFill>
                    <a:srgbClr val="000000"/>
                  </a:solidFill>
                </a:rPr>
                <a:t>All states removed</a:t>
              </a:r>
            </a:p>
          </p:txBody>
        </p:sp>
        <p:sp>
          <p:nvSpPr>
            <p:cNvPr id="45" name="Line 17">
              <a:extLst>
                <a:ext uri="{FF2B5EF4-FFF2-40B4-BE49-F238E27FC236}">
                  <a16:creationId xmlns:a16="http://schemas.microsoft.com/office/drawing/2014/main" id="{475C716D-724A-EB48-9C90-2576447BCCDD}"/>
                </a:ext>
              </a:extLst>
            </p:cNvPr>
            <p:cNvSpPr>
              <a:spLocks noChangeShapeType="1"/>
            </p:cNvSpPr>
            <p:nvPr/>
          </p:nvSpPr>
          <p:spPr bwMode="auto">
            <a:xfrm>
              <a:off x="8163601"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6" name="Line 17">
              <a:extLst>
                <a:ext uri="{FF2B5EF4-FFF2-40B4-BE49-F238E27FC236}">
                  <a16:creationId xmlns:a16="http://schemas.microsoft.com/office/drawing/2014/main" id="{D3735DAC-D6D7-454A-8065-B57660F858C8}"/>
                </a:ext>
              </a:extLst>
            </p:cNvPr>
            <p:cNvSpPr>
              <a:spLocks noChangeShapeType="1"/>
            </p:cNvSpPr>
            <p:nvPr/>
          </p:nvSpPr>
          <p:spPr bwMode="auto">
            <a:xfrm>
              <a:off x="106791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grpSp>
        <p:nvGrpSpPr>
          <p:cNvPr id="6" name="Group 5">
            <a:extLst>
              <a:ext uri="{FF2B5EF4-FFF2-40B4-BE49-F238E27FC236}">
                <a16:creationId xmlns:a16="http://schemas.microsoft.com/office/drawing/2014/main" id="{98A6089E-27F4-4542-BC74-B828486F444B}"/>
              </a:ext>
            </a:extLst>
          </p:cNvPr>
          <p:cNvGrpSpPr/>
          <p:nvPr/>
        </p:nvGrpSpPr>
        <p:grpSpPr>
          <a:xfrm>
            <a:off x="-4582" y="2038217"/>
            <a:ext cx="5643715" cy="3045118"/>
            <a:chOff x="-6121" y="1577592"/>
            <a:chExt cx="7538671" cy="4067558"/>
          </a:xfrm>
        </p:grpSpPr>
        <p:sp>
          <p:nvSpPr>
            <p:cNvPr id="138243" name="Line 3"/>
            <p:cNvSpPr>
              <a:spLocks noChangeShapeType="1"/>
            </p:cNvSpPr>
            <p:nvPr/>
          </p:nvSpPr>
          <p:spPr bwMode="auto">
            <a:xfrm>
              <a:off x="2609633" y="3045640"/>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138244" name="Object 4"/>
            <p:cNvGraphicFramePr>
              <a:graphicFrameLocks noChangeAspect="1"/>
            </p:cNvGraphicFramePr>
            <p:nvPr>
              <p:extLst/>
            </p:nvPr>
          </p:nvGraphicFramePr>
          <p:xfrm>
            <a:off x="2196132" y="2232532"/>
            <a:ext cx="486661" cy="386465"/>
          </p:xfrm>
          <a:graphic>
            <a:graphicData uri="http://schemas.openxmlformats.org/presentationml/2006/ole">
              <mc:AlternateContent xmlns:mc="http://schemas.openxmlformats.org/markup-compatibility/2006">
                <mc:Choice xmlns:v="urn:schemas-microsoft-com:vml" Requires="v">
                  <p:oleObj spid="_x0000_s164971" name="Clip" r:id="rId4" imgW="1307079" imgH="1083682" progId="MS_ClipArt_Gallery.2">
                    <p:embed/>
                  </p:oleObj>
                </mc:Choice>
                <mc:Fallback>
                  <p:oleObj name="Clip" r:id="rId4" imgW="1307079" imgH="1083682" progId="MS_ClipArt_Gallery.2">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132" y="2232532"/>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2572895" y="2232532"/>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138246" name="Text Box 6"/>
            <p:cNvSpPr txBox="1">
              <a:spLocks noChangeArrowheads="1"/>
            </p:cNvSpPr>
            <p:nvPr/>
          </p:nvSpPr>
          <p:spPr bwMode="auto">
            <a:xfrm rot="706751">
              <a:off x="3669744" y="2926530"/>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138247" name="Object 7"/>
            <p:cNvGraphicFramePr>
              <a:graphicFrameLocks noChangeAspect="1"/>
            </p:cNvGraphicFramePr>
            <p:nvPr>
              <p:extLst/>
            </p:nvPr>
          </p:nvGraphicFramePr>
          <p:xfrm>
            <a:off x="4858451" y="2242074"/>
            <a:ext cx="486661" cy="386465"/>
          </p:xfrm>
          <a:graphic>
            <a:graphicData uri="http://schemas.openxmlformats.org/presentationml/2006/ole">
              <mc:AlternateContent xmlns:mc="http://schemas.openxmlformats.org/markup-compatibility/2006">
                <mc:Choice xmlns:v="urn:schemas-microsoft-com:vml" Requires="v">
                  <p:oleObj spid="_x0000_s164972" name="Clip" r:id="rId6" imgW="1307079" imgH="1083682" progId="MS_ClipArt_Gallery.2">
                    <p:embed/>
                  </p:oleObj>
                </mc:Choice>
                <mc:Fallback>
                  <p:oleObj name="Clip" r:id="rId6" imgW="1307079" imgH="1083682" progId="MS_ClipArt_Gallery.2">
                    <p:embed/>
                    <p:pic>
                      <p:nvPicPr>
                        <p:cNvPr id="138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8451" y="2242074"/>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098969" y="2251616"/>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138254" name="Text Box 14"/>
            <p:cNvSpPr txBox="1">
              <a:spLocks noChangeArrowheads="1"/>
            </p:cNvSpPr>
            <p:nvPr/>
          </p:nvSpPr>
          <p:spPr bwMode="auto">
            <a:xfrm rot="20587610">
              <a:off x="3523758" y="4077447"/>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138255" name="Line 15"/>
            <p:cNvSpPr>
              <a:spLocks noChangeShapeType="1"/>
            </p:cNvSpPr>
            <p:nvPr/>
          </p:nvSpPr>
          <p:spPr bwMode="auto">
            <a:xfrm flipH="1">
              <a:off x="2610543" y="3582810"/>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7" name="Line 17"/>
            <p:cNvSpPr>
              <a:spLocks noChangeShapeType="1"/>
            </p:cNvSpPr>
            <p:nvPr/>
          </p:nvSpPr>
          <p:spPr bwMode="auto">
            <a:xfrm>
              <a:off x="2600090"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8" name="Text Box 18"/>
            <p:cNvSpPr txBox="1">
              <a:spLocks noChangeArrowheads="1"/>
            </p:cNvSpPr>
            <p:nvPr/>
          </p:nvSpPr>
          <p:spPr bwMode="auto">
            <a:xfrm>
              <a:off x="1834258" y="2704880"/>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4" name="Group 3">
              <a:extLst>
                <a:ext uri="{FF2B5EF4-FFF2-40B4-BE49-F238E27FC236}">
                  <a16:creationId xmlns:a16="http://schemas.microsoft.com/office/drawing/2014/main" id="{16DC5AF0-7115-8D42-8860-7E04F7B6AC78}"/>
                </a:ext>
              </a:extLst>
            </p:cNvPr>
            <p:cNvGrpSpPr/>
            <p:nvPr/>
          </p:nvGrpSpPr>
          <p:grpSpPr>
            <a:xfrm>
              <a:off x="2220912" y="3045640"/>
              <a:ext cx="461322" cy="2170698"/>
              <a:chOff x="3663259" y="3408666"/>
              <a:chExt cx="201079" cy="1180072"/>
            </a:xfrm>
          </p:grpSpPr>
          <p:sp>
            <p:nvSpPr>
              <p:cNvPr id="138250" name="Line 10"/>
              <p:cNvSpPr>
                <a:spLocks noChangeShapeType="1"/>
              </p:cNvSpPr>
              <p:nvPr/>
            </p:nvSpPr>
            <p:spPr bwMode="auto">
              <a:xfrm flipH="1">
                <a:off x="3758683" y="3408666"/>
                <a:ext cx="0" cy="118007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1" name="Line 21"/>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2" name="Line 22"/>
              <p:cNvSpPr>
                <a:spLocks noChangeShapeType="1"/>
              </p:cNvSpPr>
              <p:nvPr/>
            </p:nvSpPr>
            <p:spPr bwMode="auto">
              <a:xfrm>
                <a:off x="3663259" y="4588738"/>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138264" name="Text Box 24"/>
            <p:cNvSpPr txBox="1">
              <a:spLocks noChangeArrowheads="1"/>
            </p:cNvSpPr>
            <p:nvPr/>
          </p:nvSpPr>
          <p:spPr bwMode="auto">
            <a:xfrm>
              <a:off x="-6121" y="3309416"/>
              <a:ext cx="2372486"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 n x timeout</a:t>
              </a:r>
            </a:p>
            <a:p>
              <a:pPr marL="256695" indent="-256695" defTabSz="685752">
                <a:spcBef>
                  <a:spcPct val="0"/>
                </a:spcBef>
                <a:buClrTx/>
                <a:buSzTx/>
                <a:buFontTx/>
                <a:buChar char="-"/>
                <a:defRPr/>
              </a:pPr>
              <a:r>
                <a:rPr lang="en-US" altLang="x-none" sz="1350" dirty="0">
                  <a:solidFill>
                    <a:srgbClr val="000000"/>
                  </a:solidFill>
                  <a:latin typeface="Times New Roman" charset="0"/>
                </a:rPr>
                <a:t>Time to retry FIN </a:t>
              </a:r>
              <a:br>
                <a:rPr lang="en-US" altLang="x-none" sz="1350" dirty="0">
                  <a:solidFill>
                    <a:srgbClr val="000000"/>
                  </a:solidFill>
                  <a:latin typeface="Times New Roman" charset="0"/>
                </a:rPr>
              </a:br>
              <a:r>
                <a:rPr lang="en-US" altLang="x-none" sz="1350" dirty="0">
                  <a:solidFill>
                    <a:srgbClr val="000000"/>
                  </a:solidFill>
                  <a:latin typeface="Times New Roman" charset="0"/>
                </a:rPr>
                <a:t>after each timeout</a:t>
              </a:r>
            </a:p>
          </p:txBody>
        </p:sp>
        <p:sp>
          <p:nvSpPr>
            <p:cNvPr id="3" name="TextBox 2">
              <a:extLst>
                <a:ext uri="{FF2B5EF4-FFF2-40B4-BE49-F238E27FC236}">
                  <a16:creationId xmlns:a16="http://schemas.microsoft.com/office/drawing/2014/main" id="{BD848ED0-B764-1343-AEBB-2FD80E532004}"/>
                </a:ext>
              </a:extLst>
            </p:cNvPr>
            <p:cNvSpPr txBox="1"/>
            <p:nvPr/>
          </p:nvSpPr>
          <p:spPr>
            <a:xfrm>
              <a:off x="1947821" y="1577592"/>
              <a:ext cx="3843943" cy="492742"/>
            </a:xfrm>
            <a:prstGeom prst="rect">
              <a:avLst/>
            </a:prstGeom>
            <a:noFill/>
          </p:spPr>
          <p:txBody>
            <a:bodyPr wrap="none" rtlCol="0">
              <a:spAutoFit/>
            </a:bodyPr>
            <a:lstStyle/>
            <a:p>
              <a:r>
                <a:rPr lang="en-US" sz="1797" dirty="0"/>
                <a:t>Design 1 (initiator time wait)</a:t>
              </a:r>
            </a:p>
          </p:txBody>
        </p:sp>
        <p:sp>
          <p:nvSpPr>
            <p:cNvPr id="24" name="Text Box 24">
              <a:extLst>
                <a:ext uri="{FF2B5EF4-FFF2-40B4-BE49-F238E27FC236}">
                  <a16:creationId xmlns:a16="http://schemas.microsoft.com/office/drawing/2014/main" id="{5CDC960E-8FE9-3041-A2F8-A3C4A29A2CED}"/>
                </a:ext>
              </a:extLst>
            </p:cNvPr>
            <p:cNvSpPr txBox="1">
              <a:spLocks noChangeArrowheads="1"/>
            </p:cNvSpPr>
            <p:nvPr/>
          </p:nvSpPr>
          <p:spPr bwMode="auto">
            <a:xfrm>
              <a:off x="5121093" y="3359149"/>
              <a:ext cx="2411457" cy="678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receive FIN</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44" name="Line 17">
              <a:extLst>
                <a:ext uri="{FF2B5EF4-FFF2-40B4-BE49-F238E27FC236}">
                  <a16:creationId xmlns:a16="http://schemas.microsoft.com/office/drawing/2014/main" id="{15EE7DF3-2DA1-DA4C-92E3-AB1C7AC889F9}"/>
                </a:ext>
              </a:extLst>
            </p:cNvPr>
            <p:cNvSpPr>
              <a:spLocks noChangeShapeType="1"/>
            </p:cNvSpPr>
            <p:nvPr/>
          </p:nvSpPr>
          <p:spPr bwMode="auto">
            <a:xfrm>
              <a:off x="51165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 name="Rectangle 1">
              <a:extLst>
                <a:ext uri="{FF2B5EF4-FFF2-40B4-BE49-F238E27FC236}">
                  <a16:creationId xmlns:a16="http://schemas.microsoft.com/office/drawing/2014/main" id="{25A221FF-8AB5-0146-8574-8C7537163AFA}"/>
                </a:ext>
              </a:extLst>
            </p:cNvPr>
            <p:cNvSpPr/>
            <p:nvPr/>
          </p:nvSpPr>
          <p:spPr>
            <a:xfrm>
              <a:off x="434299" y="5174003"/>
              <a:ext cx="2061736" cy="400839"/>
            </a:xfrm>
            <a:prstGeom prst="rect">
              <a:avLst/>
            </a:prstGeom>
          </p:spPr>
          <p:txBody>
            <a:bodyPr wrap="square">
              <a:spAutoFit/>
            </a:bodyPr>
            <a:lstStyle/>
            <a:p>
              <a:pPr defTabSz="685752">
                <a:defRPr/>
              </a:pPr>
              <a:r>
                <a:rPr lang="en-US" altLang="x-none" sz="1350" dirty="0">
                  <a:solidFill>
                    <a:srgbClr val="000000"/>
                  </a:solidFill>
                </a:rPr>
                <a:t>All states removed </a:t>
              </a:r>
            </a:p>
          </p:txBody>
        </p:sp>
      </p:grpSp>
      <p:sp>
        <p:nvSpPr>
          <p:cNvPr id="7" name="Slide Number Placeholder 6">
            <a:extLst>
              <a:ext uri="{FF2B5EF4-FFF2-40B4-BE49-F238E27FC236}">
                <a16:creationId xmlns:a16="http://schemas.microsoft.com/office/drawing/2014/main" id="{47CEBE0F-762F-F04D-A5A1-C306376D4F05}"/>
              </a:ext>
            </a:extLst>
          </p:cNvPr>
          <p:cNvSpPr>
            <a:spLocks noGrp="1"/>
          </p:cNvSpPr>
          <p:nvPr>
            <p:ph type="sldNum" sz="quarter" idx="12"/>
          </p:nvPr>
        </p:nvSpPr>
        <p:spPr/>
        <p:txBody>
          <a:bodyPr/>
          <a:lstStyle/>
          <a:p>
            <a:fld id="{D925A599-CC33-7E4D-8C4D-B495C4836CF6}" type="slidenum">
              <a:rPr lang="en-US" altLang="x-none" smtClean="0"/>
              <a:pPr/>
              <a:t>45</a:t>
            </a:fld>
            <a:endParaRPr lang="en-US" altLang="x-none"/>
          </a:p>
        </p:txBody>
      </p:sp>
    </p:spTree>
    <p:extLst>
      <p:ext uri="{BB962C8B-B14F-4D97-AF65-F5344CB8AC3E}">
        <p14:creationId xmlns:p14="http://schemas.microsoft.com/office/powerpoint/2010/main" val="241935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F819782-F998-8240-839F-6227D5E2E854}" type="slidenum">
              <a:rPr lang="en-US" altLang="x-none" sz="1400">
                <a:latin typeface="Times New Roman" charset="0"/>
              </a:rPr>
              <a:pPr eaLnBrk="1" hangingPunct="1"/>
              <a:t>5</a:t>
            </a:fld>
            <a:endParaRPr lang="en-US" altLang="x-none" sz="1400">
              <a:latin typeface="Times New Roman" charset="0"/>
            </a:endParaRPr>
          </a:p>
        </p:txBody>
      </p:sp>
      <p:sp>
        <p:nvSpPr>
          <p:cNvPr id="94210" name="Rectangle 2"/>
          <p:cNvSpPr>
            <a:spLocks noGrp="1" noChangeArrowheads="1"/>
          </p:cNvSpPr>
          <p:nvPr>
            <p:ph type="title"/>
          </p:nvPr>
        </p:nvSpPr>
        <p:spPr/>
        <p:txBody>
          <a:bodyPr/>
          <a:lstStyle/>
          <a:p>
            <a:r>
              <a:rPr lang="en-US" altLang="x-none" sz="3200" dirty="0">
                <a:ea typeface="ＭＳ Ｐゴシック" charset="-128"/>
              </a:rPr>
              <a:t>Re</a:t>
            </a:r>
            <a:r>
              <a:rPr lang="en-US" altLang="zh-CN" sz="3200" dirty="0">
                <a:ea typeface="ＭＳ Ｐゴシック" charset="-128"/>
              </a:rPr>
              <a:t>cap:</a:t>
            </a:r>
            <a:r>
              <a:rPr lang="zh-CN" altLang="en-US" sz="3200" dirty="0">
                <a:ea typeface="ＭＳ Ｐゴシック" charset="-128"/>
              </a:rPr>
              <a:t> </a:t>
            </a:r>
            <a:r>
              <a:rPr lang="en-US" altLang="x-none" sz="3200" dirty="0">
                <a:ea typeface="ＭＳ Ｐゴシック" charset="-128"/>
              </a:rPr>
              <a:t>Reliable </a:t>
            </a:r>
            <a:r>
              <a:rPr lang="en-US" altLang="zh-CN" sz="3200" dirty="0">
                <a:ea typeface="宋体" charset="-122"/>
              </a:rPr>
              <a:t>D</a:t>
            </a:r>
            <a:r>
              <a:rPr lang="en-US" altLang="x-none" sz="3200" dirty="0">
                <a:ea typeface="ＭＳ Ｐゴシック" charset="-128"/>
              </a:rPr>
              <a:t>ata </a:t>
            </a:r>
            <a:r>
              <a:rPr lang="en-US" altLang="zh-CN" sz="3200" dirty="0">
                <a:ea typeface="宋体" charset="-122"/>
              </a:rPr>
              <a:t>T</a:t>
            </a:r>
            <a:r>
              <a:rPr lang="en-US" altLang="x-none" sz="3200" dirty="0">
                <a:ea typeface="ＭＳ Ｐゴシック" charset="-128"/>
              </a:rPr>
              <a:t>ransfer</a:t>
            </a:r>
            <a:r>
              <a:rPr lang="zh-CN" altLang="en-US" sz="3200" dirty="0">
                <a:ea typeface="ＭＳ Ｐゴシック" charset="-128"/>
              </a:rPr>
              <a:t> </a:t>
            </a:r>
            <a:r>
              <a:rPr lang="en-US" altLang="zh-CN" sz="3200" dirty="0">
                <a:ea typeface="ＭＳ Ｐゴシック" charset="-128"/>
              </a:rPr>
              <a:t>Setting</a:t>
            </a:r>
            <a:endParaRPr lang="en-US" altLang="x-none" sz="3200" dirty="0">
              <a:ea typeface="ＭＳ Ｐゴシック" charset="-128"/>
            </a:endParaRPr>
          </a:p>
        </p:txBody>
      </p:sp>
      <p:sp>
        <p:nvSpPr>
          <p:cNvPr id="94211" name="Rectangle 3"/>
          <p:cNvSpPr>
            <a:spLocks noGrp="1" noChangeArrowheads="1"/>
          </p:cNvSpPr>
          <p:nvPr>
            <p:ph type="body" sz="half" idx="1"/>
          </p:nvPr>
        </p:nvSpPr>
        <p:spPr>
          <a:xfrm>
            <a:off x="514350" y="1524000"/>
            <a:ext cx="7258050" cy="3352800"/>
          </a:xfrm>
          <a:noFill/>
        </p:spPr>
        <p:txBody>
          <a:bodyPr/>
          <a:lstStyle/>
          <a:p>
            <a:pPr>
              <a:buFont typeface="ZapfDingbats" charset="0"/>
              <a:buNone/>
            </a:pPr>
            <a:r>
              <a:rPr lang="en-US" altLang="x-none" sz="2400" dirty="0">
                <a:solidFill>
                  <a:srgbClr val="FF0000"/>
                </a:solidFill>
                <a:ea typeface="ＭＳ Ｐゴシック" charset="-128"/>
              </a:rPr>
              <a:t>We</a:t>
            </a:r>
            <a:r>
              <a:rPr lang="ja-JP" altLang="en-US" sz="2400" dirty="0">
                <a:solidFill>
                  <a:srgbClr val="FF0000"/>
                </a:solidFill>
                <a:ea typeface="ＭＳ Ｐゴシック" charset="-128"/>
              </a:rPr>
              <a:t>’</a:t>
            </a:r>
            <a:r>
              <a:rPr lang="en-US" altLang="ja-JP" sz="2400" dirty="0" err="1">
                <a:solidFill>
                  <a:srgbClr val="FF0000"/>
                </a:solidFill>
                <a:ea typeface="ＭＳ Ｐゴシック" charset="-128"/>
              </a:rPr>
              <a:t>ll</a:t>
            </a:r>
            <a:r>
              <a:rPr lang="en-US" altLang="ja-JP" sz="2400" dirty="0">
                <a:solidFill>
                  <a:srgbClr val="FF0000"/>
                </a:solidFill>
                <a:ea typeface="ＭＳ Ｐゴシック" charset="-128"/>
              </a:rPr>
              <a:t>:</a:t>
            </a:r>
            <a:endParaRPr lang="en-US" altLang="ja-JP" sz="2400" dirty="0">
              <a:ea typeface="ＭＳ Ｐゴシック" charset="-128"/>
            </a:endParaRPr>
          </a:p>
          <a:p>
            <a:pPr>
              <a:buFont typeface="Wingdings" pitchFamily="2" charset="2"/>
              <a:buChar char="q"/>
            </a:pPr>
            <a:r>
              <a:rPr lang="en-US" altLang="x-none" sz="2400" dirty="0">
                <a:ea typeface="ＭＳ Ｐゴシック" charset="-128"/>
              </a:rPr>
              <a:t>incrementally develop sender, receiver sides of reliable data transfer protocol (</a:t>
            </a:r>
            <a:r>
              <a:rPr lang="en-US" altLang="x-none" sz="2400" dirty="0" err="1">
                <a:ea typeface="ＭＳ Ｐゴシック" charset="-128"/>
              </a:rPr>
              <a:t>rdt</a:t>
            </a:r>
            <a:r>
              <a:rPr lang="en-US" altLang="x-none" sz="2400" dirty="0">
                <a:ea typeface="ＭＳ Ｐゴシック" charset="-128"/>
              </a:rPr>
              <a:t>)</a:t>
            </a:r>
          </a:p>
          <a:p>
            <a:pPr>
              <a:buFont typeface="Wingdings" pitchFamily="2" charset="2"/>
              <a:buChar char="q"/>
            </a:pPr>
            <a:r>
              <a:rPr lang="en-US" altLang="x-none" sz="2400" dirty="0">
                <a:ea typeface="ＭＳ Ｐゴシック" charset="-128"/>
              </a:rPr>
              <a:t>consider only unidirectional data transfer</a:t>
            </a:r>
          </a:p>
          <a:p>
            <a:pPr lvl="1">
              <a:buFont typeface="Courier New" panose="02070309020205020404" pitchFamily="49" charset="0"/>
              <a:buChar char="o"/>
            </a:pPr>
            <a:r>
              <a:rPr lang="en-US" altLang="x-none" sz="2000" dirty="0">
                <a:ea typeface="ＭＳ Ｐゴシック" charset="-128"/>
              </a:rPr>
              <a:t>but control info will flow on both directions !</a:t>
            </a:r>
          </a:p>
          <a:p>
            <a:pPr>
              <a:buFont typeface="Wingdings" pitchFamily="2" charset="2"/>
              <a:buChar char="q"/>
            </a:pPr>
            <a:r>
              <a:rPr lang="en-US" altLang="x-none" sz="2400" dirty="0">
                <a:ea typeface="ＭＳ Ｐゴシック" charset="-128"/>
              </a:rPr>
              <a:t>use </a:t>
            </a:r>
            <a:r>
              <a:rPr lang="en-US" altLang="x-none" sz="2400" dirty="0">
                <a:solidFill>
                  <a:srgbClr val="C00000"/>
                </a:solidFill>
                <a:ea typeface="ＭＳ Ｐゴシック" charset="-128"/>
              </a:rPr>
              <a:t>finite state machines (FSM)</a:t>
            </a:r>
            <a:r>
              <a:rPr lang="en-US" altLang="x-none" sz="2400" dirty="0">
                <a:ea typeface="ＭＳ Ｐゴシック" charset="-128"/>
              </a:rPr>
              <a:t> to specify sender, receiver</a:t>
            </a:r>
          </a:p>
        </p:txBody>
      </p:sp>
      <p:grpSp>
        <p:nvGrpSpPr>
          <p:cNvPr id="94212" name="Group 4"/>
          <p:cNvGrpSpPr>
            <a:grpSpLocks/>
          </p:cNvGrpSpPr>
          <p:nvPr/>
        </p:nvGrpSpPr>
        <p:grpSpPr bwMode="auto">
          <a:xfrm>
            <a:off x="3063875" y="4838700"/>
            <a:ext cx="917575" cy="942975"/>
            <a:chOff x="670" y="3294"/>
            <a:chExt cx="578" cy="594"/>
          </a:xfrm>
        </p:grpSpPr>
        <p:sp>
          <p:nvSpPr>
            <p:cNvPr id="94229" name="Oval 5"/>
            <p:cNvSpPr>
              <a:spLocks noChangeArrowheads="1"/>
            </p:cNvSpPr>
            <p:nvPr/>
          </p:nvSpPr>
          <p:spPr bwMode="auto">
            <a:xfrm>
              <a:off x="738" y="3294"/>
              <a:ext cx="510" cy="552"/>
            </a:xfrm>
            <a:prstGeom prst="ellipse">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4230" name="Oval 6"/>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4231" name="Text Box 7"/>
            <p:cNvSpPr txBox="1">
              <a:spLocks noChangeArrowheads="1"/>
            </p:cNvSpPr>
            <p:nvPr/>
          </p:nvSpPr>
          <p:spPr bwMode="auto">
            <a:xfrm>
              <a:off x="670" y="3425"/>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x-none" sz="2000">
                  <a:latin typeface="Comic Sans MS" charset="0"/>
                </a:rPr>
                <a:t>state</a:t>
              </a:r>
            </a:p>
            <a:p>
              <a:pPr algn="ctr" eaLnBrk="1" hangingPunct="1"/>
              <a:r>
                <a:rPr lang="en-US" altLang="x-none" sz="2000">
                  <a:latin typeface="Comic Sans MS" charset="0"/>
                </a:rPr>
                <a:t>1</a:t>
              </a:r>
            </a:p>
          </p:txBody>
        </p:sp>
      </p:grpSp>
      <p:sp>
        <p:nvSpPr>
          <p:cNvPr id="94213" name="Freeform 8"/>
          <p:cNvSpPr>
            <a:spLocks/>
          </p:cNvSpPr>
          <p:nvPr/>
        </p:nvSpPr>
        <p:spPr bwMode="auto">
          <a:xfrm>
            <a:off x="3981450" y="4857750"/>
            <a:ext cx="3952875" cy="285750"/>
          </a:xfrm>
          <a:custGeom>
            <a:avLst/>
            <a:gdLst>
              <a:gd name="T0" fmla="*/ 0 w 1446"/>
              <a:gd name="T1" fmla="*/ 2147483647 h 180"/>
              <a:gd name="T2" fmla="*/ 2147483647 w 1446"/>
              <a:gd name="T3" fmla="*/ 2147483647 h 180"/>
              <a:gd name="T4" fmla="*/ 0 60000 65536"/>
              <a:gd name="T5" fmla="*/ 0 60000 65536"/>
              <a:gd name="T6" fmla="*/ 0 w 1446"/>
              <a:gd name="T7" fmla="*/ 0 h 180"/>
              <a:gd name="T8" fmla="*/ 1446 w 1446"/>
              <a:gd name="T9" fmla="*/ 180 h 180"/>
            </a:gdLst>
            <a:ahLst/>
            <a:cxnLst>
              <a:cxn ang="T4">
                <a:pos x="T0" y="T1"/>
              </a:cxn>
              <a:cxn ang="T5">
                <a:pos x="T2" y="T3"/>
              </a:cxn>
            </a:cxnLst>
            <a:rect l="T6" t="T7" r="T8" b="T9"/>
            <a:pathLst>
              <a:path w="1446" h="180">
                <a:moveTo>
                  <a:pt x="0" y="180"/>
                </a:moveTo>
                <a:cubicBezTo>
                  <a:pt x="540" y="30"/>
                  <a:pt x="972" y="0"/>
                  <a:pt x="1446" y="168"/>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94214" name="Group 9"/>
          <p:cNvGrpSpPr>
            <a:grpSpLocks/>
          </p:cNvGrpSpPr>
          <p:nvPr/>
        </p:nvGrpSpPr>
        <p:grpSpPr bwMode="auto">
          <a:xfrm>
            <a:off x="7816850" y="4943475"/>
            <a:ext cx="917575" cy="942975"/>
            <a:chOff x="670" y="3294"/>
            <a:chExt cx="578" cy="594"/>
          </a:xfrm>
        </p:grpSpPr>
        <p:sp>
          <p:nvSpPr>
            <p:cNvPr id="94226" name="Oval 10"/>
            <p:cNvSpPr>
              <a:spLocks noChangeArrowheads="1"/>
            </p:cNvSpPr>
            <p:nvPr/>
          </p:nvSpPr>
          <p:spPr bwMode="auto">
            <a:xfrm>
              <a:off x="738" y="3294"/>
              <a:ext cx="510" cy="552"/>
            </a:xfrm>
            <a:prstGeom prst="ellipse">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4227" name="Oval 11"/>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4228" name="Text Box 12"/>
            <p:cNvSpPr txBox="1">
              <a:spLocks noChangeArrowheads="1"/>
            </p:cNvSpPr>
            <p:nvPr/>
          </p:nvSpPr>
          <p:spPr bwMode="auto">
            <a:xfrm>
              <a:off x="670" y="3425"/>
              <a:ext cx="5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x-none" sz="2000">
                  <a:latin typeface="Comic Sans MS" charset="0"/>
                </a:rPr>
                <a:t>state</a:t>
              </a:r>
            </a:p>
            <a:p>
              <a:pPr algn="ctr" eaLnBrk="1" hangingPunct="1"/>
              <a:r>
                <a:rPr lang="en-US" altLang="x-none" sz="2000">
                  <a:latin typeface="Comic Sans MS" charset="0"/>
                </a:rPr>
                <a:t>2</a:t>
              </a:r>
            </a:p>
          </p:txBody>
        </p:sp>
      </p:grpSp>
      <p:sp>
        <p:nvSpPr>
          <p:cNvPr id="171021" name="Text Box 13"/>
          <p:cNvSpPr txBox="1">
            <a:spLocks noChangeArrowheads="1"/>
          </p:cNvSpPr>
          <p:nvPr/>
        </p:nvSpPr>
        <p:spPr bwMode="auto">
          <a:xfrm>
            <a:off x="4110038" y="4232275"/>
            <a:ext cx="3355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FF0000"/>
                </a:solidFill>
                <a:latin typeface="Comic Sans MS" charset="0"/>
              </a:rPr>
              <a:t>event causing state transition</a:t>
            </a:r>
            <a:endParaRPr lang="en-US" altLang="x-none">
              <a:latin typeface="Times New Roman" charset="0"/>
            </a:endParaRPr>
          </a:p>
        </p:txBody>
      </p:sp>
      <p:sp>
        <p:nvSpPr>
          <p:cNvPr id="171022" name="Text Box 14"/>
          <p:cNvSpPr txBox="1">
            <a:spLocks noChangeArrowheads="1"/>
          </p:cNvSpPr>
          <p:nvPr/>
        </p:nvSpPr>
        <p:spPr bwMode="auto">
          <a:xfrm>
            <a:off x="4021138" y="4527550"/>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FF0000"/>
                </a:solidFill>
                <a:latin typeface="Comic Sans MS" charset="0"/>
              </a:rPr>
              <a:t>actions taken on state transition</a:t>
            </a:r>
            <a:endParaRPr lang="en-US" altLang="x-none">
              <a:solidFill>
                <a:srgbClr val="FF0000"/>
              </a:solidFill>
              <a:latin typeface="Times New Roman" charset="0"/>
            </a:endParaRPr>
          </a:p>
        </p:txBody>
      </p:sp>
      <p:sp>
        <p:nvSpPr>
          <p:cNvPr id="171023" name="Line 15"/>
          <p:cNvSpPr>
            <a:spLocks noChangeShapeType="1"/>
          </p:cNvSpPr>
          <p:nvPr/>
        </p:nvSpPr>
        <p:spPr bwMode="auto">
          <a:xfrm>
            <a:off x="4105275" y="4572000"/>
            <a:ext cx="33813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218" name="Rectangle 16"/>
          <p:cNvSpPr>
            <a:spLocks noChangeArrowheads="1"/>
          </p:cNvSpPr>
          <p:nvPr/>
        </p:nvSpPr>
        <p:spPr bwMode="auto">
          <a:xfrm>
            <a:off x="123825" y="4905375"/>
            <a:ext cx="27717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spcBef>
                <a:spcPct val="20000"/>
              </a:spcBef>
              <a:buClr>
                <a:schemeClr val="accent2"/>
              </a:buClr>
              <a:buSzPct val="85000"/>
              <a:buFont typeface="ZapfDingbats" charset="0"/>
              <a:buNone/>
            </a:pPr>
            <a:r>
              <a:rPr lang="en-US" altLang="x-none" sz="1800">
                <a:solidFill>
                  <a:srgbClr val="FF0000"/>
                </a:solidFill>
                <a:latin typeface="Comic Sans MS" charset="0"/>
              </a:rPr>
              <a:t>state:</a:t>
            </a:r>
            <a:r>
              <a:rPr lang="en-US" altLang="x-none" sz="1800">
                <a:latin typeface="Comic Sans MS" charset="0"/>
              </a:rPr>
              <a:t> when in this </a:t>
            </a:r>
            <a:r>
              <a:rPr lang="ja-JP" altLang="en-US" sz="1800">
                <a:latin typeface="Comic Sans MS" charset="0"/>
              </a:rPr>
              <a:t>“</a:t>
            </a:r>
            <a:r>
              <a:rPr lang="en-US" altLang="ja-JP" sz="1800">
                <a:latin typeface="Comic Sans MS" charset="0"/>
              </a:rPr>
              <a:t>state</a:t>
            </a:r>
            <a:r>
              <a:rPr lang="ja-JP" altLang="en-US" sz="1800">
                <a:latin typeface="Comic Sans MS" charset="0"/>
              </a:rPr>
              <a:t>”</a:t>
            </a:r>
            <a:r>
              <a:rPr lang="en-US" altLang="ja-JP" sz="1800">
                <a:latin typeface="Comic Sans MS" charset="0"/>
              </a:rPr>
              <a:t> next state uniquely determined by next event</a:t>
            </a:r>
            <a:endParaRPr lang="en-US" altLang="x-none" sz="1800">
              <a:latin typeface="Comic Sans MS" charset="0"/>
            </a:endParaRPr>
          </a:p>
        </p:txBody>
      </p:sp>
      <p:sp>
        <p:nvSpPr>
          <p:cNvPr id="94219" name="Freeform 17"/>
          <p:cNvSpPr>
            <a:spLocks/>
          </p:cNvSpPr>
          <p:nvPr/>
        </p:nvSpPr>
        <p:spPr bwMode="auto">
          <a:xfrm>
            <a:off x="3381375" y="5781675"/>
            <a:ext cx="95250" cy="581025"/>
          </a:xfrm>
          <a:custGeom>
            <a:avLst/>
            <a:gdLst>
              <a:gd name="T0" fmla="*/ 2147483647 w 60"/>
              <a:gd name="T1" fmla="*/ 2147483647 h 366"/>
              <a:gd name="T2" fmla="*/ 2147483647 w 60"/>
              <a:gd name="T3" fmla="*/ 0 h 366"/>
              <a:gd name="T4" fmla="*/ 0 60000 65536"/>
              <a:gd name="T5" fmla="*/ 0 60000 65536"/>
              <a:gd name="T6" fmla="*/ 0 w 60"/>
              <a:gd name="T7" fmla="*/ 0 h 366"/>
              <a:gd name="T8" fmla="*/ 60 w 60"/>
              <a:gd name="T9" fmla="*/ 366 h 366"/>
            </a:gdLst>
            <a:ahLst/>
            <a:cxnLst>
              <a:cxn ang="T4">
                <a:pos x="T0" y="T1"/>
              </a:cxn>
              <a:cxn ang="T5">
                <a:pos x="T2" y="T3"/>
              </a:cxn>
            </a:cxnLst>
            <a:rect l="T6" t="T7" r="T8" b="T9"/>
            <a:pathLst>
              <a:path w="60" h="366">
                <a:moveTo>
                  <a:pt x="48" y="366"/>
                </a:moveTo>
                <a:cubicBezTo>
                  <a:pt x="0" y="204"/>
                  <a:pt x="60" y="55"/>
                  <a:pt x="6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20" name="Freeform 18"/>
          <p:cNvSpPr>
            <a:spLocks/>
          </p:cNvSpPr>
          <p:nvPr/>
        </p:nvSpPr>
        <p:spPr bwMode="auto">
          <a:xfrm flipH="1" flipV="1">
            <a:off x="8524875" y="5819775"/>
            <a:ext cx="95250" cy="581025"/>
          </a:xfrm>
          <a:custGeom>
            <a:avLst/>
            <a:gdLst>
              <a:gd name="T0" fmla="*/ 2147483647 w 60"/>
              <a:gd name="T1" fmla="*/ 2147483647 h 366"/>
              <a:gd name="T2" fmla="*/ 2147483647 w 60"/>
              <a:gd name="T3" fmla="*/ 0 h 366"/>
              <a:gd name="T4" fmla="*/ 0 60000 65536"/>
              <a:gd name="T5" fmla="*/ 0 60000 65536"/>
              <a:gd name="T6" fmla="*/ 0 w 60"/>
              <a:gd name="T7" fmla="*/ 0 h 366"/>
              <a:gd name="T8" fmla="*/ 60 w 60"/>
              <a:gd name="T9" fmla="*/ 366 h 366"/>
            </a:gdLst>
            <a:ahLst/>
            <a:cxnLst>
              <a:cxn ang="T4">
                <a:pos x="T0" y="T1"/>
              </a:cxn>
              <a:cxn ang="T5">
                <a:pos x="T2" y="T3"/>
              </a:cxn>
            </a:cxnLst>
            <a:rect l="T6" t="T7" r="T8" b="T9"/>
            <a:pathLst>
              <a:path w="60" h="366">
                <a:moveTo>
                  <a:pt x="48" y="366"/>
                </a:moveTo>
                <a:cubicBezTo>
                  <a:pt x="0" y="204"/>
                  <a:pt x="60" y="55"/>
                  <a:pt x="6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1027" name="Line 19"/>
          <p:cNvSpPr>
            <a:spLocks noChangeShapeType="1"/>
          </p:cNvSpPr>
          <p:nvPr/>
        </p:nvSpPr>
        <p:spPr bwMode="auto">
          <a:xfrm>
            <a:off x="3905250" y="5524500"/>
            <a:ext cx="1571625" cy="752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20"/>
          <p:cNvGrpSpPr>
            <a:grpSpLocks/>
          </p:cNvGrpSpPr>
          <p:nvPr/>
        </p:nvGrpSpPr>
        <p:grpSpPr bwMode="auto">
          <a:xfrm>
            <a:off x="4581525" y="5327650"/>
            <a:ext cx="966788" cy="671513"/>
            <a:chOff x="3516" y="3260"/>
            <a:chExt cx="609" cy="423"/>
          </a:xfrm>
        </p:grpSpPr>
        <p:sp>
          <p:nvSpPr>
            <p:cNvPr id="94223" name="Text Box 21"/>
            <p:cNvSpPr txBox="1">
              <a:spLocks noChangeArrowheads="1"/>
            </p:cNvSpPr>
            <p:nvPr/>
          </p:nvSpPr>
          <p:spPr bwMode="auto">
            <a:xfrm>
              <a:off x="3564" y="3260"/>
              <a:ext cx="4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FF0000"/>
                  </a:solidFill>
                  <a:latin typeface="Comic Sans MS" charset="0"/>
                </a:rPr>
                <a:t>event</a:t>
              </a:r>
              <a:endParaRPr lang="en-US" altLang="x-none">
                <a:latin typeface="Times New Roman" charset="0"/>
              </a:endParaRPr>
            </a:p>
          </p:txBody>
        </p:sp>
        <p:sp>
          <p:nvSpPr>
            <p:cNvPr id="94224" name="Text Box 22"/>
            <p:cNvSpPr txBox="1">
              <a:spLocks noChangeArrowheads="1"/>
            </p:cNvSpPr>
            <p:nvPr/>
          </p:nvSpPr>
          <p:spPr bwMode="auto">
            <a:xfrm>
              <a:off x="3532" y="3452"/>
              <a:ext cx="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FF0000"/>
                  </a:solidFill>
                  <a:latin typeface="Comic Sans MS" charset="0"/>
                </a:rPr>
                <a:t>actions</a:t>
              </a:r>
              <a:endParaRPr lang="en-US" altLang="x-none">
                <a:solidFill>
                  <a:srgbClr val="FF0000"/>
                </a:solidFill>
                <a:latin typeface="Times New Roman" charset="0"/>
              </a:endParaRPr>
            </a:p>
          </p:txBody>
        </p:sp>
        <p:sp>
          <p:nvSpPr>
            <p:cNvPr id="94225" name="Line 23"/>
            <p:cNvSpPr>
              <a:spLocks noChangeShapeType="1"/>
            </p:cNvSpPr>
            <p:nvPr/>
          </p:nvSpPr>
          <p:spPr bwMode="auto">
            <a:xfrm>
              <a:off x="3516" y="3480"/>
              <a:ext cx="59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597909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102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10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1" grpId="0"/>
      <p:bldP spid="171022" grpId="0"/>
      <p:bldP spid="171023" grpId="0" animBg="1"/>
      <p:bldP spid="1710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F125134-54D9-194F-BCF6-3C81CC0E076D}" type="slidenum">
              <a:rPr lang="en-US" altLang="x-none" sz="1400">
                <a:solidFill>
                  <a:srgbClr val="000000"/>
                </a:solidFill>
                <a:latin typeface="Times New Roman" charset="0"/>
              </a:rPr>
              <a:pPr eaLnBrk="1" hangingPunct="1"/>
              <a:t>6</a:t>
            </a:fld>
            <a:endParaRPr lang="en-US" altLang="x-none" sz="1400">
              <a:solidFill>
                <a:srgbClr val="000000"/>
              </a:solidFill>
              <a:latin typeface="Times New Roman" charset="0"/>
            </a:endParaRPr>
          </a:p>
        </p:txBody>
      </p:sp>
      <p:sp>
        <p:nvSpPr>
          <p:cNvPr id="145410" name="Rectangle 2"/>
          <p:cNvSpPr>
            <a:spLocks noGrp="1" noChangeArrowheads="1"/>
          </p:cNvSpPr>
          <p:nvPr>
            <p:ph type="title"/>
          </p:nvPr>
        </p:nvSpPr>
        <p:spPr/>
        <p:txBody>
          <a:bodyPr/>
          <a:lstStyle/>
          <a:p>
            <a:r>
              <a:rPr lang="en-US" altLang="x-none" sz="3200">
                <a:ea typeface="ＭＳ Ｐゴシック" charset="-128"/>
              </a:rPr>
              <a:t>rdt3.0: </a:t>
            </a:r>
            <a:r>
              <a:rPr lang="en-US" altLang="zh-CN" sz="3200">
                <a:ea typeface="宋体" charset="-122"/>
              </a:rPr>
              <a:t>C</a:t>
            </a:r>
            <a:r>
              <a:rPr lang="en-US" altLang="x-none" sz="3200">
                <a:ea typeface="ＭＳ Ｐゴシック" charset="-128"/>
              </a:rPr>
              <a:t>hannels with </a:t>
            </a:r>
            <a:r>
              <a:rPr lang="en-US" altLang="zh-CN" sz="3200">
                <a:ea typeface="宋体" charset="-122"/>
              </a:rPr>
              <a:t>E</a:t>
            </a:r>
            <a:r>
              <a:rPr lang="en-US" altLang="x-none" sz="3200">
                <a:ea typeface="ＭＳ Ｐゴシック" charset="-128"/>
              </a:rPr>
              <a:t>rrors </a:t>
            </a:r>
            <a:r>
              <a:rPr lang="en-US" altLang="x-none" sz="3200" i="1">
                <a:ea typeface="ＭＳ Ｐゴシック" charset="-128"/>
              </a:rPr>
              <a:t>and</a:t>
            </a:r>
            <a:r>
              <a:rPr lang="en-US" altLang="x-none" sz="3200">
                <a:ea typeface="ＭＳ Ｐゴシック" charset="-128"/>
              </a:rPr>
              <a:t> </a:t>
            </a:r>
            <a:r>
              <a:rPr lang="en-US" altLang="zh-CN" sz="3200">
                <a:ea typeface="宋体" charset="-122"/>
              </a:rPr>
              <a:t>L</a:t>
            </a:r>
            <a:r>
              <a:rPr lang="en-US" altLang="x-none" sz="3200">
                <a:ea typeface="ＭＳ Ｐゴシック" charset="-128"/>
              </a:rPr>
              <a:t>oss</a:t>
            </a:r>
            <a:endParaRPr lang="en-US" altLang="x-none">
              <a:ea typeface="ＭＳ Ｐゴシック" charset="-128"/>
            </a:endParaRPr>
          </a:p>
        </p:txBody>
      </p:sp>
      <p:sp>
        <p:nvSpPr>
          <p:cNvPr id="145411" name="Rectangle 3"/>
          <p:cNvSpPr>
            <a:spLocks noGrp="1" noChangeArrowheads="1"/>
          </p:cNvSpPr>
          <p:nvPr>
            <p:ph type="body" sz="half" idx="1"/>
          </p:nvPr>
        </p:nvSpPr>
        <p:spPr>
          <a:xfrm>
            <a:off x="533400" y="1600200"/>
            <a:ext cx="3959225" cy="4781550"/>
          </a:xfrm>
        </p:spPr>
        <p:txBody>
          <a:bodyPr/>
          <a:lstStyle/>
          <a:p>
            <a:pPr>
              <a:buFont typeface="ZapfDingbats" charset="0"/>
              <a:buNone/>
            </a:pPr>
            <a:r>
              <a:rPr lang="en-US" altLang="x-none" sz="2400" u="sng" dirty="0">
                <a:solidFill>
                  <a:srgbClr val="FF0000"/>
                </a:solidFill>
                <a:ea typeface="ＭＳ Ｐゴシック" charset="-128"/>
              </a:rPr>
              <a:t>New assumption:</a:t>
            </a:r>
            <a:r>
              <a:rPr lang="en-US" altLang="x-none" sz="2400" dirty="0">
                <a:ea typeface="ＭＳ Ｐゴシック" charset="-128"/>
              </a:rPr>
              <a:t> underlying channel can also lose packets (data or ACKs)</a:t>
            </a:r>
          </a:p>
          <a:p>
            <a:pPr lvl="1">
              <a:buFont typeface="Courier New" panose="02070309020205020404" pitchFamily="49" charset="0"/>
              <a:buChar char="o"/>
            </a:pPr>
            <a:r>
              <a:rPr lang="en-US" altLang="x-none" sz="2000" dirty="0">
                <a:ea typeface="ＭＳ Ｐゴシック" charset="-128"/>
              </a:rPr>
              <a:t>checksum, seq. #, ACKs, retransmissions will be of help, but not enough</a:t>
            </a:r>
          </a:p>
          <a:p>
            <a:pPr lvl="1"/>
            <a:endParaRPr lang="en-US" altLang="x-none" sz="2000" dirty="0">
              <a:ea typeface="ＭＳ Ｐゴシック" charset="-128"/>
            </a:endParaRPr>
          </a:p>
          <a:p>
            <a:pPr lvl="1"/>
            <a:endParaRPr lang="en-US" altLang="x-none" sz="2000" dirty="0">
              <a:ea typeface="ＭＳ Ｐゴシック" charset="-128"/>
            </a:endParaRPr>
          </a:p>
          <a:p>
            <a:pPr lvl="1"/>
            <a:endParaRPr lang="en-US" altLang="x-none" sz="2000" dirty="0">
              <a:ea typeface="ＭＳ Ｐゴシック" charset="-128"/>
            </a:endParaRPr>
          </a:p>
          <a:p>
            <a:pPr>
              <a:buFont typeface="ZapfDingbats" charset="0"/>
              <a:buNone/>
            </a:pPr>
            <a:r>
              <a:rPr lang="en-US" altLang="x-none" sz="2400" u="sng" dirty="0">
                <a:solidFill>
                  <a:srgbClr val="FF0000"/>
                </a:solidFill>
                <a:ea typeface="ＭＳ Ｐゴシック" charset="-128"/>
              </a:rPr>
              <a:t>Q:</a:t>
            </a:r>
            <a:r>
              <a:rPr lang="en-US" altLang="x-none" sz="2400" dirty="0">
                <a:ea typeface="ＭＳ Ｐゴシック" charset="-128"/>
              </a:rPr>
              <a:t> Does rdt2.2 work under losses?</a:t>
            </a:r>
          </a:p>
        </p:txBody>
      </p:sp>
      <p:sp>
        <p:nvSpPr>
          <p:cNvPr id="183300" name="Rectangle 4"/>
          <p:cNvSpPr>
            <a:spLocks noGrp="1" noChangeArrowheads="1"/>
          </p:cNvSpPr>
          <p:nvPr>
            <p:ph type="body" sz="half" idx="2"/>
          </p:nvPr>
        </p:nvSpPr>
        <p:spPr>
          <a:xfrm>
            <a:off x="4495800" y="1600200"/>
            <a:ext cx="4095750" cy="4648200"/>
          </a:xfrm>
        </p:spPr>
        <p:txBody>
          <a:bodyPr/>
          <a:lstStyle/>
          <a:p>
            <a:pPr>
              <a:buFont typeface="ZapfDingbats" charset="0"/>
              <a:buNone/>
            </a:pPr>
            <a:r>
              <a:rPr lang="en-US" altLang="x-none" sz="2400" u="sng" dirty="0">
                <a:solidFill>
                  <a:srgbClr val="FF0000"/>
                </a:solidFill>
                <a:ea typeface="ＭＳ Ｐゴシック" charset="-128"/>
              </a:rPr>
              <a:t>Approach:</a:t>
            </a:r>
            <a:r>
              <a:rPr lang="en-US" altLang="x-none" sz="2400" dirty="0">
                <a:ea typeface="ＭＳ Ｐゴシック" charset="-128"/>
              </a:rPr>
              <a:t> sender waits </a:t>
            </a:r>
            <a:r>
              <a:rPr lang="ja-JP" altLang="en-US" sz="2400">
                <a:ea typeface="ＭＳ Ｐゴシック" charset="-128"/>
              </a:rPr>
              <a:t>“</a:t>
            </a:r>
            <a:r>
              <a:rPr lang="en-US" altLang="ja-JP" sz="2400" dirty="0">
                <a:ea typeface="ＭＳ Ｐゴシック" charset="-128"/>
              </a:rPr>
              <a:t>reasonable</a:t>
            </a:r>
            <a:r>
              <a:rPr lang="ja-JP" altLang="en-US" sz="2400">
                <a:ea typeface="ＭＳ Ｐゴシック" charset="-128"/>
              </a:rPr>
              <a:t>”</a:t>
            </a:r>
            <a:r>
              <a:rPr lang="en-US" altLang="ja-JP" sz="2400" dirty="0">
                <a:ea typeface="ＭＳ Ｐゴシック" charset="-128"/>
              </a:rPr>
              <a:t> amount of time for ACK </a:t>
            </a:r>
          </a:p>
          <a:p>
            <a:pPr>
              <a:buFont typeface="Wingdings" pitchFamily="2" charset="2"/>
              <a:buChar char="q"/>
            </a:pPr>
            <a:r>
              <a:rPr lang="en-US" altLang="x-none" sz="2000" dirty="0">
                <a:ea typeface="ＭＳ Ｐゴシック" charset="-128"/>
              </a:rPr>
              <a:t>requires countdown timer</a:t>
            </a:r>
          </a:p>
          <a:p>
            <a:pPr>
              <a:buFont typeface="Wingdings" pitchFamily="2" charset="2"/>
              <a:buChar char="q"/>
            </a:pPr>
            <a:r>
              <a:rPr lang="en-US" altLang="x-none" sz="2000" dirty="0">
                <a:ea typeface="ＭＳ Ｐゴシック" charset="-128"/>
              </a:rPr>
              <a:t>retransmits if no ACK received in this time</a:t>
            </a:r>
          </a:p>
          <a:p>
            <a:pPr>
              <a:buFont typeface="Wingdings" pitchFamily="2" charset="2"/>
              <a:buChar char="q"/>
            </a:pPr>
            <a:r>
              <a:rPr lang="en-US" altLang="x-none" sz="2000" dirty="0">
                <a:ea typeface="ＭＳ Ｐゴシック" charset="-128"/>
              </a:rPr>
              <a:t>if </a:t>
            </a:r>
            <a:r>
              <a:rPr lang="en-US" altLang="x-none" sz="2000" dirty="0" err="1">
                <a:ea typeface="ＭＳ Ｐゴシック" charset="-128"/>
              </a:rPr>
              <a:t>pkt</a:t>
            </a:r>
            <a:r>
              <a:rPr lang="en-US" altLang="x-none" sz="2000" dirty="0">
                <a:ea typeface="ＭＳ Ｐゴシック" charset="-128"/>
              </a:rPr>
              <a:t> (or ACK) just delayed (not lost):</a:t>
            </a:r>
          </a:p>
          <a:p>
            <a:pPr lvl="1">
              <a:buFont typeface="Courier New" panose="02070309020205020404" pitchFamily="49" charset="0"/>
              <a:buChar char="o"/>
            </a:pPr>
            <a:r>
              <a:rPr lang="en-US" altLang="x-none" sz="2000" dirty="0">
                <a:ea typeface="ＭＳ Ｐゴシック" charset="-128"/>
              </a:rPr>
              <a:t>retransmission will be  duplicate, but use of seq. #</a:t>
            </a:r>
            <a:r>
              <a:rPr lang="ja-JP" altLang="en-US" sz="2000">
                <a:ea typeface="ＭＳ Ｐゴシック" charset="-128"/>
              </a:rPr>
              <a:t>’</a:t>
            </a:r>
            <a:r>
              <a:rPr lang="en-US" altLang="ja-JP" sz="2000" dirty="0">
                <a:ea typeface="ＭＳ Ｐゴシック" charset="-128"/>
              </a:rPr>
              <a:t>s already handles this</a:t>
            </a:r>
            <a:endParaRPr lang="en-US" altLang="ja-JP" sz="1800" dirty="0">
              <a:ea typeface="ＭＳ Ｐゴシック" charset="-128"/>
            </a:endParaRPr>
          </a:p>
          <a:p>
            <a:pPr lvl="1">
              <a:buFont typeface="Courier New" panose="02070309020205020404" pitchFamily="49" charset="0"/>
              <a:buChar char="o"/>
            </a:pPr>
            <a:r>
              <a:rPr lang="en-US" altLang="x-none" sz="2000" dirty="0">
                <a:ea typeface="ＭＳ Ｐゴシック" charset="-128"/>
              </a:rPr>
              <a:t>receiver must specify </a:t>
            </a:r>
            <a:r>
              <a:rPr lang="en-US" altLang="x-none" sz="2000" dirty="0" err="1">
                <a:ea typeface="ＭＳ Ｐゴシック" charset="-128"/>
              </a:rPr>
              <a:t>seq</a:t>
            </a:r>
            <a:r>
              <a:rPr lang="en-US" altLang="x-none" sz="2000" dirty="0">
                <a:ea typeface="ＭＳ Ｐゴシック" charset="-128"/>
              </a:rPr>
              <a:t> # of </a:t>
            </a:r>
            <a:r>
              <a:rPr lang="en-US" altLang="x-none" sz="2000" dirty="0" err="1">
                <a:ea typeface="ＭＳ Ｐゴシック" charset="-128"/>
              </a:rPr>
              <a:t>pkt</a:t>
            </a:r>
            <a:r>
              <a:rPr lang="en-US" altLang="x-none" sz="2000" dirty="0">
                <a:ea typeface="ＭＳ Ｐゴシック" charset="-128"/>
              </a:rPr>
              <a:t> being </a:t>
            </a:r>
            <a:r>
              <a:rPr lang="en-US" altLang="x-none" sz="2000" dirty="0" err="1">
                <a:ea typeface="ＭＳ Ｐゴシック" charset="-128"/>
              </a:rPr>
              <a:t>ACKed</a:t>
            </a:r>
            <a:endParaRPr lang="en-US" altLang="x-none" sz="2000" dirty="0">
              <a:ea typeface="ＭＳ Ｐゴシック" charset="-128"/>
            </a:endParaRPr>
          </a:p>
        </p:txBody>
      </p:sp>
    </p:spTree>
    <p:extLst>
      <p:ext uri="{BB962C8B-B14F-4D97-AF65-F5344CB8AC3E}">
        <p14:creationId xmlns:p14="http://schemas.microsoft.com/office/powerpoint/2010/main" val="3823181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3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30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33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330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330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33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743AE20-ABF0-0C4E-BEC7-8C5FEA42D9E2}" type="slidenum">
              <a:rPr lang="en-US" altLang="x-none" sz="1400">
                <a:solidFill>
                  <a:srgbClr val="000000"/>
                </a:solidFill>
                <a:latin typeface="Times New Roman" charset="0"/>
              </a:rPr>
              <a:pPr eaLnBrk="1" hangingPunct="1"/>
              <a:t>7</a:t>
            </a:fld>
            <a:endParaRPr lang="en-US" altLang="x-none" sz="1400">
              <a:solidFill>
                <a:srgbClr val="000000"/>
              </a:solidFill>
              <a:latin typeface="Times New Roman" charset="0"/>
            </a:endParaRPr>
          </a:p>
        </p:txBody>
      </p:sp>
      <p:sp>
        <p:nvSpPr>
          <p:cNvPr id="147458" name="Rectangle 2"/>
          <p:cNvSpPr>
            <a:spLocks noGrp="1" noChangeArrowheads="1"/>
          </p:cNvSpPr>
          <p:nvPr>
            <p:ph type="title"/>
          </p:nvPr>
        </p:nvSpPr>
        <p:spPr>
          <a:xfrm>
            <a:off x="339725" y="242888"/>
            <a:ext cx="3560763" cy="893762"/>
          </a:xfrm>
        </p:spPr>
        <p:txBody>
          <a:bodyPr/>
          <a:lstStyle/>
          <a:p>
            <a:r>
              <a:rPr lang="en-US" altLang="x-none" sz="3600">
                <a:ea typeface="ＭＳ Ｐゴシック" charset="-128"/>
              </a:rPr>
              <a:t>rdt3.0 </a:t>
            </a:r>
            <a:r>
              <a:rPr lang="en-US" altLang="zh-CN" sz="3600">
                <a:ea typeface="宋体" charset="-122"/>
              </a:rPr>
              <a:t>S</a:t>
            </a:r>
            <a:r>
              <a:rPr lang="en-US" altLang="x-none" sz="3600">
                <a:ea typeface="ＭＳ Ｐゴシック" charset="-128"/>
              </a:rPr>
              <a:t>ender</a:t>
            </a:r>
            <a:endParaRPr lang="en-US" altLang="x-none">
              <a:ea typeface="ＭＳ Ｐゴシック" charset="-128"/>
            </a:endParaRPr>
          </a:p>
        </p:txBody>
      </p:sp>
      <p:sp>
        <p:nvSpPr>
          <p:cNvPr id="116739" name="Text Box 3"/>
          <p:cNvSpPr txBox="1">
            <a:spLocks noChangeArrowheads="1"/>
          </p:cNvSpPr>
          <p:nvPr/>
        </p:nvSpPr>
        <p:spPr bwMode="auto">
          <a:xfrm>
            <a:off x="3019425" y="1765300"/>
            <a:ext cx="38608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make_pkt(0, data, checksum)</a:t>
            </a:r>
          </a:p>
          <a:p>
            <a:pPr defTabSz="912813" eaLnBrk="1" hangingPunct="1"/>
            <a:r>
              <a:rPr lang="en-US" altLang="x-none" sz="1400">
                <a:solidFill>
                  <a:srgbClr val="00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460" name="Text Box 4"/>
          <p:cNvSpPr txBox="1">
            <a:spLocks noChangeArrowheads="1"/>
          </p:cNvSpPr>
          <p:nvPr/>
        </p:nvSpPr>
        <p:spPr bwMode="auto">
          <a:xfrm>
            <a:off x="3060700" y="1471613"/>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rdt_send(data)</a:t>
            </a:r>
            <a:endParaRPr lang="en-US" altLang="x-none" sz="1400">
              <a:solidFill>
                <a:srgbClr val="000000"/>
              </a:solidFill>
              <a:latin typeface="Times New Roman" charset="0"/>
            </a:endParaRPr>
          </a:p>
        </p:txBody>
      </p:sp>
      <p:sp>
        <p:nvSpPr>
          <p:cNvPr id="147461" name="Line 5"/>
          <p:cNvSpPr>
            <a:spLocks noChangeShapeType="1"/>
          </p:cNvSpPr>
          <p:nvPr/>
        </p:nvSpPr>
        <p:spPr bwMode="auto">
          <a:xfrm>
            <a:off x="3162300" y="18097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62" name="Line 6"/>
          <p:cNvSpPr>
            <a:spLocks noChangeShapeType="1"/>
          </p:cNvSpPr>
          <p:nvPr/>
        </p:nvSpPr>
        <p:spPr bwMode="auto">
          <a:xfrm>
            <a:off x="2749550" y="1925638"/>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7463" name="Group 7"/>
          <p:cNvGrpSpPr>
            <a:grpSpLocks/>
          </p:cNvGrpSpPr>
          <p:nvPr/>
        </p:nvGrpSpPr>
        <p:grpSpPr bwMode="auto">
          <a:xfrm>
            <a:off x="5360988" y="2471738"/>
            <a:ext cx="889000" cy="865187"/>
            <a:chOff x="445" y="1273"/>
            <a:chExt cx="560" cy="545"/>
          </a:xfrm>
        </p:grpSpPr>
        <p:sp>
          <p:nvSpPr>
            <p:cNvPr id="147515" name="Oval 8"/>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16" name="Text Box 9"/>
            <p:cNvSpPr txBox="1">
              <a:spLocks noChangeArrowheads="1"/>
            </p:cNvSpPr>
            <p:nvPr/>
          </p:nvSpPr>
          <p:spPr bwMode="auto">
            <a:xfrm>
              <a:off x="524"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ACK0</a:t>
              </a:r>
              <a:endParaRPr lang="en-US" altLang="x-none" sz="1400">
                <a:solidFill>
                  <a:srgbClr val="000000"/>
                </a:solidFill>
                <a:latin typeface="Times New Roman" charset="0"/>
              </a:endParaRPr>
            </a:p>
          </p:txBody>
        </p:sp>
      </p:grpSp>
      <p:sp>
        <p:nvSpPr>
          <p:cNvPr id="147464" name="Freeform 10"/>
          <p:cNvSpPr>
            <a:spLocks/>
          </p:cNvSpPr>
          <p:nvPr/>
        </p:nvSpPr>
        <p:spPr bwMode="auto">
          <a:xfrm flipV="1">
            <a:off x="3384550" y="2452688"/>
            <a:ext cx="2090738" cy="163512"/>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65" name="Freeform 11"/>
          <p:cNvSpPr>
            <a:spLocks/>
          </p:cNvSpPr>
          <p:nvPr/>
        </p:nvSpPr>
        <p:spPr bwMode="auto">
          <a:xfrm>
            <a:off x="6069013" y="2055813"/>
            <a:ext cx="871537" cy="666750"/>
          </a:xfrm>
          <a:custGeom>
            <a:avLst/>
            <a:gdLst>
              <a:gd name="T0" fmla="*/ 0 w 549"/>
              <a:gd name="T1" fmla="*/ 2147483647 h 420"/>
              <a:gd name="T2" fmla="*/ 2147483647 w 549"/>
              <a:gd name="T3" fmla="*/ 2147483647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66" name="Text Box 12"/>
          <p:cNvSpPr txBox="1">
            <a:spLocks noChangeArrowheads="1"/>
          </p:cNvSpPr>
          <p:nvPr/>
        </p:nvSpPr>
        <p:spPr bwMode="auto">
          <a:xfrm>
            <a:off x="6481763" y="1577975"/>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corrupt(rcvpkt) ||</a:t>
            </a:r>
          </a:p>
          <a:p>
            <a:pPr defTabSz="912813" eaLnBrk="1" hangingPunct="1"/>
            <a:r>
              <a:rPr lang="en-US" altLang="x-none" sz="1400">
                <a:solidFill>
                  <a:srgbClr val="000000"/>
                </a:solidFill>
              </a:rPr>
              <a:t>isACK(rcvpkt,1) )</a:t>
            </a:r>
            <a:endParaRPr lang="en-US" altLang="x-none" sz="1400">
              <a:solidFill>
                <a:srgbClr val="000000"/>
              </a:solidFill>
              <a:latin typeface="Times New Roman" charset="0"/>
            </a:endParaRPr>
          </a:p>
        </p:txBody>
      </p:sp>
      <p:sp>
        <p:nvSpPr>
          <p:cNvPr id="147467" name="Line 13"/>
          <p:cNvSpPr>
            <a:spLocks noChangeShapeType="1"/>
          </p:cNvSpPr>
          <p:nvPr/>
        </p:nvSpPr>
        <p:spPr bwMode="auto">
          <a:xfrm>
            <a:off x="6691313" y="2279650"/>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7468" name="Group 14"/>
          <p:cNvGrpSpPr>
            <a:grpSpLocks/>
          </p:cNvGrpSpPr>
          <p:nvPr/>
        </p:nvGrpSpPr>
        <p:grpSpPr bwMode="auto">
          <a:xfrm>
            <a:off x="5562600" y="4386263"/>
            <a:ext cx="1219200" cy="850900"/>
            <a:chOff x="4159" y="3230"/>
            <a:chExt cx="768" cy="536"/>
          </a:xfrm>
        </p:grpSpPr>
        <p:sp>
          <p:nvSpPr>
            <p:cNvPr id="147513" name="Oval 15"/>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14" name="Text Box 16"/>
            <p:cNvSpPr txBox="1">
              <a:spLocks noChangeArrowheads="1"/>
            </p:cNvSpPr>
            <p:nvPr/>
          </p:nvSpPr>
          <p:spPr bwMode="auto">
            <a:xfrm>
              <a:off x="4178"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call 1 from above</a:t>
              </a:r>
              <a:endParaRPr lang="en-US" altLang="x-none" sz="1400">
                <a:solidFill>
                  <a:srgbClr val="000000"/>
                </a:solidFill>
                <a:latin typeface="Times New Roman" charset="0"/>
              </a:endParaRPr>
            </a:p>
          </p:txBody>
        </p:sp>
      </p:grpSp>
      <p:sp>
        <p:nvSpPr>
          <p:cNvPr id="147469" name="Freeform 17"/>
          <p:cNvSpPr>
            <a:spLocks/>
          </p:cNvSpPr>
          <p:nvPr/>
        </p:nvSpPr>
        <p:spPr bwMode="auto">
          <a:xfrm rot="16200000" flipV="1">
            <a:off x="2159794" y="3842544"/>
            <a:ext cx="1176337" cy="11112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70" name="Freeform 18"/>
          <p:cNvSpPr>
            <a:spLocks/>
          </p:cNvSpPr>
          <p:nvPr/>
        </p:nvSpPr>
        <p:spPr bwMode="auto">
          <a:xfrm>
            <a:off x="3370263" y="5119688"/>
            <a:ext cx="2312987" cy="274637"/>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71" name="Freeform 19"/>
          <p:cNvSpPr>
            <a:spLocks/>
          </p:cNvSpPr>
          <p:nvPr/>
        </p:nvSpPr>
        <p:spPr bwMode="auto">
          <a:xfrm rot="5400000" flipH="1" flipV="1">
            <a:off x="5611019" y="3709194"/>
            <a:ext cx="1184275" cy="166687"/>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16752" name="Text Box 20"/>
          <p:cNvSpPr txBox="1">
            <a:spLocks noChangeArrowheads="1"/>
          </p:cNvSpPr>
          <p:nvPr/>
        </p:nvSpPr>
        <p:spPr bwMode="auto">
          <a:xfrm>
            <a:off x="3316288" y="5605463"/>
            <a:ext cx="34448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make_pkt(1, data, checksum)</a:t>
            </a:r>
          </a:p>
          <a:p>
            <a:pPr defTabSz="912813" eaLnBrk="1" hangingPunct="1"/>
            <a:r>
              <a:rPr lang="en-US" altLang="x-none" sz="1400">
                <a:solidFill>
                  <a:srgbClr val="00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473" name="Text Box 21"/>
          <p:cNvSpPr txBox="1">
            <a:spLocks noChangeArrowheads="1"/>
          </p:cNvSpPr>
          <p:nvPr/>
        </p:nvSpPr>
        <p:spPr bwMode="auto">
          <a:xfrm>
            <a:off x="3316288" y="5322888"/>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rdt_send(data)</a:t>
            </a:r>
            <a:endParaRPr lang="en-US" altLang="x-none" sz="1400">
              <a:solidFill>
                <a:srgbClr val="000000"/>
              </a:solidFill>
              <a:latin typeface="Times New Roman" charset="0"/>
            </a:endParaRPr>
          </a:p>
        </p:txBody>
      </p:sp>
      <p:sp>
        <p:nvSpPr>
          <p:cNvPr id="147474" name="Line 22"/>
          <p:cNvSpPr>
            <a:spLocks noChangeShapeType="1"/>
          </p:cNvSpPr>
          <p:nvPr/>
        </p:nvSpPr>
        <p:spPr bwMode="auto">
          <a:xfrm>
            <a:off x="3435350" y="5634038"/>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75" name="Text Box 23"/>
          <p:cNvSpPr txBox="1">
            <a:spLocks noChangeArrowheads="1"/>
          </p:cNvSpPr>
          <p:nvPr/>
        </p:nvSpPr>
        <p:spPr bwMode="auto">
          <a:xfrm>
            <a:off x="6280150" y="3487738"/>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t>
            </a:r>
          </a:p>
          <a:p>
            <a:pPr defTabSz="912813" eaLnBrk="1" hangingPunct="1"/>
            <a:r>
              <a:rPr lang="en-US" altLang="x-none" sz="1400">
                <a:solidFill>
                  <a:srgbClr val="000000"/>
                </a:solidFill>
              </a:rPr>
              <a:t>&amp;&amp; notcorrupt(rcvpkt) </a:t>
            </a:r>
          </a:p>
          <a:p>
            <a:pPr defTabSz="912813" eaLnBrk="1" hangingPunct="1"/>
            <a:r>
              <a:rPr lang="en-US" altLang="x-none" sz="1400">
                <a:solidFill>
                  <a:srgbClr val="000000"/>
                </a:solidFill>
              </a:rPr>
              <a:t>&amp;&amp; isACK(rcvpkt,0)</a:t>
            </a:r>
            <a:r>
              <a:rPr lang="en-US" altLang="x-none" sz="1000">
                <a:solidFill>
                  <a:srgbClr val="000000"/>
                </a:solidFill>
              </a:rPr>
              <a:t> </a:t>
            </a:r>
            <a:endParaRPr lang="en-US" altLang="x-none">
              <a:solidFill>
                <a:srgbClr val="000000"/>
              </a:solidFill>
              <a:latin typeface="Times New Roman" charset="0"/>
            </a:endParaRPr>
          </a:p>
        </p:txBody>
      </p:sp>
      <p:sp>
        <p:nvSpPr>
          <p:cNvPr id="147476" name="Line 24"/>
          <p:cNvSpPr>
            <a:spLocks noChangeShapeType="1"/>
          </p:cNvSpPr>
          <p:nvPr/>
        </p:nvSpPr>
        <p:spPr bwMode="auto">
          <a:xfrm>
            <a:off x="6396038" y="4198938"/>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77" name="Text Box 25"/>
          <p:cNvSpPr txBox="1">
            <a:spLocks noChangeArrowheads="1"/>
          </p:cNvSpPr>
          <p:nvPr/>
        </p:nvSpPr>
        <p:spPr bwMode="auto">
          <a:xfrm>
            <a:off x="1290638" y="5443538"/>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corrupt(rcvpkt) ||</a:t>
            </a:r>
          </a:p>
          <a:p>
            <a:pPr defTabSz="912813" eaLnBrk="1" hangingPunct="1"/>
            <a:r>
              <a:rPr lang="en-US" altLang="x-none" sz="1400">
                <a:solidFill>
                  <a:srgbClr val="000000"/>
                </a:solidFill>
              </a:rPr>
              <a:t>isACK(rcvpkt,0) )</a:t>
            </a:r>
            <a:endParaRPr lang="en-US" altLang="x-none" sz="1400">
              <a:solidFill>
                <a:srgbClr val="000000"/>
              </a:solidFill>
              <a:latin typeface="Times New Roman" charset="0"/>
            </a:endParaRPr>
          </a:p>
        </p:txBody>
      </p:sp>
      <p:sp>
        <p:nvSpPr>
          <p:cNvPr id="147478" name="Line 26"/>
          <p:cNvSpPr>
            <a:spLocks noChangeShapeType="1"/>
          </p:cNvSpPr>
          <p:nvPr/>
        </p:nvSpPr>
        <p:spPr bwMode="auto">
          <a:xfrm>
            <a:off x="1393825" y="6169025"/>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79" name="Text Box 27"/>
          <p:cNvSpPr txBox="1">
            <a:spLocks noChangeArrowheads="1"/>
          </p:cNvSpPr>
          <p:nvPr/>
        </p:nvSpPr>
        <p:spPr bwMode="auto">
          <a:xfrm>
            <a:off x="908050" y="3246438"/>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t>
            </a:r>
          </a:p>
          <a:p>
            <a:pPr defTabSz="912813" eaLnBrk="1" hangingPunct="1"/>
            <a:r>
              <a:rPr lang="en-US" altLang="x-none" sz="1400">
                <a:solidFill>
                  <a:srgbClr val="000000"/>
                </a:solidFill>
              </a:rPr>
              <a:t>&amp;&amp; notcorrupt(rcvpkt) </a:t>
            </a:r>
          </a:p>
          <a:p>
            <a:pPr defTabSz="912813" eaLnBrk="1" hangingPunct="1"/>
            <a:r>
              <a:rPr lang="en-US" altLang="x-none" sz="1400">
                <a:solidFill>
                  <a:srgbClr val="000000"/>
                </a:solidFill>
              </a:rPr>
              <a:t>&amp;&amp; isACK(rcvpkt,1)</a:t>
            </a:r>
            <a:r>
              <a:rPr lang="en-US" altLang="x-none" sz="1000">
                <a:solidFill>
                  <a:srgbClr val="000000"/>
                </a:solidFill>
              </a:rPr>
              <a:t> </a:t>
            </a:r>
            <a:endParaRPr lang="en-US" altLang="x-none">
              <a:solidFill>
                <a:srgbClr val="000000"/>
              </a:solidFill>
              <a:latin typeface="Times New Roman" charset="0"/>
            </a:endParaRPr>
          </a:p>
        </p:txBody>
      </p:sp>
      <p:sp>
        <p:nvSpPr>
          <p:cNvPr id="147480" name="Line 28"/>
          <p:cNvSpPr>
            <a:spLocks noChangeShapeType="1"/>
          </p:cNvSpPr>
          <p:nvPr/>
        </p:nvSpPr>
        <p:spPr bwMode="auto">
          <a:xfrm>
            <a:off x="1035050" y="3986213"/>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16761" name="Text Box 29"/>
          <p:cNvSpPr txBox="1">
            <a:spLocks noChangeArrowheads="1"/>
          </p:cNvSpPr>
          <p:nvPr/>
        </p:nvSpPr>
        <p:spPr bwMode="auto">
          <a:xfrm>
            <a:off x="6300788" y="4179888"/>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stop_timer</a:t>
            </a:r>
            <a:endParaRPr lang="en-US" altLang="x-none" sz="1400">
              <a:solidFill>
                <a:srgbClr val="FF0000"/>
              </a:solidFill>
              <a:latin typeface="Times New Roman" charset="0"/>
            </a:endParaRPr>
          </a:p>
        </p:txBody>
      </p:sp>
      <p:sp>
        <p:nvSpPr>
          <p:cNvPr id="116762" name="Text Box 30"/>
          <p:cNvSpPr txBox="1">
            <a:spLocks noChangeArrowheads="1"/>
          </p:cNvSpPr>
          <p:nvPr/>
        </p:nvSpPr>
        <p:spPr bwMode="auto">
          <a:xfrm>
            <a:off x="900113" y="3959225"/>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stop_timer</a:t>
            </a:r>
            <a:endParaRPr lang="en-US" altLang="x-none" sz="1400">
              <a:solidFill>
                <a:srgbClr val="FF0000"/>
              </a:solidFill>
              <a:latin typeface="Times New Roman" charset="0"/>
            </a:endParaRPr>
          </a:p>
        </p:txBody>
      </p:sp>
      <p:grpSp>
        <p:nvGrpSpPr>
          <p:cNvPr id="3" name="Group 2"/>
          <p:cNvGrpSpPr>
            <a:grpSpLocks/>
          </p:cNvGrpSpPr>
          <p:nvPr/>
        </p:nvGrpSpPr>
        <p:grpSpPr bwMode="auto">
          <a:xfrm>
            <a:off x="6238875" y="2660650"/>
            <a:ext cx="2447925" cy="741363"/>
            <a:chOff x="6238875" y="2660650"/>
            <a:chExt cx="2447925" cy="741363"/>
          </a:xfrm>
        </p:grpSpPr>
        <p:sp>
          <p:nvSpPr>
            <p:cNvPr id="147508" name="Text Box 33"/>
            <p:cNvSpPr txBox="1">
              <a:spLocks noChangeArrowheads="1"/>
            </p:cNvSpPr>
            <p:nvPr/>
          </p:nvSpPr>
          <p:spPr bwMode="auto">
            <a:xfrm>
              <a:off x="6592888" y="2660650"/>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timeout</a:t>
              </a:r>
              <a:endParaRPr lang="en-US" altLang="x-none" sz="1400">
                <a:solidFill>
                  <a:srgbClr val="FF0000"/>
                </a:solidFill>
                <a:latin typeface="Times New Roman" charset="0"/>
              </a:endParaRPr>
            </a:p>
          </p:txBody>
        </p:sp>
        <p:grpSp>
          <p:nvGrpSpPr>
            <p:cNvPr id="147509" name="Group 1"/>
            <p:cNvGrpSpPr>
              <a:grpSpLocks/>
            </p:cNvGrpSpPr>
            <p:nvPr/>
          </p:nvGrpSpPr>
          <p:grpSpPr bwMode="auto">
            <a:xfrm>
              <a:off x="6238875" y="2719388"/>
              <a:ext cx="2447925" cy="682625"/>
              <a:chOff x="6238875" y="2719388"/>
              <a:chExt cx="2447925" cy="682625"/>
            </a:xfrm>
          </p:grpSpPr>
          <p:sp>
            <p:nvSpPr>
              <p:cNvPr id="147510" name="Freeform 31"/>
              <p:cNvSpPr>
                <a:spLocks/>
              </p:cNvSpPr>
              <p:nvPr/>
            </p:nvSpPr>
            <p:spPr bwMode="auto">
              <a:xfrm>
                <a:off x="6238875" y="2719388"/>
                <a:ext cx="461963" cy="682625"/>
              </a:xfrm>
              <a:custGeom>
                <a:avLst/>
                <a:gdLst>
                  <a:gd name="T0" fmla="*/ 0 w 291"/>
                  <a:gd name="T1" fmla="*/ 2147483647 h 430"/>
                  <a:gd name="T2" fmla="*/ 2147483647 w 291"/>
                  <a:gd name="T3" fmla="*/ 2147483647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511" name="Text Box 32"/>
              <p:cNvSpPr txBox="1">
                <a:spLocks noChangeArrowheads="1"/>
              </p:cNvSpPr>
              <p:nvPr/>
            </p:nvSpPr>
            <p:spPr bwMode="auto">
              <a:xfrm>
                <a:off x="6570663" y="2897188"/>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512" name="Line 34"/>
              <p:cNvSpPr>
                <a:spLocks noChangeShapeType="1"/>
              </p:cNvSpPr>
              <p:nvPr/>
            </p:nvSpPr>
            <p:spPr bwMode="auto">
              <a:xfrm>
                <a:off x="6681788" y="29146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grpSp>
      <p:sp>
        <p:nvSpPr>
          <p:cNvPr id="147484" name="Freeform 35"/>
          <p:cNvSpPr>
            <a:spLocks/>
          </p:cNvSpPr>
          <p:nvPr/>
        </p:nvSpPr>
        <p:spPr bwMode="auto">
          <a:xfrm>
            <a:off x="2230438" y="5083175"/>
            <a:ext cx="692150" cy="631825"/>
          </a:xfrm>
          <a:custGeom>
            <a:avLst/>
            <a:gdLst>
              <a:gd name="T0" fmla="*/ 2147483647 w 436"/>
              <a:gd name="T1" fmla="*/ 2147483647 h 398"/>
              <a:gd name="T2" fmla="*/ 2147483647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grpSp>
        <p:nvGrpSpPr>
          <p:cNvPr id="4" name="Group 3"/>
          <p:cNvGrpSpPr>
            <a:grpSpLocks/>
          </p:cNvGrpSpPr>
          <p:nvPr/>
        </p:nvGrpSpPr>
        <p:grpSpPr bwMode="auto">
          <a:xfrm>
            <a:off x="628650" y="4587875"/>
            <a:ext cx="1973263" cy="682625"/>
            <a:chOff x="628650" y="4587875"/>
            <a:chExt cx="1973263" cy="682625"/>
          </a:xfrm>
        </p:grpSpPr>
        <p:sp>
          <p:nvSpPr>
            <p:cNvPr id="147504" name="Freeform 36"/>
            <p:cNvSpPr>
              <a:spLocks/>
            </p:cNvSpPr>
            <p:nvPr/>
          </p:nvSpPr>
          <p:spPr bwMode="auto">
            <a:xfrm>
              <a:off x="2030413" y="4794250"/>
              <a:ext cx="571500" cy="420688"/>
            </a:xfrm>
            <a:custGeom>
              <a:avLst/>
              <a:gdLst>
                <a:gd name="T0" fmla="*/ 2147483647 w 900"/>
                <a:gd name="T1" fmla="*/ 2147483647 h 662"/>
                <a:gd name="T2" fmla="*/ 2147483647 w 900"/>
                <a:gd name="T3" fmla="*/ 2147483647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505" name="Text Box 37"/>
            <p:cNvSpPr txBox="1">
              <a:spLocks noChangeArrowheads="1"/>
            </p:cNvSpPr>
            <p:nvPr/>
          </p:nvSpPr>
          <p:spPr bwMode="auto">
            <a:xfrm>
              <a:off x="628650" y="4841875"/>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506" name="Text Box 38"/>
            <p:cNvSpPr txBox="1">
              <a:spLocks noChangeArrowheads="1"/>
            </p:cNvSpPr>
            <p:nvPr/>
          </p:nvSpPr>
          <p:spPr bwMode="auto">
            <a:xfrm>
              <a:off x="642938" y="4587875"/>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timeout</a:t>
              </a:r>
              <a:endParaRPr lang="en-US" altLang="x-none" sz="1400">
                <a:solidFill>
                  <a:srgbClr val="FF0000"/>
                </a:solidFill>
                <a:latin typeface="Times New Roman" charset="0"/>
              </a:endParaRPr>
            </a:p>
          </p:txBody>
        </p:sp>
        <p:sp>
          <p:nvSpPr>
            <p:cNvPr id="147507" name="Line 39"/>
            <p:cNvSpPr>
              <a:spLocks noChangeShapeType="1"/>
            </p:cNvSpPr>
            <p:nvPr/>
          </p:nvSpPr>
          <p:spPr bwMode="auto">
            <a:xfrm>
              <a:off x="746125" y="48704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sp>
        <p:nvSpPr>
          <p:cNvPr id="147486" name="Freeform 40"/>
          <p:cNvSpPr>
            <a:spLocks/>
          </p:cNvSpPr>
          <p:nvPr/>
        </p:nvSpPr>
        <p:spPr bwMode="auto">
          <a:xfrm>
            <a:off x="6426200" y="4754563"/>
            <a:ext cx="579438" cy="890587"/>
          </a:xfrm>
          <a:custGeom>
            <a:avLst/>
            <a:gdLst>
              <a:gd name="T0" fmla="*/ 2147483647 w 322"/>
              <a:gd name="T1" fmla="*/ 2147483647 h 483"/>
              <a:gd name="T2" fmla="*/ 0 w 322"/>
              <a:gd name="T3" fmla="*/ 2147483647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87" name="Text Box 41"/>
          <p:cNvSpPr txBox="1">
            <a:spLocks noChangeArrowheads="1"/>
          </p:cNvSpPr>
          <p:nvPr/>
        </p:nvSpPr>
        <p:spPr bwMode="auto">
          <a:xfrm>
            <a:off x="1036638" y="2255838"/>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a:t>
            </a:r>
            <a:endParaRPr lang="en-US" altLang="x-none" sz="1400">
              <a:solidFill>
                <a:srgbClr val="000000"/>
              </a:solidFill>
              <a:latin typeface="Times New Roman" charset="0"/>
            </a:endParaRPr>
          </a:p>
        </p:txBody>
      </p:sp>
      <p:grpSp>
        <p:nvGrpSpPr>
          <p:cNvPr id="147488" name="Group 42"/>
          <p:cNvGrpSpPr>
            <a:grpSpLocks/>
          </p:cNvGrpSpPr>
          <p:nvPr/>
        </p:nvGrpSpPr>
        <p:grpSpPr bwMode="auto">
          <a:xfrm>
            <a:off x="2528888" y="2516188"/>
            <a:ext cx="1204912" cy="850900"/>
            <a:chOff x="4159" y="3230"/>
            <a:chExt cx="759" cy="536"/>
          </a:xfrm>
        </p:grpSpPr>
        <p:sp>
          <p:nvSpPr>
            <p:cNvPr id="147502" name="Oval 43"/>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03" name="Text Box 44"/>
            <p:cNvSpPr txBox="1">
              <a:spLocks noChangeArrowheads="1"/>
            </p:cNvSpPr>
            <p:nvPr/>
          </p:nvSpPr>
          <p:spPr bwMode="auto">
            <a:xfrm>
              <a:off x="4169"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call 0</a:t>
              </a:r>
              <a:r>
                <a:rPr lang="en-US" altLang="zh-CN" sz="1400">
                  <a:solidFill>
                    <a:srgbClr val="000000"/>
                  </a:solidFill>
                  <a:ea typeface="宋体" charset="-122"/>
                </a:rPr>
                <a:t> </a:t>
              </a:r>
              <a:r>
                <a:rPr lang="en-US" altLang="x-none" sz="1400">
                  <a:solidFill>
                    <a:srgbClr val="000000"/>
                  </a:solidFill>
                </a:rPr>
                <a:t>from above</a:t>
              </a:r>
              <a:endParaRPr lang="en-US" altLang="x-none" sz="1400">
                <a:solidFill>
                  <a:srgbClr val="000000"/>
                </a:solidFill>
                <a:latin typeface="Times New Roman" charset="0"/>
              </a:endParaRPr>
            </a:p>
          </p:txBody>
        </p:sp>
      </p:grpSp>
      <p:sp>
        <p:nvSpPr>
          <p:cNvPr id="147489" name="Line 45"/>
          <p:cNvSpPr>
            <a:spLocks noChangeShapeType="1"/>
          </p:cNvSpPr>
          <p:nvPr/>
        </p:nvSpPr>
        <p:spPr bwMode="auto">
          <a:xfrm>
            <a:off x="1123950" y="2541588"/>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7490" name="Group 46"/>
          <p:cNvGrpSpPr>
            <a:grpSpLocks/>
          </p:cNvGrpSpPr>
          <p:nvPr/>
        </p:nvGrpSpPr>
        <p:grpSpPr bwMode="auto">
          <a:xfrm>
            <a:off x="2630488" y="4370388"/>
            <a:ext cx="889000" cy="865187"/>
            <a:chOff x="445" y="1273"/>
            <a:chExt cx="560" cy="545"/>
          </a:xfrm>
        </p:grpSpPr>
        <p:sp>
          <p:nvSpPr>
            <p:cNvPr id="147500" name="Oval 47"/>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01" name="Text Box 48"/>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ACK1</a:t>
              </a:r>
              <a:endParaRPr lang="en-US" altLang="x-none" sz="1400">
                <a:solidFill>
                  <a:srgbClr val="000000"/>
                </a:solidFill>
                <a:latin typeface="Times New Roman" charset="0"/>
              </a:endParaRPr>
            </a:p>
          </p:txBody>
        </p:sp>
      </p:grpSp>
      <p:sp>
        <p:nvSpPr>
          <p:cNvPr id="147491" name="Freeform 49"/>
          <p:cNvSpPr>
            <a:spLocks/>
          </p:cNvSpPr>
          <p:nvPr/>
        </p:nvSpPr>
        <p:spPr bwMode="auto">
          <a:xfrm flipH="1" flipV="1">
            <a:off x="2006600" y="2163763"/>
            <a:ext cx="579438" cy="890587"/>
          </a:xfrm>
          <a:custGeom>
            <a:avLst/>
            <a:gdLst>
              <a:gd name="T0" fmla="*/ 2147483647 w 322"/>
              <a:gd name="T1" fmla="*/ 2147483647 h 483"/>
              <a:gd name="T2" fmla="*/ 0 w 322"/>
              <a:gd name="T3" fmla="*/ 2147483647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92" name="Text Box 50"/>
          <p:cNvSpPr txBox="1">
            <a:spLocks noChangeArrowheads="1"/>
          </p:cNvSpPr>
          <p:nvPr/>
        </p:nvSpPr>
        <p:spPr bwMode="auto">
          <a:xfrm>
            <a:off x="7224713" y="523398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3" name="Text Box 51"/>
          <p:cNvSpPr txBox="1">
            <a:spLocks noChangeArrowheads="1"/>
          </p:cNvSpPr>
          <p:nvPr/>
        </p:nvSpPr>
        <p:spPr bwMode="auto">
          <a:xfrm>
            <a:off x="6757988" y="4984750"/>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a:t>
            </a:r>
            <a:endParaRPr lang="en-US" altLang="x-none" sz="1400">
              <a:solidFill>
                <a:srgbClr val="000000"/>
              </a:solidFill>
              <a:latin typeface="Times New Roman" charset="0"/>
            </a:endParaRPr>
          </a:p>
        </p:txBody>
      </p:sp>
      <p:sp>
        <p:nvSpPr>
          <p:cNvPr id="147494" name="Line 52"/>
          <p:cNvSpPr>
            <a:spLocks noChangeShapeType="1"/>
          </p:cNvSpPr>
          <p:nvPr/>
        </p:nvSpPr>
        <p:spPr bwMode="auto">
          <a:xfrm>
            <a:off x="6845300" y="5270500"/>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16781" name="Text Box 53"/>
          <p:cNvSpPr txBox="1">
            <a:spLocks noChangeArrowheads="1"/>
          </p:cNvSpPr>
          <p:nvPr/>
        </p:nvSpPr>
        <p:spPr bwMode="auto">
          <a:xfrm>
            <a:off x="8058150" y="220980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6" name="Text Box 54"/>
          <p:cNvSpPr txBox="1">
            <a:spLocks noChangeArrowheads="1"/>
          </p:cNvSpPr>
          <p:nvPr/>
        </p:nvSpPr>
        <p:spPr bwMode="auto">
          <a:xfrm>
            <a:off x="1476375" y="250507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7" name="Text Box 55"/>
          <p:cNvSpPr txBox="1">
            <a:spLocks noChangeArrowheads="1"/>
          </p:cNvSpPr>
          <p:nvPr/>
        </p:nvSpPr>
        <p:spPr bwMode="auto">
          <a:xfrm>
            <a:off x="1879600" y="617537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8" name="Text Box 12"/>
          <p:cNvSpPr txBox="1">
            <a:spLocks noChangeArrowheads="1"/>
          </p:cNvSpPr>
          <p:nvPr/>
        </p:nvSpPr>
        <p:spPr bwMode="auto">
          <a:xfrm>
            <a:off x="6553200" y="220980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cxnSp>
        <p:nvCxnSpPr>
          <p:cNvPr id="6" name="Straight Connector 5"/>
          <p:cNvCxnSpPr>
            <a:cxnSpLocks noChangeShapeType="1"/>
            <a:stCxn id="147498" idx="1"/>
          </p:cNvCxnSpPr>
          <p:nvPr/>
        </p:nvCxnSpPr>
        <p:spPr bwMode="auto">
          <a:xfrm flipV="1">
            <a:off x="6553200" y="2362200"/>
            <a:ext cx="1524000" cy="47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5563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7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6752">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1" grpId="0"/>
      <p:bldP spid="116762" grpId="0"/>
      <p:bldP spid="1167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533400" y="228600"/>
            <a:ext cx="8145463" cy="1143000"/>
          </a:xfrm>
        </p:spPr>
        <p:txBody>
          <a:bodyPr/>
          <a:lstStyle/>
          <a:p>
            <a:r>
              <a:rPr lang="en-US" altLang="x-none" sz="3600">
                <a:ea typeface="ＭＳ Ｐゴシック" charset="-128"/>
              </a:rPr>
              <a:t>rdt3.0: </a:t>
            </a:r>
            <a:r>
              <a:rPr lang="en-US" altLang="zh-CN" sz="3600">
                <a:ea typeface="宋体" charset="-122"/>
              </a:rPr>
              <a:t>S</a:t>
            </a:r>
            <a:r>
              <a:rPr lang="en-US" altLang="x-none" sz="3600">
                <a:ea typeface="ＭＳ Ｐゴシック" charset="-128"/>
              </a:rPr>
              <a:t>top-and-</a:t>
            </a:r>
            <a:r>
              <a:rPr lang="en-US" altLang="zh-CN" sz="3600">
                <a:ea typeface="宋体" charset="-122"/>
              </a:rPr>
              <a:t>W</a:t>
            </a:r>
            <a:r>
              <a:rPr lang="en-US" altLang="x-none" sz="3600">
                <a:ea typeface="ＭＳ Ｐゴシック" charset="-128"/>
              </a:rPr>
              <a:t>ait </a:t>
            </a:r>
            <a:r>
              <a:rPr lang="en-US" altLang="zh-CN" sz="3600">
                <a:ea typeface="宋体" charset="-122"/>
              </a:rPr>
              <a:t>Performance</a:t>
            </a:r>
            <a:endParaRPr lang="en-US" altLang="x-none" sz="3600">
              <a:ea typeface="ＭＳ Ｐゴシック" charset="-128"/>
            </a:endParaRPr>
          </a:p>
        </p:txBody>
      </p:sp>
      <p:sp>
        <p:nvSpPr>
          <p:cNvPr id="80898" name="Line 3"/>
          <p:cNvSpPr>
            <a:spLocks noChangeShapeType="1"/>
          </p:cNvSpPr>
          <p:nvPr/>
        </p:nvSpPr>
        <p:spPr bwMode="auto">
          <a:xfrm>
            <a:off x="3557588" y="2001838"/>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899" name="Text Box 4"/>
          <p:cNvSpPr txBox="1">
            <a:spLocks noChangeArrowheads="1"/>
          </p:cNvSpPr>
          <p:nvPr/>
        </p:nvSpPr>
        <p:spPr bwMode="auto">
          <a:xfrm>
            <a:off x="233363" y="1797050"/>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first packet bit transmitted, t = 0</a:t>
            </a:r>
          </a:p>
        </p:txBody>
      </p:sp>
      <p:sp>
        <p:nvSpPr>
          <p:cNvPr id="80900" name="Line 5"/>
          <p:cNvSpPr>
            <a:spLocks noChangeShapeType="1"/>
          </p:cNvSpPr>
          <p:nvPr/>
        </p:nvSpPr>
        <p:spPr bwMode="auto">
          <a:xfrm>
            <a:off x="3546475" y="178276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1" name="Line 6"/>
          <p:cNvSpPr>
            <a:spLocks noChangeShapeType="1"/>
          </p:cNvSpPr>
          <p:nvPr/>
        </p:nvSpPr>
        <p:spPr bwMode="auto">
          <a:xfrm>
            <a:off x="5773738" y="1795463"/>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2" name="Text Box 7"/>
          <p:cNvSpPr txBox="1">
            <a:spLocks noChangeArrowheads="1"/>
          </p:cNvSpPr>
          <p:nvPr/>
        </p:nvSpPr>
        <p:spPr bwMode="auto">
          <a:xfrm>
            <a:off x="3017838" y="1446213"/>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sender</a:t>
            </a:r>
            <a:endParaRPr lang="en-US" altLang="x-none" sz="1600">
              <a:solidFill>
                <a:srgbClr val="000000"/>
              </a:solidFill>
            </a:endParaRPr>
          </a:p>
        </p:txBody>
      </p:sp>
      <p:sp>
        <p:nvSpPr>
          <p:cNvPr id="80903" name="Text Box 8"/>
          <p:cNvSpPr txBox="1">
            <a:spLocks noChangeArrowheads="1"/>
          </p:cNvSpPr>
          <p:nvPr/>
        </p:nvSpPr>
        <p:spPr bwMode="auto">
          <a:xfrm>
            <a:off x="5195888" y="1446213"/>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receiver</a:t>
            </a:r>
            <a:endParaRPr lang="en-US" altLang="x-none" sz="1600">
              <a:solidFill>
                <a:srgbClr val="000000"/>
              </a:solidFill>
            </a:endParaRPr>
          </a:p>
        </p:txBody>
      </p:sp>
      <p:sp>
        <p:nvSpPr>
          <p:cNvPr id="80904" name="Line 9"/>
          <p:cNvSpPr>
            <a:spLocks noChangeShapeType="1"/>
          </p:cNvSpPr>
          <p:nvPr/>
        </p:nvSpPr>
        <p:spPr bwMode="auto">
          <a:xfrm>
            <a:off x="3570288" y="199707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5" name="Line 10"/>
          <p:cNvSpPr>
            <a:spLocks noChangeShapeType="1"/>
          </p:cNvSpPr>
          <p:nvPr/>
        </p:nvSpPr>
        <p:spPr bwMode="auto">
          <a:xfrm>
            <a:off x="3575050" y="410845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6" name="Line 11"/>
          <p:cNvSpPr>
            <a:spLocks noChangeShapeType="1"/>
          </p:cNvSpPr>
          <p:nvPr/>
        </p:nvSpPr>
        <p:spPr bwMode="auto">
          <a:xfrm flipV="1">
            <a:off x="3575050" y="316547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7" name="Freeform 12"/>
          <p:cNvSpPr>
            <a:spLocks/>
          </p:cNvSpPr>
          <p:nvPr/>
        </p:nvSpPr>
        <p:spPr bwMode="auto">
          <a:xfrm>
            <a:off x="3552825" y="1995488"/>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algn="ctr" defTabSz="914400" eaLnBrk="0" hangingPunct="0"/>
            <a:endParaRPr lang="en-US">
              <a:solidFill>
                <a:srgbClr val="000000"/>
              </a:solidFill>
              <a:latin typeface="Times New Roman" charset="0"/>
            </a:endParaRPr>
          </a:p>
        </p:txBody>
      </p:sp>
      <p:sp>
        <p:nvSpPr>
          <p:cNvPr id="80908" name="Line 13"/>
          <p:cNvSpPr>
            <a:spLocks noChangeShapeType="1"/>
          </p:cNvSpPr>
          <p:nvPr/>
        </p:nvSpPr>
        <p:spPr bwMode="auto">
          <a:xfrm flipH="1">
            <a:off x="3408363" y="19954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9" name="Line 14"/>
          <p:cNvSpPr>
            <a:spLocks noChangeShapeType="1"/>
          </p:cNvSpPr>
          <p:nvPr/>
        </p:nvSpPr>
        <p:spPr bwMode="auto">
          <a:xfrm flipH="1">
            <a:off x="3408363" y="22367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0" name="Line 15"/>
          <p:cNvSpPr>
            <a:spLocks noChangeShapeType="1"/>
          </p:cNvSpPr>
          <p:nvPr/>
        </p:nvSpPr>
        <p:spPr bwMode="auto">
          <a:xfrm flipH="1">
            <a:off x="3419475" y="409575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1" name="Text Box 16"/>
          <p:cNvSpPr txBox="1">
            <a:spLocks noChangeArrowheads="1"/>
          </p:cNvSpPr>
          <p:nvPr/>
        </p:nvSpPr>
        <p:spPr bwMode="auto">
          <a:xfrm>
            <a:off x="2755900" y="296862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FF0000"/>
                </a:solidFill>
                <a:latin typeface="Arial" charset="0"/>
              </a:rPr>
              <a:t>RTT</a:t>
            </a:r>
            <a:r>
              <a:rPr lang="en-US" altLang="x-none" sz="1000">
                <a:solidFill>
                  <a:srgbClr val="000000"/>
                </a:solidFill>
                <a:latin typeface="Arial" charset="0"/>
              </a:rPr>
              <a:t> </a:t>
            </a:r>
            <a:endParaRPr lang="en-US" altLang="x-none">
              <a:solidFill>
                <a:srgbClr val="000000"/>
              </a:solidFill>
            </a:endParaRPr>
          </a:p>
        </p:txBody>
      </p:sp>
      <p:sp>
        <p:nvSpPr>
          <p:cNvPr id="80912" name="Line 17"/>
          <p:cNvSpPr>
            <a:spLocks noChangeShapeType="1"/>
          </p:cNvSpPr>
          <p:nvPr/>
        </p:nvSpPr>
        <p:spPr bwMode="auto">
          <a:xfrm>
            <a:off x="3443288" y="327660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3" name="Line 18"/>
          <p:cNvSpPr>
            <a:spLocks noChangeShapeType="1"/>
          </p:cNvSpPr>
          <p:nvPr/>
        </p:nvSpPr>
        <p:spPr bwMode="auto">
          <a:xfrm flipV="1">
            <a:off x="3448050" y="225901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4" name="Text Box 19"/>
          <p:cNvSpPr txBox="1">
            <a:spLocks noChangeArrowheads="1"/>
          </p:cNvSpPr>
          <p:nvPr/>
        </p:nvSpPr>
        <p:spPr bwMode="auto">
          <a:xfrm>
            <a:off x="0" y="2074863"/>
            <a:ext cx="34655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last packet bit transmitted, </a:t>
            </a:r>
            <a:r>
              <a:rPr lang="en-US" altLang="x-none" sz="1600">
                <a:solidFill>
                  <a:srgbClr val="FF0000"/>
                </a:solidFill>
                <a:latin typeface="Arial" charset="0"/>
              </a:rPr>
              <a:t>t = L / R</a:t>
            </a:r>
            <a:endParaRPr lang="en-US" altLang="x-none" sz="1600">
              <a:solidFill>
                <a:srgbClr val="FF0000"/>
              </a:solidFill>
            </a:endParaRPr>
          </a:p>
        </p:txBody>
      </p:sp>
      <p:sp>
        <p:nvSpPr>
          <p:cNvPr id="80915" name="Line 20"/>
          <p:cNvSpPr>
            <a:spLocks noChangeShapeType="1"/>
          </p:cNvSpPr>
          <p:nvPr/>
        </p:nvSpPr>
        <p:spPr bwMode="auto">
          <a:xfrm flipH="1">
            <a:off x="5761038" y="290988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6" name="Text Box 21"/>
          <p:cNvSpPr txBox="1">
            <a:spLocks noChangeArrowheads="1"/>
          </p:cNvSpPr>
          <p:nvPr/>
        </p:nvSpPr>
        <p:spPr bwMode="auto">
          <a:xfrm>
            <a:off x="5842000" y="273367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latin typeface="Arial" charset="0"/>
              </a:rPr>
              <a:t>first packet bit arrives</a:t>
            </a:r>
            <a:endParaRPr lang="en-US" altLang="x-none" sz="1600">
              <a:solidFill>
                <a:srgbClr val="000000"/>
              </a:solidFill>
            </a:endParaRPr>
          </a:p>
        </p:txBody>
      </p:sp>
      <p:sp>
        <p:nvSpPr>
          <p:cNvPr id="80917" name="Line 22"/>
          <p:cNvSpPr>
            <a:spLocks noChangeShapeType="1"/>
          </p:cNvSpPr>
          <p:nvPr/>
        </p:nvSpPr>
        <p:spPr bwMode="auto">
          <a:xfrm>
            <a:off x="5784850" y="315912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8" name="Text Box 23"/>
          <p:cNvSpPr txBox="1">
            <a:spLocks noChangeArrowheads="1"/>
          </p:cNvSpPr>
          <p:nvPr/>
        </p:nvSpPr>
        <p:spPr bwMode="auto">
          <a:xfrm>
            <a:off x="5848350" y="298608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latin typeface="Arial" charset="0"/>
              </a:rPr>
              <a:t>last packet bit arrives, send ACK</a:t>
            </a:r>
            <a:endParaRPr lang="en-US" altLang="x-none" sz="1600">
              <a:solidFill>
                <a:srgbClr val="000000"/>
              </a:solidFill>
            </a:endParaRPr>
          </a:p>
        </p:txBody>
      </p:sp>
      <p:sp>
        <p:nvSpPr>
          <p:cNvPr id="80919" name="Text Box 24"/>
          <p:cNvSpPr txBox="1">
            <a:spLocks noChangeArrowheads="1"/>
          </p:cNvSpPr>
          <p:nvPr/>
        </p:nvSpPr>
        <p:spPr bwMode="auto">
          <a:xfrm>
            <a:off x="825500" y="376872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ACK arrives, send next </a:t>
            </a:r>
          </a:p>
          <a:p>
            <a:pPr algn="r"/>
            <a:r>
              <a:rPr lang="en-US" altLang="x-none" sz="1600">
                <a:solidFill>
                  <a:srgbClr val="000000"/>
                </a:solidFill>
                <a:latin typeface="Arial" charset="0"/>
              </a:rPr>
              <a:t>packet, </a:t>
            </a:r>
            <a:r>
              <a:rPr lang="en-US" altLang="x-none" sz="1600">
                <a:solidFill>
                  <a:srgbClr val="FF0000"/>
                </a:solidFill>
                <a:latin typeface="Arial" charset="0"/>
              </a:rPr>
              <a:t>t = RTT + L / R</a:t>
            </a:r>
            <a:endParaRPr lang="en-US" altLang="x-none" sz="1600">
              <a:solidFill>
                <a:srgbClr val="FF0000"/>
              </a:solidFill>
            </a:endParaRPr>
          </a:p>
        </p:txBody>
      </p:sp>
      <p:sp>
        <p:nvSpPr>
          <p:cNvPr id="80920" name="Freeform 25"/>
          <p:cNvSpPr>
            <a:spLocks/>
          </p:cNvSpPr>
          <p:nvPr/>
        </p:nvSpPr>
        <p:spPr bwMode="auto">
          <a:xfrm>
            <a:off x="3570288" y="4103688"/>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914400" eaLnBrk="0" hangingPunct="0"/>
            <a:endParaRPr lang="en-US">
              <a:solidFill>
                <a:srgbClr val="000000"/>
              </a:solidFill>
              <a:latin typeface="Times New Roman" charset="0"/>
            </a:endParaRPr>
          </a:p>
        </p:txBody>
      </p:sp>
      <p:grpSp>
        <p:nvGrpSpPr>
          <p:cNvPr id="80921" name="Group 26"/>
          <p:cNvGrpSpPr>
            <a:grpSpLocks/>
          </p:cNvGrpSpPr>
          <p:nvPr/>
        </p:nvGrpSpPr>
        <p:grpSpPr bwMode="auto">
          <a:xfrm>
            <a:off x="3563938" y="4095750"/>
            <a:ext cx="1281112" cy="534988"/>
            <a:chOff x="12315" y="13225"/>
            <a:chExt cx="2775" cy="913"/>
          </a:xfrm>
        </p:grpSpPr>
        <p:sp>
          <p:nvSpPr>
            <p:cNvPr id="80926" name="Line 27"/>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27" name="Line 28"/>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grpSp>
      <p:sp>
        <p:nvSpPr>
          <p:cNvPr id="80922" name="Line 29"/>
          <p:cNvSpPr>
            <a:spLocks noChangeShapeType="1"/>
          </p:cNvSpPr>
          <p:nvPr/>
        </p:nvSpPr>
        <p:spPr bwMode="auto">
          <a:xfrm>
            <a:off x="3563938" y="4337050"/>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23" name="Line 30"/>
          <p:cNvSpPr>
            <a:spLocks noChangeShapeType="1"/>
          </p:cNvSpPr>
          <p:nvPr/>
        </p:nvSpPr>
        <p:spPr bwMode="auto">
          <a:xfrm>
            <a:off x="3887788" y="446087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24" name="Rectangle 32"/>
          <p:cNvSpPr>
            <a:spLocks noChangeArrowheads="1"/>
          </p:cNvSpPr>
          <p:nvPr/>
        </p:nvSpPr>
        <p:spPr bwMode="auto">
          <a:xfrm>
            <a:off x="-304800" y="5416550"/>
            <a:ext cx="895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defTabSz="912813">
              <a:defRPr sz="2400">
                <a:solidFill>
                  <a:schemeClr val="tx1"/>
                </a:solidFill>
                <a:latin typeface="Times New Roman" charset="0"/>
                <a:ea typeface="ＭＳ Ｐゴシック" charset="-128"/>
              </a:defRPr>
            </a:lvl1pPr>
            <a:lvl2pPr marL="455613" indent="1588"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lvl="1">
              <a:spcBef>
                <a:spcPct val="20000"/>
              </a:spcBef>
              <a:buClr>
                <a:srgbClr val="3333CC"/>
              </a:buClr>
              <a:buSzPct val="75000"/>
              <a:buFont typeface="ZapfDingbats" charset="0"/>
              <a:buNone/>
            </a:pPr>
            <a:r>
              <a:rPr lang="en-US" altLang="zh-CN" dirty="0">
                <a:solidFill>
                  <a:srgbClr val="000000"/>
                </a:solidFill>
                <a:latin typeface="Arial" charset="0"/>
                <a:ea typeface="宋体" charset="-122"/>
              </a:rPr>
              <a:t>What is </a:t>
            </a:r>
            <a:r>
              <a:rPr lang="en-US" altLang="x-none" dirty="0" err="1">
                <a:solidFill>
                  <a:srgbClr val="000000"/>
                </a:solidFill>
                <a:latin typeface="Arial" charset="0"/>
              </a:rPr>
              <a:t>U</a:t>
            </a:r>
            <a:r>
              <a:rPr lang="en-US" altLang="x-none" baseline="-25000" dirty="0" err="1">
                <a:solidFill>
                  <a:srgbClr val="000000"/>
                </a:solidFill>
                <a:latin typeface="Arial" charset="0"/>
              </a:rPr>
              <a:t>sender</a:t>
            </a:r>
            <a:r>
              <a:rPr lang="en-US" altLang="x-none" dirty="0">
                <a:solidFill>
                  <a:srgbClr val="000000"/>
                </a:solidFill>
                <a:latin typeface="Arial" charset="0"/>
              </a:rPr>
              <a:t>: </a:t>
            </a:r>
            <a:r>
              <a:rPr lang="en-US" altLang="x-none" dirty="0">
                <a:solidFill>
                  <a:srgbClr val="FF0000"/>
                </a:solidFill>
                <a:latin typeface="Arial" charset="0"/>
              </a:rPr>
              <a:t>utilization</a:t>
            </a:r>
            <a:r>
              <a:rPr lang="en-US" altLang="x-none" dirty="0">
                <a:solidFill>
                  <a:srgbClr val="000000"/>
                </a:solidFill>
                <a:latin typeface="Arial" charset="0"/>
              </a:rPr>
              <a:t> – fraction of time link busy sending</a:t>
            </a:r>
            <a:r>
              <a:rPr lang="en-US" altLang="zh-CN" dirty="0">
                <a:solidFill>
                  <a:srgbClr val="000000"/>
                </a:solidFill>
                <a:latin typeface="Arial" charset="0"/>
                <a:ea typeface="宋体" charset="-122"/>
              </a:rPr>
              <a:t>?</a:t>
            </a:r>
            <a:endParaRPr lang="en-US" altLang="x-none" dirty="0">
              <a:solidFill>
                <a:srgbClr val="000000"/>
              </a:solidFill>
              <a:latin typeface="Arial" charset="0"/>
            </a:endParaRPr>
          </a:p>
        </p:txBody>
      </p:sp>
      <p:sp>
        <p:nvSpPr>
          <p:cNvPr id="80925" name="Rectangle 32"/>
          <p:cNvSpPr>
            <a:spLocks noChangeArrowheads="1"/>
          </p:cNvSpPr>
          <p:nvPr/>
        </p:nvSpPr>
        <p:spPr bwMode="auto">
          <a:xfrm>
            <a:off x="215900" y="6027738"/>
            <a:ext cx="801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latin typeface="Arial" charset="0"/>
              </a:rPr>
              <a:t>Assume: 1 Gbps link, 15 ms e-e prop. delay, 1KB packet</a:t>
            </a:r>
          </a:p>
        </p:txBody>
      </p:sp>
      <p:sp>
        <p:nvSpPr>
          <p:cNvPr id="35" name="Slide Number Placeholder 4">
            <a:extLst>
              <a:ext uri="{FF2B5EF4-FFF2-40B4-BE49-F238E27FC236}">
                <a16:creationId xmlns:a16="http://schemas.microsoft.com/office/drawing/2014/main" id="{049DB667-433A-D941-A686-6B737A7400CD}"/>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8</a:t>
            </a:fld>
            <a:endParaRPr lang="en-US" altLang="x-none" sz="1400" dirty="0">
              <a:latin typeface="Times New Roman" charset="0"/>
            </a:endParaRPr>
          </a:p>
        </p:txBody>
      </p:sp>
      <p:sp>
        <p:nvSpPr>
          <p:cNvPr id="2" name="Slide Number Placeholder 1">
            <a:extLst>
              <a:ext uri="{FF2B5EF4-FFF2-40B4-BE49-F238E27FC236}">
                <a16:creationId xmlns:a16="http://schemas.microsoft.com/office/drawing/2014/main" id="{B21E89C1-A98A-C64F-A081-7BE502F9132F}"/>
              </a:ext>
            </a:extLst>
          </p:cNvPr>
          <p:cNvSpPr>
            <a:spLocks noGrp="1"/>
          </p:cNvSpPr>
          <p:nvPr>
            <p:ph type="sldNum" sz="quarter" idx="12"/>
          </p:nvPr>
        </p:nvSpPr>
        <p:spPr/>
        <p:txBody>
          <a:bodyPr/>
          <a:lstStyle/>
          <a:p>
            <a:fld id="{D925A599-CC33-7E4D-8C4D-B495C4836CF6}" type="slidenum">
              <a:rPr lang="en-US" altLang="x-none" smtClean="0"/>
              <a:pPr/>
              <a:t>8</a:t>
            </a:fld>
            <a:endParaRPr lang="en-US" altLang="x-none"/>
          </a:p>
        </p:txBody>
      </p:sp>
    </p:spTree>
    <p:extLst>
      <p:ext uri="{BB962C8B-B14F-4D97-AF65-F5344CB8AC3E}">
        <p14:creationId xmlns:p14="http://schemas.microsoft.com/office/powerpoint/2010/main" val="389136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96BE9EA-CD02-9149-9EE1-7B7C17E3EE56}" type="slidenum">
              <a:rPr lang="en-US" altLang="en-US" sz="1400">
                <a:solidFill>
                  <a:srgbClr val="000000"/>
                </a:solidFill>
                <a:latin typeface="Times New Roman" charset="0"/>
              </a:rPr>
              <a:pPr>
                <a:spcBef>
                  <a:spcPct val="0"/>
                </a:spcBef>
                <a:buClrTx/>
                <a:buSzTx/>
                <a:buFontTx/>
                <a:buNone/>
              </a:pPr>
              <a:t>9</a:t>
            </a:fld>
            <a:endParaRPr lang="en-US" altLang="en-US" sz="1400">
              <a:solidFill>
                <a:srgbClr val="000000"/>
              </a:solidFill>
              <a:latin typeface="Times New Roman" charset="0"/>
            </a:endParaRPr>
          </a:p>
        </p:txBody>
      </p:sp>
      <p:sp>
        <p:nvSpPr>
          <p:cNvPr id="54274" name="Rectangle 2"/>
          <p:cNvSpPr>
            <a:spLocks noChangeArrowheads="1"/>
          </p:cNvSpPr>
          <p:nvPr/>
        </p:nvSpPr>
        <p:spPr bwMode="auto">
          <a:xfrm>
            <a:off x="533400" y="180303"/>
            <a:ext cx="8020050" cy="101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dirty="0">
                <a:solidFill>
                  <a:srgbClr val="3333CC"/>
                </a:solidFill>
              </a:rPr>
              <a:t>Recap: Reliable Transport</a:t>
            </a:r>
          </a:p>
        </p:txBody>
      </p:sp>
      <p:sp>
        <p:nvSpPr>
          <p:cNvPr id="54275" name="Rectangle 3"/>
          <p:cNvSpPr>
            <a:spLocks noChangeArrowheads="1"/>
          </p:cNvSpPr>
          <p:nvPr/>
        </p:nvSpPr>
        <p:spPr bwMode="auto">
          <a:xfrm>
            <a:off x="476250" y="129699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protocols</a:t>
            </a: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buFont typeface="Wingdings" pitchFamily="2" charset="2"/>
              <a:buChar char="q"/>
            </a:pPr>
            <a:r>
              <a:rPr lang="en-US" altLang="en-US" dirty="0">
                <a:solidFill>
                  <a:srgbClr val="000000"/>
                </a:solidFill>
              </a:rPr>
              <a:t>Realization: GBN or SR</a:t>
            </a:r>
          </a:p>
        </p:txBody>
      </p:sp>
      <p:pic>
        <p:nvPicPr>
          <p:cNvPr id="5" name="Picture 5" descr="rdt_pipelin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774" y="1745363"/>
            <a:ext cx="4214777" cy="163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985084" y="3898012"/>
            <a:ext cx="5396158" cy="2959988"/>
          </a:xfrm>
          <a:prstGeom prst="rect">
            <a:avLst/>
          </a:prstGeom>
        </p:spPr>
      </p:pic>
      <p:sp>
        <p:nvSpPr>
          <p:cNvPr id="22" name="Rectangle 21"/>
          <p:cNvSpPr/>
          <p:nvPr/>
        </p:nvSpPr>
        <p:spPr>
          <a:xfrm>
            <a:off x="7226328" y="2045130"/>
            <a:ext cx="1663747" cy="1200329"/>
          </a:xfrm>
          <a:prstGeom prst="rect">
            <a:avLst/>
          </a:prstGeom>
        </p:spPr>
        <p:txBody>
          <a:bodyPr wrap="square">
            <a:spAutoFit/>
          </a:bodyPr>
          <a:lstStyle/>
          <a:p>
            <a:r>
              <a:rPr lang="en-US" dirty="0"/>
              <a:t>General technique:</a:t>
            </a:r>
            <a:br>
              <a:rPr lang="en-US"/>
            </a:br>
            <a:r>
              <a:rPr lang="en-US"/>
              <a:t>pipelining.</a:t>
            </a:r>
            <a:endParaRPr lang="en-US" dirty="0"/>
          </a:p>
        </p:txBody>
      </p:sp>
    </p:spTree>
    <p:extLst>
      <p:ext uri="{BB962C8B-B14F-4D97-AF65-F5344CB8AC3E}">
        <p14:creationId xmlns:p14="http://schemas.microsoft.com/office/powerpoint/2010/main" val="57818034"/>
      </p:ext>
    </p:extLst>
  </p:cSld>
  <p:clrMapOvr>
    <a:masterClrMapping/>
  </p:clrMapOvr>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12728</TotalTime>
  <Words>3064</Words>
  <Application>Microsoft Macintosh PowerPoint</Application>
  <PresentationFormat>On-screen Show (4:3)</PresentationFormat>
  <Paragraphs>664</Paragraphs>
  <Slides>45</Slides>
  <Notes>44</Notes>
  <HiddenSlides>2</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0" baseType="lpstr">
      <vt:lpstr>ＭＳ Ｐゴシック</vt:lpstr>
      <vt:lpstr>宋体</vt:lpstr>
      <vt:lpstr>宋体</vt:lpstr>
      <vt:lpstr>ZapfDingbats</vt:lpstr>
      <vt:lpstr>Arial</vt:lpstr>
      <vt:lpstr>Calibri</vt:lpstr>
      <vt:lpstr>Comic Sans MS</vt:lpstr>
      <vt:lpstr>Courier New</vt:lpstr>
      <vt:lpstr>Symbol</vt:lpstr>
      <vt:lpstr>Tahoma</vt:lpstr>
      <vt:lpstr>Times New Roman</vt:lpstr>
      <vt:lpstr>Wingdings</vt:lpstr>
      <vt:lpstr>1_Kurose</vt:lpstr>
      <vt:lpstr>VISIO</vt:lpstr>
      <vt:lpstr>Clip</vt:lpstr>
      <vt:lpstr>Network Transport Layer: TCP</vt:lpstr>
      <vt:lpstr>Outline</vt:lpstr>
      <vt:lpstr>Admin</vt:lpstr>
      <vt:lpstr>Recap: Reliable Data Transfer Context</vt:lpstr>
      <vt:lpstr>Recap: Reliable Data Transfer Setting</vt:lpstr>
      <vt:lpstr>rdt3.0: Channels with Errors and Loss</vt:lpstr>
      <vt:lpstr>rdt3.0 Sender</vt:lpstr>
      <vt:lpstr>rdt3.0: Stop-and-Wait Performance</vt:lpstr>
      <vt:lpstr>PowerPoint Presentation</vt:lpstr>
      <vt:lpstr>PowerPoint Presentation</vt:lpstr>
      <vt:lpstr>PowerPoint Presentation</vt:lpstr>
      <vt:lpstr>PowerPoint Presentation</vt:lpstr>
      <vt:lpstr>PowerPoint Presentation</vt:lpstr>
      <vt:lpstr>TCP Reliable Data Transfer</vt:lpstr>
      <vt:lpstr>TCP Segment Structure</vt:lpstr>
      <vt:lpstr>PowerPoint Presentation</vt:lpstr>
      <vt:lpstr>Flow Control</vt:lpstr>
      <vt:lpstr>TCP Flow Control: How it Works</vt:lpstr>
      <vt:lpstr>PowerPoint Presentation</vt:lpstr>
      <vt:lpstr>TCP Send/Ack Optimizations </vt:lpstr>
      <vt:lpstr>TCP Receiver ACK Generation [RFC 1122, RFC 2581]</vt:lpstr>
      <vt:lpstr>PowerPoint Presentation</vt:lpstr>
      <vt:lpstr>PowerPoint Presentation</vt:lpstr>
      <vt:lpstr>PowerPoint Presentation</vt:lpstr>
      <vt:lpstr>Timeout: Cost of Timeout Param</vt:lpstr>
      <vt:lpstr>Setting Timeout</vt:lpstr>
      <vt:lpstr>Compute EstRTT and DevRTT</vt:lpstr>
      <vt:lpstr>An Example TCP Session</vt:lpstr>
      <vt:lpstr>Fast Retransmit</vt:lpstr>
      <vt:lpstr>PowerPoint Presentation</vt:lpstr>
      <vt:lpstr>Fast Retransmit:</vt:lpstr>
      <vt:lpstr>TCP: reliable data transfer</vt:lpstr>
      <vt:lpstr>PowerPoint Presentation</vt:lpstr>
      <vt:lpstr>Why Connection Setup/When to Accept (Safely Deliver) First Packet? </vt:lpstr>
      <vt:lpstr>Why Connection Setup/When to Accept (Safely Deliver) First Packet? </vt:lpstr>
      <vt:lpstr>Transport “Safe-Setup” Principle</vt:lpstr>
      <vt:lpstr>Generic Challenge-Response Structure Checking Freshness</vt:lpstr>
      <vt:lpstr>Three Way Handshake (TWH) [Tomlinson 1975]</vt:lpstr>
      <vt:lpstr>Scenarios with Duplicate Request/SYN Attack</vt:lpstr>
      <vt:lpstr>Scenarios with Duplicate Request/SYN Attack</vt:lpstr>
      <vt:lpstr>Make “Challenge y” Robust</vt:lpstr>
      <vt:lpstr>Connection Close</vt:lpstr>
      <vt:lpstr>General Case: The Two-Army Problem</vt:lpstr>
      <vt:lpstr>Time_Wait</vt:lpstr>
      <vt:lpstr>Time_Wait Design Options</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yry</dc:creator>
  <cp:keywords/>
  <dc:description/>
  <cp:lastModifiedBy>Qiao Xiang</cp:lastModifiedBy>
  <cp:revision>509</cp:revision>
  <cp:lastPrinted>2017-10-30T18:57:57Z</cp:lastPrinted>
  <dcterms:created xsi:type="dcterms:W3CDTF">2006-08-16T00:00:00Z</dcterms:created>
  <dcterms:modified xsi:type="dcterms:W3CDTF">2022-11-02T01:09:53Z</dcterms:modified>
  <cp:category/>
</cp:coreProperties>
</file>