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50" r:id="rId2"/>
    <p:sldMasterId id="2147484381" r:id="rId3"/>
    <p:sldMasterId id="2147484405" r:id="rId4"/>
  </p:sldMasterIdLst>
  <p:notesMasterIdLst>
    <p:notesMasterId r:id="rId87"/>
  </p:notesMasterIdLst>
  <p:handoutMasterIdLst>
    <p:handoutMasterId r:id="rId88"/>
  </p:handoutMasterIdLst>
  <p:sldIdLst>
    <p:sldId id="355" r:id="rId5"/>
    <p:sldId id="530" r:id="rId6"/>
    <p:sldId id="531" r:id="rId7"/>
    <p:sldId id="430" r:id="rId8"/>
    <p:sldId id="2452" r:id="rId9"/>
    <p:sldId id="454" r:id="rId10"/>
    <p:sldId id="468" r:id="rId11"/>
    <p:sldId id="466" r:id="rId12"/>
    <p:sldId id="467" r:id="rId13"/>
    <p:sldId id="2477" r:id="rId14"/>
    <p:sldId id="584" r:id="rId15"/>
    <p:sldId id="480" r:id="rId16"/>
    <p:sldId id="563" r:id="rId17"/>
    <p:sldId id="586" r:id="rId18"/>
    <p:sldId id="481" r:id="rId19"/>
    <p:sldId id="482" r:id="rId20"/>
    <p:sldId id="483" r:id="rId21"/>
    <p:sldId id="587" r:id="rId22"/>
    <p:sldId id="2471" r:id="rId23"/>
    <p:sldId id="2473" r:id="rId24"/>
    <p:sldId id="2472" r:id="rId25"/>
    <p:sldId id="488" r:id="rId26"/>
    <p:sldId id="489" r:id="rId27"/>
    <p:sldId id="490" r:id="rId28"/>
    <p:sldId id="491" r:id="rId29"/>
    <p:sldId id="492" r:id="rId30"/>
    <p:sldId id="502" r:id="rId31"/>
    <p:sldId id="503" r:id="rId32"/>
    <p:sldId id="504" r:id="rId33"/>
    <p:sldId id="2474" r:id="rId34"/>
    <p:sldId id="2478" r:id="rId35"/>
    <p:sldId id="2479" r:id="rId36"/>
    <p:sldId id="590" r:id="rId37"/>
    <p:sldId id="533" r:id="rId38"/>
    <p:sldId id="2480" r:id="rId39"/>
    <p:sldId id="2094" r:id="rId40"/>
    <p:sldId id="1716" r:id="rId41"/>
    <p:sldId id="2481" r:id="rId42"/>
    <p:sldId id="2475" r:id="rId43"/>
    <p:sldId id="683" r:id="rId44"/>
    <p:sldId id="2476" r:id="rId45"/>
    <p:sldId id="537" r:id="rId46"/>
    <p:sldId id="538" r:id="rId47"/>
    <p:sldId id="539" r:id="rId48"/>
    <p:sldId id="540" r:id="rId49"/>
    <p:sldId id="565" r:id="rId50"/>
    <p:sldId id="542" r:id="rId51"/>
    <p:sldId id="622" r:id="rId52"/>
    <p:sldId id="546" r:id="rId53"/>
    <p:sldId id="547" r:id="rId54"/>
    <p:sldId id="624" r:id="rId55"/>
    <p:sldId id="723" r:id="rId56"/>
    <p:sldId id="725" r:id="rId57"/>
    <p:sldId id="724" r:id="rId58"/>
    <p:sldId id="549" r:id="rId59"/>
    <p:sldId id="720" r:id="rId60"/>
    <p:sldId id="721" r:id="rId61"/>
    <p:sldId id="726" r:id="rId62"/>
    <p:sldId id="727" r:id="rId63"/>
    <p:sldId id="728" r:id="rId64"/>
    <p:sldId id="729" r:id="rId65"/>
    <p:sldId id="764" r:id="rId66"/>
    <p:sldId id="685" r:id="rId67"/>
    <p:sldId id="2189" r:id="rId68"/>
    <p:sldId id="670" r:id="rId69"/>
    <p:sldId id="671" r:id="rId70"/>
    <p:sldId id="672" r:id="rId71"/>
    <p:sldId id="2190" r:id="rId72"/>
    <p:sldId id="1992" r:id="rId73"/>
    <p:sldId id="2191" r:id="rId74"/>
    <p:sldId id="2192" r:id="rId75"/>
    <p:sldId id="731" r:id="rId76"/>
    <p:sldId id="730" r:id="rId77"/>
    <p:sldId id="753" r:id="rId78"/>
    <p:sldId id="627" r:id="rId79"/>
    <p:sldId id="555" r:id="rId80"/>
    <p:sldId id="556" r:id="rId81"/>
    <p:sldId id="557" r:id="rId82"/>
    <p:sldId id="559" r:id="rId83"/>
    <p:sldId id="560" r:id="rId84"/>
    <p:sldId id="561" r:id="rId85"/>
    <p:sldId id="765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9"/>
    <p:restoredTop sz="93789"/>
  </p:normalViewPr>
  <p:slideViewPr>
    <p:cSldViewPr snapToGrid="0">
      <p:cViewPr varScale="1">
        <p:scale>
          <a:sx n="132" d="100"/>
          <a:sy n="132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62E359-B9C1-F747-9A88-0D2AFB1A6A95}" type="slidenum">
              <a:rPr lang="en-US" altLang="en-US" sz="1300">
                <a:solidFill>
                  <a:srgbClr val="000000"/>
                </a:solidFill>
              </a:rPr>
              <a:pPr/>
              <a:t>10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9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11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1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9412A1-480B-CD4F-99E4-3ECE6D09B52C}" type="slidenum">
              <a:rPr lang="en-US" altLang="en-US" sz="1300">
                <a:solidFill>
                  <a:srgbClr val="000000"/>
                </a:solidFill>
              </a:rPr>
              <a:pPr/>
              <a:t>12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53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658EF-C304-3F4F-A2C0-0BE696CCEF3D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43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7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5A9D59-2FC9-A946-9B96-638FEBD0CB7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0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BBC4F9-8084-F747-873A-13AF0A796479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69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8A4AB59-721B-A14B-9A8E-C3BA83A7A844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84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53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C31EE-4A4F-804C-96EA-B894ED97A2C9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6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B6900B-0EB8-1649-AFF9-D010C70A1517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996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96E42C-8423-9047-A48A-2009E1CDFE24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07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725CA1-4AE2-6C4D-B82D-A36BFE8DB344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660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142126-0B54-F74B-915F-23CACB1A77FE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98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EBD8D1-9717-D940-A6E3-CAFB18FAF7AE}" type="slidenum">
              <a:rPr lang="en-US" altLang="en-US" sz="1300">
                <a:solidFill>
                  <a:srgbClr val="000000"/>
                </a:solidFill>
              </a:rPr>
              <a:pPr/>
              <a:t>24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024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523815-F356-E441-8284-398C1FEB102A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710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1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E322AF-A7BD-4A42-9343-FCC456D7CA2B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13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28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35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13AC2-8BC8-C947-B1FA-9519221009C5}" type="slidenum">
              <a:rPr lang="en-US" altLang="en-US" sz="1300">
                <a:solidFill>
                  <a:srgbClr val="000000"/>
                </a:solidFill>
              </a:rPr>
              <a:pPr/>
              <a:t>29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1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951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A354192-DFE3-B049-8322-CE96502C1565}" type="slidenum">
              <a:rPr lang="en-US" altLang="en-US" sz="1300">
                <a:solidFill>
                  <a:srgbClr val="000000"/>
                </a:solidFill>
              </a:rPr>
              <a:pPr/>
              <a:t>30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49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BCDE5B-2EFC-0346-9C88-F62934DDB411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917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C214C3-4663-6B49-9DEF-1677AE85AC3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AIAD: difference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MIMD: ratio does not change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MIAD: difference becomes bigger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AIMD: difference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038057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772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6C589D-D7F3-A148-98B4-3C084F9D4239}" type="slidenum">
              <a:rPr lang="en-US" altLang="en-US" sz="1300">
                <a:solidFill>
                  <a:srgbClr val="000000"/>
                </a:solidFill>
              </a:rPr>
              <a:pPr/>
              <a:t>34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3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35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432374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38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602479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F6ACF-F586-304F-80FA-6FD457141CE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427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02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236C988-EB8D-0345-A74A-6145A20480D3}" type="slidenum">
              <a:rPr lang="en-US" altLang="x-none" sz="1300">
                <a:solidFill>
                  <a:srgbClr val="000000"/>
                </a:solidFill>
              </a:rPr>
              <a:pPr algn="r"/>
              <a:t>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Syn(seq=x) could be duplicate or malicious</a:t>
            </a:r>
          </a:p>
        </p:txBody>
      </p:sp>
    </p:spTree>
    <p:extLst>
      <p:ext uri="{BB962C8B-B14F-4D97-AF65-F5344CB8AC3E}">
        <p14:creationId xmlns:p14="http://schemas.microsoft.com/office/powerpoint/2010/main" val="25774828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altLang="en-US" sz="1600" dirty="0">
                <a:solidFill>
                  <a:srgbClr val="000000"/>
                </a:solidFill>
              </a:rPr>
              <a:t>AI: </a:t>
            </a:r>
            <a:r>
              <a:rPr lang="en-US" altLang="en-US" sz="1600" dirty="0"/>
              <a:t>increases window by 1 per round</a:t>
            </a:r>
          </a:p>
          <a:p>
            <a:pPr lvl="1"/>
            <a:r>
              <a:rPr lang="en-US" altLang="en-US" sz="1600" dirty="0"/>
              <a:t>MD: cuts window size </a:t>
            </a:r>
          </a:p>
          <a:p>
            <a:pPr lvl="2"/>
            <a:r>
              <a:rPr lang="en-US" altLang="en-US" sz="1600" dirty="0"/>
              <a:t>to half when detecting congestion by 3DUP</a:t>
            </a:r>
          </a:p>
          <a:p>
            <a:pPr lvl="2"/>
            <a:r>
              <a:rPr lang="en-US" altLang="en-US" sz="1600" dirty="0"/>
              <a:t>to 1 if timeout</a:t>
            </a:r>
          </a:p>
          <a:p>
            <a:pPr lvl="3"/>
            <a:r>
              <a:rPr lang="en-US" altLang="en-US" sz="1600" dirty="0"/>
              <a:t>if already timeout, doubles timeout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96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F6ACF-F586-304F-80FA-6FD457141CEA}" type="slidenum">
              <a:rPr lang="en-US" altLang="en-US" sz="1300">
                <a:solidFill>
                  <a:srgbClr val="000000"/>
                </a:solidFill>
              </a:rPr>
              <a:pPr/>
              <a:t>42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035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AA15AE-663B-B142-8DC4-ABF8A9F8E335}" type="slidenum">
              <a:rPr lang="en-US" altLang="en-US" sz="1300">
                <a:solidFill>
                  <a:srgbClr val="000000"/>
                </a:solidFill>
              </a:rPr>
              <a:pPr/>
              <a:t>43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81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C014632-15B9-D643-BDE6-0DBA053D6D53}" type="slidenum">
              <a:rPr lang="en-US" altLang="en-US" sz="1300">
                <a:solidFill>
                  <a:srgbClr val="000000"/>
                </a:solidFill>
              </a:rPr>
              <a:pPr/>
              <a:t>44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442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1DA428-1870-7646-8560-D5A43C4A31DE}" type="slidenum">
              <a:rPr lang="en-US" altLang="en-US" sz="1300">
                <a:solidFill>
                  <a:srgbClr val="000000"/>
                </a:solidFill>
              </a:rPr>
              <a:pPr/>
              <a:t>45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49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B759D2-DE6F-5E48-AF30-F86068016CDD}" type="slidenum">
              <a:rPr lang="en-US" altLang="en-US" sz="1300">
                <a:solidFill>
                  <a:srgbClr val="000000"/>
                </a:solidFill>
              </a:rPr>
              <a:pPr/>
              <a:t>46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3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935415-892A-3444-8C74-F4BA6BED37ED}" type="slidenum">
              <a:rPr lang="en-US" altLang="en-US" sz="1300">
                <a:solidFill>
                  <a:srgbClr val="000000"/>
                </a:solidFill>
              </a:rPr>
              <a:pPr/>
              <a:t>47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7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48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985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EB4768-EF35-3349-AE0F-B1B498FA19C2}" type="slidenum">
              <a:rPr lang="en-US" altLang="en-US" sz="1300">
                <a:solidFill>
                  <a:srgbClr val="000000"/>
                </a:solidFill>
              </a:rPr>
              <a:pPr/>
              <a:t>49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3988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BB779B-0C53-D94E-ADB4-B8D6CDECA465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38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E4A8EA-76E8-B94F-9756-9D0DA9901DE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6483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51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52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572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17B48-3620-E341-8DBB-81E8940D2C4F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604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54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315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55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339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37BD7-058D-CF47-B677-1850AF160A64}" type="slidenum">
              <a:rPr lang="en-US" altLang="en-US" sz="1300">
                <a:solidFill>
                  <a:srgbClr val="000000"/>
                </a:solidFill>
              </a:rPr>
              <a:pPr/>
              <a:t>56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5625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422344-43EA-7540-BA92-3E74B8C1F43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470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60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3121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61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298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45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E4A8EA-76E8-B94F-9756-9D0DA9901DEE}" type="slidenum">
              <a:rPr lang="en-US" altLang="x-none" sz="1300"/>
              <a:pPr algn="r"/>
              <a:t>6</a:t>
            </a:fld>
            <a:endParaRPr lang="en-US" altLang="x-none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3311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041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024E1-1F25-7245-A6BB-0D7F3C9DC4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98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9AF67-0E6E-E144-A50D-5B9D80E48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64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9EA2B-1C3F-A642-B009-B8F26AD8456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48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5113B-DDD5-5A4A-A564-3B76635D94E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2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6F0A5-45DD-1342-93C6-C37C453EE61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3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469F-07B2-A04F-B3D0-E88CF9ABC9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244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75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034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F9728A-59F6-364B-8077-126FA2554CA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76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035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B2C507-C0C3-6D4D-9832-D34CCD3FEC2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33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5A275D1-B0A9-DF45-8A3D-BDA61DC848F0}" type="slidenum">
              <a:rPr lang="en-US" altLang="x-none" sz="1300">
                <a:solidFill>
                  <a:srgbClr val="000000"/>
                </a:solidFill>
              </a:rPr>
              <a:pPr algn="r"/>
              <a:t>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773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4A7D0-F1E6-F94F-9E5C-A14D299416B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78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Proof of Little’s Law: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434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596F89-0E93-464C-B324-024AA2476104}" type="slidenum">
              <a:rPr lang="en-US" altLang="en-US" sz="1300">
                <a:solidFill>
                  <a:srgbClr val="000000"/>
                </a:solidFill>
              </a:rPr>
              <a:pPr/>
              <a:t>79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5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C64F14-D969-0C45-B1D9-5429070A466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91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B0D033-9209-FF47-9D50-ED43EE92BC9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0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E51D7FB6-1E65-DD4A-8584-39355AABA725}" type="slidenum">
              <a:rPr lang="en-US" altLang="x-none" sz="1300">
                <a:solidFill>
                  <a:srgbClr val="000000"/>
                </a:solidFill>
              </a:rPr>
              <a:pPr algn="r"/>
              <a:t>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46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4A9AC66-5554-D94A-9C45-368D60E78502}" type="slidenum">
              <a:rPr lang="en-US" altLang="x-none" sz="1300">
                <a:solidFill>
                  <a:srgbClr val="000000"/>
                </a:solidFill>
              </a:rPr>
              <a:pPr algn="r"/>
              <a:t>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19ACACB-99A9-6346-AC58-3F9441C47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5CEDB5E-D4AF-A243-8F3E-F9F4C01DE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9B381D9-EF46-8B4D-8877-465317163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309388A-5419-944E-88B0-B4EF8F68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F486AB6-459B-7549-B699-53212CAE9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7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48E6094-4E5F-0C47-87E4-62C70855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01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2C8B519-DFB0-D54C-80E2-1AB8C9EFA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2F4002-D8C6-4748-AED7-6039055A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44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9A9EED97-A8FD-D647-9704-B59CA8005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46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02ABEB5-4886-FE43-9B8F-A5CC07834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33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4070AAF-2E21-5E47-A943-04133A34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8BFD5CB-2A2E-2F4D-B6DF-1603BB3B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1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A46FDF-B669-4F40-BE94-20D212A2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0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DF08A65D-004C-8C40-A034-D4B877E7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2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21A38C9-345D-AB45-B265-58A6F092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42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8E8092-EA49-1749-A2A6-CA4169055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493454F-C7E9-6A4B-8BA4-0B73CB6A9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BDE0AE-85DA-B645-B1FB-9E81890A2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E926B07-7027-3840-8C9A-7C18BDC01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41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B06A474-3A0D-B046-825D-4C81248D8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773FF9B-AE91-764A-B732-ACDBB4F97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C661073-FD13-4540-B719-0F5F8B9B7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DD4B5B84-4B6C-2A4D-BF09-A1C731BC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B95F65CD-E7FA-DA48-B806-37D95A7A3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3" r:id="rId1"/>
    <p:sldLayoutId id="2147485284" r:id="rId2"/>
    <p:sldLayoutId id="2147485285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jpe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4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</a:t>
            </a:r>
            <a:r>
              <a:rPr lang="en-US" altLang="x-none" sz="2400" kern="0">
                <a:ea typeface="ＭＳ Ｐゴシック" charset="-128"/>
              </a:rPr>
              <a:t>/cnns-xmuf2</a:t>
            </a:r>
            <a:r>
              <a:rPr lang="en-US" altLang="zh-CN" sz="2400" kern="0">
                <a:ea typeface="ＭＳ Ｐゴシック" charset="-128"/>
              </a:rPr>
              <a:t>2</a:t>
            </a:r>
            <a:r>
              <a:rPr lang="en-US" altLang="x-none" sz="2400" kern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03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A Summary of Questions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How to 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parameters?</a:t>
            </a:r>
          </a:p>
          <a:p>
            <a:pPr lvl="1">
              <a:buClr>
                <a:srgbClr val="3333CC"/>
              </a:buClr>
              <a:buSzPct val="85000"/>
              <a:buFont typeface="Wingdings" charset="2"/>
              <a:buChar char="ü"/>
            </a:pPr>
            <a:r>
              <a:rPr lang="en-US" altLang="en-US" dirty="0">
                <a:solidFill>
                  <a:srgbClr val="000000"/>
                </a:solidFill>
              </a:rPr>
              <a:t>timeout: 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21AF5-13EE-AF45-A6FE-E6486402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3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congestion window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51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charset="0"/>
              </a:rPr>
              <a:t>Assume W is small enough. Ignore small details. MSS: Minimum Segment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7B821-F8E3-4643-9A89-77756485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672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>
                <a:solidFill>
                  <a:srgbClr val="3333CC"/>
                </a:solidFill>
              </a:rPr>
              <a:t>Some General Questions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Big picture question: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How to determine a flow</a:t>
            </a:r>
            <a:r>
              <a:rPr lang="ja-JP" altLang="en-US" dirty="0"/>
              <a:t>’</a:t>
            </a:r>
            <a:r>
              <a:rPr lang="en-US" altLang="ja-JP" dirty="0"/>
              <a:t>s sending rate?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Clr>
                <a:srgbClr val="3333CC"/>
              </a:buClr>
              <a:buNone/>
            </a:pPr>
            <a:r>
              <a:rPr lang="en-US" altLang="en-US" dirty="0">
                <a:solidFill>
                  <a:srgbClr val="000000"/>
                </a:solidFill>
              </a:rPr>
              <a:t>For better understanding, we need to look at a few basic questions: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What is congestion (cost of congestion)?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Why are desired properties of congestion control?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44B70-BE9B-0E4B-8313-4BBD0999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7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Roadmap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</a:t>
            </a:r>
          </a:p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The basic CC </a:t>
            </a:r>
            <a:r>
              <a:rPr lang="en-US" altLang="zh-CN" dirty="0" err="1">
                <a:solidFill>
                  <a:srgbClr val="000000"/>
                </a:solidFill>
                <a:ea typeface="宋体" charset="-122"/>
              </a:rPr>
              <a:t>alg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TCP/</a:t>
            </a:r>
            <a:r>
              <a:rPr lang="en-US" altLang="zh-CN" dirty="0" err="1">
                <a:ea typeface="宋体" charset="-122"/>
              </a:rPr>
              <a:t>reno</a:t>
            </a:r>
            <a:r>
              <a:rPr lang="en-US" altLang="zh-CN" dirty="0">
                <a:ea typeface="宋体" charset="-122"/>
              </a:rPr>
              <a:t> CC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A unifying view of TCP/Reno and TCP/Vegas</a:t>
            </a:r>
          </a:p>
          <a:p>
            <a:pPr>
              <a:buClr>
                <a:srgbClr val="2D2DB9"/>
              </a:buClr>
              <a:buFont typeface="Wingdings" charset="2"/>
              <a:buChar char="q"/>
            </a:pPr>
            <a:r>
              <a:rPr lang="en-US" altLang="en-US" dirty="0">
                <a:ea typeface="宋体" charset="-122"/>
              </a:rPr>
              <a:t>Network wide resource allocation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Framework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Axiom derivation of network-wide objective function</a:t>
            </a:r>
          </a:p>
          <a:p>
            <a:pPr lvl="1">
              <a:buClr>
                <a:srgbClr val="2D2DB9"/>
              </a:buClr>
              <a:buFont typeface="Courier New" charset="0"/>
              <a:buChar char="o"/>
            </a:pPr>
            <a:r>
              <a:rPr lang="en-US" altLang="en-US" sz="2200" dirty="0">
                <a:ea typeface="宋体" charset="-122"/>
              </a:rPr>
              <a:t>Derive distributed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B509E-E016-3F47-A470-02F3C85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751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what is congestion (cost of congestion)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90D6D-3250-9243-AE9A-8AEACE56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632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52413" y="1524000"/>
            <a:ext cx="75088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0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271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1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271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2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3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2717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35915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762500" y="264160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4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2721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5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2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6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2724" name="Object 2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7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2730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32" name="Object 28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8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27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273050" y="419100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Cause/Cost of Congestion: 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9413" y="3290888"/>
            <a:ext cx="83613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Flow 2 has a fixed sending rate of 5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We vary the sending rate of flow 1 from 0 to 20 </a:t>
            </a:r>
            <a:r>
              <a:rPr lang="en-US" altLang="en-US" sz="1800" dirty="0" err="1">
                <a:solidFill>
                  <a:srgbClr val="000000"/>
                </a:solidFill>
              </a:rPr>
              <a:t>Mbps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- 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retransmission;</a:t>
            </a:r>
            <a:r>
              <a:rPr lang="en-US" altLang="en-US" sz="1800" dirty="0">
                <a:solidFill>
                  <a:srgbClr val="000000"/>
                </a:solidFill>
              </a:rPr>
              <a:t>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infinite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0 Mbps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2738" name="Rectangle 55"/>
          <p:cNvSpPr>
            <a:spLocks noChangeArrowheads="1"/>
          </p:cNvSpPr>
          <p:nvPr/>
        </p:nvSpPr>
        <p:spPr bwMode="auto">
          <a:xfrm>
            <a:off x="457200" y="4486275"/>
            <a:ext cx="2549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throughput: e2e packets delivered in unit time</a:t>
            </a:r>
            <a:endParaRPr lang="en-US" altLang="en-US" sz="1600">
              <a:latin typeface="Times New Roman" charset="0"/>
            </a:endParaRPr>
          </a:p>
        </p:txBody>
      </p:sp>
      <p:sp>
        <p:nvSpPr>
          <p:cNvPr id="72739" name="Rectangle 56"/>
          <p:cNvSpPr>
            <a:spLocks noChangeArrowheads="1"/>
          </p:cNvSpPr>
          <p:nvPr/>
        </p:nvSpPr>
        <p:spPr bwMode="auto">
          <a:xfrm>
            <a:off x="5243513" y="4576763"/>
            <a:ext cx="2549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Delay?</a:t>
            </a:r>
            <a:endParaRPr lang="en-US" altLang="en-US" sz="1600">
              <a:latin typeface="Times New Roman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2113" y="5059363"/>
            <a:ext cx="2813050" cy="1695450"/>
            <a:chOff x="144463" y="5091113"/>
            <a:chExt cx="2813050" cy="1695450"/>
          </a:xfrm>
        </p:grpSpPr>
        <p:sp>
          <p:nvSpPr>
            <p:cNvPr id="72751" name="Line 34"/>
            <p:cNvSpPr>
              <a:spLocks noChangeShapeType="1"/>
            </p:cNvSpPr>
            <p:nvPr/>
          </p:nvSpPr>
          <p:spPr bwMode="auto">
            <a:xfrm>
              <a:off x="503238" y="6540500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Line 35"/>
            <p:cNvSpPr>
              <a:spLocks noChangeShapeType="1"/>
            </p:cNvSpPr>
            <p:nvPr/>
          </p:nvSpPr>
          <p:spPr bwMode="auto">
            <a:xfrm flipV="1">
              <a:off x="493713" y="51689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3" name="Text Box 36"/>
            <p:cNvSpPr txBox="1">
              <a:spLocks noChangeArrowheads="1"/>
            </p:cNvSpPr>
            <p:nvPr/>
          </p:nvSpPr>
          <p:spPr bwMode="auto">
            <a:xfrm>
              <a:off x="1703388" y="608647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54" name="Text Box 37"/>
            <p:cNvSpPr txBox="1">
              <a:spLocks noChangeArrowheads="1"/>
            </p:cNvSpPr>
            <p:nvPr/>
          </p:nvSpPr>
          <p:spPr bwMode="auto">
            <a:xfrm>
              <a:off x="407988" y="5091113"/>
              <a:ext cx="1335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2755" name="Line 38"/>
            <p:cNvSpPr>
              <a:spLocks noChangeShapeType="1"/>
            </p:cNvSpPr>
            <p:nvPr/>
          </p:nvSpPr>
          <p:spPr bwMode="auto">
            <a:xfrm flipV="1">
              <a:off x="493713" y="574516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Line 39"/>
            <p:cNvSpPr>
              <a:spLocks noChangeShapeType="1"/>
            </p:cNvSpPr>
            <p:nvPr/>
          </p:nvSpPr>
          <p:spPr bwMode="auto">
            <a:xfrm>
              <a:off x="1179513" y="5745163"/>
              <a:ext cx="1096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Text Box 40"/>
            <p:cNvSpPr txBox="1">
              <a:spLocks noChangeArrowheads="1"/>
            </p:cNvSpPr>
            <p:nvPr/>
          </p:nvSpPr>
          <p:spPr bwMode="auto">
            <a:xfrm>
              <a:off x="171451" y="631983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58" name="Text Box 41"/>
            <p:cNvSpPr txBox="1">
              <a:spLocks noChangeArrowheads="1"/>
            </p:cNvSpPr>
            <p:nvPr/>
          </p:nvSpPr>
          <p:spPr bwMode="auto">
            <a:xfrm>
              <a:off x="144463" y="563721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2759" name="Text Box 46"/>
            <p:cNvSpPr txBox="1">
              <a:spLocks noChangeArrowheads="1"/>
            </p:cNvSpPr>
            <p:nvPr/>
          </p:nvSpPr>
          <p:spPr bwMode="auto">
            <a:xfrm>
              <a:off x="1027113" y="64706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60" name="Text Box 50"/>
            <p:cNvSpPr txBox="1">
              <a:spLocks noChangeArrowheads="1"/>
            </p:cNvSpPr>
            <p:nvPr/>
          </p:nvSpPr>
          <p:spPr bwMode="auto">
            <a:xfrm>
              <a:off x="387351" y="64817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4124325" y="4972050"/>
            <a:ext cx="3822700" cy="1909763"/>
            <a:chOff x="4186292" y="4413959"/>
            <a:chExt cx="3822700" cy="1909243"/>
          </a:xfrm>
        </p:grpSpPr>
        <p:sp>
          <p:nvSpPr>
            <p:cNvPr id="72742" name="Line 42"/>
            <p:cNvSpPr>
              <a:spLocks noChangeShapeType="1"/>
            </p:cNvSpPr>
            <p:nvPr/>
          </p:nvSpPr>
          <p:spPr bwMode="auto">
            <a:xfrm>
              <a:off x="5554717" y="5940829"/>
              <a:ext cx="23780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Line 43"/>
            <p:cNvSpPr>
              <a:spLocks noChangeShapeType="1"/>
            </p:cNvSpPr>
            <p:nvPr/>
          </p:nvSpPr>
          <p:spPr bwMode="auto">
            <a:xfrm flipV="1">
              <a:off x="5545192" y="4569229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Text Box 44"/>
            <p:cNvSpPr txBox="1">
              <a:spLocks noChangeArrowheads="1"/>
            </p:cNvSpPr>
            <p:nvPr/>
          </p:nvSpPr>
          <p:spPr bwMode="auto">
            <a:xfrm>
              <a:off x="6754867" y="5486804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2745" name="Text Box 45"/>
            <p:cNvSpPr txBox="1">
              <a:spLocks noChangeArrowheads="1"/>
            </p:cNvSpPr>
            <p:nvPr/>
          </p:nvSpPr>
          <p:spPr bwMode="auto">
            <a:xfrm>
              <a:off x="5494853" y="4413959"/>
              <a:ext cx="1486304" cy="27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delay at  central link</a:t>
              </a:r>
            </a:p>
          </p:txBody>
        </p:sp>
        <p:sp>
          <p:nvSpPr>
            <p:cNvPr id="72746" name="Freeform 47"/>
            <p:cNvSpPr>
              <a:spLocks/>
            </p:cNvSpPr>
            <p:nvPr/>
          </p:nvSpPr>
          <p:spPr bwMode="auto">
            <a:xfrm>
              <a:off x="5548367" y="4680354"/>
              <a:ext cx="1087438" cy="1273175"/>
            </a:xfrm>
            <a:custGeom>
              <a:avLst/>
              <a:gdLst>
                <a:gd name="T0" fmla="*/ 0 w 743"/>
                <a:gd name="T1" fmla="*/ 2147483646 h 807"/>
                <a:gd name="T2" fmla="*/ 2147483646 w 743"/>
                <a:gd name="T3" fmla="*/ 2147483646 h 807"/>
                <a:gd name="T4" fmla="*/ 2147483646 w 743"/>
                <a:gd name="T5" fmla="*/ 2147483646 h 807"/>
                <a:gd name="T6" fmla="*/ 2147483646 w 743"/>
                <a:gd name="T7" fmla="*/ 0 h 8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"/>
                <a:gd name="T13" fmla="*/ 0 h 807"/>
                <a:gd name="T14" fmla="*/ 743 w 743"/>
                <a:gd name="T15" fmla="*/ 807 h 8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" h="807">
                  <a:moveTo>
                    <a:pt x="0" y="807"/>
                  </a:moveTo>
                  <a:cubicBezTo>
                    <a:pt x="192" y="787"/>
                    <a:pt x="384" y="768"/>
                    <a:pt x="484" y="732"/>
                  </a:cubicBezTo>
                  <a:cubicBezTo>
                    <a:pt x="584" y="696"/>
                    <a:pt x="556" y="710"/>
                    <a:pt x="599" y="588"/>
                  </a:cubicBezTo>
                  <a:cubicBezTo>
                    <a:pt x="642" y="466"/>
                    <a:pt x="692" y="233"/>
                    <a:pt x="74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Text Box 48"/>
            <p:cNvSpPr txBox="1">
              <a:spLocks noChangeArrowheads="1"/>
            </p:cNvSpPr>
            <p:nvPr/>
          </p:nvSpPr>
          <p:spPr bwMode="auto">
            <a:xfrm>
              <a:off x="6592593" y="5994591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2748" name="Text Box 51"/>
            <p:cNvSpPr txBox="1">
              <a:spLocks noChangeArrowheads="1"/>
            </p:cNvSpPr>
            <p:nvPr/>
          </p:nvSpPr>
          <p:spPr bwMode="auto">
            <a:xfrm>
              <a:off x="5435655" y="601840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2749" name="Line 52"/>
            <p:cNvSpPr>
              <a:spLocks noChangeShapeType="1"/>
            </p:cNvSpPr>
            <p:nvPr/>
          </p:nvSpPr>
          <p:spPr bwMode="auto">
            <a:xfrm flipH="1" flipV="1">
              <a:off x="4967342" y="5150254"/>
              <a:ext cx="1195388" cy="70008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Text Box 53"/>
            <p:cNvSpPr txBox="1">
              <a:spLocks noChangeArrowheads="1"/>
            </p:cNvSpPr>
            <p:nvPr/>
          </p:nvSpPr>
          <p:spPr bwMode="auto">
            <a:xfrm>
              <a:off x="4186292" y="4696229"/>
              <a:ext cx="10541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delay due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randomness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74E3-1864-2146-A0FA-80F51B11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2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04800" y="2438400"/>
            <a:ext cx="1487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CC"/>
                </a:solidFill>
              </a:rPr>
              <a:t>flow 2 (</a:t>
            </a:r>
            <a:r>
              <a:rPr lang="en-US" altLang="en-US" sz="1400">
                <a:solidFill>
                  <a:srgbClr val="FF0000"/>
                </a:solidFill>
              </a:rPr>
              <a:t>5 Mbps</a:t>
            </a:r>
            <a:r>
              <a:rPr lang="en-US" altLang="en-US" sz="1400">
                <a:solidFill>
                  <a:srgbClr val="3333CC"/>
                </a:solidFill>
              </a:rPr>
              <a:t>)</a:t>
            </a:r>
            <a:endParaRPr lang="en-US" altLang="en-US" sz="1400">
              <a:solidFill>
                <a:srgbClr val="3333CC"/>
              </a:solidFill>
              <a:latin typeface="Times New Roman" charset="0"/>
            </a:endParaRPr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990600" y="2743200"/>
          <a:ext cx="593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9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593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95275" y="1524000"/>
            <a:ext cx="75088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flow 1</a:t>
            </a:r>
            <a:endParaRPr lang="en-US" altLang="en-US" sz="16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685925" y="1679575"/>
            <a:ext cx="5748338" cy="1371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755775" y="1679575"/>
            <a:ext cx="560388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451600" y="2951163"/>
            <a:ext cx="701675" cy="201612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33613" y="1663700"/>
          <a:ext cx="62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0" name="Clip" r:id="rId6" imgW="1438275" imgH="1654175" progId="MS_ClipArt_Gallery.2">
                  <p:embed/>
                </p:oleObj>
              </mc:Choice>
              <mc:Fallback>
                <p:oleObj name="Clip" r:id="rId6" imgW="1438275" imgH="1654175" progId="MS_ClipArt_Gallery.2">
                  <p:embed/>
                  <p:pic>
                    <p:nvPicPr>
                      <p:cNvPr id="74760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663700"/>
                        <a:ext cx="62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5400675" y="2439988"/>
            <a:ext cx="701675" cy="4079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30913" y="2525713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1" name="Clip" r:id="rId8" imgW="1438275" imgH="1654175" progId="MS_ClipArt_Gallery.2">
                  <p:embed/>
                </p:oleObj>
              </mc:Choice>
              <mc:Fallback>
                <p:oleObj name="Clip" r:id="rId8" imgW="1438275" imgH="1654175" progId="MS_ClipArt_Gallery.2">
                  <p:embed/>
                  <p:pic>
                    <p:nvPicPr>
                      <p:cNvPr id="7476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525713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5"/>
          <p:cNvGraphicFramePr>
            <a:graphicFrameLocks noChangeAspect="1"/>
          </p:cNvGraphicFramePr>
          <p:nvPr/>
        </p:nvGraphicFramePr>
        <p:xfrm>
          <a:off x="7119938" y="2951163"/>
          <a:ext cx="595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2" name="Clip" r:id="rId9" imgW="1307079" imgH="1083682" progId="MS_ClipArt_Gallery.2">
                  <p:embed/>
                </p:oleObj>
              </mc:Choice>
              <mc:Fallback>
                <p:oleObj name="Clip" r:id="rId9" imgW="1307079" imgH="1083682" progId="MS_ClipArt_Gallery.2">
                  <p:embed/>
                  <p:pic>
                    <p:nvPicPr>
                      <p:cNvPr id="747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951163"/>
                        <a:ext cx="595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3789363" y="2439988"/>
            <a:ext cx="13303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5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9838" y="2085975"/>
          <a:ext cx="63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3" name="Clip" r:id="rId10" imgW="1438275" imgH="1654175" progId="MS_ClipArt_Gallery.2">
                  <p:embed/>
                </p:oleObj>
              </mc:Choice>
              <mc:Fallback>
                <p:oleObj name="Clip" r:id="rId10" imgW="1438275" imgH="1654175" progId="MS_ClipArt_Gallery.2">
                  <p:embed/>
                  <p:pic>
                    <p:nvPicPr>
                      <p:cNvPr id="74765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085975"/>
                        <a:ext cx="63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322638" y="264795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1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6592888" y="1679575"/>
            <a:ext cx="841375" cy="3063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13488" y="1627188"/>
          <a:ext cx="628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4" name="Clip" r:id="rId11" imgW="1438275" imgH="1654175" progId="MS_ClipArt_Gallery.2">
                  <p:embed/>
                </p:oleObj>
              </mc:Choice>
              <mc:Fallback>
                <p:oleObj name="Clip" r:id="rId11" imgW="1438275" imgH="1654175" progId="MS_ClipArt_Gallery.2">
                  <p:embed/>
                  <p:pic>
                    <p:nvPicPr>
                      <p:cNvPr id="74768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627188"/>
                        <a:ext cx="628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2387600" y="2490788"/>
            <a:ext cx="965200" cy="255587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0" name="Object 8"/>
          <p:cNvGraphicFramePr>
            <a:graphicFrameLocks noChangeAspect="1"/>
          </p:cNvGraphicFramePr>
          <p:nvPr/>
        </p:nvGraphicFramePr>
        <p:xfrm>
          <a:off x="7329488" y="1527175"/>
          <a:ext cx="595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5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747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527175"/>
                        <a:ext cx="595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36763" y="2490788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6" name="Clip" r:id="rId13" imgW="1438275" imgH="1654175" progId="MS_ClipArt_Gallery.2">
                  <p:embed/>
                </p:oleObj>
              </mc:Choice>
              <mc:Fallback>
                <p:oleObj name="Clip" r:id="rId13" imgW="1438275" imgH="1654175" progId="MS_ClipArt_Gallery.2">
                  <p:embed/>
                  <p:pic>
                    <p:nvPicPr>
                      <p:cNvPr id="7477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490788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3992563" y="2030413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10 Mbps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 rot="-1200000">
            <a:off x="5508625" y="1798638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charset="0"/>
              </a:rPr>
              <a:t>5 Mbps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 rot="900000">
            <a:off x="2652713" y="188277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20 Mbps</a:t>
            </a: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V="1">
            <a:off x="1660525" y="2841625"/>
            <a:ext cx="420688" cy="103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5464175" y="1839913"/>
            <a:ext cx="1050925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7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3275" y="2125663"/>
          <a:ext cx="628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7" name="Clip" r:id="rId14" imgW="1438275" imgH="1654175" progId="MS_ClipArt_Gallery.2">
                  <p:embed/>
                </p:oleObj>
              </mc:Choice>
              <mc:Fallback>
                <p:oleObj name="Clip" r:id="rId14" imgW="1438275" imgH="1654175" progId="MS_ClipArt_Gallery.2">
                  <p:embed/>
                  <p:pic>
                    <p:nvPicPr>
                      <p:cNvPr id="74777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125663"/>
                        <a:ext cx="6286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2630488" y="2054225"/>
            <a:ext cx="744537" cy="2857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79" name="Object 11"/>
          <p:cNvGraphicFramePr>
            <a:graphicFrameLocks noChangeAspect="1"/>
          </p:cNvGraphicFramePr>
          <p:nvPr/>
        </p:nvGraphicFramePr>
        <p:xfrm>
          <a:off x="1066800" y="144780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8" name="Clip" r:id="rId15" imgW="1307079" imgH="1083682" progId="MS_ClipArt_Gallery.2">
                  <p:embed/>
                </p:oleObj>
              </mc:Choice>
              <mc:Fallback>
                <p:oleObj name="Clip" r:id="rId15" imgW="1307079" imgH="1083682" progId="MS_ClipArt_Gallery.2">
                  <p:embed/>
                  <p:pic>
                    <p:nvPicPr>
                      <p:cNvPr id="74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3771900" y="2338388"/>
            <a:ext cx="1333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273050" y="0"/>
            <a:ext cx="88709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Cause/Cost of Congestion: </a:t>
            </a:r>
            <a:r>
              <a:rPr lang="en-US" altLang="zh-CN" u="sng" dirty="0">
                <a:solidFill>
                  <a:srgbClr val="3333CC"/>
                </a:solidFill>
                <a:ea typeface="宋体" charset="-122"/>
              </a:rPr>
              <a:t>Single Bottleneck</a:t>
            </a:r>
            <a:endParaRPr lang="en-US" altLang="en-US" u="sng" dirty="0">
              <a:solidFill>
                <a:srgbClr val="3333CC"/>
              </a:solidFill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379413" y="329088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charset="2"/>
              <a:buChar char="q"/>
            </a:pPr>
            <a:r>
              <a:rPr lang="en-US" altLang="en-US" sz="1800" dirty="0">
                <a:solidFill>
                  <a:srgbClr val="000000"/>
                </a:solidFill>
              </a:rPr>
              <a:t>Assume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FF0000"/>
                </a:solidFill>
              </a:rPr>
              <a:t> no retransmission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the link from router 1 to router 2 has </a:t>
            </a:r>
            <a:r>
              <a:rPr lang="en-US" altLang="en-US" sz="1800" dirty="0">
                <a:solidFill>
                  <a:srgbClr val="FF0000"/>
                </a:solidFill>
              </a:rPr>
              <a:t>finite</a:t>
            </a:r>
            <a:r>
              <a:rPr lang="en-US" altLang="en-US" sz="1800" dirty="0">
                <a:solidFill>
                  <a:srgbClr val="000000"/>
                </a:solidFill>
              </a:rPr>
              <a:t> buffer</a:t>
            </a:r>
          </a:p>
          <a:p>
            <a:pPr marL="742950" lvl="1" indent="-28575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</a:rPr>
              <a:t> throughput: e2e packets delivered in unit time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 rot="-840000">
            <a:off x="2520950" y="2562225"/>
            <a:ext cx="81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 rot="1740000">
            <a:off x="5419725" y="237966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Times New Roman" charset="0"/>
                <a:ea typeface="宋体" charset="-122"/>
              </a:rPr>
              <a:t>20</a:t>
            </a: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 Mbps</a:t>
            </a:r>
          </a:p>
        </p:txBody>
      </p:sp>
      <p:sp>
        <p:nvSpPr>
          <p:cNvPr id="9259" name="Rectangle 41"/>
          <p:cNvSpPr>
            <a:spLocks noChangeArrowheads="1"/>
          </p:cNvSpPr>
          <p:nvPr/>
        </p:nvSpPr>
        <p:spPr bwMode="auto">
          <a:xfrm>
            <a:off x="4933950" y="4527550"/>
            <a:ext cx="36687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Zombie packet</a:t>
            </a:r>
            <a:r>
              <a:rPr lang="en-US" altLang="en-US" sz="2000" dirty="0">
                <a:solidFill>
                  <a:srgbClr val="000000"/>
                </a:solidFill>
              </a:rPr>
              <a:t>: a packet dropped at the link from router 2 to router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5;</a:t>
            </a:r>
            <a:r>
              <a:rPr lang="en-US" altLang="en-US" sz="2000" dirty="0">
                <a:solidFill>
                  <a:srgbClr val="000000"/>
                </a:solidFill>
              </a:rPr>
              <a:t> the upstream transmission from router 1 to router 2 used for that packet was wasted!</a:t>
            </a:r>
          </a:p>
        </p:txBody>
      </p:sp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2122488" y="139223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3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1971675" y="3052763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4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4873625" y="261778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2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6234113" y="1343025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5</a:t>
            </a: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965825" y="3086100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router 6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87388" y="4727575"/>
            <a:ext cx="4159250" cy="1758950"/>
            <a:chOff x="687388" y="4727575"/>
            <a:chExt cx="4159250" cy="1758653"/>
          </a:xfrm>
        </p:grpSpPr>
        <p:sp>
          <p:nvSpPr>
            <p:cNvPr id="74792" name="Line 33"/>
            <p:cNvSpPr>
              <a:spLocks noChangeShapeType="1"/>
            </p:cNvSpPr>
            <p:nvPr/>
          </p:nvSpPr>
          <p:spPr bwMode="auto">
            <a:xfrm>
              <a:off x="1046163" y="6178550"/>
              <a:ext cx="23780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3" name="Line 34"/>
            <p:cNvSpPr>
              <a:spLocks noChangeShapeType="1"/>
            </p:cNvSpPr>
            <p:nvPr/>
          </p:nvSpPr>
          <p:spPr bwMode="auto">
            <a:xfrm flipV="1">
              <a:off x="1036638" y="480695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4" name="Text Box 35"/>
            <p:cNvSpPr txBox="1">
              <a:spLocks noChangeArrowheads="1"/>
            </p:cNvSpPr>
            <p:nvPr/>
          </p:nvSpPr>
          <p:spPr bwMode="auto">
            <a:xfrm>
              <a:off x="2398713" y="5724525"/>
              <a:ext cx="1254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sending rate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by flow 1 (Mbps)</a:t>
              </a:r>
            </a:p>
          </p:txBody>
        </p:sp>
        <p:sp>
          <p:nvSpPr>
            <p:cNvPr id="74795" name="Text Box 36"/>
            <p:cNvSpPr txBox="1">
              <a:spLocks noChangeArrowheads="1"/>
            </p:cNvSpPr>
            <p:nvPr/>
          </p:nvSpPr>
          <p:spPr bwMode="auto">
            <a:xfrm>
              <a:off x="950913" y="4729163"/>
              <a:ext cx="1335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throughput of </a:t>
              </a:r>
              <a:b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1200">
                  <a:solidFill>
                    <a:srgbClr val="000000"/>
                  </a:solidFill>
                  <a:latin typeface="Times New Roman" charset="0"/>
                </a:rPr>
                <a:t>flow 1 &amp; 2 (Mbps)</a:t>
              </a:r>
            </a:p>
          </p:txBody>
        </p:sp>
        <p:sp>
          <p:nvSpPr>
            <p:cNvPr id="74796" name="Line 37"/>
            <p:cNvSpPr>
              <a:spLocks noChangeShapeType="1"/>
            </p:cNvSpPr>
            <p:nvPr/>
          </p:nvSpPr>
          <p:spPr bwMode="auto">
            <a:xfrm flipV="1">
              <a:off x="1036638" y="5383213"/>
              <a:ext cx="685800" cy="78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7" name="Text Box 38"/>
            <p:cNvSpPr txBox="1">
              <a:spLocks noChangeArrowheads="1"/>
            </p:cNvSpPr>
            <p:nvPr/>
          </p:nvSpPr>
          <p:spPr bwMode="auto">
            <a:xfrm>
              <a:off x="714375" y="595788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798" name="Text Box 39"/>
            <p:cNvSpPr txBox="1">
              <a:spLocks noChangeArrowheads="1"/>
            </p:cNvSpPr>
            <p:nvPr/>
          </p:nvSpPr>
          <p:spPr bwMode="auto">
            <a:xfrm>
              <a:off x="687388" y="527526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10</a:t>
              </a:r>
            </a:p>
          </p:txBody>
        </p:sp>
        <p:sp>
          <p:nvSpPr>
            <p:cNvPr id="74799" name="Text Box 40"/>
            <p:cNvSpPr txBox="1">
              <a:spLocks noChangeArrowheads="1"/>
            </p:cNvSpPr>
            <p:nvPr/>
          </p:nvSpPr>
          <p:spPr bwMode="auto">
            <a:xfrm>
              <a:off x="1570038" y="61087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74800" name="Text Box 42"/>
            <p:cNvSpPr txBox="1">
              <a:spLocks noChangeArrowheads="1"/>
            </p:cNvSpPr>
            <p:nvPr/>
          </p:nvSpPr>
          <p:spPr bwMode="auto">
            <a:xfrm>
              <a:off x="930275" y="611981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74801" name="Freeform 43"/>
            <p:cNvSpPr>
              <a:spLocks/>
            </p:cNvSpPr>
            <p:nvPr/>
          </p:nvSpPr>
          <p:spPr bwMode="auto">
            <a:xfrm>
              <a:off x="1709738" y="5386388"/>
              <a:ext cx="758825" cy="766762"/>
            </a:xfrm>
            <a:custGeom>
              <a:avLst/>
              <a:gdLst>
                <a:gd name="T0" fmla="*/ 0 w 478"/>
                <a:gd name="T1" fmla="*/ 0 h 483"/>
                <a:gd name="T2" fmla="*/ 2147483646 w 478"/>
                <a:gd name="T3" fmla="*/ 2147483646 h 483"/>
                <a:gd name="T4" fmla="*/ 2147483646 w 478"/>
                <a:gd name="T5" fmla="*/ 2147483646 h 483"/>
                <a:gd name="T6" fmla="*/ 2147483646 w 478"/>
                <a:gd name="T7" fmla="*/ 2147483646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483"/>
                <a:gd name="T14" fmla="*/ 478 w 478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483">
                  <a:moveTo>
                    <a:pt x="0" y="0"/>
                  </a:moveTo>
                  <a:cubicBezTo>
                    <a:pt x="42" y="113"/>
                    <a:pt x="84" y="227"/>
                    <a:pt x="138" y="299"/>
                  </a:cubicBezTo>
                  <a:cubicBezTo>
                    <a:pt x="192" y="371"/>
                    <a:pt x="266" y="401"/>
                    <a:pt x="323" y="432"/>
                  </a:cubicBezTo>
                  <a:cubicBezTo>
                    <a:pt x="380" y="463"/>
                    <a:pt x="429" y="473"/>
                    <a:pt x="478" y="4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flipV="1">
              <a:off x="1974850" y="5129213"/>
              <a:ext cx="1335088" cy="585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Text Box 51"/>
            <p:cNvSpPr txBox="1">
              <a:spLocks noChangeArrowheads="1"/>
            </p:cNvSpPr>
            <p:nvPr/>
          </p:nvSpPr>
          <p:spPr bwMode="auto">
            <a:xfrm>
              <a:off x="3302585" y="6024563"/>
              <a:ext cx="3385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x</a:t>
              </a:r>
            </a:p>
          </p:txBody>
        </p:sp>
        <p:graphicFrame>
          <p:nvGraphicFramePr>
            <p:cNvPr id="74804" name="Object 12"/>
            <p:cNvGraphicFramePr>
              <a:graphicFrameLocks noChangeAspect="1"/>
            </p:cNvGraphicFramePr>
            <p:nvPr/>
          </p:nvGraphicFramePr>
          <p:xfrm>
            <a:off x="2625725" y="4727575"/>
            <a:ext cx="22209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09" name="Equation" r:id="rId16" imgW="1295400" imgH="228600" progId="Equation.3">
                    <p:embed/>
                  </p:oleObj>
                </mc:Choice>
                <mc:Fallback>
                  <p:oleObj name="Equation" r:id="rId16" imgW="1295400" imgH="228600" progId="Equation.3">
                    <p:embed/>
                    <p:pic>
                      <p:nvPicPr>
                        <p:cNvPr id="74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725" y="4727575"/>
                          <a:ext cx="22209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3CBAA-ACA9-2849-8AF7-9B73D773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99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Summary</a:t>
            </a:r>
            <a:r>
              <a:rPr lang="en-US" altLang="en-US" sz="3200" u="sng">
                <a:solidFill>
                  <a:srgbClr val="3333CC"/>
                </a:solidFill>
              </a:rPr>
              <a:t>: The Cost of Congestion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33375" y="1436687"/>
            <a:ext cx="391318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Clr>
                <a:srgbClr val="3333CC"/>
              </a:buClr>
              <a:buNone/>
            </a:pPr>
            <a:r>
              <a:rPr lang="en-US" altLang="en-US" sz="2400" dirty="0"/>
              <a:t>When</a:t>
            </a:r>
            <a:r>
              <a:rPr lang="en-US" altLang="ja-JP" sz="2400" dirty="0"/>
              <a:t> sources sending rate too high for the </a:t>
            </a:r>
            <a:r>
              <a:rPr lang="en-US" altLang="ja-JP" sz="2400" i="1" dirty="0">
                <a:solidFill>
                  <a:schemeClr val="accent2"/>
                </a:solidFill>
              </a:rPr>
              <a:t>network</a:t>
            </a:r>
            <a:r>
              <a:rPr lang="en-US" altLang="ja-JP" sz="2400" dirty="0"/>
              <a:t> to handle</a:t>
            </a:r>
            <a:r>
              <a:rPr lang="ja-JP" altLang="en-US" sz="2400" dirty="0"/>
              <a:t>”</a:t>
            </a:r>
            <a:r>
              <a:rPr lang="en-US" altLang="ja-JP" sz="2400" dirty="0"/>
              <a:t>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Packet loss</a:t>
            </a:r>
            <a:r>
              <a:rPr lang="en-US" altLang="en-US" sz="2400" dirty="0">
                <a:solidFill>
                  <a:srgbClr val="000000"/>
                </a:solidFill>
              </a:rPr>
              <a:t> =&gt;</a:t>
            </a:r>
            <a:endParaRPr lang="en-US" altLang="zh-CN" sz="24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upstream bandwidth</a:t>
            </a:r>
            <a:r>
              <a:rPr lang="en-US" altLang="en-US" sz="2000" dirty="0">
                <a:solidFill>
                  <a:srgbClr val="000000"/>
                </a:solidFill>
              </a:rPr>
              <a:t> when 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is discarded at downstream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w</a:t>
            </a:r>
            <a:r>
              <a:rPr lang="en-US" altLang="en-US" sz="2000" dirty="0">
                <a:solidFill>
                  <a:srgbClr val="C00000"/>
                </a:solidFill>
              </a:rPr>
              <a:t>asted bandwidth due to retransmission</a:t>
            </a:r>
            <a:r>
              <a:rPr lang="en-US" altLang="en-US" sz="2000" dirty="0">
                <a:solidFill>
                  <a:srgbClr val="000000"/>
                </a:solidFill>
              </a:rPr>
              <a:t> (a </a:t>
            </a:r>
            <a:r>
              <a:rPr lang="en-US" altLang="en-US" sz="2000" dirty="0" err="1">
                <a:solidFill>
                  <a:srgbClr val="000000"/>
                </a:solidFill>
              </a:rPr>
              <a:t>pkt</a:t>
            </a:r>
            <a:r>
              <a:rPr lang="en-US" altLang="en-US" sz="2000" dirty="0">
                <a:solidFill>
                  <a:srgbClr val="000000"/>
                </a:solidFill>
              </a:rPr>
              <a:t> goes through a link multiple times)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 lvl="1">
              <a:buClr>
                <a:srgbClr val="3333CC"/>
              </a:buClr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C00000"/>
                </a:solidFill>
              </a:rPr>
              <a:t>High delay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918325" y="1836738"/>
            <a:ext cx="685800" cy="4191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4403725" y="3589338"/>
            <a:ext cx="3521075" cy="2832100"/>
            <a:chOff x="2789" y="2304"/>
            <a:chExt cx="2218" cy="1784"/>
          </a:xfrm>
        </p:grpSpPr>
        <p:sp>
          <p:nvSpPr>
            <p:cNvPr id="76821" name="Line 6"/>
            <p:cNvSpPr>
              <a:spLocks noChangeShapeType="1"/>
            </p:cNvSpPr>
            <p:nvPr/>
          </p:nvSpPr>
          <p:spPr bwMode="auto">
            <a:xfrm flipH="1" flipV="1">
              <a:off x="3039" y="2496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2" name="Line 7"/>
            <p:cNvSpPr>
              <a:spLocks noChangeShapeType="1"/>
            </p:cNvSpPr>
            <p:nvPr/>
          </p:nvSpPr>
          <p:spPr bwMode="auto">
            <a:xfrm>
              <a:off x="3039" y="3840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3" name="Line 8"/>
            <p:cNvSpPr>
              <a:spLocks noChangeShapeType="1"/>
            </p:cNvSpPr>
            <p:nvPr/>
          </p:nvSpPr>
          <p:spPr bwMode="auto">
            <a:xfrm>
              <a:off x="3519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4" name="Line 9"/>
            <p:cNvSpPr>
              <a:spLocks noChangeShapeType="1"/>
            </p:cNvSpPr>
            <p:nvPr/>
          </p:nvSpPr>
          <p:spPr bwMode="auto">
            <a:xfrm>
              <a:off x="4383" y="2496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5" name="Freeform 10"/>
            <p:cNvSpPr>
              <a:spLocks/>
            </p:cNvSpPr>
            <p:nvPr/>
          </p:nvSpPr>
          <p:spPr bwMode="auto">
            <a:xfrm>
              <a:off x="3039" y="2880"/>
              <a:ext cx="1344" cy="864"/>
            </a:xfrm>
            <a:custGeom>
              <a:avLst/>
              <a:gdLst>
                <a:gd name="T0" fmla="*/ 0 w 1344"/>
                <a:gd name="T1" fmla="*/ 864 h 864"/>
                <a:gd name="T2" fmla="*/ 480 w 1344"/>
                <a:gd name="T3" fmla="*/ 864 h 864"/>
                <a:gd name="T4" fmla="*/ 1344 w 1344"/>
                <a:gd name="T5" fmla="*/ 0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0" y="864"/>
                  </a:moveTo>
                  <a:lnTo>
                    <a:pt x="480" y="864"/>
                  </a:lnTo>
                  <a:lnTo>
                    <a:pt x="134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6" name="Freeform 11"/>
            <p:cNvSpPr>
              <a:spLocks/>
            </p:cNvSpPr>
            <p:nvPr/>
          </p:nvSpPr>
          <p:spPr bwMode="auto">
            <a:xfrm>
              <a:off x="3039" y="2496"/>
              <a:ext cx="1392" cy="1248"/>
            </a:xfrm>
            <a:custGeom>
              <a:avLst/>
              <a:gdLst>
                <a:gd name="T0" fmla="*/ 0 w 1392"/>
                <a:gd name="T1" fmla="*/ 1248 h 1248"/>
                <a:gd name="T2" fmla="*/ 480 w 1392"/>
                <a:gd name="T3" fmla="*/ 1152 h 1248"/>
                <a:gd name="T4" fmla="*/ 816 w 1392"/>
                <a:gd name="T5" fmla="*/ 912 h 1248"/>
                <a:gd name="T6" fmla="*/ 1104 w 1392"/>
                <a:gd name="T7" fmla="*/ 624 h 1248"/>
                <a:gd name="T8" fmla="*/ 1296 w 1392"/>
                <a:gd name="T9" fmla="*/ 384 h 1248"/>
                <a:gd name="T10" fmla="*/ 1344 w 1392"/>
                <a:gd name="T11" fmla="*/ 288 h 1248"/>
                <a:gd name="T12" fmla="*/ 1392 w 1392"/>
                <a:gd name="T13" fmla="*/ 0 h 1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2"/>
                <a:gd name="T22" fmla="*/ 0 h 1248"/>
                <a:gd name="T23" fmla="*/ 1392 w 1392"/>
                <a:gd name="T24" fmla="*/ 1248 h 1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2" h="1248">
                  <a:moveTo>
                    <a:pt x="0" y="1248"/>
                  </a:moveTo>
                  <a:lnTo>
                    <a:pt x="480" y="1152"/>
                  </a:lnTo>
                  <a:lnTo>
                    <a:pt x="816" y="912"/>
                  </a:lnTo>
                  <a:lnTo>
                    <a:pt x="1104" y="624"/>
                  </a:lnTo>
                  <a:lnTo>
                    <a:pt x="1296" y="384"/>
                  </a:lnTo>
                  <a:lnTo>
                    <a:pt x="1344" y="288"/>
                  </a:lnTo>
                  <a:lnTo>
                    <a:pt x="1392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27" name="Text Box 12"/>
            <p:cNvSpPr txBox="1">
              <a:spLocks noChangeArrowheads="1"/>
            </p:cNvSpPr>
            <p:nvPr/>
          </p:nvSpPr>
          <p:spPr bwMode="auto">
            <a:xfrm>
              <a:off x="4527" y="3840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8" name="Text Box 13"/>
            <p:cNvSpPr txBox="1">
              <a:spLocks noChangeArrowheads="1"/>
            </p:cNvSpPr>
            <p:nvPr/>
          </p:nvSpPr>
          <p:spPr bwMode="auto">
            <a:xfrm>
              <a:off x="4527" y="2304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Load</a:t>
              </a:r>
            </a:p>
          </p:txBody>
        </p:sp>
        <p:sp>
          <p:nvSpPr>
            <p:cNvPr id="76829" name="Text Box 14"/>
            <p:cNvSpPr txBox="1">
              <a:spLocks noChangeArrowheads="1"/>
            </p:cNvSpPr>
            <p:nvPr/>
          </p:nvSpPr>
          <p:spPr bwMode="auto">
            <a:xfrm rot="-5400000">
              <a:off x="2651" y="2586"/>
              <a:ext cx="5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Delay</a:t>
              </a:r>
            </a:p>
          </p:txBody>
        </p:sp>
      </p:grpSp>
      <p:grpSp>
        <p:nvGrpSpPr>
          <p:cNvPr id="76806" name="Group 15"/>
          <p:cNvGrpSpPr>
            <a:grpSpLocks/>
          </p:cNvGrpSpPr>
          <p:nvPr/>
        </p:nvGrpSpPr>
        <p:grpSpPr bwMode="auto">
          <a:xfrm>
            <a:off x="4403725" y="1303338"/>
            <a:ext cx="4608513" cy="2514600"/>
            <a:chOff x="2791" y="816"/>
            <a:chExt cx="2903" cy="1584"/>
          </a:xfrm>
        </p:grpSpPr>
        <p:sp>
          <p:nvSpPr>
            <p:cNvPr id="76807" name="Line 16"/>
            <p:cNvSpPr>
              <a:spLocks noChangeShapeType="1"/>
            </p:cNvSpPr>
            <p:nvPr/>
          </p:nvSpPr>
          <p:spPr bwMode="auto">
            <a:xfrm flipH="1" flipV="1">
              <a:off x="3039" y="110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8" name="Line 17"/>
            <p:cNvSpPr>
              <a:spLocks noChangeShapeType="1"/>
            </p:cNvSpPr>
            <p:nvPr/>
          </p:nvSpPr>
          <p:spPr bwMode="auto">
            <a:xfrm>
              <a:off x="3039" y="2304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09" name="Freeform 18"/>
            <p:cNvSpPr>
              <a:spLocks/>
            </p:cNvSpPr>
            <p:nvPr/>
          </p:nvSpPr>
          <p:spPr bwMode="auto">
            <a:xfrm>
              <a:off x="3039" y="1200"/>
              <a:ext cx="1584" cy="1116"/>
            </a:xfrm>
            <a:custGeom>
              <a:avLst/>
              <a:gdLst>
                <a:gd name="T0" fmla="*/ 0 w 1584"/>
                <a:gd name="T1" fmla="*/ 231 h 1212"/>
                <a:gd name="T2" fmla="*/ 0 w 1584"/>
                <a:gd name="T3" fmla="*/ 225 h 1212"/>
                <a:gd name="T4" fmla="*/ 96 w 1584"/>
                <a:gd name="T5" fmla="*/ 146 h 1212"/>
                <a:gd name="T6" fmla="*/ 240 w 1584"/>
                <a:gd name="T7" fmla="*/ 93 h 1212"/>
                <a:gd name="T8" fmla="*/ 480 w 1584"/>
                <a:gd name="T9" fmla="*/ 37 h 1212"/>
                <a:gd name="T10" fmla="*/ 816 w 1584"/>
                <a:gd name="T11" fmla="*/ 9 h 1212"/>
                <a:gd name="T12" fmla="*/ 1104 w 1584"/>
                <a:gd name="T13" fmla="*/ 0 h 1212"/>
                <a:gd name="T14" fmla="*/ 1344 w 1584"/>
                <a:gd name="T15" fmla="*/ 0 h 1212"/>
                <a:gd name="T16" fmla="*/ 1392 w 1584"/>
                <a:gd name="T17" fmla="*/ 93 h 1212"/>
                <a:gd name="T18" fmla="*/ 1488 w 1584"/>
                <a:gd name="T19" fmla="*/ 193 h 1212"/>
                <a:gd name="T20" fmla="*/ 1536 w 1584"/>
                <a:gd name="T21" fmla="*/ 222 h 1212"/>
                <a:gd name="T22" fmla="*/ 1584 w 1584"/>
                <a:gd name="T23" fmla="*/ 230 h 12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4"/>
                <a:gd name="T37" fmla="*/ 0 h 1212"/>
                <a:gd name="T38" fmla="*/ 1584 w 1584"/>
                <a:gd name="T39" fmla="*/ 1212 h 12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0" name="Line 19"/>
            <p:cNvSpPr>
              <a:spLocks noChangeShapeType="1"/>
            </p:cNvSpPr>
            <p:nvPr/>
          </p:nvSpPr>
          <p:spPr bwMode="auto">
            <a:xfrm>
              <a:off x="4383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1" name="Line 20"/>
            <p:cNvSpPr>
              <a:spLocks noChangeShapeType="1"/>
            </p:cNvSpPr>
            <p:nvPr/>
          </p:nvSpPr>
          <p:spPr bwMode="auto">
            <a:xfrm>
              <a:off x="3519" y="110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2" name="Line 21"/>
            <p:cNvSpPr>
              <a:spLocks noChangeShapeType="1"/>
            </p:cNvSpPr>
            <p:nvPr/>
          </p:nvSpPr>
          <p:spPr bwMode="auto">
            <a:xfrm>
              <a:off x="3519" y="120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3" name="Text Box 22"/>
            <p:cNvSpPr txBox="1">
              <a:spLocks noChangeArrowheads="1"/>
            </p:cNvSpPr>
            <p:nvPr/>
          </p:nvSpPr>
          <p:spPr bwMode="auto">
            <a:xfrm rot="-5400000">
              <a:off x="2449" y="1398"/>
              <a:ext cx="9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Throughput</a:t>
              </a:r>
            </a:p>
          </p:txBody>
        </p:sp>
        <p:sp>
          <p:nvSpPr>
            <p:cNvPr id="76814" name="Text Box 23"/>
            <p:cNvSpPr txBox="1">
              <a:spLocks noChangeArrowheads="1"/>
            </p:cNvSpPr>
            <p:nvPr/>
          </p:nvSpPr>
          <p:spPr bwMode="auto">
            <a:xfrm>
              <a:off x="3250" y="904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knee</a:t>
              </a:r>
            </a:p>
          </p:txBody>
        </p:sp>
        <p:sp>
          <p:nvSpPr>
            <p:cNvPr id="76815" name="Text Box 24"/>
            <p:cNvSpPr txBox="1">
              <a:spLocks noChangeArrowheads="1"/>
            </p:cNvSpPr>
            <p:nvPr/>
          </p:nvSpPr>
          <p:spPr bwMode="auto">
            <a:xfrm>
              <a:off x="4215" y="904"/>
              <a:ext cx="3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cliff</a:t>
              </a:r>
            </a:p>
          </p:txBody>
        </p:sp>
        <p:sp>
          <p:nvSpPr>
            <p:cNvPr id="76816" name="Text Box 25"/>
            <p:cNvSpPr txBox="1">
              <a:spLocks noChangeArrowheads="1"/>
            </p:cNvSpPr>
            <p:nvPr/>
          </p:nvSpPr>
          <p:spPr bwMode="auto">
            <a:xfrm>
              <a:off x="4806" y="1480"/>
              <a:ext cx="888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congestion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collapse</a:t>
              </a:r>
            </a:p>
          </p:txBody>
        </p:sp>
        <p:sp>
          <p:nvSpPr>
            <p:cNvPr id="76817" name="AutoShape 26"/>
            <p:cNvSpPr>
              <a:spLocks/>
            </p:cNvSpPr>
            <p:nvPr/>
          </p:nvSpPr>
          <p:spPr bwMode="auto">
            <a:xfrm rot="-5400000">
              <a:off x="4536" y="936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6818" name="Line 27"/>
            <p:cNvSpPr>
              <a:spLocks noChangeShapeType="1"/>
            </p:cNvSpPr>
            <p:nvPr/>
          </p:nvSpPr>
          <p:spPr bwMode="auto">
            <a:xfrm flipH="1">
              <a:off x="4608" y="1872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6819" name="Text Box 28"/>
            <p:cNvSpPr txBox="1">
              <a:spLocks noChangeArrowheads="1"/>
            </p:cNvSpPr>
            <p:nvPr/>
          </p:nvSpPr>
          <p:spPr bwMode="auto">
            <a:xfrm>
              <a:off x="4935" y="816"/>
              <a:ext cx="585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packet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charset="0"/>
                </a:rPr>
                <a:t>loss</a:t>
              </a:r>
            </a:p>
          </p:txBody>
        </p:sp>
        <p:sp>
          <p:nvSpPr>
            <p:cNvPr id="76820" name="Line 29"/>
            <p:cNvSpPr>
              <a:spLocks noChangeShapeType="1"/>
            </p:cNvSpPr>
            <p:nvPr/>
          </p:nvSpPr>
          <p:spPr bwMode="auto">
            <a:xfrm flipH="1">
              <a:off x="4608" y="1008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59932-DD71-4542-AEB2-E8979B7B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244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Reliability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basic congestion control alg.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6E79B-E08C-1249-BB41-564A3C87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230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494213" y="1627188"/>
            <a:ext cx="3929062" cy="391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Window-based: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controlling the window size of a </a:t>
            </a:r>
            <a:r>
              <a:rPr lang="en-US" altLang="zh-CN" sz="2400" dirty="0">
                <a:solidFill>
                  <a:srgbClr val="FF0000"/>
                </a:solidFill>
              </a:rPr>
              <a:t>sliding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window</a:t>
            </a:r>
            <a:r>
              <a:rPr lang="en-US" altLang="en-US" sz="2400" dirty="0">
                <a:solidFill>
                  <a:srgbClr val="000000"/>
                </a:solidFill>
              </a:rPr>
              <a:t>, e.g., set window size to 64KBytes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TCP</a:t>
            </a:r>
          </a:p>
          <a:p>
            <a:pPr>
              <a:buClr>
                <a:srgbClr val="3333CC"/>
              </a:buClr>
              <a:buFont typeface="ZapfDingbats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66713" y="1614488"/>
            <a:ext cx="3959225" cy="399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Rate-based: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Congestion control by explicitly controlling the sending rate of a flow, e.g., set sending rate to 128Kbps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Example: ATM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135063" y="6045200"/>
            <a:ext cx="521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rate-based vs. window-based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33375" y="407988"/>
            <a:ext cx="80200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solidFill>
                  <a:srgbClr val="3333CC"/>
                </a:solidFill>
              </a:rPr>
              <a:t>Rate-based vs. Window-based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D22FC-3F27-2D45-AB55-0A89E163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9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assignment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Dec.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31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Fi</a:t>
            </a:r>
            <a:r>
              <a:rPr lang="en-US" altLang="zh-CN" dirty="0">
                <a:ea typeface="ＭＳ Ｐゴシック" charset="-128"/>
              </a:rPr>
              <a:t>nal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 date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2-4pm,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Jan.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5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DFA6FA-5AE9-9443-A627-78AD5BA83986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33375" y="873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Sliding Window Size Function: Rate Control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38138" y="1304925"/>
            <a:ext cx="79152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Transmission rate determined by </a:t>
            </a:r>
            <a:r>
              <a:rPr lang="en-US" altLang="en-US" dirty="0">
                <a:solidFill>
                  <a:srgbClr val="FF0000"/>
                </a:solidFill>
              </a:rPr>
              <a:t>congestion window</a:t>
            </a:r>
            <a:r>
              <a:rPr lang="en-US" altLang="en-US" dirty="0">
                <a:solidFill>
                  <a:srgbClr val="000000"/>
                </a:solidFill>
              </a:rPr>
              <a:t> size,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, over segments:</a:t>
            </a:r>
          </a:p>
        </p:txBody>
      </p:sp>
      <p:pic>
        <p:nvPicPr>
          <p:cNvPr id="84996" name="Picture 4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841625"/>
            <a:ext cx="73279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85775" y="4591050"/>
            <a:ext cx="7915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 err="1">
                <a:solidFill>
                  <a:srgbClr val="000000"/>
                </a:solidFill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</a:rPr>
              <a:t> segments, each with MSS bytes sent in one RTT:</a:t>
            </a:r>
          </a:p>
        </p:txBody>
      </p: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2125663" y="5143500"/>
            <a:ext cx="4765675" cy="809625"/>
            <a:chOff x="1104" y="3564"/>
            <a:chExt cx="2778" cy="510"/>
          </a:xfrm>
        </p:grpSpPr>
        <p:sp>
          <p:nvSpPr>
            <p:cNvPr id="85002" name="Text Box 7"/>
            <p:cNvSpPr txBox="1">
              <a:spLocks noChangeArrowheads="1"/>
            </p:cNvSpPr>
            <p:nvPr/>
          </p:nvSpPr>
          <p:spPr bwMode="auto">
            <a:xfrm>
              <a:off x="1383" y="3671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Rate =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3" name="Text Box 8"/>
            <p:cNvSpPr txBox="1">
              <a:spLocks noChangeArrowheads="1"/>
            </p:cNvSpPr>
            <p:nvPr/>
          </p:nvSpPr>
          <p:spPr bwMode="auto">
            <a:xfrm>
              <a:off x="2108" y="3575"/>
              <a:ext cx="1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cwnd * MSS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4" name="Text Box 9"/>
            <p:cNvSpPr txBox="1">
              <a:spLocks noChangeArrowheads="1"/>
            </p:cNvSpPr>
            <p:nvPr/>
          </p:nvSpPr>
          <p:spPr bwMode="auto">
            <a:xfrm>
              <a:off x="239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85005" name="Text Box 10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5006" name="Line 11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2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4999" name="Rectangle 13"/>
          <p:cNvSpPr>
            <a:spLocks noChangeArrowheads="1"/>
          </p:cNvSpPr>
          <p:nvPr/>
        </p:nvSpPr>
        <p:spPr bwMode="auto">
          <a:xfrm>
            <a:off x="1914525" y="3924300"/>
            <a:ext cx="1190625" cy="438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5000" name="Text Box 14"/>
          <p:cNvSpPr txBox="1">
            <a:spLocks noChangeArrowheads="1"/>
          </p:cNvSpPr>
          <p:nvPr/>
        </p:nvSpPr>
        <p:spPr bwMode="auto">
          <a:xfrm>
            <a:off x="2124075" y="386397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charset="0"/>
              </a:rPr>
              <a:t>cwnd</a:t>
            </a: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09588" y="6381750"/>
            <a:ext cx="762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Assume W is small enough. Ignore small details. MSS: M</a:t>
            </a:r>
            <a:r>
              <a:rPr lang="en-US" altLang="zh-CN" sz="1800" dirty="0">
                <a:solidFill>
                  <a:srgbClr val="000000"/>
                </a:solidFill>
                <a:latin typeface="Times New Roman" charset="0"/>
              </a:rPr>
              <a:t>ax</a:t>
            </a:r>
            <a:r>
              <a:rPr lang="en-US" altLang="en-US" sz="1800" dirty="0">
                <a:solidFill>
                  <a:srgbClr val="000000"/>
                </a:solidFill>
                <a:latin typeface="Times New Roman" charset="0"/>
              </a:rPr>
              <a:t>imum Segment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2E4B2-447E-824F-B1E9-680D7DA5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86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33388" y="26035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Window-based Congestion Control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66725" y="1709738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13532" y="4885531"/>
            <a:ext cx="8259762" cy="17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2" rIns="91420" bIns="45712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Window-based congestion control is </a:t>
            </a:r>
            <a:r>
              <a:rPr lang="en-US" altLang="en-US" sz="2400" dirty="0">
                <a:solidFill>
                  <a:srgbClr val="FF0000"/>
                </a:solidFill>
              </a:rPr>
              <a:t>self-clocking</a:t>
            </a:r>
            <a:r>
              <a:rPr lang="en-US" altLang="en-US" sz="2400" dirty="0">
                <a:solidFill>
                  <a:srgbClr val="000000"/>
                </a:solidFill>
              </a:rPr>
              <a:t>: considers flow conservation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and</a:t>
            </a:r>
            <a:r>
              <a:rPr lang="en-US" altLang="en-US" sz="2400" dirty="0">
                <a:solidFill>
                  <a:srgbClr val="000000"/>
                </a:solidFill>
              </a:rPr>
              <a:t> adjusts to RTT variation automatically.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Hence, for better safety, more designs use window-based design.</a:t>
            </a:r>
          </a:p>
          <a:p>
            <a:pPr>
              <a:buClr>
                <a:srgbClr val="3333CC"/>
              </a:buClr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347788"/>
            <a:ext cx="5789612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C4DA23-09F2-6645-85C6-D15F2A66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254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4556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solidFill>
                  <a:srgbClr val="3333CC"/>
                </a:solidFill>
              </a:rPr>
              <a:t>The Desired Properties of a </a:t>
            </a:r>
            <a:br>
              <a:rPr lang="en-US" altLang="en-US" sz="3200" u="sng">
                <a:solidFill>
                  <a:srgbClr val="3333CC"/>
                </a:solidFill>
              </a:rPr>
            </a:br>
            <a:r>
              <a:rPr lang="en-US" altLang="en-US" sz="3200" u="sng">
                <a:solidFill>
                  <a:srgbClr val="3333CC"/>
                </a:solidFill>
              </a:rPr>
              <a:t>Congestion </a:t>
            </a:r>
            <a:r>
              <a:rPr lang="en-US" altLang="zh-CN" sz="3200" u="sng">
                <a:solidFill>
                  <a:srgbClr val="3333CC"/>
                </a:solidFill>
                <a:ea typeface="宋体" charset="-122"/>
              </a:rPr>
              <a:t>Control</a:t>
            </a:r>
            <a:r>
              <a:rPr lang="en-US" altLang="en-US" sz="3200" u="sng">
                <a:solidFill>
                  <a:srgbClr val="3333CC"/>
                </a:solidFill>
              </a:rPr>
              <a:t> Scheme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511175" y="15113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Efficiency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: close to full</a:t>
            </a:r>
            <a:r>
              <a:rPr lang="en-US" altLang="en-US" dirty="0">
                <a:solidFill>
                  <a:srgbClr val="000000"/>
                </a:solidFill>
              </a:rPr>
              <a:t> utilization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but low delay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r>
              <a:rPr lang="en-US" altLang="en-US" sz="2800" dirty="0">
                <a:solidFill>
                  <a:srgbClr val="000000"/>
                </a:solidFill>
              </a:rPr>
              <a:t>fast convergence after disturbance</a:t>
            </a:r>
          </a:p>
          <a:p>
            <a:pPr lvl="1">
              <a:buClr>
                <a:srgbClr val="3333CC"/>
              </a:buClr>
              <a:buSzPct val="85000"/>
              <a:buFontTx/>
              <a:buChar char="-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Fairness (resource sharing)</a:t>
            </a: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 err="1">
                <a:solidFill>
                  <a:srgbClr val="000000"/>
                </a:solidFill>
              </a:rPr>
              <a:t>Distributedness</a:t>
            </a:r>
            <a:r>
              <a:rPr lang="en-US" altLang="en-US" dirty="0">
                <a:solidFill>
                  <a:srgbClr val="000000"/>
                </a:solidFill>
              </a:rPr>
              <a:t> (no central knowledge for scalability)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B0861-94A1-3B49-93D3-9DC5F931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56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Derive CC: A Simple Model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349375" y="1970088"/>
            <a:ext cx="1676400" cy="5921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1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349375" y="2768600"/>
            <a:ext cx="1676400" cy="5937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2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349375" y="4321175"/>
            <a:ext cx="1676400" cy="5921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User n</a:t>
            </a: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3940175" y="2566988"/>
            <a:ext cx="1406525" cy="1169987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  <a:sym typeface="Symbol" charset="2"/>
              </a:rPr>
              <a:t>sum xi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921375" y="2347913"/>
            <a:ext cx="2514600" cy="15684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charset="0"/>
                <a:sym typeface="Symbol" charset="2"/>
              </a:rPr>
              <a:t>d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 = </a:t>
            </a:r>
            <a:b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</a:br>
            <a:r>
              <a:rPr lang="en-US" altLang="en-US" sz="3200">
                <a:solidFill>
                  <a:srgbClr val="3333CC"/>
                </a:solidFill>
                <a:latin typeface="Times New Roman" charset="0"/>
                <a:sym typeface="Symbol" charset="2"/>
              </a:rPr>
              <a:t>sum 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i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 &gt; X</a:t>
            </a:r>
            <a:r>
              <a:rPr lang="en-US" altLang="en-US" sz="3200" baseline="-25000">
                <a:solidFill>
                  <a:srgbClr val="3333CC"/>
                </a:solidFill>
                <a:latin typeface="Times New Roman" charset="0"/>
              </a:rPr>
              <a:t>goal</a:t>
            </a:r>
            <a:r>
              <a:rPr lang="en-US" altLang="en-US" sz="3200">
                <a:solidFill>
                  <a:srgbClr val="3333CC"/>
                </a:solidFill>
                <a:latin typeface="Times New Roman" charset="0"/>
              </a:rPr>
              <a:t>?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025775" y="2259013"/>
            <a:ext cx="121920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3025775" y="31369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V="1">
            <a:off x="3025775" y="3473450"/>
            <a:ext cx="1143000" cy="1147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5311775" y="31369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8435975" y="31369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8740775" y="3136900"/>
            <a:ext cx="0" cy="269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 flipH="1">
            <a:off x="434975" y="583565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434975" y="3338513"/>
            <a:ext cx="0" cy="2497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434975" y="2259013"/>
            <a:ext cx="83820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434975" y="3136900"/>
            <a:ext cx="8382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434975" y="3338513"/>
            <a:ext cx="83820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3409950" y="2093913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1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3400425" y="2732088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2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400425" y="4013200"/>
            <a:ext cx="450850" cy="4699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3333CC"/>
                </a:solidFill>
                <a:latin typeface="Times New Roman" charset="0"/>
              </a:rPr>
              <a:t>n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4152900" y="5332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984250" y="6035675"/>
            <a:ext cx="6535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Flows observe congestion signal </a:t>
            </a:r>
            <a:r>
              <a:rPr lang="en-US" altLang="en-US" sz="2400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, and locally take </a:t>
            </a:r>
            <a:br>
              <a:rPr lang="en-US" altLang="en-US" sz="24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actions to adjust rates.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2F918-282C-6449-B62B-1C47442F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22235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Linear Control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Proposed by Chiu and Jain (1988) 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The simplest control strategy</a:t>
            </a:r>
          </a:p>
        </p:txBody>
      </p:sp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466725" y="3006725"/>
          <a:ext cx="8039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11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006725"/>
                        <a:ext cx="8039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362075" y="5526088"/>
            <a:ext cx="566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Discussion: values of the parameters?</a:t>
            </a: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8BD88-4FC0-0B44-8F10-0C5F5C2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79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25438" y="195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State Space of Two Flows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22413" y="25114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930400" y="5938838"/>
            <a:ext cx="3616325" cy="61912"/>
            <a:chOff x="476" y="3583"/>
            <a:chExt cx="4640" cy="64"/>
          </a:xfrm>
        </p:grpSpPr>
        <p:sp>
          <p:nvSpPr>
            <p:cNvPr id="93207" name="Line 5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6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189" name="Group 7"/>
          <p:cNvGrpSpPr>
            <a:grpSpLocks/>
          </p:cNvGrpSpPr>
          <p:nvPr/>
        </p:nvGrpSpPr>
        <p:grpSpPr bwMode="auto">
          <a:xfrm>
            <a:off x="1887538" y="2628900"/>
            <a:ext cx="103187" cy="3325813"/>
            <a:chOff x="446" y="1336"/>
            <a:chExt cx="64" cy="2276"/>
          </a:xfrm>
        </p:grpSpPr>
        <p:sp>
          <p:nvSpPr>
            <p:cNvPr id="93205" name="Line 8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Freeform 9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0" name="Text Box 10"/>
          <p:cNvSpPr txBox="1">
            <a:spLocks noChangeArrowheads="1"/>
          </p:cNvSpPr>
          <p:nvPr/>
        </p:nvSpPr>
        <p:spPr bwMode="auto">
          <a:xfrm>
            <a:off x="5321300" y="59721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4054475" y="424815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overload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2733675" y="5556250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underload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30400" y="3057525"/>
            <a:ext cx="3944938" cy="2881313"/>
            <a:chOff x="1216" y="1926"/>
            <a:chExt cx="2485" cy="1815"/>
          </a:xfrm>
        </p:grpSpPr>
        <p:sp>
          <p:nvSpPr>
            <p:cNvPr id="93202" name="Line 14"/>
            <p:cNvSpPr>
              <a:spLocks noChangeShapeType="1"/>
            </p:cNvSpPr>
            <p:nvPr/>
          </p:nvSpPr>
          <p:spPr bwMode="auto">
            <a:xfrm>
              <a:off x="1216" y="1926"/>
              <a:ext cx="1784" cy="18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3" name="Text Box 15"/>
            <p:cNvSpPr txBox="1">
              <a:spLocks noChangeArrowheads="1"/>
            </p:cNvSpPr>
            <p:nvPr/>
          </p:nvSpPr>
          <p:spPr bwMode="auto">
            <a:xfrm>
              <a:off x="2749" y="3137"/>
              <a:ext cx="95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  <p:sp>
          <p:nvSpPr>
            <p:cNvPr id="93204" name="Line 16"/>
            <p:cNvSpPr>
              <a:spLocks noChangeShapeType="1"/>
            </p:cNvSpPr>
            <p:nvPr/>
          </p:nvSpPr>
          <p:spPr bwMode="auto">
            <a:xfrm flipH="1">
              <a:off x="2936" y="3410"/>
              <a:ext cx="13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30400" y="2062163"/>
            <a:ext cx="3014663" cy="3876675"/>
            <a:chOff x="1216" y="1299"/>
            <a:chExt cx="1899" cy="2442"/>
          </a:xfrm>
        </p:grpSpPr>
        <p:sp>
          <p:nvSpPr>
            <p:cNvPr id="93199" name="Line 18"/>
            <p:cNvSpPr>
              <a:spLocks noChangeShapeType="1"/>
            </p:cNvSpPr>
            <p:nvPr/>
          </p:nvSpPr>
          <p:spPr bwMode="auto">
            <a:xfrm flipV="1">
              <a:off x="1216" y="1926"/>
              <a:ext cx="1899" cy="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0" name="Text Box 19"/>
            <p:cNvSpPr txBox="1">
              <a:spLocks noChangeArrowheads="1"/>
            </p:cNvSpPr>
            <p:nvPr/>
          </p:nvSpPr>
          <p:spPr bwMode="auto">
            <a:xfrm>
              <a:off x="2088" y="1299"/>
              <a:ext cx="9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 x1=x2</a:t>
              </a:r>
            </a:p>
          </p:txBody>
        </p:sp>
        <p:sp>
          <p:nvSpPr>
            <p:cNvPr id="93201" name="Line 20"/>
            <p:cNvSpPr>
              <a:spLocks noChangeShapeType="1"/>
            </p:cNvSpPr>
            <p:nvPr/>
          </p:nvSpPr>
          <p:spPr bwMode="auto">
            <a:xfrm>
              <a:off x="2686" y="1703"/>
              <a:ext cx="132" cy="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3195" name="Object 2"/>
          <p:cNvGraphicFramePr>
            <a:graphicFrameLocks noChangeAspect="1"/>
          </p:cNvGraphicFramePr>
          <p:nvPr/>
        </p:nvGraphicFramePr>
        <p:xfrm>
          <a:off x="4241800" y="1276350"/>
          <a:ext cx="4667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7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93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276350"/>
                        <a:ext cx="466725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62138" y="3790950"/>
            <a:ext cx="692150" cy="519113"/>
            <a:chOff x="1173" y="2388"/>
            <a:chExt cx="436" cy="327"/>
          </a:xfrm>
        </p:grpSpPr>
        <p:sp>
          <p:nvSpPr>
            <p:cNvPr id="93197" name="Text Box 23"/>
            <p:cNvSpPr txBox="1">
              <a:spLocks noChangeArrowheads="1"/>
            </p:cNvSpPr>
            <p:nvPr/>
          </p:nvSpPr>
          <p:spPr bwMode="auto">
            <a:xfrm>
              <a:off x="1173" y="2388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x(0)</a:t>
              </a:r>
            </a:p>
          </p:txBody>
        </p:sp>
        <p:sp>
          <p:nvSpPr>
            <p:cNvPr id="93198" name="Oval 24"/>
            <p:cNvSpPr>
              <a:spLocks noChangeArrowheads="1"/>
            </p:cNvSpPr>
            <p:nvPr/>
          </p:nvSpPr>
          <p:spPr bwMode="auto">
            <a:xfrm flipH="1">
              <a:off x="1521" y="2667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A6B59-3E48-1848-933F-7C14BB19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39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5" grpId="0"/>
      <p:bldP spid="4055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1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F1F868-059A-BA44-8790-41120353CB99}"/>
              </a:ext>
            </a:extLst>
          </p:cNvPr>
          <p:cNvSpPr txBox="1"/>
          <p:nvPr/>
        </p:nvSpPr>
        <p:spPr>
          <a:xfrm>
            <a:off x="6995319" y="35299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b=1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35B07-868B-F547-B531-87081AC15522}"/>
              </a:ext>
            </a:extLst>
          </p:cNvPr>
          <p:cNvSpPr txBox="1"/>
          <p:nvPr/>
        </p:nvSpPr>
        <p:spPr>
          <a:xfrm>
            <a:off x="6200774" y="3459422"/>
            <a:ext cx="88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a=0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4AF34-9E7F-1844-BEA1-DCF6A364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26</a:t>
            </a:fld>
            <a:endParaRPr lang="en-US" altLang="x-non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2EFF50-C856-0E4E-9143-1E76EE9E8C2B}"/>
              </a:ext>
            </a:extLst>
          </p:cNvPr>
          <p:cNvSpPr txBox="1"/>
          <p:nvPr/>
        </p:nvSpPr>
        <p:spPr>
          <a:xfrm>
            <a:off x="4918220" y="196203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b=1</a:t>
            </a:r>
            <a:endParaRPr 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F05643-AAF6-CC47-925F-09E08FF73EEE}"/>
              </a:ext>
            </a:extLst>
          </p:cNvPr>
          <p:cNvSpPr txBox="1"/>
          <p:nvPr/>
        </p:nvSpPr>
        <p:spPr>
          <a:xfrm>
            <a:off x="6446606" y="607923"/>
            <a:ext cx="88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5" grpId="0" animBg="1"/>
      <p:bldP spid="2" grpId="0"/>
      <p:bldP spid="65" grpId="0"/>
      <p:bldP spid="66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Implication: Congestion (overload) Case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decreasing of rate must be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multiplicative decrease </a:t>
            </a:r>
            <a:r>
              <a:rPr lang="en-US" altLang="zh-CN" dirty="0">
                <a:ea typeface="宋体" charset="-122"/>
              </a:rPr>
              <a:t>(MD)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=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&lt; 1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1411288" y="4168775"/>
          <a:ext cx="6610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5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972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68775"/>
                        <a:ext cx="66103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6C425-9801-E441-A11C-7CA79189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04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9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1F927-ACB5-8D41-88C0-7E5876D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47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Implication: No Congestion Case</a:t>
            </a:r>
            <a:endParaRPr lang="en-US" altLang="en-US" sz="3600">
              <a:ea typeface="ＭＳ Ｐゴシック" charset="-128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 order to get closer to efficiency and fairness after each update, additive and multiplicative increasing (AMI), i.e.,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0, </a:t>
            </a:r>
            <a:r>
              <a:rPr lang="en-US" altLang="zh-CN" dirty="0" err="1">
                <a:ea typeface="宋体" charset="-122"/>
              </a:rPr>
              <a:t>b</a:t>
            </a:r>
            <a:r>
              <a:rPr lang="en-US" altLang="zh-CN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&gt; 1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Simply additive increase gives better improvement in fairness (i.e., getting closer to the fairness line)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>
                <a:ea typeface="宋体" charset="-122"/>
              </a:rPr>
              <a:t>Multiplicative increase may grow faster</a:t>
            </a:r>
            <a:endParaRPr lang="en-US" altLang="en-US" dirty="0">
              <a:ea typeface="ＭＳ Ｐゴシック" charset="-128"/>
            </a:endParaRPr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1679575" y="3497263"/>
          <a:ext cx="5240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3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1013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97263"/>
                        <a:ext cx="5240338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217FE-F9DF-1943-81AE-EB5439E8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31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0EFD-336C-9641-9730-AAF04308CB6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42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Intuition: State Trace Analysis </a:t>
            </a:r>
            <a:br>
              <a:rPr lang="en-US" altLang="en-US" sz="3200" u="sng" dirty="0">
                <a:solidFill>
                  <a:srgbClr val="3333CC"/>
                </a:solidFill>
              </a:rPr>
            </a:br>
            <a:r>
              <a:rPr lang="en-US" altLang="en-US" sz="3200" u="sng" dirty="0">
                <a:solidFill>
                  <a:srgbClr val="3333CC"/>
                </a:solidFill>
              </a:rPr>
              <a:t>of Four Special Cases</a:t>
            </a:r>
          </a:p>
        </p:txBody>
      </p:sp>
      <p:graphicFrame>
        <p:nvGraphicFramePr>
          <p:cNvPr id="413699" name="Group 3"/>
          <p:cNvGraphicFramePr>
            <a:graphicFrameLocks noGrp="1"/>
          </p:cNvGraphicFramePr>
          <p:nvPr/>
        </p:nvGraphicFramePr>
        <p:xfrm>
          <a:off x="685800" y="1565275"/>
          <a:ext cx="7772400" cy="28463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dditive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=1, 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ultiplicative </a:t>
                      </a: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ncrease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MIAD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&gt;1, b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MIMD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=a</a:t>
                      </a:r>
                      <a:r>
                        <a:rPr kumimoji="0" lang="en-US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445" name="Object 2"/>
          <p:cNvGraphicFramePr>
            <a:graphicFrameLocks noChangeAspect="1"/>
          </p:cNvGraphicFramePr>
          <p:nvPr/>
        </p:nvGraphicFramePr>
        <p:xfrm>
          <a:off x="387350" y="4629150"/>
          <a:ext cx="83550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7" name="Equation" r:id="rId4" imgW="2679700" imgH="482600" progId="Equation.3">
                  <p:embed/>
                </p:oleObj>
              </mc:Choice>
              <mc:Fallback>
                <p:oleObj name="Equation" r:id="rId4" imgW="2679700" imgH="482600" progId="Equation.3">
                  <p:embed/>
                  <p:pic>
                    <p:nvPicPr>
                      <p:cNvPr id="1034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29150"/>
                        <a:ext cx="83550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5"/>
          <p:cNvSpPr>
            <a:spLocks noChangeArrowheads="1"/>
          </p:cNvSpPr>
          <p:nvPr/>
        </p:nvSpPr>
        <p:spPr bwMode="auto">
          <a:xfrm>
            <a:off x="755650" y="6162675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Discussion: state transition trace.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9F4F2-3C21-E34B-8216-EF6EC09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965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AIMD: State Transition Trace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1676400" y="5715000"/>
            <a:ext cx="4572000" cy="76200"/>
            <a:chOff x="476" y="3583"/>
            <a:chExt cx="4640" cy="64"/>
          </a:xfrm>
        </p:grpSpPr>
        <p:sp>
          <p:nvSpPr>
            <p:cNvPr id="105503" name="Line 4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Freeform 5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6" name="Group 6"/>
          <p:cNvGrpSpPr>
            <a:grpSpLocks/>
          </p:cNvGrpSpPr>
          <p:nvPr/>
        </p:nvGrpSpPr>
        <p:grpSpPr bwMode="auto">
          <a:xfrm>
            <a:off x="1622425" y="1600200"/>
            <a:ext cx="130175" cy="4133850"/>
            <a:chOff x="446" y="1336"/>
            <a:chExt cx="64" cy="2276"/>
          </a:xfrm>
        </p:grpSpPr>
        <p:sp>
          <p:nvSpPr>
            <p:cNvPr id="105501" name="Line 7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Freeform 8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6019800" y="5943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5478" name="Text Box 10"/>
          <p:cNvSpPr txBox="1">
            <a:spLocks noChangeArrowheads="1"/>
          </p:cNvSpPr>
          <p:nvPr/>
        </p:nvSpPr>
        <p:spPr bwMode="auto">
          <a:xfrm>
            <a:off x="7620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417803" name="Line 11"/>
          <p:cNvSpPr>
            <a:spLocks noChangeShapeType="1"/>
          </p:cNvSpPr>
          <p:nvPr/>
        </p:nvSpPr>
        <p:spPr bwMode="auto">
          <a:xfrm flipV="1">
            <a:off x="2057400" y="25146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676400" y="2514600"/>
            <a:ext cx="1371600" cy="3200400"/>
            <a:chOff x="1056" y="1584"/>
            <a:chExt cx="864" cy="2016"/>
          </a:xfrm>
        </p:grpSpPr>
        <p:sp>
          <p:nvSpPr>
            <p:cNvPr id="105499" name="Line 13"/>
            <p:cNvSpPr>
              <a:spLocks noChangeShapeType="1"/>
            </p:cNvSpPr>
            <p:nvPr/>
          </p:nvSpPr>
          <p:spPr bwMode="auto">
            <a:xfrm flipH="1">
              <a:off x="1056" y="1584"/>
              <a:ext cx="864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500" name="Line 14"/>
            <p:cNvSpPr>
              <a:spLocks noChangeShapeType="1"/>
            </p:cNvSpPr>
            <p:nvPr/>
          </p:nvSpPr>
          <p:spPr bwMode="auto">
            <a:xfrm flipH="1">
              <a:off x="1584" y="1584"/>
              <a:ext cx="336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07" name="Line 15"/>
          <p:cNvSpPr>
            <a:spLocks noChangeShapeType="1"/>
          </p:cNvSpPr>
          <p:nvPr/>
        </p:nvSpPr>
        <p:spPr bwMode="auto">
          <a:xfrm flipV="1">
            <a:off x="2514600" y="28194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76400" y="2819400"/>
            <a:ext cx="1752600" cy="2971800"/>
            <a:chOff x="1056" y="1776"/>
            <a:chExt cx="1104" cy="1872"/>
          </a:xfrm>
        </p:grpSpPr>
        <p:sp>
          <p:nvSpPr>
            <p:cNvPr id="105497" name="Line 17"/>
            <p:cNvSpPr>
              <a:spLocks noChangeShapeType="1"/>
            </p:cNvSpPr>
            <p:nvPr/>
          </p:nvSpPr>
          <p:spPr bwMode="auto">
            <a:xfrm flipH="1">
              <a:off x="1056" y="1776"/>
              <a:ext cx="1104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5498" name="Line 18"/>
            <p:cNvSpPr>
              <a:spLocks noChangeShapeType="1"/>
            </p:cNvSpPr>
            <p:nvPr/>
          </p:nvSpPr>
          <p:spPr bwMode="auto">
            <a:xfrm flipH="1">
              <a:off x="1776" y="1776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7811" name="Line 19"/>
          <p:cNvSpPr>
            <a:spLocks noChangeShapeType="1"/>
          </p:cNvSpPr>
          <p:nvPr/>
        </p:nvSpPr>
        <p:spPr bwMode="auto">
          <a:xfrm flipV="1">
            <a:off x="2819400" y="30480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7812" name="Text Box 20"/>
          <p:cNvSpPr txBox="1">
            <a:spLocks noChangeArrowheads="1"/>
          </p:cNvSpPr>
          <p:nvPr/>
        </p:nvSpPr>
        <p:spPr bwMode="auto">
          <a:xfrm>
            <a:off x="1847850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52600" y="3048000"/>
            <a:ext cx="1905000" cy="2667000"/>
            <a:chOff x="1104" y="1920"/>
            <a:chExt cx="1200" cy="1680"/>
          </a:xfrm>
        </p:grpSpPr>
        <p:sp>
          <p:nvSpPr>
            <p:cNvPr id="105495" name="Line 22"/>
            <p:cNvSpPr>
              <a:spLocks noChangeShapeType="1"/>
            </p:cNvSpPr>
            <p:nvPr/>
          </p:nvSpPr>
          <p:spPr bwMode="auto">
            <a:xfrm flipH="1">
              <a:off x="1104" y="1920"/>
              <a:ext cx="120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6" name="Line 23"/>
            <p:cNvSpPr>
              <a:spLocks noChangeShapeType="1"/>
            </p:cNvSpPr>
            <p:nvPr/>
          </p:nvSpPr>
          <p:spPr bwMode="auto">
            <a:xfrm flipH="1">
              <a:off x="1853" y="1943"/>
              <a:ext cx="451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6" name="Group 24"/>
          <p:cNvGrpSpPr>
            <a:grpSpLocks/>
          </p:cNvGrpSpPr>
          <p:nvPr/>
        </p:nvGrpSpPr>
        <p:grpSpPr bwMode="auto">
          <a:xfrm>
            <a:off x="1676400" y="1866900"/>
            <a:ext cx="4219575" cy="3848100"/>
            <a:chOff x="1056" y="1176"/>
            <a:chExt cx="2658" cy="2424"/>
          </a:xfrm>
        </p:grpSpPr>
        <p:sp>
          <p:nvSpPr>
            <p:cNvPr id="105493" name="Line 25"/>
            <p:cNvSpPr>
              <a:spLocks noChangeShapeType="1"/>
            </p:cNvSpPr>
            <p:nvPr/>
          </p:nvSpPr>
          <p:spPr bwMode="auto">
            <a:xfrm flipV="1">
              <a:off x="1056" y="1344"/>
              <a:ext cx="240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4" name="Text Box 26"/>
            <p:cNvSpPr txBox="1">
              <a:spLocks noChangeArrowheads="1"/>
            </p:cNvSpPr>
            <p:nvPr/>
          </p:nvSpPr>
          <p:spPr bwMode="auto">
            <a:xfrm>
              <a:off x="2536" y="1176"/>
              <a:ext cx="11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fairness line:</a:t>
              </a:r>
              <a:b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x1=x2</a:t>
              </a:r>
            </a:p>
          </p:txBody>
        </p:sp>
      </p:grpSp>
      <p:grpSp>
        <p:nvGrpSpPr>
          <p:cNvPr id="105487" name="Group 27"/>
          <p:cNvGrpSpPr>
            <a:grpSpLocks/>
          </p:cNvGrpSpPr>
          <p:nvPr/>
        </p:nvGrpSpPr>
        <p:grpSpPr bwMode="auto">
          <a:xfrm>
            <a:off x="1676400" y="2133600"/>
            <a:ext cx="4640263" cy="3581400"/>
            <a:chOff x="1056" y="1344"/>
            <a:chExt cx="2923" cy="2256"/>
          </a:xfrm>
        </p:grpSpPr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>
              <a:off x="1056" y="1344"/>
              <a:ext cx="2256" cy="2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5492" name="Text Box 29"/>
            <p:cNvSpPr txBox="1">
              <a:spLocks noChangeArrowheads="1"/>
            </p:cNvSpPr>
            <p:nvPr/>
          </p:nvSpPr>
          <p:spPr bwMode="auto">
            <a:xfrm>
              <a:off x="2776" y="3047"/>
              <a:ext cx="120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charset="0"/>
                </a:rPr>
                <a:t>efficiency line: x1+x2=C</a:t>
              </a:r>
            </a:p>
          </p:txBody>
        </p:sp>
      </p:grpSp>
      <p:grpSp>
        <p:nvGrpSpPr>
          <p:cNvPr id="105488" name="Group 30"/>
          <p:cNvGrpSpPr>
            <a:grpSpLocks/>
          </p:cNvGrpSpPr>
          <p:nvPr/>
        </p:nvGrpSpPr>
        <p:grpSpPr bwMode="auto">
          <a:xfrm>
            <a:off x="2830513" y="3135313"/>
            <a:ext cx="2668587" cy="2392362"/>
            <a:chOff x="1783" y="1975"/>
            <a:chExt cx="1681" cy="1507"/>
          </a:xfrm>
        </p:grpSpPr>
        <p:sp>
          <p:nvSpPr>
            <p:cNvPr id="105489" name="Text Box 31"/>
            <p:cNvSpPr txBox="1">
              <a:spLocks noChangeArrowheads="1"/>
            </p:cNvSpPr>
            <p:nvPr/>
          </p:nvSpPr>
          <p:spPr bwMode="auto">
            <a:xfrm>
              <a:off x="2677" y="1975"/>
              <a:ext cx="7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overload</a:t>
              </a:r>
            </a:p>
          </p:txBody>
        </p:sp>
        <p:sp>
          <p:nvSpPr>
            <p:cNvPr id="105490" name="Text Box 32"/>
            <p:cNvSpPr txBox="1">
              <a:spLocks noChangeArrowheads="1"/>
            </p:cNvSpPr>
            <p:nvPr/>
          </p:nvSpPr>
          <p:spPr bwMode="auto">
            <a:xfrm>
              <a:off x="1783" y="3194"/>
              <a:ext cx="8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underload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3111F-206F-3F43-8C60-AB3C21A1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4960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3" grpId="0" animBg="1"/>
      <p:bldP spid="417807" grpId="0" animBg="1"/>
      <p:bldP spid="417811" grpId="0" animBg="1"/>
      <p:bldP spid="4178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Intuition: Another Look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ＭＳ Ｐゴシック" charset="-128"/>
              </a:rPr>
              <a:t>Consider the difference or ratio of the rates of two 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ratio does not 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MIAD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becomes bigger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AIMD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difference does not change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9CF00-94D2-6547-A6DD-468A7416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11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Reliability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TCP/</a:t>
            </a:r>
            <a:r>
              <a:rPr lang="en-US" altLang="zh-CN" i="1" dirty="0" err="1">
                <a:solidFill>
                  <a:srgbClr val="C00000"/>
                </a:solidFill>
                <a:ea typeface="宋体" charset="-122"/>
              </a:rPr>
              <a:t>reno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 congestion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0200F-11A0-594C-B5B6-92C576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805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9"/>
          <p:cNvSpPr txBox="1">
            <a:spLocks noChangeArrowheads="1"/>
          </p:cNvSpPr>
          <p:nvPr/>
        </p:nvSpPr>
        <p:spPr bwMode="auto">
          <a:xfrm>
            <a:off x="290513" y="6184900"/>
            <a:ext cx="7400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For more details: see TCP/IP illustrated; or read</a:t>
            </a:r>
            <a:br>
              <a:rPr lang="en-US" altLang="en-US" sz="20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charset="0"/>
              </a:rPr>
              <a:t>http://lxr.linux.no/source/net/ipv4/tcp_input.c for linux implementation</a:t>
            </a:r>
          </a:p>
        </p:txBody>
      </p:sp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TCP Congestion Control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411163" y="1300163"/>
            <a:ext cx="8137525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Closed-loop, end-to-end,  window-based  congestion control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Designed by Van Jacobson in late 1980s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, based on the AIMD alg. of Dah-Ming Chu and Raj Jain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000000"/>
                </a:solidFill>
                <a:ea typeface="宋体" charset="-122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</a:rPr>
              <a:t>orked in a large range of bandwidth values: the bandwidth of the Internet has increased by more than 200,000 times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Many versions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TCP/Tahoe: this is a less optimized version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TCP/Reno: many OSs today  implement Reno type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TCP/Vegas: not currently used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A4680-6DD8-424F-B531-EFBC9F2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8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1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40059-3AA2-C54C-A092-D876EF8A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731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7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spcBef>
                <a:spcPct val="0"/>
              </a:spcBef>
              <a:buClrTx/>
              <a:buSzTx/>
              <a:buNone/>
              <a:defRPr/>
            </a:pPr>
            <a:fld id="{8B3D586D-4EEB-D846-AFFC-30C99056730F}" type="slidenum">
              <a:rPr lang="en-US" altLang="x-none" sz="1050">
                <a:solidFill>
                  <a:srgbClr val="000000"/>
                </a:solidFill>
                <a:latin typeface="Times New Roman" charset="0"/>
              </a:rPr>
              <a:pPr defTabSz="684518">
                <a:spcBef>
                  <a:spcPct val="0"/>
                </a:spcBef>
                <a:buClrTx/>
                <a:buSzTx/>
                <a:buNone/>
                <a:defRPr/>
              </a:pPr>
              <a:t>36</a:t>
            </a:fld>
            <a:endParaRPr lang="en-US" altLang="x-none" sz="105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5EA8-7A65-6546-9F6B-2C25334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a typeface="宋体" charset="-122"/>
              </a:rPr>
              <a:t>Obtain d(t) </a:t>
            </a:r>
            <a:r>
              <a:rPr lang="en-US" sz="3200" dirty="0"/>
              <a:t>Approach 2: Network Feedback (ECN: Explicit Congestion Notification)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7DC15-AF1E-C449-8B54-1B2E62F431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defTabSz="684518">
              <a:defRPr/>
            </a:pPr>
            <a:fld id="{47B22002-88AC-DA45-AB5D-F3D1C74ADEFF}" type="slidenum">
              <a:rPr lang="en-US" altLang="en-US">
                <a:solidFill>
                  <a:srgbClr val="000000"/>
                </a:solidFill>
              </a:rPr>
              <a:pPr defTabSz="684518">
                <a:defRPr/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B4428F-5D5C-2649-BF09-01030E30D87B}"/>
              </a:ext>
            </a:extLst>
          </p:cNvPr>
          <p:cNvGrpSpPr/>
          <p:nvPr/>
        </p:nvGrpSpPr>
        <p:grpSpPr>
          <a:xfrm>
            <a:off x="6221533" y="3543089"/>
            <a:ext cx="205360" cy="205360"/>
            <a:chOff x="6934200" y="2667000"/>
            <a:chExt cx="274320" cy="274320"/>
          </a:xfrm>
          <a:effectLst/>
        </p:grpSpPr>
        <p:sp>
          <p:nvSpPr>
            <p:cNvPr id="6" name="Rectangle 163">
              <a:extLst>
                <a:ext uri="{FF2B5EF4-FFF2-40B4-BE49-F238E27FC236}">
                  <a16:creationId xmlns:a16="http://schemas.microsoft.com/office/drawing/2014/main" id="{AF8F0345-1BD4-F94E-9FAC-BA170483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Arial" pitchFamily="-10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F5D25-42FE-574E-9CED-9513854B74E5}"/>
                </a:ext>
              </a:extLst>
            </p:cNvPr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Rectangle 163">
            <a:extLst>
              <a:ext uri="{FF2B5EF4-FFF2-40B4-BE49-F238E27FC236}">
                <a16:creationId xmlns:a16="http://schemas.microsoft.com/office/drawing/2014/main" id="{C2A1EA62-C2F3-2E49-AA1B-6E0B157E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5371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14D9EAA8-C0D0-EE4F-BBB0-EA13B86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3089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BD0F6-49AD-C14E-8D69-CC2480FB5FB7}"/>
              </a:ext>
            </a:extLst>
          </p:cNvPr>
          <p:cNvSpPr txBox="1"/>
          <p:nvPr/>
        </p:nvSpPr>
        <p:spPr>
          <a:xfrm>
            <a:off x="6164488" y="3494779"/>
            <a:ext cx="268109" cy="29963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server-gray.png">
            <a:extLst>
              <a:ext uri="{FF2B5EF4-FFF2-40B4-BE49-F238E27FC236}">
                <a16:creationId xmlns:a16="http://schemas.microsoft.com/office/drawing/2014/main" id="{E7272DDC-6EE2-7049-8F70-0C3CAC3F2E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202" y="5209557"/>
            <a:ext cx="685189" cy="729395"/>
          </a:xfrm>
          <a:prstGeom prst="rect">
            <a:avLst/>
          </a:prstGeom>
        </p:spPr>
      </p:pic>
      <p:pic>
        <p:nvPicPr>
          <p:cNvPr id="12" name="Picture 11" descr="server-gray.png">
            <a:extLst>
              <a:ext uri="{FF2B5EF4-FFF2-40B4-BE49-F238E27FC236}">
                <a16:creationId xmlns:a16="http://schemas.microsoft.com/office/drawing/2014/main" id="{E2FDAC29-F74A-194D-842A-9BCD21A0A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60" y="2369520"/>
            <a:ext cx="685189" cy="7293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2BEF5-A7D6-094A-9FA8-C516461EA493}"/>
              </a:ext>
            </a:extLst>
          </p:cNvPr>
          <p:cNvCxnSpPr/>
          <p:nvPr/>
        </p:nvCxnSpPr>
        <p:spPr>
          <a:xfrm flipV="1">
            <a:off x="5296923" y="4136483"/>
            <a:ext cx="1205491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DDD53-7B2D-2342-81EC-2737FB331C06}"/>
              </a:ext>
            </a:extLst>
          </p:cNvPr>
          <p:cNvCxnSpPr/>
          <p:nvPr/>
        </p:nvCxnSpPr>
        <p:spPr>
          <a:xfrm>
            <a:off x="2984160" y="2734219"/>
            <a:ext cx="1254319" cy="132227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E9300-AE87-7149-8F75-A3EE51E2B113}"/>
              </a:ext>
            </a:extLst>
          </p:cNvPr>
          <p:cNvCxnSpPr/>
          <p:nvPr/>
        </p:nvCxnSpPr>
        <p:spPr>
          <a:xfrm flipV="1">
            <a:off x="2983503" y="4227622"/>
            <a:ext cx="1254976" cy="134663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922B5ABE-17DE-AA45-8E21-43C5C5A8375A}"/>
              </a:ext>
            </a:extLst>
          </p:cNvPr>
          <p:cNvGrpSpPr>
            <a:grpSpLocks/>
          </p:cNvGrpSpPr>
          <p:nvPr/>
        </p:nvGrpSpPr>
        <p:grpSpPr bwMode="auto">
          <a:xfrm>
            <a:off x="4339069" y="3909718"/>
            <a:ext cx="969754" cy="456355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2B2E414F-9037-914F-ADA8-37F5F39A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>
              <a:extLst>
                <a:ext uri="{FF2B5EF4-FFF2-40B4-BE49-F238E27FC236}">
                  <a16:creationId xmlns:a16="http://schemas.microsoft.com/office/drawing/2014/main" id="{F52A7C06-185F-F642-8DE7-53B81B9E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430BC0-D24F-324C-BA84-0C4DE3304B57}"/>
              </a:ext>
            </a:extLst>
          </p:cNvPr>
          <p:cNvSpPr txBox="1"/>
          <p:nvPr/>
        </p:nvSpPr>
        <p:spPr>
          <a:xfrm>
            <a:off x="2170069" y="2027254"/>
            <a:ext cx="969754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B6A-47C9-5041-9046-76AF42EBEC63}"/>
              </a:ext>
            </a:extLst>
          </p:cNvPr>
          <p:cNvSpPr txBox="1"/>
          <p:nvPr/>
        </p:nvSpPr>
        <p:spPr>
          <a:xfrm>
            <a:off x="2170069" y="4879472"/>
            <a:ext cx="79862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5D5-2941-E84C-9F16-53CEC2074517}"/>
              </a:ext>
            </a:extLst>
          </p:cNvPr>
          <p:cNvSpPr txBox="1"/>
          <p:nvPr/>
        </p:nvSpPr>
        <p:spPr>
          <a:xfrm>
            <a:off x="6448396" y="3348009"/>
            <a:ext cx="85698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B9A34147-1F89-CA43-AC9D-EC097E44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5394179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3A021DCD-A65A-934D-BE68-E660AE6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252541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24" name="Picture 23" descr="server2.jpg">
            <a:extLst>
              <a:ext uri="{FF2B5EF4-FFF2-40B4-BE49-F238E27FC236}">
                <a16:creationId xmlns:a16="http://schemas.microsoft.com/office/drawing/2014/main" id="{6A039CEF-3E57-2F43-9BD0-5A68753A6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5369" y="3736036"/>
            <a:ext cx="860007" cy="825605"/>
          </a:xfrm>
          <a:prstGeom prst="rect">
            <a:avLst/>
          </a:prstGeom>
        </p:spPr>
      </p:pic>
      <p:sp>
        <p:nvSpPr>
          <p:cNvPr id="43" name="Rectangle 163">
            <a:extLst>
              <a:ext uri="{FF2B5EF4-FFF2-40B4-BE49-F238E27FC236}">
                <a16:creationId xmlns:a16="http://schemas.microsoft.com/office/drawing/2014/main" id="{126F0CE3-4C54-8C4C-8D4B-6142107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9" y="3911561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FD0B1B9D-A0FB-CF47-AF91-8ADA5180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36" y="392106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2952409E-E4A6-904B-B686-182A1E3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94" y="3918632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D230E46C-C83B-694A-902B-D3E0E0DA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00" y="3916314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7" name="Rectangle 163">
            <a:extLst>
              <a:ext uri="{FF2B5EF4-FFF2-40B4-BE49-F238E27FC236}">
                <a16:creationId xmlns:a16="http://schemas.microsoft.com/office/drawing/2014/main" id="{702D2ADA-6E47-4F49-98ED-E9981FB0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710" y="3913878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97E2CB-FA8F-144E-BCDE-BF82AC766E76}"/>
              </a:ext>
            </a:extLst>
          </p:cNvPr>
          <p:cNvSpPr/>
          <p:nvPr/>
        </p:nvSpPr>
        <p:spPr>
          <a:xfrm>
            <a:off x="3022206" y="263207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18B42-DB99-B04B-8838-84A4FAFD9499}"/>
              </a:ext>
            </a:extLst>
          </p:cNvPr>
          <p:cNvSpPr/>
          <p:nvPr/>
        </p:nvSpPr>
        <p:spPr>
          <a:xfrm rot="13624889" flipV="1">
            <a:off x="3082570" y="238325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146597-B160-F242-841D-297EBCD1A380}"/>
              </a:ext>
            </a:extLst>
          </p:cNvPr>
          <p:cNvGrpSpPr/>
          <p:nvPr/>
        </p:nvGrpSpPr>
        <p:grpSpPr>
          <a:xfrm>
            <a:off x="4213464" y="4056488"/>
            <a:ext cx="2244386" cy="1771928"/>
            <a:chOff x="4099415" y="3962400"/>
            <a:chExt cx="2998057" cy="2366945"/>
          </a:xfrm>
        </p:grpSpPr>
        <p:grpSp>
          <p:nvGrpSpPr>
            <p:cNvPr id="51" name="Group 108">
              <a:extLst>
                <a:ext uri="{FF2B5EF4-FFF2-40B4-BE49-F238E27FC236}">
                  <a16:creationId xmlns:a16="http://schemas.microsoft.com/office/drawing/2014/main" id="{360FCD37-BCDB-DA48-A147-DD46B064B644}"/>
                </a:ext>
              </a:extLst>
            </p:cNvPr>
            <p:cNvGrpSpPr/>
            <p:nvPr/>
          </p:nvGrpSpPr>
          <p:grpSpPr>
            <a:xfrm>
              <a:off x="4099415" y="3962400"/>
              <a:ext cx="2998057" cy="2366945"/>
              <a:chOff x="4251815" y="3810000"/>
              <a:chExt cx="2998057" cy="236694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D3DDAE-F9A8-A047-B2F4-6568BC87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5458" y="3810000"/>
                <a:ext cx="107542" cy="10993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E247EA-F60B-CE4F-836E-1942ED7C2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9326" y="3810794"/>
                <a:ext cx="72277" cy="10515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F9CA32-F5F6-9A45-A9E2-E1F4E391937A}"/>
                  </a:ext>
                </a:extLst>
              </p:cNvPr>
              <p:cNvSpPr txBox="1"/>
              <p:nvPr/>
            </p:nvSpPr>
            <p:spPr>
              <a:xfrm>
                <a:off x="4251815" y="4822619"/>
                <a:ext cx="2998057" cy="13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2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Network marks ECN Mark (1 bit) on </a:t>
                </a:r>
                <a:r>
                  <a:rPr lang="en-US" sz="1497" b="1" kern="0" dirty="0" err="1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 according </a:t>
                </a:r>
                <a:b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to local condition, e.g., queue length &gt; K</a:t>
                </a:r>
                <a:endParaRPr lang="en-US" sz="1347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D94E0AB-0E44-734F-A24D-14459623238E}"/>
                </a:ext>
              </a:extLst>
            </p:cNvPr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38C029-E2ED-624F-A9D7-2F3F2601EAC1}"/>
                </a:ext>
              </a:extLst>
            </p:cNvPr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794080F-2D9D-B04F-A196-4FC6CFDD8F16}"/>
              </a:ext>
            </a:extLst>
          </p:cNvPr>
          <p:cNvSpPr txBox="1"/>
          <p:nvPr/>
        </p:nvSpPr>
        <p:spPr>
          <a:xfrm>
            <a:off x="4192619" y="2897175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Receiver bounces marker back to sender in ACK </a:t>
            </a:r>
            <a:r>
              <a:rPr lang="en-US" sz="1497" b="1" kern="0" dirty="0" err="1">
                <a:solidFill>
                  <a:prstClr val="black"/>
                </a:solidFill>
                <a:latin typeface="Calibri"/>
              </a:rPr>
              <a:t>msg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668F03-50C8-D948-AAC2-AFA0E92CD746}"/>
              </a:ext>
            </a:extLst>
          </p:cNvPr>
          <p:cNvSpPr txBox="1"/>
          <p:nvPr/>
        </p:nvSpPr>
        <p:spPr>
          <a:xfrm>
            <a:off x="3116053" y="1832338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Sender reduces rate if </a:t>
            </a:r>
            <a:br>
              <a:rPr lang="en-US" sz="1497" b="1" kern="0" dirty="0">
                <a:solidFill>
                  <a:prstClr val="black"/>
                </a:solidFill>
                <a:latin typeface="Calibri"/>
              </a:rPr>
            </a:b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ECN received.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55A95-46B1-9546-A9AA-FDB8DB8A5CC8}"/>
              </a:ext>
            </a:extLst>
          </p:cNvPr>
          <p:cNvSpPr txBox="1"/>
          <p:nvPr/>
        </p:nvSpPr>
        <p:spPr>
          <a:xfrm>
            <a:off x="5404949" y="1845870"/>
            <a:ext cx="2342663" cy="3227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ECN?</a:t>
            </a:r>
          </a:p>
        </p:txBody>
      </p:sp>
    </p:spTree>
    <p:extLst>
      <p:ext uri="{BB962C8B-B14F-4D97-AF65-F5344CB8AC3E}">
        <p14:creationId xmlns:p14="http://schemas.microsoft.com/office/powerpoint/2010/main" val="22647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/>
      <p:bldP spid="60" grpId="0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Mapping A(M)I-MD to Protocol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5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DB10C-DC7D-774A-9F8A-2B8A09F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895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94D-DD09-FD41-A834-B50BFD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CC"/>
                </a:solidFill>
              </a:rPr>
              <a:t>TCP/Reno Formulas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3AEB-E3B7-A440-84D9-3A183F3E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Increase (MI)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double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</a:t>
            </a:r>
            <a:r>
              <a:rPr lang="en-US" altLang="en-US" sz="1799" dirty="0">
                <a:solidFill>
                  <a:srgbClr val="C00000"/>
                </a:solidFill>
              </a:rPr>
              <a:t>2</a:t>
            </a:r>
            <a:r>
              <a:rPr lang="en-US" altLang="en-US" sz="1799" dirty="0"/>
              <a:t> x(t)</a:t>
            </a:r>
            <a:endParaRPr lang="en-US" altLang="en-US" sz="1799" dirty="0">
              <a:sym typeface="Wingdings" charset="2"/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ym typeface="Wingdings" charset="2"/>
            </a:endParaRPr>
          </a:p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Additive Increase (AI)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Linear increase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x(t) + </a:t>
            </a:r>
            <a:r>
              <a:rPr lang="en-US" altLang="en-US" sz="1799" dirty="0">
                <a:solidFill>
                  <a:srgbClr val="C00000"/>
                </a:solidFill>
              </a:rPr>
              <a:t>1</a:t>
            </a: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/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decrease (MD)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5" dirty="0"/>
              <a:t>half </a:t>
            </a:r>
            <a:r>
              <a:rPr lang="en-US" altLang="en-US" sz="2095" i="1" dirty="0"/>
              <a:t>the rate:</a:t>
            </a:r>
            <a:r>
              <a:rPr lang="en-US" altLang="en-US" sz="2095" dirty="0"/>
              <a:t> x(t+1) = </a:t>
            </a:r>
            <a:r>
              <a:rPr lang="en-US" altLang="en-US" sz="2095" dirty="0">
                <a:solidFill>
                  <a:srgbClr val="C00000"/>
                </a:solidFill>
              </a:rPr>
              <a:t>1/2</a:t>
            </a:r>
            <a:r>
              <a:rPr lang="en-US" altLang="en-US" sz="2095" dirty="0"/>
              <a:t> x(t)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2099" dirty="0">
              <a:solidFill>
                <a:srgbClr val="000000"/>
              </a:solidFill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E494-53D4-F242-8C2A-7F9BAE12A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8700" y="6448425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Three Way Handshake (TWH) [Tomlinson 1975]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259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8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22613" y="2466975"/>
            <a:ext cx="2533650" cy="590550"/>
            <a:chOff x="1967" y="1554"/>
            <a:chExt cx="1596" cy="372"/>
          </a:xfrm>
        </p:grpSpPr>
        <p:sp>
          <p:nvSpPr>
            <p:cNvPr id="125975" name="Line 6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Text Box 9"/>
            <p:cNvSpPr txBox="1">
              <a:spLocks noChangeArrowheads="1"/>
            </p:cNvSpPr>
            <p:nvPr/>
          </p:nvSpPr>
          <p:spPr bwMode="auto">
            <a:xfrm rot="706751">
              <a:off x="2448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SYN(seq=x)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125958" name="Object 10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259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11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B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60" name="Line 12"/>
          <p:cNvSpPr>
            <a:spLocks noChangeShapeType="1"/>
          </p:cNvSpPr>
          <p:nvPr/>
        </p:nvSpPr>
        <p:spPr bwMode="auto">
          <a:xfrm>
            <a:off x="5656263" y="2238375"/>
            <a:ext cx="11112" cy="381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21013" y="3652838"/>
            <a:ext cx="2732087" cy="752475"/>
            <a:chOff x="1903" y="2274"/>
            <a:chExt cx="1721" cy="474"/>
          </a:xfrm>
        </p:grpSpPr>
        <p:sp>
          <p:nvSpPr>
            <p:cNvPr id="125973" name="Line 13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Text Box 14"/>
            <p:cNvSpPr txBox="1">
              <a:spLocks noChangeArrowheads="1"/>
            </p:cNvSpPr>
            <p:nvPr/>
          </p:nvSpPr>
          <p:spPr bwMode="auto">
            <a:xfrm rot="-1080000">
              <a:off x="1903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ACK(seq=x), SYN(seq=y)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2" name="Line 15"/>
          <p:cNvSpPr>
            <a:spLocks noChangeShapeType="1"/>
          </p:cNvSpPr>
          <p:nvPr/>
        </p:nvSpPr>
        <p:spPr bwMode="auto">
          <a:xfrm>
            <a:off x="3113088" y="2390775"/>
            <a:ext cx="11112" cy="3584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4702175"/>
            <a:ext cx="2533650" cy="590550"/>
            <a:chOff x="1967" y="1554"/>
            <a:chExt cx="1596" cy="372"/>
          </a:xfrm>
        </p:grpSpPr>
        <p:sp>
          <p:nvSpPr>
            <p:cNvPr id="125971" name="Line 20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Text Box 21"/>
            <p:cNvSpPr txBox="1">
              <a:spLocks noChangeArrowheads="1"/>
            </p:cNvSpPr>
            <p:nvPr/>
          </p:nvSpPr>
          <p:spPr bwMode="auto">
            <a:xfrm rot="706751">
              <a:off x="2450" y="1580"/>
              <a:ext cx="7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ACK(seq=y)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154363" y="5268913"/>
            <a:ext cx="2533650" cy="590550"/>
            <a:chOff x="1967" y="1554"/>
            <a:chExt cx="1596" cy="372"/>
          </a:xfrm>
        </p:grpSpPr>
        <p:sp>
          <p:nvSpPr>
            <p:cNvPr id="125969" name="Line 24"/>
            <p:cNvSpPr>
              <a:spLocks noChangeShapeType="1"/>
            </p:cNvSpPr>
            <p:nvPr/>
          </p:nvSpPr>
          <p:spPr bwMode="auto">
            <a:xfrm>
              <a:off x="1967" y="155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Text Box 25"/>
            <p:cNvSpPr txBox="1">
              <a:spLocks noChangeArrowheads="1"/>
            </p:cNvSpPr>
            <p:nvPr/>
          </p:nvSpPr>
          <p:spPr bwMode="auto">
            <a:xfrm rot="706751">
              <a:off x="2351" y="1580"/>
              <a:ext cx="9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DATA(seq=x+1)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25965" name="Text Box 26"/>
          <p:cNvSpPr txBox="1">
            <a:spLocks noChangeArrowheads="1"/>
          </p:cNvSpPr>
          <p:nvPr/>
        </p:nvSpPr>
        <p:spPr bwMode="auto">
          <a:xfrm>
            <a:off x="165100" y="6259513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SYN: indicates connection setup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5713413" y="4975225"/>
            <a:ext cx="3430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accept data only after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verified y is bounced back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x is the init. seq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5648325" y="2709863"/>
            <a:ext cx="3495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notify initial seq#. Accept?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649913" y="3663950"/>
            <a:ext cx="349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imes New Roman" charset="0"/>
              </a:rPr>
              <a:t>think of y as a challenge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160D-A579-6E44-8085-A0DAE705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79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5" grpId="0"/>
      <p:bldP spid="140316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3905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Two “phases”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slow-start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1797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1797" i="1" dirty="0" err="1">
                <a:solidFill>
                  <a:srgbClr val="000000"/>
                </a:solidFill>
              </a:rPr>
              <a:t>cwnd</a:t>
            </a:r>
            <a:endParaRPr lang="en-US" altLang="en-US" sz="1797" i="1" dirty="0">
              <a:solidFill>
                <a:srgbClr val="000000"/>
              </a:solidFill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i="1" dirty="0">
                <a:solidFill>
                  <a:srgbClr val="000000"/>
                </a:solidFill>
              </a:rPr>
              <a:t>Formula: MI</a:t>
            </a:r>
            <a:endParaRPr lang="en-US" altLang="en-US" sz="1797" dirty="0">
              <a:solidFill>
                <a:srgbClr val="FF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congestion avoidance</a:t>
            </a:r>
            <a:endParaRPr lang="en-US" altLang="zh-CN" sz="2096" dirty="0">
              <a:solidFill>
                <a:srgbClr val="FF0000"/>
              </a:solidFill>
              <a:ea typeface="宋体" charset="-122"/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Goal: </a:t>
            </a:r>
            <a:r>
              <a:rPr lang="en-US" altLang="en-US" sz="1797" dirty="0"/>
              <a:t>Maintains equilibrium and reacts around equilibrium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Formula: AI MD</a:t>
            </a:r>
          </a:p>
        </p:txBody>
      </p:sp>
      <p:sp>
        <p:nvSpPr>
          <p:cNvPr id="115713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685476">
              <a:spcBef>
                <a:spcPct val="0"/>
              </a:spcBef>
              <a:buClrTx/>
              <a:buSzTx/>
              <a:buNone/>
              <a:defRPr/>
            </a:pPr>
            <a:fld id="{AEDF5AF4-CD49-2646-AA73-8B807EF7AA97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defTabSz="685476">
                <a:spcBef>
                  <a:spcPct val="0"/>
                </a:spcBef>
                <a:buClrTx/>
                <a:buSzTx/>
                <a:buNone/>
                <a:defRPr/>
              </a:pPr>
              <a:t>40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D0B39C-81F4-0844-9C86-BB1CECB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9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1618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Important variables: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 </a:t>
            </a:r>
            <a:r>
              <a:rPr lang="en-US" altLang="en-US" sz="2096" dirty="0">
                <a:solidFill>
                  <a:srgbClr val="000000"/>
                </a:solidFill>
              </a:rPr>
              <a:t>congestion window size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ssthresh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altLang="en-US" sz="2096" dirty="0">
                <a:solidFill>
                  <a:srgbClr val="000000"/>
                </a:solidFill>
              </a:rPr>
              <a:t> threshold between the slow-start phase and the congestion avoidance phase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If </a:t>
            </a:r>
            <a:r>
              <a:rPr lang="en-US" altLang="en-US" sz="2396" dirty="0" err="1">
                <a:solidFill>
                  <a:srgbClr val="000000"/>
                </a:solidFill>
              </a:rPr>
              <a:t>cwnd</a:t>
            </a:r>
            <a:r>
              <a:rPr lang="en-US" altLang="en-US" sz="2396" dirty="0">
                <a:solidFill>
                  <a:srgbClr val="000000"/>
                </a:solidFill>
              </a:rPr>
              <a:t> &lt; </a:t>
            </a:r>
            <a:r>
              <a:rPr lang="en-US" altLang="en-US" sz="2396" dirty="0" err="1">
                <a:solidFill>
                  <a:srgbClr val="000000"/>
                </a:solidFill>
              </a:rPr>
              <a:t>ssthresh</a:t>
            </a:r>
            <a:endParaRPr lang="en-US" altLang="en-US" sz="2396" dirty="0">
              <a:solidFill>
                <a:srgbClr val="00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MI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Else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AIMD</a:t>
            </a:r>
          </a:p>
        </p:txBody>
      </p:sp>
      <p:sp>
        <p:nvSpPr>
          <p:cNvPr id="115713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099">
                <a:solidFill>
                  <a:schemeClr val="tx1"/>
                </a:solidFill>
                <a:latin typeface="Comic Sans MS" charset="0"/>
              </a:defRPr>
            </a:lvl1pPr>
            <a:lvl2pPr marL="556949" indent="-21421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799">
                <a:solidFill>
                  <a:schemeClr val="tx1"/>
                </a:solidFill>
                <a:latin typeface="Comic Sans MS" charset="0"/>
              </a:defRPr>
            </a:lvl2pPr>
            <a:lvl3pPr marL="856845" indent="-171369">
              <a:spcBef>
                <a:spcPct val="20000"/>
              </a:spcBef>
              <a:buChar char="•"/>
              <a:defRPr sz="1499">
                <a:solidFill>
                  <a:schemeClr val="tx1"/>
                </a:solidFill>
                <a:latin typeface="Comic Sans MS" charset="0"/>
              </a:defRPr>
            </a:lvl3pPr>
            <a:lvl4pPr marL="1199583" indent="-171369">
              <a:spcBef>
                <a:spcPct val="20000"/>
              </a:spcBef>
              <a:buChar char="–"/>
              <a:defRPr sz="1499">
                <a:solidFill>
                  <a:schemeClr val="tx1"/>
                </a:solidFill>
                <a:latin typeface="Times New Roman" charset="0"/>
              </a:defRPr>
            </a:lvl4pPr>
            <a:lvl5pPr marL="1542320" indent="-171369">
              <a:spcBef>
                <a:spcPct val="20000"/>
              </a:spcBef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5pPr>
            <a:lvl6pPr marL="1885058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6pPr>
            <a:lvl7pPr marL="2227797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7pPr>
            <a:lvl8pPr marL="2570535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8pPr>
            <a:lvl9pPr marL="2913273" indent="-17136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685476">
              <a:spcBef>
                <a:spcPct val="0"/>
              </a:spcBef>
              <a:buClrTx/>
              <a:buSzTx/>
              <a:buNone/>
              <a:defRPr/>
            </a:pPr>
            <a:fld id="{AEDF5AF4-CD49-2646-AA73-8B807EF7AA97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defTabSz="685476">
                <a:spcBef>
                  <a:spcPct val="0"/>
                </a:spcBef>
                <a:buClrTx/>
                <a:buSzTx/>
                <a:buNone/>
                <a:defRPr/>
              </a:pPr>
              <a:t>41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FDE594-F70D-0642-992F-469FF0D9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0B07A3-5FDE-BD46-985E-2B4E839D8AA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 Start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Algorithm: MI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  every RTT until </a:t>
            </a:r>
            <a:r>
              <a:rPr lang="en-US" altLang="en-US" dirty="0">
                <a:solidFill>
                  <a:srgbClr val="FF0000"/>
                </a:solidFill>
              </a:rPr>
              <a:t>network congested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sym typeface="Wingdings" charset="2"/>
            </a:endParaRPr>
          </a:p>
          <a:p>
            <a:pPr marL="457200" lvl="1" indent="-457200"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2800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2800" i="1" dirty="0" err="1">
                <a:solidFill>
                  <a:srgbClr val="000000"/>
                </a:solidFill>
              </a:rPr>
              <a:t>cwnd</a:t>
            </a:r>
            <a:endParaRPr lang="en-US" alt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32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F2983-0C05-7841-8A3E-856A2D672E0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1125" y="261938"/>
            <a:ext cx="8020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Slow-start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0350" y="1811338"/>
            <a:ext cx="3681413" cy="4006850"/>
            <a:chOff x="3364" y="1141"/>
            <a:chExt cx="2319" cy="2358"/>
          </a:xfrm>
        </p:grpSpPr>
        <p:sp>
          <p:nvSpPr>
            <p:cNvPr id="121902" name="Line 4"/>
            <p:cNvSpPr>
              <a:spLocks noChangeShapeType="1"/>
            </p:cNvSpPr>
            <p:nvPr/>
          </p:nvSpPr>
          <p:spPr bwMode="auto">
            <a:xfrm>
              <a:off x="3364" y="1141"/>
              <a:ext cx="11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5"/>
            <p:cNvSpPr>
              <a:spLocks noChangeShapeType="1"/>
            </p:cNvSpPr>
            <p:nvPr/>
          </p:nvSpPr>
          <p:spPr bwMode="auto">
            <a:xfrm flipH="1">
              <a:off x="5671" y="1141"/>
              <a:ext cx="12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62575" y="2165350"/>
            <a:ext cx="3659188" cy="374650"/>
            <a:chOff x="3021" y="1364"/>
            <a:chExt cx="2305" cy="236"/>
          </a:xfrm>
        </p:grpSpPr>
        <p:sp>
          <p:nvSpPr>
            <p:cNvPr id="121899" name="Line 7"/>
            <p:cNvSpPr>
              <a:spLocks noChangeShapeType="1"/>
            </p:cNvSpPr>
            <p:nvPr/>
          </p:nvSpPr>
          <p:spPr bwMode="auto">
            <a:xfrm flipV="1">
              <a:off x="3056" y="1406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8"/>
            <p:cNvSpPr>
              <a:spLocks/>
            </p:cNvSpPr>
            <p:nvPr/>
          </p:nvSpPr>
          <p:spPr bwMode="auto">
            <a:xfrm>
              <a:off x="3021" y="1561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Rectangle 9"/>
            <p:cNvSpPr>
              <a:spLocks noChangeArrowheads="1"/>
            </p:cNvSpPr>
            <p:nvPr/>
          </p:nvSpPr>
          <p:spPr bwMode="auto">
            <a:xfrm rot="-300000">
              <a:off x="3817" y="1364"/>
              <a:ext cx="8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 1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16425" y="1830388"/>
            <a:ext cx="4605338" cy="301625"/>
            <a:chOff x="2425" y="1153"/>
            <a:chExt cx="2901" cy="190"/>
          </a:xfrm>
        </p:grpSpPr>
        <p:sp>
          <p:nvSpPr>
            <p:cNvPr id="121895" name="Line 11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12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Rectangle 13"/>
            <p:cNvSpPr>
              <a:spLocks noChangeArrowheads="1"/>
            </p:cNvSpPr>
            <p:nvPr/>
          </p:nvSpPr>
          <p:spPr bwMode="auto">
            <a:xfrm rot="120000">
              <a:off x="3999" y="1153"/>
              <a:ext cx="4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  <a:latin typeface="Arial" charset="0"/>
                </a:rPr>
                <a:t>segment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8" name="Rectangle 14"/>
            <p:cNvSpPr>
              <a:spLocks noChangeArrowheads="1"/>
            </p:cNvSpPr>
            <p:nvPr/>
          </p:nvSpPr>
          <p:spPr bwMode="auto">
            <a:xfrm>
              <a:off x="2425" y="1172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394200" y="2493963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2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524125"/>
            <a:ext cx="3659187" cy="512763"/>
            <a:chOff x="3032" y="1590"/>
            <a:chExt cx="2305" cy="323"/>
          </a:xfrm>
        </p:grpSpPr>
        <p:sp>
          <p:nvSpPr>
            <p:cNvPr id="121889" name="Freeform 17"/>
            <p:cNvSpPr>
              <a:spLocks/>
            </p:cNvSpPr>
            <p:nvPr/>
          </p:nvSpPr>
          <p:spPr bwMode="auto">
            <a:xfrm>
              <a:off x="5280" y="186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18"/>
            <p:cNvSpPr>
              <a:spLocks noChangeShapeType="1"/>
            </p:cNvSpPr>
            <p:nvPr/>
          </p:nvSpPr>
          <p:spPr bwMode="auto">
            <a:xfrm>
              <a:off x="3032" y="1666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19"/>
            <p:cNvSpPr>
              <a:spLocks/>
            </p:cNvSpPr>
            <p:nvPr/>
          </p:nvSpPr>
          <p:spPr bwMode="auto">
            <a:xfrm>
              <a:off x="5280" y="172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Rectangle 20"/>
            <p:cNvSpPr>
              <a:spLocks noChangeArrowheads="1"/>
            </p:cNvSpPr>
            <p:nvPr/>
          </p:nvSpPr>
          <p:spPr bwMode="auto">
            <a:xfrm rot="120000">
              <a:off x="3991" y="159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2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3" name="Line 21"/>
            <p:cNvSpPr>
              <a:spLocks noChangeShapeType="1"/>
            </p:cNvSpPr>
            <p:nvPr/>
          </p:nvSpPr>
          <p:spPr bwMode="auto">
            <a:xfrm>
              <a:off x="3032" y="180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Rectangle 22"/>
            <p:cNvSpPr>
              <a:spLocks noChangeArrowheads="1"/>
            </p:cNvSpPr>
            <p:nvPr/>
          </p:nvSpPr>
          <p:spPr bwMode="auto">
            <a:xfrm rot="120000">
              <a:off x="3991" y="172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80038" y="3019425"/>
            <a:ext cx="3622675" cy="495300"/>
            <a:chOff x="3032" y="1977"/>
            <a:chExt cx="2305" cy="237"/>
          </a:xfrm>
        </p:grpSpPr>
        <p:sp>
          <p:nvSpPr>
            <p:cNvPr id="121886" name="Line 24"/>
            <p:cNvSpPr>
              <a:spLocks noChangeShapeType="1"/>
            </p:cNvSpPr>
            <p:nvPr/>
          </p:nvSpPr>
          <p:spPr bwMode="auto">
            <a:xfrm flipV="1">
              <a:off x="3068" y="2020"/>
              <a:ext cx="2269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25"/>
            <p:cNvSpPr>
              <a:spLocks/>
            </p:cNvSpPr>
            <p:nvPr/>
          </p:nvSpPr>
          <p:spPr bwMode="auto">
            <a:xfrm>
              <a:off x="3032" y="2175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Rectangle 26"/>
            <p:cNvSpPr>
              <a:spLocks noChangeArrowheads="1"/>
            </p:cNvSpPr>
            <p:nvPr/>
          </p:nvSpPr>
          <p:spPr bwMode="auto">
            <a:xfrm rot="-300000">
              <a:off x="3727" y="1977"/>
              <a:ext cx="10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segments 2 + 3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394200" y="3406775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4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80038" y="3508375"/>
            <a:ext cx="3659187" cy="935038"/>
            <a:chOff x="3032" y="2210"/>
            <a:chExt cx="2305" cy="589"/>
          </a:xfrm>
        </p:grpSpPr>
        <p:sp>
          <p:nvSpPr>
            <p:cNvPr id="121874" name="Rectangle 29"/>
            <p:cNvSpPr>
              <a:spLocks noChangeArrowheads="1"/>
            </p:cNvSpPr>
            <p:nvPr/>
          </p:nvSpPr>
          <p:spPr bwMode="auto">
            <a:xfrm rot="120000">
              <a:off x="3991" y="221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75" name="Line 30"/>
            <p:cNvSpPr>
              <a:spLocks noChangeShapeType="1"/>
            </p:cNvSpPr>
            <p:nvPr/>
          </p:nvSpPr>
          <p:spPr bwMode="auto">
            <a:xfrm>
              <a:off x="3032" y="2286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31"/>
            <p:cNvSpPr>
              <a:spLocks/>
            </p:cNvSpPr>
            <p:nvPr/>
          </p:nvSpPr>
          <p:spPr bwMode="auto">
            <a:xfrm>
              <a:off x="5280" y="2346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9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9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32"/>
            <p:cNvSpPr>
              <a:spLocks noChangeShapeType="1"/>
            </p:cNvSpPr>
            <p:nvPr/>
          </p:nvSpPr>
          <p:spPr bwMode="auto">
            <a:xfrm>
              <a:off x="3032" y="242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33"/>
            <p:cNvSpPr>
              <a:spLocks/>
            </p:cNvSpPr>
            <p:nvPr/>
          </p:nvSpPr>
          <p:spPr bwMode="auto">
            <a:xfrm>
              <a:off x="5280" y="248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Rectangle 34"/>
            <p:cNvSpPr>
              <a:spLocks noChangeArrowheads="1"/>
            </p:cNvSpPr>
            <p:nvPr/>
          </p:nvSpPr>
          <p:spPr bwMode="auto">
            <a:xfrm rot="120000">
              <a:off x="3991" y="234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0" name="Line 35"/>
            <p:cNvSpPr>
              <a:spLocks noChangeShapeType="1"/>
            </p:cNvSpPr>
            <p:nvPr/>
          </p:nvSpPr>
          <p:spPr bwMode="auto">
            <a:xfrm>
              <a:off x="3032" y="2552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6"/>
            <p:cNvSpPr>
              <a:spLocks/>
            </p:cNvSpPr>
            <p:nvPr/>
          </p:nvSpPr>
          <p:spPr bwMode="auto">
            <a:xfrm>
              <a:off x="5280" y="2612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Rectangle 37"/>
            <p:cNvSpPr>
              <a:spLocks noChangeArrowheads="1"/>
            </p:cNvSpPr>
            <p:nvPr/>
          </p:nvSpPr>
          <p:spPr bwMode="auto">
            <a:xfrm rot="120000">
              <a:off x="3991" y="2475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3" name="Line 38"/>
            <p:cNvSpPr>
              <a:spLocks noChangeShapeType="1"/>
            </p:cNvSpPr>
            <p:nvPr/>
          </p:nvSpPr>
          <p:spPr bwMode="auto">
            <a:xfrm>
              <a:off x="3032" y="2685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39"/>
            <p:cNvSpPr>
              <a:spLocks/>
            </p:cNvSpPr>
            <p:nvPr/>
          </p:nvSpPr>
          <p:spPr bwMode="auto">
            <a:xfrm>
              <a:off x="5280" y="2745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Rectangle 40"/>
            <p:cNvSpPr>
              <a:spLocks noChangeArrowheads="1"/>
            </p:cNvSpPr>
            <p:nvPr/>
          </p:nvSpPr>
          <p:spPr bwMode="auto">
            <a:xfrm rot="120000">
              <a:off x="3991" y="2608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49" name="Line 41"/>
          <p:cNvSpPr>
            <a:spLocks noChangeShapeType="1"/>
          </p:cNvSpPr>
          <p:nvPr/>
        </p:nvSpPr>
        <p:spPr bwMode="auto">
          <a:xfrm flipV="1">
            <a:off x="5394325" y="4051300"/>
            <a:ext cx="3611563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4476750" y="4687888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6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869" name="Rectangle 43"/>
          <p:cNvSpPr>
            <a:spLocks noChangeArrowheads="1"/>
          </p:cNvSpPr>
          <p:nvPr/>
        </p:nvSpPr>
        <p:spPr bwMode="auto">
          <a:xfrm>
            <a:off x="182563" y="1447800"/>
            <a:ext cx="4108450" cy="509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70" name="Rectangle 44"/>
          <p:cNvSpPr>
            <a:spLocks noChangeArrowheads="1"/>
          </p:cNvSpPr>
          <p:nvPr/>
        </p:nvSpPr>
        <p:spPr bwMode="auto">
          <a:xfrm>
            <a:off x="258763" y="1752600"/>
            <a:ext cx="4191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Initially: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 = infinite (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 dirty="0">
                <a:solidFill>
                  <a:srgbClr val="000000"/>
                </a:solidFill>
              </a:rPr>
              <a:t>64K);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For each newly </a:t>
            </a:r>
            <a:r>
              <a:rPr lang="en-US" altLang="en-US" sz="2000" b="1" dirty="0" err="1">
                <a:solidFill>
                  <a:srgbClr val="000000"/>
                </a:solidFill>
              </a:rPr>
              <a:t>ACKed</a:t>
            </a:r>
            <a:r>
              <a:rPr lang="en-US" altLang="en-US" sz="2000" b="1" dirty="0">
                <a:solidFill>
                  <a:srgbClr val="000000"/>
                </a:solidFill>
              </a:rPr>
              <a:t> segment: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if (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/* MI: slow start*/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+ 1;</a:t>
            </a:r>
          </a:p>
        </p:txBody>
      </p:sp>
      <p:sp>
        <p:nvSpPr>
          <p:cNvPr id="247854" name="Line 46"/>
          <p:cNvSpPr>
            <a:spLocks noChangeShapeType="1"/>
          </p:cNvSpPr>
          <p:nvPr/>
        </p:nvSpPr>
        <p:spPr bwMode="auto">
          <a:xfrm flipV="1">
            <a:off x="5357813" y="4537075"/>
            <a:ext cx="3611562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484688" y="5151438"/>
            <a:ext cx="808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8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56" name="Line 48"/>
          <p:cNvSpPr>
            <a:spLocks noChangeShapeType="1"/>
          </p:cNvSpPr>
          <p:nvPr/>
        </p:nvSpPr>
        <p:spPr bwMode="auto">
          <a:xfrm>
            <a:off x="7189788" y="5334000"/>
            <a:ext cx="0" cy="6731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3" grpId="0" autoUpdateAnimBg="0"/>
      <p:bldP spid="247835" grpId="0" autoUpdateAnimBg="0"/>
      <p:bldP spid="247849" grpId="0" animBg="1"/>
      <p:bldP spid="247850" grpId="0" autoUpdateAnimBg="0"/>
      <p:bldP spid="247854" grpId="0" animBg="1"/>
      <p:bldP spid="247855" grpId="0" autoUpdateAnimBg="0"/>
      <p:bldP spid="2478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B6342-1E2C-D642-9334-499FD8D6187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Startup Behavior </a:t>
            </a:r>
            <a:r>
              <a:rPr lang="en-US" altLang="en-US" sz="2800">
                <a:solidFill>
                  <a:srgbClr val="FF0000"/>
                </a:solidFill>
              </a:rPr>
              <a:t>with</a:t>
            </a:r>
            <a:r>
              <a:rPr lang="en-US" altLang="en-US" sz="2800"/>
              <a:t> Slow-start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0688" y="6443663"/>
            <a:ext cx="1128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imes New Roman" charset="0"/>
              </a:rPr>
              <a:t>See [Jac89]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577975"/>
            <a:ext cx="7713663" cy="4781550"/>
          </a:xfrm>
        </p:spPr>
      </p:pic>
    </p:spTree>
    <p:extLst>
      <p:ext uri="{BB962C8B-B14F-4D97-AF65-F5344CB8AC3E}">
        <p14:creationId xmlns:p14="http://schemas.microsoft.com/office/powerpoint/2010/main" val="3764914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AIMD: Congestion Avoidance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Algorithm: AIMD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increases window by 1 per round-trip time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cuts window size </a:t>
            </a:r>
          </a:p>
          <a:p>
            <a:pPr lvl="2"/>
            <a:r>
              <a:rPr lang="en-US" altLang="en-US" dirty="0"/>
              <a:t>to half when detecting congestion by 3DUP</a:t>
            </a:r>
          </a:p>
          <a:p>
            <a:pPr lvl="2"/>
            <a:r>
              <a:rPr lang="en-US" altLang="en-US" dirty="0"/>
              <a:t>to 1 if timeout</a:t>
            </a:r>
          </a:p>
          <a:p>
            <a:pPr lvl="2"/>
            <a:r>
              <a:rPr lang="en-US" altLang="en-US" dirty="0"/>
              <a:t>if already timeout, doubles timeout</a:t>
            </a:r>
          </a:p>
          <a:p>
            <a:pPr lvl="2"/>
            <a:endParaRPr lang="en-US" altLang="en-US" dirty="0"/>
          </a:p>
          <a:p>
            <a:pPr marL="457200" lvl="2" indent="-457200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/>
              <a:t>Goal: Maintains equilibrium and reacts around equilibrium</a:t>
            </a:r>
          </a:p>
          <a:p>
            <a:pPr marL="342900" lvl="2" indent="-342900"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2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3B830-8204-AB46-8C27-8DC1F1DAE82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1163" y="265113"/>
            <a:ext cx="8555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Full </a:t>
            </a:r>
            <a:r>
              <a:rPr lang="en-US" altLang="en-US" sz="4000" u="sng" dirty="0" err="1">
                <a:solidFill>
                  <a:srgbClr val="3333CC"/>
                </a:solidFill>
              </a:rPr>
              <a:t>Alg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1249363"/>
            <a:ext cx="7931150" cy="5476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7388" y="1333500"/>
            <a:ext cx="77597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Initially: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infinite (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>
                <a:solidFill>
                  <a:srgbClr val="000000"/>
                </a:solidFill>
              </a:rPr>
              <a:t>64K);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For each newly ACKed segment: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if (cwnd &lt; ssthresh)         </a:t>
            </a:r>
            <a:r>
              <a:rPr lang="en-US" altLang="en-US" sz="2000">
                <a:solidFill>
                  <a:srgbClr val="FF0000"/>
                </a:solidFill>
              </a:rPr>
              <a:t>// slow start: MI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	    cwnd = cwnd + 1;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else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congestion avoidance; AI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    cwnd += 1/cwnd;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Triple-duplicate ACKs: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MD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ssthresh = cwnd/2;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Timeout: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cwnd/2;         // </a:t>
            </a:r>
            <a:r>
              <a:rPr lang="en-US" altLang="en-US" sz="2000">
                <a:solidFill>
                  <a:srgbClr val="FF0000"/>
                </a:solidFill>
              </a:rPr>
              <a:t>reset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600">
                <a:solidFill>
                  <a:srgbClr val="000000"/>
                </a:solidFill>
              </a:rPr>
              <a:t>(if already timed out, double timeout value; this is called exponential backoff)</a:t>
            </a:r>
          </a:p>
        </p:txBody>
      </p:sp>
    </p:spTree>
    <p:extLst>
      <p:ext uri="{BB962C8B-B14F-4D97-AF65-F5344CB8AC3E}">
        <p14:creationId xmlns:p14="http://schemas.microsoft.com/office/powerpoint/2010/main" val="3231537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107AF-CD68-754F-8F1A-85A69E9FFF4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334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TCP/Reno: Big Picture 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295400" y="244633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295400" y="473233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8394700" y="4576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41325" y="237013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H="1">
            <a:off x="2322513" y="2727325"/>
            <a:ext cx="17462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9"/>
          <p:cNvSpPr>
            <a:spLocks noChangeShapeType="1"/>
          </p:cNvSpPr>
          <p:nvPr/>
        </p:nvSpPr>
        <p:spPr bwMode="auto">
          <a:xfrm flipV="1">
            <a:off x="2346325" y="3360738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500438" y="3371850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V="1">
            <a:off x="3500438" y="332740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1440310" y="4779963"/>
            <a:ext cx="564257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slow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start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(MI)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369815" y="4776788"/>
            <a:ext cx="105157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avoidance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(AIMD)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endParaRPr lang="en-US" alt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5851525" y="33385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5"/>
          <p:cNvSpPr>
            <a:spLocks noChangeShapeType="1"/>
          </p:cNvSpPr>
          <p:nvPr/>
        </p:nvSpPr>
        <p:spPr bwMode="auto">
          <a:xfrm flipV="1">
            <a:off x="5872163" y="3719513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6"/>
          <p:cNvSpPr>
            <a:spLocks noChangeShapeType="1"/>
          </p:cNvSpPr>
          <p:nvPr/>
        </p:nvSpPr>
        <p:spPr bwMode="auto">
          <a:xfrm>
            <a:off x="1289050" y="3735388"/>
            <a:ext cx="1046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17"/>
          <p:cNvSpPr>
            <a:spLocks noChangeShapeType="1"/>
          </p:cNvSpPr>
          <p:nvPr/>
        </p:nvSpPr>
        <p:spPr bwMode="auto">
          <a:xfrm flipV="1">
            <a:off x="3097213" y="4075113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33242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50" name="Text Box 19"/>
          <p:cNvSpPr txBox="1">
            <a:spLocks noChangeArrowheads="1"/>
          </p:cNvSpPr>
          <p:nvPr/>
        </p:nvSpPr>
        <p:spPr bwMode="auto">
          <a:xfrm>
            <a:off x="376238" y="6073775"/>
            <a:ext cx="305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TD: Triple duplicate acknowledgements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TO: Timeout</a:t>
            </a:r>
          </a:p>
        </p:txBody>
      </p:sp>
      <p:sp>
        <p:nvSpPr>
          <p:cNvPr id="95251" name="Line 20"/>
          <p:cNvSpPr>
            <a:spLocks noChangeShapeType="1"/>
          </p:cNvSpPr>
          <p:nvPr/>
        </p:nvSpPr>
        <p:spPr bwMode="auto">
          <a:xfrm flipV="1">
            <a:off x="5462588" y="4095750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6770688" y="33448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5253" name="Arc 22"/>
          <p:cNvSpPr>
            <a:spLocks/>
          </p:cNvSpPr>
          <p:nvPr/>
        </p:nvSpPr>
        <p:spPr bwMode="auto">
          <a:xfrm>
            <a:off x="6989763" y="4243388"/>
            <a:ext cx="288925" cy="485775"/>
          </a:xfrm>
          <a:custGeom>
            <a:avLst/>
            <a:gdLst>
              <a:gd name="T0" fmla="*/ 2147483646 w 21600"/>
              <a:gd name="T1" fmla="*/ 0 h 21747"/>
              <a:gd name="T2" fmla="*/ 0 w 21600"/>
              <a:gd name="T3" fmla="*/ 2147483646 h 21747"/>
              <a:gd name="T4" fmla="*/ 0 w 21600"/>
              <a:gd name="T5" fmla="*/ 2147483646 h 21747"/>
              <a:gd name="T6" fmla="*/ 0 60000 65536"/>
              <a:gd name="T7" fmla="*/ 0 60000 65536"/>
              <a:gd name="T8" fmla="*/ 0 60000 65536"/>
              <a:gd name="T9" fmla="*/ 0 w 21600"/>
              <a:gd name="T10" fmla="*/ 0 h 21747"/>
              <a:gd name="T11" fmla="*/ 21600 w 21600"/>
              <a:gd name="T12" fmla="*/ 21747 h 21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47" fill="none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</a:path>
              <a:path w="21600" h="21747" stroke="0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  <a:lnTo>
                  <a:pt x="0" y="147"/>
                </a:lnTo>
                <a:lnTo>
                  <a:pt x="21599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3"/>
          <p:cNvSpPr>
            <a:spLocks noChangeShapeType="1"/>
          </p:cNvSpPr>
          <p:nvPr/>
        </p:nvSpPr>
        <p:spPr bwMode="auto">
          <a:xfrm flipV="1">
            <a:off x="6694488" y="4237038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4"/>
          <p:cNvSpPr>
            <a:spLocks noChangeShapeType="1"/>
          </p:cNvSpPr>
          <p:nvPr/>
        </p:nvSpPr>
        <p:spPr bwMode="auto">
          <a:xfrm flipV="1">
            <a:off x="7258050" y="3860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Text Box 25"/>
          <p:cNvSpPr txBox="1">
            <a:spLocks noChangeArrowheads="1"/>
          </p:cNvSpPr>
          <p:nvPr/>
        </p:nvSpPr>
        <p:spPr bwMode="auto">
          <a:xfrm>
            <a:off x="1352550" y="3508375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7" name="Text Box 26"/>
          <p:cNvSpPr txBox="1">
            <a:spLocks noChangeArrowheads="1"/>
          </p:cNvSpPr>
          <p:nvPr/>
        </p:nvSpPr>
        <p:spPr bwMode="auto">
          <a:xfrm>
            <a:off x="2871788" y="3827463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8" name="Text Box 27"/>
          <p:cNvSpPr txBox="1">
            <a:spLocks noChangeArrowheads="1"/>
          </p:cNvSpPr>
          <p:nvPr/>
        </p:nvSpPr>
        <p:spPr bwMode="auto">
          <a:xfrm>
            <a:off x="5238750" y="3848100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9" name="Text Box 28"/>
          <p:cNvSpPr txBox="1">
            <a:spLocks noChangeArrowheads="1"/>
          </p:cNvSpPr>
          <p:nvPr/>
        </p:nvSpPr>
        <p:spPr bwMode="auto">
          <a:xfrm>
            <a:off x="6383338" y="3989388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60" name="Line 29"/>
          <p:cNvSpPr>
            <a:spLocks noChangeShapeType="1"/>
          </p:cNvSpPr>
          <p:nvPr/>
        </p:nvSpPr>
        <p:spPr bwMode="auto">
          <a:xfrm>
            <a:off x="6996113" y="37449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4333875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5624513" y="3003550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5818188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6859588" y="4789488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slow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7381875" y="479266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2138363" y="2422525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7" name="Line 38"/>
          <p:cNvSpPr>
            <a:spLocks noChangeShapeType="1"/>
          </p:cNvSpPr>
          <p:nvPr/>
        </p:nvSpPr>
        <p:spPr bwMode="auto">
          <a:xfrm flipV="1">
            <a:off x="1289050" y="4654550"/>
            <a:ext cx="29210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8" name="Line 39"/>
          <p:cNvSpPr>
            <a:spLocks noChangeShapeType="1"/>
          </p:cNvSpPr>
          <p:nvPr/>
        </p:nvSpPr>
        <p:spPr bwMode="auto">
          <a:xfrm flipV="1">
            <a:off x="1590675" y="4479925"/>
            <a:ext cx="2381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9" name="Line 40"/>
          <p:cNvSpPr>
            <a:spLocks noChangeShapeType="1"/>
          </p:cNvSpPr>
          <p:nvPr/>
        </p:nvSpPr>
        <p:spPr bwMode="auto">
          <a:xfrm flipV="1">
            <a:off x="1847850" y="4105275"/>
            <a:ext cx="219075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0" name="Line 41"/>
          <p:cNvSpPr>
            <a:spLocks noChangeShapeType="1"/>
          </p:cNvSpPr>
          <p:nvPr/>
        </p:nvSpPr>
        <p:spPr bwMode="auto">
          <a:xfrm flipV="1">
            <a:off x="2066925" y="2774950"/>
            <a:ext cx="242888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06726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0A80D-A8E0-544F-B4C8-061F09DDD69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To understand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throughput of TCP/Reno as a function of RTT (RTT), loss rate (p) and packet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underlying queue dynamics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We will analyze TCP/Reno under two different setups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ea typeface="ＭＳ Ｐゴシック" charset="-128"/>
              </a:rPr>
              <a:t>Time_Wait</a:t>
            </a:r>
            <a:r>
              <a:rPr lang="en-US" altLang="x-none" dirty="0">
                <a:ea typeface="ＭＳ Ｐゴシック" charset="-128"/>
              </a:rPr>
              <a:t> Design Options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70A7F4-1078-3846-9C2F-46E654077E7D}"/>
              </a:ext>
            </a:extLst>
          </p:cNvPr>
          <p:cNvGrpSpPr/>
          <p:nvPr/>
        </p:nvGrpSpPr>
        <p:grpSpPr>
          <a:xfrm>
            <a:off x="5122000" y="2070775"/>
            <a:ext cx="4199653" cy="3290474"/>
            <a:chOff x="6841782" y="1621082"/>
            <a:chExt cx="5609745" cy="4395297"/>
          </a:xfrm>
        </p:grpSpPr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3B279CC4-B42B-2F42-82DE-9A3EFBDA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2257" y="3976531"/>
              <a:ext cx="1879270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retransmit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25" name="Line 3">
              <a:extLst>
                <a:ext uri="{FF2B5EF4-FFF2-40B4-BE49-F238E27FC236}">
                  <a16:creationId xmlns:a16="http://schemas.microsoft.com/office/drawing/2014/main" id="{9D762E12-743B-6A4B-AC90-6912D3311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6039" y="3229946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F3FCD4FD-960B-B04E-93A6-A36286A25E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52538" y="2416838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26" name="Object 4">
                          <a:extLst>
                            <a:ext uri="{FF2B5EF4-FFF2-40B4-BE49-F238E27FC236}">
                              <a16:creationId xmlns:a16="http://schemas.microsoft.com/office/drawing/2014/main" id="{F3FCD4FD-960B-B04E-93A6-A36286A25E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2538" y="2416838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F1AFB392-329E-3C47-83A5-7AC18210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9301" y="2416838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5253CFAD-17C6-B148-A9C5-54A94716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06751">
              <a:off x="9226149" y="3110834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FFBAD8B5-D91E-D44F-8D65-045EC3BE09D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414857" y="2426380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29" name="Object 7">
                          <a:extLst>
                            <a:ext uri="{FF2B5EF4-FFF2-40B4-BE49-F238E27FC236}">
                              <a16:creationId xmlns:a16="http://schemas.microsoft.com/office/drawing/2014/main" id="{FFBAD8B5-D91E-D44F-8D65-045EC3BE09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857" y="2426380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AF4E4F54-04CF-944C-8EF9-B6F63BEE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375" y="2435922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FBF57581-0A35-3048-AB37-369A42D1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87610">
              <a:off x="9080164" y="4261751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AAD54ED4-FF91-CC45-A169-9EF032C3E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949" y="3767116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835F1DA3-8BE0-3343-8D6F-E2B7209C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0663" y="2889186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0B60245-54A8-F845-A709-7743F128E5D0}"/>
                </a:ext>
              </a:extLst>
            </p:cNvPr>
            <p:cNvGrpSpPr/>
            <p:nvPr/>
          </p:nvGrpSpPr>
          <p:grpSpPr>
            <a:xfrm>
              <a:off x="10821799" y="3681118"/>
              <a:ext cx="219332" cy="1888407"/>
              <a:chOff x="3663259" y="3408666"/>
              <a:chExt cx="201079" cy="883148"/>
            </a:xfrm>
          </p:grpSpPr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E87B1550-07C6-444B-856A-8C94F016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6344" y="3408666"/>
                <a:ext cx="22339" cy="88287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12D476A0-886C-4F42-8599-DA573F13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65272A6A-04D9-6E46-8DBF-4FDEE410B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259" y="4291814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BBE73C-3733-1344-888C-C539259D3E55}"/>
                </a:ext>
              </a:extLst>
            </p:cNvPr>
            <p:cNvSpPr txBox="1"/>
            <p:nvPr/>
          </p:nvSpPr>
          <p:spPr>
            <a:xfrm>
              <a:off x="7799736" y="1621082"/>
              <a:ext cx="3861072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2 (receiver time wait)</a:t>
              </a:r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1070F33F-689E-C648-AE3C-28A9A7C8D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1782" y="4291662"/>
              <a:ext cx="1981069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first ACK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5541B8-5BF5-3444-A809-56C627F78CB5}"/>
                </a:ext>
              </a:extLst>
            </p:cNvPr>
            <p:cNvSpPr/>
            <p:nvPr/>
          </p:nvSpPr>
          <p:spPr>
            <a:xfrm>
              <a:off x="10194125" y="5615540"/>
              <a:ext cx="1981069" cy="400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</a:t>
              </a:r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475C716D-724A-EB48-9C90-2576447B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3601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D3735DAC-D6D7-454A-8065-B57660F85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91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6089E-27F4-4542-BC74-B828486F444B}"/>
              </a:ext>
            </a:extLst>
          </p:cNvPr>
          <p:cNvGrpSpPr/>
          <p:nvPr/>
        </p:nvGrpSpPr>
        <p:grpSpPr>
          <a:xfrm>
            <a:off x="-4582" y="2038217"/>
            <a:ext cx="5643715" cy="3045118"/>
            <a:chOff x="-6121" y="1577592"/>
            <a:chExt cx="7538671" cy="4067558"/>
          </a:xfrm>
        </p:grpSpPr>
        <p:sp>
          <p:nvSpPr>
            <p:cNvPr id="138243" name="Line 3"/>
            <p:cNvSpPr>
              <a:spLocks noChangeShapeType="1"/>
            </p:cNvSpPr>
            <p:nvPr/>
          </p:nvSpPr>
          <p:spPr bwMode="auto">
            <a:xfrm>
              <a:off x="2609633" y="3045640"/>
              <a:ext cx="2566400" cy="393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4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196132" y="2232532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382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132" y="2232532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2572895" y="2232532"/>
              <a:ext cx="92115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A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46" name="Text Box 6"/>
            <p:cNvSpPr txBox="1">
              <a:spLocks noChangeArrowheads="1"/>
            </p:cNvSpPr>
            <p:nvPr/>
          </p:nvSpPr>
          <p:spPr bwMode="auto">
            <a:xfrm rot="706751">
              <a:off x="3669744" y="2926530"/>
              <a:ext cx="535738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7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graphicFrame>
          <p:nvGraphicFramePr>
            <p:cNvPr id="13824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858451" y="2242074"/>
            <a:ext cx="486661" cy="386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38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451" y="2242074"/>
                          <a:ext cx="486661" cy="386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4098969" y="2251616"/>
              <a:ext cx="901889" cy="370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200">
                  <a:solidFill>
                    <a:srgbClr val="000000"/>
                  </a:solidFill>
                </a:rPr>
                <a:t>Host B</a:t>
              </a:r>
              <a:endParaRPr lang="en-US" altLang="x-none" sz="7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 rot="20587610">
              <a:off x="3523758" y="4077447"/>
              <a:ext cx="617104" cy="33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050" dirty="0">
                  <a:solidFill>
                    <a:srgbClr val="000000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H="1">
              <a:off x="2610543" y="3582810"/>
              <a:ext cx="2500099" cy="7538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2600090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834258" y="2704880"/>
              <a:ext cx="790545" cy="40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>
                  <a:solidFill>
                    <a:srgbClr val="000000"/>
                  </a:solidFill>
                </a:rPr>
                <a:t>close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DC5AF0-7115-8D42-8860-7E04F7B6AC78}"/>
                </a:ext>
              </a:extLst>
            </p:cNvPr>
            <p:cNvGrpSpPr/>
            <p:nvPr/>
          </p:nvGrpSpPr>
          <p:grpSpPr>
            <a:xfrm>
              <a:off x="2220912" y="3045640"/>
              <a:ext cx="461322" cy="2170698"/>
              <a:chOff x="3663259" y="3408666"/>
              <a:chExt cx="201079" cy="1180072"/>
            </a:xfrm>
          </p:grpSpPr>
          <p:sp>
            <p:nvSpPr>
              <p:cNvPr id="138250" name="Line 10"/>
              <p:cNvSpPr>
                <a:spLocks noChangeShapeType="1"/>
              </p:cNvSpPr>
              <p:nvPr/>
            </p:nvSpPr>
            <p:spPr bwMode="auto">
              <a:xfrm flipH="1">
                <a:off x="3758683" y="3408666"/>
                <a:ext cx="0" cy="11800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1" name="Line 21"/>
              <p:cNvSpPr>
                <a:spLocks noChangeShapeType="1"/>
              </p:cNvSpPr>
              <p:nvPr/>
            </p:nvSpPr>
            <p:spPr bwMode="auto">
              <a:xfrm>
                <a:off x="3673491" y="3408666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62" name="Line 22"/>
              <p:cNvSpPr>
                <a:spLocks noChangeShapeType="1"/>
              </p:cNvSpPr>
              <p:nvPr/>
            </p:nvSpPr>
            <p:spPr bwMode="auto">
              <a:xfrm>
                <a:off x="3663259" y="4588738"/>
                <a:ext cx="1908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8264" name="Text Box 24"/>
            <p:cNvSpPr txBox="1">
              <a:spLocks noChangeArrowheads="1"/>
            </p:cNvSpPr>
            <p:nvPr/>
          </p:nvSpPr>
          <p:spPr bwMode="auto">
            <a:xfrm>
              <a:off x="-6121" y="3309416"/>
              <a:ext cx="2372486" cy="95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= n x timeout</a:t>
              </a:r>
            </a:p>
            <a:p>
              <a:pPr marL="256695" indent="-256695" defTabSz="685752">
                <a:spcBef>
                  <a:spcPct val="0"/>
                </a:spcBef>
                <a:buClrTx/>
                <a:buSzTx/>
                <a:buFontTx/>
                <a:buChar char="-"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Time to retry FIN </a:t>
              </a:r>
              <a:b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after each timeout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848ED0-B764-1343-AEBB-2FD80E532004}"/>
                </a:ext>
              </a:extLst>
            </p:cNvPr>
            <p:cNvSpPr txBox="1"/>
            <p:nvPr/>
          </p:nvSpPr>
          <p:spPr>
            <a:xfrm>
              <a:off x="1947821" y="1577592"/>
              <a:ext cx="3843943" cy="492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7" dirty="0"/>
                <a:t>Design 1 (initiator time wait)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CDC960E-8FE9-3041-A2F8-A3C4A29A2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093" y="3359149"/>
              <a:ext cx="2411457" cy="67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Close after receive FIN</a:t>
              </a:r>
            </a:p>
            <a:p>
              <a:pPr defTabSz="685752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x-none" sz="1350" dirty="0">
                  <a:solidFill>
                    <a:srgbClr val="000000"/>
                  </a:solidFill>
                  <a:latin typeface="Times New Roman" charset="0"/>
                </a:rPr>
                <a:t>All states removed</a:t>
              </a:r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15EE7DF3-2DA1-DA4C-92E3-AB1C7AC88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2" y="2901950"/>
              <a:ext cx="911" cy="2743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685752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A221FF-8AB5-0146-8574-8C7537163AFA}"/>
                </a:ext>
              </a:extLst>
            </p:cNvPr>
            <p:cNvSpPr/>
            <p:nvPr/>
          </p:nvSpPr>
          <p:spPr>
            <a:xfrm>
              <a:off x="434299" y="5174003"/>
              <a:ext cx="2061736" cy="400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52">
                <a:defRPr/>
              </a:pPr>
              <a:r>
                <a:rPr lang="en-US" altLang="x-none" sz="1350" dirty="0">
                  <a:solidFill>
                    <a:srgbClr val="000000"/>
                  </a:solidFill>
                </a:rPr>
                <a:t>All states removed 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BE0F-762F-F04D-A5A1-C306376D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800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017A0-B8DC-F44D-8198-E58F107A1E2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Throughput Analysis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57188" y="1492250"/>
            <a:ext cx="80772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Given mean packet loss rate p, mean round-trip time RTT, packet size 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Consider only the congestion avoidance mode (long flows such as large files)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no timeout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mean window size is W</a:t>
            </a:r>
            <a:r>
              <a:rPr lang="en-US" altLang="en-US" baseline="-25000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segments, each with S bytes sent in one RTT: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90738" y="5549900"/>
            <a:ext cx="4421187" cy="809625"/>
            <a:chOff x="1097" y="3564"/>
            <a:chExt cx="2785" cy="510"/>
          </a:xfrm>
        </p:grpSpPr>
        <p:sp>
          <p:nvSpPr>
            <p:cNvPr id="105477" name="Text Box 11"/>
            <p:cNvSpPr txBox="1">
              <a:spLocks noChangeArrowheads="1"/>
            </p:cNvSpPr>
            <p:nvPr/>
          </p:nvSpPr>
          <p:spPr bwMode="auto">
            <a:xfrm>
              <a:off x="1097" y="3671"/>
              <a:ext cx="11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Throughput =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78" name="Text Box 12"/>
            <p:cNvSpPr txBox="1">
              <a:spLocks noChangeArrowheads="1"/>
            </p:cNvSpPr>
            <p:nvPr/>
          </p:nvSpPr>
          <p:spPr bwMode="auto">
            <a:xfrm>
              <a:off x="2268" y="3575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m</a:t>
              </a:r>
              <a:r>
                <a:rPr lang="en-US" altLang="en-US" sz="2000">
                  <a:solidFill>
                    <a:srgbClr val="000000"/>
                  </a:solidFill>
                </a:rPr>
                <a:t> * 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79" name="Text Box 13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80" name="Text Box 14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Line 15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6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small fish in a big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loss rate given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9108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2F5E1-9318-154A-A573-322DB60FFFB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5" y="121938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 Throughput Modeling</a:t>
            </a:r>
            <a:r>
              <a:rPr lang="zh-CN" altLang="en-US" sz="3600" u="sng" dirty="0">
                <a:solidFill>
                  <a:srgbClr val="3333CC"/>
                </a:solidFill>
              </a:rPr>
              <a:t> </a:t>
            </a:r>
            <a:r>
              <a:rPr lang="en-US" altLang="en-US" sz="3600" dirty="0">
                <a:solidFill>
                  <a:srgbClr val="3333CC"/>
                </a:solidFill>
              </a:rPr>
              <a:t>(</a:t>
            </a:r>
            <a:r>
              <a:rPr lang="en-US" altLang="en-US" sz="3600" dirty="0">
                <a:solidFill>
                  <a:srgbClr val="C00000"/>
                </a:solidFill>
              </a:rPr>
              <a:t>Fixed, Given</a:t>
            </a:r>
            <a:r>
              <a:rPr lang="en-US" altLang="en-US" sz="3600" dirty="0">
                <a:solidFill>
                  <a:srgbClr val="3333CC"/>
                </a:solidFill>
              </a:rPr>
              <a:t> Loss Rate)</a:t>
            </a:r>
            <a:endParaRPr lang="en-US" altLang="en-US" sz="3600" u="sng" dirty="0">
              <a:solidFill>
                <a:srgbClr val="3333CC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5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6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635081"/>
                </p:ext>
              </p:extLst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57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365763"/>
                </p:ext>
              </p:extLst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58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</p:spTree>
    <p:extLst>
      <p:ext uri="{BB962C8B-B14F-4D97-AF65-F5344CB8AC3E}">
        <p14:creationId xmlns:p14="http://schemas.microsoft.com/office/powerpoint/2010/main" val="21212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3717" cy="1143000"/>
          </a:xfrm>
        </p:spPr>
        <p:txBody>
          <a:bodyPr/>
          <a:lstStyle/>
          <a:p>
            <a:r>
              <a:rPr lang="en-US"/>
              <a:t>Exercise: Application </a:t>
            </a:r>
            <a:r>
              <a:rPr lang="en-US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10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State of art network link can reach 100 </a:t>
            </a:r>
            <a:r>
              <a:rPr lang="en-US" dirty="0" err="1"/>
              <a:t>Gbps</a:t>
            </a:r>
            <a:r>
              <a:rPr lang="en-US" dirty="0"/>
              <a:t>. Assume packet size 1250 bytes, RTT 100 </a:t>
            </a:r>
            <a:r>
              <a:rPr lang="en-US" dirty="0" err="1"/>
              <a:t>ms</a:t>
            </a:r>
            <a:r>
              <a:rPr lang="en-US" dirty="0"/>
              <a:t>, what is the highest packet loss rate to still reach 100 </a:t>
            </a:r>
            <a:r>
              <a:rPr lang="en-US" dirty="0" err="1"/>
              <a:t>Gbps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5175" y="6034088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 err="1">
                <a:latin typeface="Comic Sans MS" charset="0"/>
                <a:ea typeface="宋体" charset="-122"/>
              </a:rPr>
              <a:t>tcp-reno-tput.xlsx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54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small fish in a big pond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big fish in small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growth causes losses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>
                <a:solidFill>
                  <a:srgbClr val="3333CC"/>
                </a:solidFill>
              </a:rPr>
              <a:t>Throughput Modeling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: </a:t>
            </a:r>
            <a:br>
              <a:rPr lang="en-US" altLang="zh-CN" u="sng">
                <a:solidFill>
                  <a:srgbClr val="3333CC"/>
                </a:solidFill>
                <a:ea typeface="宋体" charset="-122"/>
              </a:rPr>
            </a:b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Relating W with Loss Rate p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15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21937"/>
              </p:ext>
            </p:extLst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16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17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5792"/>
                </p:ext>
              </p:extLst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18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2" grpId="0"/>
      <p:bldP spid="354325" grpId="0"/>
      <p:bldP spid="354326" grpId="0"/>
      <p:bldP spid="34" grpId="0"/>
      <p:bldP spid="35" grpId="0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34800-9D85-6640-951B-B6C4D30A35C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078"/>
            <a:ext cx="8020050" cy="1143000"/>
          </a:xfrm>
        </p:spPr>
        <p:txBody>
          <a:bodyPr/>
          <a:lstStyle/>
          <a:p>
            <a:r>
              <a:rPr lang="en-US" altLang="en-US" sz="3200" dirty="0"/>
              <a:t>A Puzzle: </a:t>
            </a:r>
            <a:r>
              <a:rPr lang="en-US" altLang="en-US" sz="3200" dirty="0" err="1"/>
              <a:t>cwnd</a:t>
            </a:r>
            <a:r>
              <a:rPr lang="en-US" altLang="en-US" sz="3200" dirty="0"/>
              <a:t> and Rate </a:t>
            </a:r>
            <a:br>
              <a:rPr lang="en-US" altLang="en-US" sz="3200" dirty="0"/>
            </a:br>
            <a:r>
              <a:rPr lang="en-US" altLang="en-US" sz="3200" dirty="0"/>
              <a:t>of a TCP Session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541463"/>
            <a:ext cx="6442075" cy="3813175"/>
          </a:xfrm>
        </p:spPr>
      </p:pic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38150" y="5524500"/>
            <a:ext cx="811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Question: although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 fluctuates widely (i.e., cut to half), why can the sending rate stay relatively smooth?</a:t>
            </a:r>
          </a:p>
        </p:txBody>
      </p:sp>
    </p:spTree>
    <p:extLst>
      <p:ext uri="{BB962C8B-B14F-4D97-AF65-F5344CB8AC3E}">
        <p14:creationId xmlns:p14="http://schemas.microsoft.com/office/powerpoint/2010/main" val="7333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A8D90-1562-394A-A739-5D380DFE693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Queueing Dynamics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99332" name="Line 6"/>
          <p:cNvSpPr>
            <a:spLocks noChangeShapeType="1"/>
          </p:cNvSpPr>
          <p:nvPr/>
        </p:nvSpPr>
        <p:spPr bwMode="auto">
          <a:xfrm>
            <a:off x="1069975" y="160019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>
            <a:off x="1084263" y="3900487"/>
            <a:ext cx="729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8"/>
          <p:cNvSpPr>
            <a:spLocks noChangeArrowheads="1"/>
          </p:cNvSpPr>
          <p:nvPr/>
        </p:nvSpPr>
        <p:spPr bwMode="auto">
          <a:xfrm>
            <a:off x="8394700" y="37449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441325" y="1538287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V="1">
            <a:off x="1489075" y="2528887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2643188" y="2539999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1617663" y="3946524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2247900" y="3216274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2466975" y="2151062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2032000" y="2959099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657475" y="2543174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3800475" y="255587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816350" y="2520949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>
            <a:off x="4962525" y="253682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>
            <a:off x="7604125" y="267334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bottleneck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bandwidth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968875" y="2614612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Freeform 25"/>
          <p:cNvSpPr>
            <a:spLocks/>
          </p:cNvSpPr>
          <p:nvPr/>
        </p:nvSpPr>
        <p:spPr bwMode="auto">
          <a:xfrm>
            <a:off x="3800475" y="2528887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9" name="Line 30"/>
          <p:cNvSpPr>
            <a:spLocks noChangeShapeType="1"/>
          </p:cNvSpPr>
          <p:nvPr/>
        </p:nvSpPr>
        <p:spPr bwMode="auto">
          <a:xfrm flipV="1">
            <a:off x="1279525" y="2917824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94163" y="1878012"/>
            <a:ext cx="1579562" cy="1054100"/>
            <a:chOff x="2579" y="1567"/>
            <a:chExt cx="995" cy="664"/>
          </a:xfrm>
        </p:grpSpPr>
        <p:sp>
          <p:nvSpPr>
            <p:cNvPr id="99358" name="Text Box 24"/>
            <p:cNvSpPr txBox="1">
              <a:spLocks noChangeArrowheads="1"/>
            </p:cNvSpPr>
            <p:nvPr/>
          </p:nvSpPr>
          <p:spPr bwMode="auto">
            <a:xfrm>
              <a:off x="2579" y="1567"/>
              <a:ext cx="9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filling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9" name="Freeform 32"/>
            <p:cNvSpPr>
              <a:spLocks/>
            </p:cNvSpPr>
            <p:nvPr/>
          </p:nvSpPr>
          <p:spPr bwMode="auto">
            <a:xfrm>
              <a:off x="2706" y="1984"/>
              <a:ext cx="421" cy="247"/>
            </a:xfrm>
            <a:custGeom>
              <a:avLst/>
              <a:gdLst>
                <a:gd name="T0" fmla="*/ 0 w 412"/>
                <a:gd name="T1" fmla="*/ 229 h 247"/>
                <a:gd name="T2" fmla="*/ 607 w 412"/>
                <a:gd name="T3" fmla="*/ 0 h 247"/>
                <a:gd name="T4" fmla="*/ 607 w 412"/>
                <a:gd name="T5" fmla="*/ 247 h 247"/>
                <a:gd name="T6" fmla="*/ 0 w 412"/>
                <a:gd name="T7" fmla="*/ 229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47"/>
                <a:gd name="T14" fmla="*/ 412 w 412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47">
                  <a:moveTo>
                    <a:pt x="0" y="229"/>
                  </a:moveTo>
                  <a:lnTo>
                    <a:pt x="412" y="0"/>
                  </a:lnTo>
                  <a:lnTo>
                    <a:pt x="412" y="247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60" name="Line 33"/>
            <p:cNvSpPr>
              <a:spLocks noChangeShapeType="1"/>
            </p:cNvSpPr>
            <p:nvPr/>
          </p:nvSpPr>
          <p:spPr bwMode="auto">
            <a:xfrm>
              <a:off x="2990" y="1829"/>
              <a:ext cx="1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49825" y="2917824"/>
            <a:ext cx="2249488" cy="741363"/>
            <a:chOff x="3118" y="2222"/>
            <a:chExt cx="1417" cy="467"/>
          </a:xfrm>
        </p:grpSpPr>
        <p:sp>
          <p:nvSpPr>
            <p:cNvPr id="99355" name="Freeform 34"/>
            <p:cNvSpPr>
              <a:spLocks/>
            </p:cNvSpPr>
            <p:nvPr/>
          </p:nvSpPr>
          <p:spPr bwMode="auto">
            <a:xfrm>
              <a:off x="3118" y="2222"/>
              <a:ext cx="412" cy="229"/>
            </a:xfrm>
            <a:custGeom>
              <a:avLst/>
              <a:gdLst>
                <a:gd name="T0" fmla="*/ 412 w 412"/>
                <a:gd name="T1" fmla="*/ 2 h 229"/>
                <a:gd name="T2" fmla="*/ 13 w 412"/>
                <a:gd name="T3" fmla="*/ 229 h 229"/>
                <a:gd name="T4" fmla="*/ 0 w 412"/>
                <a:gd name="T5" fmla="*/ 0 h 229"/>
                <a:gd name="T6" fmla="*/ 412 w 412"/>
                <a:gd name="T7" fmla="*/ 2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29"/>
                <a:gd name="T14" fmla="*/ 412 w 41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29">
                  <a:moveTo>
                    <a:pt x="412" y="2"/>
                  </a:moveTo>
                  <a:lnTo>
                    <a:pt x="13" y="229"/>
                  </a:lnTo>
                  <a:lnTo>
                    <a:pt x="0" y="0"/>
                  </a:lnTo>
                  <a:lnTo>
                    <a:pt x="412" y="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3388" y="245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draining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7" name="Line 36"/>
            <p:cNvSpPr>
              <a:spLocks noChangeShapeType="1"/>
            </p:cNvSpPr>
            <p:nvPr/>
          </p:nvSpPr>
          <p:spPr bwMode="auto">
            <a:xfrm flipH="1" flipV="1">
              <a:off x="3319" y="2350"/>
              <a:ext cx="201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6105" y="4682241"/>
            <a:ext cx="8067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If the buffer at the bottleneck is large enough, the buffer is never empty (not idle), during the cut-to-half to “grow-back” process.</a:t>
            </a:r>
          </a:p>
        </p:txBody>
      </p:sp>
      <p:sp>
        <p:nvSpPr>
          <p:cNvPr id="99353" name="Freeform 41"/>
          <p:cNvSpPr>
            <a:spLocks/>
          </p:cNvSpPr>
          <p:nvPr/>
        </p:nvSpPr>
        <p:spPr bwMode="auto">
          <a:xfrm>
            <a:off x="1079500" y="3168649"/>
            <a:ext cx="434975" cy="688975"/>
          </a:xfrm>
          <a:custGeom>
            <a:avLst/>
            <a:gdLst>
              <a:gd name="T0" fmla="*/ 0 w 274"/>
              <a:gd name="T1" fmla="*/ 2147483646 h 434"/>
              <a:gd name="T2" fmla="*/ 2147483646 w 274"/>
              <a:gd name="T3" fmla="*/ 2147483646 h 434"/>
              <a:gd name="T4" fmla="*/ 2147483646 w 274"/>
              <a:gd name="T5" fmla="*/ 0 h 434"/>
              <a:gd name="T6" fmla="*/ 0 60000 65536"/>
              <a:gd name="T7" fmla="*/ 0 60000 65536"/>
              <a:gd name="T8" fmla="*/ 0 60000 65536"/>
              <a:gd name="T9" fmla="*/ 0 w 274"/>
              <a:gd name="T10" fmla="*/ 0 h 434"/>
              <a:gd name="T11" fmla="*/ 274 w 27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434">
                <a:moveTo>
                  <a:pt x="0" y="434"/>
                </a:moveTo>
                <a:cubicBezTo>
                  <a:pt x="71" y="375"/>
                  <a:pt x="143" y="317"/>
                  <a:pt x="189" y="245"/>
                </a:cubicBezTo>
                <a:cubicBezTo>
                  <a:pt x="235" y="173"/>
                  <a:pt x="254" y="86"/>
                  <a:pt x="27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9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1697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96104" y="5925814"/>
            <a:ext cx="8067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Exercise: How big should the buffer be to achieve full utilization?</a:t>
            </a:r>
          </a:p>
        </p:txBody>
      </p:sp>
    </p:spTree>
    <p:extLst>
      <p:ext uri="{BB962C8B-B14F-4D97-AF65-F5344CB8AC3E}">
        <p14:creationId xmlns:p14="http://schemas.microsoft.com/office/powerpoint/2010/main" val="13045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7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Zero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BW: 10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RTT: 100 </a:t>
            </a:r>
            <a:r>
              <a:rPr lang="en-US" dirty="0" err="1"/>
              <a:t>ms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Packet: 1250 bytes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BDP (full window size): 100,000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loss can cut window size from 100,000 to 50,000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fully grow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50,000 RTTs =&gt; 5000 seconds, 1.4 hours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Q: What is the link utilization in one cycle?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Assume a generic AIMD </a:t>
                </a:r>
                <a:r>
                  <a:rPr lang="en-US" dirty="0" err="1"/>
                  <a:t>alg</a:t>
                </a:r>
                <a:r>
                  <a:rPr lang="en-US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successful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RTT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reduce to β W after each loss event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What value β gives higher utilization (assume small/zero buffer)?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Assume picking a high value β, how to make the </a:t>
                </a:r>
                <a:r>
                  <a:rPr lang="en-US" dirty="0" err="1"/>
                  <a:t>alg</a:t>
                </a:r>
                <a:r>
                  <a:rPr lang="en-US" dirty="0"/>
                  <a:t> TCP friendly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/>
                  <a:t>=1,</a:t>
                </a:r>
                <a:r>
                  <a:rPr lang="zh-CN" altLang="en-US" dirty="0"/>
                  <a:t> </a:t>
                </a:r>
                <a:r>
                  <a:rPr lang="en-US" dirty="0"/>
                  <a:t>β</a:t>
                </a:r>
                <a:r>
                  <a:rPr lang="en-US" altLang="zh-CN" dirty="0"/>
                  <a:t>=0.5)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7970"/>
            <a:ext cx="802005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TCP Four Way Teardown 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(For Bi-Directional Transport)</a:t>
            </a:r>
          </a:p>
        </p:txBody>
      </p:sp>
      <p:sp>
        <p:nvSpPr>
          <p:cNvPr id="138243" name="Line 3"/>
          <p:cNvSpPr>
            <a:spLocks noChangeShapeType="1"/>
          </p:cNvSpPr>
          <p:nvPr/>
        </p:nvSpPr>
        <p:spPr bwMode="auto">
          <a:xfrm>
            <a:off x="3122613" y="24669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2709863" y="17986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7986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21025" y="179863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A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706751">
            <a:off x="4213225" y="2508250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367338" y="18081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38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8081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4645025" y="18176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/>
              <a:t>Host B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3132138" y="45053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2960688" y="4527550"/>
            <a:ext cx="0" cy="1177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>
            <a:off x="5656263" y="2238375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 flipH="1">
            <a:off x="3094038" y="32004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 rot="-926867">
            <a:off x="2973388" y="329565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706751">
            <a:off x="4097338" y="451008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ACK</a:t>
            </a: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H="1">
            <a:off x="3141663" y="36099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 rot="-926867">
            <a:off x="3021013" y="3705225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FIN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3113088" y="2390775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382838" y="22701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5583238" y="34036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320675" y="5546725"/>
            <a:ext cx="2328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all states removed</a:t>
            </a: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2855913" y="449580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2870200" y="57245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 rot="-5400000">
            <a:off x="2105819" y="495061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timed wait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144463" y="475615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x-none" sz="1800">
                <a:latin typeface="Times New Roman" charset="0"/>
              </a:rPr>
              <a:t> can retransmit the </a:t>
            </a:r>
            <a:br>
              <a:rPr lang="en-US" altLang="x-none" sz="1800">
                <a:latin typeface="Times New Roman" charset="0"/>
              </a:rPr>
            </a:br>
            <a:r>
              <a:rPr lang="en-US" altLang="x-none" sz="1800">
                <a:latin typeface="Times New Roman" charset="0"/>
              </a:rPr>
              <a:t>ACKif its ACK is lost</a:t>
            </a:r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 flipV="1">
            <a:off x="2114550" y="5216525"/>
            <a:ext cx="509588" cy="28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726113" y="5067300"/>
            <a:ext cx="855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closed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500188" y="3635375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842000" y="2859088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A-&gt;B closed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5697538" y="536575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all states removed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750888" y="2173288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A-&gt;B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6329363" y="3330575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latin typeface="Times New Roman" charset="0"/>
              </a:rPr>
              <a:t>propose close</a:t>
            </a:r>
            <a:br>
              <a:rPr lang="en-US" altLang="x-none" sz="2000">
                <a:latin typeface="Times New Roman" charset="0"/>
              </a:rPr>
            </a:br>
            <a:r>
              <a:rPr lang="en-US" altLang="x-none" sz="2000">
                <a:latin typeface="Times New Roman" charset="0"/>
              </a:rPr>
              <a:t>B-&gt;A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83C63-9EB5-B848-9D51-244C9A4D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0825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83625" y="6515100"/>
            <a:ext cx="419100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5E95-F803-C44D-9903-174FA461204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5" grpId="0"/>
      <p:bldP spid="7" grpId="0"/>
      <p:bldP spid="39" grpId="0"/>
      <p:bldP spid="8" grpId="0"/>
      <p:bldP spid="41" grpId="0"/>
      <p:bldP spid="42" grpId="0"/>
      <p:bldP spid="43" grpId="0"/>
      <p:bldP spid="45" grpId="0"/>
      <p:bldP spid="46" grpId="0"/>
      <p:bldP spid="47" grpId="0"/>
      <p:bldP spid="4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</p:txBody>
      </p:sp>
    </p:spTree>
    <p:extLst>
      <p:ext uri="{BB962C8B-B14F-4D97-AF65-F5344CB8AC3E}">
        <p14:creationId xmlns:p14="http://schemas.microsoft.com/office/powerpoint/2010/main" val="1559268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Designed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Default for Linux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Most sockets in MAC  appear to use cubic as well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sw_vers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5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74054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Improve TCP efficiency over fast, long-distance links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TCP friendliness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Fairness of flows w/ different RTTs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38868" y="4949183"/>
            <a:ext cx="45849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 growth depends</a:t>
            </a:r>
            <a:br>
              <a:rPr lang="en-US" dirty="0"/>
            </a:br>
            <a:r>
              <a:rPr lang="en-US" dirty="0"/>
              <a:t>on real-time (from congestion-</a:t>
            </a:r>
            <a:br>
              <a:rPr lang="en-US" dirty="0"/>
            </a:br>
            <a:r>
              <a:rPr lang="en-US" dirty="0"/>
              <a:t>epoch through synchronized losses)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2305" y="1600200"/>
            <a:ext cx="4187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reduction, longer stay at</a:t>
            </a:r>
            <a:br>
              <a:rPr lang="en-US" dirty="0"/>
            </a:br>
            <a:r>
              <a:rPr lang="en-US" dirty="0"/>
              <a:t>BDP, faster than linear </a:t>
            </a:r>
            <a:br>
              <a:rPr lang="en-US" dirty="0"/>
            </a:br>
            <a:r>
              <a:rPr lang="en-US" dirty="0"/>
              <a:t>increase---cubic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7418" y="3606969"/>
            <a:ext cx="421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Follows TCP if TCP gives higher rate</a:t>
            </a:r>
          </a:p>
        </p:txBody>
      </p:sp>
    </p:spTree>
    <p:extLst>
      <p:ext uri="{BB962C8B-B14F-4D97-AF65-F5344CB8AC3E}">
        <p14:creationId xmlns:p14="http://schemas.microsoft.com/office/powerpoint/2010/main" val="33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10658"/>
            <a:ext cx="7772400" cy="22757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500" dirty="0"/>
              <a:t>Setting</a:t>
            </a:r>
            <a:endParaRPr lang="en-US" altLang="en-US" sz="16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baseline="-25000" dirty="0"/>
              <a:t> </a:t>
            </a:r>
            <a:r>
              <a:rPr lang="en-US" altLang="en-US" sz="1650" dirty="0"/>
              <a:t>= </a:t>
            </a:r>
            <a:r>
              <a:rPr lang="en-US" altLang="en-US" sz="1650" dirty="0" err="1"/>
              <a:t>cwnd</a:t>
            </a:r>
            <a:r>
              <a:rPr lang="en-US" altLang="en-US" sz="1650" dirty="0"/>
              <a:t> size before reduction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Too big</a:t>
            </a:r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= β*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– just after reduction, where β is multiplicative decrease factor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Small</a:t>
            </a:r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Basic idea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binary search between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7E469793-722F-D045-9906-8D703447402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 dirty="0"/>
              <a:t>TCP BIC Algorithm: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21814"/>
            <a:ext cx="7772400" cy="1621736"/>
          </a:xfrm>
        </p:spPr>
        <p:txBody>
          <a:bodyPr>
            <a:noAutofit/>
          </a:bodyPr>
          <a:lstStyle/>
          <a:p>
            <a:pPr marL="257157" lvl="1" indent="-257157">
              <a:spcBef>
                <a:spcPts val="300"/>
              </a:spcBef>
              <a:buSzPct val="85000"/>
              <a:buFont typeface="Wingdings" charset="2"/>
              <a:buChar char="q"/>
            </a:pPr>
            <a:r>
              <a:rPr lang="en-US" altLang="en-US" sz="1650" dirty="0"/>
              <a:t>Pure binary search (jump from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to (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>
                <a:solidFill>
                  <a:srgbClr val="000000"/>
                </a:solidFill>
                <a:cs typeface="ＭＳ Ｐゴシック" charset="0"/>
              </a:rPr>
              <a:t>)/2) may be too aggressive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r>
              <a:rPr lang="en-US" altLang="en-US" sz="1350" dirty="0"/>
              <a:t>Use a large step size </a:t>
            </a:r>
            <a:r>
              <a:rPr lang="en-US" altLang="en-US" sz="1350" dirty="0" err="1"/>
              <a:t>Smax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endParaRPr lang="en-US" altLang="en-US" sz="1350" dirty="0"/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What if you grow above </a:t>
            </a:r>
            <a:r>
              <a:rPr lang="en-US" altLang="en-US" sz="1650" dirty="0" err="1">
                <a:solidFill>
                  <a:srgbClr val="000000"/>
                </a:solidFill>
              </a:rPr>
              <a:t>W</a:t>
            </a:r>
            <a:r>
              <a:rPr lang="en-US" altLang="en-US" sz="16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650" dirty="0">
                <a:solidFill>
                  <a:srgbClr val="000000"/>
                </a:solidFill>
              </a:rPr>
              <a:t>?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Use binary growth (slow start) to probe more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FEACC32D-40FC-774D-928E-44D25D20B46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3411" y="2212183"/>
            <a:ext cx="1259681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80373" y="2202658"/>
            <a:ext cx="1434703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11117" y="2189560"/>
            <a:ext cx="16692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610916" y="4092702"/>
            <a:ext cx="4346972" cy="214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20443" y="2189560"/>
            <a:ext cx="15930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7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44666-BDC2-6148-B8BE-BAE7EB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0441" y="3890963"/>
            <a:ext cx="0" cy="136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70623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614488" y="3486121"/>
            <a:ext cx="0" cy="3476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488" y="3890963"/>
            <a:ext cx="59686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9987" y="373380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19213" y="5256611"/>
            <a:ext cx="1314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 </a:t>
            </a:r>
            <a:r>
              <a:rPr lang="en-US" altLang="en-US" sz="1050">
                <a:solidFill>
                  <a:srgbClr val="000000"/>
                </a:solidFill>
              </a:rPr>
              <a:t>= β*W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 flipV="1">
            <a:off x="1620441" y="4607282"/>
            <a:ext cx="4346972" cy="8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67413" y="4480324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4" y="482798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 dirty="0">
                <a:solidFill>
                  <a:srgbClr val="000000"/>
                </a:solidFill>
              </a:rPr>
              <a:t>midpoint –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50" dirty="0">
                <a:solidFill>
                  <a:srgbClr val="000000"/>
                </a:solidFill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</a:rPr>
              <a:t>S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endParaRPr lang="en-US" altLang="en-US" sz="1050" baseline="-250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213026" y="4595816"/>
            <a:ext cx="596" cy="23217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5289" y="5110164"/>
            <a:ext cx="8335" cy="23217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20441" y="4968480"/>
            <a:ext cx="465534" cy="2881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6857" y="4727974"/>
            <a:ext cx="1075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>
            <a:off x="1614489" y="4958954"/>
            <a:ext cx="439936" cy="2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14500" y="4727974"/>
            <a:ext cx="47267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2404" y="4679157"/>
            <a:ext cx="465534" cy="289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1"/>
          </p:cNvCxnSpPr>
          <p:nvPr/>
        </p:nvCxnSpPr>
        <p:spPr>
          <a:xfrm flipV="1">
            <a:off x="1641872" y="4431069"/>
            <a:ext cx="4346972" cy="9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8844" y="4304111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31232" y="4743452"/>
            <a:ext cx="1076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47939" y="4264820"/>
            <a:ext cx="669131" cy="41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47964" y="4061224"/>
            <a:ext cx="4738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22961" y="4275535"/>
            <a:ext cx="44053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485900" y="2189560"/>
            <a:ext cx="1853804" cy="3598543"/>
            <a:chOff x="457199" y="1776064"/>
            <a:chExt cx="2471071" cy="479836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761627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653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33" name="TextBox 51"/>
            <p:cNvSpPr txBox="1">
              <a:spLocks noChangeArrowheads="1"/>
            </p:cNvSpPr>
            <p:nvPr/>
          </p:nvSpPr>
          <p:spPr bwMode="auto">
            <a:xfrm>
              <a:off x="457199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Increase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553721" y="6405510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6539" y="6392809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57887" y="398660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dirty="0">
                <a:solidFill>
                  <a:srgbClr val="000000"/>
                </a:solidFill>
              </a:rPr>
              <a:t> +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050" dirty="0">
                <a:solidFill>
                  <a:srgbClr val="000000"/>
                </a:solidFill>
              </a:rPr>
              <a:t>)/2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11116" y="4114133"/>
            <a:ext cx="333708" cy="1506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77803" y="4133852"/>
            <a:ext cx="842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33863" y="3732613"/>
            <a:ext cx="498873" cy="253916"/>
            <a:chOff x="2486318" y="4111320"/>
            <a:chExt cx="665053" cy="338337"/>
          </a:xfrm>
        </p:grpSpPr>
        <p:sp>
          <p:nvSpPr>
            <p:cNvPr id="27729" name="TextBox 63"/>
            <p:cNvSpPr txBox="1">
              <a:spLocks noChangeArrowheads="1"/>
            </p:cNvSpPr>
            <p:nvPr/>
          </p:nvSpPr>
          <p:spPr bwMode="auto">
            <a:xfrm>
              <a:off x="2520951" y="4111320"/>
              <a:ext cx="63042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486318" y="4396886"/>
              <a:ext cx="58727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3544824" y="3946924"/>
            <a:ext cx="1100328" cy="167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2976" y="3855244"/>
            <a:ext cx="14692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(midpoint – </a:t>
            </a:r>
            <a:r>
              <a:rPr lang="en-US" altLang="en-US" sz="900" dirty="0" err="1">
                <a:solidFill>
                  <a:srgbClr val="000000"/>
                </a:solidFill>
              </a:rPr>
              <a:t>W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900" dirty="0">
                <a:solidFill>
                  <a:srgbClr val="000000"/>
                </a:solidFill>
              </a:rPr>
              <a:t>)&lt; </a:t>
            </a:r>
            <a:r>
              <a:rPr lang="en-US" altLang="en-US" sz="900" dirty="0" err="1">
                <a:solidFill>
                  <a:srgbClr val="000000"/>
                </a:solidFill>
              </a:rPr>
              <a:t>S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endParaRPr lang="en-US" altLang="en-US" sz="900" baseline="-2500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45152" y="3890963"/>
            <a:ext cx="228076" cy="559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118249" y="2200277"/>
            <a:ext cx="1853803" cy="3598543"/>
            <a:chOff x="510485" y="1776064"/>
            <a:chExt cx="2471071" cy="47983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85935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451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26" name="TextBox 77"/>
            <p:cNvSpPr txBox="1">
              <a:spLocks noChangeArrowheads="1"/>
            </p:cNvSpPr>
            <p:nvPr/>
          </p:nvSpPr>
          <p:spPr bwMode="auto">
            <a:xfrm>
              <a:off x="51048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Binary Search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432429" y="6405509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37451" y="6392808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73230" y="3839767"/>
            <a:ext cx="192881" cy="488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13661" y="3588545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60158" y="3794522"/>
            <a:ext cx="194072" cy="476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44617" y="3557589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254228" y="3579020"/>
            <a:ext cx="1060846" cy="211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537598" y="3364709"/>
            <a:ext cx="896540" cy="253916"/>
            <a:chOff x="2307521" y="4111320"/>
            <a:chExt cx="740450" cy="338337"/>
          </a:xfrm>
        </p:grpSpPr>
        <p:sp>
          <p:nvSpPr>
            <p:cNvPr id="27722" name="TextBox 102"/>
            <p:cNvSpPr txBox="1">
              <a:spLocks noChangeArrowheads="1"/>
            </p:cNvSpPr>
            <p:nvPr/>
          </p:nvSpPr>
          <p:spPr bwMode="auto">
            <a:xfrm>
              <a:off x="2307521" y="4111320"/>
              <a:ext cx="74045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86488" y="4396886"/>
              <a:ext cx="494617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4764882" y="3824288"/>
            <a:ext cx="4143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37523" y="3788569"/>
            <a:ext cx="4131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4714875" y="2213373"/>
            <a:ext cx="1853804" cy="3598543"/>
            <a:chOff x="412795" y="1776064"/>
            <a:chExt cx="2471071" cy="47983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4581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6573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9" name="TextBox 113"/>
            <p:cNvSpPr txBox="1">
              <a:spLocks noChangeArrowheads="1"/>
            </p:cNvSpPr>
            <p:nvPr/>
          </p:nvSpPr>
          <p:spPr bwMode="auto">
            <a:xfrm>
              <a:off x="41279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Slow Start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18897" y="6405510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636573" y="6392809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6309124" y="3336132"/>
            <a:ext cx="28694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5680474" y="3115870"/>
            <a:ext cx="983456" cy="253916"/>
            <a:chOff x="2235384" y="4111320"/>
            <a:chExt cx="812587" cy="338626"/>
          </a:xfrm>
        </p:grpSpPr>
        <p:sp>
          <p:nvSpPr>
            <p:cNvPr id="27715" name="TextBox 121"/>
            <p:cNvSpPr txBox="1">
              <a:spLocks noChangeArrowheads="1"/>
            </p:cNvSpPr>
            <p:nvPr/>
          </p:nvSpPr>
          <p:spPr bwMode="auto">
            <a:xfrm>
              <a:off x="223538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+ 2S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319003" y="4427299"/>
              <a:ext cx="6620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>
            <a:off x="5784056" y="3352800"/>
            <a:ext cx="80129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561535" y="3124200"/>
            <a:ext cx="28575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922170" y="2896795"/>
            <a:ext cx="984647" cy="253916"/>
            <a:chOff x="2204414" y="4111320"/>
            <a:chExt cx="812587" cy="338626"/>
          </a:xfrm>
        </p:grpSpPr>
        <p:sp>
          <p:nvSpPr>
            <p:cNvPr id="27713" name="TextBox 127"/>
            <p:cNvSpPr txBox="1">
              <a:spLocks noChangeArrowheads="1"/>
            </p:cNvSpPr>
            <p:nvPr/>
          </p:nvSpPr>
          <p:spPr bwMode="auto">
            <a:xfrm>
              <a:off x="220441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+ 3S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319375" y="4427299"/>
              <a:ext cx="66127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V="1">
            <a:off x="6818711" y="2502694"/>
            <a:ext cx="764381" cy="64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6047186" y="2222897"/>
            <a:ext cx="1853803" cy="3598543"/>
            <a:chOff x="279115" y="1776064"/>
            <a:chExt cx="2471071" cy="479836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31850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36206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0" name="TextBox 135"/>
            <p:cNvSpPr txBox="1">
              <a:spLocks noChangeArrowheads="1"/>
            </p:cNvSpPr>
            <p:nvPr/>
          </p:nvSpPr>
          <p:spPr bwMode="auto">
            <a:xfrm>
              <a:off x="27911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Inc.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032829" y="6405510"/>
              <a:ext cx="22536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636206" y="6378520"/>
              <a:ext cx="288847" cy="142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4873229" y="2250284"/>
            <a:ext cx="2718196" cy="253916"/>
            <a:chOff x="4973307" y="1857137"/>
            <a:chExt cx="3625163" cy="338338"/>
          </a:xfrm>
        </p:grpSpPr>
        <p:sp>
          <p:nvSpPr>
            <p:cNvPr id="27705" name="TextBox 26"/>
            <p:cNvSpPr txBox="1">
              <a:spLocks noChangeArrowheads="1"/>
            </p:cNvSpPr>
            <p:nvPr/>
          </p:nvSpPr>
          <p:spPr bwMode="auto">
            <a:xfrm>
              <a:off x="6174502" y="1857137"/>
              <a:ext cx="1454758" cy="3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Max Probing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27705" idx="1"/>
            </p:cNvCxnSpPr>
            <p:nvPr/>
          </p:nvCxnSpPr>
          <p:spPr>
            <a:xfrm flipH="1" flipV="1">
              <a:off x="4973307" y="2015786"/>
              <a:ext cx="1201195" cy="105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567927" y="2028477"/>
              <a:ext cx="103054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3CD93BF4-63E3-3A4D-BF5A-49C295238E8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10" grpId="0" animBg="1"/>
      <p:bldP spid="110" grpId="1" animBg="1"/>
      <p:bldP spid="87" grpId="0" animBg="1"/>
      <p:bldP spid="87" grpId="1" animBg="1"/>
      <p:bldP spid="57" grpId="0" animBg="1"/>
      <p:bldP spid="57" grpId="1" animBg="1"/>
      <p:bldP spid="9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8" grpId="0"/>
      <p:bldP spid="28" grpId="1"/>
      <p:bldP spid="36" grpId="0"/>
      <p:bldP spid="36" grpId="1"/>
      <p:bldP spid="39" grpId="0"/>
      <p:bldP spid="39" grpId="1"/>
      <p:bldP spid="40" grpId="0"/>
      <p:bldP spid="40" grpId="1"/>
      <p:bldP spid="46" grpId="0"/>
      <p:bldP spid="46" grpId="1"/>
      <p:bldP spid="59" grpId="0"/>
      <p:bldP spid="59" grpId="1"/>
      <p:bldP spid="63" grpId="0"/>
      <p:bldP spid="63" grpId="1"/>
      <p:bldP spid="71" grpId="0"/>
      <p:bldP spid="71" grpId="1"/>
      <p:bldP spid="92" grpId="0"/>
      <p:bldP spid="92" grpId="1"/>
      <p:bldP spid="99" grpId="0"/>
      <p:bldP spid="99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 dirty="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 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if ((midpoint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&lt;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= midpoint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(no packet loss)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β*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midpoint = (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)/2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66715" y="2559191"/>
            <a:ext cx="17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Additive Increase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455" y="3760532"/>
            <a:ext cx="174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Binary Search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9613" y="3397718"/>
            <a:ext cx="2106621" cy="5211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4119613" y="2369345"/>
            <a:ext cx="2147102" cy="51301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4D909E2-041F-5142-BA0D-1E8590EB92B0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Algorithm: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&gt;=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 if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if (packet loss)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 β*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lvl="1" indent="-128579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4142" y="2582549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Slow growth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4142" y="3119520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Fast growth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206153" y="2725425"/>
            <a:ext cx="1067989" cy="4179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6153" y="3254060"/>
            <a:ext cx="1067990" cy="4763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7127945" y="2999267"/>
            <a:ext cx="174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>
                <a:solidFill>
                  <a:srgbClr val="000000"/>
                </a:solidFill>
                <a:latin typeface="Century Gothic" charset="0"/>
              </a:rPr>
              <a:t>Max Probing</a:t>
            </a:r>
          </a:p>
        </p:txBody>
      </p:sp>
      <p:sp>
        <p:nvSpPr>
          <p:cNvPr id="15" name="Left Brace 14"/>
          <p:cNvSpPr/>
          <p:nvPr/>
        </p:nvSpPr>
        <p:spPr>
          <a:xfrm flipH="1">
            <a:off x="6486526" y="2053828"/>
            <a:ext cx="153591" cy="2137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E34BF09-027C-1240-94E5-3D55E118464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utoUpdateAnimBg="0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- Summary</a:t>
            </a:r>
          </a:p>
        </p:txBody>
      </p:sp>
      <p:pic>
        <p:nvPicPr>
          <p:cNvPr id="30722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975" y="2967038"/>
            <a:ext cx="3143250" cy="1666875"/>
          </a:xfrm>
        </p:spPr>
      </p:pic>
      <p:sp>
        <p:nvSpPr>
          <p:cNvPr id="51" name="Rectangle 50"/>
          <p:cNvSpPr/>
          <p:nvPr/>
        </p:nvSpPr>
        <p:spPr>
          <a:xfrm>
            <a:off x="1743076" y="3902989"/>
            <a:ext cx="926306" cy="1329927"/>
          </a:xfrm>
          <a:prstGeom prst="rect">
            <a:avLst/>
          </a:prstGeom>
          <a:solidFill>
            <a:schemeClr val="tx2">
              <a:lumMod val="60000"/>
              <a:lumOff val="40000"/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716881" y="2795706"/>
            <a:ext cx="5491163" cy="2159793"/>
            <a:chOff x="202034" y="2576690"/>
            <a:chExt cx="8601028" cy="3383024"/>
          </a:xfrm>
        </p:grpSpPr>
        <p:sp>
          <p:nvSpPr>
            <p:cNvPr id="6" name="Rectangle 5"/>
            <p:cNvSpPr/>
            <p:nvPr/>
          </p:nvSpPr>
          <p:spPr>
            <a:xfrm>
              <a:off x="4545442" y="5006723"/>
              <a:ext cx="4257620" cy="95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034" y="2576690"/>
              <a:ext cx="4257621" cy="95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</p:grp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1283494" y="3012400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4" name="Straight Arrow Connector 13"/>
          <p:cNvCxnSpPr>
            <a:stCxn id="30726" idx="2"/>
          </p:cNvCxnSpPr>
          <p:nvPr/>
        </p:nvCxnSpPr>
        <p:spPr>
          <a:xfrm flipH="1">
            <a:off x="1754981" y="3427898"/>
            <a:ext cx="1" cy="3465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7700" y="2174199"/>
            <a:ext cx="0" cy="34087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>
            <a:off x="1797845" y="3563658"/>
            <a:ext cx="656035" cy="25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21" name="Straight Arrow Connector 20"/>
          <p:cNvCxnSpPr>
            <a:endCxn id="30750" idx="1"/>
          </p:cNvCxnSpPr>
          <p:nvPr/>
        </p:nvCxnSpPr>
        <p:spPr>
          <a:xfrm flipH="1">
            <a:off x="1726407" y="5484138"/>
            <a:ext cx="132160" cy="653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7222" y="5474611"/>
            <a:ext cx="132159" cy="476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3107532" y="5246013"/>
            <a:ext cx="941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Binary Increase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80098" y="5473420"/>
            <a:ext cx="526256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85012" y="5467468"/>
            <a:ext cx="572690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5" name="TextBox 27"/>
          <p:cNvSpPr txBox="1">
            <a:spLocks noChangeArrowheads="1"/>
          </p:cNvSpPr>
          <p:nvPr/>
        </p:nvSpPr>
        <p:spPr bwMode="auto">
          <a:xfrm>
            <a:off x="6204348" y="5269826"/>
            <a:ext cx="9417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cxnSp>
        <p:nvCxnSpPr>
          <p:cNvPr id="29" name="Straight Arrow Connector 28"/>
          <p:cNvCxnSpPr>
            <a:endCxn id="30735" idx="1"/>
          </p:cNvCxnSpPr>
          <p:nvPr/>
        </p:nvCxnSpPr>
        <p:spPr>
          <a:xfrm flipH="1">
            <a:off x="6204348" y="5472231"/>
            <a:ext cx="130970" cy="534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3972" y="5461514"/>
            <a:ext cx="132159" cy="47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8" name="TextBox 30"/>
          <p:cNvSpPr txBox="1">
            <a:spLocks noChangeArrowheads="1"/>
          </p:cNvSpPr>
          <p:nvPr/>
        </p:nvSpPr>
        <p:spPr bwMode="auto">
          <a:xfrm>
            <a:off x="4875610" y="524363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Slow</a:t>
            </a:r>
          </a:p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48176" y="5471041"/>
            <a:ext cx="666750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37598" y="5465087"/>
            <a:ext cx="656034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2360" y="3817262"/>
            <a:ext cx="0" cy="18585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2" name="TextBox 38"/>
          <p:cNvSpPr txBox="1">
            <a:spLocks noChangeArrowheads="1"/>
          </p:cNvSpPr>
          <p:nvPr/>
        </p:nvSpPr>
        <p:spPr bwMode="auto">
          <a:xfrm>
            <a:off x="5103020" y="2081332"/>
            <a:ext cx="14597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Max Probing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448176" y="2211109"/>
            <a:ext cx="883444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35317" y="2205156"/>
            <a:ext cx="734616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33551" y="4170877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30746" name="TextBox 49"/>
          <p:cNvSpPr txBox="1">
            <a:spLocks noChangeArrowheads="1"/>
          </p:cNvSpPr>
          <p:nvPr/>
        </p:nvSpPr>
        <p:spPr bwMode="auto">
          <a:xfrm>
            <a:off x="7037785" y="3704153"/>
            <a:ext cx="595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Time</a:t>
            </a:r>
            <a:endParaRPr lang="en-US" altLang="en-US" sz="1050" baseline="-250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9099" y="3905300"/>
            <a:ext cx="1798905" cy="1338334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1726407" y="528292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sp>
        <p:nvSpPr>
          <p:cNvPr id="30751" name="TextBox 18"/>
          <p:cNvSpPr txBox="1">
            <a:spLocks noChangeArrowheads="1"/>
          </p:cNvSpPr>
          <p:nvPr/>
        </p:nvSpPr>
        <p:spPr bwMode="auto">
          <a:xfrm>
            <a:off x="2745582" y="362438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27785" y="4170877"/>
            <a:ext cx="9358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jump to midpoint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417" y="2375416"/>
            <a:ext cx="1725215" cy="1479947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1967" y="2375416"/>
            <a:ext cx="935832" cy="1459706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3704" y="248138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96014" y="248019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93631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0098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CC32D650-AA3E-264F-9520-DFB61C2F1D5C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/>
      <p:bldP spid="47" grpId="0"/>
      <p:bldP spid="53" grpId="0" animBg="1"/>
      <p:bldP spid="54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BAFEF-28B0-A746-B7F4-CC32C2FF1EA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45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68288" y="36513"/>
            <a:ext cx="2078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%netstat -t -a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8585200" y="198438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8610600" y="360363"/>
            <a:ext cx="577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LISTEN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658225" y="603250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1015" name="Group 7"/>
          <p:cNvGrpSpPr>
            <a:grpSpLocks/>
          </p:cNvGrpSpPr>
          <p:nvPr/>
        </p:nvGrpSpPr>
        <p:grpSpPr bwMode="auto">
          <a:xfrm>
            <a:off x="6153150" y="12700"/>
            <a:ext cx="2584450" cy="2625725"/>
            <a:chOff x="3876" y="8"/>
            <a:chExt cx="1628" cy="1654"/>
          </a:xfrm>
        </p:grpSpPr>
        <p:sp>
          <p:nvSpPr>
            <p:cNvPr id="171036" name="Line 8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7" name="Text Box 9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38" name="Line 10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039" name="Group 11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1046" name="Line 12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7" name="Text Box 13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1040" name="Line 14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1" name="Line 15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16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1043" name="Text Box 17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1044" name="Text Box 18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1045" name="Text Box 19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sp>
        <p:nvSpPr>
          <p:cNvPr id="171016" name="Text Box 20"/>
          <p:cNvSpPr txBox="1">
            <a:spLocks noChangeArrowheads="1"/>
          </p:cNvSpPr>
          <p:nvPr/>
        </p:nvSpPr>
        <p:spPr bwMode="auto">
          <a:xfrm>
            <a:off x="8191500" y="22336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17" name="Line 21"/>
          <p:cNvSpPr>
            <a:spLocks noChangeShapeType="1"/>
          </p:cNvSpPr>
          <p:nvPr/>
        </p:nvSpPr>
        <p:spPr bwMode="auto">
          <a:xfrm>
            <a:off x="7051675" y="4014788"/>
            <a:ext cx="1697038" cy="476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Text Box 22"/>
          <p:cNvSpPr txBox="1">
            <a:spLocks noChangeArrowheads="1"/>
          </p:cNvSpPr>
          <p:nvPr/>
        </p:nvSpPr>
        <p:spPr bwMode="auto">
          <a:xfrm rot="706751">
            <a:off x="7743825" y="4059238"/>
            <a:ext cx="388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FIN</a:t>
            </a:r>
            <a:endParaRPr lang="en-US" altLang="x-none" sz="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9" name="Line 23"/>
          <p:cNvSpPr>
            <a:spLocks noChangeShapeType="1"/>
          </p:cNvSpPr>
          <p:nvPr/>
        </p:nvSpPr>
        <p:spPr bwMode="auto">
          <a:xfrm>
            <a:off x="8748713" y="3822700"/>
            <a:ext cx="15875" cy="2492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0" name="Group 24"/>
          <p:cNvGrpSpPr>
            <a:grpSpLocks/>
          </p:cNvGrpSpPr>
          <p:nvPr/>
        </p:nvGrpSpPr>
        <p:grpSpPr bwMode="auto">
          <a:xfrm>
            <a:off x="6985000" y="4648200"/>
            <a:ext cx="1828800" cy="604838"/>
            <a:chOff x="1904" y="2274"/>
            <a:chExt cx="1721" cy="474"/>
          </a:xfrm>
        </p:grpSpPr>
        <p:sp>
          <p:nvSpPr>
            <p:cNvPr id="171034" name="Line 2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5" name="Text Box 2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1" name="Line 27"/>
          <p:cNvSpPr>
            <a:spLocks noChangeShapeType="1"/>
          </p:cNvSpPr>
          <p:nvPr/>
        </p:nvSpPr>
        <p:spPr bwMode="auto">
          <a:xfrm flipH="1">
            <a:off x="7045325" y="3944938"/>
            <a:ext cx="1588" cy="2287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2" name="Line 28"/>
          <p:cNvSpPr>
            <a:spLocks noChangeShapeType="1"/>
          </p:cNvSpPr>
          <p:nvPr/>
        </p:nvSpPr>
        <p:spPr bwMode="auto">
          <a:xfrm>
            <a:off x="7086600" y="5730875"/>
            <a:ext cx="1697038" cy="4746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3" name="Text Box 29"/>
          <p:cNvSpPr txBox="1">
            <a:spLocks noChangeArrowheads="1"/>
          </p:cNvSpPr>
          <p:nvPr/>
        </p:nvSpPr>
        <p:spPr bwMode="auto">
          <a:xfrm rot="706751">
            <a:off x="7720013" y="5710238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000">
                <a:solidFill>
                  <a:srgbClr val="000000"/>
                </a:solidFill>
                <a:latin typeface="Arial" charset="0"/>
              </a:rPr>
              <a:t>ACK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24" name="Text Box 30"/>
          <p:cNvSpPr txBox="1">
            <a:spLocks noChangeArrowheads="1"/>
          </p:cNvSpPr>
          <p:nvPr/>
        </p:nvSpPr>
        <p:spPr bwMode="auto">
          <a:xfrm>
            <a:off x="6546850" y="38893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1</a:t>
            </a:r>
          </a:p>
        </p:txBody>
      </p:sp>
      <p:sp>
        <p:nvSpPr>
          <p:cNvPr id="171025" name="Text Box 31"/>
          <p:cNvSpPr txBox="1">
            <a:spLocks noChangeArrowheads="1"/>
          </p:cNvSpPr>
          <p:nvPr/>
        </p:nvSpPr>
        <p:spPr bwMode="auto">
          <a:xfrm>
            <a:off x="6573838" y="3554413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6" name="Text Box 32"/>
          <p:cNvSpPr txBox="1">
            <a:spLocks noChangeArrowheads="1"/>
          </p:cNvSpPr>
          <p:nvPr/>
        </p:nvSpPr>
        <p:spPr bwMode="auto">
          <a:xfrm>
            <a:off x="8191500" y="3551238"/>
            <a:ext cx="952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ESTABLSIHED</a:t>
            </a:r>
          </a:p>
        </p:txBody>
      </p:sp>
      <p:sp>
        <p:nvSpPr>
          <p:cNvPr id="171027" name="Text Box 33"/>
          <p:cNvSpPr txBox="1">
            <a:spLocks noChangeArrowheads="1"/>
          </p:cNvSpPr>
          <p:nvPr/>
        </p:nvSpPr>
        <p:spPr bwMode="auto">
          <a:xfrm>
            <a:off x="8683625" y="4530725"/>
            <a:ext cx="54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975475" y="4981575"/>
            <a:ext cx="1828800" cy="604838"/>
            <a:chOff x="1904" y="2274"/>
            <a:chExt cx="1721" cy="474"/>
          </a:xfrm>
        </p:grpSpPr>
        <p:sp>
          <p:nvSpPr>
            <p:cNvPr id="171032" name="Line 35"/>
            <p:cNvSpPr>
              <a:spLocks noChangeShapeType="1"/>
            </p:cNvSpPr>
            <p:nvPr/>
          </p:nvSpPr>
          <p:spPr bwMode="auto">
            <a:xfrm flipH="1">
              <a:off x="1979" y="227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33" name="Text Box 36"/>
            <p:cNvSpPr txBox="1">
              <a:spLocks noChangeArrowheads="1"/>
            </p:cNvSpPr>
            <p:nvPr/>
          </p:nvSpPr>
          <p:spPr bwMode="auto">
            <a:xfrm rot="-1080000">
              <a:off x="1904" y="2334"/>
              <a:ext cx="17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71029" name="Text Box 37"/>
          <p:cNvSpPr txBox="1">
            <a:spLocks noChangeArrowheads="1"/>
          </p:cNvSpPr>
          <p:nvPr/>
        </p:nvSpPr>
        <p:spPr bwMode="auto">
          <a:xfrm>
            <a:off x="8674100" y="4916488"/>
            <a:ext cx="469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LAST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ACK</a:t>
            </a:r>
          </a:p>
        </p:txBody>
      </p:sp>
      <p:sp>
        <p:nvSpPr>
          <p:cNvPr id="171030" name="Text Box 38"/>
          <p:cNvSpPr txBox="1">
            <a:spLocks noChangeArrowheads="1"/>
          </p:cNvSpPr>
          <p:nvPr/>
        </p:nvSpPr>
        <p:spPr bwMode="auto">
          <a:xfrm>
            <a:off x="6546850" y="5146675"/>
            <a:ext cx="568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FIN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 2</a:t>
            </a:r>
          </a:p>
        </p:txBody>
      </p:sp>
      <p:sp>
        <p:nvSpPr>
          <p:cNvPr id="171031" name="Text Box 39"/>
          <p:cNvSpPr txBox="1">
            <a:spLocks noChangeArrowheads="1"/>
          </p:cNvSpPr>
          <p:nvPr/>
        </p:nvSpPr>
        <p:spPr bwMode="auto">
          <a:xfrm>
            <a:off x="6580188" y="5537200"/>
            <a:ext cx="48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TIME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2599541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in Action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pic>
        <p:nvPicPr>
          <p:cNvPr id="3174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523" y="1956199"/>
            <a:ext cx="5154216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2B686-A587-CD44-B010-687041F5CA0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CED89-72BB-0540-806B-A9DD5C1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dirty="0">
                <a:solidFill>
                  <a:srgbClr val="3333CC"/>
                </a:solidFill>
                <a:latin typeface="Comic Sans MS" charset="0"/>
                <a:ea typeface="ＭＳ Ｐゴシック" charset="-128"/>
              </a:rPr>
              <a:t>TCP BIC Analysis</a:t>
            </a:r>
            <a:endParaRPr lang="en-US" dirty="0"/>
          </a:p>
        </p:txBody>
      </p:sp>
      <p:sp>
        <p:nvSpPr>
          <p:cNvPr id="14643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1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557173" indent="-214297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857190" indent="-171438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200066" indent="-171438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542942" indent="-171438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1885818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228694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2571570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2914446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defTabSz="685752">
              <a:spcBef>
                <a:spcPct val="0"/>
              </a:spcBef>
              <a:buClrTx/>
              <a:buSzTx/>
              <a:buNone/>
              <a:defRPr/>
            </a:pPr>
            <a:fld id="{2268D687-77AC-6349-84FA-B1441D81BE7A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algn="l" defTabSz="685752">
                <a:spcBef>
                  <a:spcPct val="0"/>
                </a:spcBef>
                <a:buClrTx/>
                <a:buSzTx/>
                <a:buNone/>
                <a:defRPr/>
              </a:pPr>
              <a:t>71</a:t>
            </a:fld>
            <a:endParaRPr lang="en-US" altLang="en-US" sz="105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2041997"/>
            <a:ext cx="79248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257157" indent="-257157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Faster convergence at large gap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Slower growth at convergence to avoid timeout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100" i="1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876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Issues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Still depend on RTT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Complex growth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0559" y="5512744"/>
            <a:ext cx="58475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2">
              <a:defRPr/>
            </a:pPr>
            <a:r>
              <a:rPr lang="en-US" sz="1050" dirty="0">
                <a:solidFill>
                  <a:srgbClr val="000000"/>
                </a:solidFill>
              </a:rPr>
              <a:t>More details: http://</a:t>
            </a:r>
            <a:r>
              <a:rPr lang="en-US" sz="1050" dirty="0" err="1">
                <a:solidFill>
                  <a:srgbClr val="000000"/>
                </a:solidFill>
              </a:rPr>
              <a:t>www.land.ufrj.br</a:t>
            </a:r>
            <a:r>
              <a:rPr lang="en-US" sz="1050" dirty="0">
                <a:solidFill>
                  <a:srgbClr val="000000"/>
                </a:solidFill>
              </a:rPr>
              <a:t>/~classes/coppe-redes-2007/</a:t>
            </a:r>
            <a:r>
              <a:rPr lang="en-US" sz="1050" dirty="0" err="1">
                <a:solidFill>
                  <a:srgbClr val="000000"/>
                </a:solidFill>
              </a:rPr>
              <a:t>projeto</a:t>
            </a:r>
            <a:r>
              <a:rPr lang="en-US" sz="1050" dirty="0">
                <a:solidFill>
                  <a:srgbClr val="000000"/>
                </a:solidFill>
              </a:rPr>
              <a:t>/BIC-TCP-infocom-04.pdf</a:t>
            </a:r>
          </a:p>
        </p:txBody>
      </p:sp>
    </p:spTree>
    <p:extLst>
      <p:ext uri="{BB962C8B-B14F-4D97-AF65-F5344CB8AC3E}">
        <p14:creationId xmlns:p14="http://schemas.microsoft.com/office/powerpoint/2010/main" val="2991228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High-Level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(received ACK &amp;&amp; state == cong avoid)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W</a:t>
            </a:r>
            <a:r>
              <a:rPr lang="en-US" baseline="-25000" dirty="0"/>
              <a:t>cubic</a:t>
            </a:r>
            <a:r>
              <a:rPr lang="en-US" dirty="0"/>
              <a:t>(t+RTT).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</a:t>
            </a:r>
            <a:r>
              <a:rPr lang="en-US" baseline="-25000" dirty="0"/>
              <a:t>TCP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Cubic in TCP mode 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Wmax  </a:t>
            </a:r>
          </a:p>
          <a:p>
            <a:pPr lvl="2"/>
            <a:r>
              <a:rPr lang="en-US" dirty="0"/>
              <a:t>Cubic  in concave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&gt; Wmax </a:t>
            </a:r>
          </a:p>
          <a:p>
            <a:pPr lvl="2"/>
            <a:r>
              <a:rPr lang="en-US" dirty="0"/>
              <a:t>Cubic  in convex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22FF-F1B7-D640-A230-EBDE744931C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The Cubic function</a:t>
            </a:r>
            <a:endParaRPr lang="ko-KR" altLang="en-US" sz="3200" dirty="0">
              <a:ea typeface="굴림" pitchFamily="34" charset="-127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2476F173-8AD9-46C6-925F-F20E170E4D57}" type="slidenum">
              <a:rPr lang="zh-CN" altLang="en-US"/>
              <a:pPr/>
              <a:t>73</a:t>
            </a:fld>
            <a:endParaRPr lang="en-US" altLang="zh-CN" dirty="0"/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65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8" grpId="0" animBg="1"/>
      <p:bldP spid="377869" grpId="0" animBg="1"/>
      <p:bldP spid="377870" grpId="0" animBg="1"/>
      <p:bldP spid="377871" grpId="0"/>
      <p:bldP spid="377872" grpId="0"/>
      <p:bldP spid="37787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0"/>
            <a:ext cx="5838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2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817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FB889AE-F7BB-9841-9A3D-36EA7D8B66A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</p:txBody>
      </p:sp>
    </p:spTree>
    <p:extLst>
      <p:ext uri="{BB962C8B-B14F-4D97-AF65-F5344CB8AC3E}">
        <p14:creationId xmlns:p14="http://schemas.microsoft.com/office/powerpoint/2010/main" val="816390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7DCB8-9B12-5644-A9E3-B694EFCF571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TCP/Vegas </a:t>
            </a:r>
            <a:r>
              <a:rPr lang="en-US" altLang="en-US" sz="3200"/>
              <a:t>(Brakmo &amp; Peterson 1994)</a:t>
            </a:r>
            <a:endParaRPr lang="en-US" altLang="en-US" sz="3600"/>
          </a:p>
        </p:txBody>
      </p:sp>
      <p:grpSp>
        <p:nvGrpSpPr>
          <p:cNvPr id="121859" name="Group 13"/>
          <p:cNvGrpSpPr>
            <a:grpSpLocks/>
          </p:cNvGrpSpPr>
          <p:nvPr/>
        </p:nvGrpSpPr>
        <p:grpSpPr bwMode="auto">
          <a:xfrm>
            <a:off x="485775" y="1538288"/>
            <a:ext cx="8355013" cy="3370262"/>
            <a:chOff x="306" y="969"/>
            <a:chExt cx="5263" cy="2123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1862" name="Freeform 4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Text Box 5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1864" name="Text Box 6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66" name="Text Box 8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1867" name="Line 9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0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1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5310188"/>
            <a:ext cx="7772400" cy="9382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Idea: try to detect congestion by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delay before loss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Objective: not to overflow the buffer; instead, try to maintain a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000" dirty="0">
                <a:ea typeface="宋体" charset="-122"/>
              </a:rPr>
              <a:t> number of packets in the bottleneck queue</a:t>
            </a:r>
            <a:endParaRPr lang="en-US" altLang="en-US" sz="2000" dirty="0"/>
          </a:p>
        </p:txBody>
      </p:sp>
    </p:spTree>
  </p:cSld>
  <p:clrMapOvr>
    <a:masterClrMapping/>
  </p:clrMapOvr>
  <p:transition spd="slow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891AF4-BB55-9047-8782-41164687460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TCP/Vegas: Key Question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How to estimate the number of packets queued in the bottleneck queue?</a:t>
            </a:r>
            <a:endParaRPr lang="en-US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85775" y="2800350"/>
            <a:ext cx="8355013" cy="3370263"/>
            <a:chOff x="306" y="969"/>
            <a:chExt cx="5263" cy="2123"/>
          </a:xfrm>
        </p:grpSpPr>
        <p:sp>
          <p:nvSpPr>
            <p:cNvPr id="123915" name="Rectangle 5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3916" name="Freeform 6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Text Box 7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3918" name="Text Box 8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3919" name="Rectangle 9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920" name="Text Box 10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3921" name="Line 11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2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Freeform 13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550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23910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911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4A25D-476D-2845-A1D1-3B7ED7488EC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Recall: Little’s Law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For any system with no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mean arrival rate X, mean service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time T, and mean number of requests in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system 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Then relationship between W, X, and T:</a:t>
            </a:r>
          </a:p>
        </p:txBody>
      </p:sp>
      <p:sp>
        <p:nvSpPr>
          <p:cNvPr id="12595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T, W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508250" y="4687888"/>
          <a:ext cx="34655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7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87888"/>
                        <a:ext cx="34655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5486400" y="21717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1259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487363" y="42863"/>
            <a:ext cx="7772400" cy="1143000"/>
          </a:xfrm>
        </p:spPr>
        <p:txBody>
          <a:bodyPr/>
          <a:lstStyle/>
          <a:p>
            <a:r>
              <a:rPr lang="en-US" altLang="en-US"/>
              <a:t>Estimating Number </a:t>
            </a:r>
            <a:br>
              <a:rPr lang="en-US" altLang="en-US"/>
            </a:br>
            <a:r>
              <a:rPr lang="en-US" altLang="en-US"/>
              <a:t>of Packets in the Queue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7820D-E217-864D-B5FB-E7216E0B4A1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574800" y="2506663"/>
            <a:ext cx="4267200" cy="2860675"/>
          </a:xfrm>
          <a:custGeom>
            <a:avLst/>
            <a:gdLst>
              <a:gd name="T0" fmla="*/ 13236 w 21600"/>
              <a:gd name="T1" fmla="*/ 1430337 h 21600"/>
              <a:gd name="T2" fmla="*/ 2133600 w 21600"/>
              <a:gd name="T3" fmla="*/ 2857629 h 21600"/>
              <a:gd name="T4" fmla="*/ 4263644 w 21600"/>
              <a:gd name="T5" fmla="*/ 1430337 h 21600"/>
              <a:gd name="T6" fmla="*/ 2133600 w 21600"/>
              <a:gd name="T7" fmla="*/ 1635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4070350" y="3603625"/>
            <a:ext cx="739775" cy="476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4249738" y="3606800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437063" y="3606800"/>
            <a:ext cx="168275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8007" name="Right Arrow 16"/>
          <p:cNvSpPr>
            <a:spLocks noChangeArrowheads="1"/>
          </p:cNvSpPr>
          <p:nvPr/>
        </p:nvSpPr>
        <p:spPr bwMode="auto">
          <a:xfrm>
            <a:off x="3352800" y="3832225"/>
            <a:ext cx="693738" cy="46038"/>
          </a:xfrm>
          <a:prstGeom prst="rightArrow">
            <a:avLst>
              <a:gd name="adj1" fmla="val 50000"/>
              <a:gd name="adj2" fmla="val 49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8008" name="Freeform 8"/>
          <p:cNvSpPr>
            <a:spLocks noChangeArrowheads="1"/>
          </p:cNvSpPr>
          <p:nvPr/>
        </p:nvSpPr>
        <p:spPr bwMode="auto">
          <a:xfrm>
            <a:off x="512763" y="3797300"/>
            <a:ext cx="6397625" cy="2343150"/>
          </a:xfrm>
          <a:custGeom>
            <a:avLst/>
            <a:gdLst>
              <a:gd name="T0" fmla="*/ 4291356 w 6398171"/>
              <a:gd name="T1" fmla="*/ 65456 h 2343807"/>
              <a:gd name="T2" fmla="*/ 5188998 w 6398171"/>
              <a:gd name="T3" fmla="*/ 81156 h 2343807"/>
              <a:gd name="T4" fmla="*/ 5850396 w 6398171"/>
              <a:gd name="T5" fmla="*/ 269653 h 2343807"/>
              <a:gd name="T6" fmla="*/ 6291348 w 6398171"/>
              <a:gd name="T7" fmla="*/ 1023652 h 2343807"/>
              <a:gd name="T8" fmla="*/ 5251974 w 6398171"/>
              <a:gd name="T9" fmla="*/ 2107515 h 2343807"/>
              <a:gd name="T10" fmla="*/ 1818903 w 6398171"/>
              <a:gd name="T11" fmla="*/ 2248887 h 2343807"/>
              <a:gd name="T12" fmla="*/ 370080 w 6398171"/>
              <a:gd name="T13" fmla="*/ 1589147 h 2343807"/>
              <a:gd name="T14" fmla="*/ 149603 w 6398171"/>
              <a:gd name="T15" fmla="*/ 348195 h 2343807"/>
              <a:gd name="T16" fmla="*/ 1267720 w 6398171"/>
              <a:gd name="T17" fmla="*/ 49742 h 2343807"/>
              <a:gd name="T18" fmla="*/ 2763781 w 6398171"/>
              <a:gd name="T19" fmla="*/ 49742 h 234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98171"/>
              <a:gd name="T31" fmla="*/ 0 h 2343807"/>
              <a:gd name="T32" fmla="*/ 6398171 w 6398171"/>
              <a:gd name="T33" fmla="*/ 2343807 h 23438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98171" h="2343807">
                <a:moveTo>
                  <a:pt x="4296103" y="65690"/>
                </a:moveTo>
                <a:cubicBezTo>
                  <a:pt x="4615354" y="56493"/>
                  <a:pt x="4934606" y="47297"/>
                  <a:pt x="5194737" y="81455"/>
                </a:cubicBezTo>
                <a:cubicBezTo>
                  <a:pt x="5454868" y="115613"/>
                  <a:pt x="5672958" y="112986"/>
                  <a:pt x="5856889" y="270641"/>
                </a:cubicBezTo>
                <a:cubicBezTo>
                  <a:pt x="6040820" y="428296"/>
                  <a:pt x="6398171" y="719958"/>
                  <a:pt x="6298323" y="1027386"/>
                </a:cubicBezTo>
                <a:cubicBezTo>
                  <a:pt x="6198475" y="1334814"/>
                  <a:pt x="6004033" y="1910255"/>
                  <a:pt x="5257799" y="2115207"/>
                </a:cubicBezTo>
                <a:cubicBezTo>
                  <a:pt x="4511565" y="2320159"/>
                  <a:pt x="2635469" y="2343807"/>
                  <a:pt x="1820917" y="2257097"/>
                </a:cubicBezTo>
                <a:cubicBezTo>
                  <a:pt x="1006365" y="2170387"/>
                  <a:pt x="649013" y="1912883"/>
                  <a:pt x="370489" y="1594945"/>
                </a:cubicBezTo>
                <a:cubicBezTo>
                  <a:pt x="91965" y="1277007"/>
                  <a:pt x="0" y="606972"/>
                  <a:pt x="149772" y="349469"/>
                </a:cubicBezTo>
                <a:cubicBezTo>
                  <a:pt x="299544" y="91966"/>
                  <a:pt x="832944" y="99848"/>
                  <a:pt x="1269123" y="49924"/>
                </a:cubicBezTo>
                <a:cubicBezTo>
                  <a:pt x="1705302" y="0"/>
                  <a:pt x="2236075" y="24962"/>
                  <a:pt x="2766848" y="499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72225" y="396398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8488" y="5603875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2563" y="5808663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9213" y="5792788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1075" y="5414963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41550" y="360203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3059" name="Picture 3" descr="trans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662238"/>
            <a:ext cx="5264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0" name="Text Box 5"/>
          <p:cNvSpPr txBox="1">
            <a:spLocks noChangeArrowheads="1"/>
          </p:cNvSpPr>
          <p:nvPr/>
        </p:nvSpPr>
        <p:spPr bwMode="auto">
          <a:xfrm>
            <a:off x="1103313" y="1649413"/>
            <a:ext cx="380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init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61" name="Text Box 20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3062" name="Text Box 21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3063" name="Group 22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3085" name="Line 23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86" name="Text Box 24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87" name="Line 25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88" name="Group 26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3095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6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89" name="Line 29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0" name="Line 30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91" name="Text Box 31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92" name="Text Box 32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3093" name="Text Box 33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3094" name="Text Box 34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3064" name="Group 56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3066" name="Line 37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7" name="Text Box 38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68" name="Line 39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69" name="Group 40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3083" name="Line 4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4" name="Text Box 4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0" name="Line 43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1" name="Line 44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2" name="Text Box 45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3073" name="Text Box 46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3074" name="Text Box 47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5" name="Text Box 48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3076" name="Text Box 49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3077" name="Group 50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3081" name="Line 51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2" name="Text Box 52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3078" name="Text Box 53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3079" name="Text Box 54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3080" name="Text Box 55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173065" name="Rectangle 40"/>
          <p:cNvSpPr>
            <a:spLocks noChangeArrowheads="1"/>
          </p:cNvSpPr>
          <p:nvPr/>
        </p:nvSpPr>
        <p:spPr bwMode="auto">
          <a:xfrm>
            <a:off x="0" y="63182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http://dsd.lbl.gov/TCP-tuning/ip-sysctl-2.6.txt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084AD-E961-7445-AB5C-4D1D8507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1D6-5A67-8647-88E0-E3A073C06BF1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900423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81AC86-86FC-3047-AD5B-AE46DAC1834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005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en-US"/>
              <a:t>               T =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queueing</a:t>
            </a:r>
            <a:br>
              <a:rPr lang="en-US" altLang="en-US"/>
            </a:b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Applying Little’s Law: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x</a:t>
            </a:r>
            <a:r>
              <a:rPr lang="en-US" altLang="en-US" baseline="-25000"/>
              <a:t>vegas</a:t>
            </a:r>
            <a:r>
              <a:rPr lang="en-US" altLang="en-US"/>
              <a:t> T =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+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where x</a:t>
            </a:r>
            <a:r>
              <a:rPr lang="en-US" altLang="en-US" baseline="-25000"/>
              <a:t>vegas</a:t>
            </a:r>
            <a:r>
              <a:rPr lang="en-US" altLang="en-US"/>
              <a:t> = W / T is the sending rate</a:t>
            </a:r>
          </a:p>
          <a:p>
            <a:pPr>
              <a:buFont typeface="ZapfDingbats" charset="0"/>
              <a:buNone/>
            </a:pP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Then number of packets in the queue is</a:t>
            </a:r>
            <a:br>
              <a:rPr lang="en-US" altLang="en-US"/>
            </a:br>
            <a:r>
              <a:rPr lang="en-US" altLang="en-US"/>
              <a:t>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 = x</a:t>
            </a:r>
            <a:r>
              <a:rPr lang="en-US" altLang="en-US" baseline="-25000"/>
              <a:t>vegas</a:t>
            </a:r>
            <a:r>
              <a:rPr lang="en-US" altLang="en-US"/>
              <a:t> T -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          = W – W/T T</a:t>
            </a:r>
            <a:r>
              <a:rPr lang="en-US" altLang="en-US" baseline="-25000"/>
              <a:t>prop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0054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5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6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7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996D52-5C58-E74E-9750-C3589BE68502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312863" y="4073525"/>
            <a:ext cx="5956300" cy="2370138"/>
            <a:chOff x="816" y="2704"/>
            <a:chExt cx="3752" cy="1493"/>
          </a:xfrm>
        </p:grpSpPr>
        <p:grpSp>
          <p:nvGrpSpPr>
            <p:cNvPr id="132110" name="Group 3"/>
            <p:cNvGrpSpPr>
              <a:grpSpLocks/>
            </p:cNvGrpSpPr>
            <p:nvPr/>
          </p:nvGrpSpPr>
          <p:grpSpPr bwMode="auto">
            <a:xfrm>
              <a:off x="1448" y="2950"/>
              <a:ext cx="2362" cy="897"/>
              <a:chOff x="1448" y="1096"/>
              <a:chExt cx="2362" cy="897"/>
            </a:xfrm>
          </p:grpSpPr>
          <p:sp>
            <p:nvSpPr>
              <p:cNvPr id="132112" name="Rectangle 4"/>
              <p:cNvSpPr>
                <a:spLocks noChangeArrowheads="1"/>
              </p:cNvSpPr>
              <p:nvPr/>
            </p:nvSpPr>
            <p:spPr bwMode="auto">
              <a:xfrm>
                <a:off x="1448" y="1096"/>
                <a:ext cx="1384" cy="47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13" name="Text Box 5"/>
              <p:cNvSpPr txBox="1">
                <a:spLocks noChangeArrowheads="1"/>
              </p:cNvSpPr>
              <p:nvPr/>
            </p:nvSpPr>
            <p:spPr bwMode="auto">
              <a:xfrm>
                <a:off x="3014" y="1756"/>
                <a:ext cx="796" cy="237"/>
              </a:xfrm>
              <a:prstGeom prst="rect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1" lang="en-US" altLang="en-US" sz="2400">
                    <a:solidFill>
                      <a:srgbClr val="3333FF"/>
                    </a:solidFill>
                    <a:latin typeface="Tahoma" charset="0"/>
                  </a:rPr>
                  <a:t>queue size</a:t>
                </a:r>
              </a:p>
            </p:txBody>
          </p:sp>
          <p:sp>
            <p:nvSpPr>
              <p:cNvPr id="132114" name="Line 6"/>
              <p:cNvSpPr>
                <a:spLocks noChangeShapeType="1"/>
              </p:cNvSpPr>
              <p:nvPr/>
            </p:nvSpPr>
            <p:spPr bwMode="auto">
              <a:xfrm flipH="1" flipV="1">
                <a:off x="2832" y="1568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1" name="Rectangle 7"/>
            <p:cNvSpPr>
              <a:spLocks noChangeArrowheads="1"/>
            </p:cNvSpPr>
            <p:nvPr/>
          </p:nvSpPr>
          <p:spPr bwMode="auto">
            <a:xfrm>
              <a:off x="816" y="2704"/>
              <a:ext cx="3752" cy="1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RTT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{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&lt;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++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 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&gt;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--   }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loss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	W := W/2</a:t>
              </a:r>
            </a:p>
          </p:txBody>
        </p:sp>
      </p:grpSp>
      <p:sp>
        <p:nvSpPr>
          <p:cNvPr id="132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2100" name="Rectangle 9"/>
          <p:cNvSpPr>
            <a:spLocks noChangeArrowheads="1"/>
          </p:cNvSpPr>
          <p:nvPr/>
        </p:nvSpPr>
        <p:spPr bwMode="auto">
          <a:xfrm>
            <a:off x="2981325" y="3309938"/>
            <a:ext cx="285750" cy="204787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SS</a:t>
            </a:r>
          </a:p>
        </p:txBody>
      </p:sp>
      <p:sp>
        <p:nvSpPr>
          <p:cNvPr id="132101" name="Freeform 10"/>
          <p:cNvSpPr>
            <a:spLocks/>
          </p:cNvSpPr>
          <p:nvPr/>
        </p:nvSpPr>
        <p:spPr bwMode="auto">
          <a:xfrm>
            <a:off x="2981325" y="2754313"/>
            <a:ext cx="323850" cy="509587"/>
          </a:xfrm>
          <a:custGeom>
            <a:avLst/>
            <a:gdLst>
              <a:gd name="T0" fmla="*/ 0 w 165"/>
              <a:gd name="T1" fmla="*/ 2147483646 h 543"/>
              <a:gd name="T2" fmla="*/ 2147483646 w 165"/>
              <a:gd name="T3" fmla="*/ 2147483646 h 543"/>
              <a:gd name="T4" fmla="*/ 2147483646 w 165"/>
              <a:gd name="T5" fmla="*/ 2147483646 h 543"/>
              <a:gd name="T6" fmla="*/ 2147483646 w 165"/>
              <a:gd name="T7" fmla="*/ 2147483646 h 543"/>
              <a:gd name="T8" fmla="*/ 2147483646 w 165"/>
              <a:gd name="T9" fmla="*/ 2147483646 h 543"/>
              <a:gd name="T10" fmla="*/ 2147483646 w 165"/>
              <a:gd name="T11" fmla="*/ 2147483646 h 543"/>
              <a:gd name="T12" fmla="*/ 2147483646 w 165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543"/>
              <a:gd name="T23" fmla="*/ 165 w 165"/>
              <a:gd name="T24" fmla="*/ 543 h 5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543">
                <a:moveTo>
                  <a:pt x="0" y="543"/>
                </a:moveTo>
                <a:cubicBezTo>
                  <a:pt x="24" y="536"/>
                  <a:pt x="49" y="530"/>
                  <a:pt x="65" y="519"/>
                </a:cubicBezTo>
                <a:cubicBezTo>
                  <a:pt x="81" y="508"/>
                  <a:pt x="89" y="493"/>
                  <a:pt x="97" y="478"/>
                </a:cubicBezTo>
                <a:cubicBezTo>
                  <a:pt x="105" y="463"/>
                  <a:pt x="105" y="465"/>
                  <a:pt x="113" y="430"/>
                </a:cubicBezTo>
                <a:cubicBezTo>
                  <a:pt x="121" y="395"/>
                  <a:pt x="138" y="320"/>
                  <a:pt x="146" y="267"/>
                </a:cubicBezTo>
                <a:cubicBezTo>
                  <a:pt x="154" y="214"/>
                  <a:pt x="159" y="157"/>
                  <a:pt x="162" y="113"/>
                </a:cubicBezTo>
                <a:cubicBezTo>
                  <a:pt x="165" y="69"/>
                  <a:pt x="162" y="19"/>
                  <a:pt x="162" y="0"/>
                </a:cubicBezTo>
              </a:path>
            </a:pathLst>
          </a:cu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Text Box 11"/>
          <p:cNvSpPr txBox="1">
            <a:spLocks noChangeArrowheads="1"/>
          </p:cNvSpPr>
          <p:nvPr/>
        </p:nvSpPr>
        <p:spPr bwMode="auto">
          <a:xfrm>
            <a:off x="7591425" y="3146425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32103" name="Text Box 12"/>
          <p:cNvSpPr txBox="1">
            <a:spLocks noChangeArrowheads="1"/>
          </p:cNvSpPr>
          <p:nvPr/>
        </p:nvSpPr>
        <p:spPr bwMode="auto">
          <a:xfrm>
            <a:off x="2962275" y="1406525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window</a:t>
            </a:r>
          </a:p>
        </p:txBody>
      </p:sp>
      <p:sp>
        <p:nvSpPr>
          <p:cNvPr id="132104" name="Rectangle 13"/>
          <p:cNvSpPr>
            <a:spLocks noChangeArrowheads="1"/>
          </p:cNvSpPr>
          <p:nvPr/>
        </p:nvSpPr>
        <p:spPr bwMode="auto">
          <a:xfrm>
            <a:off x="3294063" y="3309938"/>
            <a:ext cx="3605212" cy="2047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2105" name="Text Box 14"/>
          <p:cNvSpPr txBox="1">
            <a:spLocks noChangeArrowheads="1"/>
          </p:cNvSpPr>
          <p:nvPr/>
        </p:nvSpPr>
        <p:spPr bwMode="auto">
          <a:xfrm>
            <a:off x="4014788" y="3287713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CA</a:t>
            </a:r>
          </a:p>
        </p:txBody>
      </p:sp>
      <p:sp>
        <p:nvSpPr>
          <p:cNvPr id="132106" name="Line 15"/>
          <p:cNvSpPr>
            <a:spLocks noChangeShapeType="1"/>
          </p:cNvSpPr>
          <p:nvPr/>
        </p:nvSpPr>
        <p:spPr bwMode="auto">
          <a:xfrm flipV="1">
            <a:off x="2981325" y="1771650"/>
            <a:ext cx="0" cy="148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16"/>
          <p:cNvSpPr>
            <a:spLocks noChangeShapeType="1"/>
          </p:cNvSpPr>
          <p:nvPr/>
        </p:nvSpPr>
        <p:spPr bwMode="auto">
          <a:xfrm>
            <a:off x="2981325" y="3263900"/>
            <a:ext cx="4581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Freeform 17"/>
          <p:cNvSpPr>
            <a:spLocks/>
          </p:cNvSpPr>
          <p:nvPr/>
        </p:nvSpPr>
        <p:spPr bwMode="auto">
          <a:xfrm>
            <a:off x="3311525" y="2336800"/>
            <a:ext cx="3529013" cy="420688"/>
          </a:xfrm>
          <a:custGeom>
            <a:avLst/>
            <a:gdLst>
              <a:gd name="T0" fmla="*/ 0 w 3704"/>
              <a:gd name="T1" fmla="*/ 2147483646 h 448"/>
              <a:gd name="T2" fmla="*/ 2147483646 w 3704"/>
              <a:gd name="T3" fmla="*/ 2147483646 h 448"/>
              <a:gd name="T4" fmla="*/ 2147483646 w 3704"/>
              <a:gd name="T5" fmla="*/ 2147483646 h 448"/>
              <a:gd name="T6" fmla="*/ 2147483646 w 3704"/>
              <a:gd name="T7" fmla="*/ 2147483646 h 448"/>
              <a:gd name="T8" fmla="*/ 2147483646 w 3704"/>
              <a:gd name="T9" fmla="*/ 2147483646 h 448"/>
              <a:gd name="T10" fmla="*/ 2147483646 w 3704"/>
              <a:gd name="T11" fmla="*/ 2147483646 h 448"/>
              <a:gd name="T12" fmla="*/ 2147483646 w 3704"/>
              <a:gd name="T13" fmla="*/ 2147483646 h 448"/>
              <a:gd name="T14" fmla="*/ 2147483646 w 3704"/>
              <a:gd name="T15" fmla="*/ 2147483646 h 448"/>
              <a:gd name="T16" fmla="*/ 2147483646 w 3704"/>
              <a:gd name="T17" fmla="*/ 2147483646 h 448"/>
              <a:gd name="T18" fmla="*/ 2147483646 w 3704"/>
              <a:gd name="T19" fmla="*/ 2147483646 h 448"/>
              <a:gd name="T20" fmla="*/ 2147483646 w 3704"/>
              <a:gd name="T21" fmla="*/ 2147483646 h 448"/>
              <a:gd name="T22" fmla="*/ 2147483646 w 3704"/>
              <a:gd name="T23" fmla="*/ 2147483646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04"/>
              <a:gd name="T37" fmla="*/ 0 h 448"/>
              <a:gd name="T38" fmla="*/ 3704 w 3704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04" h="448">
                <a:moveTo>
                  <a:pt x="0" y="448"/>
                </a:moveTo>
                <a:cubicBezTo>
                  <a:pt x="189" y="272"/>
                  <a:pt x="379" y="96"/>
                  <a:pt x="488" y="48"/>
                </a:cubicBezTo>
                <a:cubicBezTo>
                  <a:pt x="597" y="0"/>
                  <a:pt x="609" y="112"/>
                  <a:pt x="656" y="160"/>
                </a:cubicBezTo>
                <a:cubicBezTo>
                  <a:pt x="703" y="208"/>
                  <a:pt x="711" y="339"/>
                  <a:pt x="768" y="336"/>
                </a:cubicBezTo>
                <a:cubicBezTo>
                  <a:pt x="825" y="333"/>
                  <a:pt x="933" y="159"/>
                  <a:pt x="1000" y="144"/>
                </a:cubicBezTo>
                <a:cubicBezTo>
                  <a:pt x="1067" y="129"/>
                  <a:pt x="1119" y="241"/>
                  <a:pt x="1168" y="248"/>
                </a:cubicBezTo>
                <a:cubicBezTo>
                  <a:pt x="1217" y="255"/>
                  <a:pt x="1252" y="188"/>
                  <a:pt x="1296" y="184"/>
                </a:cubicBezTo>
                <a:cubicBezTo>
                  <a:pt x="1340" y="180"/>
                  <a:pt x="1385" y="223"/>
                  <a:pt x="1432" y="224"/>
                </a:cubicBezTo>
                <a:cubicBezTo>
                  <a:pt x="1479" y="225"/>
                  <a:pt x="1507" y="195"/>
                  <a:pt x="1576" y="192"/>
                </a:cubicBezTo>
                <a:cubicBezTo>
                  <a:pt x="1645" y="189"/>
                  <a:pt x="1760" y="209"/>
                  <a:pt x="1848" y="208"/>
                </a:cubicBezTo>
                <a:cubicBezTo>
                  <a:pt x="1936" y="207"/>
                  <a:pt x="1795" y="192"/>
                  <a:pt x="2104" y="184"/>
                </a:cubicBezTo>
                <a:cubicBezTo>
                  <a:pt x="2413" y="176"/>
                  <a:pt x="3437" y="164"/>
                  <a:pt x="3704" y="160"/>
                </a:cubicBezTo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Rectangle 18"/>
          <p:cNvSpPr>
            <a:spLocks noChangeArrowheads="1"/>
          </p:cNvSpPr>
          <p:nvPr/>
        </p:nvSpPr>
        <p:spPr bwMode="auto">
          <a:xfrm>
            <a:off x="400050" y="1806575"/>
            <a:ext cx="22463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maintain a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number of packets in the bottleneck buffer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two flows, one TCP Vegas and one TCP </a:t>
            </a:r>
            <a:r>
              <a:rPr lang="en-US" dirty="0" err="1"/>
              <a:t>reno</a:t>
            </a:r>
            <a:r>
              <a:rPr lang="en-US" dirty="0"/>
              <a:t> run together, how may bandwidth partitioned among them?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Issues that limit Vegas deployment?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1613"/>
            <a:ext cx="7772400" cy="8413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Connection Management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175107" name="Picture 4" descr="transServ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176588"/>
            <a:ext cx="470217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6"/>
          <p:cNvSpPr txBox="1">
            <a:spLocks noChangeArrowheads="1"/>
          </p:cNvSpPr>
          <p:nvPr/>
        </p:nvSpPr>
        <p:spPr bwMode="auto">
          <a:xfrm>
            <a:off x="1143000" y="1857375"/>
            <a:ext cx="300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 lifecycle: wait for SYN/FIN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9" name="Text Box 7"/>
          <p:cNvSpPr txBox="1">
            <a:spLocks noChangeArrowheads="1"/>
          </p:cNvSpPr>
          <p:nvPr/>
        </p:nvSpPr>
        <p:spPr bwMode="auto">
          <a:xfrm>
            <a:off x="7893050" y="1471613"/>
            <a:ext cx="628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CLOSED</a:t>
            </a:r>
          </a:p>
        </p:txBody>
      </p:sp>
      <p:sp>
        <p:nvSpPr>
          <p:cNvPr id="175110" name="Text Box 8"/>
          <p:cNvSpPr txBox="1">
            <a:spLocks noChangeArrowheads="1"/>
          </p:cNvSpPr>
          <p:nvPr/>
        </p:nvSpPr>
        <p:spPr bwMode="auto">
          <a:xfrm>
            <a:off x="7966075" y="1876425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SYN </a:t>
            </a:r>
            <a:br>
              <a:rPr lang="en-US" altLang="x-none" sz="9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900">
                <a:solidFill>
                  <a:srgbClr val="000000"/>
                </a:solidFill>
                <a:latin typeface="Times New Roman" charset="0"/>
              </a:rPr>
              <a:t>RCVD</a:t>
            </a:r>
          </a:p>
        </p:txBody>
      </p:sp>
      <p:grpSp>
        <p:nvGrpSpPr>
          <p:cNvPr id="175111" name="Group 9"/>
          <p:cNvGrpSpPr>
            <a:grpSpLocks/>
          </p:cNvGrpSpPr>
          <p:nvPr/>
        </p:nvGrpSpPr>
        <p:grpSpPr bwMode="auto">
          <a:xfrm>
            <a:off x="5461000" y="1285875"/>
            <a:ext cx="2584450" cy="2625725"/>
            <a:chOff x="3876" y="8"/>
            <a:chExt cx="1628" cy="1654"/>
          </a:xfrm>
        </p:grpSpPr>
        <p:sp>
          <p:nvSpPr>
            <p:cNvPr id="175132" name="Line 10"/>
            <p:cNvSpPr>
              <a:spLocks noChangeShapeType="1"/>
            </p:cNvSpPr>
            <p:nvPr/>
          </p:nvSpPr>
          <p:spPr bwMode="auto">
            <a:xfrm>
              <a:off x="4394" y="213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Text Box 11"/>
            <p:cNvSpPr txBox="1">
              <a:spLocks noChangeArrowheads="1"/>
            </p:cNvSpPr>
            <p:nvPr/>
          </p:nvSpPr>
          <p:spPr bwMode="auto">
            <a:xfrm rot="706751">
              <a:off x="4813" y="241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SYN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4" name="Line 12"/>
            <p:cNvSpPr>
              <a:spLocks noChangeShapeType="1"/>
            </p:cNvSpPr>
            <p:nvPr/>
          </p:nvSpPr>
          <p:spPr bwMode="auto">
            <a:xfrm>
              <a:off x="5463" y="92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35" name="Group 13"/>
            <p:cNvGrpSpPr>
              <a:grpSpLocks/>
            </p:cNvGrpSpPr>
            <p:nvPr/>
          </p:nvGrpSpPr>
          <p:grpSpPr bwMode="auto">
            <a:xfrm>
              <a:off x="4352" y="612"/>
              <a:ext cx="1152" cy="381"/>
              <a:chOff x="1904" y="2274"/>
              <a:chExt cx="1721" cy="474"/>
            </a:xfrm>
          </p:grpSpPr>
          <p:sp>
            <p:nvSpPr>
              <p:cNvPr id="175142" name="Line 14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3" name="Text Box 15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SYN/ACK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36" name="Line 16"/>
            <p:cNvSpPr>
              <a:spLocks noChangeShapeType="1"/>
            </p:cNvSpPr>
            <p:nvPr/>
          </p:nvSpPr>
          <p:spPr bwMode="auto">
            <a:xfrm flipH="1">
              <a:off x="4390" y="169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7" name="Line 17"/>
            <p:cNvSpPr>
              <a:spLocks noChangeShapeType="1"/>
            </p:cNvSpPr>
            <p:nvPr/>
          </p:nvSpPr>
          <p:spPr bwMode="auto">
            <a:xfrm>
              <a:off x="4393" y="1144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8" name="Text Box 18"/>
            <p:cNvSpPr txBox="1">
              <a:spLocks noChangeArrowheads="1"/>
            </p:cNvSpPr>
            <p:nvPr/>
          </p:nvSpPr>
          <p:spPr bwMode="auto">
            <a:xfrm rot="706751">
              <a:off x="4815" y="1177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39" name="Text Box 19"/>
            <p:cNvSpPr txBox="1">
              <a:spLocks noChangeArrowheads="1"/>
            </p:cNvSpPr>
            <p:nvPr/>
          </p:nvSpPr>
          <p:spPr bwMode="auto">
            <a:xfrm>
              <a:off x="4021" y="8"/>
              <a:ext cx="3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CLOSED</a:t>
              </a:r>
            </a:p>
          </p:txBody>
        </p:sp>
        <p:sp>
          <p:nvSpPr>
            <p:cNvPr id="175140" name="Text Box 20"/>
            <p:cNvSpPr txBox="1">
              <a:spLocks noChangeArrowheads="1"/>
            </p:cNvSpPr>
            <p:nvPr/>
          </p:nvSpPr>
          <p:spPr bwMode="auto">
            <a:xfrm>
              <a:off x="4071" y="13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SYN 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SENT</a:t>
              </a:r>
            </a:p>
          </p:txBody>
        </p:sp>
        <p:sp>
          <p:nvSpPr>
            <p:cNvPr id="175141" name="Text Box 21"/>
            <p:cNvSpPr txBox="1">
              <a:spLocks noChangeArrowheads="1"/>
            </p:cNvSpPr>
            <p:nvPr/>
          </p:nvSpPr>
          <p:spPr bwMode="auto">
            <a:xfrm>
              <a:off x="3876" y="879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</p:grpSp>
      <p:grpSp>
        <p:nvGrpSpPr>
          <p:cNvPr id="175112" name="Group 22"/>
          <p:cNvGrpSpPr>
            <a:grpSpLocks/>
          </p:cNvGrpSpPr>
          <p:nvPr/>
        </p:nvGrpSpPr>
        <p:grpSpPr bwMode="auto">
          <a:xfrm>
            <a:off x="5799138" y="4010025"/>
            <a:ext cx="2682875" cy="2763838"/>
            <a:chOff x="3653" y="2526"/>
            <a:chExt cx="1690" cy="1741"/>
          </a:xfrm>
        </p:grpSpPr>
        <p:sp>
          <p:nvSpPr>
            <p:cNvPr id="175113" name="Line 23"/>
            <p:cNvSpPr>
              <a:spLocks noChangeShapeType="1"/>
            </p:cNvSpPr>
            <p:nvPr/>
          </p:nvSpPr>
          <p:spPr bwMode="auto">
            <a:xfrm>
              <a:off x="3971" y="2818"/>
              <a:ext cx="1069" cy="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4" name="Text Box 24"/>
            <p:cNvSpPr txBox="1">
              <a:spLocks noChangeArrowheads="1"/>
            </p:cNvSpPr>
            <p:nvPr/>
          </p:nvSpPr>
          <p:spPr bwMode="auto">
            <a:xfrm rot="706751">
              <a:off x="4407" y="2846"/>
              <a:ext cx="2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FIN</a:t>
              </a:r>
              <a:endParaRPr lang="en-US" altLang="x-none" sz="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15" name="Line 25"/>
            <p:cNvSpPr>
              <a:spLocks noChangeShapeType="1"/>
            </p:cNvSpPr>
            <p:nvPr/>
          </p:nvSpPr>
          <p:spPr bwMode="auto">
            <a:xfrm>
              <a:off x="5040" y="2697"/>
              <a:ext cx="10" cy="1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116" name="Group 26"/>
            <p:cNvGrpSpPr>
              <a:grpSpLocks/>
            </p:cNvGrpSpPr>
            <p:nvPr/>
          </p:nvGrpSpPr>
          <p:grpSpPr bwMode="auto">
            <a:xfrm>
              <a:off x="3929" y="3217"/>
              <a:ext cx="1152" cy="381"/>
              <a:chOff x="1904" y="2274"/>
              <a:chExt cx="1721" cy="474"/>
            </a:xfrm>
          </p:grpSpPr>
          <p:sp>
            <p:nvSpPr>
              <p:cNvPr id="175130" name="Line 2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31" name="Text Box 2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ACK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17" name="Line 29"/>
            <p:cNvSpPr>
              <a:spLocks noChangeShapeType="1"/>
            </p:cNvSpPr>
            <p:nvPr/>
          </p:nvSpPr>
          <p:spPr bwMode="auto">
            <a:xfrm flipH="1">
              <a:off x="3967" y="2774"/>
              <a:ext cx="1" cy="1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8" name="Line 30"/>
            <p:cNvSpPr>
              <a:spLocks noChangeShapeType="1"/>
            </p:cNvSpPr>
            <p:nvPr/>
          </p:nvSpPr>
          <p:spPr bwMode="auto">
            <a:xfrm>
              <a:off x="3993" y="3899"/>
              <a:ext cx="1069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9" name="Text Box 31"/>
            <p:cNvSpPr txBox="1">
              <a:spLocks noChangeArrowheads="1"/>
            </p:cNvSpPr>
            <p:nvPr/>
          </p:nvSpPr>
          <p:spPr bwMode="auto">
            <a:xfrm rot="706751">
              <a:off x="4392" y="3886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000">
                  <a:solidFill>
                    <a:srgbClr val="000000"/>
                  </a:solidFill>
                  <a:latin typeface="Arial" charset="0"/>
                </a:rPr>
                <a:t>ACK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75120" name="Text Box 32"/>
            <p:cNvSpPr txBox="1">
              <a:spLocks noChangeArrowheads="1"/>
            </p:cNvSpPr>
            <p:nvPr/>
          </p:nvSpPr>
          <p:spPr bwMode="auto">
            <a:xfrm>
              <a:off x="3653" y="2739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1</a:t>
              </a:r>
            </a:p>
          </p:txBody>
        </p:sp>
        <p:sp>
          <p:nvSpPr>
            <p:cNvPr id="175121" name="Text Box 33"/>
            <p:cNvSpPr txBox="1">
              <a:spLocks noChangeArrowheads="1"/>
            </p:cNvSpPr>
            <p:nvPr/>
          </p:nvSpPr>
          <p:spPr bwMode="auto">
            <a:xfrm>
              <a:off x="3670" y="2528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2" name="Text Box 34"/>
            <p:cNvSpPr txBox="1">
              <a:spLocks noChangeArrowheads="1"/>
            </p:cNvSpPr>
            <p:nvPr/>
          </p:nvSpPr>
          <p:spPr bwMode="auto">
            <a:xfrm>
              <a:off x="4689" y="2526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ESTABLSIHED</a:t>
              </a:r>
            </a:p>
          </p:txBody>
        </p:sp>
        <p:sp>
          <p:nvSpPr>
            <p:cNvPr id="175123" name="Text Box 35"/>
            <p:cNvSpPr txBox="1">
              <a:spLocks noChangeArrowheads="1"/>
            </p:cNvSpPr>
            <p:nvPr/>
          </p:nvSpPr>
          <p:spPr bwMode="auto">
            <a:xfrm>
              <a:off x="4999" y="3143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CLOSE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  <p:grpSp>
          <p:nvGrpSpPr>
            <p:cNvPr id="175124" name="Group 36"/>
            <p:cNvGrpSpPr>
              <a:grpSpLocks/>
            </p:cNvGrpSpPr>
            <p:nvPr/>
          </p:nvGrpSpPr>
          <p:grpSpPr bwMode="auto">
            <a:xfrm>
              <a:off x="3923" y="3427"/>
              <a:ext cx="1152" cy="381"/>
              <a:chOff x="1904" y="2274"/>
              <a:chExt cx="1721" cy="474"/>
            </a:xfrm>
          </p:grpSpPr>
          <p:sp>
            <p:nvSpPr>
              <p:cNvPr id="175128" name="Line 37"/>
              <p:cNvSpPr>
                <a:spLocks noChangeShapeType="1"/>
              </p:cNvSpPr>
              <p:nvPr/>
            </p:nvSpPr>
            <p:spPr bwMode="auto">
              <a:xfrm flipH="1">
                <a:off x="1979" y="2274"/>
                <a:ext cx="1572" cy="47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9" name="Text Box 38"/>
              <p:cNvSpPr txBox="1">
                <a:spLocks noChangeArrowheads="1"/>
              </p:cNvSpPr>
              <p:nvPr/>
            </p:nvSpPr>
            <p:spPr bwMode="auto">
              <a:xfrm rot="-1080000">
                <a:off x="1904" y="2334"/>
                <a:ext cx="17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000">
                    <a:solidFill>
                      <a:srgbClr val="000000"/>
                    </a:solidFill>
                    <a:latin typeface="Arial" charset="0"/>
                  </a:rPr>
                  <a:t>FIN</a:t>
                </a:r>
                <a:endParaRPr lang="en-US" altLang="x-none" sz="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75125" name="Text Box 39"/>
            <p:cNvSpPr txBox="1">
              <a:spLocks noChangeArrowheads="1"/>
            </p:cNvSpPr>
            <p:nvPr/>
          </p:nvSpPr>
          <p:spPr bwMode="auto">
            <a:xfrm>
              <a:off x="4993" y="3386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LAST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ACK</a:t>
              </a:r>
            </a:p>
          </p:txBody>
        </p:sp>
        <p:sp>
          <p:nvSpPr>
            <p:cNvPr id="175126" name="Text Box 40"/>
            <p:cNvSpPr txBox="1">
              <a:spLocks noChangeArrowheads="1"/>
            </p:cNvSpPr>
            <p:nvPr/>
          </p:nvSpPr>
          <p:spPr bwMode="auto">
            <a:xfrm>
              <a:off x="3653" y="3531"/>
              <a:ext cx="3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FIN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 2</a:t>
              </a:r>
            </a:p>
          </p:txBody>
        </p:sp>
        <p:sp>
          <p:nvSpPr>
            <p:cNvPr id="175127" name="Text Box 41"/>
            <p:cNvSpPr txBox="1">
              <a:spLocks noChangeArrowheads="1"/>
            </p:cNvSpPr>
            <p:nvPr/>
          </p:nvSpPr>
          <p:spPr bwMode="auto">
            <a:xfrm>
              <a:off x="3674" y="3777"/>
              <a:ext cx="3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TIME</a:t>
              </a:r>
              <a:b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900">
                  <a:solidFill>
                    <a:srgbClr val="000000"/>
                  </a:solidFill>
                  <a:latin typeface="Times New Roman" charset="0"/>
                </a:rPr>
                <a:t>WAIT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A03AB-08FE-2748-A648-A5689315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A1D6-5A67-8647-88E0-E3A073C06BF1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9736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4194</Words>
  <Application>Microsoft Macintosh PowerPoint</Application>
  <PresentationFormat>On-screen Show (4:3)</PresentationFormat>
  <Paragraphs>1022</Paragraphs>
  <Slides>82</Slides>
  <Notes>73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104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Century Gothic</vt:lpstr>
      <vt:lpstr>Comic Sans MS</vt:lpstr>
      <vt:lpstr>Courier New</vt:lpstr>
      <vt:lpstr>Lucida Console</vt:lpstr>
      <vt:lpstr>Lucida Grande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6_Default Design</vt:lpstr>
      <vt:lpstr>Clip</vt:lpstr>
      <vt:lpstr>Equation</vt:lpstr>
      <vt:lpstr>Network Transport Layer: TCP/Reno Analysis, TCP Cubic, TCP/Vegas</vt:lpstr>
      <vt:lpstr>Admin.</vt:lpstr>
      <vt:lpstr>PowerPoint Presentation</vt:lpstr>
      <vt:lpstr>Three Way Handshake (TWH) [Tomlinson 1975]</vt:lpstr>
      <vt:lpstr>Time_Wait Design Options</vt:lpstr>
      <vt:lpstr>TCP Four Way Teardown  (For Bi-Directional Transport)</vt:lpstr>
      <vt:lpstr>PowerPoint Presentation</vt:lpstr>
      <vt:lpstr>TCP Connection Management</vt:lpstr>
      <vt:lpstr>TCP Connection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 CC: A Simple Model</vt:lpstr>
      <vt:lpstr>PowerPoint Presentation</vt:lpstr>
      <vt:lpstr>PowerPoint Presentation</vt:lpstr>
      <vt:lpstr>PowerPoint Presentation</vt:lpstr>
      <vt:lpstr>Implication: Congestion (overload) Case</vt:lpstr>
      <vt:lpstr>PowerPoint Presentation</vt:lpstr>
      <vt:lpstr>Implication: No Congestion Case</vt:lpstr>
      <vt:lpstr>PowerPoint Presentation</vt:lpstr>
      <vt:lpstr>PowerPoint Presentation</vt:lpstr>
      <vt:lpstr>Intuition: Another Look</vt:lpstr>
      <vt:lpstr>PowerPoint Presentation</vt:lpstr>
      <vt:lpstr>PowerPoint Presentation</vt:lpstr>
      <vt:lpstr>Mapping A(M)I-MD to Protocol</vt:lpstr>
      <vt:lpstr>Obtain d(t) Approach 1: End Hosts  Consider Loss as Congestion</vt:lpstr>
      <vt:lpstr>Obtain d(t) Approach 2: Network Feedback (ECN: Explicit Congestion Notification)</vt:lpstr>
      <vt:lpstr>Mapping A(M)I-MD to Protocol</vt:lpstr>
      <vt:lpstr>TCP/Reno Formulas</vt:lpstr>
      <vt:lpstr>TCP/Reno Formula Switching  (Control Structure)</vt:lpstr>
      <vt:lpstr>TCP/Reno Formula Switching  (Control Structure)</vt:lpstr>
      <vt:lpstr>PowerPoint Presentation</vt:lpstr>
      <vt:lpstr>PowerPoint Presentation</vt:lpstr>
      <vt:lpstr>Startup Behavior with Slow-start</vt:lpstr>
      <vt:lpstr>AIMD: Congestion Avoidance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Exercise: Application of Analysis</vt:lpstr>
      <vt:lpstr>PowerPoint Presentation</vt:lpstr>
      <vt:lpstr>PowerPoint Presentation</vt:lpstr>
      <vt:lpstr>A Puzzle: cwnd and Rate  of a TCP Session</vt:lpstr>
      <vt:lpstr>PowerPoint Presentation</vt:lpstr>
      <vt:lpstr>Extreme: Zero Buffer</vt:lpstr>
      <vt:lpstr>Design</vt:lpstr>
      <vt:lpstr>PowerPoint Presentation</vt:lpstr>
      <vt:lpstr>PowerPoint Presentation</vt:lpstr>
      <vt:lpstr>TCP Cubic</vt:lpstr>
      <vt:lpstr>TCP Cubic Goals</vt:lpstr>
      <vt:lpstr>TCP BIC Algorithm</vt:lpstr>
      <vt:lpstr>TCP BIC Algorithm: Issues</vt:lpstr>
      <vt:lpstr>TCP BIC Algorithm</vt:lpstr>
      <vt:lpstr>TCP BIC Algorithm</vt:lpstr>
      <vt:lpstr>TCP BIC Algorithm: Probe</vt:lpstr>
      <vt:lpstr>TCP BIC - Summary</vt:lpstr>
      <vt:lpstr>TCP BIC in Action</vt:lpstr>
      <vt:lpstr>TCP BIC Analysis</vt:lpstr>
      <vt:lpstr>Cubic High-Level Structure</vt:lpstr>
      <vt:lpstr>The Cubic function</vt:lpstr>
      <vt:lpstr>PowerPoint Presentation</vt:lpstr>
      <vt:lpstr>PowerPoint Presentation</vt:lpstr>
      <vt:lpstr>TCP/Vegas (Brakmo &amp; Peterson 1994)</vt:lpstr>
      <vt:lpstr>TCP/Vegas: Key Question</vt:lpstr>
      <vt:lpstr>Recall: Little’s Law</vt:lpstr>
      <vt:lpstr>Estimating Number  of Packets in the Queue</vt:lpstr>
      <vt:lpstr>TCP/Vegas CA algorithm</vt:lpstr>
      <vt:lpstr>TCP/Vegas CA algorithm</vt:lpstr>
      <vt:lpstr>Discussions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378</cp:revision>
  <cp:lastPrinted>2017-11-07T22:27:12Z</cp:lastPrinted>
  <dcterms:created xsi:type="dcterms:W3CDTF">1999-10-08T19:08:27Z</dcterms:created>
  <dcterms:modified xsi:type="dcterms:W3CDTF">2022-11-02T12:18:58Z</dcterms:modified>
  <cp:category/>
</cp:coreProperties>
</file>