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7382" r:id="rId2"/>
  </p:sldMasterIdLst>
  <p:notesMasterIdLst>
    <p:notesMasterId r:id="rId49"/>
  </p:notesMasterIdLst>
  <p:handoutMasterIdLst>
    <p:handoutMasterId r:id="rId50"/>
  </p:handoutMasterIdLst>
  <p:sldIdLst>
    <p:sldId id="784" r:id="rId3"/>
    <p:sldId id="1245" r:id="rId4"/>
    <p:sldId id="1236" r:id="rId5"/>
    <p:sldId id="1281" r:id="rId6"/>
    <p:sldId id="1267" r:id="rId7"/>
    <p:sldId id="1130" r:id="rId8"/>
    <p:sldId id="1268" r:id="rId9"/>
    <p:sldId id="1132" r:id="rId10"/>
    <p:sldId id="1269" r:id="rId11"/>
    <p:sldId id="1270" r:id="rId12"/>
    <p:sldId id="1271" r:id="rId13"/>
    <p:sldId id="1272" r:id="rId14"/>
    <p:sldId id="1137" r:id="rId15"/>
    <p:sldId id="1273" r:id="rId16"/>
    <p:sldId id="1139" r:id="rId17"/>
    <p:sldId id="1140" r:id="rId18"/>
    <p:sldId id="1274" r:id="rId19"/>
    <p:sldId id="1275" r:id="rId20"/>
    <p:sldId id="1276" r:id="rId21"/>
    <p:sldId id="1277" r:id="rId22"/>
    <p:sldId id="1278" r:id="rId23"/>
    <p:sldId id="1146" r:id="rId24"/>
    <p:sldId id="1147" r:id="rId25"/>
    <p:sldId id="1279" r:id="rId26"/>
    <p:sldId id="1280" r:id="rId27"/>
    <p:sldId id="1125" r:id="rId28"/>
    <p:sldId id="1148" r:id="rId29"/>
    <p:sldId id="1149" r:id="rId30"/>
    <p:sldId id="1150" r:id="rId31"/>
    <p:sldId id="1151" r:id="rId32"/>
    <p:sldId id="1152" r:id="rId33"/>
    <p:sldId id="1153" r:id="rId34"/>
    <p:sldId id="1154" r:id="rId35"/>
    <p:sldId id="1155" r:id="rId36"/>
    <p:sldId id="1156" r:id="rId37"/>
    <p:sldId id="1157" r:id="rId38"/>
    <p:sldId id="1158" r:id="rId39"/>
    <p:sldId id="1227" r:id="rId40"/>
    <p:sldId id="1228" r:id="rId41"/>
    <p:sldId id="1229" r:id="rId42"/>
    <p:sldId id="1230" r:id="rId43"/>
    <p:sldId id="1231" r:id="rId44"/>
    <p:sldId id="1232" r:id="rId45"/>
    <p:sldId id="1233" r:id="rId46"/>
    <p:sldId id="1234" r:id="rId47"/>
    <p:sldId id="1235" r:id="rId48"/>
  </p:sldIdLst>
  <p:sldSz cx="9144000" cy="6858000" type="screen4x3"/>
  <p:notesSz cx="7315200" cy="9601200"/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56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28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68425" indent="3175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5625" indent="3175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3"/>
    <p:restoredTop sz="91512"/>
  </p:normalViewPr>
  <p:slideViewPr>
    <p:cSldViewPr>
      <p:cViewPr varScale="1">
        <p:scale>
          <a:sx n="129" d="100"/>
          <a:sy n="129" d="100"/>
        </p:scale>
        <p:origin x="16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560"/>
    </p:cViewPr>
  </p:sorterViewPr>
  <p:notesViewPr>
    <p:cSldViewPr>
      <p:cViewPr varScale="1">
        <p:scale>
          <a:sx n="64" d="100"/>
          <a:sy n="64" d="100"/>
        </p:scale>
        <p:origin x="-2600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77DAA987-589F-E645-8A5F-211BF399678F}" type="datetimeFigureOut">
              <a:rPr lang="en-US" altLang="x-none"/>
              <a:pPr/>
              <a:t>10/17/22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36BE2B1-9F7A-034E-BEDF-0AC7E7D4CC3A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F9B85787-CDA8-AB43-BB61-68662D9CE1E2}" type="datetimeFigureOut">
              <a:rPr lang="en-US" altLang="x-none"/>
              <a:pPr/>
              <a:t>10/17/22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DB27D72C-7374-F445-8DF4-A158042C15E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684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56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3193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831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470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107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A8E2683-14B3-924C-9D1E-0D2CC9333DF1}" type="slidenum">
              <a:rPr lang="en-US" altLang="x-none" sz="1200">
                <a:latin typeface="Times New Roman" charset="0"/>
              </a:rPr>
              <a:pPr eaLnBrk="1" hangingPunct="1"/>
              <a:t>1</a:t>
            </a:fld>
            <a:endParaRPr lang="en-US" altLang="x-none" sz="1200">
              <a:latin typeface="Times New Roman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88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EDBCF-3D94-E447-938A-45B92A3AAD8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27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0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90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5040AB-404D-8C4B-BAE6-D3E0A67DBBE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51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48297B-26AF-834F-92AF-D67329263B6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338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945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1791D9-BC15-8F40-A603-4ED5D65ECE5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310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66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966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0EBE4B-74FF-154C-A6C6-FACB7C2A889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819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8E10B8-3B3D-544B-8683-D3897C58992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8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250E68-0C22-1B47-BE87-21668CF6B52F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86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BAF5FD-9137-8540-98B4-636BE3E5C79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024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048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FB5453-8DF3-C84F-B6C1-EE6F9A85EC4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66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68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068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E3A43B-8FBA-9948-8570-073FC964F34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1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72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1C91F5-28CD-7945-BBD7-8F0787DB6AEC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834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8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08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8599D1-CDAF-A44F-8971-1D7B4D29F230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859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09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109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94F1CD-CC8E-E244-A9F8-722C0F499A49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00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29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129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07A140-40B5-6543-A40B-FE22B320AD8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752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150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13133C-E3C0-954F-BD5D-686A10AE9413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631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70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170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8A8E01-C2A3-EA4B-A113-41C5C2640326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804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9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19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6537D3-82AA-8D47-86FE-B69EB53D1CEF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1347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11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211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767C6B6-FA95-6949-B144-4706301C9C8C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65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50DB3CC-17DC-BC4C-8289-F6DB37F00C30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734C0DF-A967-944C-8D9E-697B81946635}" type="slidenum">
              <a:rPr lang="en-US" altLang="x-none" sz="1300">
                <a:latin typeface="Times New Roman" charset="0"/>
              </a:rPr>
              <a:pPr eaLnBrk="1" hangingPunct="1"/>
              <a:t>28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C6901D3-05E7-6944-98F6-5CD2150D6485}" type="slidenum">
              <a:rPr lang="en-US" altLang="x-none" sz="1300">
                <a:latin typeface="Times New Roman" charset="0"/>
              </a:rPr>
              <a:pPr eaLnBrk="1" hangingPunct="1"/>
              <a:t>29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407BA62-4FCE-0B47-8E21-BB66B678C8ED}" type="slidenum">
              <a:rPr lang="en-US" altLang="x-none" sz="1300"/>
              <a:pPr/>
              <a:t>3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5922142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EFA9E82-B3BD-F84E-AB84-EEC813BBEA10}" type="slidenum">
              <a:rPr lang="en-US" altLang="x-none" sz="1300">
                <a:latin typeface="Times New Roman" charset="0"/>
              </a:rPr>
              <a:pPr eaLnBrk="1" hangingPunct="1"/>
              <a:t>30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https://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www.ietf.org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/proceedings/99/slides/slides-99-maprg-the-quic-transport-protocol-design-and-internet-scale-deployment-01.pdf</a:t>
            </a:r>
            <a:endParaRPr lang="x-none" altLang="x-none" dirty="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CE3788B-2645-244F-BF2A-EBC457099617}" type="slidenum">
              <a:rPr lang="en-US" altLang="x-none" sz="1300">
                <a:latin typeface="Times New Roman" charset="0"/>
              </a:rPr>
              <a:pPr eaLnBrk="1" hangingPunct="1"/>
              <a:t>31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9A76C86-B880-6A45-9A1B-459C70F34DC6}" type="slidenum">
              <a:rPr lang="en-US" altLang="x-none" sz="1300">
                <a:latin typeface="Times New Roman" charset="0"/>
              </a:rPr>
              <a:pPr eaLnBrk="1" hangingPunct="1"/>
              <a:t>32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6D01575-0A39-0D4E-9DF2-BA8F57EE0CE3}" type="slidenum">
              <a:rPr lang="en-US" altLang="x-none" sz="1300">
                <a:latin typeface="Times New Roman" charset="0"/>
              </a:rPr>
              <a:pPr eaLnBrk="1" hangingPunct="1"/>
              <a:t>33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E4AD3-AB7B-9B4C-B2FD-61CDE2505D44}" type="slidenum">
              <a:rPr lang="en-US" altLang="x-none" sz="1300">
                <a:latin typeface="Times New Roman" charset="0"/>
              </a:rPr>
              <a:pPr eaLnBrk="1" hangingPunct="1"/>
              <a:t>34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x-none" sz="2000" dirty="0">
                <a:latin typeface="Times New Roman" charset="0"/>
                <a:ea typeface="ＭＳ Ｐゴシック" charset="-128"/>
              </a:rPr>
              <a:t>Two zeros turned out to be handy: +0 for no check sum, -0 for checksum</a:t>
            </a:r>
          </a:p>
          <a:p>
            <a:pPr marL="0" lvl="1"/>
            <a:r>
              <a:rPr lang="en-US" altLang="x-none" sz="2000" dirty="0">
                <a:latin typeface="Times New Roman" charset="0"/>
                <a:ea typeface="ＭＳ Ｐゴシック" charset="-128"/>
              </a:rPr>
              <a:t>Add the carry back to the sum treats all bits </a:t>
            </a:r>
            <a:r>
              <a:rPr lang="ja-JP" altLang="en-US" sz="2000">
                <a:latin typeface="Times New Roman" charset="0"/>
                <a:ea typeface="ＭＳ Ｐゴシック" charset="-128"/>
              </a:rPr>
              <a:t>“</a:t>
            </a:r>
            <a:r>
              <a:rPr lang="en-US" altLang="ja-JP" sz="2000" dirty="0">
                <a:latin typeface="Times New Roman" charset="0"/>
                <a:ea typeface="ＭＳ Ｐゴシック" charset="-128"/>
              </a:rPr>
              <a:t>equally</a:t>
            </a:r>
            <a:r>
              <a:rPr lang="ja-JP" altLang="en-US" sz="2000">
                <a:latin typeface="Times New Roman" charset="0"/>
                <a:ea typeface="ＭＳ Ｐゴシック" charset="-128"/>
              </a:rPr>
              <a:t>”</a:t>
            </a:r>
            <a:endParaRPr lang="en-US" altLang="ja-JP" sz="2000" dirty="0">
              <a:latin typeface="Times New Roman" charset="0"/>
              <a:ea typeface="ＭＳ Ｐゴシック" charset="-128"/>
            </a:endParaRPr>
          </a:p>
          <a:p>
            <a:endParaRPr lang="en-US" altLang="x-none" dirty="0">
              <a:latin typeface="Times New Roman" charset="0"/>
              <a:ea typeface="ＭＳ Ｐゴシック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AD4AA82-E1F8-FC44-A60A-0FB4EA202820}" type="slidenum">
              <a:rPr lang="en-US" altLang="x-none" sz="1300">
                <a:latin typeface="Times New Roman" charset="0"/>
              </a:rPr>
              <a:pPr eaLnBrk="1" hangingPunct="1"/>
              <a:t>35</a:t>
            </a:fld>
            <a:endParaRPr lang="en-US" altLang="x-none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7B89EC7-E191-B94D-B195-20C8FD21BC98}" type="slidenum">
              <a:rPr lang="en-US" altLang="x-none" sz="1300">
                <a:latin typeface="Times New Roman" charset="0"/>
              </a:rPr>
              <a:pPr eaLnBrk="1" hangingPunct="1"/>
              <a:t>36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x-none" sz="2000">
                <a:latin typeface="Times New Roman" charset="0"/>
                <a:ea typeface="ＭＳ Ｐゴシック" charset="-128"/>
              </a:rPr>
              <a:t>Common among many early computers: PDP-1 and UNIVAC 1100/2200 series</a:t>
            </a:r>
          </a:p>
          <a:p>
            <a:pPr marL="0" lvl="1"/>
            <a:endParaRPr lang="en-US" altLang="x-none" sz="2000">
              <a:latin typeface="Times New Roman" charset="0"/>
              <a:ea typeface="ＭＳ Ｐゴシック" charset="-128"/>
            </a:endParaRP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16ACF7A-1635-5747-B4F0-F2FD0C972687}" type="slidenum">
              <a:rPr lang="en-US" altLang="x-none" sz="1300">
                <a:latin typeface="Times New Roman" charset="0"/>
              </a:rPr>
              <a:pPr eaLnBrk="1" hangingPunct="1"/>
              <a:t>37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5AB27FC-F0F8-4D42-A9C1-01A6C948282C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38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074D454-F0E2-4C4E-B2C7-78878B1308B2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39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x-none">
              <a:ea typeface="ＭＳ Ｐゴシック" charset="-128"/>
            </a:endParaRP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15BBA42-E452-FE4B-B260-46830EA4CCBD}" type="slidenum">
              <a:rPr lang="en-US" altLang="x-none" sz="1300">
                <a:latin typeface="Calibri" charset="0"/>
              </a:rPr>
              <a:pPr eaLnBrk="1" hangingPunct="1"/>
              <a:t>4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119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29487B4-FBEA-DD4A-A8D4-E57C66D08999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40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C93E5F0-14C6-BC49-84E0-785E5A5A8147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41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DE545F2-4F8B-A641-B8F3-0682709BF342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42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40D2479-7ACD-1849-91C2-E52CABABECA3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43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73D8BB2-265B-F642-9697-36458532C83A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44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0C0E0EF-1335-E24C-A395-AC2A3627C1A6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45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66F7696-45A1-5F48-B4C3-E0EC4B7DD6FD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46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78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69B36B-47BB-A04E-9007-74B9786CC25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658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02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80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E93317-FC24-5A4F-95E2-F16DFA6F3C4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472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82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4CBA63-292D-EC4A-BCA5-1980CA66D1E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54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84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53E575-2B8E-9E48-9B53-D28F405841E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432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86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9EDBF8-D772-3742-AB9A-50B42771D13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2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448" y="2129656"/>
            <a:ext cx="7771132" cy="14704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97" y="3886940"/>
            <a:ext cx="6401434" cy="1752530"/>
          </a:xfrm>
        </p:spPr>
        <p:txBody>
          <a:bodyPr/>
          <a:lstStyle>
            <a:lvl1pPr marL="0" indent="0" algn="ctr">
              <a:buNone/>
              <a:defRPr/>
            </a:lvl1pPr>
            <a:lvl2pPr marL="455860" indent="0" algn="ctr">
              <a:buNone/>
              <a:defRPr/>
            </a:lvl2pPr>
            <a:lvl3pPr marL="911722" indent="0" algn="ctr">
              <a:buNone/>
              <a:defRPr/>
            </a:lvl3pPr>
            <a:lvl4pPr marL="1367583" indent="0" algn="ctr">
              <a:buNone/>
              <a:defRPr/>
            </a:lvl4pPr>
            <a:lvl5pPr marL="1823446" indent="0" algn="ctr">
              <a:buNone/>
              <a:defRPr/>
            </a:lvl5pPr>
            <a:lvl6pPr marL="2279306" indent="0" algn="ctr">
              <a:buNone/>
              <a:defRPr/>
            </a:lvl6pPr>
            <a:lvl7pPr marL="2735167" indent="0" algn="ctr">
              <a:buNone/>
              <a:defRPr/>
            </a:lvl7pPr>
            <a:lvl8pPr marL="3191028" indent="0" algn="ctr">
              <a:buNone/>
              <a:defRPr/>
            </a:lvl8pPr>
            <a:lvl9pPr marL="364689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52A57-608D-4846-9AD2-D850A31F07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67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2007F-5353-2345-A61F-1DAFDFE0411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247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3400" y="228191"/>
            <a:ext cx="1941991" cy="6019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674" y="228191"/>
            <a:ext cx="5678538" cy="6019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D6525-BE66-1246-9B19-8A1F0F703A2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4223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27E37-B0FF-BE4B-A15F-FDB2EFA499C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8398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E0982439-ABF3-A84B-B704-0367BB60464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7365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BC6B0B8D-89C4-8D46-938B-A8F8A76610B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1182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1BDA6DE3-E31D-E446-B83D-F4362378104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6800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49700" cy="4856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600200"/>
            <a:ext cx="3949700" cy="4856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6B75EF6E-3579-C24D-83FD-149D5407F0F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5185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BCF6B994-6E3E-BE40-B5AF-2A596AFCDF2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1345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3574FF0C-3778-444F-A6EB-EAA2B582331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739757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BED6FD1B-32A9-6F49-A48D-6E3FFCA386F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244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5A599-CC33-7E4D-8C4D-B495C4836CF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203122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6814182C-C586-3643-8140-F5514832797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4742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FFC5E398-0409-FB42-9D76-91D61A7BC14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8474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07F9BFEF-36A0-DD47-99B2-51AB96B0F0D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76314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12950" cy="6227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886450" cy="6227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F2F2CD70-2DEC-7747-B3CA-947880E6008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050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96" y="4406678"/>
            <a:ext cx="7771132" cy="136272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96" y="2906107"/>
            <a:ext cx="7771132" cy="150058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860" indent="0">
              <a:buNone/>
              <a:defRPr sz="1800"/>
            </a:lvl2pPr>
            <a:lvl3pPr marL="911722" indent="0">
              <a:buNone/>
              <a:defRPr sz="1600"/>
            </a:lvl3pPr>
            <a:lvl4pPr marL="1367583" indent="0">
              <a:buNone/>
              <a:defRPr sz="1400"/>
            </a:lvl4pPr>
            <a:lvl5pPr marL="1823446" indent="0">
              <a:buNone/>
              <a:defRPr sz="1400"/>
            </a:lvl5pPr>
            <a:lvl6pPr marL="2279306" indent="0">
              <a:buNone/>
              <a:defRPr sz="1400"/>
            </a:lvl6pPr>
            <a:lvl7pPr marL="2735167" indent="0">
              <a:buNone/>
              <a:defRPr sz="1400"/>
            </a:lvl7pPr>
            <a:lvl8pPr marL="3191028" indent="0">
              <a:buNone/>
              <a:defRPr sz="1400"/>
            </a:lvl8pPr>
            <a:lvl9pPr marL="364689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012A1-B92D-FE48-8EB4-9DD9A2218C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302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30498-AE79-BE45-96D5-B15E75DF3F0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213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4131"/>
            <a:ext cx="8230868" cy="11440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566" y="1535444"/>
            <a:ext cx="4040926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566" y="2175609"/>
            <a:ext cx="4040926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924" y="1535444"/>
            <a:ext cx="4042510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924" y="2175609"/>
            <a:ext cx="4042510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CD696-6A5B-3C40-BA90-C28B62DAFFA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994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B6A1D6-5A67-8647-88E0-E3A073C06BF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819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B7456-F267-5C4C-AD02-446DDDC385E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197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2559"/>
            <a:ext cx="3008896" cy="11630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62" y="272559"/>
            <a:ext cx="5112586" cy="58533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566" y="1435617"/>
            <a:ext cx="3008896" cy="4690314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B5703-EA52-1B42-A93E-243266C1544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272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234"/>
            <a:ext cx="5485132" cy="565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3228"/>
            <a:ext cx="5485132" cy="4115116"/>
          </a:xfrm>
        </p:spPr>
        <p:txBody>
          <a:bodyPr/>
          <a:lstStyle>
            <a:lvl1pPr marL="0" indent="0">
              <a:buNone/>
              <a:defRPr sz="3200"/>
            </a:lvl1pPr>
            <a:lvl2pPr marL="455860" indent="0">
              <a:buNone/>
              <a:defRPr sz="2800"/>
            </a:lvl2pPr>
            <a:lvl3pPr marL="911722" indent="0">
              <a:buNone/>
              <a:defRPr sz="2400"/>
            </a:lvl3pPr>
            <a:lvl4pPr marL="1367583" indent="0">
              <a:buNone/>
              <a:defRPr sz="2000"/>
            </a:lvl4pPr>
            <a:lvl5pPr marL="1823446" indent="0">
              <a:buNone/>
              <a:defRPr sz="2000"/>
            </a:lvl5pPr>
            <a:lvl6pPr marL="2279306" indent="0">
              <a:buNone/>
              <a:defRPr sz="2000"/>
            </a:lvl6pPr>
            <a:lvl7pPr marL="2735167" indent="0">
              <a:buNone/>
              <a:defRPr sz="2000"/>
            </a:lvl7pPr>
            <a:lvl8pPr marL="3191028" indent="0">
              <a:buNone/>
              <a:defRPr sz="2000"/>
            </a:lvl8pPr>
            <a:lvl9pPr marL="364689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6924"/>
            <a:ext cx="5485132" cy="804959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C0535-B4B8-A64E-A2C7-6740A1121A4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826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294" tIns="45654" rIns="91294" bIns="456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294" tIns="45654" rIns="91294" bIns="45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8040688" y="6396038"/>
            <a:ext cx="184150" cy="166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168" tIns="45577" rIns="91168" bIns="4557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en-US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4950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endParaRPr lang="en-US" altLang="x-none"/>
          </a:p>
        </p:txBody>
      </p:sp>
      <p:sp>
        <p:nvSpPr>
          <p:cNvPr id="230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2575" y="6402388"/>
            <a:ext cx="39560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ctr" defTabSz="913276" eaLnBrk="1" hangingPunct="1"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04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59E36BF2-D13E-EF44-8749-7BB701618EE4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96" r:id="rId1"/>
    <p:sldLayoutId id="2147487497" r:id="rId2"/>
    <p:sldLayoutId id="2147487498" r:id="rId3"/>
    <p:sldLayoutId id="2147487499" r:id="rId4"/>
    <p:sldLayoutId id="2147487500" r:id="rId5"/>
    <p:sldLayoutId id="2147487501" r:id="rId6"/>
    <p:sldLayoutId id="2147487502" r:id="rId7"/>
    <p:sldLayoutId id="2147487503" r:id="rId8"/>
    <p:sldLayoutId id="2147487504" r:id="rId9"/>
    <p:sldLayoutId id="2147487505" r:id="rId10"/>
    <p:sldLayoutId id="2147487506" r:id="rId11"/>
    <p:sldLayoutId id="214748750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5860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1722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67583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3446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39725" indent="-3397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39775" indent="-2841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38238" indent="-2254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597025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2638" indent="-22542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0403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66262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2124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77987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6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22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83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4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30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167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028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89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4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51800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565900"/>
            <a:ext cx="4254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 eaLnBrk="0" hangingPunct="0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97C160A6-42CF-0E46-8042-B30DC7B8B835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4581" name="Rectangle 7"/>
          <p:cNvSpPr>
            <a:spLocks noChangeArrowheads="1"/>
          </p:cNvSpPr>
          <p:nvPr userDrawn="1"/>
        </p:nvSpPr>
        <p:spPr bwMode="auto">
          <a:xfrm>
            <a:off x="0" y="1160463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/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19" r:id="rId1"/>
    <p:sldLayoutId id="2147487520" r:id="rId2"/>
    <p:sldLayoutId id="2147487521" r:id="rId3"/>
    <p:sldLayoutId id="2147487522" r:id="rId4"/>
    <p:sldLayoutId id="2147487523" r:id="rId5"/>
    <p:sldLayoutId id="2147487524" r:id="rId6"/>
    <p:sldLayoutId id="2147487525" r:id="rId7"/>
    <p:sldLayoutId id="2147487526" r:id="rId8"/>
    <p:sldLayoutId id="2147487527" r:id="rId9"/>
    <p:sldLayoutId id="2147487528" r:id="rId10"/>
    <p:sldLayoutId id="214748752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5.wmf"/><Relationship Id="rId3" Type="http://schemas.openxmlformats.org/officeDocument/2006/relationships/notesSlide" Target="../notesSlides/notesSlide29.xml"/><Relationship Id="rId21" Type="http://schemas.openxmlformats.org/officeDocument/2006/relationships/oleObject" Target="../embeddings/oleObject13.bin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15" Type="http://schemas.openxmlformats.org/officeDocument/2006/relationships/image" Target="../media/image14.wmf"/><Relationship Id="rId23" Type="http://schemas.openxmlformats.org/officeDocument/2006/relationships/oleObject" Target="../embeddings/oleObject15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qiaoxiang.me/courses/cnns-xmuf22/files/projects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7400" y="1809750"/>
            <a:ext cx="8128000" cy="1470025"/>
          </a:xfrm>
        </p:spPr>
        <p:txBody>
          <a:bodyPr/>
          <a:lstStyle/>
          <a:p>
            <a:pPr algn="ctr"/>
            <a:r>
              <a:rPr lang="en-US" altLang="zh-CN" sz="3200" dirty="0">
                <a:ea typeface="ＭＳ Ｐゴシック" charset="-128"/>
              </a:rPr>
              <a:t>Application</a:t>
            </a:r>
            <a:r>
              <a:rPr lang="zh-CN" altLang="en-US" sz="3200" dirty="0">
                <a:ea typeface="ＭＳ Ｐゴシック" charset="-128"/>
              </a:rPr>
              <a:t> </a:t>
            </a:r>
            <a:r>
              <a:rPr lang="en-US" altLang="zh-CN" sz="3200" dirty="0">
                <a:ea typeface="ＭＳ Ｐゴシック" charset="-128"/>
              </a:rPr>
              <a:t>Overlays</a:t>
            </a:r>
            <a:r>
              <a:rPr lang="zh-CN" altLang="en-US" sz="3200" dirty="0">
                <a:ea typeface="ＭＳ Ｐゴシック" charset="-128"/>
              </a:rPr>
              <a:t> </a:t>
            </a:r>
            <a:r>
              <a:rPr lang="en-US" altLang="zh-CN" sz="3200" dirty="0">
                <a:ea typeface="ＭＳ Ｐゴシック" charset="-128"/>
              </a:rPr>
              <a:t>(P2P);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Network Transport Layer: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Overview; UDP; Stop-and-Wait ARQ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BE83DE-EE1C-1E44-B5E9-D77F8E840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</a:t>
            </a:r>
            <a:r>
              <a:rPr lang="en-US" altLang="zh-CN" sz="2400" kern="0" dirty="0">
                <a:ea typeface="ＭＳ Ｐゴシック" charset="-128"/>
              </a:rPr>
              <a:t>2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10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18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22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B67E1C-A2A5-2445-A287-199084DB2A0E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Title 1"/>
          <p:cNvSpPr>
            <a:spLocks noGrp="1"/>
          </p:cNvSpPr>
          <p:nvPr>
            <p:ph type="title"/>
          </p:nvPr>
        </p:nvSpPr>
        <p:spPr>
          <a:xfrm>
            <a:off x="533400" y="46038"/>
            <a:ext cx="7772400" cy="1143000"/>
          </a:xfrm>
        </p:spPr>
        <p:txBody>
          <a:bodyPr/>
          <a:lstStyle/>
          <a:p>
            <a:r>
              <a:rPr lang="en-US">
                <a:latin typeface="Comic Sans MS" charset="0"/>
              </a:rPr>
              <a:t>Discussion: How to handle the issues?</a:t>
            </a:r>
          </a:p>
        </p:txBody>
      </p:sp>
      <p:sp>
        <p:nvSpPr>
          <p:cNvPr id="187394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3965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Comic Sans MS" charset="0"/>
              </a:rPr>
              <a:t>Robustness</a:t>
            </a:r>
          </a:p>
          <a:p>
            <a:pPr>
              <a:buFont typeface="Wingdings" pitchFamily="2" charset="2"/>
              <a:buChar char="q"/>
            </a:pPr>
            <a:endParaRPr lang="en-US" dirty="0">
              <a:latin typeface="Comic Sans MS" charset="0"/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latin typeface="Comic Sans MS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omic Sans MS" charset="0"/>
              </a:rPr>
              <a:t>Efficiency</a:t>
            </a:r>
          </a:p>
          <a:p>
            <a:pPr>
              <a:buFont typeface="Wingdings" pitchFamily="2" charset="2"/>
              <a:buChar char="q"/>
            </a:pPr>
            <a:endParaRPr lang="en-US" dirty="0">
              <a:latin typeface="Comic Sans MS" charset="0"/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latin typeface="Comic Sans MS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omic Sans MS" charset="0"/>
              </a:rPr>
              <a:t>Incentive</a:t>
            </a:r>
          </a:p>
        </p:txBody>
      </p:sp>
      <p:sp>
        <p:nvSpPr>
          <p:cNvPr id="1873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9DF49F-C12A-4749-9797-6DA24BAA142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grpSp>
        <p:nvGrpSpPr>
          <p:cNvPr id="187396" name="Group 4"/>
          <p:cNvGrpSpPr>
            <a:grpSpLocks/>
          </p:cNvGrpSpPr>
          <p:nvPr/>
        </p:nvGrpSpPr>
        <p:grpSpPr bwMode="auto">
          <a:xfrm>
            <a:off x="4710113" y="1550988"/>
            <a:ext cx="4248150" cy="3967162"/>
            <a:chOff x="385" y="572"/>
            <a:chExt cx="2676" cy="2499"/>
          </a:xfrm>
        </p:grpSpPr>
        <p:sp>
          <p:nvSpPr>
            <p:cNvPr id="187397" name="Rectangle 5"/>
            <p:cNvSpPr>
              <a:spLocks noChangeArrowheads="1"/>
            </p:cNvSpPr>
            <p:nvPr/>
          </p:nvSpPr>
          <p:spPr bwMode="auto">
            <a:xfrm>
              <a:off x="1610" y="70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7398" name="Oval 6"/>
            <p:cNvSpPr>
              <a:spLocks noChangeArrowheads="1"/>
            </p:cNvSpPr>
            <p:nvPr/>
          </p:nvSpPr>
          <p:spPr bwMode="auto">
            <a:xfrm>
              <a:off x="1610" y="1616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7399" name="Oval 7"/>
            <p:cNvSpPr>
              <a:spLocks noChangeArrowheads="1"/>
            </p:cNvSpPr>
            <p:nvPr/>
          </p:nvSpPr>
          <p:spPr bwMode="auto">
            <a:xfrm>
              <a:off x="748" y="2069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7400" name="Oval 8"/>
            <p:cNvSpPr>
              <a:spLocks noChangeArrowheads="1"/>
            </p:cNvSpPr>
            <p:nvPr/>
          </p:nvSpPr>
          <p:spPr bwMode="auto">
            <a:xfrm>
              <a:off x="1020" y="2387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7401" name="Oval 9"/>
            <p:cNvSpPr>
              <a:spLocks noChangeArrowheads="1"/>
            </p:cNvSpPr>
            <p:nvPr/>
          </p:nvSpPr>
          <p:spPr bwMode="auto">
            <a:xfrm>
              <a:off x="1383" y="2568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7402" name="Oval 10"/>
            <p:cNvSpPr>
              <a:spLocks noChangeArrowheads="1"/>
            </p:cNvSpPr>
            <p:nvPr/>
          </p:nvSpPr>
          <p:spPr bwMode="auto">
            <a:xfrm>
              <a:off x="2336" y="2205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7403" name="Line 11"/>
            <p:cNvSpPr>
              <a:spLocks noChangeShapeType="1"/>
            </p:cNvSpPr>
            <p:nvPr/>
          </p:nvSpPr>
          <p:spPr bwMode="auto">
            <a:xfrm flipH="1">
              <a:off x="1746" y="981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7404" name="Line 12"/>
            <p:cNvSpPr>
              <a:spLocks noChangeShapeType="1"/>
            </p:cNvSpPr>
            <p:nvPr/>
          </p:nvSpPr>
          <p:spPr bwMode="auto">
            <a:xfrm flipV="1">
              <a:off x="975" y="1797"/>
              <a:ext cx="635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7405" name="Line 13"/>
            <p:cNvSpPr>
              <a:spLocks noChangeShapeType="1"/>
            </p:cNvSpPr>
            <p:nvPr/>
          </p:nvSpPr>
          <p:spPr bwMode="auto">
            <a:xfrm flipV="1">
              <a:off x="1202" y="1888"/>
              <a:ext cx="453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7406" name="Line 14"/>
            <p:cNvSpPr>
              <a:spLocks noChangeShapeType="1"/>
            </p:cNvSpPr>
            <p:nvPr/>
          </p:nvSpPr>
          <p:spPr bwMode="auto">
            <a:xfrm flipV="1">
              <a:off x="1565" y="1888"/>
              <a:ext cx="136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7407" name="Line 15"/>
            <p:cNvSpPr>
              <a:spLocks noChangeShapeType="1"/>
            </p:cNvSpPr>
            <p:nvPr/>
          </p:nvSpPr>
          <p:spPr bwMode="auto">
            <a:xfrm flipH="1" flipV="1">
              <a:off x="1882" y="1842"/>
              <a:ext cx="49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7408" name="Text Box 16"/>
            <p:cNvSpPr txBox="1">
              <a:spLocks noChangeArrowheads="1"/>
            </p:cNvSpPr>
            <p:nvPr/>
          </p:nvSpPr>
          <p:spPr bwMode="auto">
            <a:xfrm>
              <a:off x="1837" y="572"/>
              <a:ext cx="77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servers/</a:t>
              </a:r>
              <a:b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</a:b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seeds</a:t>
              </a:r>
            </a:p>
          </p:txBody>
        </p:sp>
        <p:sp>
          <p:nvSpPr>
            <p:cNvPr id="187409" name="Text Box 17"/>
            <p:cNvSpPr txBox="1">
              <a:spLocks noChangeArrowheads="1"/>
            </p:cNvSpPr>
            <p:nvPr/>
          </p:nvSpPr>
          <p:spPr bwMode="auto">
            <a:xfrm>
              <a:off x="1746" y="1207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0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7410" name="Text Box 18"/>
            <p:cNvSpPr txBox="1">
              <a:spLocks noChangeArrowheads="1"/>
            </p:cNvSpPr>
            <p:nvPr/>
          </p:nvSpPr>
          <p:spPr bwMode="auto">
            <a:xfrm>
              <a:off x="385" y="1842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1</a:t>
              </a:r>
            </a:p>
          </p:txBody>
        </p:sp>
        <p:sp>
          <p:nvSpPr>
            <p:cNvPr id="187411" name="Text Box 19"/>
            <p:cNvSpPr txBox="1">
              <a:spLocks noChangeArrowheads="1"/>
            </p:cNvSpPr>
            <p:nvPr/>
          </p:nvSpPr>
          <p:spPr bwMode="auto">
            <a:xfrm>
              <a:off x="415" y="2432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2</a:t>
              </a:r>
            </a:p>
          </p:txBody>
        </p:sp>
        <p:sp>
          <p:nvSpPr>
            <p:cNvPr id="187412" name="Text Box 20"/>
            <p:cNvSpPr txBox="1">
              <a:spLocks noChangeArrowheads="1"/>
            </p:cNvSpPr>
            <p:nvPr/>
          </p:nvSpPr>
          <p:spPr bwMode="auto">
            <a:xfrm>
              <a:off x="1020" y="2840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3</a:t>
              </a:r>
            </a:p>
          </p:txBody>
        </p:sp>
        <p:sp>
          <p:nvSpPr>
            <p:cNvPr id="187413" name="Text Box 21"/>
            <p:cNvSpPr txBox="1">
              <a:spLocks noChangeArrowheads="1"/>
            </p:cNvSpPr>
            <p:nvPr/>
          </p:nvSpPr>
          <p:spPr bwMode="auto">
            <a:xfrm>
              <a:off x="2426" y="2523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n</a:t>
              </a:r>
            </a:p>
          </p:txBody>
        </p:sp>
        <p:sp>
          <p:nvSpPr>
            <p:cNvPr id="187414" name="Text Box 22"/>
            <p:cNvSpPr txBox="1">
              <a:spLocks noChangeArrowheads="1"/>
            </p:cNvSpPr>
            <p:nvPr/>
          </p:nvSpPr>
          <p:spPr bwMode="auto">
            <a:xfrm>
              <a:off x="1111" y="1706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1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7415" name="Text Box 23"/>
            <p:cNvSpPr txBox="1">
              <a:spLocks noChangeArrowheads="1"/>
            </p:cNvSpPr>
            <p:nvPr/>
          </p:nvSpPr>
          <p:spPr bwMode="auto">
            <a:xfrm>
              <a:off x="1156" y="1979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2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7416" name="Text Box 24"/>
            <p:cNvSpPr txBox="1">
              <a:spLocks noChangeArrowheads="1"/>
            </p:cNvSpPr>
            <p:nvPr/>
          </p:nvSpPr>
          <p:spPr bwMode="auto">
            <a:xfrm>
              <a:off x="1383" y="2115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3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7417" name="Text Box 25"/>
            <p:cNvSpPr txBox="1">
              <a:spLocks noChangeArrowheads="1"/>
            </p:cNvSpPr>
            <p:nvPr/>
          </p:nvSpPr>
          <p:spPr bwMode="auto">
            <a:xfrm>
              <a:off x="2064" y="1842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n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7418" name="Oval 26"/>
            <p:cNvSpPr>
              <a:spLocks noChangeArrowheads="1"/>
            </p:cNvSpPr>
            <p:nvPr/>
          </p:nvSpPr>
          <p:spPr bwMode="auto">
            <a:xfrm>
              <a:off x="1791" y="2659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7419" name="Oval 27"/>
            <p:cNvSpPr>
              <a:spLocks noChangeArrowheads="1"/>
            </p:cNvSpPr>
            <p:nvPr/>
          </p:nvSpPr>
          <p:spPr bwMode="auto">
            <a:xfrm>
              <a:off x="1927" y="2614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7420" name="Oval 28"/>
            <p:cNvSpPr>
              <a:spLocks noChangeArrowheads="1"/>
            </p:cNvSpPr>
            <p:nvPr/>
          </p:nvSpPr>
          <p:spPr bwMode="auto">
            <a:xfrm>
              <a:off x="2064" y="2568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84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Example: BitTorrent</a:t>
            </a:r>
          </a:p>
        </p:txBody>
      </p:sp>
      <p:sp>
        <p:nvSpPr>
          <p:cNvPr id="189442" name="Content Placeholder 3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Comic Sans MS" charset="0"/>
              </a:rPr>
              <a:t>A P2P file sharing protocol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omic Sans MS" charset="0"/>
              </a:rPr>
              <a:t>Created by Bram Cohen in 2004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omic Sans MS" charset="0"/>
              </a:rPr>
              <a:t>Spec at bep_0003: http://</a:t>
            </a:r>
            <a:r>
              <a:rPr lang="en-US" dirty="0" err="1">
                <a:latin typeface="Comic Sans MS" charset="0"/>
              </a:rPr>
              <a:t>www.bittorrent.org</a:t>
            </a:r>
            <a:r>
              <a:rPr lang="en-US" dirty="0">
                <a:latin typeface="Comic Sans MS" charset="0"/>
              </a:rPr>
              <a:t>/</a:t>
            </a:r>
            <a:r>
              <a:rPr lang="en-US" dirty="0" err="1">
                <a:latin typeface="Comic Sans MS" charset="0"/>
              </a:rPr>
              <a:t>beps</a:t>
            </a:r>
            <a:r>
              <a:rPr lang="en-US" dirty="0">
                <a:latin typeface="Comic Sans MS" charset="0"/>
              </a:rPr>
              <a:t>/bep_0003.html</a:t>
            </a:r>
          </a:p>
        </p:txBody>
      </p:sp>
      <p:sp>
        <p:nvSpPr>
          <p:cNvPr id="189443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D863D1-A919-3F49-A46F-BA33E21F224C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24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2612EC-843C-B740-850D-274FCE0B9C7C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BitTorrent: Lookup</a:t>
            </a:r>
          </a:p>
        </p:txBody>
      </p:sp>
      <p:pic>
        <p:nvPicPr>
          <p:cNvPr id="191491" name="Picture 5" descr="j019538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86600" y="1905000"/>
            <a:ext cx="1343025" cy="1371600"/>
          </a:xfrm>
          <a:noFill/>
        </p:spPr>
      </p:pic>
      <p:pic>
        <p:nvPicPr>
          <p:cNvPr id="191492" name="Picture 7" descr="MCj039724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1447800"/>
            <a:ext cx="18034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493" name="Text Box 15"/>
          <p:cNvSpPr txBox="1">
            <a:spLocks noChangeArrowheads="1"/>
          </p:cNvSpPr>
          <p:nvPr/>
        </p:nvSpPr>
        <p:spPr bwMode="auto">
          <a:xfrm>
            <a:off x="1219200" y="2909888"/>
            <a:ext cx="131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</a:rPr>
              <a:t>webserver</a:t>
            </a:r>
          </a:p>
        </p:txBody>
      </p:sp>
      <p:sp>
        <p:nvSpPr>
          <p:cNvPr id="191494" name="Text Box 16"/>
          <p:cNvSpPr txBox="1">
            <a:spLocks noChangeArrowheads="1"/>
          </p:cNvSpPr>
          <p:nvPr/>
        </p:nvSpPr>
        <p:spPr bwMode="auto">
          <a:xfrm>
            <a:off x="7467600" y="32004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</a:rPr>
              <a:t>user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819400" y="1905000"/>
            <a:ext cx="4133850" cy="533400"/>
            <a:chOff x="1776" y="1200"/>
            <a:chExt cx="2604" cy="336"/>
          </a:xfrm>
        </p:grpSpPr>
        <p:sp>
          <p:nvSpPr>
            <p:cNvPr id="191500" name="Line 17"/>
            <p:cNvSpPr>
              <a:spLocks noChangeShapeType="1"/>
            </p:cNvSpPr>
            <p:nvPr/>
          </p:nvSpPr>
          <p:spPr bwMode="auto">
            <a:xfrm flipH="1" flipV="1">
              <a:off x="1776" y="1392"/>
              <a:ext cx="25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91501" name="Text Box 18"/>
            <p:cNvSpPr txBox="1">
              <a:spLocks noChangeArrowheads="1"/>
            </p:cNvSpPr>
            <p:nvPr/>
          </p:nvSpPr>
          <p:spPr bwMode="auto">
            <a:xfrm>
              <a:off x="2400" y="1200"/>
              <a:ext cx="19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HTTP GET   MYFILE.torrent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819400" y="2438400"/>
            <a:ext cx="4038600" cy="1855788"/>
            <a:chOff x="1776" y="1536"/>
            <a:chExt cx="2544" cy="1169"/>
          </a:xfrm>
        </p:grpSpPr>
        <p:sp>
          <p:nvSpPr>
            <p:cNvPr id="191497" name="Line 19"/>
            <p:cNvSpPr>
              <a:spLocks noChangeShapeType="1"/>
            </p:cNvSpPr>
            <p:nvPr/>
          </p:nvSpPr>
          <p:spPr bwMode="auto">
            <a:xfrm flipH="1" flipV="1">
              <a:off x="1776" y="1536"/>
              <a:ext cx="25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91498" name="Text Box 21"/>
            <p:cNvSpPr txBox="1">
              <a:spLocks noChangeArrowheads="1"/>
            </p:cNvSpPr>
            <p:nvPr/>
          </p:nvSpPr>
          <p:spPr bwMode="auto">
            <a:xfrm>
              <a:off x="2160" y="1776"/>
              <a:ext cx="1954" cy="9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http://mytracker.com:6969/</a:t>
              </a:r>
            </a:p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S3F5YHG6FEB</a:t>
              </a:r>
            </a:p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FG5467HGF367</a:t>
              </a:r>
            </a:p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F456JI9N5FF4E</a:t>
              </a:r>
            </a:p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…</a:t>
              </a:r>
            </a:p>
          </p:txBody>
        </p:sp>
        <p:sp>
          <p:nvSpPr>
            <p:cNvPr id="191499" name="Text Box 22"/>
            <p:cNvSpPr txBox="1">
              <a:spLocks noChangeArrowheads="1"/>
            </p:cNvSpPr>
            <p:nvPr/>
          </p:nvSpPr>
          <p:spPr bwMode="auto">
            <a:xfrm>
              <a:off x="2112" y="1584"/>
              <a:ext cx="11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MYFILE.torrent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292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Comic Sans MS" charset="0"/>
              </a:rPr>
              <a:t>Metadata (.torrent) File Structure</a:t>
            </a:r>
          </a:p>
        </p:txBody>
      </p:sp>
      <p:sp>
        <p:nvSpPr>
          <p:cNvPr id="193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676400"/>
            <a:ext cx="7958138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Comic Sans MS" charset="0"/>
              </a:rPr>
              <a:t>Meta info contains information necessary to contact the tracker and describes the files in the torrent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omic Sans MS" charset="0"/>
              </a:rPr>
              <a:t>URL of tracker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omic Sans MS" charset="0"/>
              </a:rPr>
              <a:t>file name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omic Sans MS" charset="0"/>
              </a:rPr>
              <a:t>file length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omic Sans MS" charset="0"/>
              </a:rPr>
              <a:t>piece length (typically 256KB)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omic Sans MS" charset="0"/>
              </a:rPr>
              <a:t>SHA-1 hashes of pieces for verification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omic Sans MS" charset="0"/>
              </a:rPr>
              <a:t>also creation date, comment, creator,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423813-CBD9-4C47-926C-1EC5E88B777C}" type="slidenum">
              <a:rPr kumimoji="0" lang="en-US" altLang="x-none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04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Tracker Protocol</a:t>
            </a:r>
          </a:p>
        </p:txBody>
      </p:sp>
      <p:sp>
        <p:nvSpPr>
          <p:cNvPr id="195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375" y="1585913"/>
            <a:ext cx="7958138" cy="4953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latin typeface="Comic Sans MS" charset="0"/>
              </a:rPr>
              <a:t>Communicates with clients via HTTP/HTTPS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endParaRPr lang="en-US" sz="2400" dirty="0">
              <a:latin typeface="Comic Sans MS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latin typeface="Comic Sans MS" charset="0"/>
              </a:rPr>
              <a:t>Client GET request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Comic Sans MS" charset="0"/>
              </a:rPr>
              <a:t>info_hash</a:t>
            </a:r>
            <a:r>
              <a:rPr lang="en-US" sz="2000" dirty="0">
                <a:latin typeface="Comic Sans MS" charset="0"/>
              </a:rPr>
              <a:t>: uniquely identifies the file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Comic Sans MS" charset="0"/>
              </a:rPr>
              <a:t>peer_id</a:t>
            </a:r>
            <a:r>
              <a:rPr lang="en-US" sz="2000" dirty="0">
                <a:latin typeface="Comic Sans MS" charset="0"/>
              </a:rPr>
              <a:t>: chosen by and uniquely identifies the client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omic Sans MS" charset="0"/>
              </a:rPr>
              <a:t>client IP and port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Comic Sans MS" charset="0"/>
              </a:rPr>
              <a:t>numwant</a:t>
            </a:r>
            <a:r>
              <a:rPr lang="en-US" sz="2000" dirty="0">
                <a:latin typeface="Comic Sans MS" charset="0"/>
              </a:rPr>
              <a:t>: how many peers to return (defaults to 50)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omic Sans MS" charset="0"/>
              </a:rPr>
              <a:t>stats: e.g., bytes uploaded, downloaded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omic Sans MS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latin typeface="Comic Sans MS" charset="0"/>
              </a:rPr>
              <a:t>Tracker GET response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omic Sans MS" charset="0"/>
              </a:rPr>
              <a:t>interval: how often to contact the tracker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omic Sans MS" charset="0"/>
              </a:rPr>
              <a:t>list of peers, containing peer id, IP and port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omic Sans MS" charset="0"/>
              </a:rPr>
              <a:t>stats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omic Sans M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423813-CBD9-4C47-926C-1EC5E88B777C}" type="slidenum">
              <a:rPr kumimoji="0" lang="en-US" altLang="x-none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01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FD858-60A5-804B-8877-41ECD408AD9C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Tracker Protocol</a:t>
            </a:r>
          </a:p>
        </p:txBody>
      </p:sp>
      <p:pic>
        <p:nvPicPr>
          <p:cNvPr id="197635" name="Picture 5" descr="j019538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86600" y="1905000"/>
            <a:ext cx="1343025" cy="1371600"/>
          </a:xfrm>
          <a:noFill/>
        </p:spPr>
      </p:pic>
      <p:pic>
        <p:nvPicPr>
          <p:cNvPr id="197636" name="Picture 7" descr="MCj039724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1447800"/>
            <a:ext cx="18034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981200" y="4267200"/>
            <a:ext cx="1295400" cy="1066800"/>
            <a:chOff x="1248" y="2688"/>
            <a:chExt cx="816" cy="672"/>
          </a:xfrm>
        </p:grpSpPr>
        <p:pic>
          <p:nvPicPr>
            <p:cNvPr id="197660" name="Picture 4" descr="j028575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688"/>
              <a:ext cx="816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661" name="Text Box 14"/>
            <p:cNvSpPr txBox="1">
              <a:spLocks noChangeArrowheads="1"/>
            </p:cNvSpPr>
            <p:nvPr/>
          </p:nvSpPr>
          <p:spPr bwMode="auto">
            <a:xfrm>
              <a:off x="1372" y="3129"/>
              <a:ext cx="5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tracker</a:t>
              </a:r>
            </a:p>
          </p:txBody>
        </p:sp>
      </p:grpSp>
      <p:sp>
        <p:nvSpPr>
          <p:cNvPr id="197638" name="Text Box 15"/>
          <p:cNvSpPr txBox="1">
            <a:spLocks noChangeArrowheads="1"/>
          </p:cNvSpPr>
          <p:nvPr/>
        </p:nvSpPr>
        <p:spPr bwMode="auto">
          <a:xfrm>
            <a:off x="1219200" y="2909888"/>
            <a:ext cx="131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</a:rPr>
              <a:t>webserver</a:t>
            </a:r>
          </a:p>
        </p:txBody>
      </p:sp>
      <p:sp>
        <p:nvSpPr>
          <p:cNvPr id="197639" name="Text Box 16"/>
          <p:cNvSpPr txBox="1">
            <a:spLocks noChangeArrowheads="1"/>
          </p:cNvSpPr>
          <p:nvPr/>
        </p:nvSpPr>
        <p:spPr bwMode="auto">
          <a:xfrm>
            <a:off x="7467600" y="32004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</a:rPr>
              <a:t>user</a:t>
            </a:r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3200400" y="3048000"/>
            <a:ext cx="3733800" cy="1371600"/>
            <a:chOff x="2016" y="1920"/>
            <a:chExt cx="2352" cy="864"/>
          </a:xfrm>
        </p:grpSpPr>
        <p:sp>
          <p:nvSpPr>
            <p:cNvPr id="197658" name="Line 23"/>
            <p:cNvSpPr>
              <a:spLocks noChangeShapeType="1"/>
            </p:cNvSpPr>
            <p:nvPr/>
          </p:nvSpPr>
          <p:spPr bwMode="auto">
            <a:xfrm flipH="1">
              <a:off x="2016" y="1920"/>
              <a:ext cx="2352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97659" name="Rectangle 25"/>
            <p:cNvSpPr>
              <a:spLocks noChangeArrowheads="1"/>
            </p:cNvSpPr>
            <p:nvPr/>
          </p:nvSpPr>
          <p:spPr bwMode="auto">
            <a:xfrm>
              <a:off x="2544" y="2160"/>
              <a:ext cx="7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“</a:t>
              </a:r>
              <a:r>
                <a:rPr kumimoji="0" lang="en-US" altLang="ja-JP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register</a:t>
              </a:r>
              <a:r>
                <a:rPr kumimoji="0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”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3352800" y="3200400"/>
            <a:ext cx="3844925" cy="2593975"/>
            <a:chOff x="2112" y="2016"/>
            <a:chExt cx="2422" cy="1634"/>
          </a:xfrm>
        </p:grpSpPr>
        <p:sp>
          <p:nvSpPr>
            <p:cNvPr id="197655" name="Line 24"/>
            <p:cNvSpPr>
              <a:spLocks noChangeShapeType="1"/>
            </p:cNvSpPr>
            <p:nvPr/>
          </p:nvSpPr>
          <p:spPr bwMode="auto">
            <a:xfrm flipH="1">
              <a:off x="2112" y="2016"/>
              <a:ext cx="2352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97656" name="Text Box 26"/>
            <p:cNvSpPr txBox="1">
              <a:spLocks noChangeArrowheads="1"/>
            </p:cNvSpPr>
            <p:nvPr/>
          </p:nvSpPr>
          <p:spPr bwMode="auto">
            <a:xfrm>
              <a:off x="2640" y="2719"/>
              <a:ext cx="1894" cy="9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ID1   169.237.234.1:6881</a:t>
              </a:r>
            </a:p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ID2   190.50.34.6:5692</a:t>
              </a:r>
            </a:p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ID3   34.275.89.143:4545</a:t>
              </a:r>
            </a:p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…</a:t>
              </a:r>
            </a:p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ID50 231.456.31.95:6882</a:t>
              </a:r>
            </a:p>
          </p:txBody>
        </p:sp>
        <p:sp>
          <p:nvSpPr>
            <p:cNvPr id="197657" name="Text Box 27"/>
            <p:cNvSpPr txBox="1">
              <a:spLocks noChangeArrowheads="1"/>
            </p:cNvSpPr>
            <p:nvPr/>
          </p:nvSpPr>
          <p:spPr bwMode="auto">
            <a:xfrm>
              <a:off x="2976" y="2496"/>
              <a:ext cx="9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list of peers</a:t>
              </a:r>
            </a:p>
          </p:txBody>
        </p:sp>
      </p:grpSp>
      <p:sp>
        <p:nvSpPr>
          <p:cNvPr id="88102" name="Line 38"/>
          <p:cNvSpPr>
            <a:spLocks noChangeShapeType="1"/>
          </p:cNvSpPr>
          <p:nvPr/>
        </p:nvSpPr>
        <p:spPr bwMode="auto">
          <a:xfrm flipH="1">
            <a:off x="7620000" y="3657600"/>
            <a:ext cx="2286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88103" name="Line 39"/>
          <p:cNvSpPr>
            <a:spLocks noChangeShapeType="1"/>
          </p:cNvSpPr>
          <p:nvPr/>
        </p:nvSpPr>
        <p:spPr bwMode="auto">
          <a:xfrm>
            <a:off x="8001000" y="36576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88104" name="Line 40"/>
          <p:cNvSpPr>
            <a:spLocks noChangeShapeType="1"/>
          </p:cNvSpPr>
          <p:nvPr/>
        </p:nvSpPr>
        <p:spPr bwMode="auto">
          <a:xfrm flipH="1">
            <a:off x="6400800" y="3657600"/>
            <a:ext cx="12954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5233988" y="5029200"/>
            <a:ext cx="1166812" cy="1360488"/>
            <a:chOff x="3297" y="3168"/>
            <a:chExt cx="735" cy="857"/>
          </a:xfrm>
        </p:grpSpPr>
        <p:pic>
          <p:nvPicPr>
            <p:cNvPr id="197653" name="Picture 36" descr="MPj04021470000[1]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7" y="3168"/>
              <a:ext cx="735" cy="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654" name="Text Box 46"/>
            <p:cNvSpPr txBox="1">
              <a:spLocks noChangeArrowheads="1"/>
            </p:cNvSpPr>
            <p:nvPr/>
          </p:nvSpPr>
          <p:spPr bwMode="auto">
            <a:xfrm>
              <a:off x="3360" y="3792"/>
              <a:ext cx="6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Peer 50</a:t>
              </a: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6705600" y="5187950"/>
            <a:ext cx="1166813" cy="1350963"/>
            <a:chOff x="4224" y="3268"/>
            <a:chExt cx="735" cy="851"/>
          </a:xfrm>
        </p:grpSpPr>
        <p:pic>
          <p:nvPicPr>
            <p:cNvPr id="197651" name="Picture 35" descr="MPj04021470000[1]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3268"/>
              <a:ext cx="735" cy="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652" name="Text Box 47"/>
            <p:cNvSpPr txBox="1">
              <a:spLocks noChangeArrowheads="1"/>
            </p:cNvSpPr>
            <p:nvPr/>
          </p:nvSpPr>
          <p:spPr bwMode="auto">
            <a:xfrm>
              <a:off x="4272" y="3888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Peer 2</a:t>
              </a:r>
            </a:p>
          </p:txBody>
        </p:sp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7900988" y="5035550"/>
            <a:ext cx="1166812" cy="1365250"/>
            <a:chOff x="4977" y="3172"/>
            <a:chExt cx="735" cy="860"/>
          </a:xfrm>
        </p:grpSpPr>
        <p:pic>
          <p:nvPicPr>
            <p:cNvPr id="197649" name="Picture 30" descr="MPj04021470000[1]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7" y="3172"/>
              <a:ext cx="735" cy="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650" name="Text Box 48"/>
            <p:cNvSpPr txBox="1">
              <a:spLocks noChangeArrowheads="1"/>
            </p:cNvSpPr>
            <p:nvPr/>
          </p:nvSpPr>
          <p:spPr bwMode="auto">
            <a:xfrm>
              <a:off x="5068" y="3801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Peer 1</a:t>
              </a:r>
            </a:p>
          </p:txBody>
        </p:sp>
      </p:grpSp>
      <p:sp>
        <p:nvSpPr>
          <p:cNvPr id="88114" name="Text Box 50"/>
          <p:cNvSpPr txBox="1">
            <a:spLocks noChangeArrowheads="1"/>
          </p:cNvSpPr>
          <p:nvPr/>
        </p:nvSpPr>
        <p:spPr bwMode="auto">
          <a:xfrm>
            <a:off x="6324600" y="5029200"/>
            <a:ext cx="742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3931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8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02" grpId="0" animBg="1"/>
      <p:bldP spid="88103" grpId="0" animBg="1"/>
      <p:bldP spid="88104" grpId="0" animBg="1"/>
      <p:bldP spid="881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E214A3-D651-F749-A617-B33CE30C6422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pPr marL="342900" indent="-342900"/>
            <a:r>
              <a:rPr lang="en-US">
                <a:latin typeface="Comic Sans MS" charset="0"/>
              </a:rPr>
              <a:t>Robustness and efficiency:</a:t>
            </a:r>
            <a:br>
              <a:rPr lang="en-US">
                <a:latin typeface="Comic Sans MS" charset="0"/>
              </a:rPr>
            </a:br>
            <a:r>
              <a:rPr lang="en-US">
                <a:latin typeface="Comic Sans MS" charset="0"/>
              </a:rPr>
              <a:t>Piece-based Swarming</a:t>
            </a:r>
          </a:p>
        </p:txBody>
      </p:sp>
      <p:grpSp>
        <p:nvGrpSpPr>
          <p:cNvPr id="199683" name="Group 59"/>
          <p:cNvGrpSpPr>
            <a:grpSpLocks/>
          </p:cNvGrpSpPr>
          <p:nvPr/>
        </p:nvGrpSpPr>
        <p:grpSpPr bwMode="auto">
          <a:xfrm>
            <a:off x="2535238" y="3192463"/>
            <a:ext cx="4876800" cy="533400"/>
            <a:chOff x="1008" y="1728"/>
            <a:chExt cx="3072" cy="336"/>
          </a:xfrm>
        </p:grpSpPr>
        <p:grpSp>
          <p:nvGrpSpPr>
            <p:cNvPr id="199692" name="Group 25"/>
            <p:cNvGrpSpPr>
              <a:grpSpLocks/>
            </p:cNvGrpSpPr>
            <p:nvPr/>
          </p:nvGrpSpPr>
          <p:grpSpPr bwMode="auto">
            <a:xfrm>
              <a:off x="1008" y="1728"/>
              <a:ext cx="768" cy="336"/>
              <a:chOff x="1008" y="1728"/>
              <a:chExt cx="768" cy="336"/>
            </a:xfrm>
          </p:grpSpPr>
          <p:grpSp>
            <p:nvGrpSpPr>
              <p:cNvPr id="199720" name="Group 22"/>
              <p:cNvGrpSpPr>
                <a:grpSpLocks/>
              </p:cNvGrpSpPr>
              <p:nvPr/>
            </p:nvGrpSpPr>
            <p:grpSpPr bwMode="auto">
              <a:xfrm>
                <a:off x="1008" y="1728"/>
                <a:ext cx="768" cy="336"/>
                <a:chOff x="1008" y="1728"/>
                <a:chExt cx="768" cy="336"/>
              </a:xfrm>
            </p:grpSpPr>
            <p:sp>
              <p:nvSpPr>
                <p:cNvPr id="199722" name="Rectangle 6"/>
                <p:cNvSpPr>
                  <a:spLocks noChangeArrowheads="1"/>
                </p:cNvSpPr>
                <p:nvPr/>
              </p:nvSpPr>
              <p:spPr bwMode="auto">
                <a:xfrm>
                  <a:off x="1008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199723" name="Rectangle 7"/>
                <p:cNvSpPr>
                  <a:spLocks noChangeArrowheads="1"/>
                </p:cNvSpPr>
                <p:nvPr/>
              </p:nvSpPr>
              <p:spPr bwMode="auto">
                <a:xfrm>
                  <a:off x="1104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199724" name="Rectangle 8"/>
                <p:cNvSpPr>
                  <a:spLocks noChangeArrowheads="1"/>
                </p:cNvSpPr>
                <p:nvPr/>
              </p:nvSpPr>
              <p:spPr bwMode="auto">
                <a:xfrm>
                  <a:off x="1200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199725" name="Rectangle 9"/>
                <p:cNvSpPr>
                  <a:spLocks noChangeArrowheads="1"/>
                </p:cNvSpPr>
                <p:nvPr/>
              </p:nvSpPr>
              <p:spPr bwMode="auto">
                <a:xfrm>
                  <a:off x="1296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199726" name="Rectangle 10"/>
                <p:cNvSpPr>
                  <a:spLocks noChangeArrowheads="1"/>
                </p:cNvSpPr>
                <p:nvPr/>
              </p:nvSpPr>
              <p:spPr bwMode="auto">
                <a:xfrm>
                  <a:off x="1392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199727" name="Rectangle 11"/>
                <p:cNvSpPr>
                  <a:spLocks noChangeArrowheads="1"/>
                </p:cNvSpPr>
                <p:nvPr/>
              </p:nvSpPr>
              <p:spPr bwMode="auto">
                <a:xfrm>
                  <a:off x="1488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199728" name="Rectangle 12"/>
                <p:cNvSpPr>
                  <a:spLocks noChangeArrowheads="1"/>
                </p:cNvSpPr>
                <p:nvPr/>
              </p:nvSpPr>
              <p:spPr bwMode="auto">
                <a:xfrm>
                  <a:off x="1584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199729" name="Rectangle 13"/>
                <p:cNvSpPr>
                  <a:spLocks noChangeArrowheads="1"/>
                </p:cNvSpPr>
                <p:nvPr/>
              </p:nvSpPr>
              <p:spPr bwMode="auto">
                <a:xfrm>
                  <a:off x="1680" y="1728"/>
                  <a:ext cx="96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</p:grpSp>
          <p:sp>
            <p:nvSpPr>
              <p:cNvPr id="199721" name="Rectangle 24"/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768" cy="3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</p:grpSp>
        <p:grpSp>
          <p:nvGrpSpPr>
            <p:cNvPr id="199693" name="Group 27"/>
            <p:cNvGrpSpPr>
              <a:grpSpLocks/>
            </p:cNvGrpSpPr>
            <p:nvPr/>
          </p:nvGrpSpPr>
          <p:grpSpPr bwMode="auto">
            <a:xfrm>
              <a:off x="1776" y="1728"/>
              <a:ext cx="768" cy="336"/>
              <a:chOff x="1008" y="1728"/>
              <a:chExt cx="768" cy="336"/>
            </a:xfrm>
          </p:grpSpPr>
          <p:sp>
            <p:nvSpPr>
              <p:cNvPr id="199712" name="Rectangle 28"/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13" name="Rectangle 29"/>
              <p:cNvSpPr>
                <a:spLocks noChangeArrowheads="1"/>
              </p:cNvSpPr>
              <p:nvPr/>
            </p:nvSpPr>
            <p:spPr bwMode="auto">
              <a:xfrm>
                <a:off x="1104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14" name="Rectangle 30"/>
              <p:cNvSpPr>
                <a:spLocks noChangeArrowheads="1"/>
              </p:cNvSpPr>
              <p:nvPr/>
            </p:nvSpPr>
            <p:spPr bwMode="auto">
              <a:xfrm>
                <a:off x="1200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15" name="Rectangle 31"/>
              <p:cNvSpPr>
                <a:spLocks noChangeArrowheads="1"/>
              </p:cNvSpPr>
              <p:nvPr/>
            </p:nvSpPr>
            <p:spPr bwMode="auto">
              <a:xfrm>
                <a:off x="1296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16" name="Rectangle 32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17" name="Rectangle 33"/>
              <p:cNvSpPr>
                <a:spLocks noChangeArrowheads="1"/>
              </p:cNvSpPr>
              <p:nvPr/>
            </p:nvSpPr>
            <p:spPr bwMode="auto">
              <a:xfrm>
                <a:off x="1488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18" name="Rectangle 34"/>
              <p:cNvSpPr>
                <a:spLocks noChangeArrowheads="1"/>
              </p:cNvSpPr>
              <p:nvPr/>
            </p:nvSpPr>
            <p:spPr bwMode="auto">
              <a:xfrm>
                <a:off x="1584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19" name="Rectangle 35"/>
              <p:cNvSpPr>
                <a:spLocks noChangeArrowheads="1"/>
              </p:cNvSpPr>
              <p:nvPr/>
            </p:nvSpPr>
            <p:spPr bwMode="auto">
              <a:xfrm>
                <a:off x="1680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</p:grpSp>
        <p:grpSp>
          <p:nvGrpSpPr>
            <p:cNvPr id="199694" name="Group 38"/>
            <p:cNvGrpSpPr>
              <a:grpSpLocks/>
            </p:cNvGrpSpPr>
            <p:nvPr/>
          </p:nvGrpSpPr>
          <p:grpSpPr bwMode="auto">
            <a:xfrm>
              <a:off x="2544" y="1728"/>
              <a:ext cx="768" cy="336"/>
              <a:chOff x="1008" y="1728"/>
              <a:chExt cx="768" cy="336"/>
            </a:xfrm>
          </p:grpSpPr>
          <p:sp>
            <p:nvSpPr>
              <p:cNvPr id="199704" name="Rectangle 39"/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05" name="Rectangle 40"/>
              <p:cNvSpPr>
                <a:spLocks noChangeArrowheads="1"/>
              </p:cNvSpPr>
              <p:nvPr/>
            </p:nvSpPr>
            <p:spPr bwMode="auto">
              <a:xfrm>
                <a:off x="1104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06" name="Rectangle 41"/>
              <p:cNvSpPr>
                <a:spLocks noChangeArrowheads="1"/>
              </p:cNvSpPr>
              <p:nvPr/>
            </p:nvSpPr>
            <p:spPr bwMode="auto">
              <a:xfrm>
                <a:off x="1200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07" name="Rectangle 42"/>
              <p:cNvSpPr>
                <a:spLocks noChangeArrowheads="1"/>
              </p:cNvSpPr>
              <p:nvPr/>
            </p:nvSpPr>
            <p:spPr bwMode="auto">
              <a:xfrm>
                <a:off x="1296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08" name="Rectangle 43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09" name="Rectangle 44"/>
              <p:cNvSpPr>
                <a:spLocks noChangeArrowheads="1"/>
              </p:cNvSpPr>
              <p:nvPr/>
            </p:nvSpPr>
            <p:spPr bwMode="auto">
              <a:xfrm>
                <a:off x="1488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10" name="Rectangle 45"/>
              <p:cNvSpPr>
                <a:spLocks noChangeArrowheads="1"/>
              </p:cNvSpPr>
              <p:nvPr/>
            </p:nvSpPr>
            <p:spPr bwMode="auto">
              <a:xfrm>
                <a:off x="1584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11" name="Rectangle 46"/>
              <p:cNvSpPr>
                <a:spLocks noChangeArrowheads="1"/>
              </p:cNvSpPr>
              <p:nvPr/>
            </p:nvSpPr>
            <p:spPr bwMode="auto">
              <a:xfrm>
                <a:off x="1680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</p:grpSp>
        <p:grpSp>
          <p:nvGrpSpPr>
            <p:cNvPr id="199695" name="Group 49"/>
            <p:cNvGrpSpPr>
              <a:grpSpLocks/>
            </p:cNvGrpSpPr>
            <p:nvPr/>
          </p:nvGrpSpPr>
          <p:grpSpPr bwMode="auto">
            <a:xfrm>
              <a:off x="3312" y="1728"/>
              <a:ext cx="768" cy="336"/>
              <a:chOff x="1008" y="1728"/>
              <a:chExt cx="768" cy="336"/>
            </a:xfrm>
          </p:grpSpPr>
          <p:sp>
            <p:nvSpPr>
              <p:cNvPr id="199696" name="Rectangle 50"/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697" name="Rectangle 51"/>
              <p:cNvSpPr>
                <a:spLocks noChangeArrowheads="1"/>
              </p:cNvSpPr>
              <p:nvPr/>
            </p:nvSpPr>
            <p:spPr bwMode="auto">
              <a:xfrm>
                <a:off x="1104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698" name="Rectangle 52"/>
              <p:cNvSpPr>
                <a:spLocks noChangeArrowheads="1"/>
              </p:cNvSpPr>
              <p:nvPr/>
            </p:nvSpPr>
            <p:spPr bwMode="auto">
              <a:xfrm>
                <a:off x="1200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699" name="Rectangle 53"/>
              <p:cNvSpPr>
                <a:spLocks noChangeArrowheads="1"/>
              </p:cNvSpPr>
              <p:nvPr/>
            </p:nvSpPr>
            <p:spPr bwMode="auto">
              <a:xfrm>
                <a:off x="1296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00" name="Rectangle 54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01" name="Rectangle 55"/>
              <p:cNvSpPr>
                <a:spLocks noChangeArrowheads="1"/>
              </p:cNvSpPr>
              <p:nvPr/>
            </p:nvSpPr>
            <p:spPr bwMode="auto">
              <a:xfrm>
                <a:off x="1488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02" name="Rectangle 56"/>
              <p:cNvSpPr>
                <a:spLocks noChangeArrowheads="1"/>
              </p:cNvSpPr>
              <p:nvPr/>
            </p:nvSpPr>
            <p:spPr bwMode="auto">
              <a:xfrm>
                <a:off x="1584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9703" name="Rectangle 57"/>
              <p:cNvSpPr>
                <a:spLocks noChangeArrowheads="1"/>
              </p:cNvSpPr>
              <p:nvPr/>
            </p:nvSpPr>
            <p:spPr bwMode="auto">
              <a:xfrm>
                <a:off x="1680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</p:grpSp>
      </p:grpSp>
      <p:sp>
        <p:nvSpPr>
          <p:cNvPr id="199684" name="Line 61"/>
          <p:cNvSpPr>
            <a:spLocks noChangeShapeType="1"/>
          </p:cNvSpPr>
          <p:nvPr/>
        </p:nvSpPr>
        <p:spPr bwMode="auto">
          <a:xfrm flipV="1">
            <a:off x="2611438" y="35734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99685" name="Text Box 62"/>
          <p:cNvSpPr txBox="1">
            <a:spLocks noChangeArrowheads="1"/>
          </p:cNvSpPr>
          <p:nvPr/>
        </p:nvSpPr>
        <p:spPr bwMode="auto">
          <a:xfrm>
            <a:off x="2286000" y="4038600"/>
            <a:ext cx="198120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t>Block: 16KB</a:t>
            </a:r>
          </a:p>
        </p:txBody>
      </p:sp>
      <p:grpSp>
        <p:nvGrpSpPr>
          <p:cNvPr id="199686" name="Group 69"/>
          <p:cNvGrpSpPr>
            <a:grpSpLocks/>
          </p:cNvGrpSpPr>
          <p:nvPr/>
        </p:nvGrpSpPr>
        <p:grpSpPr bwMode="auto">
          <a:xfrm flipV="1">
            <a:off x="2535238" y="3040063"/>
            <a:ext cx="4876800" cy="76200"/>
            <a:chOff x="2544" y="2200"/>
            <a:chExt cx="768" cy="56"/>
          </a:xfrm>
        </p:grpSpPr>
        <p:sp>
          <p:nvSpPr>
            <p:cNvPr id="199690" name="Freeform 70"/>
            <p:cNvSpPr>
              <a:spLocks/>
            </p:cNvSpPr>
            <p:nvPr/>
          </p:nvSpPr>
          <p:spPr bwMode="auto">
            <a:xfrm>
              <a:off x="2544" y="2200"/>
              <a:ext cx="384" cy="56"/>
            </a:xfrm>
            <a:custGeom>
              <a:avLst/>
              <a:gdLst>
                <a:gd name="T0" fmla="*/ 0 w 384"/>
                <a:gd name="T1" fmla="*/ 8 h 56"/>
                <a:gd name="T2" fmla="*/ 48 w 384"/>
                <a:gd name="T3" fmla="*/ 56 h 56"/>
                <a:gd name="T4" fmla="*/ 288 w 384"/>
                <a:gd name="T5" fmla="*/ 8 h 56"/>
                <a:gd name="T6" fmla="*/ 336 w 384"/>
                <a:gd name="T7" fmla="*/ 8 h 56"/>
                <a:gd name="T8" fmla="*/ 384 w 384"/>
                <a:gd name="T9" fmla="*/ 56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56"/>
                <a:gd name="T17" fmla="*/ 384 w 38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56">
                  <a:moveTo>
                    <a:pt x="0" y="8"/>
                  </a:moveTo>
                  <a:cubicBezTo>
                    <a:pt x="0" y="32"/>
                    <a:pt x="0" y="56"/>
                    <a:pt x="48" y="56"/>
                  </a:cubicBezTo>
                  <a:cubicBezTo>
                    <a:pt x="96" y="56"/>
                    <a:pt x="240" y="16"/>
                    <a:pt x="288" y="8"/>
                  </a:cubicBezTo>
                  <a:cubicBezTo>
                    <a:pt x="336" y="0"/>
                    <a:pt x="320" y="0"/>
                    <a:pt x="336" y="8"/>
                  </a:cubicBezTo>
                  <a:cubicBezTo>
                    <a:pt x="352" y="16"/>
                    <a:pt x="384" y="48"/>
                    <a:pt x="384" y="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99691" name="Freeform 71"/>
            <p:cNvSpPr>
              <a:spLocks/>
            </p:cNvSpPr>
            <p:nvPr/>
          </p:nvSpPr>
          <p:spPr bwMode="auto">
            <a:xfrm flipH="1">
              <a:off x="2928" y="2200"/>
              <a:ext cx="384" cy="56"/>
            </a:xfrm>
            <a:custGeom>
              <a:avLst/>
              <a:gdLst>
                <a:gd name="T0" fmla="*/ 0 w 384"/>
                <a:gd name="T1" fmla="*/ 8 h 56"/>
                <a:gd name="T2" fmla="*/ 48 w 384"/>
                <a:gd name="T3" fmla="*/ 56 h 56"/>
                <a:gd name="T4" fmla="*/ 288 w 384"/>
                <a:gd name="T5" fmla="*/ 8 h 56"/>
                <a:gd name="T6" fmla="*/ 336 w 384"/>
                <a:gd name="T7" fmla="*/ 8 h 56"/>
                <a:gd name="T8" fmla="*/ 384 w 384"/>
                <a:gd name="T9" fmla="*/ 56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56"/>
                <a:gd name="T17" fmla="*/ 384 w 38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56">
                  <a:moveTo>
                    <a:pt x="0" y="8"/>
                  </a:moveTo>
                  <a:cubicBezTo>
                    <a:pt x="0" y="32"/>
                    <a:pt x="0" y="56"/>
                    <a:pt x="48" y="56"/>
                  </a:cubicBezTo>
                  <a:cubicBezTo>
                    <a:pt x="96" y="56"/>
                    <a:pt x="240" y="16"/>
                    <a:pt x="288" y="8"/>
                  </a:cubicBezTo>
                  <a:cubicBezTo>
                    <a:pt x="336" y="0"/>
                    <a:pt x="320" y="0"/>
                    <a:pt x="336" y="8"/>
                  </a:cubicBezTo>
                  <a:cubicBezTo>
                    <a:pt x="352" y="16"/>
                    <a:pt x="384" y="48"/>
                    <a:pt x="384" y="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sp>
        <p:nvSpPr>
          <p:cNvPr id="199687" name="Text Box 75"/>
          <p:cNvSpPr txBox="1">
            <a:spLocks noChangeArrowheads="1"/>
          </p:cNvSpPr>
          <p:nvPr/>
        </p:nvSpPr>
        <p:spPr bwMode="auto">
          <a:xfrm>
            <a:off x="4700588" y="2735263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t>File</a:t>
            </a:r>
          </a:p>
        </p:txBody>
      </p:sp>
      <p:sp>
        <p:nvSpPr>
          <p:cNvPr id="199688" name="Rectangle 76"/>
          <p:cNvSpPr>
            <a:spLocks noChangeArrowheads="1"/>
          </p:cNvSpPr>
          <p:nvPr/>
        </p:nvSpPr>
        <p:spPr bwMode="auto">
          <a:xfrm>
            <a:off x="1058863" y="2293938"/>
            <a:ext cx="3349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Block: unit of download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06425" y="1427163"/>
            <a:ext cx="7805738" cy="46720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ＭＳ Ｐゴシック" charset="-128"/>
                <a:cs typeface="+mn-cs"/>
              </a:rPr>
              <a:t>Divide a large file into small blocks and request block-size content from different peers (why?)</a:t>
            </a:r>
          </a:p>
          <a:p>
            <a:pPr marL="342900" marR="0" lvl="0" indent="-34290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ＭＳ Ｐゴシック" charset="-128"/>
              <a:cs typeface="+mn-cs"/>
            </a:endParaRPr>
          </a:p>
          <a:p>
            <a:pPr marL="342900" marR="0" lvl="0" indent="-34290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ＭＳ Ｐゴシック" charset="-128"/>
              <a:cs typeface="+mn-cs"/>
            </a:endParaRPr>
          </a:p>
          <a:p>
            <a:pPr marL="342900" marR="0" lvl="0" indent="-34290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ＭＳ Ｐゴシック" charset="-128"/>
              <a:cs typeface="+mn-cs"/>
            </a:endParaRPr>
          </a:p>
          <a:p>
            <a:pPr marL="342900" marR="0" lvl="0" indent="-34290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ＭＳ Ｐゴシック" charset="-128"/>
              <a:cs typeface="+mn-cs"/>
            </a:endParaRPr>
          </a:p>
          <a:p>
            <a:pPr marL="342900" marR="0" lvl="0" indent="-34290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ＭＳ Ｐゴシック" charset="-128"/>
              <a:cs typeface="+mn-cs"/>
            </a:endParaRPr>
          </a:p>
          <a:p>
            <a:pPr marL="342900" marR="0" lvl="0" indent="-34290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ＭＳ Ｐゴシック" charset="-128"/>
              <a:cs typeface="+mn-cs"/>
            </a:endParaRPr>
          </a:p>
          <a:p>
            <a:pPr marL="342900" marR="0" lvl="0" indent="-34290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ＭＳ Ｐゴシック" charset="-128"/>
                <a:cs typeface="+mn-cs"/>
              </a:rPr>
              <a:t>If do not finish downloading a block from one peer within timeout (say due to churns), switch to requesting the block from another peer</a:t>
            </a:r>
          </a:p>
        </p:txBody>
      </p:sp>
    </p:spTree>
    <p:extLst>
      <p:ext uri="{BB962C8B-B14F-4D97-AF65-F5344CB8AC3E}">
        <p14:creationId xmlns:p14="http://schemas.microsoft.com/office/powerpoint/2010/main" val="42435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ED947C-DCA2-B74D-B1BB-306876E6D6D0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0850" y="228600"/>
            <a:ext cx="7772400" cy="1143000"/>
          </a:xfrm>
        </p:spPr>
        <p:txBody>
          <a:bodyPr/>
          <a:lstStyle/>
          <a:p>
            <a:r>
              <a:rPr lang="en-US" sz="3600">
                <a:latin typeface="Comic Sans MS" charset="0"/>
              </a:rPr>
              <a:t>Detail: Peer Protocol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010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800" dirty="0">
                <a:latin typeface="Comic Sans MS" charset="0"/>
              </a:rPr>
              <a:t>(Over TCP)</a:t>
            </a:r>
          </a:p>
          <a:p>
            <a:pPr>
              <a:buFont typeface="Wingdings" charset="0"/>
              <a:buNone/>
            </a:pPr>
            <a:endParaRPr lang="en-US" sz="2400" dirty="0">
              <a:latin typeface="Comic Sans MS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Comic Sans MS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Comic Sans MS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Comic Sans MS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Comic Sans MS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Comic Sans MS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Comic Sans MS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Comic Sans MS" charset="0"/>
              </a:rPr>
              <a:t>Peers exchange bitmap representing content availability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urier New" charset="0"/>
                <a:cs typeface="Courier New" charset="0"/>
              </a:rPr>
              <a:t>bitfield</a:t>
            </a:r>
            <a:r>
              <a:rPr lang="en-US" sz="2000" dirty="0">
                <a:latin typeface="Comic Sans MS" charset="0"/>
              </a:rPr>
              <a:t> </a:t>
            </a:r>
            <a:r>
              <a:rPr lang="en-US" sz="2000" dirty="0" err="1">
                <a:latin typeface="Comic Sans MS" charset="0"/>
              </a:rPr>
              <a:t>msg</a:t>
            </a:r>
            <a:r>
              <a:rPr lang="en-US" sz="2000" dirty="0">
                <a:latin typeface="Comic Sans MS" charset="0"/>
              </a:rPr>
              <a:t> during initial connection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urier New" charset="0"/>
                <a:cs typeface="Courier New" charset="0"/>
              </a:rPr>
              <a:t>have</a:t>
            </a:r>
            <a:r>
              <a:rPr lang="en-US" sz="2000" dirty="0">
                <a:latin typeface="Comic Sans MS" charset="0"/>
              </a:rPr>
              <a:t> </a:t>
            </a:r>
            <a:r>
              <a:rPr lang="en-US" sz="2000" dirty="0" err="1">
                <a:latin typeface="Comic Sans MS" charset="0"/>
              </a:rPr>
              <a:t>msg</a:t>
            </a:r>
            <a:r>
              <a:rPr lang="en-US" sz="2000" dirty="0">
                <a:latin typeface="Comic Sans MS" charset="0"/>
              </a:rPr>
              <a:t> to notify updates to bitmap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mic Sans MS" charset="0"/>
              </a:rPr>
              <a:t>to reduce bitmap size, aggregate multiple blocks as a piece</a:t>
            </a:r>
          </a:p>
        </p:txBody>
      </p:sp>
      <p:pic>
        <p:nvPicPr>
          <p:cNvPr id="201732" name="Picture 6" descr="MPj0402147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116681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733" name="Text Box 7"/>
          <p:cNvSpPr txBox="1">
            <a:spLocks noChangeArrowheads="1"/>
          </p:cNvSpPr>
          <p:nvPr/>
        </p:nvSpPr>
        <p:spPr bwMode="auto">
          <a:xfrm>
            <a:off x="7499350" y="2743200"/>
            <a:ext cx="1339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</a:rPr>
              <a:t>Local Peer</a:t>
            </a:r>
          </a:p>
        </p:txBody>
      </p:sp>
      <p:pic>
        <p:nvPicPr>
          <p:cNvPr id="201734" name="Picture 8" descr="j019538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828800"/>
            <a:ext cx="8953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735" name="Text Box 9"/>
          <p:cNvSpPr txBox="1">
            <a:spLocks noChangeArrowheads="1"/>
          </p:cNvSpPr>
          <p:nvPr/>
        </p:nvSpPr>
        <p:spPr bwMode="auto">
          <a:xfrm>
            <a:off x="304800" y="2743200"/>
            <a:ext cx="158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</a:rPr>
              <a:t>Remote Peer</a:t>
            </a:r>
          </a:p>
        </p:txBody>
      </p:sp>
      <p:sp>
        <p:nvSpPr>
          <p:cNvPr id="201736" name="Line 11"/>
          <p:cNvSpPr>
            <a:spLocks noChangeShapeType="1"/>
          </p:cNvSpPr>
          <p:nvPr/>
        </p:nvSpPr>
        <p:spPr bwMode="auto">
          <a:xfrm>
            <a:off x="1981200" y="2438400"/>
            <a:ext cx="541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201737" name="Text Box 14"/>
          <p:cNvSpPr txBox="1">
            <a:spLocks noChangeArrowheads="1"/>
          </p:cNvSpPr>
          <p:nvPr/>
        </p:nvSpPr>
        <p:spPr bwMode="auto">
          <a:xfrm>
            <a:off x="5715000" y="2057400"/>
            <a:ext cx="1641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</a:rPr>
              <a:t>BitField/have </a:t>
            </a:r>
          </a:p>
        </p:txBody>
      </p:sp>
      <p:sp>
        <p:nvSpPr>
          <p:cNvPr id="201738" name="Text Box 15"/>
          <p:cNvSpPr txBox="1">
            <a:spLocks noChangeArrowheads="1"/>
          </p:cNvSpPr>
          <p:nvPr/>
        </p:nvSpPr>
        <p:spPr bwMode="auto">
          <a:xfrm>
            <a:off x="2057400" y="2057400"/>
            <a:ext cx="1641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</a:rPr>
              <a:t>BitField/have </a:t>
            </a:r>
          </a:p>
        </p:txBody>
      </p:sp>
      <p:grpSp>
        <p:nvGrpSpPr>
          <p:cNvPr id="201739" name="Group 71"/>
          <p:cNvGrpSpPr>
            <a:grpSpLocks/>
          </p:cNvGrpSpPr>
          <p:nvPr/>
        </p:nvGrpSpPr>
        <p:grpSpPr bwMode="auto">
          <a:xfrm>
            <a:off x="2209800" y="3124200"/>
            <a:ext cx="4876800" cy="533400"/>
            <a:chOff x="1440" y="1728"/>
            <a:chExt cx="3072" cy="336"/>
          </a:xfrm>
        </p:grpSpPr>
        <p:grpSp>
          <p:nvGrpSpPr>
            <p:cNvPr id="201757" name="Group 70"/>
            <p:cNvGrpSpPr>
              <a:grpSpLocks/>
            </p:cNvGrpSpPr>
            <p:nvPr/>
          </p:nvGrpSpPr>
          <p:grpSpPr bwMode="auto">
            <a:xfrm>
              <a:off x="1440" y="1728"/>
              <a:ext cx="3072" cy="336"/>
              <a:chOff x="1440" y="1728"/>
              <a:chExt cx="3072" cy="336"/>
            </a:xfrm>
          </p:grpSpPr>
          <p:grpSp>
            <p:nvGrpSpPr>
              <p:cNvPr id="201762" name="Group 20"/>
              <p:cNvGrpSpPr>
                <a:grpSpLocks/>
              </p:cNvGrpSpPr>
              <p:nvPr/>
            </p:nvGrpSpPr>
            <p:grpSpPr bwMode="auto">
              <a:xfrm>
                <a:off x="1440" y="1728"/>
                <a:ext cx="768" cy="336"/>
                <a:chOff x="1008" y="1728"/>
                <a:chExt cx="768" cy="336"/>
              </a:xfrm>
            </p:grpSpPr>
            <p:grpSp>
              <p:nvGrpSpPr>
                <p:cNvPr id="201796" name="Group 21"/>
                <p:cNvGrpSpPr>
                  <a:grpSpLocks/>
                </p:cNvGrpSpPr>
                <p:nvPr/>
              </p:nvGrpSpPr>
              <p:grpSpPr bwMode="auto">
                <a:xfrm>
                  <a:off x="1008" y="1728"/>
                  <a:ext cx="768" cy="336"/>
                  <a:chOff x="1008" y="1728"/>
                  <a:chExt cx="768" cy="336"/>
                </a:xfrm>
              </p:grpSpPr>
              <p:sp>
                <p:nvSpPr>
                  <p:cNvPr id="20179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9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728"/>
                    <a:ext cx="96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80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80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802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803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1728"/>
                    <a:ext cx="96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80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805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</p:grpSp>
            <p:sp>
              <p:nvSpPr>
                <p:cNvPr id="201797" name="Rectangle 30"/>
                <p:cNvSpPr>
                  <a:spLocks noChangeArrowheads="1"/>
                </p:cNvSpPr>
                <p:nvPr/>
              </p:nvSpPr>
              <p:spPr bwMode="auto">
                <a:xfrm>
                  <a:off x="1008" y="1728"/>
                  <a:ext cx="768" cy="33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</p:grpSp>
          <p:grpSp>
            <p:nvGrpSpPr>
              <p:cNvPr id="201763" name="Group 31"/>
              <p:cNvGrpSpPr>
                <a:grpSpLocks/>
              </p:cNvGrpSpPr>
              <p:nvPr/>
            </p:nvGrpSpPr>
            <p:grpSpPr bwMode="auto">
              <a:xfrm>
                <a:off x="2208" y="1728"/>
                <a:ext cx="768" cy="336"/>
                <a:chOff x="1008" y="1728"/>
                <a:chExt cx="768" cy="336"/>
              </a:xfrm>
            </p:grpSpPr>
            <p:grpSp>
              <p:nvGrpSpPr>
                <p:cNvPr id="201786" name="Group 32"/>
                <p:cNvGrpSpPr>
                  <a:grpSpLocks/>
                </p:cNvGrpSpPr>
                <p:nvPr/>
              </p:nvGrpSpPr>
              <p:grpSpPr bwMode="auto">
                <a:xfrm>
                  <a:off x="1008" y="1728"/>
                  <a:ext cx="768" cy="336"/>
                  <a:chOff x="1008" y="1728"/>
                  <a:chExt cx="768" cy="336"/>
                </a:xfrm>
              </p:grpSpPr>
              <p:sp>
                <p:nvSpPr>
                  <p:cNvPr id="201788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89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90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91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92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93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94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95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</p:grpSp>
            <p:sp>
              <p:nvSpPr>
                <p:cNvPr id="201787" name="Rectangle 41"/>
                <p:cNvSpPr>
                  <a:spLocks noChangeArrowheads="1"/>
                </p:cNvSpPr>
                <p:nvPr/>
              </p:nvSpPr>
              <p:spPr bwMode="auto">
                <a:xfrm>
                  <a:off x="1008" y="1728"/>
                  <a:ext cx="768" cy="33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</p:grpSp>
          <p:grpSp>
            <p:nvGrpSpPr>
              <p:cNvPr id="201764" name="Group 69"/>
              <p:cNvGrpSpPr>
                <a:grpSpLocks/>
              </p:cNvGrpSpPr>
              <p:nvPr/>
            </p:nvGrpSpPr>
            <p:grpSpPr bwMode="auto">
              <a:xfrm>
                <a:off x="2976" y="1728"/>
                <a:ext cx="768" cy="336"/>
                <a:chOff x="2976" y="1728"/>
                <a:chExt cx="768" cy="336"/>
              </a:xfrm>
            </p:grpSpPr>
            <p:grpSp>
              <p:nvGrpSpPr>
                <p:cNvPr id="201776" name="Group 68"/>
                <p:cNvGrpSpPr>
                  <a:grpSpLocks/>
                </p:cNvGrpSpPr>
                <p:nvPr/>
              </p:nvGrpSpPr>
              <p:grpSpPr bwMode="auto">
                <a:xfrm>
                  <a:off x="2976" y="1728"/>
                  <a:ext cx="768" cy="336"/>
                  <a:chOff x="2976" y="1728"/>
                  <a:chExt cx="768" cy="336"/>
                </a:xfrm>
              </p:grpSpPr>
              <p:sp>
                <p:nvSpPr>
                  <p:cNvPr id="201778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1728"/>
                    <a:ext cx="96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79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1728"/>
                    <a:ext cx="96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80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1728"/>
                    <a:ext cx="96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81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28"/>
                    <a:ext cx="96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82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1728"/>
                    <a:ext cx="96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83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1728"/>
                    <a:ext cx="96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84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728"/>
                    <a:ext cx="96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85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1728"/>
                    <a:ext cx="96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</p:grpSp>
            <p:sp>
              <p:nvSpPr>
                <p:cNvPr id="201777" name="Rectangle 52"/>
                <p:cNvSpPr>
                  <a:spLocks noChangeArrowheads="1"/>
                </p:cNvSpPr>
                <p:nvPr/>
              </p:nvSpPr>
              <p:spPr bwMode="auto">
                <a:xfrm>
                  <a:off x="2976" y="1728"/>
                  <a:ext cx="768" cy="33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</p:grpSp>
          <p:grpSp>
            <p:nvGrpSpPr>
              <p:cNvPr id="201765" name="Group 53"/>
              <p:cNvGrpSpPr>
                <a:grpSpLocks/>
              </p:cNvGrpSpPr>
              <p:nvPr/>
            </p:nvGrpSpPr>
            <p:grpSpPr bwMode="auto">
              <a:xfrm>
                <a:off x="3744" y="1728"/>
                <a:ext cx="768" cy="336"/>
                <a:chOff x="1008" y="1728"/>
                <a:chExt cx="768" cy="336"/>
              </a:xfrm>
            </p:grpSpPr>
            <p:grpSp>
              <p:nvGrpSpPr>
                <p:cNvPr id="201766" name="Group 54"/>
                <p:cNvGrpSpPr>
                  <a:grpSpLocks/>
                </p:cNvGrpSpPr>
                <p:nvPr/>
              </p:nvGrpSpPr>
              <p:grpSpPr bwMode="auto">
                <a:xfrm>
                  <a:off x="1008" y="1728"/>
                  <a:ext cx="768" cy="336"/>
                  <a:chOff x="1008" y="1728"/>
                  <a:chExt cx="768" cy="336"/>
                </a:xfrm>
              </p:grpSpPr>
              <p:sp>
                <p:nvSpPr>
                  <p:cNvPr id="201768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69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70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71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72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73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74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1775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1728"/>
                    <a:ext cx="96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2813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</p:grpSp>
            <p:sp>
              <p:nvSpPr>
                <p:cNvPr id="201767" name="Rectangle 63"/>
                <p:cNvSpPr>
                  <a:spLocks noChangeArrowheads="1"/>
                </p:cNvSpPr>
                <p:nvPr/>
              </p:nvSpPr>
              <p:spPr bwMode="auto">
                <a:xfrm>
                  <a:off x="1008" y="1728"/>
                  <a:ext cx="768" cy="33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</p:grpSp>
        </p:grpSp>
        <p:sp>
          <p:nvSpPr>
            <p:cNvPr id="201758" name="Text Box 64"/>
            <p:cNvSpPr txBox="1">
              <a:spLocks noChangeArrowheads="1"/>
            </p:cNvSpPr>
            <p:nvPr/>
          </p:nvSpPr>
          <p:spPr bwMode="auto">
            <a:xfrm>
              <a:off x="2495" y="1737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01759" name="Text Box 65"/>
            <p:cNvSpPr txBox="1">
              <a:spLocks noChangeArrowheads="1"/>
            </p:cNvSpPr>
            <p:nvPr/>
          </p:nvSpPr>
          <p:spPr bwMode="auto">
            <a:xfrm>
              <a:off x="1728" y="1737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01760" name="Text Box 66"/>
            <p:cNvSpPr txBox="1">
              <a:spLocks noChangeArrowheads="1"/>
            </p:cNvSpPr>
            <p:nvPr/>
          </p:nvSpPr>
          <p:spPr bwMode="auto">
            <a:xfrm>
              <a:off x="3263" y="1737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01761" name="Text Box 67"/>
            <p:cNvSpPr txBox="1">
              <a:spLocks noChangeArrowheads="1"/>
            </p:cNvSpPr>
            <p:nvPr/>
          </p:nvSpPr>
          <p:spPr bwMode="auto">
            <a:xfrm>
              <a:off x="4031" y="1737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201740" name="Group 2"/>
          <p:cNvGrpSpPr>
            <a:grpSpLocks/>
          </p:cNvGrpSpPr>
          <p:nvPr/>
        </p:nvGrpSpPr>
        <p:grpSpPr bwMode="auto">
          <a:xfrm>
            <a:off x="4648200" y="3810000"/>
            <a:ext cx="1219200" cy="685800"/>
            <a:chOff x="4973638" y="3802063"/>
            <a:chExt cx="1219200" cy="685800"/>
          </a:xfrm>
        </p:grpSpPr>
        <p:sp>
          <p:nvSpPr>
            <p:cNvPr id="201753" name="Text Box 5"/>
            <p:cNvSpPr txBox="1">
              <a:spLocks noChangeArrowheads="1"/>
            </p:cNvSpPr>
            <p:nvPr/>
          </p:nvSpPr>
          <p:spPr bwMode="auto">
            <a:xfrm>
              <a:off x="5145088" y="3846513"/>
              <a:ext cx="8953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Piece</a:t>
              </a:r>
              <a:b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</a:b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256KB</a:t>
              </a:r>
            </a:p>
          </p:txBody>
        </p:sp>
        <p:grpSp>
          <p:nvGrpSpPr>
            <p:cNvPr id="201754" name="Group 68"/>
            <p:cNvGrpSpPr>
              <a:grpSpLocks/>
            </p:cNvGrpSpPr>
            <p:nvPr/>
          </p:nvGrpSpPr>
          <p:grpSpPr bwMode="auto">
            <a:xfrm>
              <a:off x="4973638" y="3802063"/>
              <a:ext cx="1219200" cy="76200"/>
              <a:chOff x="2544" y="2200"/>
              <a:chExt cx="768" cy="56"/>
            </a:xfrm>
          </p:grpSpPr>
          <p:sp>
            <p:nvSpPr>
              <p:cNvPr id="201755" name="Freeform 66"/>
              <p:cNvSpPr>
                <a:spLocks/>
              </p:cNvSpPr>
              <p:nvPr/>
            </p:nvSpPr>
            <p:spPr bwMode="auto">
              <a:xfrm>
                <a:off x="2544" y="2200"/>
                <a:ext cx="384" cy="56"/>
              </a:xfrm>
              <a:custGeom>
                <a:avLst/>
                <a:gdLst>
                  <a:gd name="T0" fmla="*/ 0 w 384"/>
                  <a:gd name="T1" fmla="*/ 8 h 56"/>
                  <a:gd name="T2" fmla="*/ 48 w 384"/>
                  <a:gd name="T3" fmla="*/ 56 h 56"/>
                  <a:gd name="T4" fmla="*/ 288 w 384"/>
                  <a:gd name="T5" fmla="*/ 8 h 56"/>
                  <a:gd name="T6" fmla="*/ 336 w 384"/>
                  <a:gd name="T7" fmla="*/ 8 h 56"/>
                  <a:gd name="T8" fmla="*/ 384 w 384"/>
                  <a:gd name="T9" fmla="*/ 56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56"/>
                  <a:gd name="T17" fmla="*/ 384 w 384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56">
                    <a:moveTo>
                      <a:pt x="0" y="8"/>
                    </a:moveTo>
                    <a:cubicBezTo>
                      <a:pt x="0" y="32"/>
                      <a:pt x="0" y="56"/>
                      <a:pt x="48" y="56"/>
                    </a:cubicBezTo>
                    <a:cubicBezTo>
                      <a:pt x="96" y="56"/>
                      <a:pt x="240" y="16"/>
                      <a:pt x="288" y="8"/>
                    </a:cubicBezTo>
                    <a:cubicBezTo>
                      <a:pt x="336" y="0"/>
                      <a:pt x="320" y="0"/>
                      <a:pt x="336" y="8"/>
                    </a:cubicBezTo>
                    <a:cubicBezTo>
                      <a:pt x="352" y="16"/>
                      <a:pt x="384" y="48"/>
                      <a:pt x="384" y="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201756" name="Freeform 67"/>
              <p:cNvSpPr>
                <a:spLocks/>
              </p:cNvSpPr>
              <p:nvPr/>
            </p:nvSpPr>
            <p:spPr bwMode="auto">
              <a:xfrm flipH="1">
                <a:off x="2928" y="2200"/>
                <a:ext cx="384" cy="56"/>
              </a:xfrm>
              <a:custGeom>
                <a:avLst/>
                <a:gdLst>
                  <a:gd name="T0" fmla="*/ 0 w 384"/>
                  <a:gd name="T1" fmla="*/ 8 h 56"/>
                  <a:gd name="T2" fmla="*/ 48 w 384"/>
                  <a:gd name="T3" fmla="*/ 56 h 56"/>
                  <a:gd name="T4" fmla="*/ 288 w 384"/>
                  <a:gd name="T5" fmla="*/ 8 h 56"/>
                  <a:gd name="T6" fmla="*/ 336 w 384"/>
                  <a:gd name="T7" fmla="*/ 8 h 56"/>
                  <a:gd name="T8" fmla="*/ 384 w 384"/>
                  <a:gd name="T9" fmla="*/ 56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56"/>
                  <a:gd name="T17" fmla="*/ 384 w 384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56">
                    <a:moveTo>
                      <a:pt x="0" y="8"/>
                    </a:moveTo>
                    <a:cubicBezTo>
                      <a:pt x="0" y="32"/>
                      <a:pt x="0" y="56"/>
                      <a:pt x="48" y="56"/>
                    </a:cubicBezTo>
                    <a:cubicBezTo>
                      <a:pt x="96" y="56"/>
                      <a:pt x="240" y="16"/>
                      <a:pt x="288" y="8"/>
                    </a:cubicBezTo>
                    <a:cubicBezTo>
                      <a:pt x="336" y="0"/>
                      <a:pt x="320" y="0"/>
                      <a:pt x="336" y="8"/>
                    </a:cubicBezTo>
                    <a:cubicBezTo>
                      <a:pt x="352" y="16"/>
                      <a:pt x="384" y="48"/>
                      <a:pt x="384" y="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</p:grpSp>
      </p:grpSp>
      <p:grpSp>
        <p:nvGrpSpPr>
          <p:cNvPr id="201741" name="Group 115"/>
          <p:cNvGrpSpPr>
            <a:grpSpLocks/>
          </p:cNvGrpSpPr>
          <p:nvPr/>
        </p:nvGrpSpPr>
        <p:grpSpPr bwMode="auto">
          <a:xfrm>
            <a:off x="7524750" y="4114800"/>
            <a:ext cx="1219200" cy="533400"/>
            <a:chOff x="1008" y="1728"/>
            <a:chExt cx="768" cy="336"/>
          </a:xfrm>
        </p:grpSpPr>
        <p:grpSp>
          <p:nvGrpSpPr>
            <p:cNvPr id="201743" name="Group 116"/>
            <p:cNvGrpSpPr>
              <a:grpSpLocks/>
            </p:cNvGrpSpPr>
            <p:nvPr/>
          </p:nvGrpSpPr>
          <p:grpSpPr bwMode="auto">
            <a:xfrm>
              <a:off x="1008" y="1728"/>
              <a:ext cx="768" cy="336"/>
              <a:chOff x="1008" y="1728"/>
              <a:chExt cx="768" cy="336"/>
            </a:xfrm>
          </p:grpSpPr>
          <p:sp>
            <p:nvSpPr>
              <p:cNvPr id="201745" name="Rectangle 117"/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201746" name="Rectangle 118"/>
              <p:cNvSpPr>
                <a:spLocks noChangeArrowheads="1"/>
              </p:cNvSpPr>
              <p:nvPr/>
            </p:nvSpPr>
            <p:spPr bwMode="auto">
              <a:xfrm>
                <a:off x="1104" y="1728"/>
                <a:ext cx="9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201747" name="Rectangle 119"/>
              <p:cNvSpPr>
                <a:spLocks noChangeArrowheads="1"/>
              </p:cNvSpPr>
              <p:nvPr/>
            </p:nvSpPr>
            <p:spPr bwMode="auto">
              <a:xfrm>
                <a:off x="1200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201748" name="Rectangle 120"/>
              <p:cNvSpPr>
                <a:spLocks noChangeArrowheads="1"/>
              </p:cNvSpPr>
              <p:nvPr/>
            </p:nvSpPr>
            <p:spPr bwMode="auto">
              <a:xfrm>
                <a:off x="1296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201749" name="Rectangle 121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9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201750" name="Rectangle 122"/>
              <p:cNvSpPr>
                <a:spLocks noChangeArrowheads="1"/>
              </p:cNvSpPr>
              <p:nvPr/>
            </p:nvSpPr>
            <p:spPr bwMode="auto">
              <a:xfrm>
                <a:off x="1488" y="1728"/>
                <a:ext cx="9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201751" name="Rectangle 123"/>
              <p:cNvSpPr>
                <a:spLocks noChangeArrowheads="1"/>
              </p:cNvSpPr>
              <p:nvPr/>
            </p:nvSpPr>
            <p:spPr bwMode="auto">
              <a:xfrm>
                <a:off x="1584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201752" name="Rectangle 124"/>
              <p:cNvSpPr>
                <a:spLocks noChangeArrowheads="1"/>
              </p:cNvSpPr>
              <p:nvPr/>
            </p:nvSpPr>
            <p:spPr bwMode="auto">
              <a:xfrm>
                <a:off x="1680" y="1728"/>
                <a:ext cx="9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endParaRPr>
              </a:p>
            </p:txBody>
          </p:sp>
        </p:grpSp>
        <p:sp>
          <p:nvSpPr>
            <p:cNvPr id="201744" name="Rectangle 125"/>
            <p:cNvSpPr>
              <a:spLocks noChangeArrowheads="1"/>
            </p:cNvSpPr>
            <p:nvPr/>
          </p:nvSpPr>
          <p:spPr bwMode="auto">
            <a:xfrm>
              <a:off x="1008" y="1728"/>
              <a:ext cx="768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sp>
        <p:nvSpPr>
          <p:cNvPr id="201742" name="Text Box 126"/>
          <p:cNvSpPr txBox="1">
            <a:spLocks noChangeArrowheads="1"/>
          </p:cNvSpPr>
          <p:nvPr/>
        </p:nvSpPr>
        <p:spPr bwMode="auto">
          <a:xfrm>
            <a:off x="7010400" y="3748088"/>
            <a:ext cx="205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t>Incomplete Piece</a:t>
            </a:r>
          </a:p>
        </p:txBody>
      </p:sp>
    </p:spTree>
    <p:extLst>
      <p:ext uri="{BB962C8B-B14F-4D97-AF65-F5344CB8AC3E}">
        <p14:creationId xmlns:p14="http://schemas.microsoft.com/office/powerpoint/2010/main" val="764929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Peer Request</a:t>
            </a:r>
          </a:p>
        </p:txBody>
      </p:sp>
      <p:sp>
        <p:nvSpPr>
          <p:cNvPr id="203778" name="Content Placeholder 3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Comic Sans MS" charset="0"/>
              </a:rPr>
              <a:t>If peer A has a piece that</a:t>
            </a:r>
            <a:br>
              <a:rPr lang="en-US" dirty="0">
                <a:latin typeface="Comic Sans MS" charset="0"/>
              </a:rPr>
            </a:br>
            <a:r>
              <a:rPr lang="en-US" dirty="0">
                <a:latin typeface="Comic Sans MS" charset="0"/>
              </a:rPr>
              <a:t>peer B needs, peer B </a:t>
            </a:r>
            <a:br>
              <a:rPr lang="en-US" dirty="0">
                <a:latin typeface="Comic Sans MS" charset="0"/>
              </a:rPr>
            </a:br>
            <a:r>
              <a:rPr lang="en-US" dirty="0">
                <a:latin typeface="Comic Sans MS" charset="0"/>
              </a:rPr>
              <a:t>sends </a:t>
            </a:r>
            <a:r>
              <a:rPr lang="en-US" dirty="0">
                <a:latin typeface="Courier New" charset="0"/>
                <a:cs typeface="Courier New" charset="0"/>
              </a:rPr>
              <a:t>interested</a:t>
            </a:r>
            <a:r>
              <a:rPr lang="en-US" dirty="0">
                <a:latin typeface="Comic Sans MS" charset="0"/>
              </a:rPr>
              <a:t> to A</a:t>
            </a:r>
          </a:p>
          <a:p>
            <a:pPr>
              <a:buFont typeface="Wingdings" pitchFamily="2" charset="2"/>
              <a:buChar char="q"/>
            </a:pPr>
            <a:endParaRPr lang="en-US" dirty="0">
              <a:latin typeface="Comic Sans MS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ourier New" charset="0"/>
                <a:cs typeface="Courier New" charset="0"/>
              </a:rPr>
              <a:t>unchoke</a:t>
            </a:r>
            <a:r>
              <a:rPr lang="en-US" dirty="0">
                <a:latin typeface="Comic Sans MS" charset="0"/>
              </a:rPr>
              <a:t>: indicate that </a:t>
            </a:r>
            <a:br>
              <a:rPr lang="en-US" dirty="0">
                <a:latin typeface="Comic Sans MS" charset="0"/>
              </a:rPr>
            </a:br>
            <a:r>
              <a:rPr lang="en-US" dirty="0">
                <a:latin typeface="Comic Sans MS" charset="0"/>
              </a:rPr>
              <a:t>A allows B to request</a:t>
            </a:r>
          </a:p>
          <a:p>
            <a:pPr>
              <a:buFont typeface="Wingdings" pitchFamily="2" charset="2"/>
              <a:buChar char="q"/>
            </a:pPr>
            <a:endParaRPr lang="en-US" dirty="0">
              <a:latin typeface="Comic Sans MS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ourier New" charset="0"/>
                <a:cs typeface="Courier New" charset="0"/>
              </a:rPr>
              <a:t>request</a:t>
            </a:r>
            <a:r>
              <a:rPr lang="en-US" dirty="0">
                <a:latin typeface="Comic Sans MS" charset="0"/>
              </a:rPr>
              <a:t>: B requests </a:t>
            </a:r>
            <a:br>
              <a:rPr lang="en-US" dirty="0">
                <a:latin typeface="Comic Sans MS" charset="0"/>
              </a:rPr>
            </a:br>
            <a:r>
              <a:rPr lang="en-US" dirty="0">
                <a:latin typeface="Comic Sans MS" charset="0"/>
              </a:rPr>
              <a:t>a specific block from A</a:t>
            </a:r>
            <a:br>
              <a:rPr lang="en-US" dirty="0">
                <a:latin typeface="Comic Sans MS" charset="0"/>
              </a:rPr>
            </a:br>
            <a:endParaRPr lang="en-US" dirty="0">
              <a:latin typeface="Comic Sans MS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ourier New" charset="0"/>
                <a:cs typeface="Courier New" charset="0"/>
              </a:rPr>
              <a:t>piece</a:t>
            </a:r>
            <a:r>
              <a:rPr lang="en-US" dirty="0">
                <a:latin typeface="Comic Sans MS" charset="0"/>
              </a:rPr>
              <a:t>: specific data </a:t>
            </a:r>
          </a:p>
        </p:txBody>
      </p:sp>
      <p:sp>
        <p:nvSpPr>
          <p:cNvPr id="203779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F2F36E-54C4-C74C-9B0E-6F5A0D3B3633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grpSp>
        <p:nvGrpSpPr>
          <p:cNvPr id="203780" name="Group 2"/>
          <p:cNvGrpSpPr>
            <a:grpSpLocks/>
          </p:cNvGrpSpPr>
          <p:nvPr/>
        </p:nvGrpSpPr>
        <p:grpSpPr bwMode="auto">
          <a:xfrm>
            <a:off x="5084763" y="1843088"/>
            <a:ext cx="4003675" cy="4322762"/>
            <a:chOff x="5084763" y="1843088"/>
            <a:chExt cx="4003675" cy="4322762"/>
          </a:xfrm>
        </p:grpSpPr>
        <p:pic>
          <p:nvPicPr>
            <p:cNvPr id="203782" name="Picture 8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625" y="3773488"/>
              <a:ext cx="690563" cy="80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783" name="Picture 6" descr="MPj0402147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238" y="5156200"/>
              <a:ext cx="976312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784" name="Picture 5" descr="MPj0402147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4763" y="3068638"/>
              <a:ext cx="976312" cy="100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785" name="Picture 6" descr="MPj0402147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3688" y="1843088"/>
              <a:ext cx="977900" cy="100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3786" name="Straight Arrow Connector 7"/>
            <p:cNvCxnSpPr>
              <a:cxnSpLocks noChangeShapeType="1"/>
            </p:cNvCxnSpPr>
            <p:nvPr/>
          </p:nvCxnSpPr>
          <p:spPr bwMode="auto">
            <a:xfrm rot="16200000" flipH="1">
              <a:off x="5835650" y="2963863"/>
              <a:ext cx="882650" cy="565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787" name="Straight Arrow Connector 8"/>
            <p:cNvCxnSpPr>
              <a:cxnSpLocks noChangeShapeType="1"/>
            </p:cNvCxnSpPr>
            <p:nvPr/>
          </p:nvCxnSpPr>
          <p:spPr bwMode="auto">
            <a:xfrm>
              <a:off x="5980113" y="3770313"/>
              <a:ext cx="406400" cy="2873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788" name="Straight Arrow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5960269" y="4690269"/>
              <a:ext cx="695325" cy="5349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3789" name="Rectangle 10"/>
            <p:cNvSpPr>
              <a:spLocks noChangeArrowheads="1"/>
            </p:cNvSpPr>
            <p:nvPr/>
          </p:nvSpPr>
          <p:spPr bwMode="auto">
            <a:xfrm>
              <a:off x="6477000" y="2590800"/>
              <a:ext cx="1313881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1.interested/</a:t>
              </a:r>
              <a:b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</a:b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3. request</a:t>
              </a:r>
            </a:p>
          </p:txBody>
        </p:sp>
        <p:pic>
          <p:nvPicPr>
            <p:cNvPr id="203790" name="Picture 6" descr="MPj0402147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2125" y="1855788"/>
              <a:ext cx="976313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3791" name="Straight Arrow Connector 14"/>
            <p:cNvCxnSpPr>
              <a:cxnSpLocks noChangeShapeType="1"/>
            </p:cNvCxnSpPr>
            <p:nvPr/>
          </p:nvCxnSpPr>
          <p:spPr bwMode="auto">
            <a:xfrm rot="10800000" flipV="1">
              <a:off x="6864350" y="2489200"/>
              <a:ext cx="1311275" cy="1211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3792" name="Rectangle 15"/>
            <p:cNvSpPr>
              <a:spLocks noChangeArrowheads="1"/>
            </p:cNvSpPr>
            <p:nvPr/>
          </p:nvSpPr>
          <p:spPr bwMode="auto">
            <a:xfrm>
              <a:off x="7543800" y="3200400"/>
              <a:ext cx="124555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2. unchoke/</a:t>
              </a:r>
              <a:b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</a:b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4. piece</a:t>
              </a:r>
            </a:p>
          </p:txBody>
        </p:sp>
        <p:cxnSp>
          <p:nvCxnSpPr>
            <p:cNvPr id="203793" name="Straight Connector 22"/>
            <p:cNvCxnSpPr>
              <a:cxnSpLocks noChangeShapeType="1"/>
            </p:cNvCxnSpPr>
            <p:nvPr/>
          </p:nvCxnSpPr>
          <p:spPr bwMode="auto">
            <a:xfrm flipV="1">
              <a:off x="6745288" y="2211388"/>
              <a:ext cx="858837" cy="12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794" name="Straight Arrow Connector 26"/>
            <p:cNvCxnSpPr>
              <a:cxnSpLocks noChangeShapeType="1"/>
            </p:cNvCxnSpPr>
            <p:nvPr/>
          </p:nvCxnSpPr>
          <p:spPr bwMode="auto">
            <a:xfrm rot="16200000" flipV="1">
              <a:off x="5831682" y="3061494"/>
              <a:ext cx="804862" cy="527050"/>
            </a:xfrm>
            <a:prstGeom prst="straightConnector1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795" name="Straight Arrow Connector 28"/>
            <p:cNvCxnSpPr>
              <a:cxnSpLocks noChangeShapeType="1"/>
            </p:cNvCxnSpPr>
            <p:nvPr/>
          </p:nvCxnSpPr>
          <p:spPr bwMode="auto">
            <a:xfrm rot="10800000">
              <a:off x="6061075" y="3573463"/>
              <a:ext cx="506413" cy="471487"/>
            </a:xfrm>
            <a:prstGeom prst="straightConnector1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796" name="Straight Arrow Connector 30"/>
            <p:cNvCxnSpPr>
              <a:cxnSpLocks noChangeShapeType="1"/>
            </p:cNvCxnSpPr>
            <p:nvPr/>
          </p:nvCxnSpPr>
          <p:spPr bwMode="auto">
            <a:xfrm flipV="1">
              <a:off x="7162800" y="2770188"/>
              <a:ext cx="984250" cy="901700"/>
            </a:xfrm>
            <a:prstGeom prst="straightConnector1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03797" name="Picture 6" descr="MPj0402147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850" y="5114925"/>
              <a:ext cx="976313" cy="1008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3798" name="Straight Arrow Connector 34"/>
            <p:cNvCxnSpPr>
              <a:cxnSpLocks noChangeShapeType="1"/>
            </p:cNvCxnSpPr>
            <p:nvPr/>
          </p:nvCxnSpPr>
          <p:spPr bwMode="auto">
            <a:xfrm rot="16200000" flipV="1">
              <a:off x="6961982" y="4855369"/>
              <a:ext cx="844550" cy="3889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799" name="Straight Arrow Connector 36"/>
            <p:cNvCxnSpPr>
              <a:cxnSpLocks noChangeShapeType="1"/>
            </p:cNvCxnSpPr>
            <p:nvPr/>
          </p:nvCxnSpPr>
          <p:spPr bwMode="auto">
            <a:xfrm rot="5400000">
              <a:off x="6110288" y="4738687"/>
              <a:ext cx="788988" cy="677863"/>
            </a:xfrm>
            <a:prstGeom prst="straightConnector1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3781" name="Rectangle 1"/>
          <p:cNvSpPr>
            <a:spLocks noChangeArrowheads="1"/>
          </p:cNvSpPr>
          <p:nvPr/>
        </p:nvSpPr>
        <p:spPr bwMode="auto">
          <a:xfrm>
            <a:off x="4495800" y="152400"/>
            <a:ext cx="434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http://www.bittorrent.org/beps/bep_0003.html</a:t>
            </a:r>
          </a:p>
        </p:txBody>
      </p:sp>
    </p:spTree>
    <p:extLst>
      <p:ext uri="{BB962C8B-B14F-4D97-AF65-F5344CB8AC3E}">
        <p14:creationId xmlns:p14="http://schemas.microsoft.com/office/powerpoint/2010/main" val="2078212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Key Design Points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438" y="1643063"/>
            <a:ext cx="3687762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Courier New" charset="0"/>
                <a:cs typeface="Courier New" charset="0"/>
              </a:rPr>
              <a:t>request</a:t>
            </a:r>
            <a:r>
              <a:rPr lang="en-US" dirty="0">
                <a:solidFill>
                  <a:schemeClr val="tx2"/>
                </a:solidFill>
                <a:latin typeface="Comic Sans MS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  <a:latin typeface="Comic Sans MS" charset="0"/>
              </a:rPr>
              <a:t>which data blocks to request?</a:t>
            </a:r>
          </a:p>
          <a:p>
            <a:endParaRPr lang="en-US" dirty="0">
              <a:solidFill>
                <a:schemeClr val="tx2"/>
              </a:solidFill>
              <a:latin typeface="Comic Sans MS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Courier New" charset="0"/>
                <a:cs typeface="Courier New" charset="0"/>
              </a:rPr>
              <a:t>unchoke</a:t>
            </a:r>
            <a:r>
              <a:rPr lang="en-US" dirty="0">
                <a:solidFill>
                  <a:schemeClr val="tx2"/>
                </a:solidFill>
                <a:latin typeface="Comic Sans MS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  <a:latin typeface="Comic Sans MS" charset="0"/>
              </a:rPr>
              <a:t>which peers to serve?</a:t>
            </a:r>
            <a:endParaRPr lang="en-US" dirty="0">
              <a:latin typeface="Comic Sans MS" charset="0"/>
            </a:endParaRPr>
          </a:p>
        </p:txBody>
      </p:sp>
      <p:grpSp>
        <p:nvGrpSpPr>
          <p:cNvPr id="205827" name="Group 2"/>
          <p:cNvGrpSpPr>
            <a:grpSpLocks/>
          </p:cNvGrpSpPr>
          <p:nvPr/>
        </p:nvGrpSpPr>
        <p:grpSpPr bwMode="auto">
          <a:xfrm>
            <a:off x="5084763" y="1843088"/>
            <a:ext cx="4003675" cy="4322762"/>
            <a:chOff x="5084763" y="1843088"/>
            <a:chExt cx="4003675" cy="4322762"/>
          </a:xfrm>
        </p:grpSpPr>
        <p:pic>
          <p:nvPicPr>
            <p:cNvPr id="205828" name="Picture 8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625" y="3773488"/>
              <a:ext cx="690563" cy="80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829" name="Picture 6" descr="MPj0402147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238" y="5156200"/>
              <a:ext cx="976312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830" name="Picture 5" descr="MPj0402147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4763" y="3068638"/>
              <a:ext cx="976312" cy="100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831" name="Picture 6" descr="MPj0402147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3688" y="1843088"/>
              <a:ext cx="977900" cy="100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5832" name="Straight Arrow Connector 7"/>
            <p:cNvCxnSpPr>
              <a:cxnSpLocks noChangeShapeType="1"/>
            </p:cNvCxnSpPr>
            <p:nvPr/>
          </p:nvCxnSpPr>
          <p:spPr bwMode="auto">
            <a:xfrm rot="16200000" flipH="1">
              <a:off x="5835650" y="2963863"/>
              <a:ext cx="882650" cy="565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833" name="Straight Arrow Connector 8"/>
            <p:cNvCxnSpPr>
              <a:cxnSpLocks noChangeShapeType="1"/>
            </p:cNvCxnSpPr>
            <p:nvPr/>
          </p:nvCxnSpPr>
          <p:spPr bwMode="auto">
            <a:xfrm>
              <a:off x="5980113" y="3770313"/>
              <a:ext cx="406400" cy="2873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834" name="Straight Arrow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5960269" y="4690269"/>
              <a:ext cx="695325" cy="5349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835" name="Rectangle 10"/>
            <p:cNvSpPr>
              <a:spLocks noChangeArrowheads="1"/>
            </p:cNvSpPr>
            <p:nvPr/>
          </p:nvSpPr>
          <p:spPr bwMode="auto">
            <a:xfrm>
              <a:off x="6477000" y="2590800"/>
              <a:ext cx="1313881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1.interested/</a:t>
              </a:r>
              <a:b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</a:b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3. request</a:t>
              </a:r>
            </a:p>
          </p:txBody>
        </p:sp>
        <p:pic>
          <p:nvPicPr>
            <p:cNvPr id="205836" name="Picture 6" descr="MPj0402147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2125" y="1855788"/>
              <a:ext cx="976313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5837" name="Straight Arrow Connector 14"/>
            <p:cNvCxnSpPr>
              <a:cxnSpLocks noChangeShapeType="1"/>
            </p:cNvCxnSpPr>
            <p:nvPr/>
          </p:nvCxnSpPr>
          <p:spPr bwMode="auto">
            <a:xfrm rot="10800000" flipV="1">
              <a:off x="6864350" y="2489200"/>
              <a:ext cx="1311275" cy="1211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838" name="Rectangle 15"/>
            <p:cNvSpPr>
              <a:spLocks noChangeArrowheads="1"/>
            </p:cNvSpPr>
            <p:nvPr/>
          </p:nvSpPr>
          <p:spPr bwMode="auto">
            <a:xfrm>
              <a:off x="7543800" y="3200400"/>
              <a:ext cx="124555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2. unchoke/</a:t>
              </a:r>
              <a:b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</a:b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4. piece</a:t>
              </a:r>
            </a:p>
          </p:txBody>
        </p:sp>
        <p:cxnSp>
          <p:nvCxnSpPr>
            <p:cNvPr id="205839" name="Straight Connector 22"/>
            <p:cNvCxnSpPr>
              <a:cxnSpLocks noChangeShapeType="1"/>
            </p:cNvCxnSpPr>
            <p:nvPr/>
          </p:nvCxnSpPr>
          <p:spPr bwMode="auto">
            <a:xfrm flipV="1">
              <a:off x="6745288" y="2211388"/>
              <a:ext cx="858837" cy="12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840" name="Straight Arrow Connector 26"/>
            <p:cNvCxnSpPr>
              <a:cxnSpLocks noChangeShapeType="1"/>
            </p:cNvCxnSpPr>
            <p:nvPr/>
          </p:nvCxnSpPr>
          <p:spPr bwMode="auto">
            <a:xfrm rot="16200000" flipV="1">
              <a:off x="5831682" y="3061494"/>
              <a:ext cx="804862" cy="527050"/>
            </a:xfrm>
            <a:prstGeom prst="straightConnector1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841" name="Straight Arrow Connector 28"/>
            <p:cNvCxnSpPr>
              <a:cxnSpLocks noChangeShapeType="1"/>
            </p:cNvCxnSpPr>
            <p:nvPr/>
          </p:nvCxnSpPr>
          <p:spPr bwMode="auto">
            <a:xfrm rot="10800000">
              <a:off x="6061075" y="3573463"/>
              <a:ext cx="506413" cy="471487"/>
            </a:xfrm>
            <a:prstGeom prst="straightConnector1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842" name="Straight Arrow Connector 30"/>
            <p:cNvCxnSpPr>
              <a:cxnSpLocks noChangeShapeType="1"/>
            </p:cNvCxnSpPr>
            <p:nvPr/>
          </p:nvCxnSpPr>
          <p:spPr bwMode="auto">
            <a:xfrm flipV="1">
              <a:off x="7162800" y="2770188"/>
              <a:ext cx="984250" cy="901700"/>
            </a:xfrm>
            <a:prstGeom prst="straightConnector1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05843" name="Picture 6" descr="MPj0402147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850" y="5114925"/>
              <a:ext cx="976313" cy="1008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5844" name="Straight Arrow Connector 34"/>
            <p:cNvCxnSpPr>
              <a:cxnSpLocks noChangeShapeType="1"/>
            </p:cNvCxnSpPr>
            <p:nvPr/>
          </p:nvCxnSpPr>
          <p:spPr bwMode="auto">
            <a:xfrm rot="16200000" flipV="1">
              <a:off x="6961982" y="4855369"/>
              <a:ext cx="844550" cy="3889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845" name="Straight Arrow Connector 36"/>
            <p:cNvCxnSpPr>
              <a:cxnSpLocks noChangeShapeType="1"/>
            </p:cNvCxnSpPr>
            <p:nvPr/>
          </p:nvCxnSpPr>
          <p:spPr bwMode="auto">
            <a:xfrm rot="5400000">
              <a:off x="6110288" y="4738687"/>
              <a:ext cx="788988" cy="677863"/>
            </a:xfrm>
            <a:prstGeom prst="straightConnector1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423813-CBD9-4C47-926C-1EC5E88B777C}" type="slidenum">
              <a:rPr kumimoji="0" lang="en-US" altLang="x-none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67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Outline</a:t>
            </a:r>
          </a:p>
        </p:txBody>
      </p:sp>
      <p:sp>
        <p:nvSpPr>
          <p:cNvPr id="171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q"/>
            </a:pPr>
            <a:r>
              <a:rPr lang="en-US" dirty="0">
                <a:latin typeface="Comic Sans MS" charset="0"/>
              </a:rPr>
              <a:t>Admin and recap</a:t>
            </a:r>
          </a:p>
          <a:p>
            <a:pPr>
              <a:buFont typeface="Wingdings" charset="0"/>
              <a:buChar char="q"/>
            </a:pPr>
            <a:r>
              <a:rPr lang="en-US" dirty="0">
                <a:latin typeface="Comic Sans MS" charset="0"/>
              </a:rPr>
              <a:t>Application overlays</a:t>
            </a:r>
          </a:p>
          <a:p>
            <a:pPr>
              <a:buFont typeface="Wingdings" charset="0"/>
              <a:buChar char="q"/>
            </a:pPr>
            <a:r>
              <a:rPr lang="en-US" dirty="0">
                <a:latin typeface="Comic Sans MS" charset="0"/>
              </a:rPr>
              <a:t>Overview of transport layer</a:t>
            </a:r>
          </a:p>
          <a:p>
            <a:pPr>
              <a:buFont typeface="Wingdings" charset="0"/>
              <a:buChar char="q"/>
            </a:pPr>
            <a:r>
              <a:rPr lang="en-US" dirty="0">
                <a:latin typeface="Comic Sans MS" charset="0"/>
              </a:rPr>
              <a:t>UDP</a:t>
            </a:r>
          </a:p>
          <a:p>
            <a:pPr>
              <a:buFont typeface="Wingdings" charset="0"/>
              <a:buChar char="q"/>
            </a:pPr>
            <a:r>
              <a:rPr lang="en-US">
                <a:latin typeface="Comic Sans MS" charset="0"/>
              </a:rPr>
              <a:t>Reliable data transfer, the stop-and-go protocols</a:t>
            </a:r>
          </a:p>
        </p:txBody>
      </p:sp>
      <p:sp>
        <p:nvSpPr>
          <p:cNvPr id="1710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187950" y="6386513"/>
            <a:ext cx="3956050" cy="4556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0E10D8-C400-D64F-B8FA-0EC6EE29013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0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949325"/>
          </a:xfrm>
        </p:spPr>
        <p:txBody>
          <a:bodyPr/>
          <a:lstStyle/>
          <a:p>
            <a:r>
              <a:rPr lang="en-US">
                <a:latin typeface="Comic Sans MS" charset="0"/>
              </a:rPr>
              <a:t>Request: Block Availability</a:t>
            </a:r>
          </a:p>
        </p:txBody>
      </p:sp>
      <p:sp>
        <p:nvSpPr>
          <p:cNvPr id="207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600200"/>
            <a:ext cx="7958137" cy="48418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dirty="0">
                <a:latin typeface="Comic Sans MS" charset="0"/>
              </a:rPr>
              <a:t>Request (local) </a:t>
            </a:r>
            <a:r>
              <a:rPr lang="en-US" dirty="0">
                <a:solidFill>
                  <a:srgbClr val="FF0000"/>
                </a:solidFill>
                <a:latin typeface="Comic Sans MS" charset="0"/>
              </a:rPr>
              <a:t>rarest first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Comic Sans MS" charset="0"/>
              </a:rPr>
              <a:t>achieves the fastest replication of rare pieces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Comic Sans MS" charset="0"/>
              </a:rPr>
              <a:t>obtain something of value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423813-CBD9-4C47-926C-1EC5E88B777C}" type="slidenum">
              <a:rPr kumimoji="0" lang="en-US" altLang="x-none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640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4925"/>
            <a:ext cx="7772400" cy="1143000"/>
          </a:xfrm>
        </p:spPr>
        <p:txBody>
          <a:bodyPr/>
          <a:lstStyle/>
          <a:p>
            <a:r>
              <a:rPr lang="en-US">
                <a:latin typeface="Comic Sans MS" charset="0"/>
              </a:rPr>
              <a:t>Block Availability: Revisions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524000"/>
            <a:ext cx="7958137" cy="5029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dirty="0">
                <a:latin typeface="Comic Sans MS" charset="0"/>
              </a:rPr>
              <a:t>When downloading starts (first 4 pieces): choose at random and request them from the peers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Comic Sans MS" charset="0"/>
              </a:rPr>
              <a:t>get pieces as quickly as possible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Comic Sans MS" charset="0"/>
              </a:rPr>
              <a:t>obtain something to offer to others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Comic Sans MS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dirty="0">
                <a:latin typeface="Comic Sans MS" charset="0"/>
              </a:rPr>
              <a:t>Endgame mode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Comic Sans MS" charset="0"/>
              </a:rPr>
              <a:t>defense against the </a:t>
            </a:r>
            <a:r>
              <a:rPr lang="ja-JP" altLang="en-US">
                <a:latin typeface="Comic Sans MS" charset="0"/>
              </a:rPr>
              <a:t>“</a:t>
            </a:r>
            <a:r>
              <a:rPr lang="en-US" altLang="ja-JP" dirty="0">
                <a:latin typeface="Comic Sans MS" charset="0"/>
              </a:rPr>
              <a:t>last-block problem</a:t>
            </a:r>
            <a:r>
              <a:rPr lang="ja-JP" altLang="en-US">
                <a:latin typeface="Comic Sans MS" charset="0"/>
              </a:rPr>
              <a:t>”</a:t>
            </a:r>
            <a:r>
              <a:rPr lang="en-US" altLang="ja-JP" dirty="0">
                <a:latin typeface="Comic Sans MS" charset="0"/>
              </a:rPr>
              <a:t>: cannot finish because missing a few last pieces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Comic Sans MS" charset="0"/>
              </a:rPr>
              <a:t>send requests for missing pieces to all </a:t>
            </a:r>
            <a:br>
              <a:rPr lang="en-US" dirty="0">
                <a:latin typeface="Comic Sans MS" charset="0"/>
              </a:rPr>
            </a:br>
            <a:r>
              <a:rPr lang="en-US" dirty="0">
                <a:latin typeface="Comic Sans MS" charset="0"/>
              </a:rPr>
              <a:t>peers in our peer list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Comic Sans MS" charset="0"/>
              </a:rPr>
              <a:t>send </a:t>
            </a:r>
            <a:r>
              <a:rPr lang="en-US" dirty="0">
                <a:latin typeface="Courier New" charset="0"/>
                <a:cs typeface="Courier New" charset="0"/>
              </a:rPr>
              <a:t>cancel</a:t>
            </a:r>
            <a:r>
              <a:rPr lang="en-US" dirty="0">
                <a:latin typeface="Comic Sans MS" charset="0"/>
              </a:rPr>
              <a:t> messages upon receipt of a piece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423813-CBD9-4C47-926C-1EC5E88B777C}" type="slidenum">
              <a:rPr kumimoji="0" lang="en-US" altLang="x-none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172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9213"/>
            <a:ext cx="7772400" cy="1143000"/>
          </a:xfrm>
        </p:spPr>
        <p:txBody>
          <a:bodyPr/>
          <a:lstStyle/>
          <a:p>
            <a:r>
              <a:rPr lang="en-US">
                <a:latin typeface="Comic Sans MS" charset="0"/>
              </a:rPr>
              <a:t>BitTorrent: Unchoke</a:t>
            </a:r>
          </a:p>
        </p:txBody>
      </p:sp>
      <p:sp>
        <p:nvSpPr>
          <p:cNvPr id="211970" name="Text Box 47"/>
          <p:cNvSpPr txBox="1">
            <a:spLocks noChangeArrowheads="1"/>
          </p:cNvSpPr>
          <p:nvPr/>
        </p:nvSpPr>
        <p:spPr bwMode="auto">
          <a:xfrm>
            <a:off x="533400" y="1423988"/>
            <a:ext cx="4481513" cy="4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SzPct val="90000"/>
              <a:buFont typeface="Wingdings" charset="0"/>
              <a:buChar char="q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Times New Roman" charset="0"/>
              </a:rPr>
              <a:t> 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  <a:cs typeface="Times New Roman" charset="0"/>
              </a:rPr>
              <a:t>Periodically (typically every 10 seconds) calculate data-receiving rates from all peers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SzPct val="90000"/>
              <a:buFont typeface="Wingdings" charset="0"/>
              <a:buChar char="q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  <a:cs typeface="Times New Roman" charset="0"/>
              </a:rPr>
              <a:t> Upload to (</a:t>
            </a:r>
            <a:r>
              <a:rPr kumimoji="0" lang="en-US" sz="2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  <a:cs typeface="Times New Roman" charset="0"/>
              </a:rPr>
              <a:t>unchoke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  <a:cs typeface="Times New Roman" charset="0"/>
              </a:rPr>
              <a:t>) the fastest </a:t>
            </a:r>
          </a:p>
          <a:p>
            <a:pPr marL="455613" marR="0" lvl="1" indent="1588" algn="l" defTabSz="9128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SzPct val="90000"/>
              <a:buFontTx/>
              <a:buChar char="-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  <a:cs typeface="Times New Roman" charset="0"/>
              </a:rPr>
              <a:t> constant number (4) of unchoking slots</a:t>
            </a:r>
          </a:p>
          <a:p>
            <a:pPr marL="455613" marR="0" lvl="1" indent="1588" algn="l" defTabSz="9128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SzPct val="90000"/>
              <a:buFontTx/>
              <a:buChar char="-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  <a:cs typeface="Times New Roman" charset="0"/>
              </a:rPr>
              <a:t> partition upload bw equally among unchoked</a:t>
            </a:r>
          </a:p>
        </p:txBody>
      </p:sp>
      <p:sp>
        <p:nvSpPr>
          <p:cNvPr id="211971" name="Rectangle 23"/>
          <p:cNvSpPr>
            <a:spLocks noChangeArrowheads="1"/>
          </p:cNvSpPr>
          <p:nvPr/>
        </p:nvSpPr>
        <p:spPr bwMode="auto">
          <a:xfrm>
            <a:off x="938213" y="6188075"/>
            <a:ext cx="622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Times New Roman" charset="0"/>
              </a:rPr>
              <a:t>commonly referred to as 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Times New Roman" charset="0"/>
              </a:rPr>
              <a:t>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Times New Roman" charset="0"/>
              </a:rPr>
              <a:t>tit-for-tat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Times New Roman" charset="0"/>
              </a:rPr>
              <a:t>”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Times New Roman" charset="0"/>
              </a:rPr>
              <a:t> strategy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grpSp>
        <p:nvGrpSpPr>
          <p:cNvPr id="211972" name="Group 2"/>
          <p:cNvGrpSpPr>
            <a:grpSpLocks/>
          </p:cNvGrpSpPr>
          <p:nvPr/>
        </p:nvGrpSpPr>
        <p:grpSpPr bwMode="auto">
          <a:xfrm>
            <a:off x="5029200" y="1676400"/>
            <a:ext cx="4003675" cy="4322763"/>
            <a:chOff x="5084763" y="1843088"/>
            <a:chExt cx="4003675" cy="4322762"/>
          </a:xfrm>
        </p:grpSpPr>
        <p:pic>
          <p:nvPicPr>
            <p:cNvPr id="211973" name="Picture 8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625" y="3773488"/>
              <a:ext cx="690563" cy="80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1974" name="Picture 6" descr="MPj0402147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238" y="5156200"/>
              <a:ext cx="976312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1975" name="Picture 5" descr="MPj0402147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4763" y="3068638"/>
              <a:ext cx="976312" cy="100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1976" name="Picture 6" descr="MPj0402147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3688" y="1843088"/>
              <a:ext cx="977900" cy="100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1977" name="Straight Arrow Connector 7"/>
            <p:cNvCxnSpPr>
              <a:cxnSpLocks noChangeShapeType="1"/>
            </p:cNvCxnSpPr>
            <p:nvPr/>
          </p:nvCxnSpPr>
          <p:spPr bwMode="auto">
            <a:xfrm rot="16200000" flipH="1">
              <a:off x="5835650" y="2963863"/>
              <a:ext cx="882650" cy="565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1978" name="Straight Arrow Connector 8"/>
            <p:cNvCxnSpPr>
              <a:cxnSpLocks noChangeShapeType="1"/>
            </p:cNvCxnSpPr>
            <p:nvPr/>
          </p:nvCxnSpPr>
          <p:spPr bwMode="auto">
            <a:xfrm>
              <a:off x="5980113" y="3770313"/>
              <a:ext cx="406400" cy="2873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1979" name="Straight Arrow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5960269" y="4690269"/>
              <a:ext cx="695325" cy="5349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1980" name="Rectangle 10"/>
            <p:cNvSpPr>
              <a:spLocks noChangeArrowheads="1"/>
            </p:cNvSpPr>
            <p:nvPr/>
          </p:nvSpPr>
          <p:spPr bwMode="auto">
            <a:xfrm>
              <a:off x="6477000" y="2590800"/>
              <a:ext cx="1313881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1.interested/</a:t>
              </a:r>
              <a:b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</a:b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3. request</a:t>
              </a:r>
            </a:p>
          </p:txBody>
        </p:sp>
        <p:pic>
          <p:nvPicPr>
            <p:cNvPr id="211981" name="Picture 6" descr="MPj0402147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2125" y="1855788"/>
              <a:ext cx="976313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1982" name="Straight Arrow Connector 14"/>
            <p:cNvCxnSpPr>
              <a:cxnSpLocks noChangeShapeType="1"/>
            </p:cNvCxnSpPr>
            <p:nvPr/>
          </p:nvCxnSpPr>
          <p:spPr bwMode="auto">
            <a:xfrm rot="10800000" flipV="1">
              <a:off x="6864350" y="2489200"/>
              <a:ext cx="1311275" cy="1211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1983" name="Rectangle 15"/>
            <p:cNvSpPr>
              <a:spLocks noChangeArrowheads="1"/>
            </p:cNvSpPr>
            <p:nvPr/>
          </p:nvSpPr>
          <p:spPr bwMode="auto">
            <a:xfrm>
              <a:off x="7543800" y="3200400"/>
              <a:ext cx="124555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2. unchoke/</a:t>
              </a:r>
              <a:b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</a:b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4. piece</a:t>
              </a:r>
            </a:p>
          </p:txBody>
        </p:sp>
        <p:cxnSp>
          <p:nvCxnSpPr>
            <p:cNvPr id="211984" name="Straight Connector 22"/>
            <p:cNvCxnSpPr>
              <a:cxnSpLocks noChangeShapeType="1"/>
            </p:cNvCxnSpPr>
            <p:nvPr/>
          </p:nvCxnSpPr>
          <p:spPr bwMode="auto">
            <a:xfrm flipV="1">
              <a:off x="6745288" y="2211388"/>
              <a:ext cx="858837" cy="12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1985" name="Straight Arrow Connector 26"/>
            <p:cNvCxnSpPr>
              <a:cxnSpLocks noChangeShapeType="1"/>
            </p:cNvCxnSpPr>
            <p:nvPr/>
          </p:nvCxnSpPr>
          <p:spPr bwMode="auto">
            <a:xfrm rot="16200000" flipV="1">
              <a:off x="5831682" y="3061494"/>
              <a:ext cx="804862" cy="527050"/>
            </a:xfrm>
            <a:prstGeom prst="straightConnector1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1986" name="Straight Arrow Connector 28"/>
            <p:cNvCxnSpPr>
              <a:cxnSpLocks noChangeShapeType="1"/>
            </p:cNvCxnSpPr>
            <p:nvPr/>
          </p:nvCxnSpPr>
          <p:spPr bwMode="auto">
            <a:xfrm rot="10800000">
              <a:off x="6061075" y="3573463"/>
              <a:ext cx="506413" cy="471487"/>
            </a:xfrm>
            <a:prstGeom prst="straightConnector1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1987" name="Straight Arrow Connector 30"/>
            <p:cNvCxnSpPr>
              <a:cxnSpLocks noChangeShapeType="1"/>
            </p:cNvCxnSpPr>
            <p:nvPr/>
          </p:nvCxnSpPr>
          <p:spPr bwMode="auto">
            <a:xfrm flipV="1">
              <a:off x="7162800" y="2770188"/>
              <a:ext cx="984250" cy="901700"/>
            </a:xfrm>
            <a:prstGeom prst="straightConnector1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11988" name="Picture 6" descr="MPj0402147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850" y="5114925"/>
              <a:ext cx="976313" cy="1008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1989" name="Straight Arrow Connector 34"/>
            <p:cNvCxnSpPr>
              <a:cxnSpLocks noChangeShapeType="1"/>
            </p:cNvCxnSpPr>
            <p:nvPr/>
          </p:nvCxnSpPr>
          <p:spPr bwMode="auto">
            <a:xfrm rot="16200000" flipV="1">
              <a:off x="6961982" y="4855369"/>
              <a:ext cx="844550" cy="3889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1990" name="Straight Arrow Connector 36"/>
            <p:cNvCxnSpPr>
              <a:cxnSpLocks noChangeShapeType="1"/>
            </p:cNvCxnSpPr>
            <p:nvPr/>
          </p:nvCxnSpPr>
          <p:spPr bwMode="auto">
            <a:xfrm rot="5400000">
              <a:off x="6110288" y="4738687"/>
              <a:ext cx="788988" cy="677863"/>
            </a:xfrm>
            <a:prstGeom prst="straightConnector1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382000" y="6575425"/>
            <a:ext cx="650875" cy="457200"/>
          </a:xfrm>
        </p:spPr>
        <p:txBody>
          <a:bodyPr/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423813-CBD9-4C47-926C-1EC5E88B777C}" type="slidenum">
              <a:rPr kumimoji="0" lang="en-US" altLang="x-none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95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Optimistic Unchoking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438" y="1643063"/>
            <a:ext cx="81819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Comic Sans MS" charset="0"/>
              </a:rPr>
              <a:t>Periodically select a peer at random </a:t>
            </a:r>
            <a:br>
              <a:rPr lang="en-US" dirty="0">
                <a:solidFill>
                  <a:schemeClr val="tx2"/>
                </a:solidFill>
                <a:latin typeface="Comic Sans MS" charset="0"/>
              </a:rPr>
            </a:br>
            <a:r>
              <a:rPr lang="en-US" dirty="0">
                <a:solidFill>
                  <a:schemeClr val="tx2"/>
                </a:solidFill>
                <a:latin typeface="Comic Sans MS" charset="0"/>
              </a:rPr>
              <a:t>and upload to 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  <a:latin typeface="Comic Sans MS" charset="0"/>
              </a:rPr>
              <a:t>typically every 3 unchoking rounds (30 seconds)</a:t>
            </a:r>
            <a:br>
              <a:rPr lang="en-US" dirty="0">
                <a:solidFill>
                  <a:schemeClr val="tx2"/>
                </a:solidFill>
                <a:latin typeface="Comic Sans MS" charset="0"/>
              </a:rPr>
            </a:br>
            <a:endParaRPr lang="en-US" dirty="0">
              <a:solidFill>
                <a:schemeClr val="tx2"/>
              </a:solidFill>
              <a:latin typeface="Comic Sans MS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Comic Sans MS" charset="0"/>
              </a:rPr>
              <a:t>Multi-purpose mechanism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omic Sans MS" charset="0"/>
              </a:rPr>
              <a:t>allow bootstrapping of new clients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  <a:latin typeface="Comic Sans MS" charset="0"/>
              </a:rPr>
              <a:t>continuously look for the fastest peers (exploitation vs exploration)</a:t>
            </a:r>
            <a:endParaRPr lang="en-US" dirty="0">
              <a:latin typeface="Comic Sans M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305800" y="6575425"/>
            <a:ext cx="727075" cy="457200"/>
          </a:xfrm>
        </p:spPr>
        <p:txBody>
          <a:bodyPr/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423813-CBD9-4C47-926C-1EC5E88B777C}" type="slidenum">
              <a:rPr kumimoji="0" lang="en-US" altLang="x-none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x-non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5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ic Sans MS" charset="0"/>
              </a:rPr>
              <a:t>BitTorrent</a:t>
            </a:r>
            <a:r>
              <a:rPr lang="en-US" dirty="0">
                <a:latin typeface="Comic Sans MS" charset="0"/>
              </a:rPr>
              <a:t> Fluid Analysis</a:t>
            </a:r>
          </a:p>
        </p:txBody>
      </p:sp>
      <p:sp>
        <p:nvSpPr>
          <p:cNvPr id="216066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>
                <a:latin typeface="Comic Sans MS" charset="0"/>
              </a:rPr>
              <a:t>Normalize file size to 1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Comic Sans MS" charset="0"/>
              </a:rPr>
              <a:t>x(t): number of downloaders (also known as </a:t>
            </a:r>
            <a:r>
              <a:rPr lang="en-US" sz="2400" dirty="0" err="1">
                <a:latin typeface="Comic Sans MS" charset="0"/>
              </a:rPr>
              <a:t>leechers</a:t>
            </a:r>
            <a:r>
              <a:rPr lang="en-US" sz="2400" dirty="0">
                <a:latin typeface="Comic Sans MS" charset="0"/>
              </a:rPr>
              <a:t>) who do not have all pieces at time t.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Comic Sans MS" charset="0"/>
              </a:rPr>
              <a:t>y(t): number of seeds in the system at time t.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Comic Sans MS" charset="0"/>
                <a:sym typeface="Symbol" charset="0"/>
              </a:rPr>
              <a:t>:</a:t>
            </a:r>
            <a:r>
              <a:rPr lang="en-US" sz="2400" dirty="0">
                <a:latin typeface="Comic Sans MS" charset="0"/>
              </a:rPr>
              <a:t> the arrival rate of new requests. 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Comic Sans MS" charset="0"/>
                <a:sym typeface="Symbol" charset="0"/>
              </a:rPr>
              <a:t></a:t>
            </a:r>
            <a:r>
              <a:rPr lang="en-US" sz="2400" dirty="0">
                <a:latin typeface="Comic Sans MS" charset="0"/>
              </a:rPr>
              <a:t>: the uploading bandwidth of a given peer. 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Comic Sans MS" charset="0"/>
              </a:rPr>
              <a:t>c: the downloading bandwidth of a given peer, assume c ≥ </a:t>
            </a:r>
            <a:r>
              <a:rPr lang="el-GR" sz="2400" dirty="0">
                <a:latin typeface="Comic Sans MS" charset="0"/>
              </a:rPr>
              <a:t>μ.</a:t>
            </a:r>
          </a:p>
          <a:p>
            <a:pPr>
              <a:buFont typeface="Wingdings" pitchFamily="2" charset="2"/>
              <a:buChar char="q"/>
            </a:pPr>
            <a:r>
              <a:rPr lang="el-GR" sz="2400" dirty="0">
                <a:latin typeface="Comic Sans MS" charset="0"/>
                <a:sym typeface="Symbol" charset="0"/>
              </a:rPr>
              <a:t></a:t>
            </a:r>
            <a:r>
              <a:rPr lang="en-US" sz="2400" dirty="0">
                <a:latin typeface="Comic Sans MS" charset="0"/>
              </a:rPr>
              <a:t>: the rate at which downloaders abort download.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Comic Sans MS" charset="0"/>
                <a:sym typeface="Symbol" charset="0"/>
              </a:rPr>
              <a:t></a:t>
            </a:r>
            <a:r>
              <a:rPr lang="en-US" sz="2400" dirty="0">
                <a:latin typeface="Comic Sans MS" charset="0"/>
              </a:rPr>
              <a:t>: the rate at which seeds leave the system.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Comic Sans MS" charset="0"/>
                <a:sym typeface="Symbol" charset="0"/>
              </a:rPr>
              <a:t></a:t>
            </a:r>
            <a:r>
              <a:rPr lang="en-US" sz="2400" dirty="0">
                <a:latin typeface="Comic Sans MS" charset="0"/>
              </a:rPr>
              <a:t>: indicates the effectiveness of downloader sharing, </a:t>
            </a:r>
            <a:r>
              <a:rPr lang="en-US" sz="2400" dirty="0" err="1">
                <a:latin typeface="Comic Sans MS" charset="0"/>
              </a:rPr>
              <a:t>η</a:t>
            </a:r>
            <a:r>
              <a:rPr lang="en-US" sz="2400" dirty="0">
                <a:latin typeface="Comic Sans MS" charset="0"/>
              </a:rPr>
              <a:t> takes values in [0, 1].</a:t>
            </a:r>
          </a:p>
        </p:txBody>
      </p:sp>
      <p:sp>
        <p:nvSpPr>
          <p:cNvPr id="21606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239000" y="6383338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A38716-87EE-9644-B1FE-E377F1A74FF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022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System Evolution</a:t>
            </a:r>
          </a:p>
        </p:txBody>
      </p:sp>
      <p:sp>
        <p:nvSpPr>
          <p:cNvPr id="218114" name="Content Placeholder 6"/>
          <p:cNvSpPr>
            <a:spLocks noGrp="1"/>
          </p:cNvSpPr>
          <p:nvPr>
            <p:ph idx="1"/>
          </p:nvPr>
        </p:nvSpPr>
        <p:spPr>
          <a:xfrm>
            <a:off x="533400" y="3149600"/>
            <a:ext cx="8077200" cy="29400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dirty="0">
                <a:latin typeface="Comic Sans MS" charset="0"/>
              </a:rPr>
              <a:t>Solving steady state:</a:t>
            </a:r>
          </a:p>
          <a:p>
            <a:pPr>
              <a:buFont typeface="ZapfDingbats" charset="0"/>
              <a:buNone/>
            </a:pPr>
            <a:endParaRPr lang="en-US" dirty="0">
              <a:latin typeface="Comic Sans MS" charset="0"/>
            </a:endParaRPr>
          </a:p>
          <a:p>
            <a:pPr>
              <a:buFont typeface="ZapfDingbats" charset="0"/>
              <a:buNone/>
            </a:pPr>
            <a:r>
              <a:rPr lang="en-US" dirty="0">
                <a:latin typeface="Comic Sans MS" charset="0"/>
              </a:rPr>
              <a:t>Define </a:t>
            </a:r>
          </a:p>
        </p:txBody>
      </p:sp>
      <p:sp>
        <p:nvSpPr>
          <p:cNvPr id="2181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0CDC09-5743-0243-8B30-6A7F723BCF72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pic>
        <p:nvPicPr>
          <p:cNvPr id="2181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1503363"/>
            <a:ext cx="69119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81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3" y="3048000"/>
            <a:ext cx="3133725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811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3957638"/>
            <a:ext cx="4722813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811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876800"/>
            <a:ext cx="2579688" cy="15732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72AC16-41A2-654B-A823-7718BCCCFEEE}"/>
              </a:ext>
            </a:extLst>
          </p:cNvPr>
          <p:cNvSpPr txBox="1"/>
          <p:nvPr/>
        </p:nvSpPr>
        <p:spPr>
          <a:xfrm>
            <a:off x="438150" y="6405563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"</a:t>
            </a:r>
            <a:r>
              <a:rPr lang="en-US" sz="1400" dirty="0"/>
              <a:t>Modeling and Performance Analysis of </a:t>
            </a:r>
            <a:r>
              <a:rPr lang="en-US" sz="1400" dirty="0" err="1"/>
              <a:t>BitTorrent</a:t>
            </a:r>
            <a:r>
              <a:rPr lang="en-US" sz="1400" dirty="0"/>
              <a:t>-Like Peer-to-Peer Networks</a:t>
            </a:r>
            <a:r>
              <a:rPr lang="en-US" altLang="zh-CN" sz="1400" dirty="0"/>
              <a:t>",</a:t>
            </a:r>
            <a:r>
              <a:rPr lang="zh-CN" altLang="en-US" sz="1400" dirty="0"/>
              <a:t> </a:t>
            </a:r>
            <a:r>
              <a:rPr lang="en-US" altLang="zh-CN" sz="1400" dirty="0"/>
              <a:t>SIGCOMM'04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conferences.sigcomm.org</a:t>
            </a:r>
            <a:r>
              <a:rPr lang="en-US" sz="1400" dirty="0"/>
              <a:t>/</a:t>
            </a:r>
            <a:r>
              <a:rPr lang="en-US" sz="1400" dirty="0" err="1"/>
              <a:t>sigcomm</a:t>
            </a:r>
            <a:r>
              <a:rPr lang="en-US" sz="1400" dirty="0"/>
              <a:t>/2004/papers/p444-qiu1.pdf</a:t>
            </a:r>
          </a:p>
        </p:txBody>
      </p:sp>
    </p:spTree>
    <p:extLst>
      <p:ext uri="{BB962C8B-B14F-4D97-AF65-F5344CB8AC3E}">
        <p14:creationId xmlns:p14="http://schemas.microsoft.com/office/powerpoint/2010/main" val="277189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System State</a:t>
            </a:r>
          </a:p>
        </p:txBody>
      </p:sp>
      <p:sp>
        <p:nvSpPr>
          <p:cNvPr id="22016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187950" y="6372225"/>
            <a:ext cx="3956050" cy="4556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0A594E2-D9E9-D14D-AEAE-EBAE13630AF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26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457200" y="1524000"/>
            <a:ext cx="845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Q: How long does each downloader stay as a downloader?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674688" y="4343400"/>
            <a:ext cx="5235575" cy="2209800"/>
            <a:chOff x="685800" y="4648200"/>
            <a:chExt cx="5235575" cy="2209800"/>
          </a:xfrm>
        </p:grpSpPr>
        <p:pic>
          <p:nvPicPr>
            <p:cNvPr id="220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4648200"/>
              <a:ext cx="2873375" cy="159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017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5970588"/>
              <a:ext cx="4722812" cy="887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-315913" y="2286000"/>
            <a:ext cx="6335713" cy="2379663"/>
            <a:chOff x="-315913" y="2286000"/>
            <a:chExt cx="6335713" cy="2379663"/>
          </a:xfrm>
        </p:grpSpPr>
        <p:sp>
          <p:nvSpPr>
            <p:cNvPr id="220166" name="Cloud"/>
            <p:cNvSpPr>
              <a:spLocks noChangeAspect="1" noEditPoints="1" noChangeArrowheads="1"/>
            </p:cNvSpPr>
            <p:nvPr/>
          </p:nvSpPr>
          <p:spPr bwMode="auto">
            <a:xfrm>
              <a:off x="3048000" y="2286000"/>
              <a:ext cx="2971800" cy="1992313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pic>
          <p:nvPicPr>
            <p:cNvPr id="22016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15" r="9846" b="52776"/>
            <a:stretch>
              <a:fillRect/>
            </a:stretch>
          </p:blipFill>
          <p:spPr bwMode="auto">
            <a:xfrm>
              <a:off x="3429000" y="2743200"/>
              <a:ext cx="2103438" cy="74295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0168" name="Line 5"/>
            <p:cNvSpPr>
              <a:spLocks noChangeShapeType="1"/>
            </p:cNvSpPr>
            <p:nvPr/>
          </p:nvSpPr>
          <p:spPr bwMode="auto">
            <a:xfrm>
              <a:off x="1778000" y="3276600"/>
              <a:ext cx="1276350" cy="14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0169" name="Rectangle 8"/>
            <p:cNvSpPr>
              <a:spLocks noChangeArrowheads="1"/>
            </p:cNvSpPr>
            <p:nvPr/>
          </p:nvSpPr>
          <p:spPr bwMode="auto">
            <a:xfrm>
              <a:off x="2298700" y="2922588"/>
              <a:ext cx="3111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Comic Sans MS" charset="0"/>
                  <a:ea typeface="宋体" charset="-122"/>
                  <a:sym typeface="Symbol" charset="2"/>
                </a:rPr>
                <a:t></a:t>
              </a:r>
              <a:endParaRPr lang="en-US" altLang="x-none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220170" name="TextBox 4"/>
            <p:cNvSpPr txBox="1">
              <a:spLocks noChangeArrowheads="1"/>
            </p:cNvSpPr>
            <p:nvPr/>
          </p:nvSpPr>
          <p:spPr bwMode="auto">
            <a:xfrm>
              <a:off x="-315913" y="4203700"/>
              <a:ext cx="18573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6348413" y="3678520"/>
            <a:ext cx="2297170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x-none" kern="0" dirty="0">
                <a:solidFill>
                  <a:srgbClr val="000000"/>
                </a:solidFill>
                <a:latin typeface="Comic Sans MS"/>
                <a:cs typeface="ＭＳ Ｐゴシック" charset="0"/>
              </a:rPr>
              <a:t>Key take-away: not scaling inverse with system size (x)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000000"/>
                </a:solidFill>
                <a:latin typeface="Comic Sans MS"/>
              </a:rPr>
              <a:t>New</a:t>
            </a:r>
            <a:r>
              <a:rPr lang="zh-CN" altLang="en-US" sz="1800" kern="0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latin typeface="Comic Sans MS"/>
              </a:rPr>
              <a:t>requests</a:t>
            </a:r>
            <a:r>
              <a:rPr lang="zh-CN" altLang="en-US" sz="1800" kern="0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latin typeface="Comic Sans MS"/>
              </a:rPr>
              <a:t>comes,</a:t>
            </a:r>
            <a:r>
              <a:rPr lang="zh-CN" altLang="en-US" sz="1800" kern="0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latin typeface="Comic Sans MS"/>
              </a:rPr>
              <a:t>new</a:t>
            </a:r>
            <a:r>
              <a:rPr lang="zh-CN" altLang="en-US" sz="1800" kern="0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latin typeface="Comic Sans MS"/>
              </a:rPr>
              <a:t>bandwidth</a:t>
            </a:r>
            <a:r>
              <a:rPr lang="zh-CN" altLang="en-US" sz="1800" kern="0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latin typeface="Comic Sans MS"/>
              </a:rPr>
              <a:t>also</a:t>
            </a:r>
            <a:r>
              <a:rPr lang="zh-CN" altLang="en-US" sz="1800" kern="0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latin typeface="Comic Sans MS"/>
              </a:rPr>
              <a:t>comes</a:t>
            </a:r>
            <a:endParaRPr lang="en-US" sz="1800" dirty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453" y="59467"/>
            <a:ext cx="2579688" cy="15732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03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Recap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q"/>
              <a:defRPr/>
            </a:pPr>
            <a:r>
              <a:rPr lang="en-US" dirty="0"/>
              <a:t>Applications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Client-server applications</a:t>
            </a:r>
          </a:p>
          <a:p>
            <a:pPr lvl="2">
              <a:buFontTx/>
              <a:buChar char="-"/>
              <a:defRPr/>
            </a:pPr>
            <a:r>
              <a:rPr lang="en-US" dirty="0"/>
              <a:t>Single server </a:t>
            </a:r>
          </a:p>
          <a:p>
            <a:pPr lvl="2">
              <a:buFontTx/>
              <a:buChar char="-"/>
              <a:defRPr/>
            </a:pPr>
            <a:r>
              <a:rPr lang="en-US" dirty="0"/>
              <a:t>Multiple servers load balancing</a:t>
            </a:r>
          </a:p>
          <a:p>
            <a:pPr lvl="1">
              <a:buFont typeface="Wingdings" charset="2"/>
              <a:buChar char="q"/>
            </a:pPr>
            <a:r>
              <a:rPr lang="en-US" altLang="x-none" dirty="0">
                <a:ea typeface="ＭＳ Ｐゴシック" charset="-128"/>
              </a:rPr>
              <a:t>Application overlays (distributed network	applications) to</a:t>
            </a:r>
          </a:p>
          <a:p>
            <a:pPr lvl="2">
              <a:buFont typeface=".AppleSystemUIFont" charset="-120"/>
              <a:buChar char="-"/>
            </a:pPr>
            <a:r>
              <a:rPr lang="en-US" altLang="x-none" dirty="0">
                <a:ea typeface="ＭＳ Ｐゴシック" charset="-128"/>
              </a:rPr>
              <a:t>scale bandwidth/resource (</a:t>
            </a:r>
            <a:r>
              <a:rPr lang="en-US" altLang="x-none" dirty="0" err="1">
                <a:ea typeface="ＭＳ Ｐゴシック" charset="-128"/>
              </a:rPr>
              <a:t>BitTorrent</a:t>
            </a:r>
            <a:r>
              <a:rPr lang="en-US" altLang="x-none" dirty="0">
                <a:ea typeface="ＭＳ Ｐゴシック" charset="-128"/>
              </a:rPr>
              <a:t>)</a:t>
            </a:r>
          </a:p>
          <a:p>
            <a:pPr lvl="2">
              <a:buFont typeface=".AppleSystemUIFont" charset="-120"/>
              <a:buChar char="-"/>
            </a:pPr>
            <a:r>
              <a:rPr lang="en-US" altLang="x-none" dirty="0">
                <a:ea typeface="ＭＳ Ｐゴシック" charset="-128"/>
              </a:rPr>
              <a:t>distribute content lookup (Freenet, DHT, Chord)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[optional]</a:t>
            </a:r>
            <a:endParaRPr lang="en-US" altLang="x-none" dirty="0">
              <a:ea typeface="ＭＳ Ｐゴシック" charset="-128"/>
            </a:endParaRPr>
          </a:p>
          <a:p>
            <a:pPr lvl="2">
              <a:buFont typeface=".AppleSystemUIFont" charset="-120"/>
              <a:buChar char="-"/>
            </a:pPr>
            <a:r>
              <a:rPr lang="en-US" altLang="x-none" dirty="0">
                <a:ea typeface="ＭＳ Ｐゴシック" charset="-128"/>
              </a:rPr>
              <a:t>distribute content verification (Block chain) [optional]</a:t>
            </a:r>
          </a:p>
          <a:p>
            <a:pPr lvl="2">
              <a:buFont typeface=".AppleSystemUIFont" charset="-120"/>
              <a:buChar char="-"/>
            </a:pPr>
            <a:r>
              <a:rPr lang="en-US" altLang="x-none" dirty="0">
                <a:ea typeface="ＭＳ Ｐゴシック" charset="-128"/>
              </a:rPr>
              <a:t>achieve anonymity (Tor)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 [optional]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A599-CC33-7E4D-8C4D-B495C4836CF6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 u="sng">
                <a:solidFill>
                  <a:schemeClr val="accent2"/>
                </a:solidFill>
                <a:latin typeface="Comic Sans MS" charset="0"/>
              </a:rPr>
              <a:t>Outline</a:t>
            </a:r>
          </a:p>
        </p:txBody>
      </p:sp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Admin and recap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C00000"/>
              </a:buClr>
              <a:buSzPct val="85000"/>
              <a:buFont typeface="Wingdings" pitchFamily="2" charset="2"/>
              <a:buChar char="Ø"/>
            </a:pPr>
            <a:r>
              <a:rPr lang="en-US" altLang="x-none" sz="2800" i="1" dirty="0">
                <a:solidFill>
                  <a:srgbClr val="C00000"/>
                </a:solidFill>
                <a:latin typeface="Comic Sans MS" charset="0"/>
              </a:rPr>
              <a:t>Overview of transport layer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UDP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Reliable data transfer, the stop-and-go protocols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DB6354A-99D5-014C-94F9-6CBA4E267426}" type="slidenum">
              <a:rPr lang="en-US" altLang="x-none" sz="1400">
                <a:latin typeface="Times New Roman" charset="0"/>
              </a:rPr>
              <a:pPr eaLnBrk="1" hangingPunct="1"/>
              <a:t>29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1650" y="195263"/>
            <a:ext cx="8382000" cy="1143000"/>
          </a:xfrm>
        </p:spPr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Overview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77963"/>
            <a:ext cx="4086225" cy="51149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Provide</a:t>
            </a:r>
            <a:r>
              <a:rPr lang="en-US" altLang="x-none" sz="2000" i="1" dirty="0">
                <a:solidFill>
                  <a:srgbClr val="FF0000"/>
                </a:solidFill>
                <a:ea typeface="ＭＳ Ｐゴシック" charset="-128"/>
              </a:rPr>
              <a:t> logical communication</a:t>
            </a:r>
            <a:r>
              <a:rPr lang="en-US" altLang="x-none" sz="2000" dirty="0">
                <a:ea typeface="ＭＳ Ｐゴシック" charset="-128"/>
              </a:rPr>
              <a:t> between app</a:t>
            </a:r>
            <a:r>
              <a:rPr lang="ja-JP" altLang="en-US" sz="2000" dirty="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 processes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endParaRPr lang="en-US" altLang="ja-JP" sz="20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Transport protocols run in end systems</a:t>
            </a:r>
            <a:endParaRPr lang="en-US" altLang="zh-CN" sz="20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send side: breaks app messages into 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segments</a:t>
            </a:r>
            <a:r>
              <a:rPr lang="en-US" altLang="x-none" sz="2000" dirty="0">
                <a:ea typeface="ＭＳ Ｐゴシック" charset="-128"/>
              </a:rPr>
              <a:t>, passes to network layer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 err="1">
                <a:ea typeface="ＭＳ Ｐゴシック" charset="-128"/>
              </a:rPr>
              <a:t>rcv</a:t>
            </a:r>
            <a:r>
              <a:rPr lang="en-US" altLang="x-none" sz="2000" dirty="0">
                <a:ea typeface="ＭＳ Ｐゴシック" charset="-128"/>
              </a:rPr>
              <a:t> side: reassembles segments into messages, passes to app layer</a:t>
            </a: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Transport vs. network layer services:</a:t>
            </a:r>
            <a:endParaRPr lang="en-US" altLang="x-none" sz="2000" dirty="0">
              <a:ea typeface="ＭＳ Ｐゴシック" charset="-128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1800" i="1" dirty="0">
                <a:solidFill>
                  <a:schemeClr val="accent2"/>
                </a:solidFill>
                <a:ea typeface="ＭＳ Ｐゴシック" charset="-128"/>
              </a:rPr>
              <a:t>Network layer:</a:t>
            </a:r>
            <a:r>
              <a:rPr lang="en-US" altLang="x-none" sz="1800" dirty="0">
                <a:ea typeface="ＭＳ Ｐゴシック" charset="-128"/>
              </a:rPr>
              <a:t> data transfer between end systems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1800" i="1" dirty="0">
                <a:solidFill>
                  <a:schemeClr val="accent2"/>
                </a:solidFill>
                <a:ea typeface="ＭＳ Ｐゴシック" charset="-128"/>
              </a:rPr>
              <a:t>Transport layer:</a:t>
            </a:r>
            <a:r>
              <a:rPr lang="en-US" altLang="x-none" sz="1800" dirty="0">
                <a:ea typeface="ＭＳ Ｐゴシック" charset="-128"/>
              </a:rPr>
              <a:t> data transfer between processes</a:t>
            </a:r>
            <a:endParaRPr lang="en-US" altLang="zh-CN" sz="1800" dirty="0">
              <a:ea typeface="宋体" charset="-122"/>
            </a:endParaRPr>
          </a:p>
          <a:p>
            <a:pPr lvl="2">
              <a:lnSpc>
                <a:spcPct val="80000"/>
              </a:lnSpc>
            </a:pPr>
            <a:r>
              <a:rPr lang="en-US" altLang="x-none" sz="1600" dirty="0">
                <a:ea typeface="ＭＳ Ｐゴシック" charset="-128"/>
              </a:rPr>
              <a:t>relies on, enhances network layer services </a:t>
            </a:r>
          </a:p>
        </p:txBody>
      </p:sp>
      <p:sp>
        <p:nvSpPr>
          <p:cNvPr id="49156" name="Freeform 5"/>
          <p:cNvSpPr>
            <a:spLocks/>
          </p:cNvSpPr>
          <p:nvPr/>
        </p:nvSpPr>
        <p:spPr bwMode="auto">
          <a:xfrm>
            <a:off x="6788150" y="2019300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Freeform 6"/>
          <p:cNvSpPr>
            <a:spLocks/>
          </p:cNvSpPr>
          <p:nvPr/>
        </p:nvSpPr>
        <p:spPr bwMode="auto">
          <a:xfrm>
            <a:off x="4908550" y="1876425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Freeform 7"/>
          <p:cNvSpPr>
            <a:spLocks/>
          </p:cNvSpPr>
          <p:nvPr/>
        </p:nvSpPr>
        <p:spPr bwMode="auto">
          <a:xfrm>
            <a:off x="5276850" y="3327400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59" name="Group 8"/>
          <p:cNvGrpSpPr>
            <a:grpSpLocks/>
          </p:cNvGrpSpPr>
          <p:nvPr/>
        </p:nvGrpSpPr>
        <p:grpSpPr bwMode="auto">
          <a:xfrm>
            <a:off x="5026025" y="2011363"/>
            <a:ext cx="733425" cy="319087"/>
            <a:chOff x="3552" y="246"/>
            <a:chExt cx="527" cy="248"/>
          </a:xfrm>
        </p:grpSpPr>
        <p:graphicFrame>
          <p:nvGraphicFramePr>
            <p:cNvPr id="49423" name="Object 9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55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424" name="Object 10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56" name="Clip" r:id="rId6" imgW="682368" imgH="480541" progId="MS_ClipArt_Gallery.2">
                    <p:embed/>
                  </p:oleObj>
                </mc:Choice>
                <mc:Fallback>
                  <p:oleObj name="Clip" r:id="rId6" imgW="682368" imgH="480541" progId="MS_ClipArt_Gallery.2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425" name="Line 11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160" name="Group 12"/>
          <p:cNvGrpSpPr>
            <a:grpSpLocks/>
          </p:cNvGrpSpPr>
          <p:nvPr/>
        </p:nvGrpSpPr>
        <p:grpSpPr bwMode="auto">
          <a:xfrm>
            <a:off x="5026025" y="2606675"/>
            <a:ext cx="733425" cy="319088"/>
            <a:chOff x="3552" y="246"/>
            <a:chExt cx="527" cy="248"/>
          </a:xfrm>
        </p:grpSpPr>
        <p:graphicFrame>
          <p:nvGraphicFramePr>
            <p:cNvPr id="49420" name="Object 13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57" name="Clip" r:id="rId8" imgW="1307079" imgH="1083682" progId="MS_ClipArt_Gallery.2">
                    <p:embed/>
                  </p:oleObj>
                </mc:Choice>
                <mc:Fallback>
                  <p:oleObj name="Clip" r:id="rId8" imgW="1307079" imgH="1083682" progId="MS_ClipArt_Gallery.2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421" name="Object 14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58" name="Clip" r:id="rId9" imgW="682368" imgH="480541" progId="MS_ClipArt_Gallery.2">
                    <p:embed/>
                  </p:oleObj>
                </mc:Choice>
                <mc:Fallback>
                  <p:oleObj name="Clip" r:id="rId9" imgW="682368" imgH="480541" progId="MS_ClipArt_Gallery.2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422" name="Line 15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161" name="Group 16"/>
          <p:cNvGrpSpPr>
            <a:grpSpLocks/>
          </p:cNvGrpSpPr>
          <p:nvPr/>
        </p:nvGrpSpPr>
        <p:grpSpPr bwMode="auto">
          <a:xfrm>
            <a:off x="5402263" y="2393950"/>
            <a:ext cx="69850" cy="214313"/>
            <a:chOff x="3842" y="406"/>
            <a:chExt cx="51" cy="167"/>
          </a:xfrm>
        </p:grpSpPr>
        <p:sp>
          <p:nvSpPr>
            <p:cNvPr id="49417" name="Oval 17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18" name="Oval 18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19" name="Oval 19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49162" name="Group 20"/>
          <p:cNvGrpSpPr>
            <a:grpSpLocks/>
          </p:cNvGrpSpPr>
          <p:nvPr/>
        </p:nvGrpSpPr>
        <p:grpSpPr bwMode="auto">
          <a:xfrm>
            <a:off x="5872163" y="2897188"/>
            <a:ext cx="209550" cy="395287"/>
            <a:chOff x="4180" y="783"/>
            <a:chExt cx="150" cy="307"/>
          </a:xfrm>
        </p:grpSpPr>
        <p:sp>
          <p:nvSpPr>
            <p:cNvPr id="49409" name="AutoShape 2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10" name="Rectangle 2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11" name="Rectangle 2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12" name="AutoShape 2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13" name="Line 2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14" name="Line 2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15" name="Rectangle 2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16" name="Rectangle 2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49163" name="Group 29"/>
          <p:cNvGrpSpPr>
            <a:grpSpLocks/>
          </p:cNvGrpSpPr>
          <p:nvPr/>
        </p:nvGrpSpPr>
        <p:grpSpPr bwMode="auto">
          <a:xfrm rot="-5400000">
            <a:off x="6184900" y="2974975"/>
            <a:ext cx="80963" cy="233363"/>
            <a:chOff x="3842" y="406"/>
            <a:chExt cx="51" cy="167"/>
          </a:xfrm>
        </p:grpSpPr>
        <p:sp>
          <p:nvSpPr>
            <p:cNvPr id="49406" name="Oval 30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07" name="Oval 31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08" name="Oval 32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49164" name="Line 33"/>
          <p:cNvSpPr>
            <a:spLocks noChangeShapeType="1"/>
          </p:cNvSpPr>
          <p:nvPr/>
        </p:nvSpPr>
        <p:spPr bwMode="auto">
          <a:xfrm>
            <a:off x="6008688" y="280511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34"/>
          <p:cNvSpPr>
            <a:spLocks noChangeShapeType="1"/>
          </p:cNvSpPr>
          <p:nvPr/>
        </p:nvSpPr>
        <p:spPr bwMode="auto">
          <a:xfrm>
            <a:off x="6011863" y="2801938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Line 35"/>
          <p:cNvSpPr>
            <a:spLocks noChangeShapeType="1"/>
          </p:cNvSpPr>
          <p:nvPr/>
        </p:nvSpPr>
        <p:spPr bwMode="auto">
          <a:xfrm>
            <a:off x="6507163" y="2800350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Line 36"/>
          <p:cNvSpPr>
            <a:spLocks noChangeShapeType="1"/>
          </p:cNvSpPr>
          <p:nvPr/>
        </p:nvSpPr>
        <p:spPr bwMode="auto">
          <a:xfrm>
            <a:off x="5708650" y="226536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Line 37"/>
          <p:cNvSpPr>
            <a:spLocks noChangeShapeType="1"/>
          </p:cNvSpPr>
          <p:nvPr/>
        </p:nvSpPr>
        <p:spPr bwMode="auto">
          <a:xfrm flipV="1">
            <a:off x="5721350" y="2551113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9" name="Line 38"/>
          <p:cNvSpPr>
            <a:spLocks noChangeShapeType="1"/>
          </p:cNvSpPr>
          <p:nvPr/>
        </p:nvSpPr>
        <p:spPr bwMode="auto">
          <a:xfrm flipV="1">
            <a:off x="6248400" y="2636838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70" name="Group 39"/>
          <p:cNvGrpSpPr>
            <a:grpSpLocks/>
          </p:cNvGrpSpPr>
          <p:nvPr/>
        </p:nvGrpSpPr>
        <p:grpSpPr bwMode="auto">
          <a:xfrm>
            <a:off x="6367463" y="2874963"/>
            <a:ext cx="209550" cy="395287"/>
            <a:chOff x="4180" y="783"/>
            <a:chExt cx="150" cy="307"/>
          </a:xfrm>
        </p:grpSpPr>
        <p:sp>
          <p:nvSpPr>
            <p:cNvPr id="49398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99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00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01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02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03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04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05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49171" name="Group 48"/>
          <p:cNvGrpSpPr>
            <a:grpSpLocks/>
          </p:cNvGrpSpPr>
          <p:nvPr/>
        </p:nvGrpSpPr>
        <p:grpSpPr bwMode="auto">
          <a:xfrm>
            <a:off x="5410200" y="3494088"/>
            <a:ext cx="479425" cy="925512"/>
            <a:chOff x="3314" y="1248"/>
            <a:chExt cx="344" cy="694"/>
          </a:xfrm>
        </p:grpSpPr>
        <p:graphicFrame>
          <p:nvGraphicFramePr>
            <p:cNvPr id="49389" name="Object 49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59" name="Clip" r:id="rId10" imgW="1307079" imgH="1083682" progId="MS_ClipArt_Gallery.2">
                    <p:embed/>
                  </p:oleObj>
                </mc:Choice>
                <mc:Fallback>
                  <p:oleObj name="Clip" r:id="rId10" imgW="1307079" imgH="1083682" progId="MS_ClipArt_Gallery.2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390" name="Line 50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9391" name="Object 51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60" name="Clip" r:id="rId11" imgW="1307079" imgH="1083682" progId="MS_ClipArt_Gallery.2">
                    <p:embed/>
                  </p:oleObj>
                </mc:Choice>
                <mc:Fallback>
                  <p:oleObj name="Clip" r:id="rId11" imgW="1307079" imgH="1083682" progId="MS_ClipArt_Gallery.2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392" name="Line 52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393" name="Group 53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49395" name="Oval 54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9396" name="Oval 55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9397" name="Oval 56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  <p:sp>
          <p:nvSpPr>
            <p:cNvPr id="49394" name="Line 57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9172" name="Object 58"/>
          <p:cNvGraphicFramePr>
            <a:graphicFrameLocks noChangeAspect="1"/>
          </p:cNvGraphicFramePr>
          <p:nvPr/>
        </p:nvGraphicFramePr>
        <p:xfrm>
          <a:off x="6278563" y="4503738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1" name="Clip" r:id="rId12" imgW="1307079" imgH="1083682" progId="MS_ClipArt_Gallery.2">
                  <p:embed/>
                </p:oleObj>
              </mc:Choice>
              <mc:Fallback>
                <p:oleObj name="Clip" r:id="rId12" imgW="1307079" imgH="1083682" progId="MS_ClipArt_Gallery.2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4503738"/>
                        <a:ext cx="41751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3" name="Object 59"/>
          <p:cNvGraphicFramePr>
            <a:graphicFrameLocks noChangeAspect="1"/>
          </p:cNvGraphicFramePr>
          <p:nvPr/>
        </p:nvGraphicFramePr>
        <p:xfrm>
          <a:off x="5664200" y="4492625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2" name="Clip" r:id="rId13" imgW="1307079" imgH="1083682" progId="MS_ClipArt_Gallery.2">
                  <p:embed/>
                </p:oleObj>
              </mc:Choice>
              <mc:Fallback>
                <p:oleObj name="Clip" r:id="rId13" imgW="1307079" imgH="1083682" progId="MS_ClipArt_Gallery.2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4492625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4" name="Oval 60"/>
          <p:cNvSpPr>
            <a:spLocks noChangeArrowheads="1"/>
          </p:cNvSpPr>
          <p:nvPr/>
        </p:nvSpPr>
        <p:spPr bwMode="auto">
          <a:xfrm rot="-5400000">
            <a:off x="6080919" y="4596606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75" name="Oval 61"/>
          <p:cNvSpPr>
            <a:spLocks noChangeArrowheads="1"/>
          </p:cNvSpPr>
          <p:nvPr/>
        </p:nvSpPr>
        <p:spPr bwMode="auto">
          <a:xfrm rot="-5400000">
            <a:off x="6165851" y="4594225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76" name="Oval 62"/>
          <p:cNvSpPr>
            <a:spLocks noChangeArrowheads="1"/>
          </p:cNvSpPr>
          <p:nvPr/>
        </p:nvSpPr>
        <p:spPr bwMode="auto">
          <a:xfrm rot="-5400000">
            <a:off x="6243637" y="4598988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77" name="Line 63"/>
          <p:cNvSpPr>
            <a:spLocks noChangeShapeType="1"/>
          </p:cNvSpPr>
          <p:nvPr/>
        </p:nvSpPr>
        <p:spPr bwMode="auto">
          <a:xfrm rot="-5400000">
            <a:off x="6503194" y="447913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Line 64"/>
          <p:cNvSpPr>
            <a:spLocks noChangeShapeType="1"/>
          </p:cNvSpPr>
          <p:nvPr/>
        </p:nvSpPr>
        <p:spPr bwMode="auto">
          <a:xfrm rot="5400000" flipH="1">
            <a:off x="5876925" y="44704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9" name="Line 65"/>
          <p:cNvSpPr>
            <a:spLocks noChangeShapeType="1"/>
          </p:cNvSpPr>
          <p:nvPr/>
        </p:nvSpPr>
        <p:spPr bwMode="auto">
          <a:xfrm rot="16200000" flipV="1">
            <a:off x="6223794" y="413146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0" name="Line 66"/>
          <p:cNvSpPr>
            <a:spLocks noChangeShapeType="1"/>
          </p:cNvSpPr>
          <p:nvPr/>
        </p:nvSpPr>
        <p:spPr bwMode="auto">
          <a:xfrm flipV="1">
            <a:off x="5889625" y="4070350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1" name="Line 67"/>
          <p:cNvSpPr>
            <a:spLocks noChangeShapeType="1"/>
          </p:cNvSpPr>
          <p:nvPr/>
        </p:nvSpPr>
        <p:spPr bwMode="auto">
          <a:xfrm>
            <a:off x="6491288" y="4116388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2" name="Line 68"/>
          <p:cNvSpPr>
            <a:spLocks noChangeShapeType="1"/>
          </p:cNvSpPr>
          <p:nvPr/>
        </p:nvSpPr>
        <p:spPr bwMode="auto">
          <a:xfrm flipH="1">
            <a:off x="7286625" y="4113213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183" name="Object 69"/>
          <p:cNvGraphicFramePr>
            <a:graphicFrameLocks noChangeAspect="1"/>
          </p:cNvGraphicFramePr>
          <p:nvPr/>
        </p:nvGraphicFramePr>
        <p:xfrm>
          <a:off x="7464425" y="366553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3" name="Clip" r:id="rId14" imgW="983255" imgH="1207724" progId="MS_ClipArt_Gallery.2">
                  <p:embed/>
                </p:oleObj>
              </mc:Choice>
              <mc:Fallback>
                <p:oleObj name="Clip" r:id="rId14" imgW="983255" imgH="1207724" progId="MS_ClipArt_Gallery.2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3665538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4" name="Object 70"/>
          <p:cNvGraphicFramePr>
            <a:graphicFrameLocks noChangeAspect="1"/>
          </p:cNvGraphicFramePr>
          <p:nvPr/>
        </p:nvGraphicFramePr>
        <p:xfrm>
          <a:off x="6127750" y="3746500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4" name="Clip" r:id="rId16" imgW="983255" imgH="1207724" progId="MS_ClipArt_Gallery.2">
                  <p:embed/>
                </p:oleObj>
              </mc:Choice>
              <mc:Fallback>
                <p:oleObj name="Clip" r:id="rId16" imgW="983255" imgH="1207724" progId="MS_ClipArt_Gallery.2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3746500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85" name="Group 72"/>
          <p:cNvGrpSpPr>
            <a:grpSpLocks/>
          </p:cNvGrpSpPr>
          <p:nvPr/>
        </p:nvGrpSpPr>
        <p:grpSpPr bwMode="auto">
          <a:xfrm>
            <a:off x="6475413" y="4943475"/>
            <a:ext cx="406400" cy="427038"/>
            <a:chOff x="2870" y="1518"/>
            <a:chExt cx="292" cy="320"/>
          </a:xfrm>
        </p:grpSpPr>
        <p:graphicFrame>
          <p:nvGraphicFramePr>
            <p:cNvPr id="49387" name="Object 73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65" name="Clip" r:id="rId17" imgW="826793" imgH="840481" progId="MS_ClipArt_Gallery.2">
                    <p:embed/>
                  </p:oleObj>
                </mc:Choice>
                <mc:Fallback>
                  <p:oleObj name="Clip" r:id="rId17" imgW="826793" imgH="840481" progId="MS_ClipArt_Gallery.2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388" name="Object 74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66" name="Clip" r:id="rId19" imgW="1268227" imgH="1200237" progId="MS_ClipArt_Gallery.2">
                    <p:embed/>
                  </p:oleObj>
                </mc:Choice>
                <mc:Fallback>
                  <p:oleObj name="Clip" r:id="rId19" imgW="1268227" imgH="1200237" progId="MS_ClipArt_Gallery.2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86" name="Group 75"/>
          <p:cNvGrpSpPr>
            <a:grpSpLocks/>
          </p:cNvGrpSpPr>
          <p:nvPr/>
        </p:nvGrpSpPr>
        <p:grpSpPr bwMode="auto">
          <a:xfrm>
            <a:off x="7253288" y="4975225"/>
            <a:ext cx="406400" cy="427038"/>
            <a:chOff x="2870" y="1518"/>
            <a:chExt cx="292" cy="320"/>
          </a:xfrm>
        </p:grpSpPr>
        <p:graphicFrame>
          <p:nvGraphicFramePr>
            <p:cNvPr id="49385" name="Object 76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67" name="Clip" r:id="rId21" imgW="826793" imgH="840481" progId="MS_ClipArt_Gallery.2">
                    <p:embed/>
                  </p:oleObj>
                </mc:Choice>
                <mc:Fallback>
                  <p:oleObj name="Clip" r:id="rId21" imgW="826793" imgH="840481" progId="MS_ClipArt_Gallery.2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386" name="Object 77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68" name="Clip" r:id="rId22" imgW="1268227" imgH="1200237" progId="MS_ClipArt_Gallery.2">
                    <p:embed/>
                  </p:oleObj>
                </mc:Choice>
                <mc:Fallback>
                  <p:oleObj name="Clip" r:id="rId22" imgW="1268227" imgH="1200237" progId="MS_ClipArt_Gallery.2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87" name="Group 78"/>
          <p:cNvGrpSpPr>
            <a:grpSpLocks/>
          </p:cNvGrpSpPr>
          <p:nvPr/>
        </p:nvGrpSpPr>
        <p:grpSpPr bwMode="auto">
          <a:xfrm>
            <a:off x="6838950" y="4691063"/>
            <a:ext cx="379413" cy="376237"/>
            <a:chOff x="4733" y="2082"/>
            <a:chExt cx="272" cy="282"/>
          </a:xfrm>
        </p:grpSpPr>
        <p:graphicFrame>
          <p:nvGraphicFramePr>
            <p:cNvPr id="49383" name="Object 79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69" name="Clip" r:id="rId23" imgW="826793" imgH="840481" progId="MS_ClipArt_Gallery.2">
                    <p:embed/>
                  </p:oleObj>
                </mc:Choice>
                <mc:Fallback>
                  <p:oleObj name="Clip" r:id="rId23" imgW="826793" imgH="840481" progId="MS_ClipArt_Gallery.2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384" name="Rectangle 80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49188" name="Line 81"/>
          <p:cNvSpPr>
            <a:spLocks noChangeShapeType="1"/>
          </p:cNvSpPr>
          <p:nvPr/>
        </p:nvSpPr>
        <p:spPr bwMode="auto">
          <a:xfrm>
            <a:off x="7145338" y="45942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89" name="Group 82"/>
          <p:cNvGrpSpPr>
            <a:grpSpLocks/>
          </p:cNvGrpSpPr>
          <p:nvPr/>
        </p:nvGrpSpPr>
        <p:grpSpPr bwMode="auto">
          <a:xfrm>
            <a:off x="7866063" y="4017963"/>
            <a:ext cx="207962" cy="409575"/>
            <a:chOff x="4180" y="783"/>
            <a:chExt cx="150" cy="307"/>
          </a:xfrm>
        </p:grpSpPr>
        <p:sp>
          <p:nvSpPr>
            <p:cNvPr id="49375" name="AutoShape 8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76" name="Rectangle 8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77" name="Rectangle 8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78" name="AutoShape 8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79" name="Line 8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80" name="Line 8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81" name="Rectangle 8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82" name="Rectangle 9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49190" name="Group 91"/>
          <p:cNvGrpSpPr>
            <a:grpSpLocks/>
          </p:cNvGrpSpPr>
          <p:nvPr/>
        </p:nvGrpSpPr>
        <p:grpSpPr bwMode="auto">
          <a:xfrm>
            <a:off x="7853363" y="4462463"/>
            <a:ext cx="207962" cy="409575"/>
            <a:chOff x="4180" y="783"/>
            <a:chExt cx="150" cy="307"/>
          </a:xfrm>
        </p:grpSpPr>
        <p:sp>
          <p:nvSpPr>
            <p:cNvPr id="49367" name="AutoShape 9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68" name="Rectangle 9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69" name="Rectangle 9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70" name="AutoShape 9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71" name="Line 9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72" name="Line 9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73" name="Rectangle 9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74" name="Rectangle 9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49191" name="Line 100"/>
          <p:cNvSpPr>
            <a:spLocks noChangeShapeType="1"/>
          </p:cNvSpPr>
          <p:nvPr/>
        </p:nvSpPr>
        <p:spPr bwMode="auto">
          <a:xfrm rot="5400000" flipH="1">
            <a:off x="7479506" y="4391819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2" name="Line 101"/>
          <p:cNvSpPr>
            <a:spLocks noChangeShapeType="1"/>
          </p:cNvSpPr>
          <p:nvPr/>
        </p:nvSpPr>
        <p:spPr bwMode="auto">
          <a:xfrm rot="-5400000">
            <a:off x="7833519" y="4644231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3" name="Line 102"/>
          <p:cNvSpPr>
            <a:spLocks noChangeShapeType="1"/>
          </p:cNvSpPr>
          <p:nvPr/>
        </p:nvSpPr>
        <p:spPr bwMode="auto">
          <a:xfrm rot="-5400000">
            <a:off x="7823200" y="417512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4" name="Line 103"/>
          <p:cNvSpPr>
            <a:spLocks noChangeShapeType="1"/>
          </p:cNvSpPr>
          <p:nvPr/>
        </p:nvSpPr>
        <p:spPr bwMode="auto">
          <a:xfrm flipV="1">
            <a:off x="6502400" y="231616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5" name="Line 104"/>
          <p:cNvSpPr>
            <a:spLocks noChangeShapeType="1"/>
          </p:cNvSpPr>
          <p:nvPr/>
        </p:nvSpPr>
        <p:spPr bwMode="auto">
          <a:xfrm>
            <a:off x="7437438" y="230028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6" name="Line 105"/>
          <p:cNvSpPr>
            <a:spLocks noChangeShapeType="1"/>
          </p:cNvSpPr>
          <p:nvPr/>
        </p:nvSpPr>
        <p:spPr bwMode="auto">
          <a:xfrm flipH="1">
            <a:off x="7956550" y="2636838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7" name="Line 106"/>
          <p:cNvSpPr>
            <a:spLocks noChangeShapeType="1"/>
          </p:cNvSpPr>
          <p:nvPr/>
        </p:nvSpPr>
        <p:spPr bwMode="auto">
          <a:xfrm>
            <a:off x="7186613" y="24130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8" name="Line 107"/>
          <p:cNvSpPr>
            <a:spLocks noChangeShapeType="1"/>
          </p:cNvSpPr>
          <p:nvPr/>
        </p:nvSpPr>
        <p:spPr bwMode="auto">
          <a:xfrm>
            <a:off x="7212013" y="3060700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9" name="Line 108"/>
          <p:cNvSpPr>
            <a:spLocks noChangeShapeType="1"/>
          </p:cNvSpPr>
          <p:nvPr/>
        </p:nvSpPr>
        <p:spPr bwMode="auto">
          <a:xfrm flipH="1">
            <a:off x="7672388" y="3525838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0" name="Line 109"/>
          <p:cNvSpPr>
            <a:spLocks noChangeShapeType="1"/>
          </p:cNvSpPr>
          <p:nvPr/>
        </p:nvSpPr>
        <p:spPr bwMode="auto">
          <a:xfrm flipH="1">
            <a:off x="7445375" y="2605088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1" name="Line 110"/>
          <p:cNvSpPr>
            <a:spLocks noChangeShapeType="1"/>
          </p:cNvSpPr>
          <p:nvPr/>
        </p:nvSpPr>
        <p:spPr bwMode="auto">
          <a:xfrm flipH="1">
            <a:off x="7454900" y="2044700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2" name="Line 111"/>
          <p:cNvSpPr>
            <a:spLocks noChangeShapeType="1"/>
          </p:cNvSpPr>
          <p:nvPr/>
        </p:nvSpPr>
        <p:spPr bwMode="auto">
          <a:xfrm flipH="1">
            <a:off x="8172450" y="2220913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203" name="Group 112"/>
          <p:cNvGrpSpPr>
            <a:grpSpLocks/>
          </p:cNvGrpSpPr>
          <p:nvPr/>
        </p:nvGrpSpPr>
        <p:grpSpPr bwMode="auto">
          <a:xfrm>
            <a:off x="5983288" y="2413000"/>
            <a:ext cx="501650" cy="233363"/>
            <a:chOff x="3600" y="219"/>
            <a:chExt cx="360" cy="175"/>
          </a:xfrm>
        </p:grpSpPr>
        <p:sp>
          <p:nvSpPr>
            <p:cNvPr id="49354" name="Oval 11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55" name="Line 11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56" name="Line 11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57" name="Rectangle 11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58" name="Oval 11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359" name="Group 11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364" name="Line 1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5" name="Line 1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6" name="Line 1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360" name="Group 12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361" name="Line 12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2" name="Line 12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3" name="Line 12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204" name="Group 126"/>
          <p:cNvGrpSpPr>
            <a:grpSpLocks/>
          </p:cNvGrpSpPr>
          <p:nvPr/>
        </p:nvGrpSpPr>
        <p:grpSpPr bwMode="auto">
          <a:xfrm>
            <a:off x="6935788" y="2184400"/>
            <a:ext cx="501650" cy="233363"/>
            <a:chOff x="3600" y="219"/>
            <a:chExt cx="360" cy="175"/>
          </a:xfrm>
        </p:grpSpPr>
        <p:sp>
          <p:nvSpPr>
            <p:cNvPr id="49341" name="Oval 12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42" name="Line 12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43" name="Line 12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44" name="Rectangle 13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45" name="Oval 13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346" name="Group 13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351" name="Line 13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52" name="Line 13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53" name="Line 13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347" name="Group 13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348" name="Line 13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49" name="Line 13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50" name="Line 13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205" name="Group 140"/>
          <p:cNvGrpSpPr>
            <a:grpSpLocks/>
          </p:cNvGrpSpPr>
          <p:nvPr/>
        </p:nvGrpSpPr>
        <p:grpSpPr bwMode="auto">
          <a:xfrm>
            <a:off x="6953250" y="2841625"/>
            <a:ext cx="501650" cy="233363"/>
            <a:chOff x="3600" y="219"/>
            <a:chExt cx="360" cy="175"/>
          </a:xfrm>
        </p:grpSpPr>
        <p:sp>
          <p:nvSpPr>
            <p:cNvPr id="49328" name="Oval 14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29" name="Line 14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30" name="Line 14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31" name="Rectangle 14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32" name="Oval 14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333" name="Group 14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338" name="Line 1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9" name="Line 1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40" name="Line 14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334" name="Group 15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335" name="Line 1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6" name="Line 1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7" name="Line 1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206" name="Group 154"/>
          <p:cNvGrpSpPr>
            <a:grpSpLocks/>
          </p:cNvGrpSpPr>
          <p:nvPr/>
        </p:nvGrpSpPr>
        <p:grpSpPr bwMode="auto">
          <a:xfrm>
            <a:off x="7923213" y="2392363"/>
            <a:ext cx="500062" cy="233362"/>
            <a:chOff x="3600" y="219"/>
            <a:chExt cx="360" cy="175"/>
          </a:xfrm>
        </p:grpSpPr>
        <p:sp>
          <p:nvSpPr>
            <p:cNvPr id="49315" name="Oval 15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16" name="Line 15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17" name="Line 15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18" name="Rectangle 15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19" name="Oval 15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320" name="Group 16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325" name="Line 16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6" name="Line 16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7" name="Line 16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321" name="Group 16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322" name="Line 1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3" name="Line 1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4" name="Line 1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207" name="Group 168"/>
          <p:cNvGrpSpPr>
            <a:grpSpLocks/>
          </p:cNvGrpSpPr>
          <p:nvPr/>
        </p:nvGrpSpPr>
        <p:grpSpPr bwMode="auto">
          <a:xfrm>
            <a:off x="7729538" y="3289300"/>
            <a:ext cx="501650" cy="233363"/>
            <a:chOff x="3600" y="219"/>
            <a:chExt cx="360" cy="175"/>
          </a:xfrm>
        </p:grpSpPr>
        <p:sp>
          <p:nvSpPr>
            <p:cNvPr id="49302" name="Oval 16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03" name="Line 17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04" name="Line 17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05" name="Rectangle 17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06" name="Oval 17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307" name="Group 17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312" name="Line 1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3" name="Line 1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4" name="Line 1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308" name="Group 17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309" name="Line 1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0" name="Line 1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1" name="Line 1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208" name="Group 182"/>
          <p:cNvGrpSpPr>
            <a:grpSpLocks/>
          </p:cNvGrpSpPr>
          <p:nvPr/>
        </p:nvGrpSpPr>
        <p:grpSpPr bwMode="auto">
          <a:xfrm>
            <a:off x="7396163" y="3873500"/>
            <a:ext cx="501650" cy="234950"/>
            <a:chOff x="3600" y="219"/>
            <a:chExt cx="360" cy="175"/>
          </a:xfrm>
        </p:grpSpPr>
        <p:sp>
          <p:nvSpPr>
            <p:cNvPr id="49289" name="Oval 18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90" name="Line 18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91" name="Line 18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92" name="Rectangle 18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93" name="Oval 18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294" name="Group 18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299" name="Line 1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00" name="Line 1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01" name="Line 1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295" name="Group 19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296" name="Line 1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7" name="Line 1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8" name="Line 1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209" name="Group 196"/>
          <p:cNvGrpSpPr>
            <a:grpSpLocks/>
          </p:cNvGrpSpPr>
          <p:nvPr/>
        </p:nvGrpSpPr>
        <p:grpSpPr bwMode="auto">
          <a:xfrm>
            <a:off x="6786563" y="4362450"/>
            <a:ext cx="500062" cy="233363"/>
            <a:chOff x="3600" y="219"/>
            <a:chExt cx="360" cy="175"/>
          </a:xfrm>
        </p:grpSpPr>
        <p:sp>
          <p:nvSpPr>
            <p:cNvPr id="49276" name="Oval 19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77" name="Line 19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78" name="Line 19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79" name="Rectangle 20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80" name="Oval 20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281" name="Group 20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286" name="Line 20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7" name="Line 20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8" name="Line 20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282" name="Group 20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283" name="Line 2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4" name="Line 2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5" name="Line 2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210" name="Group 210"/>
          <p:cNvGrpSpPr>
            <a:grpSpLocks/>
          </p:cNvGrpSpPr>
          <p:nvPr/>
        </p:nvGrpSpPr>
        <p:grpSpPr bwMode="auto">
          <a:xfrm>
            <a:off x="5983288" y="3986213"/>
            <a:ext cx="501650" cy="233362"/>
            <a:chOff x="3600" y="219"/>
            <a:chExt cx="360" cy="175"/>
          </a:xfrm>
        </p:grpSpPr>
        <p:sp>
          <p:nvSpPr>
            <p:cNvPr id="49263" name="Oval 21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64" name="Line 21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5" name="Line 21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6" name="Rectangle 21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67" name="Oval 21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268" name="Group 21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273" name="Line 2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4" name="Line 2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5" name="Line 2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269" name="Group 22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270" name="Line 2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1" name="Line 2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2" name="Line 2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9211" name="Line 224"/>
          <p:cNvSpPr>
            <a:spLocks noChangeShapeType="1"/>
          </p:cNvSpPr>
          <p:nvPr/>
        </p:nvSpPr>
        <p:spPr bwMode="auto">
          <a:xfrm flipV="1">
            <a:off x="6238875" y="4198938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212" name="Group 254"/>
          <p:cNvGrpSpPr>
            <a:grpSpLocks/>
          </p:cNvGrpSpPr>
          <p:nvPr/>
        </p:nvGrpSpPr>
        <p:grpSpPr bwMode="auto">
          <a:xfrm>
            <a:off x="4692650" y="1533525"/>
            <a:ext cx="814388" cy="854075"/>
            <a:chOff x="4180" y="744"/>
            <a:chExt cx="513" cy="538"/>
          </a:xfrm>
        </p:grpSpPr>
        <p:sp>
          <p:nvSpPr>
            <p:cNvPr id="49256" name="Rectangle 227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57" name="Rectangle 228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58" name="Rectangle 229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59" name="Text Box 230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000">
                  <a:latin typeface="Comic Sans MS" charset="0"/>
                </a:rPr>
                <a:t>application</a:t>
              </a:r>
            </a:p>
            <a:p>
              <a:pPr eaLnBrk="1" hangingPunct="1"/>
              <a:r>
                <a:rPr lang="en-US" altLang="x-none" sz="1000">
                  <a:solidFill>
                    <a:schemeClr val="bg1"/>
                  </a:solidFill>
                  <a:latin typeface="Comic Sans MS" charset="0"/>
                </a:rPr>
                <a:t>transport</a:t>
              </a:r>
              <a:endParaRPr lang="en-US" altLang="x-none" sz="1000">
                <a:latin typeface="Comic Sans MS" charset="0"/>
              </a:endParaRP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network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data link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physical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49260" name="Line 231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1" name="Line 232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2" name="Line 233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213" name="Group 255"/>
          <p:cNvGrpSpPr>
            <a:grpSpLocks/>
          </p:cNvGrpSpPr>
          <p:nvPr/>
        </p:nvGrpSpPr>
        <p:grpSpPr bwMode="auto">
          <a:xfrm>
            <a:off x="7816850" y="4419600"/>
            <a:ext cx="814388" cy="854075"/>
            <a:chOff x="4180" y="744"/>
            <a:chExt cx="513" cy="538"/>
          </a:xfrm>
        </p:grpSpPr>
        <p:sp>
          <p:nvSpPr>
            <p:cNvPr id="49249" name="Rectangle 256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50" name="Rectangle 257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51" name="Rectangle 258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52" name="Text Box 259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000">
                  <a:latin typeface="Comic Sans MS" charset="0"/>
                </a:rPr>
                <a:t>application</a:t>
              </a:r>
            </a:p>
            <a:p>
              <a:pPr eaLnBrk="1" hangingPunct="1"/>
              <a:r>
                <a:rPr lang="en-US" altLang="x-none" sz="1000">
                  <a:solidFill>
                    <a:schemeClr val="bg1"/>
                  </a:solidFill>
                  <a:latin typeface="Comic Sans MS" charset="0"/>
                </a:rPr>
                <a:t>transport</a:t>
              </a:r>
              <a:endParaRPr lang="en-US" altLang="x-none" sz="1000">
                <a:latin typeface="Comic Sans MS" charset="0"/>
              </a:endParaRP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network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data link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physical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49253" name="Line 260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4" name="Line 261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5" name="Line 262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214" name="Group 263"/>
          <p:cNvGrpSpPr>
            <a:grpSpLocks/>
          </p:cNvGrpSpPr>
          <p:nvPr/>
        </p:nvGrpSpPr>
        <p:grpSpPr bwMode="auto">
          <a:xfrm>
            <a:off x="7154863" y="3538538"/>
            <a:ext cx="814387" cy="701675"/>
            <a:chOff x="2923" y="3345"/>
            <a:chExt cx="513" cy="442"/>
          </a:xfrm>
        </p:grpSpPr>
        <p:sp>
          <p:nvSpPr>
            <p:cNvPr id="49244" name="Rectangle 26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45" name="Rectangle 26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46" name="Text Box 26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x-none" sz="1000">
                <a:latin typeface="Comic Sans MS" charset="0"/>
              </a:endParaRP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network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data link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physical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49247" name="Line 26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8" name="Line 26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215" name="Group 269"/>
          <p:cNvGrpSpPr>
            <a:grpSpLocks/>
          </p:cNvGrpSpPr>
          <p:nvPr/>
        </p:nvGrpSpPr>
        <p:grpSpPr bwMode="auto">
          <a:xfrm>
            <a:off x="7688263" y="2957513"/>
            <a:ext cx="814387" cy="701675"/>
            <a:chOff x="2923" y="3345"/>
            <a:chExt cx="513" cy="442"/>
          </a:xfrm>
        </p:grpSpPr>
        <p:sp>
          <p:nvSpPr>
            <p:cNvPr id="49239" name="Rectangle 27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40" name="Rectangle 27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41" name="Text Box 27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x-none" sz="1000">
                <a:latin typeface="Comic Sans MS" charset="0"/>
              </a:endParaRP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network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data link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physical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49242" name="Line 27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3" name="Line 27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216" name="Group 275"/>
          <p:cNvGrpSpPr>
            <a:grpSpLocks/>
          </p:cNvGrpSpPr>
          <p:nvPr/>
        </p:nvGrpSpPr>
        <p:grpSpPr bwMode="auto">
          <a:xfrm>
            <a:off x="6802438" y="2652713"/>
            <a:ext cx="814387" cy="701675"/>
            <a:chOff x="2923" y="3345"/>
            <a:chExt cx="513" cy="442"/>
          </a:xfrm>
        </p:grpSpPr>
        <p:sp>
          <p:nvSpPr>
            <p:cNvPr id="49234" name="Rectangle 27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35" name="Rectangle 27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36" name="Text Box 27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x-none" sz="1000">
                <a:latin typeface="Comic Sans MS" charset="0"/>
              </a:endParaRP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network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data link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physical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49237" name="Line 27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38" name="Line 28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217" name="Group 281"/>
          <p:cNvGrpSpPr>
            <a:grpSpLocks/>
          </p:cNvGrpSpPr>
          <p:nvPr/>
        </p:nvGrpSpPr>
        <p:grpSpPr bwMode="auto">
          <a:xfrm>
            <a:off x="6735763" y="1881188"/>
            <a:ext cx="814387" cy="701675"/>
            <a:chOff x="2923" y="3345"/>
            <a:chExt cx="513" cy="442"/>
          </a:xfrm>
        </p:grpSpPr>
        <p:sp>
          <p:nvSpPr>
            <p:cNvPr id="49229" name="Rectangle 28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30" name="Rectangle 28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31" name="Text Box 28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x-none" sz="1000">
                <a:latin typeface="Comic Sans MS" charset="0"/>
              </a:endParaRP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network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data link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physical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49232" name="Line 28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33" name="Line 28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218" name="Group 287"/>
          <p:cNvGrpSpPr>
            <a:grpSpLocks/>
          </p:cNvGrpSpPr>
          <p:nvPr/>
        </p:nvGrpSpPr>
        <p:grpSpPr bwMode="auto">
          <a:xfrm>
            <a:off x="5802313" y="2166938"/>
            <a:ext cx="814387" cy="701675"/>
            <a:chOff x="2923" y="3345"/>
            <a:chExt cx="513" cy="442"/>
          </a:xfrm>
        </p:grpSpPr>
        <p:sp>
          <p:nvSpPr>
            <p:cNvPr id="49224" name="Rectangle 28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25" name="Rectangle 28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26" name="Text Box 29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x-none" sz="1000">
                <a:latin typeface="Comic Sans MS" charset="0"/>
              </a:endParaRP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network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data link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physical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49227" name="Line 29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8" name="Line 29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219" name="Group 298"/>
          <p:cNvGrpSpPr>
            <a:grpSpLocks/>
          </p:cNvGrpSpPr>
          <p:nvPr/>
        </p:nvGrpSpPr>
        <p:grpSpPr bwMode="auto">
          <a:xfrm rot="2937887">
            <a:off x="4748213" y="2986088"/>
            <a:ext cx="3781425" cy="434975"/>
            <a:chOff x="2937" y="3579"/>
            <a:chExt cx="2382" cy="274"/>
          </a:xfrm>
        </p:grpSpPr>
        <p:sp>
          <p:nvSpPr>
            <p:cNvPr id="49220" name="Rectangle 295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21" name="Text Box 293"/>
            <p:cNvSpPr txBox="1">
              <a:spLocks noChangeArrowheads="1"/>
            </p:cNvSpPr>
            <p:nvPr/>
          </p:nvSpPr>
          <p:spPr bwMode="auto">
            <a:xfrm>
              <a:off x="3343" y="3617"/>
              <a:ext cx="16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solidFill>
                    <a:schemeClr val="bg1"/>
                  </a:solidFill>
                  <a:latin typeface="Comic Sans MS" charset="0"/>
                </a:rPr>
                <a:t>logical end-end transport</a:t>
              </a:r>
              <a:endParaRPr lang="en-US" altLang="x-none" sz="1600">
                <a:latin typeface="Comic Sans MS" charset="0"/>
              </a:endParaRPr>
            </a:p>
          </p:txBody>
        </p:sp>
        <p:sp>
          <p:nvSpPr>
            <p:cNvPr id="49222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3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Admin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Lab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</a:t>
            </a:r>
            <a:r>
              <a:rPr lang="en-US" altLang="x-none" dirty="0">
                <a:ea typeface="ＭＳ Ｐゴシック" charset="-128"/>
              </a:rPr>
              <a:t>ssignment </a:t>
            </a:r>
            <a:r>
              <a:rPr lang="en-US" altLang="zh-CN" dirty="0">
                <a:ea typeface="ＭＳ Ｐゴシック" charset="-128"/>
              </a:rPr>
              <a:t>3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due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on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Nov.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8</a:t>
            </a: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Midterm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exam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on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Nov.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10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(during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lab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class)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cover from </a:t>
            </a:r>
            <a:r>
              <a:rPr lang="en-US" altLang="zh-CN" dirty="0">
                <a:ea typeface="ＭＳ Ｐゴシック" charset="-128"/>
              </a:rPr>
              <a:t>introduction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to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application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layer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15-16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subjective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questions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over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100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minutes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1-page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cheat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sheet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allowed</a:t>
            </a:r>
          </a:p>
          <a:p>
            <a:pPr lvl="0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Class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project: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please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check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the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project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topic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list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and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talk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to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mentors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to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decide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which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project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you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want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to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work</a:t>
            </a:r>
            <a:r>
              <a:rPr lang="zh-CN" altLang="en-US" dirty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chemeClr val="accent2"/>
                </a:solidFill>
                <a:ea typeface="ＭＳ Ｐゴシック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https://qiaoxiang.me/courses/cnns-xmuf22/files/projects/index.html</a:t>
            </a:r>
            <a:r>
              <a:rPr lang="zh-CN" altLang="en-US" dirty="0">
                <a:solidFill>
                  <a:schemeClr val="accent2"/>
                </a:solidFill>
                <a:ea typeface="ＭＳ Ｐゴシック" charset="-128"/>
              </a:rPr>
              <a:t> </a:t>
            </a:r>
            <a:endParaRPr lang="en-US" altLang="x-none" dirty="0">
              <a:solidFill>
                <a:schemeClr val="accent2"/>
              </a:solidFill>
              <a:ea typeface="ＭＳ Ｐゴシック" charset="-128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BF74866-7D79-3C47-8F79-35FBA17FE940}" type="slidenum">
              <a:rPr lang="en-US" altLang="x-none" sz="1400"/>
              <a:pPr/>
              <a:t>3</a:t>
            </a:fld>
            <a:endParaRPr lang="en-US" altLang="x-none" sz="140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187950" y="6386513"/>
            <a:ext cx="3956050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rgbClr val="000000"/>
                </a:solidFill>
                <a:latin typeface="Comic Sans MS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9325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D56E424-8E95-F045-955E-26E76DFE5531}" type="slidenum">
              <a:rPr lang="en-US" altLang="x-none" sz="1400">
                <a:latin typeface="Times New Roman" charset="0"/>
              </a:rPr>
              <a:pPr eaLnBrk="1" hangingPunct="1"/>
              <a:t>30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200" u="sng">
                <a:solidFill>
                  <a:schemeClr val="accent2"/>
                </a:solidFill>
                <a:latin typeface="Comic Sans MS" charset="0"/>
              </a:rPr>
              <a:t>Transport Layer Services and Protocols</a:t>
            </a:r>
          </a:p>
        </p:txBody>
      </p:sp>
      <p:sp>
        <p:nvSpPr>
          <p:cNvPr id="51203" name="Rectangle 5"/>
          <p:cNvSpPr>
            <a:spLocks noChangeArrowheads="1"/>
          </p:cNvSpPr>
          <p:nvPr/>
        </p:nvSpPr>
        <p:spPr bwMode="auto">
          <a:xfrm>
            <a:off x="533400" y="1376363"/>
            <a:ext cx="8142288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dirty="0">
                <a:latin typeface="Comic Sans MS" charset="0"/>
                <a:ea typeface="宋体" charset="-122"/>
              </a:rPr>
              <a:t>R</a:t>
            </a:r>
            <a:r>
              <a:rPr lang="en-US" altLang="x-none" dirty="0">
                <a:latin typeface="Comic Sans MS" charset="0"/>
              </a:rPr>
              <a:t>eliable, in-order delivery (TCP)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multiplexing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reliability and connection setup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congestion control 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flow control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</a:pPr>
            <a:endParaRPr lang="en-US" altLang="x-none" dirty="0">
              <a:latin typeface="Comic Sans MS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dirty="0">
                <a:latin typeface="Comic Sans MS" charset="0"/>
                <a:ea typeface="宋体" charset="-122"/>
              </a:rPr>
              <a:t>U</a:t>
            </a:r>
            <a:r>
              <a:rPr lang="en-US" altLang="x-none" dirty="0">
                <a:latin typeface="Comic Sans MS" charset="0"/>
              </a:rPr>
              <a:t>nreliable, unordered delivery: UDP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multiplexing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latin typeface="Comic Sans MS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dirty="0">
                <a:latin typeface="Comic Sans MS" charset="0"/>
                <a:ea typeface="宋体" charset="-122"/>
              </a:rPr>
              <a:t>S</a:t>
            </a:r>
            <a:r>
              <a:rPr lang="en-US" altLang="x-none" dirty="0">
                <a:latin typeface="Comic Sans MS" charset="0"/>
              </a:rPr>
              <a:t>ervices not available: 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delay guarantees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bandwidth guarantees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608528A-DE54-7F4A-8332-171DD5B806E5}" type="slidenum">
              <a:rPr lang="en-US" altLang="x-none" sz="1400">
                <a:latin typeface="Times New Roman" charset="0"/>
              </a:rPr>
              <a:pPr eaLnBrk="1" hangingPunct="1"/>
              <a:t>31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 u="sng">
                <a:solidFill>
                  <a:schemeClr val="accent2"/>
                </a:solidFill>
                <a:latin typeface="Comic Sans MS" charset="0"/>
              </a:rPr>
              <a:t>Transport Layer: Road Ahead</a:t>
            </a:r>
          </a:p>
        </p:txBody>
      </p:sp>
      <p:sp>
        <p:nvSpPr>
          <p:cNvPr id="53251" name="Rectangle 5"/>
          <p:cNvSpPr>
            <a:spLocks noChangeArrowheads="1"/>
          </p:cNvSpPr>
          <p:nvPr/>
        </p:nvSpPr>
        <p:spPr bwMode="auto">
          <a:xfrm>
            <a:off x="600075" y="1449388"/>
            <a:ext cx="8086725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latin typeface="Comic Sans MS" charset="0"/>
              </a:rPr>
              <a:t>Class 1 (today):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latin typeface="Comic Sans MS" charset="0"/>
              </a:rPr>
              <a:t>transport layer services 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latin typeface="Comic Sans MS" charset="0"/>
              </a:rPr>
              <a:t>connectionless transport: UDP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latin typeface="Comic Sans MS" charset="0"/>
              </a:rPr>
              <a:t>reliable data transfer using stop-and-wait/alternating-bit protocol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latin typeface="Comic Sans MS" charset="0"/>
              </a:rPr>
              <a:t>Class 2 (ready for </a:t>
            </a:r>
            <a:r>
              <a:rPr lang="en-US" altLang="zh-CN" sz="2000" dirty="0">
                <a:latin typeface="Comic Sans MS" charset="0"/>
              </a:rPr>
              <a:t>lab</a:t>
            </a:r>
            <a:r>
              <a:rPr lang="zh-CN" altLang="en-US" sz="2000" dirty="0">
                <a:latin typeface="Comic Sans MS" charset="0"/>
              </a:rPr>
              <a:t> </a:t>
            </a:r>
            <a:r>
              <a:rPr lang="en-US" altLang="zh-CN" sz="2000" dirty="0">
                <a:latin typeface="Comic Sans MS" charset="0"/>
              </a:rPr>
              <a:t>assignment</a:t>
            </a:r>
            <a:r>
              <a:rPr lang="zh-CN" altLang="en-US" sz="2000" dirty="0">
                <a:latin typeface="Comic Sans MS" charset="0"/>
              </a:rPr>
              <a:t> </a:t>
            </a:r>
            <a:r>
              <a:rPr lang="en-US" altLang="zh-CN" sz="2000" dirty="0">
                <a:latin typeface="Comic Sans MS" charset="0"/>
              </a:rPr>
              <a:t>4</a:t>
            </a:r>
            <a:r>
              <a:rPr lang="en-US" altLang="x-none" sz="2000" dirty="0">
                <a:latin typeface="Comic Sans MS" charset="0"/>
              </a:rPr>
              <a:t>/part 1):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latin typeface="Comic Sans MS" charset="0"/>
              </a:rPr>
              <a:t>sliding window reliability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latin typeface="Comic Sans MS" charset="0"/>
              </a:rPr>
              <a:t>TCP reliability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x-none" sz="1600" dirty="0">
                <a:latin typeface="Comic Sans MS" charset="0"/>
              </a:rPr>
              <a:t>overview of TCP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x-none" sz="1600" dirty="0">
                <a:latin typeface="Comic Sans MS" charset="0"/>
              </a:rPr>
              <a:t>TCP RTT measurement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x-none" sz="1600" dirty="0">
                <a:latin typeface="Comic Sans MS" charset="0"/>
              </a:rPr>
              <a:t>TCP connection management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latin typeface="Comic Sans MS" charset="0"/>
              </a:rPr>
              <a:t>Class 3 (ready for </a:t>
            </a:r>
            <a:r>
              <a:rPr lang="en-US" altLang="zh-CN" sz="2000" dirty="0">
                <a:latin typeface="Comic Sans MS" charset="0"/>
              </a:rPr>
              <a:t>lab</a:t>
            </a:r>
            <a:r>
              <a:rPr lang="zh-CN" altLang="en-US" sz="2000" dirty="0">
                <a:latin typeface="Comic Sans MS" charset="0"/>
              </a:rPr>
              <a:t> </a:t>
            </a:r>
            <a:r>
              <a:rPr lang="en-US" altLang="zh-CN" sz="2000" dirty="0">
                <a:latin typeface="Comic Sans MS" charset="0"/>
              </a:rPr>
              <a:t>assignment</a:t>
            </a:r>
            <a:r>
              <a:rPr lang="zh-CN" altLang="en-US" sz="2000" dirty="0">
                <a:latin typeface="Comic Sans MS" charset="0"/>
              </a:rPr>
              <a:t> </a:t>
            </a:r>
            <a:r>
              <a:rPr lang="en-US" altLang="zh-CN" sz="2000" dirty="0">
                <a:latin typeface="Comic Sans MS" charset="0"/>
              </a:rPr>
              <a:t>4</a:t>
            </a:r>
            <a:r>
              <a:rPr lang="en-US" altLang="x-none" sz="2000" dirty="0">
                <a:latin typeface="Comic Sans MS" charset="0"/>
              </a:rPr>
              <a:t>/part 2</a:t>
            </a:r>
            <a:r>
              <a:rPr lang="zh-CN" altLang="en-US" sz="2000" dirty="0">
                <a:latin typeface="Comic Sans MS" charset="0"/>
              </a:rPr>
              <a:t> </a:t>
            </a:r>
            <a:r>
              <a:rPr lang="en-US" altLang="zh-CN" sz="2000" dirty="0">
                <a:latin typeface="Comic Sans MS" charset="0"/>
              </a:rPr>
              <a:t>[optional]</a:t>
            </a:r>
            <a:r>
              <a:rPr lang="en-US" altLang="x-none" sz="2000" dirty="0">
                <a:latin typeface="Comic Sans MS" charset="0"/>
              </a:rPr>
              <a:t>):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latin typeface="Comic Sans MS" charset="0"/>
              </a:rPr>
              <a:t>principles of congestion control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latin typeface="Comic Sans MS" charset="0"/>
              </a:rPr>
              <a:t>TCP congestion control</a:t>
            </a:r>
            <a:r>
              <a:rPr lang="en-US" altLang="zh-CN" sz="1800" dirty="0">
                <a:latin typeface="Comic Sans MS" charset="0"/>
                <a:ea typeface="宋体" charset="-122"/>
              </a:rPr>
              <a:t>; AIMD; TCP Reno</a:t>
            </a:r>
            <a:endParaRPr lang="en-US" altLang="x-none" sz="1800" dirty="0">
              <a:latin typeface="Comic Sans MS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latin typeface="Comic Sans MS" charset="0"/>
              </a:rPr>
              <a:t>Class 4:</a:t>
            </a:r>
          </a:p>
          <a:p>
            <a:pPr marL="800100" lvl="1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TCP Vegas, performance </a:t>
            </a:r>
            <a:r>
              <a:rPr lang="en-US" altLang="zh-CN" sz="2000" dirty="0">
                <a:latin typeface="Comic Sans MS" charset="0"/>
                <a:ea typeface="宋体" charset="-122"/>
              </a:rPr>
              <a:t>modeling;</a:t>
            </a:r>
            <a:r>
              <a:rPr lang="en-US" altLang="x-none" sz="2000" dirty="0">
                <a:latin typeface="Comic Sans MS" charset="0"/>
              </a:rPr>
              <a:t> Nash Bargaining solution</a:t>
            </a:r>
            <a:endParaRPr lang="en-US" altLang="zh-CN" sz="2000" dirty="0">
              <a:latin typeface="Comic Sans MS" charset="0"/>
              <a:ea typeface="宋体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altLang="x-none" sz="2000" dirty="0">
                <a:latin typeface="Comic Sans MS" charset="0"/>
              </a:rPr>
              <a:t>Class 5:</a:t>
            </a:r>
            <a:endParaRPr lang="en-US" altLang="zh-CN" sz="2000" dirty="0">
              <a:latin typeface="Comic Sans MS" charset="0"/>
              <a:ea typeface="宋体" charset="-122"/>
            </a:endParaRPr>
          </a:p>
          <a:p>
            <a:pPr marL="800100" lvl="1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primal-dual as a resource allocation and analysis framework</a:t>
            </a:r>
          </a:p>
          <a:p>
            <a:pPr marL="40005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altLang="zh-CN" sz="2000" dirty="0">
                <a:latin typeface="Comic Sans MS" charset="0"/>
                <a:ea typeface="宋体" charset="-122"/>
              </a:rPr>
              <a:t>…</a:t>
            </a:r>
            <a:endParaRPr lang="en-US" altLang="x-none" sz="2000" dirty="0">
              <a:latin typeface="Comic Sans MS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 u="sng">
                <a:solidFill>
                  <a:schemeClr val="accent2"/>
                </a:solidFill>
                <a:latin typeface="Comic Sans MS" charset="0"/>
              </a:rPr>
              <a:t>Outline</a:t>
            </a:r>
          </a:p>
        </p:txBody>
      </p:sp>
      <p:sp>
        <p:nvSpPr>
          <p:cNvPr id="55298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Admin and recap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Overview of transport layer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C00000"/>
              </a:buClr>
              <a:buSzPct val="85000"/>
              <a:buFont typeface="Wingdings" pitchFamily="2" charset="2"/>
              <a:buChar char="Ø"/>
            </a:pPr>
            <a:r>
              <a:rPr lang="en-US" altLang="x-none" sz="2800" i="1" dirty="0">
                <a:solidFill>
                  <a:srgbClr val="C00000"/>
                </a:solidFill>
                <a:latin typeface="Comic Sans MS" charset="0"/>
              </a:rPr>
              <a:t>UDP and error checking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Reliable data transfer, the stop-and-go protocols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32</a:t>
            </a:fld>
            <a:endParaRPr lang="en-US" altLang="x-none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439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UDP: User Datagram Protocol </a:t>
            </a:r>
            <a:r>
              <a:rPr lang="en-US" altLang="x-none" sz="2800">
                <a:ea typeface="ＭＳ Ｐゴシック" charset="-128"/>
              </a:rPr>
              <a:t>[RFC 768]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447800"/>
            <a:ext cx="3810000" cy="51990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3200" dirty="0">
                <a:ea typeface="ＭＳ Ｐゴシック" charset="-128"/>
              </a:rPr>
              <a:t>Often used for streaming multimedia 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apps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loss tolerant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rate sensitive</a:t>
            </a:r>
          </a:p>
          <a:p>
            <a:pPr lvl="1">
              <a:lnSpc>
                <a:spcPct val="80000"/>
              </a:lnSpc>
            </a:pPr>
            <a:endParaRPr lang="en-US" altLang="x-none" sz="28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3600" dirty="0">
                <a:ea typeface="ＭＳ Ｐゴシック" charset="-128"/>
              </a:rPr>
              <a:t>Other UDP uses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SNMP</a:t>
            </a:r>
          </a:p>
        </p:txBody>
      </p:sp>
      <p:sp>
        <p:nvSpPr>
          <p:cNvPr id="57347" name="Rectangle 7"/>
          <p:cNvSpPr>
            <a:spLocks noChangeArrowheads="1"/>
          </p:cNvSpPr>
          <p:nvPr/>
        </p:nvSpPr>
        <p:spPr bwMode="auto">
          <a:xfrm>
            <a:off x="5557838" y="2000250"/>
            <a:ext cx="3324225" cy="3200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7348" name="Rectangle 8"/>
          <p:cNvSpPr>
            <a:spLocks noChangeArrowheads="1"/>
          </p:cNvSpPr>
          <p:nvPr/>
        </p:nvSpPr>
        <p:spPr bwMode="auto">
          <a:xfrm>
            <a:off x="5481638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7349" name="Text Box 9"/>
          <p:cNvSpPr txBox="1">
            <a:spLocks noChangeArrowheads="1"/>
          </p:cNvSpPr>
          <p:nvPr/>
        </p:nvSpPr>
        <p:spPr bwMode="auto">
          <a:xfrm>
            <a:off x="5465763" y="2117725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source port #</a:t>
            </a:r>
          </a:p>
        </p:txBody>
      </p:sp>
      <p:sp>
        <p:nvSpPr>
          <p:cNvPr id="57350" name="Text Box 10"/>
          <p:cNvSpPr txBox="1">
            <a:spLocks noChangeArrowheads="1"/>
          </p:cNvSpPr>
          <p:nvPr/>
        </p:nvSpPr>
        <p:spPr bwMode="auto">
          <a:xfrm>
            <a:off x="7245350" y="2117725"/>
            <a:ext cx="1452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dest port #</a:t>
            </a:r>
          </a:p>
        </p:txBody>
      </p:sp>
      <p:sp>
        <p:nvSpPr>
          <p:cNvPr id="57351" name="Line 11"/>
          <p:cNvSpPr>
            <a:spLocks noChangeShapeType="1"/>
          </p:cNvSpPr>
          <p:nvPr/>
        </p:nvSpPr>
        <p:spPr bwMode="auto">
          <a:xfrm flipV="1">
            <a:off x="5472113" y="2495550"/>
            <a:ext cx="3328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Line 12"/>
          <p:cNvSpPr>
            <a:spLocks noChangeShapeType="1"/>
          </p:cNvSpPr>
          <p:nvPr/>
        </p:nvSpPr>
        <p:spPr bwMode="auto">
          <a:xfrm flipV="1">
            <a:off x="5462588" y="289560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Line 13"/>
          <p:cNvSpPr>
            <a:spLocks noChangeShapeType="1"/>
          </p:cNvSpPr>
          <p:nvPr/>
        </p:nvSpPr>
        <p:spPr bwMode="auto">
          <a:xfrm flipV="1">
            <a:off x="7119938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Text Box 14"/>
          <p:cNvSpPr txBox="1">
            <a:spLocks noChangeArrowheads="1"/>
          </p:cNvSpPr>
          <p:nvPr/>
        </p:nvSpPr>
        <p:spPr bwMode="auto">
          <a:xfrm>
            <a:off x="6635750" y="1665288"/>
            <a:ext cx="949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32 bits</a:t>
            </a:r>
          </a:p>
        </p:txBody>
      </p:sp>
      <p:sp>
        <p:nvSpPr>
          <p:cNvPr id="57355" name="Line 15"/>
          <p:cNvSpPr>
            <a:spLocks noChangeShapeType="1"/>
          </p:cNvSpPr>
          <p:nvPr/>
        </p:nvSpPr>
        <p:spPr bwMode="auto">
          <a:xfrm>
            <a:off x="764857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Line 16"/>
          <p:cNvSpPr>
            <a:spLocks noChangeShapeType="1"/>
          </p:cNvSpPr>
          <p:nvPr/>
        </p:nvSpPr>
        <p:spPr bwMode="auto">
          <a:xfrm rot="10800000">
            <a:off x="553878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Text Box 17"/>
          <p:cNvSpPr txBox="1">
            <a:spLocks noChangeArrowheads="1"/>
          </p:cNvSpPr>
          <p:nvPr/>
        </p:nvSpPr>
        <p:spPr bwMode="auto">
          <a:xfrm>
            <a:off x="6338888" y="3951288"/>
            <a:ext cx="15017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Times New Roman" charset="0"/>
              </a:rPr>
              <a:t>Application</a:t>
            </a:r>
          </a:p>
          <a:p>
            <a:pPr eaLnBrk="1" hangingPunct="1"/>
            <a:r>
              <a:rPr lang="en-US" altLang="x-none" sz="2000">
                <a:latin typeface="Times New Roman" charset="0"/>
              </a:rPr>
              <a:t>data </a:t>
            </a:r>
          </a:p>
          <a:p>
            <a:pPr eaLnBrk="1" hangingPunct="1"/>
            <a:r>
              <a:rPr lang="en-US" altLang="x-none" sz="2000">
                <a:latin typeface="Times New Roman" charset="0"/>
              </a:rPr>
              <a:t>(message)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57358" name="Text Box 19"/>
          <p:cNvSpPr txBox="1">
            <a:spLocks noChangeArrowheads="1"/>
          </p:cNvSpPr>
          <p:nvPr/>
        </p:nvSpPr>
        <p:spPr bwMode="auto">
          <a:xfrm>
            <a:off x="5910263" y="5518150"/>
            <a:ext cx="2655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Times New Roman" charset="0"/>
              </a:rPr>
              <a:t>UDP segment format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57359" name="Line 20"/>
          <p:cNvSpPr>
            <a:spLocks noChangeShapeType="1"/>
          </p:cNvSpPr>
          <p:nvPr/>
        </p:nvSpPr>
        <p:spPr bwMode="auto">
          <a:xfrm flipV="1">
            <a:off x="7119938" y="2505075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Text Box 22"/>
          <p:cNvSpPr txBox="1">
            <a:spLocks noChangeArrowheads="1"/>
          </p:cNvSpPr>
          <p:nvPr/>
        </p:nvSpPr>
        <p:spPr bwMode="auto">
          <a:xfrm>
            <a:off x="5846763" y="2508250"/>
            <a:ext cx="850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length</a:t>
            </a:r>
          </a:p>
        </p:txBody>
      </p:sp>
      <p:sp>
        <p:nvSpPr>
          <p:cNvPr id="57361" name="Text Box 23"/>
          <p:cNvSpPr txBox="1">
            <a:spLocks noChangeArrowheads="1"/>
          </p:cNvSpPr>
          <p:nvPr/>
        </p:nvSpPr>
        <p:spPr bwMode="auto">
          <a:xfrm>
            <a:off x="7394575" y="2498725"/>
            <a:ext cx="1208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checksum</a:t>
            </a:r>
          </a:p>
        </p:txBody>
      </p:sp>
      <p:sp>
        <p:nvSpPr>
          <p:cNvPr id="57362" name="Text Box 24"/>
          <p:cNvSpPr txBox="1">
            <a:spLocks noChangeArrowheads="1"/>
          </p:cNvSpPr>
          <p:nvPr/>
        </p:nvSpPr>
        <p:spPr bwMode="auto">
          <a:xfrm>
            <a:off x="4090988" y="2212975"/>
            <a:ext cx="12287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x-none">
                <a:latin typeface="Times New Roman" charset="0"/>
              </a:rPr>
              <a:t>Length, in</a:t>
            </a:r>
          </a:p>
          <a:p>
            <a:pPr algn="r" eaLnBrk="1" hangingPunct="1"/>
            <a:r>
              <a:rPr lang="en-US" altLang="x-none">
                <a:latin typeface="Times New Roman" charset="0"/>
              </a:rPr>
              <a:t>bytes of </a:t>
            </a:r>
            <a:br>
              <a:rPr lang="en-US" altLang="zh-CN">
                <a:latin typeface="Times New Roman" charset="0"/>
                <a:ea typeface="宋体" charset="-122"/>
              </a:rPr>
            </a:br>
            <a:r>
              <a:rPr lang="en-US" altLang="x-none">
                <a:latin typeface="Times New Roman" charset="0"/>
              </a:rPr>
              <a:t>UDP</a:t>
            </a:r>
            <a:br>
              <a:rPr lang="en-US" altLang="zh-CN">
                <a:latin typeface="Times New Roman" charset="0"/>
                <a:ea typeface="宋体" charset="-122"/>
              </a:rPr>
            </a:br>
            <a:r>
              <a:rPr lang="en-US" altLang="x-none">
                <a:latin typeface="Times New Roman" charset="0"/>
              </a:rPr>
              <a:t>segment,</a:t>
            </a:r>
          </a:p>
          <a:p>
            <a:pPr algn="r" eaLnBrk="1" hangingPunct="1"/>
            <a:r>
              <a:rPr lang="en-US" altLang="x-none">
                <a:latin typeface="Times New Roman" charset="0"/>
              </a:rPr>
              <a:t>including</a:t>
            </a:r>
          </a:p>
          <a:p>
            <a:pPr algn="r" eaLnBrk="1" hangingPunct="1"/>
            <a:r>
              <a:rPr lang="en-US" altLang="x-none">
                <a:latin typeface="Times New Roman" charset="0"/>
              </a:rPr>
              <a:t>header</a:t>
            </a:r>
          </a:p>
        </p:txBody>
      </p:sp>
      <p:sp>
        <p:nvSpPr>
          <p:cNvPr id="57363" name="Line 25"/>
          <p:cNvSpPr>
            <a:spLocks noChangeShapeType="1"/>
          </p:cNvSpPr>
          <p:nvPr/>
        </p:nvSpPr>
        <p:spPr bwMode="auto">
          <a:xfrm>
            <a:off x="5195888" y="2543175"/>
            <a:ext cx="714375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0498-AE79-BE45-96D5-B15E75DF3F04}" type="slidenum">
              <a:rPr lang="en-US" altLang="x-none" smtClean="0"/>
              <a:pPr/>
              <a:t>33</a:t>
            </a:fld>
            <a:endParaRPr lang="en-US" altLang="x-none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UDP Checksum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4363" y="2403475"/>
            <a:ext cx="3800475" cy="42799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Sender: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treat segment contents as sequence of 16-bit integers</a:t>
            </a:r>
            <a:br>
              <a:rPr lang="en-US" altLang="x-none" sz="2000" dirty="0">
                <a:ea typeface="ＭＳ Ｐゴシック" charset="-128"/>
              </a:rPr>
            </a:b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checksum: addition of segment contents to be zero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sender puts checksum value into UDP checksum field</a:t>
            </a:r>
            <a:endParaRPr lang="en-US" altLang="x-none" sz="2400" dirty="0">
              <a:ea typeface="ＭＳ Ｐゴシック" charset="-128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257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Receiver: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compute sum of segment and checksum; check if sum zero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NO - error detected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YES - no error detected. </a:t>
            </a:r>
            <a:r>
              <a:rPr lang="en-US" altLang="x-none" sz="2000" i="1" dirty="0">
                <a:ea typeface="ＭＳ Ｐゴシック" charset="-128"/>
              </a:rPr>
              <a:t>But maybe errors nonetheless?</a:t>
            </a:r>
            <a:r>
              <a:rPr lang="en-US" altLang="x-none" sz="2000" dirty="0">
                <a:ea typeface="ＭＳ Ｐゴシック" charset="-128"/>
              </a:rPr>
              <a:t> 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609600" y="1457325"/>
            <a:ext cx="79248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u="sng">
                <a:solidFill>
                  <a:srgbClr val="FF0000"/>
                </a:solidFill>
                <a:latin typeface="Comic Sans MS" charset="0"/>
              </a:rPr>
              <a:t>Goal:</a:t>
            </a:r>
            <a:r>
              <a:rPr lang="en-US" altLang="x-none">
                <a:latin typeface="Comic Sans MS" charset="0"/>
              </a:rPr>
              <a:t> end-to-end detection of </a:t>
            </a:r>
            <a:r>
              <a:rPr lang="ja-JP" altLang="en-US">
                <a:latin typeface="Comic Sans MS" charset="0"/>
              </a:rPr>
              <a:t>“</a:t>
            </a:r>
            <a:r>
              <a:rPr lang="en-US" altLang="ja-JP">
                <a:latin typeface="Comic Sans MS" charset="0"/>
              </a:rPr>
              <a:t>errors</a:t>
            </a:r>
            <a:r>
              <a:rPr lang="ja-JP" altLang="en-US">
                <a:latin typeface="Comic Sans MS" charset="0"/>
              </a:rPr>
              <a:t>”</a:t>
            </a:r>
            <a:r>
              <a:rPr lang="en-US" altLang="ja-JP">
                <a:latin typeface="Comic Sans MS" charset="0"/>
              </a:rPr>
              <a:t> (e.g., flipped bits) in transmitted segment</a:t>
            </a:r>
            <a:endParaRPr lang="en-US" altLang="x-none">
              <a:latin typeface="Comic Sans M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0498-AE79-BE45-96D5-B15E75DF3F04}" type="slidenum">
              <a:rPr lang="en-US" altLang="x-none" smtClean="0"/>
              <a:pPr/>
              <a:t>34</a:t>
            </a:fld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048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4838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One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>
                <a:ea typeface="ＭＳ Ｐゴシック" charset="-128"/>
              </a:rPr>
              <a:t>s Complement Arithmetic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61442" name="Content Placeholder 2"/>
          <p:cNvSpPr>
            <a:spLocks noGrp="1"/>
          </p:cNvSpPr>
          <p:nvPr>
            <p:ph sz="half" idx="1"/>
          </p:nvPr>
        </p:nvSpPr>
        <p:spPr>
          <a:xfrm>
            <a:off x="520700" y="1509713"/>
            <a:ext cx="7759700" cy="47815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UDP checksum is based on one</a:t>
            </a:r>
            <a:r>
              <a:rPr lang="ja-JP" altLang="en-US" sz="240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s complement arithmetic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one</a:t>
            </a:r>
            <a:r>
              <a:rPr lang="ja-JP" altLang="en-US" sz="200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s complement was a common representation of </a:t>
            </a:r>
            <a:r>
              <a:rPr lang="en-US" altLang="ja-JP" sz="2000" dirty="0">
                <a:solidFill>
                  <a:srgbClr val="C00000"/>
                </a:solidFill>
                <a:ea typeface="ＭＳ Ｐゴシック" charset="-128"/>
              </a:rPr>
              <a:t>signed</a:t>
            </a:r>
            <a:r>
              <a:rPr lang="en-US" altLang="ja-JP" sz="2000" dirty="0">
                <a:ea typeface="ＭＳ Ｐゴシック" charset="-128"/>
              </a:rPr>
              <a:t> numbers in early computers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One</a:t>
            </a:r>
            <a:r>
              <a:rPr lang="ja-JP" altLang="en-US" sz="240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s complement representation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bit-wise NOT for negative numbers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example: assume 8 bits</a:t>
            </a:r>
          </a:p>
          <a:p>
            <a:pPr lvl="2"/>
            <a:r>
              <a:rPr lang="en-US" altLang="x-none" sz="1800" dirty="0">
                <a:latin typeface="Courier New" charset="0"/>
                <a:ea typeface="ＭＳ Ｐゴシック" charset="-128"/>
              </a:rPr>
              <a:t>00000000: 0</a:t>
            </a:r>
          </a:p>
          <a:p>
            <a:pPr lvl="2"/>
            <a:r>
              <a:rPr lang="en-US" altLang="x-none" sz="1800" dirty="0">
                <a:latin typeface="Courier New" charset="0"/>
                <a:ea typeface="ＭＳ Ｐゴシック" charset="-128"/>
              </a:rPr>
              <a:t>00000001: 1</a:t>
            </a:r>
          </a:p>
          <a:p>
            <a:pPr lvl="2"/>
            <a:r>
              <a:rPr lang="en-US" altLang="x-none" sz="1800" dirty="0">
                <a:latin typeface="Courier New" charset="0"/>
                <a:ea typeface="ＭＳ Ｐゴシック" charset="-128"/>
              </a:rPr>
              <a:t>01111111: 127 </a:t>
            </a:r>
          </a:p>
          <a:p>
            <a:pPr lvl="2"/>
            <a:r>
              <a:rPr lang="en-US" altLang="x-none" sz="1800" dirty="0">
                <a:latin typeface="Courier New" charset="0"/>
                <a:ea typeface="ＭＳ Ｐゴシック" charset="-128"/>
              </a:rPr>
              <a:t>10000000: ?</a:t>
            </a:r>
          </a:p>
          <a:p>
            <a:pPr lvl="2"/>
            <a:r>
              <a:rPr lang="en-US" altLang="x-none" sz="1800" dirty="0">
                <a:latin typeface="Courier New" charset="0"/>
                <a:ea typeface="ＭＳ Ｐゴシック" charset="-128"/>
              </a:rPr>
              <a:t>11111111: 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addition:  conventional binary addition except adding any resulting carry back into the resulting sum</a:t>
            </a:r>
          </a:p>
          <a:p>
            <a:pPr lvl="2"/>
            <a:r>
              <a:rPr lang="en-US" altLang="x-none" sz="1600" dirty="0">
                <a:ea typeface="ＭＳ Ｐゴシック" charset="-128"/>
              </a:rPr>
              <a:t>Example: -1 + 2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3070E24-294C-8243-9CCB-2E844739E4D4}" type="slidenum">
              <a:rPr lang="en-US" altLang="x-none" sz="1400">
                <a:latin typeface="Times New Roman" charset="0"/>
              </a:rPr>
              <a:pPr eaLnBrk="1" hangingPunct="1"/>
              <a:t>35</a:t>
            </a:fld>
            <a:endParaRPr lang="en-US" altLang="x-none" sz="1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561975" y="3429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u="sng" dirty="0">
                <a:solidFill>
                  <a:schemeClr val="accent2"/>
                </a:solidFill>
                <a:latin typeface="+mn-lt"/>
                <a:ea typeface="宋体" pitchFamily="2" charset="-122"/>
                <a:cs typeface="ＭＳ Ｐゴシック" charset="0"/>
              </a:rPr>
              <a:t>UDP</a:t>
            </a:r>
            <a:r>
              <a:rPr lang="en-US" sz="4000" u="sng" dirty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rPr>
              <a:t> Checksum: Algorithm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533400" y="1530350"/>
            <a:ext cx="77724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dirty="0">
                <a:latin typeface="+mn-lt"/>
                <a:ea typeface="+mn-ea"/>
                <a:cs typeface="ＭＳ Ｐゴシック" charset="0"/>
              </a:rPr>
              <a:t>Example checksum:</a:t>
            </a: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1905000" y="2228850"/>
            <a:ext cx="6400800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med"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 b="1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altLang="x-none" sz="2000" b="1">
                <a:latin typeface="Comic Sans MS" charset="0"/>
              </a:rPr>
              <a:t>  1  1  1  0  0  1  1  0  0  1  1  0  0  1  1  0</a:t>
            </a:r>
          </a:p>
          <a:p>
            <a:pPr eaLnBrk="1" hangingPunct="1"/>
            <a:r>
              <a:rPr lang="en-US" altLang="x-none" sz="2000" b="1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altLang="x-none" sz="2000" b="1">
                <a:latin typeface="Comic Sans MS" charset="0"/>
              </a:rPr>
              <a:t>  1  1  0  1  0  1  0  1  0  1  0  1  0  1  0  1</a:t>
            </a:r>
          </a:p>
          <a:p>
            <a:pPr eaLnBrk="1" hangingPunct="1">
              <a:lnSpc>
                <a:spcPct val="120000"/>
              </a:lnSpc>
            </a:pPr>
            <a:endParaRPr lang="en-US" altLang="x-none" sz="2000" b="1">
              <a:latin typeface="Comic Sans MS" charset="0"/>
            </a:endParaRPr>
          </a:p>
          <a:p>
            <a:pPr eaLnBrk="1" hangingPunct="1"/>
            <a:r>
              <a:rPr lang="en-US" altLang="x-none" sz="2000" b="1">
                <a:latin typeface="Comic Sans MS" charset="0"/>
              </a:rPr>
              <a:t>1  1  0  1  1  1  0  1  1  1  0  1  1  1  0  1  1</a:t>
            </a:r>
          </a:p>
          <a:p>
            <a:pPr eaLnBrk="1" hangingPunct="1">
              <a:lnSpc>
                <a:spcPct val="120000"/>
              </a:lnSpc>
            </a:pPr>
            <a:endParaRPr lang="en-US" altLang="x-none" sz="2000" b="1">
              <a:latin typeface="Comic Sans MS" charset="0"/>
            </a:endParaRPr>
          </a:p>
          <a:p>
            <a:pPr eaLnBrk="1" hangingPunct="1"/>
            <a:r>
              <a:rPr lang="en-US" altLang="x-none" sz="2000" b="1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altLang="x-none" sz="2000" b="1">
                <a:latin typeface="Comic Sans MS" charset="0"/>
              </a:rPr>
              <a:t>  1  0  1  1  1  0  1  1  1  0  1  1  1  1  0  0</a:t>
            </a:r>
          </a:p>
          <a:p>
            <a:pPr eaLnBrk="1" hangingPunct="1"/>
            <a:r>
              <a:rPr lang="en-US" altLang="x-none" sz="2000" b="1">
                <a:solidFill>
                  <a:schemeClr val="bg1"/>
                </a:solidFill>
                <a:latin typeface="Comic Sans MS" charset="0"/>
              </a:rPr>
              <a:t> </a:t>
            </a:r>
            <a:r>
              <a:rPr lang="en-US" altLang="x-none" sz="2000" b="1">
                <a:latin typeface="Comic Sans MS" charset="0"/>
              </a:rPr>
              <a:t>  0  1  0  0  0  1  0  0  0  1  0  0  0  0  1  1</a:t>
            </a:r>
            <a:endParaRPr lang="en-US" altLang="x-none" b="1">
              <a:latin typeface="Comic Sans MS" charset="0"/>
            </a:endParaRPr>
          </a:p>
        </p:txBody>
      </p:sp>
      <p:sp>
        <p:nvSpPr>
          <p:cNvPr id="21509" name="Line 7"/>
          <p:cNvSpPr>
            <a:spLocks noChangeShapeType="1"/>
          </p:cNvSpPr>
          <p:nvPr/>
        </p:nvSpPr>
        <p:spPr bwMode="auto">
          <a:xfrm flipH="1">
            <a:off x="1828800" y="30559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ＭＳ Ｐゴシック" charset="0"/>
            </a:endParaRPr>
          </a:p>
        </p:txBody>
      </p:sp>
      <p:sp>
        <p:nvSpPr>
          <p:cNvPr id="63493" name="Oval 8"/>
          <p:cNvSpPr>
            <a:spLocks noChangeArrowheads="1"/>
          </p:cNvSpPr>
          <p:nvPr/>
        </p:nvSpPr>
        <p:spPr bwMode="auto">
          <a:xfrm>
            <a:off x="1905000" y="32321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latin typeface="Comic Sans MS" charset="0"/>
            </a:endParaRPr>
          </a:p>
        </p:txBody>
      </p:sp>
      <p:sp>
        <p:nvSpPr>
          <p:cNvPr id="21511" name="Text Box 9"/>
          <p:cNvSpPr txBox="1">
            <a:spLocks noChangeArrowheads="1"/>
          </p:cNvSpPr>
          <p:nvPr/>
        </p:nvSpPr>
        <p:spPr bwMode="auto">
          <a:xfrm>
            <a:off x="304800" y="3187700"/>
            <a:ext cx="1546225" cy="39687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+mn-lt"/>
                <a:ea typeface="+mn-ea"/>
                <a:cs typeface="ＭＳ Ｐゴシック" charset="0"/>
              </a:rPr>
              <a:t>wraparound</a:t>
            </a:r>
          </a:p>
        </p:txBody>
      </p:sp>
      <p:sp>
        <p:nvSpPr>
          <p:cNvPr id="21512" name="Text Box 10"/>
          <p:cNvSpPr txBox="1">
            <a:spLocks noChangeArrowheads="1"/>
          </p:cNvSpPr>
          <p:nvPr/>
        </p:nvSpPr>
        <p:spPr bwMode="auto">
          <a:xfrm>
            <a:off x="1214438" y="3795713"/>
            <a:ext cx="636587" cy="39687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+mn-lt"/>
                <a:ea typeface="+mn-ea"/>
                <a:cs typeface="ＭＳ Ｐゴシック" charset="0"/>
              </a:rPr>
              <a:t>sum</a:t>
            </a:r>
          </a:p>
        </p:txBody>
      </p:sp>
      <p:sp>
        <p:nvSpPr>
          <p:cNvPr id="21513" name="Text Box 11"/>
          <p:cNvSpPr txBox="1">
            <a:spLocks noChangeArrowheads="1"/>
          </p:cNvSpPr>
          <p:nvPr/>
        </p:nvSpPr>
        <p:spPr bwMode="auto">
          <a:xfrm>
            <a:off x="531813" y="4148138"/>
            <a:ext cx="1319212" cy="39687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  <a:ea typeface="+mn-ea"/>
                <a:cs typeface="ＭＳ Ｐゴシック" charset="0"/>
              </a:rPr>
              <a:t>checksum</a:t>
            </a:r>
          </a:p>
        </p:txBody>
      </p:sp>
      <p:sp>
        <p:nvSpPr>
          <p:cNvPr id="21514" name="Line 12"/>
          <p:cNvSpPr>
            <a:spLocks noChangeShapeType="1"/>
          </p:cNvSpPr>
          <p:nvPr/>
        </p:nvSpPr>
        <p:spPr bwMode="auto">
          <a:xfrm flipH="1">
            <a:off x="1828800" y="37750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ＭＳ Ｐゴシック" charset="0"/>
            </a:endParaRPr>
          </a:p>
        </p:txBody>
      </p:sp>
      <p:sp>
        <p:nvSpPr>
          <p:cNvPr id="63498" name="Freeform 13"/>
          <p:cNvSpPr>
            <a:spLocks/>
          </p:cNvSpPr>
          <p:nvPr/>
        </p:nvSpPr>
        <p:spPr bwMode="auto">
          <a:xfrm>
            <a:off x="2066925" y="3538538"/>
            <a:ext cx="6013450" cy="9207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  <a:gd name="T9" fmla="*/ 0 w 3788"/>
              <a:gd name="T10" fmla="*/ 0 h 58"/>
              <a:gd name="T11" fmla="*/ 3788 w 3788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sm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Rectangle 12"/>
          <p:cNvSpPr>
            <a:spLocks noChangeArrowheads="1"/>
          </p:cNvSpPr>
          <p:nvPr/>
        </p:nvSpPr>
        <p:spPr bwMode="auto">
          <a:xfrm>
            <a:off x="557213" y="4729163"/>
            <a:ext cx="74247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x-none"/>
          </a:p>
          <a:p>
            <a:pPr eaLnBrk="1" hangingPunct="1"/>
            <a:r>
              <a:rPr lang="en-US" altLang="x-none"/>
              <a:t>- For fast implementation of computing UDP checksum, see http://www.faqs.org/rfcs/rfc1071.html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UDP Checksum: Coverage</a:t>
            </a:r>
          </a:p>
        </p:txBody>
      </p:sp>
      <p:sp>
        <p:nvSpPr>
          <p:cNvPr id="655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07988" y="1870075"/>
            <a:ext cx="3730625" cy="4233863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000" dirty="0">
                <a:ea typeface="ＭＳ Ｐゴシック" charset="-128"/>
              </a:rPr>
              <a:t>Calculated over: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 pseudo-header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IP Source Address </a:t>
            </a:r>
            <a:br>
              <a:rPr lang="en-US" altLang="x-none" sz="1600" dirty="0">
                <a:ea typeface="ＭＳ Ｐゴシック" charset="-128"/>
              </a:rPr>
            </a:br>
            <a:r>
              <a:rPr lang="en-US" altLang="x-none" sz="1600" dirty="0">
                <a:ea typeface="ＭＳ Ｐゴシック" charset="-128"/>
              </a:rPr>
              <a:t>(4 bytes)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IP Destination Address </a:t>
            </a:r>
            <a:br>
              <a:rPr lang="en-US" altLang="x-none" sz="1600" dirty="0">
                <a:ea typeface="ＭＳ Ｐゴシック" charset="-128"/>
              </a:rPr>
            </a:br>
            <a:r>
              <a:rPr lang="en-US" altLang="x-none" sz="1600" dirty="0">
                <a:ea typeface="ＭＳ Ｐゴシック" charset="-128"/>
              </a:rPr>
              <a:t>(4 bytes)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Protocol (2 bytes)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UDP Length (2 bytes)</a:t>
            </a:r>
          </a:p>
          <a:p>
            <a:pPr lvl="1"/>
            <a:endParaRPr lang="en-US" altLang="x-none" sz="16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UDP header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UDP data</a:t>
            </a:r>
          </a:p>
          <a:p>
            <a:pPr>
              <a:buFont typeface="ZapfDingbats" charset="0"/>
              <a:buNone/>
            </a:pPr>
            <a:endParaRPr lang="en-US" altLang="x-none" sz="2000" dirty="0">
              <a:ea typeface="ＭＳ Ｐゴシック" charset="-128"/>
            </a:endParaRPr>
          </a:p>
        </p:txBody>
      </p:sp>
      <p:pic>
        <p:nvPicPr>
          <p:cNvPr id="6553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5" t="30302" r="13779" b="7063"/>
          <a:stretch>
            <a:fillRect/>
          </a:stretch>
        </p:blipFill>
        <p:spPr bwMode="auto">
          <a:xfrm>
            <a:off x="3511550" y="2100263"/>
            <a:ext cx="5632450" cy="354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0498-AE79-BE45-96D5-B15E75DF3F04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F7F118A-62B3-D046-A1F1-CEB1263B5E16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38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533400" y="2286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914400" eaLnBrk="0" hangingPunct="0">
              <a:defRPr/>
            </a:pPr>
            <a:r>
              <a:rPr lang="en-US" sz="3600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General Error Detection (Checksum)</a:t>
            </a:r>
          </a:p>
        </p:txBody>
      </p:sp>
      <p:pic>
        <p:nvPicPr>
          <p:cNvPr id="67587" name="Picture 5" descr="521 Error Det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3" y="1403350"/>
            <a:ext cx="5670550" cy="31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361950" y="4695825"/>
            <a:ext cx="8331200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eaLnBrk="0" hangingPunct="0">
              <a:defRPr/>
            </a:pPr>
            <a:r>
              <a:rPr lang="en-US" sz="1800" dirty="0">
                <a:solidFill>
                  <a:srgbClr val="000000"/>
                </a:solidFill>
              </a:rPr>
              <a:t>D    = Data protected by error checking, may include header fields</a:t>
            </a:r>
          </a:p>
          <a:p>
            <a:pPr defTabSz="914400" eaLnBrk="0" hangingPunct="0">
              <a:defRPr/>
            </a:pPr>
            <a:r>
              <a:rPr lang="en-US" sz="1800" dirty="0">
                <a:solidFill>
                  <a:srgbClr val="000000"/>
                </a:solidFill>
              </a:rPr>
              <a:t>ED = Error Detection bits (redundancy)</a:t>
            </a:r>
          </a:p>
          <a:p>
            <a:pPr defTabSz="914400" eaLnBrk="0" hangingPunct="0"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 defTabSz="914400" eaLnBrk="0" hangingPunct="0"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</a:rPr>
              <a:t> Error detection not 100% reliable!</a:t>
            </a:r>
          </a:p>
          <a:p>
            <a:pPr marL="457200" lvl="1" indent="0" defTabSz="914400" eaLnBrk="0" hangingPunct="0"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</a:rPr>
              <a:t> a good error detector may miss some errors, but rarely</a:t>
            </a:r>
          </a:p>
          <a:p>
            <a:pPr marL="457200" lvl="1" indent="0" defTabSz="914400" eaLnBrk="0" hangingPunct="0"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</a:rPr>
              <a:t> larger ED field generally yields better detection</a:t>
            </a:r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3868738" y="3433763"/>
            <a:ext cx="192087" cy="209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hangingPunct="0"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6953250" y="3425825"/>
            <a:ext cx="250825" cy="209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/>
            <a:r>
              <a:rPr lang="ja-JP" altLang="en-US" sz="1800">
                <a:solidFill>
                  <a:srgbClr val="000000"/>
                </a:solidFill>
                <a:latin typeface="Times New Roman" charset="0"/>
              </a:rPr>
              <a:t>‘</a:t>
            </a:r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D09D882-9F24-344C-B931-0D9593D3442B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39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31188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Cyclic Redundancy Check: Background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362075"/>
            <a:ext cx="7772400" cy="49974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Widely used in practice, e.g.,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Ethernet, DOCSIS (Cable Modem), FDDI, PKZIP, WinZip, PNG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For a given data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D</a:t>
            </a:r>
            <a:r>
              <a:rPr lang="en-US" altLang="x-none" dirty="0">
                <a:ea typeface="ＭＳ Ｐゴシック" charset="-128"/>
              </a:rPr>
              <a:t>, consider it as a polynomial D(x)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consider the string of 0 and 1 as the coefficients of a polynomial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e.g. consider string 10011 as x</a:t>
            </a:r>
            <a:r>
              <a:rPr lang="en-US" altLang="x-none" baseline="30000" dirty="0">
                <a:ea typeface="ＭＳ Ｐゴシック" charset="-128"/>
              </a:rPr>
              <a:t>4</a:t>
            </a:r>
            <a:r>
              <a:rPr lang="en-US" altLang="x-none" dirty="0">
                <a:ea typeface="ＭＳ Ｐゴシック" charset="-128"/>
              </a:rPr>
              <a:t>+x+1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addition and subtraction are modular 2, thus the same as </a:t>
            </a:r>
            <a:r>
              <a:rPr lang="en-US" altLang="x-none" dirty="0" err="1">
                <a:ea typeface="ＭＳ Ｐゴシック" charset="-128"/>
              </a:rPr>
              <a:t>xor</a:t>
            </a: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Choose generator polynomial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G</a:t>
            </a:r>
            <a:r>
              <a:rPr lang="en-US" altLang="x-none" dirty="0">
                <a:ea typeface="ＭＳ Ｐゴシック" charset="-128"/>
              </a:rPr>
              <a:t>(x) with r+1 bits, where r is called the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degree</a:t>
            </a:r>
            <a:r>
              <a:rPr lang="en-US" altLang="x-none" dirty="0">
                <a:ea typeface="ＭＳ Ｐゴシック" charset="-128"/>
              </a:rPr>
              <a:t> of G(x)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altLang="x-none" sz="2800" dirty="0">
                <a:ea typeface="ＭＳ Ｐゴシック" charset="-128"/>
              </a:rPr>
              <a:t>Recap: Direction Mechanisms</a:t>
            </a:r>
          </a:p>
        </p:txBody>
      </p:sp>
      <p:grpSp>
        <p:nvGrpSpPr>
          <p:cNvPr id="109592" name="Group 2"/>
          <p:cNvGrpSpPr>
            <a:grpSpLocks/>
          </p:cNvGrpSpPr>
          <p:nvPr/>
        </p:nvGrpSpPr>
        <p:grpSpPr bwMode="auto">
          <a:xfrm>
            <a:off x="0" y="3365810"/>
            <a:ext cx="7010400" cy="3352800"/>
            <a:chOff x="76200" y="3048000"/>
            <a:chExt cx="7010400" cy="335280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3276600" y="3352800"/>
              <a:ext cx="3810000" cy="304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  <a:t>Cluster2</a:t>
              </a:r>
            </a:p>
            <a:p>
              <a:pPr algn="ctr" defTabSz="914400" eaLnBrk="0" hangingPunct="0">
                <a:defRPr/>
              </a:pPr>
              <a: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  <a:t>in Europe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6200" y="3352800"/>
              <a:ext cx="1295400" cy="304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  <a:t>Cluster1</a:t>
              </a:r>
              <a:b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</a:br>
              <a: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  <a:t>in US East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828800" y="3352800"/>
              <a:ext cx="1295400" cy="304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  <a:t>Cluster2</a:t>
              </a:r>
            </a:p>
            <a:p>
              <a:pPr algn="ctr" defTabSz="914400" eaLnBrk="0" hangingPunct="0">
                <a:defRPr/>
              </a:pPr>
              <a: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  <a:t>in US West</a:t>
              </a:r>
            </a:p>
          </p:txBody>
        </p:sp>
        <p:cxnSp>
          <p:nvCxnSpPr>
            <p:cNvPr id="109597" name="Straight Connector 24"/>
            <p:cNvCxnSpPr>
              <a:cxnSpLocks noChangeShapeType="1"/>
              <a:stCxn id="6" idx="2"/>
              <a:endCxn id="13" idx="0"/>
            </p:cNvCxnSpPr>
            <p:nvPr/>
          </p:nvCxnSpPr>
          <p:spPr bwMode="auto">
            <a:xfrm flipH="1">
              <a:off x="723900" y="3048000"/>
              <a:ext cx="7239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98" name="Straight Connector 26"/>
            <p:cNvCxnSpPr>
              <a:cxnSpLocks noChangeShapeType="1"/>
              <a:stCxn id="6" idx="2"/>
              <a:endCxn id="14" idx="0"/>
            </p:cNvCxnSpPr>
            <p:nvPr/>
          </p:nvCxnSpPr>
          <p:spPr bwMode="auto">
            <a:xfrm>
              <a:off x="1447800" y="3048000"/>
              <a:ext cx="10287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Rectangle 27"/>
            <p:cNvSpPr/>
            <p:nvPr/>
          </p:nvSpPr>
          <p:spPr bwMode="auto">
            <a:xfrm>
              <a:off x="3429000" y="5181600"/>
              <a:ext cx="5334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endParaRPr lang="en-US"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581400" y="5410200"/>
              <a:ext cx="5334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endParaRPr lang="en-US"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810000" y="5562600"/>
              <a:ext cx="6096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sz="1600" dirty="0">
                  <a:latin typeface="Times New Roman" pitchFamily="18" charset="0"/>
                  <a:ea typeface="+mn-ea"/>
                  <a:cs typeface="Arial" charset="0"/>
                </a:rPr>
                <a:t>proxy</a:t>
              </a:r>
            </a:p>
          </p:txBody>
        </p:sp>
        <p:cxnSp>
          <p:nvCxnSpPr>
            <p:cNvPr id="109602" name="Straight Arrow Connector 31"/>
            <p:cNvCxnSpPr>
              <a:cxnSpLocks noChangeShapeType="1"/>
            </p:cNvCxnSpPr>
            <p:nvPr/>
          </p:nvCxnSpPr>
          <p:spPr bwMode="auto">
            <a:xfrm rot="5400000">
              <a:off x="3600450" y="4895850"/>
              <a:ext cx="304800" cy="266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603" name="Straight Arrow Connector 33"/>
            <p:cNvCxnSpPr>
              <a:cxnSpLocks noChangeShapeType="1"/>
              <a:endCxn id="29" idx="0"/>
            </p:cNvCxnSpPr>
            <p:nvPr/>
          </p:nvCxnSpPr>
          <p:spPr bwMode="auto">
            <a:xfrm rot="5400000">
              <a:off x="3600450" y="5124450"/>
              <a:ext cx="533400" cy="38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604" name="Straight Arrow Connector 35"/>
            <p:cNvCxnSpPr>
              <a:cxnSpLocks noChangeShapeType="1"/>
              <a:endCxn id="30" idx="0"/>
            </p:cNvCxnSpPr>
            <p:nvPr/>
          </p:nvCxnSpPr>
          <p:spPr bwMode="auto">
            <a:xfrm rot="16200000" flipH="1">
              <a:off x="3657600" y="5105400"/>
              <a:ext cx="6858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605" name="Straight Connector 36"/>
            <p:cNvCxnSpPr>
              <a:cxnSpLocks noChangeShapeType="1"/>
            </p:cNvCxnSpPr>
            <p:nvPr/>
          </p:nvCxnSpPr>
          <p:spPr bwMode="auto">
            <a:xfrm>
              <a:off x="1981200" y="5562600"/>
              <a:ext cx="8064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Oval 30"/>
            <p:cNvSpPr/>
            <p:nvPr/>
          </p:nvSpPr>
          <p:spPr bwMode="auto">
            <a:xfrm>
              <a:off x="3429000" y="4038600"/>
              <a:ext cx="990600" cy="9144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  <a:t>Load </a:t>
              </a:r>
            </a:p>
            <a:p>
              <a:pPr algn="ctr" defTabSz="914400" eaLnBrk="0" hangingPunct="0">
                <a:defRPr/>
              </a:pPr>
              <a: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  <a:t>balancer</a:t>
              </a:r>
            </a:p>
          </p:txBody>
        </p:sp>
        <p:cxnSp>
          <p:nvCxnSpPr>
            <p:cNvPr id="109608" name="Straight Connector 36"/>
            <p:cNvCxnSpPr>
              <a:cxnSpLocks noChangeShapeType="1"/>
            </p:cNvCxnSpPr>
            <p:nvPr/>
          </p:nvCxnSpPr>
          <p:spPr bwMode="auto">
            <a:xfrm>
              <a:off x="260350" y="5562600"/>
              <a:ext cx="8064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609" name="Straight Connector 26"/>
            <p:cNvCxnSpPr>
              <a:cxnSpLocks noChangeShapeType="1"/>
              <a:stCxn id="6" idx="2"/>
              <a:endCxn id="27" idx="0"/>
            </p:cNvCxnSpPr>
            <p:nvPr/>
          </p:nvCxnSpPr>
          <p:spPr bwMode="auto">
            <a:xfrm>
              <a:off x="1447800" y="3048000"/>
              <a:ext cx="3733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277592" y="5651810"/>
            <a:ext cx="2580409" cy="914400"/>
            <a:chOff x="4313583" y="5715000"/>
            <a:chExt cx="2468217" cy="914400"/>
          </a:xfrm>
        </p:grpSpPr>
        <p:sp>
          <p:nvSpPr>
            <p:cNvPr id="43" name="Oval 42"/>
            <p:cNvSpPr/>
            <p:nvPr/>
          </p:nvSpPr>
          <p:spPr bwMode="auto">
            <a:xfrm>
              <a:off x="4800600" y="5715000"/>
              <a:ext cx="685800" cy="6858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sz="1200" dirty="0">
                  <a:latin typeface="Times New Roman" pitchFamily="18" charset="0"/>
                  <a:ea typeface="+mn-ea"/>
                  <a:cs typeface="Arial" charset="0"/>
                </a:rPr>
                <a:t>Load </a:t>
              </a:r>
            </a:p>
            <a:p>
              <a:pPr algn="ctr" defTabSz="914400" eaLnBrk="0" hangingPunct="0">
                <a:defRPr/>
              </a:pPr>
              <a:r>
                <a:rPr lang="en-US" sz="1200" dirty="0">
                  <a:latin typeface="Times New Roman" pitchFamily="18" charset="0"/>
                  <a:ea typeface="+mn-ea"/>
                  <a:cs typeface="Arial" charset="0"/>
                </a:rPr>
                <a:t>balancer</a:t>
              </a:r>
            </a:p>
          </p:txBody>
        </p:sp>
        <p:cxnSp>
          <p:nvCxnSpPr>
            <p:cNvPr id="109583" name="Straight Arrow Connector 44"/>
            <p:cNvCxnSpPr>
              <a:cxnSpLocks noChangeShapeType="1"/>
            </p:cNvCxnSpPr>
            <p:nvPr/>
          </p:nvCxnSpPr>
          <p:spPr bwMode="auto">
            <a:xfrm>
              <a:off x="4313583" y="6057900"/>
              <a:ext cx="487017" cy="38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Rectangle 45"/>
            <p:cNvSpPr/>
            <p:nvPr/>
          </p:nvSpPr>
          <p:spPr bwMode="auto">
            <a:xfrm>
              <a:off x="5791200" y="5791200"/>
              <a:ext cx="5334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endParaRPr lang="en-US"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5943600" y="6019800"/>
              <a:ext cx="5334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endParaRPr lang="en-US"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172200" y="6172200"/>
              <a:ext cx="6096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sz="1600" dirty="0">
                  <a:latin typeface="Times New Roman" pitchFamily="18" charset="0"/>
                  <a:ea typeface="+mn-ea"/>
                  <a:cs typeface="Arial" charset="0"/>
                </a:rPr>
                <a:t>servers</a:t>
              </a:r>
            </a:p>
          </p:txBody>
        </p:sp>
        <p:cxnSp>
          <p:nvCxnSpPr>
            <p:cNvPr id="109587" name="Straight Arrow Connector 49"/>
            <p:cNvCxnSpPr>
              <a:cxnSpLocks noChangeShapeType="1"/>
              <a:stCxn id="43" idx="6"/>
              <a:endCxn id="46" idx="1"/>
            </p:cNvCxnSpPr>
            <p:nvPr/>
          </p:nvCxnSpPr>
          <p:spPr bwMode="auto">
            <a:xfrm flipV="1">
              <a:off x="5486400" y="6019800"/>
              <a:ext cx="304800" cy="38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88" name="Straight Arrow Connector 51"/>
            <p:cNvCxnSpPr>
              <a:cxnSpLocks noChangeShapeType="1"/>
              <a:stCxn id="43" idx="6"/>
              <a:endCxn id="47" idx="1"/>
            </p:cNvCxnSpPr>
            <p:nvPr/>
          </p:nvCxnSpPr>
          <p:spPr bwMode="auto">
            <a:xfrm>
              <a:off x="5486400" y="6057900"/>
              <a:ext cx="457200" cy="190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89" name="Straight Arrow Connector 53"/>
            <p:cNvCxnSpPr>
              <a:cxnSpLocks noChangeShapeType="1"/>
              <a:stCxn id="43" idx="6"/>
              <a:endCxn id="48" idx="1"/>
            </p:cNvCxnSpPr>
            <p:nvPr/>
          </p:nvCxnSpPr>
          <p:spPr bwMode="auto">
            <a:xfrm>
              <a:off x="5486400" y="6057900"/>
              <a:ext cx="685800" cy="3429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990600" y="2146610"/>
            <a:ext cx="6629400" cy="1295400"/>
            <a:chOff x="990600" y="1752600"/>
            <a:chExt cx="6629400" cy="1295400"/>
          </a:xfrm>
        </p:grpSpPr>
        <p:sp>
          <p:nvSpPr>
            <p:cNvPr id="5" name="Rectangle 4"/>
            <p:cNvSpPr/>
            <p:nvPr/>
          </p:nvSpPr>
          <p:spPr bwMode="auto">
            <a:xfrm>
              <a:off x="3200400" y="1752600"/>
              <a:ext cx="17526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dirty="0">
                  <a:latin typeface="Times New Roman" pitchFamily="18" charset="0"/>
                  <a:ea typeface="+mn-ea"/>
                  <a:cs typeface="Arial" charset="0"/>
                </a:rPr>
                <a:t>DNS name1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990600" y="2514600"/>
              <a:ext cx="7620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dirty="0">
                  <a:latin typeface="Times New Roman" pitchFamily="18" charset="0"/>
                  <a:ea typeface="+mn-ea"/>
                  <a:cs typeface="Arial" charset="0"/>
                </a:rPr>
                <a:t>IP1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343400" y="2590800"/>
              <a:ext cx="7620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dirty="0">
                  <a:latin typeface="Times New Roman" pitchFamily="18" charset="0"/>
                  <a:ea typeface="+mn-ea"/>
                  <a:cs typeface="Arial" charset="0"/>
                </a:rPr>
                <a:t>IP2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858000" y="2590800"/>
              <a:ext cx="7620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dirty="0" err="1">
                  <a:latin typeface="Times New Roman" pitchFamily="18" charset="0"/>
                  <a:ea typeface="+mn-ea"/>
                  <a:cs typeface="Arial" charset="0"/>
                </a:rPr>
                <a:t>IPn</a:t>
              </a:r>
              <a:endParaRPr lang="en-US" dirty="0">
                <a:latin typeface="Times New Roman" pitchFamily="18" charset="0"/>
                <a:ea typeface="+mn-ea"/>
                <a:cs typeface="Arial" charset="0"/>
              </a:endParaRPr>
            </a:p>
          </p:txBody>
        </p:sp>
        <p:cxnSp>
          <p:nvCxnSpPr>
            <p:cNvPr id="109578" name="Straight Connector 18"/>
            <p:cNvCxnSpPr>
              <a:cxnSpLocks noChangeShapeType="1"/>
              <a:endCxn id="6" idx="0"/>
            </p:cNvCxnSpPr>
            <p:nvPr/>
          </p:nvCxnSpPr>
          <p:spPr bwMode="auto">
            <a:xfrm flipH="1">
              <a:off x="1371600" y="2209800"/>
              <a:ext cx="2819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79" name="Straight Connector 20"/>
            <p:cNvCxnSpPr>
              <a:cxnSpLocks noChangeShapeType="1"/>
              <a:endCxn id="9" idx="0"/>
            </p:cNvCxnSpPr>
            <p:nvPr/>
          </p:nvCxnSpPr>
          <p:spPr bwMode="auto">
            <a:xfrm>
              <a:off x="4191000" y="22098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80" name="Straight Connector 22"/>
            <p:cNvCxnSpPr>
              <a:cxnSpLocks noChangeShapeType="1"/>
              <a:endCxn id="10" idx="0"/>
            </p:cNvCxnSpPr>
            <p:nvPr/>
          </p:nvCxnSpPr>
          <p:spPr bwMode="auto">
            <a:xfrm>
              <a:off x="4191000" y="2209800"/>
              <a:ext cx="3048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Rectangle 43"/>
            <p:cNvSpPr/>
            <p:nvPr/>
          </p:nvSpPr>
          <p:spPr bwMode="auto">
            <a:xfrm>
              <a:off x="5715000" y="1752600"/>
              <a:ext cx="17526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dirty="0">
                  <a:latin typeface="Times New Roman" pitchFamily="18" charset="0"/>
                  <a:ea typeface="+mn-ea"/>
                  <a:cs typeface="Arial" charset="0"/>
                </a:rPr>
                <a:t>DNS name2</a:t>
              </a:r>
            </a:p>
          </p:txBody>
        </p:sp>
      </p:grpSp>
      <p:cxnSp>
        <p:nvCxnSpPr>
          <p:cNvPr id="50" name="Straight Connector 18"/>
          <p:cNvCxnSpPr>
            <a:cxnSpLocks noChangeShapeType="1"/>
            <a:endCxn id="5" idx="0"/>
          </p:cNvCxnSpPr>
          <p:nvPr/>
        </p:nvCxnSpPr>
        <p:spPr bwMode="auto">
          <a:xfrm flipH="1">
            <a:off x="4076700" y="1953787"/>
            <a:ext cx="1104900" cy="1928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18"/>
          <p:cNvCxnSpPr>
            <a:cxnSpLocks noChangeShapeType="1"/>
            <a:endCxn id="44" idx="0"/>
          </p:cNvCxnSpPr>
          <p:nvPr/>
        </p:nvCxnSpPr>
        <p:spPr bwMode="auto">
          <a:xfrm>
            <a:off x="5448300" y="1935899"/>
            <a:ext cx="1143000" cy="2107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9" name="Rectangle 48"/>
          <p:cNvSpPr/>
          <p:nvPr/>
        </p:nvSpPr>
        <p:spPr bwMode="auto">
          <a:xfrm>
            <a:off x="4572000" y="1524000"/>
            <a:ext cx="17526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r>
              <a:rPr lang="en-US" dirty="0">
                <a:latin typeface="Times New Roman" pitchFamily="18" charset="0"/>
                <a:ea typeface="+mn-ea"/>
                <a:cs typeface="Arial" charset="0"/>
              </a:rPr>
              <a:t>App</a:t>
            </a:r>
          </a:p>
        </p:txBody>
      </p:sp>
      <p:sp>
        <p:nvSpPr>
          <p:cNvPr id="3" name="Rectangle 2"/>
          <p:cNvSpPr/>
          <p:nvPr/>
        </p:nvSpPr>
        <p:spPr>
          <a:xfrm>
            <a:off x="7740501" y="2375210"/>
            <a:ext cx="1394934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x-none" sz="2000" dirty="0"/>
              <a:t>- </a:t>
            </a:r>
            <a:r>
              <a:rPr lang="en-US" altLang="x-none" sz="2000" dirty="0" err="1"/>
              <a:t>cname</a:t>
            </a:r>
            <a:endParaRPr lang="en-US" altLang="x-none" sz="2000" dirty="0"/>
          </a:p>
          <a:p>
            <a:r>
              <a:rPr lang="en-US" sz="2000" dirty="0"/>
              <a:t>- hierarchy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086600" y="3934671"/>
            <a:ext cx="203613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x-none" sz="2000" dirty="0"/>
              <a:t>Smart switch/LB</a:t>
            </a:r>
            <a:br>
              <a:rPr lang="en-US" altLang="x-none" sz="2000" dirty="0"/>
            </a:br>
            <a:r>
              <a:rPr lang="en-US" altLang="x-none" sz="2000" dirty="0"/>
              <a:t>- NAT rewrite</a:t>
            </a:r>
            <a:br>
              <a:rPr lang="en-US" altLang="x-none" sz="2000" dirty="0"/>
            </a:br>
            <a:r>
              <a:rPr lang="en-US" altLang="x-none" sz="2000" dirty="0"/>
              <a:t>- Direct reply</a:t>
            </a:r>
            <a:br>
              <a:rPr lang="en-US" altLang="x-none" sz="2000" dirty="0"/>
            </a:br>
            <a:r>
              <a:rPr lang="en-US" altLang="x-none" sz="2000" dirty="0"/>
              <a:t>- NLB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86600" y="5371090"/>
            <a:ext cx="203613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x-none" sz="2000" dirty="0"/>
              <a:t>Proxy as a </a:t>
            </a:r>
            <a:br>
              <a:rPr lang="en-US" altLang="x-none" sz="2000" dirty="0"/>
            </a:br>
            <a:r>
              <a:rPr lang="en-US" altLang="x-none" sz="2000" dirty="0"/>
              <a:t>mechanism for</a:t>
            </a:r>
            <a:br>
              <a:rPr lang="en-US" altLang="x-none" sz="2000" dirty="0"/>
            </a:br>
            <a:r>
              <a:rPr lang="en-US" altLang="x-none" sz="2000" dirty="0"/>
              <a:t>replica content</a:t>
            </a:r>
            <a:br>
              <a:rPr lang="en-US" altLang="x-none" sz="2000" dirty="0"/>
            </a:br>
            <a:r>
              <a:rPr lang="en-US" altLang="x-none" sz="2000" dirty="0"/>
              <a:t>consistency</a:t>
            </a:r>
          </a:p>
        </p:txBody>
      </p:sp>
      <p:sp>
        <p:nvSpPr>
          <p:cNvPr id="52" name="Slide Number Placeholder 1">
            <a:extLst>
              <a:ext uri="{FF2B5EF4-FFF2-40B4-BE49-F238E27FC236}">
                <a16:creationId xmlns:a16="http://schemas.microsoft.com/office/drawing/2014/main" id="{186C2980-3E17-B44E-A888-8B3DFA98E282}"/>
              </a:ext>
            </a:extLst>
          </p:cNvPr>
          <p:cNvSpPr txBox="1">
            <a:spLocks/>
          </p:cNvSpPr>
          <p:nvPr/>
        </p:nvSpPr>
        <p:spPr bwMode="auto">
          <a:xfrm>
            <a:off x="8643764" y="649001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913276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68425" indent="3175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5625" indent="3175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r" defTabSz="912813" fontAlgn="base">
              <a:spcBef>
                <a:spcPct val="0"/>
              </a:spcBef>
              <a:spcAft>
                <a:spcPct val="0"/>
              </a:spcAft>
            </a:pPr>
            <a:fld id="{5CF18E99-E738-5E4A-97A0-5D13B0FB1784}" type="slidenum">
              <a:rPr lang="en-US" altLang="x-none" sz="1400" smtClean="0">
                <a:latin typeface="Comic Sans MS" charset="0"/>
                <a:ea typeface="ＭＳ Ｐゴシック" charset="-128"/>
              </a:rPr>
              <a:pPr algn="r" defTabSz="912813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x-none" sz="1400" dirty="0">
              <a:latin typeface="Comic Sans M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5208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C6FCC44-A403-1D4C-8E57-95E07835DF19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40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31188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Cyclic Redundancy Check: Encode</a:t>
            </a:r>
            <a:endParaRPr lang="en-US" altLang="x-none" sz="4800">
              <a:ea typeface="ＭＳ Ｐゴシック" charset="-128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362075"/>
            <a:ext cx="7772400" cy="49149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Given data G(x) and D(x), choose R(x) with r bits, such that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D(x)</a:t>
            </a:r>
            <a:r>
              <a:rPr lang="en-US" altLang="x-none" dirty="0" err="1">
                <a:ea typeface="ＭＳ Ｐゴシック" charset="-128"/>
              </a:rPr>
              <a:t>x</a:t>
            </a:r>
            <a:r>
              <a:rPr lang="en-US" altLang="x-none" baseline="30000" dirty="0" err="1">
                <a:ea typeface="ＭＳ Ｐゴシック" charset="-128"/>
              </a:rPr>
              <a:t>r</a:t>
            </a:r>
            <a:r>
              <a:rPr lang="en-US" altLang="x-none" dirty="0" err="1">
                <a:ea typeface="ＭＳ Ｐゴシック" charset="-128"/>
              </a:rPr>
              <a:t>+R</a:t>
            </a:r>
            <a:r>
              <a:rPr lang="en-US" altLang="x-none" dirty="0">
                <a:ea typeface="ＭＳ Ｐゴシック" charset="-128"/>
              </a:rPr>
              <a:t>(x) is exactly divisible by G(x)</a:t>
            </a: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 bits correspond to D(x)</a:t>
            </a:r>
            <a:r>
              <a:rPr lang="en-US" altLang="x-none" dirty="0" err="1">
                <a:ea typeface="ＭＳ Ｐゴシック" charset="-128"/>
              </a:rPr>
              <a:t>x</a:t>
            </a:r>
            <a:r>
              <a:rPr lang="en-US" altLang="x-none" baseline="30000" dirty="0" err="1">
                <a:ea typeface="ＭＳ Ｐゴシック" charset="-128"/>
              </a:rPr>
              <a:t>r</a:t>
            </a:r>
            <a:r>
              <a:rPr lang="en-US" altLang="x-none" dirty="0" err="1">
                <a:ea typeface="ＭＳ Ｐゴシック" charset="-128"/>
              </a:rPr>
              <a:t>+R</a:t>
            </a:r>
            <a:r>
              <a:rPr lang="en-US" altLang="x-none" dirty="0">
                <a:ea typeface="ＭＳ Ｐゴシック" charset="-128"/>
              </a:rPr>
              <a:t>(x) are sent to the receiver</a:t>
            </a:r>
          </a:p>
        </p:txBody>
      </p:sp>
      <p:grpSp>
        <p:nvGrpSpPr>
          <p:cNvPr id="71684" name="Group 8"/>
          <p:cNvGrpSpPr>
            <a:grpSpLocks/>
          </p:cNvGrpSpPr>
          <p:nvPr/>
        </p:nvGrpSpPr>
        <p:grpSpPr bwMode="auto">
          <a:xfrm>
            <a:off x="1195388" y="3157538"/>
            <a:ext cx="5738812" cy="1587500"/>
            <a:chOff x="753" y="1989"/>
            <a:chExt cx="3615" cy="1000"/>
          </a:xfrm>
        </p:grpSpPr>
        <p:pic>
          <p:nvPicPr>
            <p:cNvPr id="71685" name="Picture 4" descr="524 CRC cod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" y="1989"/>
              <a:ext cx="3615" cy="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1" name="Rectangle 5"/>
            <p:cNvSpPr>
              <a:spLocks noChangeArrowheads="1"/>
            </p:cNvSpPr>
            <p:nvPr/>
          </p:nvSpPr>
          <p:spPr bwMode="auto">
            <a:xfrm>
              <a:off x="2299" y="2762"/>
              <a:ext cx="409" cy="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 eaLnBrk="0" hangingPunct="0">
                <a:defRPr/>
              </a:pPr>
              <a:r>
                <a: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rPr>
                <a:t>+</a:t>
              </a:r>
            </a:p>
          </p:txBody>
        </p:sp>
        <p:sp>
          <p:nvSpPr>
            <p:cNvPr id="36872" name="Rectangle 7"/>
            <p:cNvSpPr>
              <a:spLocks noChangeArrowheads="1"/>
            </p:cNvSpPr>
            <p:nvPr/>
          </p:nvSpPr>
          <p:spPr bwMode="auto">
            <a:xfrm>
              <a:off x="1934" y="2737"/>
              <a:ext cx="178" cy="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 eaLnBrk="0" hangingPunct="0">
                <a:defRPr/>
              </a:pPr>
              <a:r>
                <a: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rPr>
                <a:t>x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EF22177-97C0-7D43-B5DA-624ED404C635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41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31188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Cyclic Redundancy Check: Decode</a:t>
            </a:r>
            <a:endParaRPr lang="en-US" altLang="x-none" sz="4800">
              <a:ea typeface="ＭＳ Ｐゴシック" charset="-128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362075"/>
            <a:ext cx="7772400" cy="4914900"/>
          </a:xfrm>
        </p:spPr>
        <p:txBody>
          <a:bodyPr/>
          <a:lstStyle/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Since G(x) is global, when the receiver receives the transmission T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(x), it divides T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(x) by G(x)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if non-zero remainder: error detected!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if zero remainder, assumes no error</a:t>
            </a: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1020763" y="2159000"/>
            <a:ext cx="1439862" cy="10334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Encode:</a:t>
            </a:r>
            <a:b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CRC(G)</a:t>
            </a:r>
          </a:p>
        </p:txBody>
      </p:sp>
      <p:sp>
        <p:nvSpPr>
          <p:cNvPr id="37894" name="Line 8"/>
          <p:cNvSpPr>
            <a:spLocks noChangeShapeType="1"/>
          </p:cNvSpPr>
          <p:nvPr/>
        </p:nvSpPr>
        <p:spPr bwMode="auto">
          <a:xfrm>
            <a:off x="92075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eaLnBrk="0" hangingPunct="0"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7895" name="Text Box 9"/>
          <p:cNvSpPr txBox="1">
            <a:spLocks noChangeArrowheads="1"/>
          </p:cNvSpPr>
          <p:nvPr/>
        </p:nvSpPr>
        <p:spPr bwMode="auto">
          <a:xfrm>
            <a:off x="298450" y="230028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eaLnBrk="0" hangingPunct="0">
              <a:defRPr/>
            </a:pPr>
            <a:r>
              <a:rPr lang="en-US" sz="18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7896" name="Line 11"/>
          <p:cNvSpPr>
            <a:spLocks noChangeShapeType="1"/>
          </p:cNvSpPr>
          <p:nvPr/>
        </p:nvSpPr>
        <p:spPr bwMode="auto">
          <a:xfrm>
            <a:off x="2459038" y="2698750"/>
            <a:ext cx="1273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eaLnBrk="0" hangingPunct="0"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7897" name="Rectangle 13"/>
          <p:cNvSpPr>
            <a:spLocks noChangeArrowheads="1"/>
          </p:cNvSpPr>
          <p:nvPr/>
        </p:nvSpPr>
        <p:spPr bwMode="auto">
          <a:xfrm>
            <a:off x="2652713" y="2112963"/>
            <a:ext cx="200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eaLnBrk="0" hangingPunct="0">
              <a:defRPr/>
            </a:pPr>
            <a:r>
              <a:rPr lang="en-US" sz="20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 = D(x)x</a:t>
            </a:r>
            <a:r>
              <a:rPr lang="en-US" sz="2000" baseline="300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r</a:t>
            </a:r>
            <a:r>
              <a:rPr lang="en-US" sz="20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+R(x)</a:t>
            </a:r>
          </a:p>
        </p:txBody>
      </p:sp>
      <p:pic>
        <p:nvPicPr>
          <p:cNvPr id="73737" name="Picture 14" descr="521 Error Det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9" t="81981" r="31215" b="-511"/>
          <a:stretch>
            <a:fillRect/>
          </a:stretch>
        </p:blipFill>
        <p:spPr bwMode="auto">
          <a:xfrm>
            <a:off x="3687763" y="2400300"/>
            <a:ext cx="26717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9" name="Line 15"/>
          <p:cNvSpPr>
            <a:spLocks noChangeShapeType="1"/>
          </p:cNvSpPr>
          <p:nvPr/>
        </p:nvSpPr>
        <p:spPr bwMode="auto">
          <a:xfrm>
            <a:off x="6296025" y="26685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eaLnBrk="0" hangingPunct="0"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7900" name="Rectangle 16"/>
          <p:cNvSpPr>
            <a:spLocks noChangeArrowheads="1"/>
          </p:cNvSpPr>
          <p:nvPr/>
        </p:nvSpPr>
        <p:spPr bwMode="auto">
          <a:xfrm>
            <a:off x="6538913" y="2098675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/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T</a:t>
            </a:r>
            <a:r>
              <a:rPr lang="ja-JP" altLang="en-US" sz="2000">
                <a:solidFill>
                  <a:srgbClr val="000000"/>
                </a:solidFill>
                <a:latin typeface="Comic Sans MS" charset="0"/>
              </a:rPr>
              <a:t>’</a:t>
            </a:r>
            <a:endParaRPr lang="en-US" altLang="x-none" sz="20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37901" name="Rectangle 17"/>
          <p:cNvSpPr>
            <a:spLocks noChangeArrowheads="1"/>
          </p:cNvSpPr>
          <p:nvPr/>
        </p:nvSpPr>
        <p:spPr bwMode="auto">
          <a:xfrm>
            <a:off x="7213600" y="2162175"/>
            <a:ext cx="1439863" cy="10334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check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1783E03-D527-5B47-A53F-D3F33DF8F482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42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75778" name="Picture 3" descr="525 CRC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0" y="1770063"/>
            <a:ext cx="358616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CRC: Steps and an Example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8175" y="2332038"/>
            <a:ext cx="3478213" cy="3159125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000">
                <a:ea typeface="ＭＳ Ｐゴシック" charset="-128"/>
              </a:rPr>
              <a:t>Suppose the degree of G(x) is r</a:t>
            </a:r>
          </a:p>
          <a:p>
            <a:pPr>
              <a:buFont typeface="ZapfDingbats" charset="0"/>
              <a:buNone/>
            </a:pPr>
            <a:r>
              <a:rPr lang="en-US" altLang="x-none" sz="2000">
                <a:ea typeface="ＭＳ Ｐゴシック" charset="-128"/>
              </a:rPr>
              <a:t>Append r zero to D(x), i.e. consider D(x)x</a:t>
            </a:r>
            <a:r>
              <a:rPr lang="en-US" altLang="x-none" sz="2000" baseline="30000">
                <a:ea typeface="ＭＳ Ｐゴシック" charset="-128"/>
              </a:rPr>
              <a:t>r</a:t>
            </a:r>
          </a:p>
          <a:p>
            <a:pPr>
              <a:buFont typeface="ZapfDingbats" charset="0"/>
              <a:buNone/>
            </a:pPr>
            <a:r>
              <a:rPr lang="en-US" altLang="x-none" sz="2000">
                <a:ea typeface="ＭＳ Ｐゴシック" charset="-128"/>
              </a:rPr>
              <a:t>Divide D(x)x</a:t>
            </a:r>
            <a:r>
              <a:rPr lang="en-US" altLang="x-none" sz="2000" baseline="30000">
                <a:ea typeface="ＭＳ Ｐゴシック" charset="-128"/>
              </a:rPr>
              <a:t>r </a:t>
            </a:r>
            <a:r>
              <a:rPr lang="en-US" altLang="x-none" sz="2000">
                <a:ea typeface="ＭＳ Ｐゴシック" charset="-128"/>
              </a:rPr>
              <a:t>by G(x). Let R(x) denote the reminder</a:t>
            </a:r>
          </a:p>
          <a:p>
            <a:pPr>
              <a:buFont typeface="ZapfDingbats" charset="0"/>
              <a:buNone/>
            </a:pPr>
            <a:r>
              <a:rPr lang="en-US" altLang="x-none" sz="2000">
                <a:ea typeface="ＭＳ Ｐゴシック" charset="-128"/>
              </a:rPr>
              <a:t>Send &lt;D, R&gt; to the receiver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33" name="Picture 14" descr="521 Error Det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9" t="81981" r="31215" b="-511"/>
          <a:stretch>
            <a:fillRect/>
          </a:stretch>
        </p:blipFill>
        <p:spPr bwMode="auto">
          <a:xfrm>
            <a:off x="3760788" y="2967038"/>
            <a:ext cx="26717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6172D6D-9D5B-3E45-8825-319821E7936E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43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The Power of CRC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390650"/>
            <a:ext cx="8147050" cy="490061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Let T(x) denote D(x)</a:t>
            </a:r>
            <a:r>
              <a:rPr lang="en-US" altLang="x-none" sz="2000" dirty="0" err="1">
                <a:ea typeface="ＭＳ Ｐゴシック" charset="-128"/>
              </a:rPr>
              <a:t>x</a:t>
            </a:r>
            <a:r>
              <a:rPr lang="en-US" altLang="x-none" sz="2000" baseline="30000" dirty="0" err="1">
                <a:ea typeface="ＭＳ Ｐゴシック" charset="-128"/>
              </a:rPr>
              <a:t>r</a:t>
            </a:r>
            <a:r>
              <a:rPr lang="en-US" altLang="x-none" sz="2000" dirty="0" err="1">
                <a:ea typeface="ＭＳ Ｐゴシック" charset="-128"/>
              </a:rPr>
              <a:t>+R</a:t>
            </a:r>
            <a:r>
              <a:rPr lang="en-US" altLang="x-none" sz="2000" dirty="0">
                <a:ea typeface="ＭＳ Ｐゴシック" charset="-128"/>
              </a:rPr>
              <a:t>(x), and E(x) 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the polynomial of the error bits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the received signal is T</a:t>
            </a:r>
            <a:r>
              <a:rPr lang="ja-JP" altLang="en-US" sz="1800">
                <a:ea typeface="ＭＳ Ｐゴシック" charset="-128"/>
              </a:rPr>
              <a:t>’</a:t>
            </a:r>
            <a:r>
              <a:rPr lang="en-US" altLang="ja-JP" sz="1800" dirty="0">
                <a:ea typeface="ＭＳ Ｐゴシック" charset="-128"/>
              </a:rPr>
              <a:t>(x) = T(x)+E(x)</a:t>
            </a: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Since T(x) is divisible by G(x), we only need to consider if E(x) is divisible by G(x)</a:t>
            </a:r>
          </a:p>
        </p:txBody>
      </p:sp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1093788" y="2725738"/>
            <a:ext cx="1439862" cy="10334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Encode:</a:t>
            </a:r>
            <a:b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CRC(G)</a:t>
            </a:r>
          </a:p>
        </p:txBody>
      </p:sp>
      <p:sp>
        <p:nvSpPr>
          <p:cNvPr id="39942" name="Line 8"/>
          <p:cNvSpPr>
            <a:spLocks noChangeShapeType="1"/>
          </p:cNvSpPr>
          <p:nvPr/>
        </p:nvSpPr>
        <p:spPr bwMode="auto">
          <a:xfrm>
            <a:off x="165100" y="330993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eaLnBrk="0" hangingPunct="0"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3" name="Text Box 9"/>
          <p:cNvSpPr txBox="1">
            <a:spLocks noChangeArrowheads="1"/>
          </p:cNvSpPr>
          <p:nvPr/>
        </p:nvSpPr>
        <p:spPr bwMode="auto">
          <a:xfrm>
            <a:off x="371475" y="286702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eaLnBrk="0" hangingPunct="0">
              <a:defRPr/>
            </a:pPr>
            <a:r>
              <a:rPr lang="en-US" sz="18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9944" name="Line 11"/>
          <p:cNvSpPr>
            <a:spLocks noChangeShapeType="1"/>
          </p:cNvSpPr>
          <p:nvPr/>
        </p:nvSpPr>
        <p:spPr bwMode="auto">
          <a:xfrm>
            <a:off x="2532063" y="3265488"/>
            <a:ext cx="1273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eaLnBrk="0" hangingPunct="0"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5" name="Rectangle 13"/>
          <p:cNvSpPr>
            <a:spLocks noChangeArrowheads="1"/>
          </p:cNvSpPr>
          <p:nvPr/>
        </p:nvSpPr>
        <p:spPr bwMode="auto">
          <a:xfrm>
            <a:off x="2725738" y="2679700"/>
            <a:ext cx="200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eaLnBrk="0" hangingPunct="0">
              <a:defRPr/>
            </a:pPr>
            <a:r>
              <a:rPr lang="en-US" sz="20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 = D(x)x</a:t>
            </a:r>
            <a:r>
              <a:rPr lang="en-US" sz="2000" baseline="300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r</a:t>
            </a:r>
            <a:r>
              <a:rPr lang="en-US" sz="20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+R(x)</a:t>
            </a:r>
          </a:p>
        </p:txBody>
      </p:sp>
      <p:sp>
        <p:nvSpPr>
          <p:cNvPr id="39947" name="Line 15"/>
          <p:cNvSpPr>
            <a:spLocks noChangeShapeType="1"/>
          </p:cNvSpPr>
          <p:nvPr/>
        </p:nvSpPr>
        <p:spPr bwMode="auto">
          <a:xfrm>
            <a:off x="6369050" y="32353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eaLnBrk="0" hangingPunct="0"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8" name="Rectangle 16"/>
          <p:cNvSpPr>
            <a:spLocks noChangeArrowheads="1"/>
          </p:cNvSpPr>
          <p:nvPr/>
        </p:nvSpPr>
        <p:spPr bwMode="auto">
          <a:xfrm>
            <a:off x="6611938" y="2665413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/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T</a:t>
            </a:r>
            <a:r>
              <a:rPr lang="ja-JP" altLang="en-US" sz="2000">
                <a:solidFill>
                  <a:srgbClr val="000000"/>
                </a:solidFill>
                <a:latin typeface="Comic Sans MS" charset="0"/>
              </a:rPr>
              <a:t>’</a:t>
            </a:r>
            <a:endParaRPr lang="en-US" altLang="x-none" sz="20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39949" name="Rectangle 17"/>
          <p:cNvSpPr>
            <a:spLocks noChangeArrowheads="1"/>
          </p:cNvSpPr>
          <p:nvPr/>
        </p:nvSpPr>
        <p:spPr bwMode="auto">
          <a:xfrm>
            <a:off x="7286625" y="2728913"/>
            <a:ext cx="1439863" cy="10334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check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83278B9-6440-0F48-9293-A92855B5D600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44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The Power of CRC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390650"/>
            <a:ext cx="8147050" cy="4900613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x-none" sz="20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Detect a single-bit error: E(x) = x</a:t>
            </a:r>
            <a:r>
              <a:rPr lang="en-US" altLang="x-none" baseline="30000" dirty="0">
                <a:ea typeface="ＭＳ Ｐゴシック" charset="-128"/>
              </a:rPr>
              <a:t>i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if G(x) contains two or more terms, E(x) is not divisible by G(x)</a:t>
            </a:r>
          </a:p>
          <a:p>
            <a:pPr>
              <a:lnSpc>
                <a:spcPct val="80000"/>
              </a:lnSpc>
            </a:pPr>
            <a:endParaRPr lang="en-US" altLang="x-none" sz="22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Detect an odd number of errors: E(x) has an odd number of terms: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lemma: if E(x) has an odd number of terms, E(x) cannot be divisible by (x+1)</a:t>
            </a:r>
          </a:p>
          <a:p>
            <a:pPr lvl="2">
              <a:lnSpc>
                <a:spcPct val="80000"/>
              </a:lnSpc>
            </a:pPr>
            <a:r>
              <a:rPr lang="en-US" altLang="x-none" sz="1600" dirty="0">
                <a:ea typeface="ＭＳ Ｐゴシック" charset="-128"/>
              </a:rPr>
              <a:t>suppose E(x) = (x+1)F(x), let x=1, the left hand will be 1, while the right hand will be 0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thus if G(x) contains x+1 as a factor, E(x) will not be divided by G(x)</a:t>
            </a: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Many more errors can be detected by designing the right G(x)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1733A1E-1E01-FE42-A7B2-954C967AB89F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45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 G(x)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1465263"/>
            <a:ext cx="4833937" cy="490061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16 bits CRC: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CRC-16: x</a:t>
            </a:r>
            <a:r>
              <a:rPr lang="en-US" altLang="x-none" sz="2000" baseline="30000" dirty="0">
                <a:ea typeface="ＭＳ Ｐゴシック" charset="-128"/>
              </a:rPr>
              <a:t>16</a:t>
            </a:r>
            <a:r>
              <a:rPr lang="en-US" altLang="x-none" sz="2000" dirty="0">
                <a:ea typeface="ＭＳ Ｐゴシック" charset="-128"/>
              </a:rPr>
              <a:t>+x</a:t>
            </a:r>
            <a:r>
              <a:rPr lang="en-US" altLang="x-none" sz="2000" baseline="30000" dirty="0">
                <a:ea typeface="ＭＳ Ｐゴシック" charset="-128"/>
              </a:rPr>
              <a:t>15</a:t>
            </a:r>
            <a:r>
              <a:rPr lang="en-US" altLang="x-none" sz="2000" dirty="0">
                <a:ea typeface="ＭＳ Ｐゴシック" charset="-128"/>
              </a:rPr>
              <a:t>+x</a:t>
            </a:r>
            <a:r>
              <a:rPr lang="en-US" altLang="x-none" sz="2000" baseline="30000" dirty="0">
                <a:ea typeface="ＭＳ Ｐゴシック" charset="-128"/>
              </a:rPr>
              <a:t>2</a:t>
            </a:r>
            <a:r>
              <a:rPr lang="en-US" altLang="x-none" sz="2000" dirty="0">
                <a:ea typeface="ＭＳ Ｐゴシック" charset="-128"/>
              </a:rPr>
              <a:t>+1, 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CRC-CCITT: x</a:t>
            </a:r>
            <a:r>
              <a:rPr lang="en-US" altLang="x-none" sz="2000" baseline="30000" dirty="0">
                <a:ea typeface="ＭＳ Ｐゴシック" charset="-128"/>
              </a:rPr>
              <a:t>16</a:t>
            </a:r>
            <a:r>
              <a:rPr lang="en-US" altLang="x-none" sz="2000" dirty="0">
                <a:ea typeface="ＭＳ Ｐゴシック" charset="-128"/>
              </a:rPr>
              <a:t>+x</a:t>
            </a:r>
            <a:r>
              <a:rPr lang="en-US" altLang="x-none" sz="2000" baseline="30000" dirty="0">
                <a:ea typeface="ＭＳ Ｐゴシック" charset="-128"/>
              </a:rPr>
              <a:t>12</a:t>
            </a:r>
            <a:r>
              <a:rPr lang="en-US" altLang="x-none" sz="2000" dirty="0">
                <a:ea typeface="ＭＳ Ｐゴシック" charset="-128"/>
              </a:rPr>
              <a:t>+x</a:t>
            </a:r>
            <a:r>
              <a:rPr lang="en-US" altLang="x-none" sz="2000" baseline="30000" dirty="0">
                <a:ea typeface="ＭＳ Ｐゴシック" charset="-128"/>
              </a:rPr>
              <a:t>5</a:t>
            </a:r>
            <a:r>
              <a:rPr lang="en-US" altLang="x-none" sz="2000" dirty="0">
                <a:ea typeface="ＭＳ Ｐゴシック" charset="-128"/>
              </a:rPr>
              <a:t>+1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both can catch 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all single or double bit errors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all odd number of bit errors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all burst errors of length 16 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dirty="0">
                <a:ea typeface="ＭＳ Ｐゴシック" charset="-128"/>
              </a:rPr>
              <a:t>or less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&gt;99.99% of the 17 or 18 bits burst errors</a:t>
            </a:r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1863725"/>
            <a:ext cx="4316412" cy="276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5005388" y="4832350"/>
            <a:ext cx="3690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defTabSz="914400" eaLnBrk="0" hangingPunct="0">
              <a:defRPr/>
            </a:pPr>
            <a:r>
              <a:rPr lang="en-US" sz="1800">
                <a:solidFill>
                  <a:srgbClr val="000000"/>
                </a:solidFill>
              </a:rPr>
              <a:t>CRC-16 hardware implementation</a:t>
            </a:r>
          </a:p>
          <a:p>
            <a:pPr algn="ctr" defTabSz="914400" eaLnBrk="0" hangingPunct="0">
              <a:defRPr/>
            </a:pPr>
            <a:r>
              <a:rPr lang="en-US" sz="1800">
                <a:solidFill>
                  <a:srgbClr val="000000"/>
                </a:solidFill>
              </a:rPr>
              <a:t>Using shift and XOR registers</a:t>
            </a: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2908300" y="5554663"/>
            <a:ext cx="5938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eaLnBrk="0" hangingPunct="0">
              <a:defRPr/>
            </a:pP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http://en.wikipedia.org/wiki/CRC-32#Implementation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D03BAD5-6CA8-BC4F-A6CD-C14B7E5AD4A9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46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 G(x)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89063"/>
            <a:ext cx="8147050" cy="52593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32 bits CRC: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CRC32: 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32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26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23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22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16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12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11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10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8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7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5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4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2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+ 1</a:t>
            </a:r>
            <a:endParaRPr lang="en-US" altLang="x-none" sz="2000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used by Ethernet, FDDI, PKZIP, WinZip, and PNG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GSM phones</a:t>
            </a:r>
          </a:p>
          <a:p>
            <a:pPr>
              <a:lnSpc>
                <a:spcPct val="90000"/>
              </a:lnSpc>
            </a:pPr>
            <a:endParaRPr lang="en-US" altLang="x-none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x-none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x-none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x-none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x-none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x-none" sz="2400" dirty="0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For more details see the link below and further links it contains: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http://</a:t>
            </a:r>
            <a:r>
              <a:rPr lang="en-US" altLang="x-none" sz="1800" dirty="0" err="1">
                <a:ea typeface="ＭＳ Ｐゴシック" charset="-128"/>
              </a:rPr>
              <a:t>en.wikipedia.org</a:t>
            </a:r>
            <a:r>
              <a:rPr lang="en-US" altLang="x-none" sz="1800" dirty="0">
                <a:ea typeface="ＭＳ Ｐゴシック" charset="-128"/>
              </a:rPr>
              <a:t>/wiki/</a:t>
            </a:r>
            <a:r>
              <a:rPr lang="en-US" altLang="x-none" sz="1800" dirty="0" err="1">
                <a:ea typeface="ＭＳ Ｐゴシック" charset="-128"/>
              </a:rPr>
              <a:t>Cyclic_redundancy_check</a:t>
            </a:r>
            <a:endParaRPr lang="en-US" altLang="x-none" sz="1800" dirty="0">
              <a:ea typeface="ＭＳ Ｐゴシック" charset="-128"/>
            </a:endParaRPr>
          </a:p>
        </p:txBody>
      </p:sp>
      <p:pic>
        <p:nvPicPr>
          <p:cNvPr id="83972" name="Picture 7" descr="figure1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8"/>
          <a:stretch>
            <a:fillRect/>
          </a:stretch>
        </p:blipFill>
        <p:spPr bwMode="auto">
          <a:xfrm>
            <a:off x="1292225" y="3148013"/>
            <a:ext cx="57785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Rectangle 9"/>
          <p:cNvSpPr>
            <a:spLocks noChangeArrowheads="1"/>
          </p:cNvSpPr>
          <p:nvPr/>
        </p:nvSpPr>
        <p:spPr bwMode="auto">
          <a:xfrm>
            <a:off x="3495675" y="3200400"/>
            <a:ext cx="2152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/>
            <a:r>
              <a:rPr lang="en-US" altLang="x-none">
                <a:solidFill>
                  <a:srgbClr val="000000"/>
                </a:solidFill>
                <a:latin typeface="Times New Roman" charset="0"/>
              </a:rPr>
              <a:t>  </a:t>
            </a:r>
            <a:r>
              <a:rPr lang="en-US" altLang="x-none" sz="2000">
                <a:solidFill>
                  <a:srgbClr val="000000"/>
                </a:solidFill>
                <a:latin typeface="Times New Roman" charset="0"/>
              </a:rPr>
              <a:t> </a:t>
            </a:r>
            <a:r>
              <a:rPr lang="en-US" altLang="x-none">
                <a:solidFill>
                  <a:srgbClr val="000000"/>
                </a:solidFill>
                <a:latin typeface="Times New Roman" charset="0"/>
              </a:rPr>
              <a:t>                     . </a:t>
            </a:r>
          </a:p>
        </p:txBody>
      </p:sp>
      <p:pic>
        <p:nvPicPr>
          <p:cNvPr id="83974" name="Picture 10" descr="tex2html_wrap_inline4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25" y="3046413"/>
            <a:ext cx="16383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5" name="Picture 12" descr="tex2html_wrap_inline4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741613"/>
            <a:ext cx="16414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6" name="Picture 14" descr="tex2html_wrap_inline43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738" y="3051175"/>
            <a:ext cx="2181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Title 2"/>
          <p:cNvSpPr>
            <a:spLocks noGrp="1"/>
          </p:cNvSpPr>
          <p:nvPr>
            <p:ph type="title"/>
          </p:nvPr>
        </p:nvSpPr>
        <p:spPr>
          <a:xfrm>
            <a:off x="533400" y="173038"/>
            <a:ext cx="7772400" cy="1143000"/>
          </a:xfrm>
        </p:spPr>
        <p:txBody>
          <a:bodyPr/>
          <a:lstStyle/>
          <a:p>
            <a:r>
              <a:rPr lang="en-US" dirty="0">
                <a:latin typeface="Comic Sans MS" charset="0"/>
              </a:rPr>
              <a:t>An Upper Bound on Scalability</a:t>
            </a:r>
          </a:p>
        </p:txBody>
      </p:sp>
      <p:sp>
        <p:nvSpPr>
          <p:cNvPr id="177154" name="Content Placeholder 3"/>
          <p:cNvSpPr>
            <a:spLocks noGrp="1"/>
          </p:cNvSpPr>
          <p:nvPr>
            <p:ph idx="1"/>
          </p:nvPr>
        </p:nvSpPr>
        <p:spPr>
          <a:xfrm>
            <a:off x="533400" y="1600200"/>
            <a:ext cx="302736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TW" sz="2400" dirty="0">
                <a:latin typeface="Comic Sans MS" charset="0"/>
                <a:ea typeface="新細明體" charset="0"/>
                <a:cs typeface="新細明體" charset="0"/>
              </a:rPr>
              <a:t>Idea: use resources from both clients and the server</a:t>
            </a:r>
          </a:p>
          <a:p>
            <a:pPr>
              <a:buFont typeface="Wingdings" pitchFamily="2" charset="2"/>
              <a:buChar char="q"/>
            </a:pPr>
            <a:r>
              <a:rPr lang="en-US" altLang="zh-TW" sz="2400" dirty="0">
                <a:latin typeface="Comic Sans MS" charset="0"/>
                <a:ea typeface="新細明體" charset="0"/>
                <a:cs typeface="新細明體" charset="0"/>
              </a:rPr>
              <a:t>Assume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mic Sans MS" charset="0"/>
              </a:rPr>
              <a:t>need to achieve same rate to all clients</a:t>
            </a:r>
            <a:endParaRPr lang="en-US" altLang="zh-TW" sz="2000" dirty="0">
              <a:latin typeface="Comic Sans MS" charset="0"/>
              <a:ea typeface="新細明體" charset="0"/>
              <a:cs typeface="新細明體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sz="2000" dirty="0">
                <a:latin typeface="Comic Sans MS" charset="0"/>
                <a:ea typeface="新細明體" charset="0"/>
                <a:cs typeface="新細明體" charset="0"/>
              </a:rPr>
              <a:t>only uplinks can be bottlenecks</a:t>
            </a:r>
          </a:p>
          <a:p>
            <a:pPr>
              <a:buFont typeface="Wingdings" pitchFamily="2" charset="2"/>
              <a:buChar char="q"/>
            </a:pPr>
            <a:r>
              <a:rPr lang="en-US" altLang="zh-TW" sz="2400" dirty="0">
                <a:latin typeface="Comic Sans MS" charset="0"/>
                <a:ea typeface="新細明體" charset="0"/>
                <a:cs typeface="新細明體" charset="0"/>
              </a:rPr>
              <a:t>What is an upper bound on scalability?</a:t>
            </a:r>
          </a:p>
        </p:txBody>
      </p:sp>
      <p:sp>
        <p:nvSpPr>
          <p:cNvPr id="177155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1A9D82-2305-5949-BEC9-A993F9FB3FD7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grpSp>
        <p:nvGrpSpPr>
          <p:cNvPr id="177156" name="Group 4"/>
          <p:cNvGrpSpPr>
            <a:grpSpLocks/>
          </p:cNvGrpSpPr>
          <p:nvPr/>
        </p:nvGrpSpPr>
        <p:grpSpPr bwMode="auto">
          <a:xfrm>
            <a:off x="3989388" y="1828800"/>
            <a:ext cx="4248150" cy="3967163"/>
            <a:chOff x="385" y="572"/>
            <a:chExt cx="2676" cy="2499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1610" y="70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7158" name="Oval 6"/>
            <p:cNvSpPr>
              <a:spLocks noChangeArrowheads="1"/>
            </p:cNvSpPr>
            <p:nvPr/>
          </p:nvSpPr>
          <p:spPr bwMode="auto">
            <a:xfrm>
              <a:off x="1610" y="1616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7159" name="Oval 7"/>
            <p:cNvSpPr>
              <a:spLocks noChangeArrowheads="1"/>
            </p:cNvSpPr>
            <p:nvPr/>
          </p:nvSpPr>
          <p:spPr bwMode="auto">
            <a:xfrm>
              <a:off x="748" y="2069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7160" name="Oval 8"/>
            <p:cNvSpPr>
              <a:spLocks noChangeArrowheads="1"/>
            </p:cNvSpPr>
            <p:nvPr/>
          </p:nvSpPr>
          <p:spPr bwMode="auto">
            <a:xfrm>
              <a:off x="1020" y="2387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7161" name="Oval 9"/>
            <p:cNvSpPr>
              <a:spLocks noChangeArrowheads="1"/>
            </p:cNvSpPr>
            <p:nvPr/>
          </p:nvSpPr>
          <p:spPr bwMode="auto">
            <a:xfrm>
              <a:off x="1383" y="2568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7162" name="Oval 10"/>
            <p:cNvSpPr>
              <a:spLocks noChangeArrowheads="1"/>
            </p:cNvSpPr>
            <p:nvPr/>
          </p:nvSpPr>
          <p:spPr bwMode="auto">
            <a:xfrm>
              <a:off x="2336" y="2205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7163" name="Line 11"/>
            <p:cNvSpPr>
              <a:spLocks noChangeShapeType="1"/>
            </p:cNvSpPr>
            <p:nvPr/>
          </p:nvSpPr>
          <p:spPr bwMode="auto">
            <a:xfrm flipH="1">
              <a:off x="1746" y="981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7164" name="Line 12"/>
            <p:cNvSpPr>
              <a:spLocks noChangeShapeType="1"/>
            </p:cNvSpPr>
            <p:nvPr/>
          </p:nvSpPr>
          <p:spPr bwMode="auto">
            <a:xfrm flipV="1">
              <a:off x="975" y="1797"/>
              <a:ext cx="635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7165" name="Line 13"/>
            <p:cNvSpPr>
              <a:spLocks noChangeShapeType="1"/>
            </p:cNvSpPr>
            <p:nvPr/>
          </p:nvSpPr>
          <p:spPr bwMode="auto">
            <a:xfrm flipV="1">
              <a:off x="1202" y="1888"/>
              <a:ext cx="453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7166" name="Line 14"/>
            <p:cNvSpPr>
              <a:spLocks noChangeShapeType="1"/>
            </p:cNvSpPr>
            <p:nvPr/>
          </p:nvSpPr>
          <p:spPr bwMode="auto">
            <a:xfrm flipV="1">
              <a:off x="1565" y="1888"/>
              <a:ext cx="136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7167" name="Line 15"/>
            <p:cNvSpPr>
              <a:spLocks noChangeShapeType="1"/>
            </p:cNvSpPr>
            <p:nvPr/>
          </p:nvSpPr>
          <p:spPr bwMode="auto">
            <a:xfrm flipH="1" flipV="1">
              <a:off x="1882" y="1842"/>
              <a:ext cx="49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7168" name="Text Box 16"/>
            <p:cNvSpPr txBox="1">
              <a:spLocks noChangeArrowheads="1"/>
            </p:cNvSpPr>
            <p:nvPr/>
          </p:nvSpPr>
          <p:spPr bwMode="auto">
            <a:xfrm>
              <a:off x="1837" y="572"/>
              <a:ext cx="7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server</a:t>
              </a:r>
            </a:p>
          </p:txBody>
        </p:sp>
        <p:sp>
          <p:nvSpPr>
            <p:cNvPr id="177169" name="Text Box 17"/>
            <p:cNvSpPr txBox="1">
              <a:spLocks noChangeArrowheads="1"/>
            </p:cNvSpPr>
            <p:nvPr/>
          </p:nvSpPr>
          <p:spPr bwMode="auto">
            <a:xfrm>
              <a:off x="1746" y="1207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0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77170" name="Text Box 18"/>
            <p:cNvSpPr txBox="1">
              <a:spLocks noChangeArrowheads="1"/>
            </p:cNvSpPr>
            <p:nvPr/>
          </p:nvSpPr>
          <p:spPr bwMode="auto">
            <a:xfrm>
              <a:off x="385" y="1842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1</a:t>
              </a:r>
            </a:p>
          </p:txBody>
        </p:sp>
        <p:sp>
          <p:nvSpPr>
            <p:cNvPr id="177171" name="Text Box 19"/>
            <p:cNvSpPr txBox="1">
              <a:spLocks noChangeArrowheads="1"/>
            </p:cNvSpPr>
            <p:nvPr/>
          </p:nvSpPr>
          <p:spPr bwMode="auto">
            <a:xfrm>
              <a:off x="415" y="2432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2</a:t>
              </a:r>
            </a:p>
          </p:txBody>
        </p:sp>
        <p:sp>
          <p:nvSpPr>
            <p:cNvPr id="177172" name="Text Box 20"/>
            <p:cNvSpPr txBox="1">
              <a:spLocks noChangeArrowheads="1"/>
            </p:cNvSpPr>
            <p:nvPr/>
          </p:nvSpPr>
          <p:spPr bwMode="auto">
            <a:xfrm>
              <a:off x="1020" y="2840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3</a:t>
              </a:r>
            </a:p>
          </p:txBody>
        </p:sp>
        <p:sp>
          <p:nvSpPr>
            <p:cNvPr id="177173" name="Text Box 21"/>
            <p:cNvSpPr txBox="1">
              <a:spLocks noChangeArrowheads="1"/>
            </p:cNvSpPr>
            <p:nvPr/>
          </p:nvSpPr>
          <p:spPr bwMode="auto">
            <a:xfrm>
              <a:off x="2426" y="2523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n</a:t>
              </a:r>
            </a:p>
          </p:txBody>
        </p:sp>
        <p:sp>
          <p:nvSpPr>
            <p:cNvPr id="177174" name="Text Box 22"/>
            <p:cNvSpPr txBox="1">
              <a:spLocks noChangeArrowheads="1"/>
            </p:cNvSpPr>
            <p:nvPr/>
          </p:nvSpPr>
          <p:spPr bwMode="auto">
            <a:xfrm>
              <a:off x="1111" y="1706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1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77175" name="Text Box 23"/>
            <p:cNvSpPr txBox="1">
              <a:spLocks noChangeArrowheads="1"/>
            </p:cNvSpPr>
            <p:nvPr/>
          </p:nvSpPr>
          <p:spPr bwMode="auto">
            <a:xfrm>
              <a:off x="1156" y="1979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2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77176" name="Text Box 24"/>
            <p:cNvSpPr txBox="1">
              <a:spLocks noChangeArrowheads="1"/>
            </p:cNvSpPr>
            <p:nvPr/>
          </p:nvSpPr>
          <p:spPr bwMode="auto">
            <a:xfrm>
              <a:off x="1383" y="2115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3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77177" name="Text Box 25"/>
            <p:cNvSpPr txBox="1">
              <a:spLocks noChangeArrowheads="1"/>
            </p:cNvSpPr>
            <p:nvPr/>
          </p:nvSpPr>
          <p:spPr bwMode="auto">
            <a:xfrm>
              <a:off x="2064" y="1842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n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77178" name="Oval 26"/>
            <p:cNvSpPr>
              <a:spLocks noChangeArrowheads="1"/>
            </p:cNvSpPr>
            <p:nvPr/>
          </p:nvSpPr>
          <p:spPr bwMode="auto">
            <a:xfrm>
              <a:off x="1791" y="2659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7179" name="Oval 27"/>
            <p:cNvSpPr>
              <a:spLocks noChangeArrowheads="1"/>
            </p:cNvSpPr>
            <p:nvPr/>
          </p:nvSpPr>
          <p:spPr bwMode="auto">
            <a:xfrm>
              <a:off x="1927" y="2614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7180" name="Oval 28"/>
            <p:cNvSpPr>
              <a:spLocks noChangeArrowheads="1"/>
            </p:cNvSpPr>
            <p:nvPr/>
          </p:nvSpPr>
          <p:spPr bwMode="auto">
            <a:xfrm>
              <a:off x="2064" y="2568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113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Title 2"/>
          <p:cNvSpPr>
            <a:spLocks noGrp="1"/>
          </p:cNvSpPr>
          <p:nvPr>
            <p:ph type="title"/>
          </p:nvPr>
        </p:nvSpPr>
        <p:spPr>
          <a:xfrm>
            <a:off x="533400" y="173038"/>
            <a:ext cx="7772400" cy="1143000"/>
          </a:xfrm>
        </p:spPr>
        <p:txBody>
          <a:bodyPr/>
          <a:lstStyle/>
          <a:p>
            <a:r>
              <a:rPr lang="en-US">
                <a:latin typeface="Comic Sans MS" charset="0"/>
              </a:rPr>
              <a:t>The Scalability Problem</a:t>
            </a:r>
          </a:p>
        </p:txBody>
      </p:sp>
      <p:sp>
        <p:nvSpPr>
          <p:cNvPr id="179202" name="Content Placeholder 3"/>
          <p:cNvSpPr>
            <a:spLocks noGrp="1"/>
          </p:cNvSpPr>
          <p:nvPr>
            <p:ph idx="1"/>
          </p:nvPr>
        </p:nvSpPr>
        <p:spPr>
          <a:xfrm>
            <a:off x="533400" y="1489075"/>
            <a:ext cx="3303588" cy="4648200"/>
          </a:xfrm>
        </p:spPr>
        <p:txBody>
          <a:bodyPr/>
          <a:lstStyle/>
          <a:p>
            <a:pPr marL="319088" indent="-319088">
              <a:spcBef>
                <a:spcPts val="700"/>
              </a:spcBef>
              <a:buClr>
                <a:srgbClr val="DD8047"/>
              </a:buClr>
              <a:buSzPct val="60000"/>
              <a:buFont typeface="Wingdings" charset="0"/>
              <a:buChar char=""/>
            </a:pPr>
            <a:r>
              <a:rPr lang="en-US" altLang="zh-TW" sz="4000">
                <a:solidFill>
                  <a:srgbClr val="000000"/>
                </a:solidFill>
                <a:latin typeface="Comic Sans MS" charset="0"/>
                <a:ea typeface="新細明體" charset="0"/>
                <a:cs typeface="新細明體" charset="0"/>
              </a:rPr>
              <a:t>Maximum throughput</a:t>
            </a:r>
          </a:p>
          <a:p>
            <a:pPr marL="319088" indent="-319088">
              <a:spcBef>
                <a:spcPts val="700"/>
              </a:spcBef>
              <a:buClr>
                <a:srgbClr val="DD8047"/>
              </a:buClr>
              <a:buSzPct val="60000"/>
              <a:buFont typeface="ZapfDingbats" charset="0"/>
              <a:buNone/>
            </a:pPr>
            <a:r>
              <a:rPr lang="en-US" altLang="zh-TW" sz="4000">
                <a:solidFill>
                  <a:srgbClr val="000000"/>
                </a:solidFill>
                <a:latin typeface="Tw Cen MT" charset="0"/>
                <a:ea typeface="新細明體" charset="0"/>
                <a:cs typeface="新細明體" charset="0"/>
              </a:rPr>
              <a:t>	</a:t>
            </a:r>
            <a:r>
              <a:rPr lang="en-US" altLang="zh-TW" sz="3200" b="1">
                <a:solidFill>
                  <a:srgbClr val="000000"/>
                </a:solidFill>
                <a:latin typeface="Tw Cen MT" charset="0"/>
                <a:ea typeface="新細明體" charset="0"/>
                <a:cs typeface="新細明體" charset="0"/>
              </a:rPr>
              <a:t>R = min{C</a:t>
            </a:r>
            <a:r>
              <a:rPr lang="en-US" altLang="zh-TW" sz="3200" b="1" baseline="-25000">
                <a:solidFill>
                  <a:srgbClr val="000000"/>
                </a:solidFill>
                <a:latin typeface="Tw Cen MT" charset="0"/>
                <a:ea typeface="新細明體" charset="0"/>
                <a:cs typeface="新細明體" charset="0"/>
              </a:rPr>
              <a:t>0</a:t>
            </a:r>
            <a:r>
              <a:rPr lang="en-US" altLang="zh-TW" sz="3200" b="1">
                <a:solidFill>
                  <a:srgbClr val="000000"/>
                </a:solidFill>
                <a:latin typeface="Tw Cen MT" charset="0"/>
                <a:ea typeface="新細明體" charset="0"/>
                <a:cs typeface="新細明體" charset="0"/>
              </a:rPr>
              <a:t>, (C</a:t>
            </a:r>
            <a:r>
              <a:rPr lang="en-US" altLang="zh-TW" sz="3200" b="1" baseline="-25000">
                <a:solidFill>
                  <a:srgbClr val="000000"/>
                </a:solidFill>
                <a:latin typeface="Tw Cen MT" charset="0"/>
                <a:ea typeface="新細明體" charset="0"/>
                <a:cs typeface="新細明體" charset="0"/>
              </a:rPr>
              <a:t>0</a:t>
            </a:r>
            <a:r>
              <a:rPr lang="en-US" altLang="zh-TW" sz="3200" b="1">
                <a:solidFill>
                  <a:srgbClr val="000000"/>
                </a:solidFill>
                <a:latin typeface="Tw Cen MT" charset="0"/>
                <a:ea typeface="新細明體" charset="0"/>
                <a:cs typeface="新細明體" charset="0"/>
              </a:rPr>
              <a:t>+</a:t>
            </a:r>
            <a:r>
              <a:rPr lang="en-US" altLang="zh-TW" sz="3200" b="1">
                <a:solidFill>
                  <a:srgbClr val="000000"/>
                </a:solidFill>
                <a:latin typeface="Tw Cen MT" charset="0"/>
                <a:ea typeface="新細明體" charset="0"/>
                <a:cs typeface="新細明體" charset="0"/>
                <a:sym typeface="Symbol" charset="0"/>
              </a:rPr>
              <a:t>C</a:t>
            </a:r>
            <a:r>
              <a:rPr lang="en-US" altLang="zh-TW" sz="3200" b="1" baseline="-25000">
                <a:solidFill>
                  <a:srgbClr val="000000"/>
                </a:solidFill>
                <a:latin typeface="Tw Cen MT" charset="0"/>
                <a:ea typeface="新細明體" charset="0"/>
                <a:cs typeface="新細明體" charset="0"/>
                <a:sym typeface="Symbol" charset="0"/>
              </a:rPr>
              <a:t>i</a:t>
            </a:r>
            <a:r>
              <a:rPr lang="en-US" altLang="zh-TW" sz="3200" b="1">
                <a:solidFill>
                  <a:srgbClr val="000000"/>
                </a:solidFill>
                <a:latin typeface="Tw Cen MT" charset="0"/>
                <a:ea typeface="新細明體" charset="0"/>
                <a:cs typeface="新細明體" charset="0"/>
                <a:sym typeface="Symbol" charset="0"/>
              </a:rPr>
              <a:t>)/n}</a:t>
            </a:r>
            <a:br>
              <a:rPr lang="en-US" altLang="zh-TW" sz="3200" b="1">
                <a:solidFill>
                  <a:srgbClr val="000000"/>
                </a:solidFill>
                <a:latin typeface="Tw Cen MT" charset="0"/>
                <a:ea typeface="新細明體" charset="0"/>
                <a:cs typeface="新細明體" charset="0"/>
                <a:sym typeface="Symbol" charset="0"/>
              </a:rPr>
            </a:br>
            <a:endParaRPr lang="en-US" altLang="zh-TW" sz="3200" b="1">
              <a:solidFill>
                <a:srgbClr val="000000"/>
              </a:solidFill>
              <a:latin typeface="Tw Cen MT" charset="0"/>
              <a:ea typeface="新細明體" charset="0"/>
              <a:cs typeface="新細明體" charset="0"/>
              <a:sym typeface="Symbol" charset="0"/>
            </a:endParaRPr>
          </a:p>
          <a:p>
            <a:pPr marL="319088" indent="-319088">
              <a:spcBef>
                <a:spcPts val="700"/>
              </a:spcBef>
              <a:buClr>
                <a:srgbClr val="DD8047"/>
              </a:buClr>
              <a:buSzPct val="60000"/>
              <a:buFont typeface="Wingdings" charset="0"/>
              <a:buChar char=""/>
            </a:pPr>
            <a:r>
              <a:rPr lang="en-US" altLang="zh-TW" sz="3200">
                <a:solidFill>
                  <a:srgbClr val="000000"/>
                </a:solidFill>
                <a:latin typeface="Comic Sans MS" charset="0"/>
                <a:ea typeface="新細明體" charset="0"/>
                <a:cs typeface="新細明體" charset="0"/>
                <a:sym typeface="Symbol" charset="0"/>
              </a:rPr>
              <a:t>The bound is theoretically approachable</a:t>
            </a:r>
          </a:p>
        </p:txBody>
      </p:sp>
      <p:sp>
        <p:nvSpPr>
          <p:cNvPr id="179203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106DB1-748A-B742-BE9E-7364B798473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grpSp>
        <p:nvGrpSpPr>
          <p:cNvPr id="179204" name="Group 4"/>
          <p:cNvGrpSpPr>
            <a:grpSpLocks/>
          </p:cNvGrpSpPr>
          <p:nvPr/>
        </p:nvGrpSpPr>
        <p:grpSpPr bwMode="auto">
          <a:xfrm>
            <a:off x="3906838" y="1828800"/>
            <a:ext cx="4248150" cy="3967163"/>
            <a:chOff x="385" y="572"/>
            <a:chExt cx="2676" cy="2499"/>
          </a:xfrm>
        </p:grpSpPr>
        <p:sp>
          <p:nvSpPr>
            <p:cNvPr id="179205" name="Rectangle 5"/>
            <p:cNvSpPr>
              <a:spLocks noChangeArrowheads="1"/>
            </p:cNvSpPr>
            <p:nvPr/>
          </p:nvSpPr>
          <p:spPr bwMode="auto">
            <a:xfrm>
              <a:off x="1610" y="70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9206" name="Oval 6"/>
            <p:cNvSpPr>
              <a:spLocks noChangeArrowheads="1"/>
            </p:cNvSpPr>
            <p:nvPr/>
          </p:nvSpPr>
          <p:spPr bwMode="auto">
            <a:xfrm>
              <a:off x="1610" y="1616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9207" name="Oval 7"/>
            <p:cNvSpPr>
              <a:spLocks noChangeArrowheads="1"/>
            </p:cNvSpPr>
            <p:nvPr/>
          </p:nvSpPr>
          <p:spPr bwMode="auto">
            <a:xfrm>
              <a:off x="748" y="2069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9208" name="Oval 8"/>
            <p:cNvSpPr>
              <a:spLocks noChangeArrowheads="1"/>
            </p:cNvSpPr>
            <p:nvPr/>
          </p:nvSpPr>
          <p:spPr bwMode="auto">
            <a:xfrm>
              <a:off x="1020" y="2387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9209" name="Oval 9"/>
            <p:cNvSpPr>
              <a:spLocks noChangeArrowheads="1"/>
            </p:cNvSpPr>
            <p:nvPr/>
          </p:nvSpPr>
          <p:spPr bwMode="auto">
            <a:xfrm>
              <a:off x="1383" y="2568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9210" name="Oval 10"/>
            <p:cNvSpPr>
              <a:spLocks noChangeArrowheads="1"/>
            </p:cNvSpPr>
            <p:nvPr/>
          </p:nvSpPr>
          <p:spPr bwMode="auto">
            <a:xfrm>
              <a:off x="2336" y="2205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9211" name="Line 11"/>
            <p:cNvSpPr>
              <a:spLocks noChangeShapeType="1"/>
            </p:cNvSpPr>
            <p:nvPr/>
          </p:nvSpPr>
          <p:spPr bwMode="auto">
            <a:xfrm flipH="1">
              <a:off x="1746" y="981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9212" name="Line 12"/>
            <p:cNvSpPr>
              <a:spLocks noChangeShapeType="1"/>
            </p:cNvSpPr>
            <p:nvPr/>
          </p:nvSpPr>
          <p:spPr bwMode="auto">
            <a:xfrm flipV="1">
              <a:off x="975" y="1797"/>
              <a:ext cx="635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9213" name="Line 13"/>
            <p:cNvSpPr>
              <a:spLocks noChangeShapeType="1"/>
            </p:cNvSpPr>
            <p:nvPr/>
          </p:nvSpPr>
          <p:spPr bwMode="auto">
            <a:xfrm flipV="1">
              <a:off x="1202" y="1888"/>
              <a:ext cx="453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9214" name="Line 14"/>
            <p:cNvSpPr>
              <a:spLocks noChangeShapeType="1"/>
            </p:cNvSpPr>
            <p:nvPr/>
          </p:nvSpPr>
          <p:spPr bwMode="auto">
            <a:xfrm flipV="1">
              <a:off x="1565" y="1888"/>
              <a:ext cx="136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9215" name="Line 15"/>
            <p:cNvSpPr>
              <a:spLocks noChangeShapeType="1"/>
            </p:cNvSpPr>
            <p:nvPr/>
          </p:nvSpPr>
          <p:spPr bwMode="auto">
            <a:xfrm flipH="1" flipV="1">
              <a:off x="1882" y="1842"/>
              <a:ext cx="49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9216" name="Text Box 16"/>
            <p:cNvSpPr txBox="1">
              <a:spLocks noChangeArrowheads="1"/>
            </p:cNvSpPr>
            <p:nvPr/>
          </p:nvSpPr>
          <p:spPr bwMode="auto">
            <a:xfrm>
              <a:off x="1837" y="572"/>
              <a:ext cx="7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server</a:t>
              </a:r>
            </a:p>
          </p:txBody>
        </p:sp>
        <p:sp>
          <p:nvSpPr>
            <p:cNvPr id="179217" name="Text Box 17"/>
            <p:cNvSpPr txBox="1">
              <a:spLocks noChangeArrowheads="1"/>
            </p:cNvSpPr>
            <p:nvPr/>
          </p:nvSpPr>
          <p:spPr bwMode="auto">
            <a:xfrm>
              <a:off x="1746" y="1207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0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79218" name="Text Box 18"/>
            <p:cNvSpPr txBox="1">
              <a:spLocks noChangeArrowheads="1"/>
            </p:cNvSpPr>
            <p:nvPr/>
          </p:nvSpPr>
          <p:spPr bwMode="auto">
            <a:xfrm>
              <a:off x="385" y="1842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1</a:t>
              </a:r>
            </a:p>
          </p:txBody>
        </p:sp>
        <p:sp>
          <p:nvSpPr>
            <p:cNvPr id="179219" name="Text Box 19"/>
            <p:cNvSpPr txBox="1">
              <a:spLocks noChangeArrowheads="1"/>
            </p:cNvSpPr>
            <p:nvPr/>
          </p:nvSpPr>
          <p:spPr bwMode="auto">
            <a:xfrm>
              <a:off x="415" y="2432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2</a:t>
              </a:r>
            </a:p>
          </p:txBody>
        </p:sp>
        <p:sp>
          <p:nvSpPr>
            <p:cNvPr id="179220" name="Text Box 20"/>
            <p:cNvSpPr txBox="1">
              <a:spLocks noChangeArrowheads="1"/>
            </p:cNvSpPr>
            <p:nvPr/>
          </p:nvSpPr>
          <p:spPr bwMode="auto">
            <a:xfrm>
              <a:off x="1020" y="2840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3</a:t>
              </a:r>
            </a:p>
          </p:txBody>
        </p:sp>
        <p:sp>
          <p:nvSpPr>
            <p:cNvPr id="179221" name="Text Box 21"/>
            <p:cNvSpPr txBox="1">
              <a:spLocks noChangeArrowheads="1"/>
            </p:cNvSpPr>
            <p:nvPr/>
          </p:nvSpPr>
          <p:spPr bwMode="auto">
            <a:xfrm>
              <a:off x="2426" y="2523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n</a:t>
              </a:r>
            </a:p>
          </p:txBody>
        </p:sp>
        <p:sp>
          <p:nvSpPr>
            <p:cNvPr id="179222" name="Text Box 22"/>
            <p:cNvSpPr txBox="1">
              <a:spLocks noChangeArrowheads="1"/>
            </p:cNvSpPr>
            <p:nvPr/>
          </p:nvSpPr>
          <p:spPr bwMode="auto">
            <a:xfrm>
              <a:off x="1111" y="1706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1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79223" name="Text Box 23"/>
            <p:cNvSpPr txBox="1">
              <a:spLocks noChangeArrowheads="1"/>
            </p:cNvSpPr>
            <p:nvPr/>
          </p:nvSpPr>
          <p:spPr bwMode="auto">
            <a:xfrm>
              <a:off x="1156" y="1979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2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79224" name="Text Box 24"/>
            <p:cNvSpPr txBox="1">
              <a:spLocks noChangeArrowheads="1"/>
            </p:cNvSpPr>
            <p:nvPr/>
          </p:nvSpPr>
          <p:spPr bwMode="auto">
            <a:xfrm>
              <a:off x="1383" y="2115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3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79225" name="Text Box 25"/>
            <p:cNvSpPr txBox="1">
              <a:spLocks noChangeArrowheads="1"/>
            </p:cNvSpPr>
            <p:nvPr/>
          </p:nvSpPr>
          <p:spPr bwMode="auto">
            <a:xfrm>
              <a:off x="2064" y="1842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n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79226" name="Oval 26"/>
            <p:cNvSpPr>
              <a:spLocks noChangeArrowheads="1"/>
            </p:cNvSpPr>
            <p:nvPr/>
          </p:nvSpPr>
          <p:spPr bwMode="auto">
            <a:xfrm>
              <a:off x="1791" y="2659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9227" name="Oval 27"/>
            <p:cNvSpPr>
              <a:spLocks noChangeArrowheads="1"/>
            </p:cNvSpPr>
            <p:nvPr/>
          </p:nvSpPr>
          <p:spPr bwMode="auto">
            <a:xfrm>
              <a:off x="1927" y="2614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9228" name="Oval 28"/>
            <p:cNvSpPr>
              <a:spLocks noChangeArrowheads="1"/>
            </p:cNvSpPr>
            <p:nvPr/>
          </p:nvSpPr>
          <p:spPr bwMode="auto">
            <a:xfrm>
              <a:off x="2064" y="2568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157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>
                <a:latin typeface="Comic Sans MS" charset="0"/>
              </a:rPr>
              <a:t>Theoretical Capacity: </a:t>
            </a:r>
            <a:br>
              <a:rPr lang="en-US">
                <a:latin typeface="Comic Sans MS" charset="0"/>
              </a:rPr>
            </a:br>
            <a:r>
              <a:rPr lang="en-US">
                <a:latin typeface="Comic Sans MS" charset="0"/>
              </a:rPr>
              <a:t>upload is bottleneck</a:t>
            </a:r>
          </a:p>
        </p:txBody>
      </p:sp>
      <p:sp>
        <p:nvSpPr>
          <p:cNvPr id="181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Comic Sans MS" charset="0"/>
              </a:rPr>
              <a:t>Assume </a:t>
            </a:r>
            <a:r>
              <a:rPr lang="en-US" altLang="zh-TW" sz="3200" dirty="0">
                <a:solidFill>
                  <a:srgbClr val="000000"/>
                </a:solidFill>
                <a:latin typeface="Comic Sans MS" charset="0"/>
                <a:ea typeface="新細明體" charset="0"/>
                <a:cs typeface="新細明體" charset="0"/>
              </a:rPr>
              <a:t>c</a:t>
            </a:r>
            <a:r>
              <a:rPr lang="en-US" altLang="zh-TW" sz="3200" baseline="-25000" dirty="0">
                <a:solidFill>
                  <a:srgbClr val="000000"/>
                </a:solidFill>
                <a:latin typeface="Comic Sans MS" charset="0"/>
                <a:ea typeface="新細明體" charset="0"/>
                <a:cs typeface="新細明體" charset="0"/>
              </a:rPr>
              <a:t>0 </a:t>
            </a:r>
            <a:r>
              <a:rPr lang="en-US" altLang="zh-TW" dirty="0">
                <a:latin typeface="Comic Sans MS" charset="0"/>
                <a:ea typeface="新細明體" charset="0"/>
                <a:cs typeface="新細明體" charset="0"/>
              </a:rPr>
              <a:t>&gt; (</a:t>
            </a:r>
            <a:r>
              <a:rPr lang="en-US" altLang="zh-TW" b="1" dirty="0">
                <a:solidFill>
                  <a:srgbClr val="000000"/>
                </a:solidFill>
                <a:latin typeface="Tw Cen MT" charset="0"/>
                <a:ea typeface="新細明體" charset="0"/>
                <a:cs typeface="新細明體" charset="0"/>
              </a:rPr>
              <a:t>C</a:t>
            </a:r>
            <a:r>
              <a:rPr lang="en-US" altLang="zh-TW" b="1" baseline="-25000" dirty="0">
                <a:solidFill>
                  <a:srgbClr val="000000"/>
                </a:solidFill>
                <a:latin typeface="Tw Cen MT" charset="0"/>
                <a:ea typeface="新細明體" charset="0"/>
                <a:cs typeface="新細明體" charset="0"/>
              </a:rPr>
              <a:t>0</a:t>
            </a:r>
            <a:r>
              <a:rPr lang="en-US" altLang="zh-TW" b="1" dirty="0">
                <a:solidFill>
                  <a:srgbClr val="000000"/>
                </a:solidFill>
                <a:latin typeface="Tw Cen MT" charset="0"/>
                <a:ea typeface="新細明體" charset="0"/>
                <a:cs typeface="新細明體" charset="0"/>
              </a:rPr>
              <a:t>+</a:t>
            </a:r>
            <a:r>
              <a:rPr lang="en-US" altLang="zh-TW" b="1" dirty="0">
                <a:solidFill>
                  <a:srgbClr val="000000"/>
                </a:solidFill>
                <a:latin typeface="Tw Cen MT" charset="0"/>
                <a:ea typeface="新細明體" charset="0"/>
                <a:cs typeface="新細明體" charset="0"/>
                <a:sym typeface="Symbol" charset="0"/>
              </a:rPr>
              <a:t>C</a:t>
            </a:r>
            <a:r>
              <a:rPr lang="en-US" altLang="zh-TW" b="1" baseline="-25000" dirty="0">
                <a:solidFill>
                  <a:srgbClr val="000000"/>
                </a:solidFill>
                <a:latin typeface="Tw Cen MT" charset="0"/>
                <a:ea typeface="新細明體" charset="0"/>
                <a:cs typeface="新細明體" charset="0"/>
                <a:sym typeface="Symbol" charset="0"/>
              </a:rPr>
              <a:t>i</a:t>
            </a:r>
            <a:r>
              <a:rPr lang="en-US" altLang="zh-TW" b="1" dirty="0">
                <a:solidFill>
                  <a:srgbClr val="000000"/>
                </a:solidFill>
                <a:latin typeface="Tw Cen MT" charset="0"/>
                <a:ea typeface="新細明體" charset="0"/>
                <a:cs typeface="新細明體" charset="0"/>
                <a:sym typeface="Symbol" charset="0"/>
              </a:rPr>
              <a:t>)/n</a:t>
            </a:r>
            <a:endParaRPr lang="en-US" dirty="0">
              <a:latin typeface="Comic Sans MS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omic Sans MS" charset="0"/>
              </a:rPr>
              <a:t>Tree </a:t>
            </a:r>
            <a:r>
              <a:rPr lang="en-US" dirty="0" err="1">
                <a:latin typeface="Comic Sans MS" charset="0"/>
              </a:rPr>
              <a:t>i</a:t>
            </a:r>
            <a:r>
              <a:rPr lang="en-US" dirty="0">
                <a:latin typeface="Comic Sans MS" charset="0"/>
              </a:rPr>
              <a:t>:</a:t>
            </a:r>
            <a:br>
              <a:rPr lang="en-US" dirty="0">
                <a:latin typeface="Comic Sans MS" charset="0"/>
              </a:rPr>
            </a:br>
            <a:r>
              <a:rPr lang="en-US" dirty="0">
                <a:latin typeface="Comic Sans MS" charset="0"/>
              </a:rPr>
              <a:t>server </a:t>
            </a:r>
            <a:r>
              <a:rPr lang="en-US" dirty="0">
                <a:latin typeface="Comic Sans MS" charset="0"/>
                <a:sym typeface="Wingdings" charset="0"/>
              </a:rPr>
              <a:t> client </a:t>
            </a:r>
            <a:r>
              <a:rPr lang="en-US" dirty="0" err="1">
                <a:latin typeface="Comic Sans MS" charset="0"/>
                <a:sym typeface="Wingdings" charset="0"/>
              </a:rPr>
              <a:t>i</a:t>
            </a:r>
            <a:r>
              <a:rPr lang="en-US" dirty="0">
                <a:latin typeface="Comic Sans MS" charset="0"/>
                <a:sym typeface="Wingdings" charset="0"/>
              </a:rPr>
              <a:t>: </a:t>
            </a:r>
            <a:r>
              <a:rPr lang="en-US" altLang="zh-TW" sz="3200" dirty="0">
                <a:solidFill>
                  <a:srgbClr val="000000"/>
                </a:solidFill>
                <a:latin typeface="Comic Sans MS" charset="0"/>
                <a:ea typeface="新細明體" charset="0"/>
                <a:cs typeface="新細明體" charset="0"/>
              </a:rPr>
              <a:t>c</a:t>
            </a:r>
            <a:r>
              <a:rPr lang="en-US" altLang="zh-TW" sz="3200" baseline="-25000" dirty="0">
                <a:solidFill>
                  <a:srgbClr val="000000"/>
                </a:solidFill>
                <a:latin typeface="Comic Sans MS" charset="0"/>
                <a:ea typeface="新細明體" charset="0"/>
                <a:cs typeface="新細明體" charset="0"/>
              </a:rPr>
              <a:t>i</a:t>
            </a:r>
            <a:r>
              <a:rPr lang="en-US" altLang="zh-TW" sz="1800" baseline="-25000" dirty="0">
                <a:solidFill>
                  <a:srgbClr val="000000"/>
                </a:solidFill>
                <a:latin typeface="Comic Sans MS" charset="0"/>
                <a:ea typeface="新細明體" charset="0"/>
                <a:cs typeface="新細明體" charset="0"/>
              </a:rPr>
              <a:t> </a:t>
            </a:r>
            <a:r>
              <a:rPr lang="en-US" dirty="0">
                <a:latin typeface="Comic Sans MS" charset="0"/>
                <a:sym typeface="Wingdings" charset="0"/>
              </a:rPr>
              <a:t>/(n-1)</a:t>
            </a:r>
            <a:br>
              <a:rPr lang="en-US" dirty="0">
                <a:latin typeface="Comic Sans MS" charset="0"/>
                <a:sym typeface="Wingdings" charset="0"/>
              </a:rPr>
            </a:br>
            <a:r>
              <a:rPr lang="en-US" dirty="0">
                <a:latin typeface="Comic Sans MS" charset="0"/>
                <a:sym typeface="Wingdings" charset="0"/>
              </a:rPr>
              <a:t>client </a:t>
            </a:r>
            <a:r>
              <a:rPr lang="en-US" dirty="0" err="1">
                <a:latin typeface="Comic Sans MS" charset="0"/>
                <a:sym typeface="Wingdings" charset="0"/>
              </a:rPr>
              <a:t>i</a:t>
            </a:r>
            <a:r>
              <a:rPr lang="en-US" dirty="0">
                <a:latin typeface="Comic Sans MS" charset="0"/>
                <a:sym typeface="Wingdings" charset="0"/>
              </a:rPr>
              <a:t>  other n-1</a:t>
            </a:r>
            <a:r>
              <a:rPr lang="en-US" dirty="0">
                <a:latin typeface="Comic Sans MS" charset="0"/>
              </a:rPr>
              <a:t> clients</a:t>
            </a:r>
          </a:p>
          <a:p>
            <a:endParaRPr lang="en-US" dirty="0">
              <a:latin typeface="Comic Sans MS" charset="0"/>
            </a:endParaRPr>
          </a:p>
          <a:p>
            <a:endParaRPr lang="en-US" dirty="0">
              <a:latin typeface="Comic Sans MS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omic Sans MS" charset="0"/>
              </a:rPr>
              <a:t>Tree 0:</a:t>
            </a:r>
            <a:br>
              <a:rPr lang="en-US" dirty="0">
                <a:latin typeface="Comic Sans MS" charset="0"/>
              </a:rPr>
            </a:br>
            <a:r>
              <a:rPr lang="en-US" dirty="0">
                <a:latin typeface="Comic Sans MS" charset="0"/>
              </a:rPr>
              <a:t>server has remaining</a:t>
            </a:r>
            <a:br>
              <a:rPr lang="en-US" dirty="0">
                <a:latin typeface="Comic Sans MS" charset="0"/>
              </a:rPr>
            </a:br>
            <a:r>
              <a:rPr lang="en-US" altLang="zh-TW" dirty="0">
                <a:solidFill>
                  <a:srgbClr val="000000"/>
                </a:solidFill>
                <a:latin typeface="Comic Sans MS" charset="0"/>
                <a:ea typeface="新細明體" charset="0"/>
                <a:cs typeface="新細明體" charset="0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Comic Sans MS" charset="0"/>
                <a:ea typeface="新細明體" charset="0"/>
                <a:cs typeface="新細明體" charset="0"/>
              </a:rPr>
              <a:t>c</a:t>
            </a:r>
            <a:r>
              <a:rPr lang="en-US" altLang="zh-TW" sz="3200" baseline="-25000" dirty="0">
                <a:solidFill>
                  <a:srgbClr val="000000"/>
                </a:solidFill>
                <a:latin typeface="Comic Sans MS" charset="0"/>
                <a:ea typeface="新細明體" charset="0"/>
                <a:cs typeface="新細明體" charset="0"/>
              </a:rPr>
              <a:t>m</a:t>
            </a:r>
            <a:r>
              <a:rPr lang="en-US" altLang="zh-TW" sz="1800" baseline="-25000" dirty="0">
                <a:solidFill>
                  <a:srgbClr val="000000"/>
                </a:solidFill>
                <a:latin typeface="Comic Sans MS" charset="0"/>
                <a:ea typeface="新細明體" charset="0"/>
                <a:cs typeface="新細明體" charset="0"/>
              </a:rPr>
              <a:t> </a:t>
            </a:r>
            <a:r>
              <a:rPr lang="en-US" dirty="0">
                <a:latin typeface="Comic Sans MS" charset="0"/>
              </a:rPr>
              <a:t>= c0 – (c1 + c2 + … </a:t>
            </a:r>
            <a:r>
              <a:rPr lang="en-US" dirty="0" err="1">
                <a:latin typeface="Comic Sans MS" charset="0"/>
              </a:rPr>
              <a:t>cn</a:t>
            </a:r>
            <a:r>
              <a:rPr lang="en-US" dirty="0">
                <a:latin typeface="Comic Sans MS" charset="0"/>
              </a:rPr>
              <a:t>)/(n-1)</a:t>
            </a:r>
            <a:br>
              <a:rPr lang="en-US" dirty="0">
                <a:latin typeface="Comic Sans MS" charset="0"/>
              </a:rPr>
            </a:br>
            <a:r>
              <a:rPr lang="en-US" dirty="0">
                <a:latin typeface="Comic Sans MS" charset="0"/>
              </a:rPr>
              <a:t>send to client </a:t>
            </a:r>
            <a:r>
              <a:rPr lang="en-US" dirty="0" err="1">
                <a:latin typeface="Comic Sans MS" charset="0"/>
              </a:rPr>
              <a:t>i</a:t>
            </a:r>
            <a:r>
              <a:rPr lang="en-US" dirty="0">
                <a:latin typeface="Comic Sans MS" charset="0"/>
              </a:rPr>
              <a:t>: c</a:t>
            </a:r>
            <a:r>
              <a:rPr lang="en-US" baseline="-25000" dirty="0">
                <a:latin typeface="Comic Sans MS" charset="0"/>
              </a:rPr>
              <a:t>m</a:t>
            </a:r>
            <a:r>
              <a:rPr lang="en-US" dirty="0">
                <a:latin typeface="Comic Sans MS" charset="0"/>
              </a:rPr>
              <a:t>/n</a:t>
            </a:r>
          </a:p>
        </p:txBody>
      </p:sp>
      <p:sp>
        <p:nvSpPr>
          <p:cNvPr id="1812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01A885-E849-4345-BA1B-BEECE193E4C6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grpSp>
        <p:nvGrpSpPr>
          <p:cNvPr id="181252" name="Group 36"/>
          <p:cNvGrpSpPr>
            <a:grpSpLocks/>
          </p:cNvGrpSpPr>
          <p:nvPr/>
        </p:nvGrpSpPr>
        <p:grpSpPr bwMode="auto">
          <a:xfrm>
            <a:off x="6272185" y="4314825"/>
            <a:ext cx="2490284" cy="2349500"/>
            <a:chOff x="6078797" y="1627195"/>
            <a:chExt cx="2489777" cy="2349061"/>
          </a:xfrm>
        </p:grpSpPr>
        <p:grpSp>
          <p:nvGrpSpPr>
            <p:cNvPr id="181274" name="Group 4"/>
            <p:cNvGrpSpPr>
              <a:grpSpLocks/>
            </p:cNvGrpSpPr>
            <p:nvPr/>
          </p:nvGrpSpPr>
          <p:grpSpPr bwMode="auto">
            <a:xfrm>
              <a:off x="6078797" y="1627195"/>
              <a:ext cx="2489777" cy="2349061"/>
              <a:chOff x="3073" y="1080"/>
              <a:chExt cx="1135" cy="927"/>
            </a:xfrm>
          </p:grpSpPr>
          <p:grpSp>
            <p:nvGrpSpPr>
              <p:cNvPr id="181279" name="Group 5"/>
              <p:cNvGrpSpPr>
                <a:grpSpLocks/>
              </p:cNvGrpSpPr>
              <p:nvPr/>
            </p:nvGrpSpPr>
            <p:grpSpPr bwMode="auto">
              <a:xfrm>
                <a:off x="3221" y="1202"/>
                <a:ext cx="725" cy="630"/>
                <a:chOff x="3029" y="1154"/>
                <a:chExt cx="725" cy="630"/>
              </a:xfrm>
            </p:grpSpPr>
            <p:sp>
              <p:nvSpPr>
                <p:cNvPr id="181285" name="Oval 6"/>
                <p:cNvSpPr>
                  <a:spLocks noChangeArrowheads="1"/>
                </p:cNvSpPr>
                <p:nvPr/>
              </p:nvSpPr>
              <p:spPr bwMode="auto">
                <a:xfrm>
                  <a:off x="3337" y="1154"/>
                  <a:ext cx="95" cy="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181286" name="Oval 7"/>
                <p:cNvSpPr>
                  <a:spLocks noChangeArrowheads="1"/>
                </p:cNvSpPr>
                <p:nvPr/>
              </p:nvSpPr>
              <p:spPr bwMode="auto">
                <a:xfrm>
                  <a:off x="3244" y="1698"/>
                  <a:ext cx="87" cy="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181287" name="Oval 8"/>
                <p:cNvSpPr>
                  <a:spLocks noChangeArrowheads="1"/>
                </p:cNvSpPr>
                <p:nvPr/>
              </p:nvSpPr>
              <p:spPr bwMode="auto">
                <a:xfrm>
                  <a:off x="3507" y="1676"/>
                  <a:ext cx="96" cy="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181288" name="Oval 9"/>
                <p:cNvSpPr>
                  <a:spLocks noChangeArrowheads="1"/>
                </p:cNvSpPr>
                <p:nvPr/>
              </p:nvSpPr>
              <p:spPr bwMode="auto">
                <a:xfrm>
                  <a:off x="3648" y="1441"/>
                  <a:ext cx="106" cy="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181289" name="Oval 10"/>
                <p:cNvSpPr>
                  <a:spLocks noChangeArrowheads="1"/>
                </p:cNvSpPr>
                <p:nvPr/>
              </p:nvSpPr>
              <p:spPr bwMode="auto">
                <a:xfrm>
                  <a:off x="3029" y="1560"/>
                  <a:ext cx="93" cy="9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</p:grpSp>
          <p:sp>
            <p:nvSpPr>
              <p:cNvPr id="181280" name="Text Box 11"/>
              <p:cNvSpPr txBox="1">
                <a:spLocks noChangeArrowheads="1"/>
              </p:cNvSpPr>
              <p:nvPr/>
            </p:nvSpPr>
            <p:spPr bwMode="auto">
              <a:xfrm>
                <a:off x="3499" y="108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C</a:t>
                </a:r>
                <a:r>
                  <a:rPr kumimoji="0" lang="en-US" altLang="zh-TW" sz="1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0</a:t>
                </a:r>
              </a:p>
            </p:txBody>
          </p:sp>
          <p:sp>
            <p:nvSpPr>
              <p:cNvPr id="181281" name="Text Box 12"/>
              <p:cNvSpPr txBox="1">
                <a:spLocks noChangeArrowheads="1"/>
              </p:cNvSpPr>
              <p:nvPr/>
            </p:nvSpPr>
            <p:spPr bwMode="auto">
              <a:xfrm>
                <a:off x="3073" y="1588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C</a:t>
                </a:r>
                <a:r>
                  <a:rPr kumimoji="0" lang="en-US" altLang="zh-TW" sz="1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1</a:t>
                </a:r>
              </a:p>
            </p:txBody>
          </p:sp>
          <p:sp>
            <p:nvSpPr>
              <p:cNvPr id="181282" name="Text Box 13"/>
              <p:cNvSpPr txBox="1">
                <a:spLocks noChangeArrowheads="1"/>
              </p:cNvSpPr>
              <p:nvPr/>
            </p:nvSpPr>
            <p:spPr bwMode="auto">
              <a:xfrm>
                <a:off x="3408" y="1776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C</a:t>
                </a:r>
                <a:r>
                  <a:rPr kumimoji="0" lang="en-US" altLang="zh-TW" sz="1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2</a:t>
                </a:r>
              </a:p>
            </p:txBody>
          </p:sp>
          <p:sp>
            <p:nvSpPr>
              <p:cNvPr id="181283" name="Text Box 14"/>
              <p:cNvSpPr txBox="1">
                <a:spLocks noChangeArrowheads="1"/>
              </p:cNvSpPr>
              <p:nvPr/>
            </p:nvSpPr>
            <p:spPr bwMode="auto">
              <a:xfrm>
                <a:off x="3696" y="1776"/>
                <a:ext cx="336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C</a:t>
                </a:r>
                <a:r>
                  <a:rPr kumimoji="0" lang="en-US" altLang="zh-TW" sz="1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i</a:t>
                </a:r>
              </a:p>
            </p:txBody>
          </p:sp>
          <p:sp>
            <p:nvSpPr>
              <p:cNvPr id="181284" name="Text Box 15"/>
              <p:cNvSpPr txBox="1">
                <a:spLocks noChangeArrowheads="1"/>
              </p:cNvSpPr>
              <p:nvPr/>
            </p:nvSpPr>
            <p:spPr bwMode="auto">
              <a:xfrm>
                <a:off x="3872" y="1522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C</a:t>
                </a:r>
                <a:r>
                  <a:rPr kumimoji="0" lang="en-US" altLang="zh-TW" sz="1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n</a:t>
                </a:r>
              </a:p>
            </p:txBody>
          </p:sp>
        </p:grpSp>
        <p:sp>
          <p:nvSpPr>
            <p:cNvPr id="181275" name="Line 28"/>
            <p:cNvSpPr>
              <a:spLocks noChangeShapeType="1"/>
            </p:cNvSpPr>
            <p:nvPr/>
          </p:nvSpPr>
          <p:spPr bwMode="auto">
            <a:xfrm flipH="1">
              <a:off x="6511636" y="2098963"/>
              <a:ext cx="574963" cy="86590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1276" name="Line 29"/>
            <p:cNvSpPr>
              <a:spLocks noChangeShapeType="1"/>
            </p:cNvSpPr>
            <p:nvPr/>
          </p:nvSpPr>
          <p:spPr bwMode="auto">
            <a:xfrm flipH="1">
              <a:off x="7010400" y="2168237"/>
              <a:ext cx="173181" cy="12122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1277" name="Line 30"/>
            <p:cNvSpPr>
              <a:spLocks noChangeShapeType="1"/>
            </p:cNvSpPr>
            <p:nvPr/>
          </p:nvSpPr>
          <p:spPr bwMode="auto">
            <a:xfrm>
              <a:off x="7225144" y="2140528"/>
              <a:ext cx="297874" cy="11014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1278" name="Line 31"/>
            <p:cNvSpPr>
              <a:spLocks noChangeShapeType="1"/>
            </p:cNvSpPr>
            <p:nvPr/>
          </p:nvSpPr>
          <p:spPr bwMode="auto">
            <a:xfrm>
              <a:off x="7287492" y="2119745"/>
              <a:ext cx="526472" cy="5403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grpSp>
        <p:nvGrpSpPr>
          <p:cNvPr id="181253" name="Group 37"/>
          <p:cNvGrpSpPr>
            <a:grpSpLocks/>
          </p:cNvGrpSpPr>
          <p:nvPr/>
        </p:nvGrpSpPr>
        <p:grpSpPr bwMode="auto">
          <a:xfrm>
            <a:off x="5840415" y="1725613"/>
            <a:ext cx="3226196" cy="2303462"/>
            <a:chOff x="5839691" y="1661825"/>
            <a:chExt cx="2049463" cy="1420813"/>
          </a:xfrm>
        </p:grpSpPr>
        <p:grpSp>
          <p:nvGrpSpPr>
            <p:cNvPr id="181258" name="Group 16"/>
            <p:cNvGrpSpPr>
              <a:grpSpLocks/>
            </p:cNvGrpSpPr>
            <p:nvPr/>
          </p:nvGrpSpPr>
          <p:grpSpPr bwMode="auto">
            <a:xfrm>
              <a:off x="5839691" y="1661825"/>
              <a:ext cx="2049463" cy="1420813"/>
              <a:chOff x="3024" y="1025"/>
              <a:chExt cx="1291" cy="895"/>
            </a:xfrm>
          </p:grpSpPr>
          <p:grpSp>
            <p:nvGrpSpPr>
              <p:cNvPr id="181263" name="Group 17"/>
              <p:cNvGrpSpPr>
                <a:grpSpLocks/>
              </p:cNvGrpSpPr>
              <p:nvPr/>
            </p:nvGrpSpPr>
            <p:grpSpPr bwMode="auto">
              <a:xfrm>
                <a:off x="3120" y="1104"/>
                <a:ext cx="864" cy="720"/>
                <a:chOff x="2928" y="1056"/>
                <a:chExt cx="864" cy="720"/>
              </a:xfrm>
            </p:grpSpPr>
            <p:sp>
              <p:nvSpPr>
                <p:cNvPr id="181269" name="Oval 18"/>
                <p:cNvSpPr>
                  <a:spLocks noChangeArrowheads="1"/>
                </p:cNvSpPr>
                <p:nvPr/>
              </p:nvSpPr>
              <p:spPr bwMode="auto">
                <a:xfrm>
                  <a:off x="3312" y="1056"/>
                  <a:ext cx="144" cy="14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181270" name="Oval 19"/>
                <p:cNvSpPr>
                  <a:spLocks noChangeArrowheads="1"/>
                </p:cNvSpPr>
                <p:nvPr/>
              </p:nvSpPr>
              <p:spPr bwMode="auto">
                <a:xfrm>
                  <a:off x="3168" y="1632"/>
                  <a:ext cx="144" cy="14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181271" name="Oval 20"/>
                <p:cNvSpPr>
                  <a:spLocks noChangeArrowheads="1"/>
                </p:cNvSpPr>
                <p:nvPr/>
              </p:nvSpPr>
              <p:spPr bwMode="auto">
                <a:xfrm>
                  <a:off x="3456" y="1632"/>
                  <a:ext cx="144" cy="14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181272" name="Oval 21"/>
                <p:cNvSpPr>
                  <a:spLocks noChangeArrowheads="1"/>
                </p:cNvSpPr>
                <p:nvPr/>
              </p:nvSpPr>
              <p:spPr bwMode="auto">
                <a:xfrm>
                  <a:off x="3648" y="1392"/>
                  <a:ext cx="144" cy="14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181273" name="Oval 22"/>
                <p:cNvSpPr>
                  <a:spLocks noChangeArrowheads="1"/>
                </p:cNvSpPr>
                <p:nvPr/>
              </p:nvSpPr>
              <p:spPr bwMode="auto">
                <a:xfrm>
                  <a:off x="2928" y="1440"/>
                  <a:ext cx="144" cy="14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281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</p:grpSp>
          <p:sp>
            <p:nvSpPr>
              <p:cNvPr id="181264" name="Text Box 23"/>
              <p:cNvSpPr txBox="1">
                <a:spLocks noChangeArrowheads="1"/>
              </p:cNvSpPr>
              <p:nvPr/>
            </p:nvSpPr>
            <p:spPr bwMode="auto">
              <a:xfrm>
                <a:off x="3614" y="1025"/>
                <a:ext cx="336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c</a:t>
                </a:r>
                <a:r>
                  <a:rPr kumimoji="0" lang="en-US" altLang="zh-TW" sz="1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0</a:t>
                </a:r>
              </a:p>
            </p:txBody>
          </p:sp>
          <p:sp>
            <p:nvSpPr>
              <p:cNvPr id="181265" name="Text Box 24"/>
              <p:cNvSpPr txBox="1">
                <a:spLocks noChangeArrowheads="1"/>
              </p:cNvSpPr>
              <p:nvPr/>
            </p:nvSpPr>
            <p:spPr bwMode="auto">
              <a:xfrm>
                <a:off x="3024" y="1568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c</a:t>
                </a:r>
                <a:r>
                  <a:rPr kumimoji="0" lang="en-US" altLang="zh-TW" sz="1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i</a:t>
                </a:r>
              </a:p>
            </p:txBody>
          </p:sp>
          <p:sp>
            <p:nvSpPr>
              <p:cNvPr id="181266" name="Text Box 25"/>
              <p:cNvSpPr txBox="1">
                <a:spLocks noChangeArrowheads="1"/>
              </p:cNvSpPr>
              <p:nvPr/>
            </p:nvSpPr>
            <p:spPr bwMode="auto">
              <a:xfrm>
                <a:off x="3408" y="1776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c</a:t>
                </a:r>
                <a:r>
                  <a:rPr kumimoji="0" lang="en-US" altLang="zh-TW" sz="1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1</a:t>
                </a:r>
              </a:p>
            </p:txBody>
          </p:sp>
          <p:sp>
            <p:nvSpPr>
              <p:cNvPr id="181267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776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c</a:t>
                </a:r>
                <a:r>
                  <a:rPr kumimoji="0" lang="en-US" altLang="zh-TW" sz="1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2</a:t>
                </a:r>
              </a:p>
            </p:txBody>
          </p:sp>
          <p:sp>
            <p:nvSpPr>
              <p:cNvPr id="181268" name="Text Box 27"/>
              <p:cNvSpPr txBox="1">
                <a:spLocks noChangeArrowheads="1"/>
              </p:cNvSpPr>
              <p:nvPr/>
            </p:nvSpPr>
            <p:spPr bwMode="auto">
              <a:xfrm>
                <a:off x="3979" y="1420"/>
                <a:ext cx="33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l" defTabSz="91281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c</a:t>
                </a:r>
                <a:r>
                  <a:rPr kumimoji="0" lang="en-US" altLang="zh-TW" sz="1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新細明體" charset="0"/>
                    <a:cs typeface="新細明體" charset="0"/>
                  </a:rPr>
                  <a:t>n</a:t>
                </a:r>
                <a:endParaRPr kumimoji="0" lang="en-US" altLang="zh-TW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endParaRPr>
              </a:p>
            </p:txBody>
          </p:sp>
        </p:grpSp>
        <p:sp>
          <p:nvSpPr>
            <p:cNvPr id="181259" name="Line 32"/>
            <p:cNvSpPr>
              <a:spLocks noChangeShapeType="1"/>
            </p:cNvSpPr>
            <p:nvPr/>
          </p:nvSpPr>
          <p:spPr bwMode="auto">
            <a:xfrm flipH="1">
              <a:off x="6220690" y="2015837"/>
              <a:ext cx="381000" cy="381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1260" name="Line 33"/>
            <p:cNvSpPr>
              <a:spLocks noChangeShapeType="1"/>
            </p:cNvSpPr>
            <p:nvPr/>
          </p:nvSpPr>
          <p:spPr bwMode="auto">
            <a:xfrm>
              <a:off x="6220690" y="2473037"/>
              <a:ext cx="152400" cy="2286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1261" name="Line 34"/>
            <p:cNvSpPr>
              <a:spLocks noChangeShapeType="1"/>
            </p:cNvSpPr>
            <p:nvPr/>
          </p:nvSpPr>
          <p:spPr bwMode="auto">
            <a:xfrm>
              <a:off x="6220690" y="2473037"/>
              <a:ext cx="609600" cy="228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1262" name="Line 35"/>
            <p:cNvSpPr>
              <a:spLocks noChangeShapeType="1"/>
            </p:cNvSpPr>
            <p:nvPr/>
          </p:nvSpPr>
          <p:spPr bwMode="auto">
            <a:xfrm>
              <a:off x="6220690" y="2473037"/>
              <a:ext cx="9144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sp>
        <p:nvSpPr>
          <p:cNvPr id="181254" name="Rectangle 38"/>
          <p:cNvSpPr>
            <a:spLocks noChangeArrowheads="1"/>
          </p:cNvSpPr>
          <p:nvPr/>
        </p:nvSpPr>
        <p:spPr bwMode="auto">
          <a:xfrm>
            <a:off x="5861050" y="2260600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0"/>
                <a:cs typeface="新細明體" charset="0"/>
              </a:rPr>
              <a:t>c</a:t>
            </a:r>
            <a:r>
              <a:rPr kumimoji="0" lang="en-US" altLang="zh-TW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0"/>
                <a:cs typeface="新細明體" charset="0"/>
              </a:rPr>
              <a:t>i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  <a:sym typeface="Wingdings" charset="0"/>
              </a:rPr>
              <a:t>/(n-1)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81255" name="Rectangle 39"/>
          <p:cNvSpPr>
            <a:spLocks noChangeArrowheads="1"/>
          </p:cNvSpPr>
          <p:nvPr/>
        </p:nvSpPr>
        <p:spPr bwMode="auto">
          <a:xfrm>
            <a:off x="6316663" y="4948238"/>
            <a:ext cx="708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0"/>
                <a:cs typeface="新細明體" charset="0"/>
              </a:rPr>
              <a:t>c</a:t>
            </a:r>
            <a:r>
              <a:rPr kumimoji="0" lang="en-US" altLang="zh-TW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0"/>
                <a:cs typeface="新細明體" charset="0"/>
              </a:rPr>
              <a:t>m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/n</a:t>
            </a:r>
          </a:p>
        </p:txBody>
      </p:sp>
      <p:cxnSp>
        <p:nvCxnSpPr>
          <p:cNvPr id="181256" name="Straight Connector 43"/>
          <p:cNvCxnSpPr>
            <a:cxnSpLocks noChangeShapeType="1"/>
            <a:endCxn id="181268" idx="1"/>
          </p:cNvCxnSpPr>
          <p:nvPr/>
        </p:nvCxnSpPr>
        <p:spPr bwMode="auto">
          <a:xfrm rot="5400000" flipH="1" flipV="1">
            <a:off x="7996633" y="2960203"/>
            <a:ext cx="265113" cy="2000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1257" name="Rectangle 41"/>
          <p:cNvSpPr>
            <a:spLocks noChangeArrowheads="1"/>
          </p:cNvSpPr>
          <p:nvPr/>
        </p:nvSpPr>
        <p:spPr bwMode="auto">
          <a:xfrm>
            <a:off x="5338763" y="1276350"/>
            <a:ext cx="3805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charset="0"/>
                <a:ea typeface="新細明體" charset="0"/>
                <a:cs typeface="新細明體" charset="0"/>
              </a:rPr>
              <a:t>R = min{C</a:t>
            </a:r>
            <a:r>
              <a:rPr kumimoji="0" lang="en-US" altLang="zh-TW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charset="0"/>
                <a:ea typeface="新細明體" charset="0"/>
                <a:cs typeface="新細明體" charset="0"/>
              </a:rPr>
              <a:t>0</a:t>
            </a:r>
            <a:r>
              <a:rPr kumimoji="0" lang="en-US" altLang="zh-TW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charset="0"/>
                <a:ea typeface="新細明體" charset="0"/>
                <a:cs typeface="新細明體" charset="0"/>
              </a:rPr>
              <a:t>, (C</a:t>
            </a:r>
            <a:r>
              <a:rPr kumimoji="0" lang="en-US" altLang="zh-TW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charset="0"/>
                <a:ea typeface="新細明體" charset="0"/>
                <a:cs typeface="新細明體" charset="0"/>
              </a:rPr>
              <a:t>0</a:t>
            </a:r>
            <a:r>
              <a:rPr kumimoji="0" lang="en-US" altLang="zh-TW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charset="0"/>
                <a:ea typeface="新細明體" charset="0"/>
                <a:cs typeface="新細明體" charset="0"/>
              </a:rPr>
              <a:t>+</a:t>
            </a:r>
            <a:r>
              <a:rPr kumimoji="0" lang="en-US" altLang="zh-TW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charset="0"/>
                <a:ea typeface="新細明體" charset="0"/>
                <a:cs typeface="新細明體" charset="0"/>
                <a:sym typeface="Symbol" charset="0"/>
              </a:rPr>
              <a:t>C</a:t>
            </a:r>
            <a:r>
              <a:rPr kumimoji="0" lang="en-US" altLang="zh-TW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charset="0"/>
                <a:ea typeface="新細明體" charset="0"/>
                <a:cs typeface="新細明體" charset="0"/>
                <a:sym typeface="Symbol" charset="0"/>
              </a:rPr>
              <a:t>i</a:t>
            </a:r>
            <a:r>
              <a:rPr kumimoji="0" lang="en-US" altLang="zh-TW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charset="0"/>
                <a:ea typeface="新細明體" charset="0"/>
                <a:cs typeface="新細明體" charset="0"/>
                <a:sym typeface="Symbol" charset="0"/>
              </a:rPr>
              <a:t>)/n}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03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Title 2"/>
          <p:cNvSpPr>
            <a:spLocks noGrp="1"/>
          </p:cNvSpPr>
          <p:nvPr>
            <p:ph type="title"/>
          </p:nvPr>
        </p:nvSpPr>
        <p:spPr>
          <a:xfrm>
            <a:off x="533400" y="173038"/>
            <a:ext cx="7772400" cy="1143000"/>
          </a:xfrm>
        </p:spPr>
        <p:txBody>
          <a:bodyPr/>
          <a:lstStyle/>
          <a:p>
            <a:r>
              <a:rPr lang="en-US">
                <a:latin typeface="Comic Sans MS" charset="0"/>
              </a:rPr>
              <a:t>Why not Building the Trees?</a:t>
            </a:r>
          </a:p>
        </p:txBody>
      </p:sp>
      <p:sp>
        <p:nvSpPr>
          <p:cNvPr id="183298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02D554-DFAC-2541-988A-5822EAD6C246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grpSp>
        <p:nvGrpSpPr>
          <p:cNvPr id="183299" name="Group 4"/>
          <p:cNvGrpSpPr>
            <a:grpSpLocks/>
          </p:cNvGrpSpPr>
          <p:nvPr/>
        </p:nvGrpSpPr>
        <p:grpSpPr bwMode="auto">
          <a:xfrm>
            <a:off x="4710113" y="1550988"/>
            <a:ext cx="4248150" cy="3967162"/>
            <a:chOff x="385" y="572"/>
            <a:chExt cx="2676" cy="2499"/>
          </a:xfrm>
        </p:grpSpPr>
        <p:sp>
          <p:nvSpPr>
            <p:cNvPr id="183302" name="Rectangle 5"/>
            <p:cNvSpPr>
              <a:spLocks noChangeArrowheads="1"/>
            </p:cNvSpPr>
            <p:nvPr/>
          </p:nvSpPr>
          <p:spPr bwMode="auto">
            <a:xfrm>
              <a:off x="1610" y="70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3303" name="Oval 6"/>
            <p:cNvSpPr>
              <a:spLocks noChangeArrowheads="1"/>
            </p:cNvSpPr>
            <p:nvPr/>
          </p:nvSpPr>
          <p:spPr bwMode="auto">
            <a:xfrm>
              <a:off x="1610" y="1616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3304" name="Oval 7"/>
            <p:cNvSpPr>
              <a:spLocks noChangeArrowheads="1"/>
            </p:cNvSpPr>
            <p:nvPr/>
          </p:nvSpPr>
          <p:spPr bwMode="auto">
            <a:xfrm>
              <a:off x="748" y="2069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3305" name="Oval 8"/>
            <p:cNvSpPr>
              <a:spLocks noChangeArrowheads="1"/>
            </p:cNvSpPr>
            <p:nvPr/>
          </p:nvSpPr>
          <p:spPr bwMode="auto">
            <a:xfrm>
              <a:off x="1020" y="2387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3306" name="Oval 9"/>
            <p:cNvSpPr>
              <a:spLocks noChangeArrowheads="1"/>
            </p:cNvSpPr>
            <p:nvPr/>
          </p:nvSpPr>
          <p:spPr bwMode="auto">
            <a:xfrm>
              <a:off x="1383" y="2568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3307" name="Oval 10"/>
            <p:cNvSpPr>
              <a:spLocks noChangeArrowheads="1"/>
            </p:cNvSpPr>
            <p:nvPr/>
          </p:nvSpPr>
          <p:spPr bwMode="auto">
            <a:xfrm>
              <a:off x="2336" y="2205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3308" name="Line 11"/>
            <p:cNvSpPr>
              <a:spLocks noChangeShapeType="1"/>
            </p:cNvSpPr>
            <p:nvPr/>
          </p:nvSpPr>
          <p:spPr bwMode="auto">
            <a:xfrm flipH="1">
              <a:off x="1746" y="981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3309" name="Line 12"/>
            <p:cNvSpPr>
              <a:spLocks noChangeShapeType="1"/>
            </p:cNvSpPr>
            <p:nvPr/>
          </p:nvSpPr>
          <p:spPr bwMode="auto">
            <a:xfrm flipV="1">
              <a:off x="975" y="1797"/>
              <a:ext cx="635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3310" name="Line 13"/>
            <p:cNvSpPr>
              <a:spLocks noChangeShapeType="1"/>
            </p:cNvSpPr>
            <p:nvPr/>
          </p:nvSpPr>
          <p:spPr bwMode="auto">
            <a:xfrm flipV="1">
              <a:off x="1202" y="1888"/>
              <a:ext cx="453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3311" name="Line 14"/>
            <p:cNvSpPr>
              <a:spLocks noChangeShapeType="1"/>
            </p:cNvSpPr>
            <p:nvPr/>
          </p:nvSpPr>
          <p:spPr bwMode="auto">
            <a:xfrm flipV="1">
              <a:off x="1565" y="1888"/>
              <a:ext cx="136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3312" name="Line 15"/>
            <p:cNvSpPr>
              <a:spLocks noChangeShapeType="1"/>
            </p:cNvSpPr>
            <p:nvPr/>
          </p:nvSpPr>
          <p:spPr bwMode="auto">
            <a:xfrm flipH="1" flipV="1">
              <a:off x="1882" y="1842"/>
              <a:ext cx="49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3313" name="Text Box 16"/>
            <p:cNvSpPr txBox="1">
              <a:spLocks noChangeArrowheads="1"/>
            </p:cNvSpPr>
            <p:nvPr/>
          </p:nvSpPr>
          <p:spPr bwMode="auto">
            <a:xfrm>
              <a:off x="1837" y="572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servers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3314" name="Text Box 17"/>
            <p:cNvSpPr txBox="1">
              <a:spLocks noChangeArrowheads="1"/>
            </p:cNvSpPr>
            <p:nvPr/>
          </p:nvSpPr>
          <p:spPr bwMode="auto">
            <a:xfrm>
              <a:off x="1746" y="1207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0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3315" name="Text Box 18"/>
            <p:cNvSpPr txBox="1">
              <a:spLocks noChangeArrowheads="1"/>
            </p:cNvSpPr>
            <p:nvPr/>
          </p:nvSpPr>
          <p:spPr bwMode="auto">
            <a:xfrm>
              <a:off x="385" y="1842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1</a:t>
              </a:r>
            </a:p>
          </p:txBody>
        </p:sp>
        <p:sp>
          <p:nvSpPr>
            <p:cNvPr id="183316" name="Text Box 19"/>
            <p:cNvSpPr txBox="1">
              <a:spLocks noChangeArrowheads="1"/>
            </p:cNvSpPr>
            <p:nvPr/>
          </p:nvSpPr>
          <p:spPr bwMode="auto">
            <a:xfrm>
              <a:off x="415" y="2432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2</a:t>
              </a:r>
            </a:p>
          </p:txBody>
        </p:sp>
        <p:sp>
          <p:nvSpPr>
            <p:cNvPr id="183317" name="Text Box 20"/>
            <p:cNvSpPr txBox="1">
              <a:spLocks noChangeArrowheads="1"/>
            </p:cNvSpPr>
            <p:nvPr/>
          </p:nvSpPr>
          <p:spPr bwMode="auto">
            <a:xfrm>
              <a:off x="1020" y="2840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3</a:t>
              </a:r>
            </a:p>
          </p:txBody>
        </p:sp>
        <p:sp>
          <p:nvSpPr>
            <p:cNvPr id="183318" name="Text Box 21"/>
            <p:cNvSpPr txBox="1">
              <a:spLocks noChangeArrowheads="1"/>
            </p:cNvSpPr>
            <p:nvPr/>
          </p:nvSpPr>
          <p:spPr bwMode="auto">
            <a:xfrm>
              <a:off x="2426" y="2523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n</a:t>
              </a:r>
            </a:p>
          </p:txBody>
        </p:sp>
        <p:sp>
          <p:nvSpPr>
            <p:cNvPr id="183319" name="Text Box 22"/>
            <p:cNvSpPr txBox="1">
              <a:spLocks noChangeArrowheads="1"/>
            </p:cNvSpPr>
            <p:nvPr/>
          </p:nvSpPr>
          <p:spPr bwMode="auto">
            <a:xfrm>
              <a:off x="1111" y="1706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1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3320" name="Text Box 23"/>
            <p:cNvSpPr txBox="1">
              <a:spLocks noChangeArrowheads="1"/>
            </p:cNvSpPr>
            <p:nvPr/>
          </p:nvSpPr>
          <p:spPr bwMode="auto">
            <a:xfrm>
              <a:off x="1156" y="1979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2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3321" name="Text Box 24"/>
            <p:cNvSpPr txBox="1">
              <a:spLocks noChangeArrowheads="1"/>
            </p:cNvSpPr>
            <p:nvPr/>
          </p:nvSpPr>
          <p:spPr bwMode="auto">
            <a:xfrm>
              <a:off x="1383" y="2115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3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3322" name="Text Box 25"/>
            <p:cNvSpPr txBox="1">
              <a:spLocks noChangeArrowheads="1"/>
            </p:cNvSpPr>
            <p:nvPr/>
          </p:nvSpPr>
          <p:spPr bwMode="auto">
            <a:xfrm>
              <a:off x="2064" y="1842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n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3323" name="Oval 26"/>
            <p:cNvSpPr>
              <a:spLocks noChangeArrowheads="1"/>
            </p:cNvSpPr>
            <p:nvPr/>
          </p:nvSpPr>
          <p:spPr bwMode="auto">
            <a:xfrm>
              <a:off x="1791" y="2659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3324" name="Oval 27"/>
            <p:cNvSpPr>
              <a:spLocks noChangeArrowheads="1"/>
            </p:cNvSpPr>
            <p:nvPr/>
          </p:nvSpPr>
          <p:spPr bwMode="auto">
            <a:xfrm>
              <a:off x="1927" y="2614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3325" name="Oval 28"/>
            <p:cNvSpPr>
              <a:spLocks noChangeArrowheads="1"/>
            </p:cNvSpPr>
            <p:nvPr/>
          </p:nvSpPr>
          <p:spPr bwMode="auto">
            <a:xfrm>
              <a:off x="2064" y="2568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420813"/>
            <a:ext cx="4489450" cy="297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98475" y="4859338"/>
            <a:ext cx="411003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charset="0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Clients come and go (churns): maintaining the trees is too expensive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charset="0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Each client needs N connections</a:t>
            </a:r>
          </a:p>
        </p:txBody>
      </p:sp>
    </p:spTree>
    <p:extLst>
      <p:ext uri="{BB962C8B-B14F-4D97-AF65-F5344CB8AC3E}">
        <p14:creationId xmlns:p14="http://schemas.microsoft.com/office/powerpoint/2010/main" val="325165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>
                <a:latin typeface="Comic Sans MS" charset="0"/>
              </a:rPr>
              <a:t>Server+Host (P2P) Content Distribution: Key Design Issues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514350" y="1454150"/>
            <a:ext cx="4057650" cy="4983163"/>
          </a:xfrm>
        </p:spPr>
        <p:txBody>
          <a:bodyPr/>
          <a:lstStyle/>
          <a:p>
            <a:pPr>
              <a:buFont typeface="ZapfDingbats" pitchFamily="82" charset="2"/>
              <a:buChar char="r"/>
              <a:defRPr/>
            </a:pPr>
            <a:r>
              <a:rPr lang="en-US" sz="2000" dirty="0">
                <a:ea typeface="+mn-ea"/>
                <a:cs typeface="+mn-cs"/>
              </a:rPr>
              <a:t>Robustness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sz="1800" dirty="0"/>
              <a:t>Resistant to churns and failures</a:t>
            </a:r>
          </a:p>
          <a:p>
            <a:pPr>
              <a:buFont typeface="ZapfDingbats" pitchFamily="82" charset="2"/>
              <a:buChar char="r"/>
              <a:defRPr/>
            </a:pPr>
            <a:r>
              <a:rPr lang="en-US" sz="2000" dirty="0">
                <a:ea typeface="+mn-ea"/>
                <a:cs typeface="+mn-cs"/>
              </a:rPr>
              <a:t>Efficiency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sz="1800" dirty="0"/>
              <a:t>A client has content that others need; otherwise, its upload capacity may not be utilized</a:t>
            </a:r>
          </a:p>
          <a:p>
            <a:pPr>
              <a:buFont typeface="ZapfDingbats" pitchFamily="82" charset="2"/>
              <a:buChar char="r"/>
              <a:defRPr/>
            </a:pPr>
            <a:r>
              <a:rPr lang="en-US" sz="2000" dirty="0">
                <a:ea typeface="+mn-ea"/>
                <a:cs typeface="+mn-cs"/>
              </a:rPr>
              <a:t>Incentive: clients are willing </a:t>
            </a:r>
            <a:br>
              <a:rPr lang="en-US" sz="2000" dirty="0">
                <a:ea typeface="+mn-ea"/>
                <a:cs typeface="+mn-cs"/>
              </a:rPr>
            </a:br>
            <a:r>
              <a:rPr lang="en-US" sz="2000" dirty="0">
                <a:ea typeface="+mn-ea"/>
                <a:cs typeface="+mn-cs"/>
              </a:rPr>
              <a:t>to upload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sz="1800" dirty="0">
                <a:ea typeface="+mn-ea"/>
                <a:cs typeface="+mn-cs"/>
              </a:rPr>
              <a:t>Some real systems nearly 50% of all responses are returned by the top 1% of sharing hosts</a:t>
            </a:r>
          </a:p>
        </p:txBody>
      </p:sp>
      <p:sp>
        <p:nvSpPr>
          <p:cNvPr id="1853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7ACEA4-F189-5A4F-A4DE-F55B72043A6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grpSp>
        <p:nvGrpSpPr>
          <p:cNvPr id="185348" name="Group 4"/>
          <p:cNvGrpSpPr>
            <a:grpSpLocks/>
          </p:cNvGrpSpPr>
          <p:nvPr/>
        </p:nvGrpSpPr>
        <p:grpSpPr bwMode="auto">
          <a:xfrm>
            <a:off x="4710113" y="1550988"/>
            <a:ext cx="4248150" cy="3967162"/>
            <a:chOff x="385" y="572"/>
            <a:chExt cx="2676" cy="2499"/>
          </a:xfrm>
        </p:grpSpPr>
        <p:sp>
          <p:nvSpPr>
            <p:cNvPr id="185349" name="Rectangle 5"/>
            <p:cNvSpPr>
              <a:spLocks noChangeArrowheads="1"/>
            </p:cNvSpPr>
            <p:nvPr/>
          </p:nvSpPr>
          <p:spPr bwMode="auto">
            <a:xfrm>
              <a:off x="1610" y="70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350" name="Oval 6"/>
            <p:cNvSpPr>
              <a:spLocks noChangeArrowheads="1"/>
            </p:cNvSpPr>
            <p:nvPr/>
          </p:nvSpPr>
          <p:spPr bwMode="auto">
            <a:xfrm>
              <a:off x="1610" y="1616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351" name="Oval 7"/>
            <p:cNvSpPr>
              <a:spLocks noChangeArrowheads="1"/>
            </p:cNvSpPr>
            <p:nvPr/>
          </p:nvSpPr>
          <p:spPr bwMode="auto">
            <a:xfrm>
              <a:off x="748" y="2069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352" name="Oval 8"/>
            <p:cNvSpPr>
              <a:spLocks noChangeArrowheads="1"/>
            </p:cNvSpPr>
            <p:nvPr/>
          </p:nvSpPr>
          <p:spPr bwMode="auto">
            <a:xfrm>
              <a:off x="1020" y="2387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353" name="Oval 9"/>
            <p:cNvSpPr>
              <a:spLocks noChangeArrowheads="1"/>
            </p:cNvSpPr>
            <p:nvPr/>
          </p:nvSpPr>
          <p:spPr bwMode="auto">
            <a:xfrm>
              <a:off x="1383" y="2568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354" name="Oval 10"/>
            <p:cNvSpPr>
              <a:spLocks noChangeArrowheads="1"/>
            </p:cNvSpPr>
            <p:nvPr/>
          </p:nvSpPr>
          <p:spPr bwMode="auto">
            <a:xfrm>
              <a:off x="2336" y="2205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355" name="Line 11"/>
            <p:cNvSpPr>
              <a:spLocks noChangeShapeType="1"/>
            </p:cNvSpPr>
            <p:nvPr/>
          </p:nvSpPr>
          <p:spPr bwMode="auto">
            <a:xfrm flipH="1">
              <a:off x="1746" y="981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356" name="Line 12"/>
            <p:cNvSpPr>
              <a:spLocks noChangeShapeType="1"/>
            </p:cNvSpPr>
            <p:nvPr/>
          </p:nvSpPr>
          <p:spPr bwMode="auto">
            <a:xfrm flipV="1">
              <a:off x="975" y="1797"/>
              <a:ext cx="635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357" name="Line 13"/>
            <p:cNvSpPr>
              <a:spLocks noChangeShapeType="1"/>
            </p:cNvSpPr>
            <p:nvPr/>
          </p:nvSpPr>
          <p:spPr bwMode="auto">
            <a:xfrm flipV="1">
              <a:off x="1202" y="1888"/>
              <a:ext cx="453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358" name="Line 14"/>
            <p:cNvSpPr>
              <a:spLocks noChangeShapeType="1"/>
            </p:cNvSpPr>
            <p:nvPr/>
          </p:nvSpPr>
          <p:spPr bwMode="auto">
            <a:xfrm flipV="1">
              <a:off x="1565" y="1888"/>
              <a:ext cx="136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359" name="Line 15"/>
            <p:cNvSpPr>
              <a:spLocks noChangeShapeType="1"/>
            </p:cNvSpPr>
            <p:nvPr/>
          </p:nvSpPr>
          <p:spPr bwMode="auto">
            <a:xfrm flipH="1" flipV="1">
              <a:off x="1882" y="1842"/>
              <a:ext cx="49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360" name="Text Box 16"/>
            <p:cNvSpPr txBox="1">
              <a:spLocks noChangeArrowheads="1"/>
            </p:cNvSpPr>
            <p:nvPr/>
          </p:nvSpPr>
          <p:spPr bwMode="auto">
            <a:xfrm>
              <a:off x="1837" y="572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servers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5361" name="Text Box 17"/>
            <p:cNvSpPr txBox="1">
              <a:spLocks noChangeArrowheads="1"/>
            </p:cNvSpPr>
            <p:nvPr/>
          </p:nvSpPr>
          <p:spPr bwMode="auto">
            <a:xfrm>
              <a:off x="1746" y="1207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0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5362" name="Text Box 18"/>
            <p:cNvSpPr txBox="1">
              <a:spLocks noChangeArrowheads="1"/>
            </p:cNvSpPr>
            <p:nvPr/>
          </p:nvSpPr>
          <p:spPr bwMode="auto">
            <a:xfrm>
              <a:off x="385" y="1842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1</a:t>
              </a:r>
            </a:p>
          </p:txBody>
        </p:sp>
        <p:sp>
          <p:nvSpPr>
            <p:cNvPr id="185363" name="Text Box 19"/>
            <p:cNvSpPr txBox="1">
              <a:spLocks noChangeArrowheads="1"/>
            </p:cNvSpPr>
            <p:nvPr/>
          </p:nvSpPr>
          <p:spPr bwMode="auto">
            <a:xfrm>
              <a:off x="415" y="2432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2</a:t>
              </a:r>
            </a:p>
          </p:txBody>
        </p:sp>
        <p:sp>
          <p:nvSpPr>
            <p:cNvPr id="185364" name="Text Box 20"/>
            <p:cNvSpPr txBox="1">
              <a:spLocks noChangeArrowheads="1"/>
            </p:cNvSpPr>
            <p:nvPr/>
          </p:nvSpPr>
          <p:spPr bwMode="auto">
            <a:xfrm>
              <a:off x="1020" y="2840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3</a:t>
              </a:r>
            </a:p>
          </p:txBody>
        </p:sp>
        <p:sp>
          <p:nvSpPr>
            <p:cNvPr id="185365" name="Text Box 21"/>
            <p:cNvSpPr txBox="1">
              <a:spLocks noChangeArrowheads="1"/>
            </p:cNvSpPr>
            <p:nvPr/>
          </p:nvSpPr>
          <p:spPr bwMode="auto">
            <a:xfrm>
              <a:off x="2426" y="2523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client n</a:t>
              </a:r>
            </a:p>
          </p:txBody>
        </p:sp>
        <p:sp>
          <p:nvSpPr>
            <p:cNvPr id="185366" name="Text Box 22"/>
            <p:cNvSpPr txBox="1">
              <a:spLocks noChangeArrowheads="1"/>
            </p:cNvSpPr>
            <p:nvPr/>
          </p:nvSpPr>
          <p:spPr bwMode="auto">
            <a:xfrm>
              <a:off x="1111" y="1706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1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5367" name="Text Box 23"/>
            <p:cNvSpPr txBox="1">
              <a:spLocks noChangeArrowheads="1"/>
            </p:cNvSpPr>
            <p:nvPr/>
          </p:nvSpPr>
          <p:spPr bwMode="auto">
            <a:xfrm>
              <a:off x="1156" y="1979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2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5368" name="Text Box 24"/>
            <p:cNvSpPr txBox="1">
              <a:spLocks noChangeArrowheads="1"/>
            </p:cNvSpPr>
            <p:nvPr/>
          </p:nvSpPr>
          <p:spPr bwMode="auto">
            <a:xfrm>
              <a:off x="1383" y="2115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3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5369" name="Text Box 25"/>
            <p:cNvSpPr txBox="1">
              <a:spLocks noChangeArrowheads="1"/>
            </p:cNvSpPr>
            <p:nvPr/>
          </p:nvSpPr>
          <p:spPr bwMode="auto">
            <a:xfrm>
              <a:off x="2064" y="1842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C</a:t>
              </a:r>
              <a:r>
                <a:rPr kumimoji="1" lang="en-US" altLang="zh-TW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新細明體" charset="0"/>
                  <a:cs typeface="新細明體" charset="0"/>
                </a:rPr>
                <a:t>n</a:t>
              </a:r>
              <a:endPara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5370" name="Oval 26"/>
            <p:cNvSpPr>
              <a:spLocks noChangeArrowheads="1"/>
            </p:cNvSpPr>
            <p:nvPr/>
          </p:nvSpPr>
          <p:spPr bwMode="auto">
            <a:xfrm>
              <a:off x="1791" y="2659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371" name="Oval 27"/>
            <p:cNvSpPr>
              <a:spLocks noChangeArrowheads="1"/>
            </p:cNvSpPr>
            <p:nvPr/>
          </p:nvSpPr>
          <p:spPr bwMode="auto">
            <a:xfrm>
              <a:off x="1927" y="2614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372" name="Oval 28"/>
            <p:cNvSpPr>
              <a:spLocks noChangeArrowheads="1"/>
            </p:cNvSpPr>
            <p:nvPr/>
          </p:nvSpPr>
          <p:spPr bwMode="auto">
            <a:xfrm>
              <a:off x="2064" y="2568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413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theme/theme1.xml><?xml version="1.0" encoding="utf-8"?>
<a:theme xmlns:a="http://schemas.openxmlformats.org/drawingml/2006/main" name="1_Kurose">
  <a:themeElements>
    <a:clrScheme name="1_Kuro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8700</TotalTime>
  <Words>3037</Words>
  <Application>Microsoft Macintosh PowerPoint</Application>
  <PresentationFormat>On-screen Show (4:3)</PresentationFormat>
  <Paragraphs>650</Paragraphs>
  <Slides>46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3" baseType="lpstr">
      <vt:lpstr>.AppleSystemUIFont</vt:lpstr>
      <vt:lpstr>ＭＳ Ｐゴシック</vt:lpstr>
      <vt:lpstr>新細明體</vt:lpstr>
      <vt:lpstr>宋体</vt:lpstr>
      <vt:lpstr>ZapfDingbats</vt:lpstr>
      <vt:lpstr>Arial</vt:lpstr>
      <vt:lpstr>Calibri</vt:lpstr>
      <vt:lpstr>Comic Sans MS</vt:lpstr>
      <vt:lpstr>Courier New</vt:lpstr>
      <vt:lpstr>Symbol</vt:lpstr>
      <vt:lpstr>Tahoma</vt:lpstr>
      <vt:lpstr>Times New Roman</vt:lpstr>
      <vt:lpstr>Tw Cen MT</vt:lpstr>
      <vt:lpstr>Wingdings</vt:lpstr>
      <vt:lpstr>1_Kurose</vt:lpstr>
      <vt:lpstr>4_Default Design</vt:lpstr>
      <vt:lpstr>Clip</vt:lpstr>
      <vt:lpstr>Application Overlays (P2P); Network Transport Layer: Overview; UDP; Stop-and-Wait ARQ</vt:lpstr>
      <vt:lpstr>Outline</vt:lpstr>
      <vt:lpstr>Admin</vt:lpstr>
      <vt:lpstr>Recap: Direction Mechanisms</vt:lpstr>
      <vt:lpstr>An Upper Bound on Scalability</vt:lpstr>
      <vt:lpstr>The Scalability Problem</vt:lpstr>
      <vt:lpstr>Theoretical Capacity:  upload is bottleneck</vt:lpstr>
      <vt:lpstr>Why not Building the Trees?</vt:lpstr>
      <vt:lpstr>Server+Host (P2P) Content Distribution: Key Design Issues</vt:lpstr>
      <vt:lpstr>Discussion: How to handle the issues?</vt:lpstr>
      <vt:lpstr>Example: BitTorrent</vt:lpstr>
      <vt:lpstr>BitTorrent: Lookup</vt:lpstr>
      <vt:lpstr>Metadata (.torrent) File Structure</vt:lpstr>
      <vt:lpstr>Tracker Protocol</vt:lpstr>
      <vt:lpstr>Tracker Protocol</vt:lpstr>
      <vt:lpstr>Robustness and efficiency: Piece-based Swarming</vt:lpstr>
      <vt:lpstr>Detail: Peer Protocol</vt:lpstr>
      <vt:lpstr>Peer Request</vt:lpstr>
      <vt:lpstr>Key Design Points</vt:lpstr>
      <vt:lpstr>Request: Block Availability</vt:lpstr>
      <vt:lpstr>Block Availability: Revisions</vt:lpstr>
      <vt:lpstr>BitTorrent: Unchoke</vt:lpstr>
      <vt:lpstr>Optimistic Unchoking</vt:lpstr>
      <vt:lpstr>BitTorrent Fluid Analysis</vt:lpstr>
      <vt:lpstr>System Evolution</vt:lpstr>
      <vt:lpstr>System State</vt:lpstr>
      <vt:lpstr>Recap</vt:lpstr>
      <vt:lpstr>PowerPoint Presentation</vt:lpstr>
      <vt:lpstr>Overview</vt:lpstr>
      <vt:lpstr>PowerPoint Presentation</vt:lpstr>
      <vt:lpstr>PowerPoint Presentation</vt:lpstr>
      <vt:lpstr>PowerPoint Presentation</vt:lpstr>
      <vt:lpstr>UDP: User Datagram Protocol [RFC 768]</vt:lpstr>
      <vt:lpstr>UDP Checksum</vt:lpstr>
      <vt:lpstr>One’s Complement Arithmetic</vt:lpstr>
      <vt:lpstr>PowerPoint Presentation</vt:lpstr>
      <vt:lpstr>UDP Checksum: Coverage</vt:lpstr>
      <vt:lpstr>PowerPoint Presentation</vt:lpstr>
      <vt:lpstr>Cyclic Redundancy Check: Background</vt:lpstr>
      <vt:lpstr>Cyclic Redundancy Check: Encode</vt:lpstr>
      <vt:lpstr>Cyclic Redundancy Check: Decode</vt:lpstr>
      <vt:lpstr>CRC: Steps and an Example</vt:lpstr>
      <vt:lpstr>The Power of CRC</vt:lpstr>
      <vt:lpstr>The Power of CRC</vt:lpstr>
      <vt:lpstr>Example G(x)</vt:lpstr>
      <vt:lpstr>Example G(x)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yry</dc:creator>
  <cp:keywords/>
  <dc:description/>
  <cp:lastModifiedBy>Qiao Xiang</cp:lastModifiedBy>
  <cp:revision>457</cp:revision>
  <cp:lastPrinted>2017-10-30T18:57:57Z</cp:lastPrinted>
  <dcterms:created xsi:type="dcterms:W3CDTF">2006-08-16T00:00:00Z</dcterms:created>
  <dcterms:modified xsi:type="dcterms:W3CDTF">2022-10-18T03:06:17Z</dcterms:modified>
  <cp:category/>
</cp:coreProperties>
</file>