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784" r:id="rId2"/>
    <p:sldId id="1245" r:id="rId3"/>
    <p:sldId id="1281" r:id="rId4"/>
    <p:sldId id="532" r:id="rId5"/>
    <p:sldId id="1163" r:id="rId6"/>
    <p:sldId id="1165" r:id="rId7"/>
    <p:sldId id="571" r:id="rId8"/>
    <p:sldId id="1173" r:id="rId9"/>
    <p:sldId id="1178" r:id="rId10"/>
    <p:sldId id="1183" r:id="rId11"/>
    <p:sldId id="557" r:id="rId12"/>
    <p:sldId id="560" r:id="rId13"/>
    <p:sldId id="561" r:id="rId14"/>
    <p:sldId id="565" r:id="rId15"/>
    <p:sldId id="566" r:id="rId16"/>
    <p:sldId id="567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9" r:id="rId30"/>
    <p:sldId id="517" r:id="rId31"/>
    <p:sldId id="518" r:id="rId32"/>
    <p:sldId id="595" r:id="rId33"/>
    <p:sldId id="520" r:id="rId34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5"/>
    <p:restoredTop sz="96770"/>
  </p:normalViewPr>
  <p:slideViewPr>
    <p:cSldViewPr>
      <p:cViewPr varScale="1">
        <p:scale>
          <a:sx n="141" d="100"/>
          <a:sy n="141" d="100"/>
        </p:scale>
        <p:origin x="13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56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7DAA987-589F-E645-8A5F-211BF399678F}" type="datetimeFigureOut">
              <a:rPr lang="en-US" altLang="x-none"/>
              <a:pPr/>
              <a:t>10/24/22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6BE2B1-9F7A-034E-BEDF-0AC7E7D4C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F9B85787-CDA8-AB43-BB61-68662D9CE1E2}" type="datetimeFigureOut">
              <a:rPr lang="en-US" altLang="x-none"/>
              <a:pPr/>
              <a:t>10/24/22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DB27D72C-7374-F445-8DF4-A158042C15E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8E2683-14B3-924C-9D1E-0D2CC9333DF1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5089445-4786-9E44-B728-F63113033FA6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11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348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64041F-672F-A946-A79A-C048EA468720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12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40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F95DCB-540C-3D4E-A8FA-A9F9135A4AB8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13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21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3C64055-D27E-6A40-8F1A-E483A8CE23B3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56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8EB2B55-E41B-1443-A595-9D6D50659C02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753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0AD836B-54B2-3F4A-B0D3-833EEDEBBD2C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5742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B633BD2-A887-6548-9501-873A502AB46B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>
                <a:ea typeface="ＭＳ Ｐゴシック" charset="-128"/>
              </a:rPr>
              <a:t>Two generic forms of pipelined protocols: </a:t>
            </a:r>
            <a:r>
              <a:rPr lang="en-US" altLang="x-none" sz="1200" i="1" dirty="0">
                <a:solidFill>
                  <a:srgbClr val="FF0000"/>
                </a:solidFill>
                <a:ea typeface="ＭＳ Ｐゴシック" charset="-128"/>
              </a:rPr>
              <a:t>go-Back-N, selective repeat</a:t>
            </a:r>
          </a:p>
          <a:p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9858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08D2848A-6858-3D4C-A829-90D99150D028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308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95B539E-B0BA-6E4F-98B0-F8928757DCB6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356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98B75CCB-00A9-BD4E-AC70-BFF82C12E5FD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72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C91F5-28CD-7945-BBD7-8F0787DB6AE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34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89A07275-A03D-A345-9976-2D360D1603D5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8986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C2902D2E-10DC-E44F-9BE6-22E3C4CF28DF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222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437E6DC6-EA61-6646-B340-C6DC9EE1E18E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491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25B8B76-99ED-C948-99E3-A75E6586E3D0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6810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097BD15B-B107-D040-9314-0D11F49F8749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004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98102CEA-0EDE-EC45-87F7-3D3B93FF64C8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766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67BC2443-C2F4-0A44-B3A7-F4377B5EA114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033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ADA0A760-F65D-4044-8D14-36BA8D6D2973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694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C550F1BB-C04D-AC42-86E5-7499EBD297C3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643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D1F41851-0511-C54C-AF7A-4D8C36D45CEE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30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73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0DB3CC-17DC-BC4C-8289-F6DB37F00C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8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19671AC1-DB9B-5D46-A77D-94983B36E915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31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1632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98102CEA-0EDE-EC45-87F7-3D3B93FF64C8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32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29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37D19960-0402-F142-8C64-F2408B6B59BC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33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907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D76EA348-2C5D-DB41-8223-340EEB0402A0}" type="slidenum">
              <a:rPr lang="en-US" altLang="x-none" sz="1300"/>
              <a:pPr algn="r"/>
              <a:t>4</a:t>
            </a:fld>
            <a:endParaRPr lang="en-US" altLang="x-none" sz="13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85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FF7845-0B40-C741-B04A-48B9816791EC}" type="slidenum">
              <a:rPr lang="en-US" altLang="x-none" sz="1300">
                <a:latin typeface="Times New Roman" charset="0"/>
              </a:rPr>
              <a:pPr eaLnBrk="1" hangingPunct="1"/>
              <a:t>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95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AC1726-47C9-A441-B15E-C5AC29B43A0C}" type="slidenum">
              <a:rPr lang="en-US" altLang="x-none" sz="1300">
                <a:latin typeface="Times New Roman" charset="0"/>
              </a:rPr>
              <a:pPr eaLnBrk="1" hangingPunct="1"/>
              <a:t>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corr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ectness: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every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single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packet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correctly,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by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one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and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only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one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at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receiver,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and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in-order</a:t>
            </a:r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992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96A63A-C7E4-054F-9B43-F4B5D0DD5B18}" type="slidenum">
              <a:rPr lang="en-US" altLang="x-none" sz="1300">
                <a:latin typeface="Times New Roman" charset="0"/>
              </a:rPr>
              <a:pPr eaLnBrk="1" hangingPunct="1"/>
              <a:t>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90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4EA4E6-94C7-5548-B230-F11F11D8BC00}" type="slidenum">
              <a:rPr lang="en-US" altLang="x-none" sz="1300">
                <a:latin typeface="Times New Roman" charset="0"/>
              </a:rPr>
              <a:pPr eaLnBrk="1" hangingPunct="1"/>
              <a:t>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53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CBCCCD-90AD-1645-89E6-C15F07E1A293}" type="slidenum">
              <a:rPr lang="en-US" altLang="x-none" sz="1300">
                <a:latin typeface="Times New Roman" charset="0"/>
              </a:rPr>
              <a:pPr eaLnBrk="1" hangingPunct="1"/>
              <a:t>10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34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52A57-608D-4846-9AD2-D850A31F07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6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007F-5353-2345-A61F-1DAFDFE041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D6525-BE66-1246-9B19-8A1F0F703A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22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7E37-B0FF-BE4B-A15F-FDB2EFA499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83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A599-CC33-7E4D-8C4D-B495C4836C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3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012A1-B92D-FE48-8EB4-9DD9A2218C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30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30498-AE79-BE45-96D5-B15E75DF3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21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D696-6A5B-3C40-BA90-C28B62DAF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9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A1D6-5A67-8647-88E0-E3A073C06B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B7456-F267-5C4C-AD02-446DDDC385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9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5703-EA52-1B42-A93E-243266C154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7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C0535-B4B8-A64E-A2C7-6740A1121A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2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59E36BF2-D13E-EF44-8749-7BB701618EE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6" r:id="rId1"/>
    <p:sldLayoutId id="2147487497" r:id="rId2"/>
    <p:sldLayoutId id="2147487498" r:id="rId3"/>
    <p:sldLayoutId id="2147487499" r:id="rId4"/>
    <p:sldLayoutId id="2147487500" r:id="rId5"/>
    <p:sldLayoutId id="2147487501" r:id="rId6"/>
    <p:sldLayoutId id="2147487502" r:id="rId7"/>
    <p:sldLayoutId id="2147487503" r:id="rId8"/>
    <p:sldLayoutId id="2147487504" r:id="rId9"/>
    <p:sldLayoutId id="2147487505" r:id="rId10"/>
    <p:sldLayoutId id="2147487506" r:id="rId11"/>
    <p:sldLayoutId id="21474875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Transport Layer: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Reliable Data Transfer</a:t>
            </a:r>
            <a:r>
              <a:rPr lang="en-US" altLang="zh-CN" sz="3200" dirty="0">
                <a:ea typeface="ＭＳ Ｐゴシック" charset="-128"/>
              </a:rPr>
              <a:t>;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TCP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BE83DE-EE1C-1E44-B5E9-D77F8E84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>
                <a:ea typeface="宋体" charset="-122"/>
              </a:rPr>
              <a:t>2</a:t>
            </a:r>
            <a:r>
              <a:rPr lang="en-US" altLang="zh-CN" sz="2400" kern="0" dirty="0">
                <a:ea typeface="宋体" charset="-122"/>
              </a:rPr>
              <a:t>5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67E1C-A2A5-2445-A287-199084DB2A0E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DF4575-3C6B-F340-8F0B-BD47CF96B1FF}" type="slidenum">
              <a:rPr lang="en-US" altLang="x-none" sz="1400">
                <a:latin typeface="Times New Roman" charset="0"/>
              </a:rPr>
              <a:pPr eaLnBrk="1" hangingPunct="1"/>
              <a:t>10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rdt2.1c: </a:t>
            </a:r>
            <a:r>
              <a:rPr lang="en-US" altLang="zh-CN" dirty="0">
                <a:ea typeface="宋体" charset="-122"/>
              </a:rPr>
              <a:t>Summary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state must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remember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whether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current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r>
              <a:rPr lang="en-US" altLang="ja-JP" sz="2400" dirty="0">
                <a:ea typeface="ＭＳ Ｐゴシック" charset="-128"/>
              </a:rPr>
              <a:t> has 0 or 1 seq. #</a:t>
            </a:r>
          </a:p>
          <a:p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state indicates whether 0 or 1 is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120005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8190C7-093E-6A44-AF56-C782803105C4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rdt2.2: a NAK-free protocol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42052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</a:t>
            </a:r>
            <a:r>
              <a:rPr lang="en-US" altLang="x-none" sz="2400" dirty="0">
                <a:ea typeface="ＭＳ Ｐゴシック" charset="-128"/>
              </a:rPr>
              <a:t>ame functionality as rdt2.1c, using ACKs only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</a:t>
            </a:r>
            <a:r>
              <a:rPr lang="en-US" altLang="x-none" sz="2400" dirty="0">
                <a:ea typeface="ＭＳ Ｐゴシック" charset="-128"/>
              </a:rPr>
              <a:t>nstead of NAK, receiver sends ACK for last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r>
              <a:rPr lang="en-US" altLang="x-none" sz="2400" dirty="0">
                <a:ea typeface="ＭＳ Ｐゴシック" charset="-128"/>
              </a:rPr>
              <a:t> received 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must </a:t>
            </a:r>
            <a:r>
              <a:rPr lang="en-US" altLang="x-none" sz="2000" i="1" dirty="0">
                <a:ea typeface="ＭＳ Ｐゴシック" charset="-128"/>
              </a:rPr>
              <a:t>explicitly</a:t>
            </a:r>
            <a:r>
              <a:rPr lang="en-US" altLang="x-none" sz="2000" dirty="0">
                <a:ea typeface="ＭＳ Ｐゴシック" charset="-128"/>
              </a:rPr>
              <a:t> include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of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being </a:t>
            </a:r>
            <a:r>
              <a:rPr lang="en-US" altLang="x-none" sz="2000" dirty="0" err="1">
                <a:ea typeface="ＭＳ Ｐゴシック" charset="-128"/>
              </a:rPr>
              <a:t>ACKed</a:t>
            </a:r>
            <a:r>
              <a:rPr lang="en-US" altLang="x-none" sz="2000" dirty="0">
                <a:ea typeface="ＭＳ Ｐゴシック" charset="-128"/>
              </a:rPr>
              <a:t> </a:t>
            </a:r>
            <a:endParaRPr lang="en-US" altLang="zh-CN" sz="2000" dirty="0">
              <a:ea typeface="宋体" charset="-122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D</a:t>
            </a:r>
            <a:r>
              <a:rPr lang="en-US" altLang="x-none" sz="2400" dirty="0">
                <a:ea typeface="ＭＳ Ｐゴシック" charset="-128"/>
              </a:rPr>
              <a:t>uplicate ACK at sender results in same action as NAK: </a:t>
            </a:r>
            <a:r>
              <a:rPr lang="en-US" altLang="x-none" sz="2400" i="1" dirty="0">
                <a:ea typeface="ＭＳ Ｐゴシック" charset="-128"/>
              </a:rPr>
              <a:t>retransmit current </a:t>
            </a:r>
            <a:r>
              <a:rPr lang="en-US" altLang="x-none" sz="2400" i="1" dirty="0" err="1">
                <a:ea typeface="ＭＳ Ｐゴシック" charset="-128"/>
              </a:rPr>
              <a:t>pkt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464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125134-54D9-194F-BCF6-3C81CC0E076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rdt3.0: </a:t>
            </a:r>
            <a:r>
              <a:rPr lang="en-US" altLang="zh-CN" sz="3200">
                <a:ea typeface="宋体" charset="-122"/>
              </a:rPr>
              <a:t>C</a:t>
            </a:r>
            <a:r>
              <a:rPr lang="en-US" altLang="x-none" sz="3200">
                <a:ea typeface="ＭＳ Ｐゴシック" charset="-128"/>
              </a:rPr>
              <a:t>hannels with </a:t>
            </a:r>
            <a:r>
              <a:rPr lang="en-US" altLang="zh-CN" sz="3200">
                <a:ea typeface="宋体" charset="-122"/>
              </a:rPr>
              <a:t>E</a:t>
            </a:r>
            <a:r>
              <a:rPr lang="en-US" altLang="x-none" sz="3200">
                <a:ea typeface="ＭＳ Ｐゴシック" charset="-128"/>
              </a:rPr>
              <a:t>rrors </a:t>
            </a:r>
            <a:r>
              <a:rPr lang="en-US" altLang="x-none" sz="3200" i="1">
                <a:ea typeface="ＭＳ Ｐゴシック" charset="-128"/>
              </a:rPr>
              <a:t>and</a:t>
            </a:r>
            <a:r>
              <a:rPr lang="en-US" altLang="x-none" sz="3200">
                <a:ea typeface="ＭＳ Ｐゴシック" charset="-128"/>
              </a:rPr>
              <a:t> </a:t>
            </a:r>
            <a:r>
              <a:rPr lang="en-US" altLang="zh-CN" sz="3200">
                <a:ea typeface="宋体" charset="-122"/>
              </a:rPr>
              <a:t>L</a:t>
            </a:r>
            <a:r>
              <a:rPr lang="en-US" altLang="x-none" sz="3200">
                <a:ea typeface="ＭＳ Ｐゴシック" charset="-128"/>
              </a:rPr>
              <a:t>oss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New assumption:</a:t>
            </a:r>
            <a:r>
              <a:rPr lang="en-US" altLang="x-none" sz="2400" dirty="0">
                <a:ea typeface="ＭＳ Ｐゴシック" charset="-128"/>
              </a:rPr>
              <a:t> underlying channel can also lose packets (data or ACKs)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checksum, seq. #, ACKs, retransmissions will be of help, but not enough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Q:</a:t>
            </a:r>
            <a:r>
              <a:rPr lang="en-US" altLang="x-none" sz="2400" dirty="0">
                <a:ea typeface="ＭＳ Ｐゴシック" charset="-128"/>
              </a:rPr>
              <a:t> Does rdt2.2 work under losses?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Approach:</a:t>
            </a:r>
            <a:r>
              <a:rPr lang="en-US" altLang="x-none" sz="2400" dirty="0">
                <a:ea typeface="ＭＳ Ｐゴシック" charset="-128"/>
              </a:rPr>
              <a:t> sender waits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reasonable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amount of time for ACK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requires countdown timer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retransmits if no ACK received in this time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(or ACK) just delayed (not lost):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retransmission will be  duplicate, but use of seq. #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already handles this</a:t>
            </a:r>
            <a:endParaRPr lang="en-US" altLang="ja-JP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must specify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of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being </a:t>
            </a:r>
            <a:r>
              <a:rPr lang="en-US" altLang="x-none" sz="2000" dirty="0" err="1">
                <a:ea typeface="ＭＳ Ｐゴシック" charset="-128"/>
              </a:rPr>
              <a:t>ACKed</a:t>
            </a:r>
            <a:endParaRPr lang="en-US" altLang="x-none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1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43AE20-ABF0-0C4E-BEC7-8C5FEA42D9E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ender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019425" y="1765300"/>
            <a:ext cx="3860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sndpkt = make_pkt(0, data, checksum)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</a:p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start_timer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060700" y="1471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rdt_send(data)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3162300" y="1809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2749550" y="1925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63" name="Group 7"/>
          <p:cNvGrpSpPr>
            <a:grpSpLocks/>
          </p:cNvGrpSpPr>
          <p:nvPr/>
        </p:nvGrpSpPr>
        <p:grpSpPr bwMode="auto">
          <a:xfrm>
            <a:off x="5360988" y="2471738"/>
            <a:ext cx="889000" cy="865187"/>
            <a:chOff x="445" y="1273"/>
            <a:chExt cx="560" cy="545"/>
          </a:xfrm>
        </p:grpSpPr>
        <p:sp>
          <p:nvSpPr>
            <p:cNvPr id="147515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16" name="Text Box 9"/>
            <p:cNvSpPr txBox="1">
              <a:spLocks noChangeArrowheads="1"/>
            </p:cNvSpPr>
            <p:nvPr/>
          </p:nvSpPr>
          <p:spPr bwMode="auto">
            <a:xfrm>
              <a:off x="524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ACK0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64" name="Freeform 10"/>
          <p:cNvSpPr>
            <a:spLocks/>
          </p:cNvSpPr>
          <p:nvPr/>
        </p:nvSpPr>
        <p:spPr bwMode="auto">
          <a:xfrm flipV="1">
            <a:off x="3384550" y="2452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5" name="Freeform 11"/>
          <p:cNvSpPr>
            <a:spLocks/>
          </p:cNvSpPr>
          <p:nvPr/>
        </p:nvSpPr>
        <p:spPr bwMode="auto">
          <a:xfrm>
            <a:off x="6069013" y="2055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6" name="Text Box 12"/>
          <p:cNvSpPr txBox="1">
            <a:spLocks noChangeArrowheads="1"/>
          </p:cNvSpPr>
          <p:nvPr/>
        </p:nvSpPr>
        <p:spPr bwMode="auto">
          <a:xfrm>
            <a:off x="6481763" y="1577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isACK(rcvpkt,1) 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7" name="Line 13"/>
          <p:cNvSpPr>
            <a:spLocks noChangeShapeType="1"/>
          </p:cNvSpPr>
          <p:nvPr/>
        </p:nvSpPr>
        <p:spPr bwMode="auto">
          <a:xfrm>
            <a:off x="6691313" y="2279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68" name="Group 14"/>
          <p:cNvGrpSpPr>
            <a:grpSpLocks/>
          </p:cNvGrpSpPr>
          <p:nvPr/>
        </p:nvGrpSpPr>
        <p:grpSpPr bwMode="auto">
          <a:xfrm>
            <a:off x="5562600" y="4386263"/>
            <a:ext cx="1219200" cy="850900"/>
            <a:chOff x="4159" y="3230"/>
            <a:chExt cx="768" cy="536"/>
          </a:xfrm>
        </p:grpSpPr>
        <p:sp>
          <p:nvSpPr>
            <p:cNvPr id="147513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14" name="Text Box 16"/>
            <p:cNvSpPr txBox="1">
              <a:spLocks noChangeArrowheads="1"/>
            </p:cNvSpPr>
            <p:nvPr/>
          </p:nvSpPr>
          <p:spPr bwMode="auto">
            <a:xfrm>
              <a:off x="4178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call 1 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69" name="Freeform 17"/>
          <p:cNvSpPr>
            <a:spLocks/>
          </p:cNvSpPr>
          <p:nvPr/>
        </p:nvSpPr>
        <p:spPr bwMode="auto">
          <a:xfrm rot="16200000" flipV="1">
            <a:off x="2159794" y="3842544"/>
            <a:ext cx="1176337" cy="1111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0" name="Freeform 18"/>
          <p:cNvSpPr>
            <a:spLocks/>
          </p:cNvSpPr>
          <p:nvPr/>
        </p:nvSpPr>
        <p:spPr bwMode="auto">
          <a:xfrm>
            <a:off x="3370263" y="5119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1" name="Freeform 19"/>
          <p:cNvSpPr>
            <a:spLocks/>
          </p:cNvSpPr>
          <p:nvPr/>
        </p:nvSpPr>
        <p:spPr bwMode="auto">
          <a:xfrm rot="5400000" flipH="1" flipV="1">
            <a:off x="5611019" y="3709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52" name="Text Box 20"/>
          <p:cNvSpPr txBox="1">
            <a:spLocks noChangeArrowheads="1"/>
          </p:cNvSpPr>
          <p:nvPr/>
        </p:nvSpPr>
        <p:spPr bwMode="auto">
          <a:xfrm>
            <a:off x="3316288" y="5605463"/>
            <a:ext cx="34448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sndpkt = make_pkt(1, data, checksum)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</a:p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start_timer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7473" name="Text Box 21"/>
          <p:cNvSpPr txBox="1">
            <a:spLocks noChangeArrowheads="1"/>
          </p:cNvSpPr>
          <p:nvPr/>
        </p:nvSpPr>
        <p:spPr bwMode="auto">
          <a:xfrm>
            <a:off x="3316288" y="5322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rdt_send(data)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4" name="Line 22"/>
          <p:cNvSpPr>
            <a:spLocks noChangeShapeType="1"/>
          </p:cNvSpPr>
          <p:nvPr/>
        </p:nvSpPr>
        <p:spPr bwMode="auto">
          <a:xfrm>
            <a:off x="3435350" y="5634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5" name="Text Box 23"/>
          <p:cNvSpPr txBox="1">
            <a:spLocks noChangeArrowheads="1"/>
          </p:cNvSpPr>
          <p:nvPr/>
        </p:nvSpPr>
        <p:spPr bwMode="auto">
          <a:xfrm>
            <a:off x="6280150" y="3487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isACK(rcvpkt,0)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6" name="Line 24"/>
          <p:cNvSpPr>
            <a:spLocks noChangeShapeType="1"/>
          </p:cNvSpPr>
          <p:nvPr/>
        </p:nvSpPr>
        <p:spPr bwMode="auto">
          <a:xfrm>
            <a:off x="6396038" y="4198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7" name="Text Box 25"/>
          <p:cNvSpPr txBox="1">
            <a:spLocks noChangeArrowheads="1"/>
          </p:cNvSpPr>
          <p:nvPr/>
        </p:nvSpPr>
        <p:spPr bwMode="auto">
          <a:xfrm>
            <a:off x="1290638" y="5443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isACK(rcvpkt,0) 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8" name="Line 26"/>
          <p:cNvSpPr>
            <a:spLocks noChangeShapeType="1"/>
          </p:cNvSpPr>
          <p:nvPr/>
        </p:nvSpPr>
        <p:spPr bwMode="auto">
          <a:xfrm>
            <a:off x="1393825" y="6169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9" name="Text Box 27"/>
          <p:cNvSpPr txBox="1">
            <a:spLocks noChangeArrowheads="1"/>
          </p:cNvSpPr>
          <p:nvPr/>
        </p:nvSpPr>
        <p:spPr bwMode="auto">
          <a:xfrm>
            <a:off x="908050" y="3246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isACK(rcvpkt,1)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80" name="Line 28"/>
          <p:cNvSpPr>
            <a:spLocks noChangeShapeType="1"/>
          </p:cNvSpPr>
          <p:nvPr/>
        </p:nvSpPr>
        <p:spPr bwMode="auto">
          <a:xfrm>
            <a:off x="1035050" y="3986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61" name="Text Box 29"/>
          <p:cNvSpPr txBox="1">
            <a:spLocks noChangeArrowheads="1"/>
          </p:cNvSpPr>
          <p:nvPr/>
        </p:nvSpPr>
        <p:spPr bwMode="auto">
          <a:xfrm>
            <a:off x="6300788" y="4179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stop_timer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16762" name="Text Box 30"/>
          <p:cNvSpPr txBox="1">
            <a:spLocks noChangeArrowheads="1"/>
          </p:cNvSpPr>
          <p:nvPr/>
        </p:nvSpPr>
        <p:spPr bwMode="auto">
          <a:xfrm>
            <a:off x="900113" y="3959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stop_timer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238875" y="2660650"/>
            <a:ext cx="2447925" cy="741363"/>
            <a:chOff x="6238875" y="2660650"/>
            <a:chExt cx="2447925" cy="741363"/>
          </a:xfrm>
        </p:grpSpPr>
        <p:sp>
          <p:nvSpPr>
            <p:cNvPr id="147508" name="Text Box 33"/>
            <p:cNvSpPr txBox="1">
              <a:spLocks noChangeArrowheads="1"/>
            </p:cNvSpPr>
            <p:nvPr/>
          </p:nvSpPr>
          <p:spPr bwMode="auto">
            <a:xfrm>
              <a:off x="6592888" y="2660650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timeout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grpSp>
          <p:nvGrpSpPr>
            <p:cNvPr id="147509" name="Group 1"/>
            <p:cNvGrpSpPr>
              <a:grpSpLocks/>
            </p:cNvGrpSpPr>
            <p:nvPr/>
          </p:nvGrpSpPr>
          <p:grpSpPr bwMode="auto">
            <a:xfrm>
              <a:off x="6238875" y="2719388"/>
              <a:ext cx="2447925" cy="682625"/>
              <a:chOff x="6238875" y="2719388"/>
              <a:chExt cx="2447925" cy="682625"/>
            </a:xfrm>
          </p:grpSpPr>
          <p:sp>
            <p:nvSpPr>
              <p:cNvPr id="147510" name="Freeform 31"/>
              <p:cNvSpPr>
                <a:spLocks/>
              </p:cNvSpPr>
              <p:nvPr/>
            </p:nvSpPr>
            <p:spPr bwMode="auto">
              <a:xfrm>
                <a:off x="6238875" y="2719388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  <a:gd name="T6" fmla="*/ 0 w 291"/>
                  <a:gd name="T7" fmla="*/ 0 h 430"/>
                  <a:gd name="T8" fmla="*/ 291 w 291"/>
                  <a:gd name="T9" fmla="*/ 430 h 4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2813" eaLnBrk="1" hangingPunct="1"/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7511" name="Text Box 32"/>
              <p:cNvSpPr txBox="1">
                <a:spLocks noChangeArrowheads="1"/>
              </p:cNvSpPr>
              <p:nvPr/>
            </p:nvSpPr>
            <p:spPr bwMode="auto">
              <a:xfrm>
                <a:off x="6570663" y="2897188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r>
                  <a:rPr lang="en-US" altLang="x-none" sz="1400">
                    <a:solidFill>
                      <a:srgbClr val="FF0000"/>
                    </a:solidFill>
                  </a:rPr>
                  <a:t>udt_send(sndpkt)</a:t>
                </a:r>
              </a:p>
              <a:p>
                <a:pPr defTabSz="912813" eaLnBrk="1" hangingPunct="1"/>
                <a:r>
                  <a:rPr lang="en-US" altLang="x-none" sz="1400">
                    <a:solidFill>
                      <a:srgbClr val="FF0000"/>
                    </a:solidFill>
                  </a:rPr>
                  <a:t>start_timer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  <p:sp>
            <p:nvSpPr>
              <p:cNvPr id="147512" name="Line 34"/>
              <p:cNvSpPr>
                <a:spLocks noChangeShapeType="1"/>
              </p:cNvSpPr>
              <p:nvPr/>
            </p:nvSpPr>
            <p:spPr bwMode="auto">
              <a:xfrm>
                <a:off x="6681788" y="2914650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2813" eaLnBrk="1" hangingPunct="1"/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7484" name="Freeform 35"/>
          <p:cNvSpPr>
            <a:spLocks/>
          </p:cNvSpPr>
          <p:nvPr/>
        </p:nvSpPr>
        <p:spPr bwMode="auto">
          <a:xfrm>
            <a:off x="2230438" y="5083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28650" y="4587875"/>
            <a:ext cx="1973263" cy="682625"/>
            <a:chOff x="628650" y="4587875"/>
            <a:chExt cx="1973263" cy="682625"/>
          </a:xfrm>
        </p:grpSpPr>
        <p:sp>
          <p:nvSpPr>
            <p:cNvPr id="147504" name="Freeform 36"/>
            <p:cNvSpPr>
              <a:spLocks/>
            </p:cNvSpPr>
            <p:nvPr/>
          </p:nvSpPr>
          <p:spPr bwMode="auto">
            <a:xfrm>
              <a:off x="2030413" y="4794250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  <a:gd name="T6" fmla="*/ 0 w 900"/>
                <a:gd name="T7" fmla="*/ 0 h 662"/>
                <a:gd name="T8" fmla="*/ 900 w 900"/>
                <a:gd name="T9" fmla="*/ 662 h 6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505" name="Text Box 37"/>
            <p:cNvSpPr txBox="1">
              <a:spLocks noChangeArrowheads="1"/>
            </p:cNvSpPr>
            <p:nvPr/>
          </p:nvSpPr>
          <p:spPr bwMode="auto">
            <a:xfrm>
              <a:off x="628650" y="4841875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udt_send(sndpkt)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start_timer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47506" name="Text Box 38"/>
            <p:cNvSpPr txBox="1">
              <a:spLocks noChangeArrowheads="1"/>
            </p:cNvSpPr>
            <p:nvPr/>
          </p:nvSpPr>
          <p:spPr bwMode="auto">
            <a:xfrm>
              <a:off x="642938" y="4587875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timeout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47507" name="Line 39"/>
            <p:cNvSpPr>
              <a:spLocks noChangeShapeType="1"/>
            </p:cNvSpPr>
            <p:nvPr/>
          </p:nvSpPr>
          <p:spPr bwMode="auto">
            <a:xfrm>
              <a:off x="746125" y="4870450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7486" name="Freeform 40"/>
          <p:cNvSpPr>
            <a:spLocks/>
          </p:cNvSpPr>
          <p:nvPr/>
        </p:nvSpPr>
        <p:spPr bwMode="auto">
          <a:xfrm>
            <a:off x="6426200" y="4754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87" name="Text Box 41"/>
          <p:cNvSpPr txBox="1">
            <a:spLocks noChangeArrowheads="1"/>
          </p:cNvSpPr>
          <p:nvPr/>
        </p:nvSpPr>
        <p:spPr bwMode="auto">
          <a:xfrm>
            <a:off x="1036638" y="2255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47488" name="Group 42"/>
          <p:cNvGrpSpPr>
            <a:grpSpLocks/>
          </p:cNvGrpSpPr>
          <p:nvPr/>
        </p:nvGrpSpPr>
        <p:grpSpPr bwMode="auto">
          <a:xfrm>
            <a:off x="2528888" y="2516188"/>
            <a:ext cx="1204912" cy="850900"/>
            <a:chOff x="4159" y="3230"/>
            <a:chExt cx="759" cy="536"/>
          </a:xfrm>
        </p:grpSpPr>
        <p:sp>
          <p:nvSpPr>
            <p:cNvPr id="147502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03" name="Text Box 44"/>
            <p:cNvSpPr txBox="1">
              <a:spLocks noChangeArrowheads="1"/>
            </p:cNvSpPr>
            <p:nvPr/>
          </p:nvSpPr>
          <p:spPr bwMode="auto">
            <a:xfrm>
              <a:off x="4169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call 0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x-none" sz="1400">
                  <a:solidFill>
                    <a:srgbClr val="000000"/>
                  </a:solidFill>
                </a:rPr>
                <a:t>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89" name="Line 45"/>
          <p:cNvSpPr>
            <a:spLocks noChangeShapeType="1"/>
          </p:cNvSpPr>
          <p:nvPr/>
        </p:nvSpPr>
        <p:spPr bwMode="auto">
          <a:xfrm>
            <a:off x="1123950" y="2541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90" name="Group 46"/>
          <p:cNvGrpSpPr>
            <a:grpSpLocks/>
          </p:cNvGrpSpPr>
          <p:nvPr/>
        </p:nvGrpSpPr>
        <p:grpSpPr bwMode="auto">
          <a:xfrm>
            <a:off x="2630488" y="4370388"/>
            <a:ext cx="889000" cy="865187"/>
            <a:chOff x="445" y="1273"/>
            <a:chExt cx="560" cy="545"/>
          </a:xfrm>
        </p:grpSpPr>
        <p:sp>
          <p:nvSpPr>
            <p:cNvPr id="147500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01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ACK1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91" name="Freeform 49"/>
          <p:cNvSpPr>
            <a:spLocks/>
          </p:cNvSpPr>
          <p:nvPr/>
        </p:nvSpPr>
        <p:spPr bwMode="auto">
          <a:xfrm flipH="1" flipV="1">
            <a:off x="2006600" y="2163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92" name="Text Box 50"/>
          <p:cNvSpPr txBox="1">
            <a:spLocks noChangeArrowheads="1"/>
          </p:cNvSpPr>
          <p:nvPr/>
        </p:nvSpPr>
        <p:spPr bwMode="auto">
          <a:xfrm>
            <a:off x="7224713" y="5233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3" name="Text Box 51"/>
          <p:cNvSpPr txBox="1">
            <a:spLocks noChangeArrowheads="1"/>
          </p:cNvSpPr>
          <p:nvPr/>
        </p:nvSpPr>
        <p:spPr bwMode="auto">
          <a:xfrm>
            <a:off x="6757988" y="4984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94" name="Line 52"/>
          <p:cNvSpPr>
            <a:spLocks noChangeShapeType="1"/>
          </p:cNvSpPr>
          <p:nvPr/>
        </p:nvSpPr>
        <p:spPr bwMode="auto">
          <a:xfrm>
            <a:off x="6845300" y="5270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81" name="Text Box 53"/>
          <p:cNvSpPr txBox="1">
            <a:spLocks noChangeArrowheads="1"/>
          </p:cNvSpPr>
          <p:nvPr/>
        </p:nvSpPr>
        <p:spPr bwMode="auto">
          <a:xfrm>
            <a:off x="8058150" y="22098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6" name="Text Box 54"/>
          <p:cNvSpPr txBox="1">
            <a:spLocks noChangeArrowheads="1"/>
          </p:cNvSpPr>
          <p:nvPr/>
        </p:nvSpPr>
        <p:spPr bwMode="auto">
          <a:xfrm>
            <a:off x="1476375" y="2505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7" name="Text Box 55"/>
          <p:cNvSpPr txBox="1">
            <a:spLocks noChangeArrowheads="1"/>
          </p:cNvSpPr>
          <p:nvPr/>
        </p:nvSpPr>
        <p:spPr bwMode="auto">
          <a:xfrm>
            <a:off x="1879600" y="6175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8" name="Text Box 12"/>
          <p:cNvSpPr txBox="1">
            <a:spLocks noChangeArrowheads="1"/>
          </p:cNvSpPr>
          <p:nvPr/>
        </p:nvSpPr>
        <p:spPr bwMode="auto">
          <a:xfrm>
            <a:off x="6553200" y="220980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" name="Straight Connector 5"/>
          <p:cNvCxnSpPr>
            <a:cxnSpLocks noChangeShapeType="1"/>
            <a:stCxn id="147498" idx="1"/>
          </p:cNvCxnSpPr>
          <p:nvPr/>
        </p:nvCxnSpPr>
        <p:spPr bwMode="auto">
          <a:xfrm flipV="1">
            <a:off x="6553200" y="2362200"/>
            <a:ext cx="1524000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5563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1" grpId="0"/>
      <p:bldP spid="116762" grpId="0"/>
      <p:bldP spid="1167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rdt3.0: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top-and-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ait </a:t>
            </a:r>
            <a:r>
              <a:rPr lang="en-US" altLang="zh-CN" sz="3600">
                <a:ea typeface="宋体" charset="-122"/>
              </a:rPr>
              <a:t>Performance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1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04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5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7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0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1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RTT</a:t>
            </a: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0912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3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4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transmitted, </a:t>
            </a:r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t = L / R</a:t>
            </a:r>
            <a:endParaRPr lang="en-US" altLang="x-none" sz="1600">
              <a:solidFill>
                <a:srgbClr val="FF0000"/>
              </a:solidFill>
            </a:endParaRPr>
          </a:p>
        </p:txBody>
      </p:sp>
      <p:sp>
        <p:nvSpPr>
          <p:cNvPr id="80915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6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17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8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19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packet, </a:t>
            </a:r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t = RTT + L / R</a:t>
            </a:r>
            <a:endParaRPr lang="en-US" altLang="x-none" sz="1600">
              <a:solidFill>
                <a:srgbClr val="FF0000"/>
              </a:solidFill>
            </a:endParaRPr>
          </a:p>
        </p:txBody>
      </p:sp>
      <p:sp>
        <p:nvSpPr>
          <p:cNvPr id="80920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80921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80926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/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0927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/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922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23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24" name="Rectangle 32"/>
          <p:cNvSpPr>
            <a:spLocks noChangeArrowheads="1"/>
          </p:cNvSpPr>
          <p:nvPr/>
        </p:nvSpPr>
        <p:spPr bwMode="auto">
          <a:xfrm>
            <a:off x="-304800" y="5416550"/>
            <a:ext cx="895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What is </a:t>
            </a:r>
            <a:r>
              <a:rPr lang="en-US" altLang="x-none" dirty="0" err="1">
                <a:solidFill>
                  <a:srgbClr val="000000"/>
                </a:solidFill>
                <a:latin typeface="Arial" charset="0"/>
              </a:rPr>
              <a:t>U</a:t>
            </a:r>
            <a:r>
              <a:rPr lang="en-US" altLang="x-none" baseline="-25000" dirty="0" err="1">
                <a:solidFill>
                  <a:srgbClr val="000000"/>
                </a:solidFill>
                <a:latin typeface="Arial" charset="0"/>
              </a:rPr>
              <a:t>sender</a:t>
            </a:r>
            <a:r>
              <a:rPr lang="en-US" altLang="x-none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</a:rPr>
              <a:t>utilization</a:t>
            </a:r>
            <a:r>
              <a:rPr lang="en-US" altLang="x-none" dirty="0">
                <a:solidFill>
                  <a:srgbClr val="000000"/>
                </a:solidFill>
                <a:latin typeface="Arial" charset="0"/>
              </a:rPr>
              <a:t> – fraction of time link busy sending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?</a:t>
            </a:r>
            <a:endParaRPr lang="en-US" altLang="x-none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25" name="Rectangle 32"/>
          <p:cNvSpPr>
            <a:spLocks noChangeArrowheads="1"/>
          </p:cNvSpPr>
          <p:nvPr/>
        </p:nvSpPr>
        <p:spPr bwMode="auto">
          <a:xfrm>
            <a:off x="215900" y="6027738"/>
            <a:ext cx="801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Arial" charset="0"/>
              </a:rPr>
              <a:t>Assume: 1 Gbps link, 15 ms e-e prop. delay, 1KB packet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049DB667-433A-D941-A686-6B737A7400CD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6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1402CF1-D022-5044-9458-F3D14E2BB8C7}" type="slidenum">
              <a:rPr lang="en-US" altLang="x-none" sz="14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Performance of rdt3.0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610600" cy="99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rdt3.0 works, but performance stinks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E</a:t>
            </a:r>
            <a:r>
              <a:rPr lang="en-US" altLang="x-none" sz="2400" dirty="0">
                <a:ea typeface="ＭＳ Ｐゴシック" charset="-128"/>
              </a:rPr>
              <a:t>xample: 1 Gbps link, 15 </a:t>
            </a:r>
            <a:r>
              <a:rPr lang="en-US" altLang="x-none" sz="2400" dirty="0" err="1">
                <a:ea typeface="ＭＳ Ｐゴシック" charset="-128"/>
              </a:rPr>
              <a:t>ms</a:t>
            </a:r>
            <a:r>
              <a:rPr lang="en-US" altLang="x-none" sz="2400" dirty="0">
                <a:ea typeface="ＭＳ Ｐゴシック" charset="-128"/>
              </a:rPr>
              <a:t> e-e prop. delay, 1KB packet: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11163" y="2881313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57213" y="30289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transmit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519238" y="2900363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=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521325" y="2797175"/>
            <a:ext cx="114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8kb/pkt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5464175" y="3121025"/>
            <a:ext cx="163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10**9 b/sec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070725" y="2959100"/>
            <a:ext cx="167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= 8 microsec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5568950" y="314166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0" y="4786313"/>
            <a:ext cx="8740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1KB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every 30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msec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-&gt; 33kB/sec throughput over 1 Gbps link</a:t>
            </a: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network protocol limits use of physical resources !</a:t>
            </a: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1281113" y="3597275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6" name="Picture" r:id="rId4" imgW="3177616" imgH="498211" progId="Word.Picture.8">
                  <p:embed/>
                </p:oleObj>
              </mc:Choice>
              <mc:Fallback>
                <p:oleObj name="Picture" r:id="rId4" imgW="3177616" imgH="498211" progId="Word.Picture.8">
                  <p:embed/>
                  <p:pic>
                    <p:nvPicPr>
                      <p:cNvPr id="829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597275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1936750" y="2774950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L (packet length in bits)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1914525" y="3098800"/>
            <a:ext cx="323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R (transmission rate, bps)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987550" y="3141663"/>
            <a:ext cx="2938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5141913" y="29273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=</a:t>
            </a:r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4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A Summary of Questions</a:t>
            </a:r>
          </a:p>
        </p:txBody>
      </p:sp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How to improve the performance of rdt3.0?</a:t>
            </a: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What if there are </a:t>
            </a: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reordering and </a:t>
            </a: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duplication?</a:t>
            </a: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How to determine the </a:t>
            </a:r>
            <a:r>
              <a:rPr lang="ja-JP" altLang="en-US" sz="28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800" dirty="0">
                <a:solidFill>
                  <a:srgbClr val="000000"/>
                </a:solidFill>
                <a:latin typeface="Comic Sans MS" charset="0"/>
              </a:rPr>
              <a:t>right</a:t>
            </a:r>
            <a:r>
              <a:rPr lang="ja-JP" altLang="en-US" sz="280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800" dirty="0">
                <a:solidFill>
                  <a:srgbClr val="000000"/>
                </a:solidFill>
                <a:latin typeface="Comic Sans MS" charset="0"/>
              </a:rPr>
              <a:t> timeout value?</a:t>
            </a: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F8A8-A92E-7946-BA18-3AEF0598D547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7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28600"/>
            <a:ext cx="802005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Sliding Window Protocols: Pipelining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569493"/>
            <a:ext cx="8205788" cy="493449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Pipelining:</a:t>
            </a:r>
            <a:r>
              <a:rPr lang="en-US" altLang="x-none" sz="2400" dirty="0">
                <a:ea typeface="ＭＳ Ｐゴシック" charset="-128"/>
              </a:rPr>
              <a:t> sender allows multiple,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in-flight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, yet-to-be-acknowledged </a:t>
            </a:r>
            <a:r>
              <a:rPr lang="en-US" altLang="ja-JP" sz="2400" dirty="0" err="1">
                <a:ea typeface="ＭＳ Ｐゴシック" charset="-128"/>
              </a:rPr>
              <a:t>pkts</a:t>
            </a:r>
            <a:endParaRPr lang="en-US" altLang="ja-JP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range of sequence numbers must be increased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buffering at sender and/or receiver</a:t>
            </a:r>
          </a:p>
        </p:txBody>
      </p:sp>
      <p:pic>
        <p:nvPicPr>
          <p:cNvPr id="87044" name="Picture 5" descr="rdt_pipeline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3545930"/>
            <a:ext cx="61055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00FD-C91C-3341-89ED-BA3867B0646B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1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Pipelining: Increased Utilization</a:t>
            </a:r>
          </a:p>
        </p:txBody>
      </p:sp>
      <p:sp>
        <p:nvSpPr>
          <p:cNvPr id="89091" name="Line 5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2" name="Text Box 6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093" name="Line 7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4" name="Line 8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Text Box 9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096" name="Text Box 10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097" name="Line 11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Line 12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Freeform 13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0" name="Line 14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Line 15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2" name="Text Box 16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RTT 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03" name="Line 17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4" name="Line 18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5" name="Text Box 19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bit transmitted, t = L / 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7" name="Text Box 21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10" name="Text Box 24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packet, t = RTT + L / 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pSp>
        <p:nvGrpSpPr>
          <p:cNvPr id="89111" name="Group 25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89141" name="Line 2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2" name="Freeform 2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8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43" name="Group 2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89146" name="Line 2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47" name="Line 3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44" name="Line 3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5" name="Line 3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12" name="Freeform 33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3" name="Freeform 34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14" name="Line 35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5" name="Line 36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116" name="Group 37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89134" name="Line 38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5" name="Freeform 39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8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36" name="Group 40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89139" name="Line 41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40" name="Line 42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37" name="Line 43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8" name="Line 44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7" name="Group 45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89127" name="Line 4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Freeform 4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8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29" name="Group 4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89132" name="Line 4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3" name="Line 5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30" name="Line 5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1" name="Line 5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18" name="Line 53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9" name="Text Box 54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bit of 2</a:t>
            </a:r>
            <a:r>
              <a:rPr lang="en-US" altLang="x-none" sz="1600" baseline="30000">
                <a:solidFill>
                  <a:srgbClr val="000000"/>
                </a:solidFill>
                <a:latin typeface="Arial" charset="0"/>
              </a:rPr>
              <a:t>nd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20" name="Line 55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1" name="Line 56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Text Box 57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bit of 3</a:t>
            </a:r>
            <a:r>
              <a:rPr lang="en-US" altLang="x-none" sz="1600" baseline="3000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aphicFrame>
        <p:nvGraphicFramePr>
          <p:cNvPr id="89123" name="Object 58"/>
          <p:cNvGraphicFramePr>
            <a:graphicFrameLocks noChangeAspect="1"/>
          </p:cNvGraphicFramePr>
          <p:nvPr/>
        </p:nvGraphicFramePr>
        <p:xfrm>
          <a:off x="1462088" y="513556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0" name="Picture" r:id="rId4" imgW="3177616" imgH="498211" progId="Word.Picture.8">
                  <p:embed/>
                </p:oleObj>
              </mc:Choice>
              <mc:Fallback>
                <p:oleObj name="Picture" r:id="rId4" imgW="3177616" imgH="498211" progId="Word.Picture.8">
                  <p:embed/>
                  <p:pic>
                    <p:nvPicPr>
                      <p:cNvPr id="89123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35563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4" name="Text Box 59"/>
          <p:cNvSpPr txBox="1">
            <a:spLocks noChangeArrowheads="1"/>
          </p:cNvSpPr>
          <p:nvPr/>
        </p:nvSpPr>
        <p:spPr bwMode="auto">
          <a:xfrm>
            <a:off x="6281738" y="4237038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increase utilization</a:t>
            </a:r>
          </a:p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by a factor of 3!</a:t>
            </a:r>
          </a:p>
        </p:txBody>
      </p:sp>
      <p:sp>
        <p:nvSpPr>
          <p:cNvPr id="89125" name="Line 60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Rectangle 59"/>
          <p:cNvSpPr>
            <a:spLocks noChangeArrowheads="1"/>
          </p:cNvSpPr>
          <p:nvPr/>
        </p:nvSpPr>
        <p:spPr bwMode="auto">
          <a:xfrm>
            <a:off x="679450" y="6151563"/>
            <a:ext cx="7453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Question: a rule-of-thumb window size?</a:t>
            </a:r>
            <a:endParaRPr lang="en-US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0A36DC01-D263-4342-B80B-A249A48A0AB3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Realizing </a:t>
            </a:r>
            <a:r>
              <a:rPr lang="en-US" altLang="x-none" sz="3200">
                <a:ea typeface="ＭＳ Ｐゴシック" charset="-128"/>
              </a:rPr>
              <a:t>Sliding Window: Go-Back-n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k-bit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in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header</a:t>
            </a:r>
          </a:p>
          <a:p>
            <a:pPr>
              <a:buFont typeface="Wingdings" pitchFamily="2" charset="2"/>
              <a:buChar char="q"/>
            </a:pP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window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of up to W, consecutive </a:t>
            </a:r>
            <a:r>
              <a:rPr lang="en-US" altLang="ja-JP" sz="2000" dirty="0" err="1">
                <a:ea typeface="ＭＳ Ｐゴシック" charset="-128"/>
              </a:rPr>
              <a:t>unack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 err="1">
                <a:ea typeface="ＭＳ Ｐゴシック" charset="-128"/>
              </a:rPr>
              <a:t>ed</a:t>
            </a:r>
            <a:r>
              <a:rPr lang="en-US" altLang="ja-JP" sz="2000" dirty="0">
                <a:ea typeface="ＭＳ Ｐゴシック" charset="-128"/>
              </a:rPr>
              <a:t> </a:t>
            </a:r>
            <a:r>
              <a:rPr lang="en-US" altLang="ja-JP" sz="2000" dirty="0" err="1">
                <a:ea typeface="ＭＳ Ｐゴシック" charset="-128"/>
              </a:rPr>
              <a:t>pkts</a:t>
            </a:r>
            <a:r>
              <a:rPr lang="en-US" altLang="ja-JP" sz="2000" dirty="0">
                <a:ea typeface="ＭＳ Ｐゴシック" charset="-128"/>
              </a:rPr>
              <a:t> allowed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</p:txBody>
      </p:sp>
      <p:pic>
        <p:nvPicPr>
          <p:cNvPr id="91140" name="Picture 5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762250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476250" y="4638675"/>
            <a:ext cx="83248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ACK(n): ACKs all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pkts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up to, including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# n - </a:t>
            </a:r>
            <a:r>
              <a:rPr lang="ja-JP" altLang="en-US" sz="20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Comic Sans MS" charset="0"/>
              </a:rPr>
              <a:t>cumulative ACK</a:t>
            </a:r>
            <a:r>
              <a:rPr lang="ja-JP" altLang="en-US" sz="2000">
                <a:solidFill>
                  <a:srgbClr val="FF0000"/>
                </a:solidFill>
                <a:latin typeface="Comic Sans MS" charset="0"/>
              </a:rPr>
              <a:t>”</a:t>
            </a:r>
            <a:endParaRPr lang="en-US" altLang="ja-JP" sz="2000" dirty="0">
              <a:solidFill>
                <a:srgbClr val="FF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note: ACK(n) could mean two things: I have received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upto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and include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n, or I am waiting for 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timer for the packet at base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i="1" dirty="0">
                <a:solidFill>
                  <a:srgbClr val="000000"/>
                </a:solidFill>
                <a:latin typeface="Comic Sans MS" charset="0"/>
              </a:rPr>
              <a:t>timeout(n):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retransmit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 and all higher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#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pkts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in window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2" name="Text Box 7"/>
          <p:cNvSpPr txBox="1">
            <a:spLocks noChangeArrowheads="1"/>
          </p:cNvSpPr>
          <p:nvPr/>
        </p:nvSpPr>
        <p:spPr bwMode="auto">
          <a:xfrm>
            <a:off x="2566988" y="4192588"/>
            <a:ext cx="50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3647B9A-9BA5-004D-A89A-930B6EB5D2E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3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Outline</a:t>
            </a:r>
          </a:p>
        </p:txBody>
      </p:sp>
      <p:sp>
        <p:nvSpPr>
          <p:cNvPr id="171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Admin and recap</a:t>
            </a:r>
          </a:p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Reliable data transfer</a:t>
            </a:r>
          </a:p>
        </p:txBody>
      </p:sp>
      <p:sp>
        <p:nvSpPr>
          <p:cNvPr id="1710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0E10D8-C400-D64F-B8FA-0EC6EE29013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0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477838" y="296863"/>
            <a:ext cx="77724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GBN: Sender FSM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grpSp>
        <p:nvGrpSpPr>
          <p:cNvPr id="93187" name="Group 5"/>
          <p:cNvGrpSpPr>
            <a:grpSpLocks/>
          </p:cNvGrpSpPr>
          <p:nvPr/>
        </p:nvGrpSpPr>
        <p:grpSpPr bwMode="auto">
          <a:xfrm>
            <a:off x="3568700" y="3321050"/>
            <a:ext cx="800100" cy="657225"/>
            <a:chOff x="1939" y="2515"/>
            <a:chExt cx="504" cy="414"/>
          </a:xfrm>
        </p:grpSpPr>
        <p:sp>
          <p:nvSpPr>
            <p:cNvPr id="93211" name="Oval 6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3212" name="Text Box 7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600">
                  <a:solidFill>
                    <a:srgbClr val="000000"/>
                  </a:solidFill>
                  <a:latin typeface="Arial" charset="0"/>
                </a:rPr>
                <a:t>Wait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</p:grpSp>
      <p:sp>
        <p:nvSpPr>
          <p:cNvPr id="93188" name="Line 8"/>
          <p:cNvSpPr>
            <a:spLocks noChangeShapeType="1"/>
          </p:cNvSpPr>
          <p:nvPr/>
        </p:nvSpPr>
        <p:spPr bwMode="auto">
          <a:xfrm>
            <a:off x="2028825" y="24749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751388" y="323215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start_timer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udt_send(sndpkt[base])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udt_send(sndpkt[base+1])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…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udt_send(sndpkt[nextseqnum-1])</a:t>
            </a:r>
          </a:p>
          <a:p>
            <a:pPr algn="l" eaLnBrk="1" hangingPunct="1"/>
            <a:endParaRPr lang="en-US" altLang="x-none" sz="1400">
              <a:solidFill>
                <a:srgbClr val="000000"/>
              </a:solidFill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773613" y="2997200"/>
            <a:ext cx="1703387" cy="276225"/>
            <a:chOff x="4773613" y="2997200"/>
            <a:chExt cx="1703387" cy="276225"/>
          </a:xfrm>
        </p:grpSpPr>
        <p:sp>
          <p:nvSpPr>
            <p:cNvPr id="93209" name="Text Box 10"/>
            <p:cNvSpPr txBox="1">
              <a:spLocks noChangeArrowheads="1"/>
            </p:cNvSpPr>
            <p:nvPr/>
          </p:nvSpPr>
          <p:spPr bwMode="auto">
            <a:xfrm>
              <a:off x="4773613" y="2997200"/>
              <a:ext cx="11001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timeout</a:t>
              </a:r>
              <a:endParaRPr lang="en-US" altLang="x-none" sz="1400">
                <a:solidFill>
                  <a:srgbClr val="000000"/>
                </a:solidFill>
              </a:endParaRPr>
            </a:p>
            <a:p>
              <a:pPr algn="l" eaLnBrk="1" hangingPunct="1"/>
              <a:endParaRPr lang="en-US" altLang="x-none" sz="1400">
                <a:solidFill>
                  <a:srgbClr val="000000"/>
                </a:solidFill>
              </a:endParaRPr>
            </a:p>
          </p:txBody>
        </p:sp>
        <p:sp>
          <p:nvSpPr>
            <p:cNvPr id="93210" name="Line 11"/>
            <p:cNvSpPr>
              <a:spLocks noChangeShapeType="1"/>
            </p:cNvSpPr>
            <p:nvPr/>
          </p:nvSpPr>
          <p:spPr bwMode="auto">
            <a:xfrm>
              <a:off x="4857750" y="3273425"/>
              <a:ext cx="16192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1" name="Freeform 12"/>
          <p:cNvSpPr>
            <a:spLocks/>
          </p:cNvSpPr>
          <p:nvPr/>
        </p:nvSpPr>
        <p:spPr bwMode="auto">
          <a:xfrm>
            <a:off x="4394200" y="3076575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3"/>
          <p:cNvSpPr txBox="1">
            <a:spLocks noChangeArrowheads="1"/>
          </p:cNvSpPr>
          <p:nvPr/>
        </p:nvSpPr>
        <p:spPr bwMode="auto">
          <a:xfrm>
            <a:off x="3194050" y="969963"/>
            <a:ext cx="2333625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rdt_send(data)</a:t>
            </a: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3302000" y="128905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3194050" y="127793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if (nextseqnum &lt; base+W) {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sndpkt[nextseqnum] = make_pkt(nextseqnum,data,chksum)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udt_send(sndpkt[nextseqnum])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if (base == nextseqnum) start_timer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nextseqnum++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} else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block sender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3195" name="Freeform 16"/>
          <p:cNvSpPr>
            <a:spLocks/>
          </p:cNvSpPr>
          <p:nvPr/>
        </p:nvSpPr>
        <p:spPr bwMode="auto">
          <a:xfrm rot="5142103" flipH="1">
            <a:off x="3821113" y="2511425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3365500" y="5049838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if (new packets ACKed) {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advance base;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if (more packets waiting)</a:t>
            </a:r>
            <a:br>
              <a:rPr lang="en-US" altLang="x-none" sz="12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    send more packets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if (base == nextseqnum)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stop_timer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else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start_timer for the packet at new base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389313" y="4471988"/>
            <a:ext cx="2833687" cy="523875"/>
            <a:chOff x="3389313" y="4471988"/>
            <a:chExt cx="2833687" cy="523875"/>
          </a:xfrm>
        </p:grpSpPr>
        <p:sp>
          <p:nvSpPr>
            <p:cNvPr id="93207" name="Text Box 18"/>
            <p:cNvSpPr txBox="1">
              <a:spLocks noChangeArrowheads="1"/>
            </p:cNvSpPr>
            <p:nvPr/>
          </p:nvSpPr>
          <p:spPr bwMode="auto">
            <a:xfrm>
              <a:off x="3389313" y="4471988"/>
              <a:ext cx="2833687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   notcorrupt(rcvpkt) </a:t>
              </a:r>
            </a:p>
            <a:p>
              <a:pPr algn="l" eaLnBrk="1" hangingPunct="1"/>
              <a:endParaRPr lang="en-US" altLang="x-none" sz="1400">
                <a:solidFill>
                  <a:srgbClr val="000000"/>
                </a:solidFill>
              </a:endParaRPr>
            </a:p>
          </p:txBody>
        </p:sp>
        <p:sp>
          <p:nvSpPr>
            <p:cNvPr id="93208" name="Line 19"/>
            <p:cNvSpPr>
              <a:spLocks noChangeShapeType="1"/>
            </p:cNvSpPr>
            <p:nvPr/>
          </p:nvSpPr>
          <p:spPr bwMode="auto">
            <a:xfrm>
              <a:off x="3481388" y="4995863"/>
              <a:ext cx="1619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8" name="Freeform 20"/>
          <p:cNvSpPr>
            <a:spLocks/>
          </p:cNvSpPr>
          <p:nvPr/>
        </p:nvSpPr>
        <p:spPr bwMode="auto">
          <a:xfrm>
            <a:off x="3538538" y="4024313"/>
            <a:ext cx="1054100" cy="674687"/>
          </a:xfrm>
          <a:custGeom>
            <a:avLst/>
            <a:gdLst>
              <a:gd name="T0" fmla="*/ 2147483646 w 664"/>
              <a:gd name="T1" fmla="*/ 2147483646 h 425"/>
              <a:gd name="T2" fmla="*/ 2147483646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9" name="Line 21"/>
          <p:cNvSpPr>
            <a:spLocks noChangeShapeType="1"/>
          </p:cNvSpPr>
          <p:nvPr/>
        </p:nvSpPr>
        <p:spPr bwMode="auto">
          <a:xfrm>
            <a:off x="1614488" y="285750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0" name="Text Box 22"/>
          <p:cNvSpPr txBox="1">
            <a:spLocks noChangeArrowheads="1"/>
          </p:cNvSpPr>
          <p:nvPr/>
        </p:nvSpPr>
        <p:spPr bwMode="auto">
          <a:xfrm>
            <a:off x="1487488" y="2849563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base=1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nextseqnum=1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406525" y="3937000"/>
            <a:ext cx="2047875" cy="531813"/>
            <a:chOff x="1406525" y="3937000"/>
            <a:chExt cx="2047875" cy="531813"/>
          </a:xfrm>
        </p:grpSpPr>
        <p:sp>
          <p:nvSpPr>
            <p:cNvPr id="93205" name="Text Box 23"/>
            <p:cNvSpPr txBox="1">
              <a:spLocks noChangeArrowheads="1"/>
            </p:cNvSpPr>
            <p:nvPr/>
          </p:nvSpPr>
          <p:spPr bwMode="auto">
            <a:xfrm>
              <a:off x="1406525" y="3937000"/>
              <a:ext cx="20478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rdt_rcv(rcvpkt) </a:t>
              </a:r>
            </a:p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   &amp;&amp; corrupt(rcvpkt)</a:t>
              </a: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algn="l" eaLnBrk="1" hangingPunct="1"/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93206" name="Line 24"/>
            <p:cNvSpPr>
              <a:spLocks noChangeShapeType="1"/>
            </p:cNvSpPr>
            <p:nvPr/>
          </p:nvSpPr>
          <p:spPr bwMode="auto">
            <a:xfrm flipV="1">
              <a:off x="1487488" y="4468813"/>
              <a:ext cx="15208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2" name="Freeform 25"/>
          <p:cNvSpPr>
            <a:spLocks/>
          </p:cNvSpPr>
          <p:nvPr/>
        </p:nvSpPr>
        <p:spPr bwMode="auto">
          <a:xfrm>
            <a:off x="2932113" y="3798888"/>
            <a:ext cx="695325" cy="638175"/>
          </a:xfrm>
          <a:custGeom>
            <a:avLst/>
            <a:gdLst>
              <a:gd name="T0" fmla="*/ 2147483646 w 1095"/>
              <a:gd name="T1" fmla="*/ 0 h 1005"/>
              <a:gd name="T2" fmla="*/ 2147483646 w 1095"/>
              <a:gd name="T3" fmla="*/ 2147483646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Text Box 26"/>
          <p:cNvSpPr txBox="1">
            <a:spLocks noChangeArrowheads="1"/>
          </p:cNvSpPr>
          <p:nvPr/>
        </p:nvSpPr>
        <p:spPr bwMode="auto">
          <a:xfrm>
            <a:off x="1530350" y="25273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pic>
        <p:nvPicPr>
          <p:cNvPr id="93204" name="Picture 5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" r="47192"/>
          <a:stretch>
            <a:fillRect/>
          </a:stretch>
        </p:blipFill>
        <p:spPr bwMode="auto">
          <a:xfrm>
            <a:off x="5614988" y="4710113"/>
            <a:ext cx="3265487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C629ED1-2F3C-B442-B287-6DB73F7878C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7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6" grpId="0" animBg="1"/>
      <p:bldP spid="24587" grpId="0" animBg="1"/>
      <p:bldP spid="24588" grpId="0"/>
      <p:bldP spid="245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GBN: Receiver FSM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801688" y="3641725"/>
            <a:ext cx="8148637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Only state: </a:t>
            </a:r>
            <a:r>
              <a:rPr lang="en-US" altLang="x-none" sz="2000" b="1" dirty="0" err="1">
                <a:solidFill>
                  <a:srgbClr val="000000"/>
                </a:solidFill>
                <a:latin typeface="Courier New" charset="0"/>
              </a:rPr>
              <a:t>expectedseqnum</a:t>
            </a:r>
            <a:endParaRPr lang="en-US" altLang="x-none" sz="2000" b="1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out-of-order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: 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discard (don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buffer) -&gt; </a:t>
            </a:r>
            <a:r>
              <a:rPr lang="en-US" altLang="ja-JP" sz="2000" dirty="0">
                <a:solidFill>
                  <a:srgbClr val="FF0000"/>
                </a:solidFill>
                <a:latin typeface="Comic Sans MS" charset="0"/>
              </a:rPr>
              <a:t>no receiver buffering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!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e-ACK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with highest in-order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#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may generate duplicate ACKs</a:t>
            </a:r>
          </a:p>
        </p:txBody>
      </p:sp>
      <p:sp>
        <p:nvSpPr>
          <p:cNvPr id="95236" name="Oval 6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7" name="Text Box 7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Wait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95238" name="Line 8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2470150" y="1517650"/>
            <a:ext cx="16176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8" name="Text Box 10"/>
          <p:cNvSpPr txBox="1">
            <a:spLocks noChangeArrowheads="1"/>
          </p:cNvSpPr>
          <p:nvPr/>
        </p:nvSpPr>
        <p:spPr bwMode="auto">
          <a:xfrm>
            <a:off x="2509838" y="1241425"/>
            <a:ext cx="7254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default</a:t>
            </a:r>
            <a:endParaRPr lang="en-US" altLang="x-none" sz="1400">
              <a:solidFill>
                <a:srgbClr val="000000"/>
              </a:solidFill>
            </a:endParaRPr>
          </a:p>
          <a:p>
            <a:pPr algn="l" eaLnBrk="1" hangingPunct="1"/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7289" name="Line 11"/>
          <p:cNvSpPr>
            <a:spLocks noChangeShapeType="1"/>
          </p:cNvSpPr>
          <p:nvPr/>
        </p:nvSpPr>
        <p:spPr bwMode="auto">
          <a:xfrm>
            <a:off x="2590800" y="1538288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Freeform 12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1" name="Text Box 13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rdt_rcv(rcvpkt)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&amp;&amp; notcurrupt(rcvpkt)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&amp;&amp; hasseqnum(rcvpkt,expectedseqnum) 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92" name="Line 14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3" name="Text Box 15"/>
          <p:cNvSpPr txBox="1">
            <a:spLocks noChangeArrowheads="1"/>
          </p:cNvSpPr>
          <p:nvPr/>
        </p:nvSpPr>
        <p:spPr bwMode="auto">
          <a:xfrm>
            <a:off x="4330700" y="2289175"/>
            <a:ext cx="43148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sndpkt = make_pkt(expectedseqnum,ACK,chksum)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expectedseqnum++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94" name="Freeform 16"/>
          <p:cNvSpPr>
            <a:spLocks/>
          </p:cNvSpPr>
          <p:nvPr/>
        </p:nvSpPr>
        <p:spPr bwMode="auto">
          <a:xfrm rot="5142103" flipH="1">
            <a:off x="3217863" y="1309687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7" name="Line 17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Text Box 18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expectedseqnum=1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sndpkt =    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make_pkt(expectedseqnum,ACK,chksum)</a:t>
            </a:r>
          </a:p>
          <a:p>
            <a:pPr algn="l" eaLnBrk="1" hangingPunct="1"/>
            <a:endParaRPr lang="en-US" altLang="x-none" sz="1400">
              <a:solidFill>
                <a:srgbClr val="000000"/>
              </a:solidFill>
            </a:endParaRPr>
          </a:p>
          <a:p>
            <a:pPr algn="l" eaLnBrk="1" hangingPunct="1"/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49" name="Text Box 19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2EA4F630-5334-B241-822B-1F661B95F6F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4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7" grpId="0"/>
      <p:bldP spid="97288" grpId="0"/>
      <p:bldP spid="97289" grpId="0" animBg="1"/>
      <p:bldP spid="97290" grpId="0" animBg="1"/>
      <p:bldP spid="97291" grpId="0"/>
      <p:bldP spid="97292" grpId="0" animBg="1"/>
      <p:bldP spid="97293" grpId="0"/>
      <p:bldP spid="972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047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GBN in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Action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97283" name="Picture 3" descr="gbn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688975"/>
            <a:ext cx="597217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47675" y="1531938"/>
            <a:ext cx="1093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window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size = 4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2919A1E-E613-B740-8622-14E0E51734E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1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Analysis: Efficiency of </a:t>
            </a:r>
            <a:r>
              <a:rPr lang="en-US" altLang="x-none" sz="3600" dirty="0">
                <a:ea typeface="ＭＳ Ｐゴシック" charset="-128"/>
              </a:rPr>
              <a:t>Go-Back-n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window size W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each packet is lost with probability p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On average, how many packets do we send for each data packet received?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267DE-FCD3-924B-ADA7-73266B6BA218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2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Selective Repeat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window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Window size W: W consecutive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Receiver </a:t>
            </a:r>
            <a:r>
              <a:rPr lang="en-US" altLang="x-none" sz="2400" i="1" dirty="0">
                <a:solidFill>
                  <a:srgbClr val="FF0000"/>
                </a:solidFill>
                <a:ea typeface="ＭＳ Ｐゴシック" charset="-128"/>
              </a:rPr>
              <a:t>individually</a:t>
            </a:r>
            <a:r>
              <a:rPr lang="en-US" altLang="x-none" sz="2400" dirty="0">
                <a:ea typeface="ＭＳ Ｐゴシック" charset="-128"/>
              </a:rPr>
              <a:t> acknowledges correctly received </a:t>
            </a:r>
            <a:r>
              <a:rPr lang="en-US" altLang="x-none" sz="2400" dirty="0" err="1">
                <a:ea typeface="ＭＳ Ｐゴシック" charset="-128"/>
              </a:rPr>
              <a:t>pkts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buffers out-of-orde</a:t>
            </a:r>
            <a:r>
              <a:rPr lang="en-US" altLang="x-none" sz="2000" dirty="0">
                <a:ea typeface="ＭＳ Ｐゴシック" charset="-128"/>
              </a:rPr>
              <a:t>r </a:t>
            </a:r>
            <a:r>
              <a:rPr lang="en-US" altLang="x-none" sz="2000" dirty="0" err="1">
                <a:ea typeface="ＭＳ Ｐゴシック" charset="-128"/>
              </a:rPr>
              <a:t>pkts</a:t>
            </a:r>
            <a:r>
              <a:rPr lang="en-US" altLang="x-none" sz="2000" dirty="0">
                <a:ea typeface="ＭＳ Ｐゴシック" charset="-128"/>
              </a:rPr>
              <a:t>, for eventual in-order delivery to upper layer</a:t>
            </a:r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ACK(n) means received packet with </a:t>
            </a: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seq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# n only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buffer size at receiver: window size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only resends </a:t>
            </a:r>
            <a:r>
              <a:rPr lang="en-US" altLang="x-none" sz="2400" dirty="0" err="1">
                <a:ea typeface="ＭＳ Ｐゴシック" charset="-128"/>
              </a:rPr>
              <a:t>pkts</a:t>
            </a:r>
            <a:r>
              <a:rPr lang="en-US" altLang="x-none" sz="2400" dirty="0">
                <a:ea typeface="ＭＳ Ｐゴシック" charset="-128"/>
              </a:rPr>
              <a:t> for which ACK not received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timer for each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BCFD2-A327-3448-A437-A1F175F2AD05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4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04800"/>
            <a:ext cx="8486775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Selective Repeat: Sender, Receiver Windows</a:t>
            </a:r>
            <a:endParaRPr lang="en-US" altLang="x-none" sz="3600">
              <a:ea typeface="ＭＳ Ｐゴシック" charset="-128"/>
            </a:endParaRPr>
          </a:p>
        </p:txBody>
      </p:sp>
      <p:pic>
        <p:nvPicPr>
          <p:cNvPr id="103427" name="Picture 3" descr="sr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949575" y="5418138"/>
            <a:ext cx="37623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332038" y="2771775"/>
            <a:ext cx="37623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A687BF2-268E-404F-AD3E-EBE53481F822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92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Selective Repeat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243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data from above 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packets is less than window size W, send; otherwise block app.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timeout(n):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resend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n, restart timer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ACK(n) </a:t>
            </a:r>
            <a:r>
              <a:rPr lang="en-US" altLang="x-none" sz="2000" dirty="0">
                <a:ea typeface="ＭＳ Ｐゴシック" charset="-128"/>
              </a:rPr>
              <a:t>in </a:t>
            </a:r>
            <a:r>
              <a:rPr lang="en-US" altLang="x-none" sz="1600" dirty="0">
                <a:ea typeface="ＭＳ Ｐゴシック" charset="-128"/>
              </a:rPr>
              <a:t>[sendbase,sendbase+W-1]: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mark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 as received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update </a:t>
            </a:r>
            <a:r>
              <a:rPr lang="en-US" altLang="x-none" sz="2000" dirty="0" err="1">
                <a:ea typeface="ＭＳ Ｐゴシック" charset="-128"/>
              </a:rPr>
              <a:t>sendbase</a:t>
            </a:r>
            <a:r>
              <a:rPr lang="en-US" altLang="x-none" sz="2000" dirty="0">
                <a:ea typeface="ＭＳ Ｐゴシック" charset="-128"/>
              </a:rPr>
              <a:t> to the first packet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95300" y="1457325"/>
            <a:ext cx="3967163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77" name="Group 8"/>
          <p:cNvGrpSpPr>
            <a:grpSpLocks/>
          </p:cNvGrpSpPr>
          <p:nvPr/>
        </p:nvGrpSpPr>
        <p:grpSpPr bwMode="auto">
          <a:xfrm>
            <a:off x="703263" y="1208088"/>
            <a:ext cx="1150937" cy="457200"/>
            <a:chOff x="1103" y="3929"/>
            <a:chExt cx="725" cy="288"/>
          </a:xfrm>
        </p:grpSpPr>
        <p:sp>
          <p:nvSpPr>
            <p:cNvPr id="105483" name="Rectangle 7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4" name="Text Box 6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sender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05478" name="Rectangle 9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 err="1">
                <a:solidFill>
                  <a:srgbClr val="FF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 n in 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[</a:t>
            </a:r>
            <a:r>
              <a:rPr lang="en-US" altLang="x-none" sz="1600" dirty="0" err="1">
                <a:solidFill>
                  <a:srgbClr val="FF0000"/>
                </a:solidFill>
                <a:latin typeface="Comic Sans MS" charset="0"/>
              </a:rPr>
              <a:t>rcvbase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, rcvbase+W-1]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send ACK(n)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if (out-of-order)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mark and buffer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else /*in-order*/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     deliver any in-order packets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otherwise: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ignore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9" name="Rectangle 10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80" name="Group 14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105481" name="Rectangle 12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2" name="Text Box 13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receiver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D90791F-CACF-4C4B-9AE1-3961A1F1006F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39725" y="255588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Selective Repeat in Action</a:t>
            </a:r>
          </a:p>
        </p:txBody>
      </p:sp>
      <p:pic>
        <p:nvPicPr>
          <p:cNvPr id="107523" name="Picture 5" descr="03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77" y="1362681"/>
            <a:ext cx="6856413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EE4C0-774E-EC49-9450-13FBE7ADAED8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28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Discussion: Efficiency of Selective Repeat</a:t>
            </a:r>
            <a:endParaRPr lang="en-US" altLang="x-none" sz="28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10957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Assume window size W</a:t>
            </a: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zh-CN" sz="2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Assume each packet is lost with probability p</a:t>
            </a: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zh-CN" sz="2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On average, how many packets do we send for each data packet received?</a:t>
            </a: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10AE0-482B-7E44-B574-BE42F534F92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6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01600"/>
            <a:ext cx="80200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Selective Repeat: </a:t>
            </a:r>
            <a:br>
              <a:rPr lang="en-US" altLang="x-none" sz="3200">
                <a:ea typeface="ＭＳ Ｐゴシック" charset="-128"/>
              </a:rPr>
            </a:br>
            <a:r>
              <a:rPr lang="en-US" altLang="x-none" sz="3200">
                <a:ea typeface="ＭＳ Ｐゴシック" charset="-128"/>
              </a:rPr>
              <a:t>Seq# Ambiguity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571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9942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ea typeface="ＭＳ Ｐゴシック" charset="-128"/>
              </a:rPr>
              <a:t>Example: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s: 0, 1, 2, 3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window size=3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Error: incorrectly passes duplicate data as new.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90986C9-24D1-AE4D-8F9D-42A66AC03FA0}"/>
              </a:ext>
            </a:extLst>
          </p:cNvPr>
          <p:cNvSpPr txBox="1">
            <a:spLocks/>
          </p:cNvSpPr>
          <p:nvPr/>
        </p:nvSpPr>
        <p:spPr bwMode="auto">
          <a:xfrm>
            <a:off x="8707067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x-none" sz="1400" dirty="0">
              <a:latin typeface="Times New Roman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8AA3BA-E009-8747-A9CC-BD578B9E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304569"/>
            <a:ext cx="5136204" cy="3377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BEB78E-FA0E-4942-BAA2-0D83600AE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200" y="3400898"/>
            <a:ext cx="5038928" cy="334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Admin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Oct.</a:t>
            </a:r>
            <a:r>
              <a:rPr lang="zh-CN" altLang="en-US" dirty="0"/>
              <a:t> </a:t>
            </a:r>
            <a:r>
              <a:rPr lang="en-US" altLang="zh-CN" dirty="0"/>
              <a:t>27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(morning)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CN" dirty="0">
                <a:ea typeface="ＭＳ Ｐゴシック" charset="-128"/>
              </a:rPr>
              <a:t>Guest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lecturer: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Ennan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Zhai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(Alibaba)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CN" dirty="0">
                <a:ea typeface="ＭＳ Ｐゴシック" charset="-128"/>
              </a:rPr>
              <a:t>Lecture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title: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Intent-Based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Network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Alibaba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3712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333375" y="150813"/>
            <a:ext cx="83677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State Invariant: Window Location</a:t>
            </a:r>
          </a:p>
        </p:txBody>
      </p:sp>
      <p:sp>
        <p:nvSpPr>
          <p:cNvPr id="111619" name="Rectangle 5"/>
          <p:cNvSpPr>
            <a:spLocks noChangeArrowheads="1"/>
          </p:cNvSpPr>
          <p:nvPr/>
        </p:nvSpPr>
        <p:spPr bwMode="auto">
          <a:xfrm>
            <a:off x="333375" y="1513681"/>
            <a:ext cx="80772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Go-back-n (GBN)</a:t>
            </a: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Selective repeat (SR)</a:t>
            </a:r>
          </a:p>
        </p:txBody>
      </p:sp>
      <p:sp>
        <p:nvSpPr>
          <p:cNvPr id="111620" name="Rectangle 7"/>
          <p:cNvSpPr>
            <a:spLocks noChangeArrowheads="1"/>
          </p:cNvSpPr>
          <p:nvPr/>
        </p:nvSpPr>
        <p:spPr bwMode="auto">
          <a:xfrm>
            <a:off x="1584325" y="207089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1" name="Rectangle 8"/>
          <p:cNvSpPr>
            <a:spLocks noChangeArrowheads="1"/>
          </p:cNvSpPr>
          <p:nvPr/>
        </p:nvSpPr>
        <p:spPr bwMode="auto">
          <a:xfrm>
            <a:off x="1825625" y="20677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2" name="Rectangle 9"/>
          <p:cNvSpPr>
            <a:spLocks noChangeArrowheads="1"/>
          </p:cNvSpPr>
          <p:nvPr/>
        </p:nvSpPr>
        <p:spPr bwMode="auto">
          <a:xfrm>
            <a:off x="2066925" y="20661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3" name="Rectangle 10"/>
          <p:cNvSpPr>
            <a:spLocks noChangeArrowheads="1"/>
          </p:cNvSpPr>
          <p:nvPr/>
        </p:nvSpPr>
        <p:spPr bwMode="auto">
          <a:xfrm>
            <a:off x="2308225" y="207248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4" name="Text Box 12"/>
          <p:cNvSpPr txBox="1">
            <a:spLocks noChangeArrowheads="1"/>
          </p:cNvSpPr>
          <p:nvPr/>
        </p:nvSpPr>
        <p:spPr bwMode="auto">
          <a:xfrm>
            <a:off x="6010275" y="221694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1625" name="Text Box 13"/>
          <p:cNvSpPr txBox="1">
            <a:spLocks noChangeArrowheads="1"/>
          </p:cNvSpPr>
          <p:nvPr/>
        </p:nvSpPr>
        <p:spPr bwMode="auto">
          <a:xfrm>
            <a:off x="5957887" y="302339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11626" name="Line 20"/>
          <p:cNvSpPr>
            <a:spLocks noChangeShapeType="1"/>
          </p:cNvSpPr>
          <p:nvPr/>
        </p:nvSpPr>
        <p:spPr bwMode="auto">
          <a:xfrm>
            <a:off x="1038225" y="620315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7" name="Text Box 21"/>
          <p:cNvSpPr txBox="1">
            <a:spLocks noChangeArrowheads="1"/>
          </p:cNvSpPr>
          <p:nvPr/>
        </p:nvSpPr>
        <p:spPr bwMode="auto">
          <a:xfrm>
            <a:off x="6018212" y="497919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1628" name="Text Box 22"/>
          <p:cNvSpPr txBox="1">
            <a:spLocks noChangeArrowheads="1"/>
          </p:cNvSpPr>
          <p:nvPr/>
        </p:nvSpPr>
        <p:spPr bwMode="auto">
          <a:xfrm>
            <a:off x="5965825" y="578564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11629" name="Line 6"/>
          <p:cNvSpPr>
            <a:spLocks noChangeShapeType="1"/>
          </p:cNvSpPr>
          <p:nvPr/>
        </p:nvSpPr>
        <p:spPr bwMode="auto">
          <a:xfrm>
            <a:off x="1011237" y="264398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0" name="Line 11"/>
          <p:cNvSpPr>
            <a:spLocks noChangeShapeType="1"/>
          </p:cNvSpPr>
          <p:nvPr/>
        </p:nvSpPr>
        <p:spPr bwMode="auto">
          <a:xfrm>
            <a:off x="1030287" y="344090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1019175" y="540623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2" name="Rectangle 36"/>
          <p:cNvSpPr>
            <a:spLocks noChangeArrowheads="1"/>
          </p:cNvSpPr>
          <p:nvPr/>
        </p:nvSpPr>
        <p:spPr bwMode="auto">
          <a:xfrm>
            <a:off x="1593850" y="48236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33" name="Rectangle 37"/>
          <p:cNvSpPr>
            <a:spLocks noChangeArrowheads="1"/>
          </p:cNvSpPr>
          <p:nvPr/>
        </p:nvSpPr>
        <p:spPr bwMode="auto">
          <a:xfrm>
            <a:off x="1835150" y="48347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34" name="Rectangle 38"/>
          <p:cNvSpPr>
            <a:spLocks noChangeArrowheads="1"/>
          </p:cNvSpPr>
          <p:nvPr/>
        </p:nvSpPr>
        <p:spPr bwMode="auto">
          <a:xfrm>
            <a:off x="2076450" y="483314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35" name="Rectangle 39"/>
          <p:cNvSpPr>
            <a:spLocks noChangeArrowheads="1"/>
          </p:cNvSpPr>
          <p:nvPr/>
        </p:nvSpPr>
        <p:spPr bwMode="auto">
          <a:xfrm>
            <a:off x="2317750" y="4825206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51FCB1FE-1401-4B4D-9248-79049F60D365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49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Window Location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276225" y="1450181"/>
            <a:ext cx="80772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Go-back-n (GBN)</a:t>
            </a: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Selective repeat (SR)</a:t>
            </a:r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1527175" y="200739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69" name="Rectangle 8"/>
          <p:cNvSpPr>
            <a:spLocks noChangeArrowheads="1"/>
          </p:cNvSpPr>
          <p:nvPr/>
        </p:nvSpPr>
        <p:spPr bwMode="auto">
          <a:xfrm>
            <a:off x="1768475" y="20042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0" name="Rectangle 9"/>
          <p:cNvSpPr>
            <a:spLocks noChangeArrowheads="1"/>
          </p:cNvSpPr>
          <p:nvPr/>
        </p:nvSpPr>
        <p:spPr bwMode="auto">
          <a:xfrm>
            <a:off x="2009775" y="20026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1" name="Rectangle 10"/>
          <p:cNvSpPr>
            <a:spLocks noChangeArrowheads="1"/>
          </p:cNvSpPr>
          <p:nvPr/>
        </p:nvSpPr>
        <p:spPr bwMode="auto">
          <a:xfrm>
            <a:off x="2251075" y="200898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2" name="Text Box 12"/>
          <p:cNvSpPr txBox="1">
            <a:spLocks noChangeArrowheads="1"/>
          </p:cNvSpPr>
          <p:nvPr/>
        </p:nvSpPr>
        <p:spPr bwMode="auto">
          <a:xfrm>
            <a:off x="5953125" y="215344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3673" name="Text Box 13"/>
          <p:cNvSpPr txBox="1">
            <a:spLocks noChangeArrowheads="1"/>
          </p:cNvSpPr>
          <p:nvPr/>
        </p:nvSpPr>
        <p:spPr bwMode="auto">
          <a:xfrm>
            <a:off x="5900737" y="295989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1531937" y="2812256"/>
            <a:ext cx="242888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5" name="Line 20"/>
          <p:cNvSpPr>
            <a:spLocks noChangeShapeType="1"/>
          </p:cNvSpPr>
          <p:nvPr/>
        </p:nvSpPr>
        <p:spPr bwMode="auto">
          <a:xfrm>
            <a:off x="981075" y="613965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6" name="Text Box 21"/>
          <p:cNvSpPr txBox="1">
            <a:spLocks noChangeArrowheads="1"/>
          </p:cNvSpPr>
          <p:nvPr/>
        </p:nvSpPr>
        <p:spPr bwMode="auto">
          <a:xfrm>
            <a:off x="5961062" y="491569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3677" name="Text Box 22"/>
          <p:cNvSpPr txBox="1">
            <a:spLocks noChangeArrowheads="1"/>
          </p:cNvSpPr>
          <p:nvPr/>
        </p:nvSpPr>
        <p:spPr bwMode="auto">
          <a:xfrm>
            <a:off x="5908675" y="572214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13678" name="Line 6"/>
          <p:cNvSpPr>
            <a:spLocks noChangeShapeType="1"/>
          </p:cNvSpPr>
          <p:nvPr/>
        </p:nvSpPr>
        <p:spPr bwMode="auto">
          <a:xfrm>
            <a:off x="954087" y="258048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9" name="Line 11"/>
          <p:cNvSpPr>
            <a:spLocks noChangeShapeType="1"/>
          </p:cNvSpPr>
          <p:nvPr/>
        </p:nvSpPr>
        <p:spPr bwMode="auto">
          <a:xfrm>
            <a:off x="973137" y="337740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0" name="Line 15"/>
          <p:cNvSpPr>
            <a:spLocks noChangeShapeType="1"/>
          </p:cNvSpPr>
          <p:nvPr/>
        </p:nvSpPr>
        <p:spPr bwMode="auto">
          <a:xfrm>
            <a:off x="962025" y="534273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44637" y="5561806"/>
            <a:ext cx="966788" cy="579438"/>
            <a:chOff x="1052" y="3374"/>
            <a:chExt cx="609" cy="365"/>
          </a:xfrm>
        </p:grpSpPr>
        <p:sp>
          <p:nvSpPr>
            <p:cNvPr id="113687" name="Rectangle 31"/>
            <p:cNvSpPr>
              <a:spLocks noChangeArrowheads="1"/>
            </p:cNvSpPr>
            <p:nvPr/>
          </p:nvSpPr>
          <p:spPr bwMode="auto">
            <a:xfrm>
              <a:off x="1052" y="3374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88" name="Rectangle 32"/>
            <p:cNvSpPr>
              <a:spLocks noChangeArrowheads="1"/>
            </p:cNvSpPr>
            <p:nvPr/>
          </p:nvSpPr>
          <p:spPr bwMode="auto">
            <a:xfrm>
              <a:off x="1204" y="3378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89" name="Rectangle 33"/>
            <p:cNvSpPr>
              <a:spLocks noChangeArrowheads="1"/>
            </p:cNvSpPr>
            <p:nvPr/>
          </p:nvSpPr>
          <p:spPr bwMode="auto">
            <a:xfrm>
              <a:off x="1356" y="3376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90" name="Rectangle 34"/>
            <p:cNvSpPr>
              <a:spLocks noChangeArrowheads="1"/>
            </p:cNvSpPr>
            <p:nvPr/>
          </p:nvSpPr>
          <p:spPr bwMode="auto">
            <a:xfrm>
              <a:off x="1508" y="3375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3682" name="Rectangle 36"/>
          <p:cNvSpPr>
            <a:spLocks noChangeArrowheads="1"/>
          </p:cNvSpPr>
          <p:nvPr/>
        </p:nvSpPr>
        <p:spPr bwMode="auto">
          <a:xfrm>
            <a:off x="1536700" y="47601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3" name="Rectangle 37"/>
          <p:cNvSpPr>
            <a:spLocks noChangeArrowheads="1"/>
          </p:cNvSpPr>
          <p:nvPr/>
        </p:nvSpPr>
        <p:spPr bwMode="auto">
          <a:xfrm>
            <a:off x="1778000" y="47712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4" name="Rectangle 38"/>
          <p:cNvSpPr>
            <a:spLocks noChangeArrowheads="1"/>
          </p:cNvSpPr>
          <p:nvPr/>
        </p:nvSpPr>
        <p:spPr bwMode="auto">
          <a:xfrm>
            <a:off x="2019300" y="476964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5" name="Rectangle 39"/>
          <p:cNvSpPr>
            <a:spLocks noChangeArrowheads="1"/>
          </p:cNvSpPr>
          <p:nvPr/>
        </p:nvSpPr>
        <p:spPr bwMode="auto">
          <a:xfrm>
            <a:off x="2260600" y="4761706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167313" y="41275"/>
            <a:ext cx="3713162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Arial" charset="0"/>
              </a:rPr>
              <a:t>Q:</a:t>
            </a:r>
            <a:r>
              <a:rPr lang="en-US" altLang="x-none">
                <a:solidFill>
                  <a:srgbClr val="000000"/>
                </a:solidFill>
                <a:latin typeface="Arial" charset="0"/>
              </a:rPr>
              <a:t> what relationship between seq # size and window size?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7E22D69C-353B-744B-9B8F-8568B8168DB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0.03009 L 0.12275 -0.03009 " pathEditMode="fixed" rAng="0" ptsTypes="AA">
                                      <p:cBhvr>
                                        <p:cTn id="6" dur="50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L 0.10747 -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Selective Repeat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243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data from above 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packets is less than window size W, send; otherwise block app.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timeout(n):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resend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n, restart timer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ACK(n) </a:t>
            </a:r>
            <a:r>
              <a:rPr lang="en-US" altLang="x-none" sz="2000" dirty="0">
                <a:ea typeface="ＭＳ Ｐゴシック" charset="-128"/>
              </a:rPr>
              <a:t>in </a:t>
            </a:r>
            <a:r>
              <a:rPr lang="en-US" altLang="x-none" sz="1600" dirty="0">
                <a:ea typeface="ＭＳ Ｐゴシック" charset="-128"/>
              </a:rPr>
              <a:t>[sendbase,sendbase+W-1]: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mark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 as received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update </a:t>
            </a:r>
            <a:r>
              <a:rPr lang="en-US" altLang="x-none" sz="2000" dirty="0" err="1">
                <a:ea typeface="ＭＳ Ｐゴシック" charset="-128"/>
              </a:rPr>
              <a:t>sendbase</a:t>
            </a:r>
            <a:r>
              <a:rPr lang="en-US" altLang="x-none" sz="2000" dirty="0">
                <a:ea typeface="ＭＳ Ｐゴシック" charset="-128"/>
              </a:rPr>
              <a:t> to the first packet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95300" y="1457325"/>
            <a:ext cx="3967163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77" name="Group 8"/>
          <p:cNvGrpSpPr>
            <a:grpSpLocks/>
          </p:cNvGrpSpPr>
          <p:nvPr/>
        </p:nvGrpSpPr>
        <p:grpSpPr bwMode="auto">
          <a:xfrm>
            <a:off x="703263" y="1208088"/>
            <a:ext cx="1150937" cy="457200"/>
            <a:chOff x="1103" y="3929"/>
            <a:chExt cx="725" cy="288"/>
          </a:xfrm>
        </p:grpSpPr>
        <p:sp>
          <p:nvSpPr>
            <p:cNvPr id="105483" name="Rectangle 7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4" name="Text Box 6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sender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05478" name="Rectangle 9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 err="1">
                <a:solidFill>
                  <a:srgbClr val="FF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 n in 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[</a:t>
            </a:r>
            <a:r>
              <a:rPr lang="en-US" altLang="x-none" sz="1600" dirty="0" err="1">
                <a:solidFill>
                  <a:srgbClr val="FF0000"/>
                </a:solidFill>
                <a:latin typeface="Comic Sans MS" charset="0"/>
              </a:rPr>
              <a:t>rcvbase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, rcvbase+W-1]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send ACK(n)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if (out-of-order)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mark and buffer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else /*in-order*/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     deliver any in-order packets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n in 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[</a:t>
            </a:r>
            <a:r>
              <a:rPr lang="en-US" altLang="x-none" sz="1800" dirty="0" err="1">
                <a:solidFill>
                  <a:srgbClr val="FF0000"/>
                </a:solidFill>
                <a:latin typeface="Comic Sans MS" charset="0"/>
              </a:rPr>
              <a:t>rcvbase</a:t>
            </a:r>
            <a:r>
              <a:rPr lang="en-US" altLang="zh-CN" sz="1800" dirty="0">
                <a:solidFill>
                  <a:srgbClr val="FF0000"/>
                </a:solidFill>
                <a:latin typeface="Comic Sans MS" charset="0"/>
              </a:rPr>
              <a:t>-W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, rcvbase-1]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send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ACK(n)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otherwise: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ignore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9" name="Rectangle 10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80" name="Group 14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105481" name="Rectangle 12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2" name="Text Box 13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receiver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D90791F-CACF-4C4B-9AE1-3961A1F1006F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x-none" sz="1400" dirty="0">
              <a:latin typeface="Times New Roman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E1EEE-5252-D34F-BD72-4D52DE7D8FF2}"/>
              </a:ext>
            </a:extLst>
          </p:cNvPr>
          <p:cNvSpPr/>
          <p:nvPr/>
        </p:nvSpPr>
        <p:spPr bwMode="auto">
          <a:xfrm>
            <a:off x="4778829" y="4027714"/>
            <a:ext cx="4147458" cy="7837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17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ChangeArrowheads="1"/>
          </p:cNvSpPr>
          <p:nvPr/>
        </p:nvSpPr>
        <p:spPr bwMode="auto">
          <a:xfrm>
            <a:off x="333375" y="619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Sliding Window Protocols:</a:t>
            </a:r>
            <a:br>
              <a:rPr lang="en-US" altLang="x-none" sz="3600" u="sng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Go-back-n and Selective Repeat</a:t>
            </a:r>
          </a:p>
        </p:txBody>
      </p:sp>
      <p:graphicFrame>
        <p:nvGraphicFramePr>
          <p:cNvPr id="218117" name="Group 5"/>
          <p:cNvGraphicFramePr>
            <a:graphicFrameLocks noGrp="1"/>
          </p:cNvGraphicFramePr>
          <p:nvPr/>
        </p:nvGraphicFramePr>
        <p:xfrm>
          <a:off x="400050" y="1584325"/>
          <a:ext cx="8134350" cy="4348204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5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Go-back-n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Selective Repeat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data bandwidth: sender to receiver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(avg. number of times a pkt is transmitted)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ACK bandwidth (receiver to sender)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Relationship between M (the number of seq#) and W (window size)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2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Buffer size at receiver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Complexity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793" name="Text Box 37"/>
          <p:cNvSpPr txBox="1">
            <a:spLocks noChangeArrowheads="1"/>
          </p:cNvSpPr>
          <p:nvPr/>
        </p:nvSpPr>
        <p:spPr bwMode="auto">
          <a:xfrm>
            <a:off x="353786" y="6210341"/>
            <a:ext cx="855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p: the loss rate of a packet; M: number of seq# (e.g., 3 bit M = 8); W: window size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17875" y="3406775"/>
            <a:ext cx="2314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More efficient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21388" y="3378200"/>
            <a:ext cx="220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Less efficient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67150" y="4057650"/>
            <a:ext cx="1077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 &gt; W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19850" y="4070350"/>
            <a:ext cx="1265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 ≥ 2W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133850" y="4832350"/>
            <a:ext cx="32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40538" y="4819650"/>
            <a:ext cx="506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W</a:t>
            </a:r>
            <a:endParaRPr lang="en-US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78238" y="5470525"/>
            <a:ext cx="1289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Simpler</a:t>
            </a:r>
            <a:endParaRPr lang="en-US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083300" y="5441950"/>
            <a:ext cx="2185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More complex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63900" y="2255838"/>
            <a:ext cx="2200275" cy="952500"/>
            <a:chOff x="3263559" y="2256058"/>
            <a:chExt cx="2201244" cy="952857"/>
          </a:xfrm>
        </p:grpSpPr>
        <p:sp>
          <p:nvSpPr>
            <p:cNvPr id="117806" name="Rectangle 7"/>
            <p:cNvSpPr>
              <a:spLocks noChangeArrowheads="1"/>
            </p:cNvSpPr>
            <p:nvPr/>
          </p:nvSpPr>
          <p:spPr bwMode="auto">
            <a:xfrm>
              <a:off x="3263559" y="2256058"/>
              <a:ext cx="22012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3333CC"/>
                </a:buClr>
                <a:buSzPct val="85000"/>
              </a:pP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Less efficient</a:t>
              </a:r>
            </a:p>
          </p:txBody>
        </p:sp>
        <p:graphicFrame>
          <p:nvGraphicFramePr>
            <p:cNvPr id="117807" name="Object 2"/>
            <p:cNvGraphicFramePr>
              <a:graphicFrameLocks noChangeAspect="1"/>
            </p:cNvGraphicFramePr>
            <p:nvPr/>
          </p:nvGraphicFramePr>
          <p:xfrm>
            <a:off x="3862965" y="2732665"/>
            <a:ext cx="855662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47" name="Equation" r:id="rId4" imgW="393529" imgH="253890" progId="Equation.3">
                    <p:embed/>
                  </p:oleObj>
                </mc:Choice>
                <mc:Fallback>
                  <p:oleObj name="Equation" r:id="rId4" imgW="393529" imgH="253890" progId="Equation.3">
                    <p:embed/>
                    <p:pic>
                      <p:nvPicPr>
                        <p:cNvPr id="11780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965" y="2732665"/>
                          <a:ext cx="855662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991225" y="2255838"/>
            <a:ext cx="2314575" cy="890587"/>
            <a:chOff x="5991416" y="2256059"/>
            <a:chExt cx="2315057" cy="889789"/>
          </a:xfrm>
        </p:grpSpPr>
        <p:sp>
          <p:nvSpPr>
            <p:cNvPr id="117804" name="Rectangle 8"/>
            <p:cNvSpPr>
              <a:spLocks noChangeArrowheads="1"/>
            </p:cNvSpPr>
            <p:nvPr/>
          </p:nvSpPr>
          <p:spPr bwMode="auto">
            <a:xfrm>
              <a:off x="5991416" y="2256059"/>
              <a:ext cx="23150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3333CC"/>
                </a:buClr>
                <a:buSzPct val="85000"/>
              </a:pP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More efficient</a:t>
              </a:r>
            </a:p>
          </p:txBody>
        </p:sp>
        <p:graphicFrame>
          <p:nvGraphicFramePr>
            <p:cNvPr id="117805" name="Object 3"/>
            <p:cNvGraphicFramePr>
              <a:graphicFrameLocks noChangeAspect="1"/>
            </p:cNvGraphicFramePr>
            <p:nvPr/>
          </p:nvGraphicFramePr>
          <p:xfrm>
            <a:off x="6900863" y="2693411"/>
            <a:ext cx="468312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48" name="Equation" r:id="rId6" imgW="215713" imgH="241091" progId="Equation.3">
                    <p:embed/>
                  </p:oleObj>
                </mc:Choice>
                <mc:Fallback>
                  <p:oleObj name="Equation" r:id="rId6" imgW="215713" imgH="241091" progId="Equation.3">
                    <p:embed/>
                    <p:pic>
                      <p:nvPicPr>
                        <p:cNvPr id="11780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0863" y="2693411"/>
                          <a:ext cx="468312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0F3B2C66-483A-C845-B72A-72DA79A5A84A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x-none" sz="1400" dirty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Recap: Reliable </a:t>
            </a:r>
            <a:r>
              <a:rPr lang="en-US" altLang="zh-CN" sz="3200" dirty="0">
                <a:ea typeface="宋体" charset="-122"/>
              </a:rPr>
              <a:t>D</a:t>
            </a:r>
            <a:r>
              <a:rPr lang="en-US" altLang="x-none" sz="3200" dirty="0">
                <a:ea typeface="ＭＳ Ｐゴシック" charset="-128"/>
              </a:rPr>
              <a:t>ata </a:t>
            </a:r>
            <a:r>
              <a:rPr lang="en-US" altLang="zh-CN" sz="3200" dirty="0">
                <a:ea typeface="宋体" charset="-122"/>
              </a:rPr>
              <a:t>T</a:t>
            </a:r>
            <a:r>
              <a:rPr lang="en-US" altLang="x-none" sz="3200" dirty="0">
                <a:ea typeface="ＭＳ Ｐゴシック" charset="-128"/>
              </a:rPr>
              <a:t>ransfer Context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68611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send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side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receive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side</a:t>
            </a:r>
            <a:endParaRPr lang="en-US" altLang="x-none" sz="2400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68630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from above, (e.g., by app.)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31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68632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3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68626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by rdt,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/>
                <a:t>to transfer packet over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/>
                <a:t>unreliable channel to receiver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27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68628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9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914525"/>
            <a:chOff x="3101" y="2748"/>
            <a:chExt cx="2498" cy="1206"/>
          </a:xfrm>
        </p:grpSpPr>
        <p:sp>
          <p:nvSpPr>
            <p:cNvPr id="68622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from below; when packet arrives on rcv-side of channel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23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206"/>
              <a:chOff x="3162" y="2748"/>
              <a:chExt cx="2370" cy="1206"/>
            </a:xfrm>
          </p:grpSpPr>
          <p:sp>
            <p:nvSpPr>
              <p:cNvPr id="68624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5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5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68618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by </a:t>
              </a:r>
              <a:r>
                <a:rPr lang="en-US" altLang="x-none" sz="1800" b="1">
                  <a:latin typeface="Courier New" charset="0"/>
                </a:rPr>
                <a:t>rdt</a:t>
              </a:r>
              <a:r>
                <a:rPr lang="en-US" altLang="x-none" sz="1800"/>
                <a:t> to deliver data to upper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1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68620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18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819782-F998-8240-839F-6227D5E2E854}" type="slidenum">
              <a:rPr lang="en-US" altLang="x-none" sz="1400">
                <a:latin typeface="Times New Roman" charset="0"/>
              </a:rPr>
              <a:pPr eaLnBrk="1" hangingPunct="1"/>
              <a:t>5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ransfer: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etting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tarted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524000"/>
            <a:ext cx="7258050" cy="3352800"/>
          </a:xfrm>
          <a:noFill/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We</a:t>
            </a:r>
            <a:r>
              <a:rPr lang="ja-JP" altLang="en-US" sz="2400" dirty="0">
                <a:solidFill>
                  <a:srgbClr val="FF0000"/>
                </a:solidFill>
                <a:ea typeface="ＭＳ Ｐゴシック" charset="-128"/>
              </a:rPr>
              <a:t>’</a:t>
            </a:r>
            <a:r>
              <a:rPr lang="en-US" altLang="ja-JP" sz="2400" dirty="0" err="1">
                <a:solidFill>
                  <a:srgbClr val="FF0000"/>
                </a:solidFill>
                <a:ea typeface="ＭＳ Ｐゴシック" charset="-128"/>
              </a:rPr>
              <a:t>ll</a:t>
            </a:r>
            <a:r>
              <a:rPr lang="en-US" altLang="ja-JP" sz="2400" dirty="0">
                <a:solidFill>
                  <a:srgbClr val="FF0000"/>
                </a:solidFill>
                <a:ea typeface="ＭＳ Ｐゴシック" charset="-128"/>
              </a:rPr>
              <a:t>:</a:t>
            </a:r>
            <a:endParaRPr lang="en-US" altLang="ja-JP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incrementally develop sender, receiver sides of reliable data transfer protocol (</a:t>
            </a:r>
            <a:r>
              <a:rPr lang="en-US" altLang="x-none" sz="2400" dirty="0" err="1">
                <a:ea typeface="ＭＳ Ｐゴシック" charset="-128"/>
              </a:rPr>
              <a:t>rdt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consider only unidirectional data transfer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but control info will flow on both directions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</a:t>
            </a:r>
            <a:r>
              <a:rPr lang="en-US" altLang="x-none" sz="2400" dirty="0">
                <a:solidFill>
                  <a:srgbClr val="C00000"/>
                </a:solidFill>
                <a:ea typeface="ＭＳ Ｐゴシック" charset="-128"/>
              </a:rPr>
              <a:t>finite state machines (FSM)</a:t>
            </a:r>
            <a:r>
              <a:rPr lang="en-US" altLang="x-none" sz="2400" dirty="0">
                <a:ea typeface="ＭＳ Ｐゴシック" charset="-128"/>
              </a:rPr>
              <a:t> to specify sender, receiver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063875" y="4838700"/>
            <a:ext cx="917575" cy="942975"/>
            <a:chOff x="670" y="3294"/>
            <a:chExt cx="578" cy="594"/>
          </a:xfrm>
        </p:grpSpPr>
        <p:sp>
          <p:nvSpPr>
            <p:cNvPr id="94229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0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1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1</a:t>
              </a:r>
            </a:p>
          </p:txBody>
        </p:sp>
      </p:grpSp>
      <p:sp>
        <p:nvSpPr>
          <p:cNvPr id="94213" name="Freeform 8"/>
          <p:cNvSpPr>
            <a:spLocks/>
          </p:cNvSpPr>
          <p:nvPr/>
        </p:nvSpPr>
        <p:spPr bwMode="auto">
          <a:xfrm>
            <a:off x="3981450" y="4857750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4" name="Group 9"/>
          <p:cNvGrpSpPr>
            <a:grpSpLocks/>
          </p:cNvGrpSpPr>
          <p:nvPr/>
        </p:nvGrpSpPr>
        <p:grpSpPr bwMode="auto">
          <a:xfrm>
            <a:off x="7816850" y="4943475"/>
            <a:ext cx="917575" cy="942975"/>
            <a:chOff x="670" y="3294"/>
            <a:chExt cx="578" cy="594"/>
          </a:xfrm>
        </p:grpSpPr>
        <p:sp>
          <p:nvSpPr>
            <p:cNvPr id="94226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7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8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2</a:t>
              </a:r>
            </a:p>
          </p:txBody>
        </p:sp>
      </p:grp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4110038" y="4232275"/>
            <a:ext cx="335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event causing state transition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4021138" y="45275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actions taken on state transition</a:t>
            </a:r>
            <a:endParaRPr lang="en-US" altLang="x-none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4105275" y="4572000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Rectangle 16"/>
          <p:cNvSpPr>
            <a:spLocks noChangeArrowheads="1"/>
          </p:cNvSpPr>
          <p:nvPr/>
        </p:nvSpPr>
        <p:spPr bwMode="auto">
          <a:xfrm>
            <a:off x="123825" y="4905375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state:</a:t>
            </a:r>
            <a:r>
              <a:rPr lang="en-US" altLang="x-none" sz="1800">
                <a:latin typeface="Comic Sans MS" charset="0"/>
              </a:rPr>
              <a:t> when in this </a:t>
            </a:r>
            <a:r>
              <a:rPr lang="ja-JP" altLang="en-US" sz="1800">
                <a:latin typeface="Comic Sans MS" charset="0"/>
              </a:rPr>
              <a:t>“</a:t>
            </a:r>
            <a:r>
              <a:rPr lang="en-US" altLang="ja-JP" sz="1800">
                <a:latin typeface="Comic Sans MS" charset="0"/>
              </a:rPr>
              <a:t>state</a:t>
            </a:r>
            <a:r>
              <a:rPr lang="ja-JP" altLang="en-US" sz="1800">
                <a:latin typeface="Comic Sans MS" charset="0"/>
              </a:rPr>
              <a:t>”</a:t>
            </a:r>
            <a:r>
              <a:rPr lang="en-US" altLang="ja-JP" sz="1800">
                <a:latin typeface="Comic Sans MS" charset="0"/>
              </a:rPr>
              <a:t> next state uniquely determined by next event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94219" name="Freeform 17"/>
          <p:cNvSpPr>
            <a:spLocks/>
          </p:cNvSpPr>
          <p:nvPr/>
        </p:nvSpPr>
        <p:spPr bwMode="auto">
          <a:xfrm>
            <a:off x="3381375" y="57816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Freeform 18"/>
          <p:cNvSpPr>
            <a:spLocks/>
          </p:cNvSpPr>
          <p:nvPr/>
        </p:nvSpPr>
        <p:spPr bwMode="auto">
          <a:xfrm flipH="1" flipV="1">
            <a:off x="8524875" y="58197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3905250" y="5524500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81525" y="5327650"/>
            <a:ext cx="966788" cy="671513"/>
            <a:chOff x="3516" y="3260"/>
            <a:chExt cx="609" cy="423"/>
          </a:xfrm>
        </p:grpSpPr>
        <p:sp>
          <p:nvSpPr>
            <p:cNvPr id="94223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event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94224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actions</a:t>
              </a:r>
              <a:endParaRPr lang="en-US" altLang="x-none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4225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90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1" grpId="0"/>
      <p:bldP spid="171022" grpId="0"/>
      <p:bldP spid="171023" grpId="0" animBg="1"/>
      <p:bldP spid="1710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18B77B-F0A2-E84A-9469-E34DF0EA3B00}" type="slidenum">
              <a:rPr lang="en-US" altLang="x-none" sz="1400">
                <a:latin typeface="Times New Roman" charset="0"/>
              </a:rPr>
              <a:pPr eaLnBrk="1" hangingPunct="1"/>
              <a:t>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 u="none" dirty="0">
                <a:ea typeface="ＭＳ Ｐゴシック" charset="-128"/>
              </a:rPr>
              <a:t>Rdt1.0: </a:t>
            </a:r>
            <a:r>
              <a:rPr lang="en-US" altLang="x-none" sz="3200" dirty="0">
                <a:ea typeface="ＭＳ Ｐゴシック" charset="-128"/>
              </a:rPr>
              <a:t>reliable transfer over a reliable channel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447800"/>
            <a:ext cx="7896225" cy="131127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separate FSMs for sender, receiver: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sends data into underlying channel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reads data from underlying channel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98309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0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1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12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98324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5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6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3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2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98314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5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6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98317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98319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98323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761873" y="5317833"/>
            <a:ext cx="5436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Exercise: Prove correctness of Rdt1.0.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6DECB-A893-3B47-9201-D7B5BF5CFA8E}"/>
              </a:ext>
            </a:extLst>
          </p:cNvPr>
          <p:cNvSpPr txBox="1"/>
          <p:nvPr/>
        </p:nvSpPr>
        <p:spPr>
          <a:xfrm>
            <a:off x="774908" y="5913715"/>
            <a:ext cx="7762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ea"/>
                <a:ea typeface="+mn-ea"/>
              </a:rPr>
              <a:t>Cor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rectness</a:t>
            </a:r>
            <a:r>
              <a:rPr lang="en-US" altLang="zh-CN" sz="2000" dirty="0">
                <a:latin typeface="+mn-ea"/>
                <a:ea typeface="+mn-ea"/>
              </a:rPr>
              <a:t>: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for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every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single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packet,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one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and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only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one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copy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is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received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by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receiver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correctly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(no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error)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and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in-order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endParaRPr 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63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212"/>
            <a:ext cx="802005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Recap: rdt2.0</a:t>
            </a:r>
            <a:r>
              <a:rPr lang="en-US" altLang="zh-CN" sz="3600" dirty="0">
                <a:ea typeface="宋体" charset="-122"/>
              </a:rPr>
              <a:t>: Reliability allowing </a:t>
            </a:r>
            <a:r>
              <a:rPr lang="en-US" altLang="zh-CN" sz="3600">
                <a:ea typeface="宋体" charset="-122"/>
              </a:rPr>
              <a:t>only Data </a:t>
            </a:r>
            <a:r>
              <a:rPr lang="en-US" altLang="zh-CN" sz="3600" dirty="0" err="1">
                <a:ea typeface="宋体" charset="-122"/>
              </a:rPr>
              <a:t>Msg</a:t>
            </a:r>
            <a:r>
              <a:rPr lang="en-US" altLang="zh-CN" sz="3600" dirty="0">
                <a:ea typeface="宋体" charset="-122"/>
              </a:rPr>
              <a:t> Corruption</a:t>
            </a:r>
            <a:endParaRPr lang="en-US" sz="3600" dirty="0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669617" y="2412669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3754" y="2555544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225492" y="2128507"/>
            <a:ext cx="2370137" cy="1254125"/>
            <a:chOff x="2049" y="1213"/>
            <a:chExt cx="1493" cy="790"/>
          </a:xfrm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049" y="1440"/>
              <a:ext cx="294" cy="563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244" y="1638"/>
              <a:ext cx="11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228" y="1213"/>
              <a:ext cx="131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</a:t>
              </a:r>
            </a:p>
            <a:p>
              <a:pPr eaLnBrk="1" hangingPunct="1"/>
              <a:r>
                <a:rPr lang="en-US" altLang="x-none" sz="1600"/>
                <a:t>   isNAK(rcvpkt)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303" y="1638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6306829" y="3700132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6546542" y="2555544"/>
            <a:ext cx="1924050" cy="1265238"/>
            <a:chOff x="4141" y="1482"/>
            <a:chExt cx="1212" cy="797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4141" y="1482"/>
              <a:ext cx="1212" cy="541"/>
              <a:chOff x="2222" y="2660"/>
              <a:chExt cx="1212" cy="541"/>
            </a:xfrm>
          </p:grpSpPr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udt_send(NAK)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2225" y="2660"/>
                <a:ext cx="120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</a:t>
                </a:r>
              </a:p>
              <a:p>
                <a:pPr eaLnBrk="1" hangingPunct="1"/>
                <a:r>
                  <a:rPr lang="en-US" altLang="x-none" sz="1600"/>
                  <a:t>  corrupt(rcvpkt)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4203" y="1983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6737042" y="3771569"/>
            <a:ext cx="1217612" cy="962025"/>
            <a:chOff x="1390" y="3347"/>
            <a:chExt cx="767" cy="606"/>
          </a:xfrm>
        </p:grpSpPr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401" y="3445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</p:grpSp>
      <p:grpSp>
        <p:nvGrpSpPr>
          <p:cNvPr id="26" name="Group 42"/>
          <p:cNvGrpSpPr>
            <a:grpSpLocks/>
          </p:cNvGrpSpPr>
          <p:nvPr/>
        </p:nvGrpSpPr>
        <p:grpSpPr bwMode="auto">
          <a:xfrm>
            <a:off x="6270317" y="4666919"/>
            <a:ext cx="2165350" cy="1470025"/>
            <a:chOff x="3967" y="2812"/>
            <a:chExt cx="1364" cy="926"/>
          </a:xfrm>
        </p:grpSpPr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981" y="3348"/>
              <a:ext cx="135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extract(rcvpkt,data)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</a:p>
            <a:p>
              <a:pPr eaLnBrk="1" hangingPunct="1"/>
              <a:r>
                <a:rPr lang="en-US" altLang="x-none" sz="1600"/>
                <a:t>udt_send(ACK)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967" y="3012"/>
              <a:ext cx="135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 notcorrupt(rcvpkt)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044" y="3383"/>
              <a:ext cx="9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 flipV="1">
              <a:off x="4211" y="2812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39479" y="4370057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sender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886267" y="1682419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receiver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21954" y="2369807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977592" y="1415719"/>
            <a:ext cx="3643312" cy="1971675"/>
            <a:chOff x="633" y="764"/>
            <a:chExt cx="2295" cy="1242"/>
          </a:xfrm>
        </p:grpSpPr>
        <p:grpSp>
          <p:nvGrpSpPr>
            <p:cNvPr id="35" name="Group 22"/>
            <p:cNvGrpSpPr>
              <a:grpSpLocks/>
            </p:cNvGrpSpPr>
            <p:nvPr/>
          </p:nvGrpSpPr>
          <p:grpSpPr bwMode="auto">
            <a:xfrm>
              <a:off x="1469" y="1400"/>
              <a:ext cx="739" cy="606"/>
              <a:chOff x="1565" y="2116"/>
              <a:chExt cx="739" cy="606"/>
            </a:xfrm>
          </p:grpSpPr>
          <p:sp>
            <p:nvSpPr>
              <p:cNvPr id="43" name="Oval 23"/>
              <p:cNvSpPr>
                <a:spLocks noChangeArrowheads="1"/>
              </p:cNvSpPr>
              <p:nvPr/>
            </p:nvSpPr>
            <p:spPr bwMode="auto">
              <a:xfrm>
                <a:off x="1565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4" name="Text Box 24"/>
              <p:cNvSpPr txBox="1">
                <a:spLocks noChangeArrowheads="1"/>
              </p:cNvSpPr>
              <p:nvPr/>
            </p:nvSpPr>
            <p:spPr bwMode="auto">
              <a:xfrm>
                <a:off x="1627" y="2198"/>
                <a:ext cx="67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Wait for ACK or NAK</a:t>
                </a:r>
                <a:endParaRPr lang="en-US" altLang="x-none" sz="1600">
                  <a:latin typeface="Times New Roman" charset="0"/>
                </a:endParaRPr>
              </a:p>
            </p:txBody>
          </p:sp>
        </p:grpSp>
        <p:grpSp>
          <p:nvGrpSpPr>
            <p:cNvPr id="36" name="Group 39"/>
            <p:cNvGrpSpPr>
              <a:grpSpLocks/>
            </p:cNvGrpSpPr>
            <p:nvPr/>
          </p:nvGrpSpPr>
          <p:grpSpPr bwMode="auto">
            <a:xfrm>
              <a:off x="633" y="764"/>
              <a:ext cx="2295" cy="639"/>
              <a:chOff x="633" y="764"/>
              <a:chExt cx="2295" cy="639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633" y="939"/>
                <a:ext cx="22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snkpkt = make_pkt(data,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650" y="764"/>
                <a:ext cx="1421" cy="639"/>
                <a:chOff x="650" y="764"/>
                <a:chExt cx="1421" cy="639"/>
              </a:xfrm>
            </p:grpSpPr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>
                  <a:off x="699" y="967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/>
              </p:nvSpPr>
              <p:spPr bwMode="auto">
                <a:xfrm flipV="1">
                  <a:off x="666" y="1247"/>
                  <a:ext cx="1134" cy="156"/>
                </a:xfrm>
                <a:custGeom>
                  <a:avLst/>
                  <a:gdLst>
                    <a:gd name="T0" fmla="*/ 0 w 2835"/>
                    <a:gd name="T1" fmla="*/ 0 h 525"/>
                    <a:gd name="T2" fmla="*/ 0 w 2835"/>
                    <a:gd name="T3" fmla="*/ 0 h 525"/>
                    <a:gd name="T4" fmla="*/ 0 60000 65536"/>
                    <a:gd name="T5" fmla="*/ 0 60000 65536"/>
                    <a:gd name="T6" fmla="*/ 0 w 2835"/>
                    <a:gd name="T7" fmla="*/ 0 h 525"/>
                    <a:gd name="T8" fmla="*/ 2835 w 2835"/>
                    <a:gd name="T9" fmla="*/ 525 h 5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835" h="525">
                      <a:moveTo>
                        <a:pt x="0" y="0"/>
                      </a:moveTo>
                      <a:cubicBezTo>
                        <a:pt x="60" y="525"/>
                        <a:pt x="2835" y="495"/>
                        <a:pt x="2835" y="0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0" y="764"/>
                  <a:ext cx="1421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rdt_send(data)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</p:grpSp>
      </p:grpSp>
      <p:grpSp>
        <p:nvGrpSpPr>
          <p:cNvPr id="45" name="Group 38"/>
          <p:cNvGrpSpPr>
            <a:grpSpLocks/>
          </p:cNvGrpSpPr>
          <p:nvPr/>
        </p:nvGrpSpPr>
        <p:grpSpPr bwMode="auto">
          <a:xfrm>
            <a:off x="1044267" y="3342944"/>
            <a:ext cx="3548062" cy="982663"/>
            <a:chOff x="675" y="1978"/>
            <a:chExt cx="2235" cy="619"/>
          </a:xfrm>
        </p:grpSpPr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696" y="1978"/>
              <a:ext cx="1134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675" y="2200"/>
              <a:ext cx="223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isACK(rcvpkt)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739" y="24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921" y="238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ABDAB9A2-8963-0E4F-AD89-86889353F0C9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x-none" sz="1400" dirty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46892-A041-FB44-AFFB-18E14956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78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51A31-42EB-E448-8C98-0E6881642D5E}" type="slidenum">
              <a:rPr lang="en-US" altLang="x-none" sz="1400">
                <a:latin typeface="Times New Roman" charset="0"/>
              </a:rPr>
              <a:pPr eaLnBrk="1" hangingPunct="1"/>
              <a:t>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rdt2.0 </a:t>
            </a:r>
            <a:r>
              <a:rPr lang="en-US" altLang="zh-CN">
                <a:ea typeface="宋体" charset="-122"/>
              </a:rPr>
              <a:t>is Incomplete</a:t>
            </a:r>
            <a:r>
              <a:rPr lang="en-US" altLang="x-none">
                <a:ea typeface="ＭＳ Ｐゴシック" charset="-128"/>
              </a:rPr>
              <a:t>!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9250"/>
            <a:ext cx="8183563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What happens if ACK/NAK corrupted?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Although sender receives feedback, but 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know what happened at receiver!</a:t>
            </a: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4692" name="Group 42"/>
          <p:cNvGrpSpPr>
            <a:grpSpLocks/>
          </p:cNvGrpSpPr>
          <p:nvPr/>
        </p:nvGrpSpPr>
        <p:grpSpPr bwMode="auto">
          <a:xfrm>
            <a:off x="1806575" y="3516313"/>
            <a:ext cx="4464050" cy="1939925"/>
            <a:chOff x="1806564" y="2766877"/>
            <a:chExt cx="4464050" cy="1939925"/>
          </a:xfrm>
        </p:grpSpPr>
        <p:sp>
          <p:nvSpPr>
            <p:cNvPr id="114693" name="Line 11"/>
            <p:cNvSpPr>
              <a:spLocks noChangeShapeType="1"/>
            </p:cNvSpPr>
            <p:nvPr/>
          </p:nvSpPr>
          <p:spPr bwMode="auto">
            <a:xfrm>
              <a:off x="2946389" y="3352665"/>
              <a:ext cx="2641600" cy="479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4694" name="Object 13"/>
            <p:cNvGraphicFramePr>
              <a:graphicFrameLocks noChangeAspect="1"/>
            </p:cNvGraphicFramePr>
            <p:nvPr/>
          </p:nvGraphicFramePr>
          <p:xfrm>
            <a:off x="2733664" y="2795452"/>
            <a:ext cx="3206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4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1469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664" y="2795452"/>
                          <a:ext cx="320675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5" name="Text Box 14"/>
            <p:cNvSpPr txBox="1">
              <a:spLocks noChangeArrowheads="1"/>
            </p:cNvSpPr>
            <p:nvPr/>
          </p:nvSpPr>
          <p:spPr bwMode="auto">
            <a:xfrm>
              <a:off x="3016239" y="2766877"/>
              <a:ext cx="830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6" name="Text Box 15"/>
            <p:cNvSpPr txBox="1">
              <a:spLocks noChangeArrowheads="1"/>
            </p:cNvSpPr>
            <p:nvPr/>
          </p:nvSpPr>
          <p:spPr bwMode="auto">
            <a:xfrm rot="706751">
              <a:off x="3829039" y="3276465"/>
              <a:ext cx="793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7" name="Line 19"/>
            <p:cNvSpPr>
              <a:spLocks noChangeShapeType="1"/>
            </p:cNvSpPr>
            <p:nvPr/>
          </p:nvSpPr>
          <p:spPr bwMode="auto">
            <a:xfrm flipH="1">
              <a:off x="2919401" y="3876540"/>
              <a:ext cx="2651125" cy="403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8" name="Line 23"/>
            <p:cNvSpPr>
              <a:spLocks noChangeShapeType="1"/>
            </p:cNvSpPr>
            <p:nvPr/>
          </p:nvSpPr>
          <p:spPr bwMode="auto">
            <a:xfrm>
              <a:off x="2916226" y="3317740"/>
              <a:ext cx="0" cy="1133475"/>
            </a:xfrm>
            <a:prstGeom prst="line">
              <a:avLst/>
            </a:prstGeom>
            <a:noFill/>
            <a:ln w="508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28"/>
            <p:cNvSpPr txBox="1">
              <a:spLocks noChangeArrowheads="1"/>
            </p:cNvSpPr>
            <p:nvPr/>
          </p:nvSpPr>
          <p:spPr bwMode="auto">
            <a:xfrm>
              <a:off x="1806564" y="3462202"/>
              <a:ext cx="9366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sz="1400">
                  <a:latin typeface="Comic Sans MS" charset="0"/>
                  <a:ea typeface="宋体" charset="-122"/>
                </a:rPr>
                <a:t>waiting </a:t>
              </a:r>
              <a:br>
                <a:rPr lang="en-US" altLang="zh-CN" sz="1400">
                  <a:latin typeface="Comic Sans MS" charset="0"/>
                  <a:ea typeface="宋体" charset="-122"/>
                </a:rPr>
              </a:br>
              <a:r>
                <a:rPr lang="en-US" altLang="zh-CN" sz="1400">
                  <a:latin typeface="Comic Sans MS" charset="0"/>
                  <a:ea typeface="宋体" charset="-122"/>
                </a:rPr>
                <a:t>for N/ACK</a:t>
              </a:r>
              <a:endParaRPr lang="en-US" altLang="x-none" sz="1400">
                <a:latin typeface="Comic Sans MS" charset="0"/>
              </a:endParaRPr>
            </a:p>
          </p:txBody>
        </p:sp>
        <p:sp>
          <p:nvSpPr>
            <p:cNvPr id="114700" name="Text Box 30"/>
            <p:cNvSpPr txBox="1">
              <a:spLocks noChangeArrowheads="1"/>
            </p:cNvSpPr>
            <p:nvPr/>
          </p:nvSpPr>
          <p:spPr bwMode="auto">
            <a:xfrm rot="21000000">
              <a:off x="3003539" y="3739369"/>
              <a:ext cx="180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dirty="0">
                  <a:ea typeface="宋体" charset="-122"/>
                </a:rPr>
                <a:t>?(N/ACK)</a:t>
              </a:r>
              <a:endParaRPr lang="en-US" altLang="x-none" sz="1000" dirty="0">
                <a:latin typeface="Times New Roman" charset="0"/>
              </a:endParaRPr>
            </a:p>
          </p:txBody>
        </p:sp>
        <p:sp>
          <p:nvSpPr>
            <p:cNvPr id="114701" name="Line 31"/>
            <p:cNvSpPr>
              <a:spLocks noChangeShapeType="1"/>
            </p:cNvSpPr>
            <p:nvPr/>
          </p:nvSpPr>
          <p:spPr bwMode="auto">
            <a:xfrm>
              <a:off x="2916226" y="3112952"/>
              <a:ext cx="1588" cy="219075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02" name="Group 68"/>
            <p:cNvGrpSpPr>
              <a:grpSpLocks/>
            </p:cNvGrpSpPr>
            <p:nvPr/>
          </p:nvGrpSpPr>
          <p:grpSpPr bwMode="auto">
            <a:xfrm>
              <a:off x="4467214" y="3081202"/>
              <a:ext cx="1803400" cy="1625600"/>
              <a:chOff x="1358" y="1894"/>
              <a:chExt cx="2981" cy="1793"/>
            </a:xfrm>
          </p:grpSpPr>
          <p:sp>
            <p:nvSpPr>
              <p:cNvPr id="114703" name="Oval 69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4" name="Oval 70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5" name="Oval 71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6" name="Oval 72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7" name="Oval 73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8" name="Oval 74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9" name="Oval 75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0" name="Oval 76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1" name="Oval 77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30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67E9A0-C8A6-6B47-8C0B-1DC2F3582AE6}" type="slidenum">
              <a:rPr lang="en-US" altLang="x-none" sz="1400">
                <a:latin typeface="Times New Roman" charset="0"/>
              </a:rPr>
              <a:pPr eaLnBrk="1" hangingPunct="1"/>
              <a:t>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rdt2.1</a:t>
            </a:r>
            <a:r>
              <a:rPr lang="en-US" altLang="zh-CN">
                <a:ea typeface="宋体" charset="-122"/>
              </a:rPr>
              <a:t>b</a:t>
            </a:r>
            <a:r>
              <a:rPr lang="en-US" altLang="x-none">
                <a:ea typeface="ＭＳ Ｐゴシック" charset="-128"/>
              </a:rPr>
              <a:t>: </a:t>
            </a:r>
            <a:r>
              <a:rPr lang="en-US" altLang="zh-CN">
                <a:ea typeface="宋体" charset="-122"/>
              </a:rPr>
              <a:t>Summary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502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seq</a:t>
            </a:r>
            <a:r>
              <a:rPr lang="en-US" altLang="x-none" sz="2400" dirty="0">
                <a:ea typeface="ＭＳ Ｐゴシック" charset="-128"/>
              </a:rPr>
              <a:t> # added to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ACK/NAK corrupted 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by checking if the packet has the</a:t>
            </a:r>
            <a:r>
              <a:rPr lang="en-US" altLang="x-none" sz="2000" dirty="0">
                <a:ea typeface="ＭＳ Ｐゴシック" charset="-128"/>
              </a:rPr>
              <a:t>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580541"/>
      </p:ext>
    </p:extLst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10915</TotalTime>
  <Words>2253</Words>
  <Application>Microsoft Macintosh PowerPoint</Application>
  <PresentationFormat>On-screen Show (4:3)</PresentationFormat>
  <Paragraphs>454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Picture</vt:lpstr>
      <vt:lpstr>Equation</vt:lpstr>
      <vt:lpstr>Clip</vt:lpstr>
      <vt:lpstr>Network Transport Layer: Reliable Data Transfer; TCP</vt:lpstr>
      <vt:lpstr>Outline</vt:lpstr>
      <vt:lpstr>Admin</vt:lpstr>
      <vt:lpstr>Recap: Reliable Data Transfer Context</vt:lpstr>
      <vt:lpstr>Reliable Data Transfer: Getting Started</vt:lpstr>
      <vt:lpstr>Rdt1.0: reliable transfer over a reliable channel</vt:lpstr>
      <vt:lpstr>Recap: rdt2.0: Reliability allowing only Data Msg Corruption</vt:lpstr>
      <vt:lpstr>rdt2.0 is Incomplete!</vt:lpstr>
      <vt:lpstr>rdt2.1b: Summary</vt:lpstr>
      <vt:lpstr>rdt2.1c: Summary</vt:lpstr>
      <vt:lpstr>rdt2.2: a NAK-free protocol</vt:lpstr>
      <vt:lpstr>rdt3.0: Channels with Errors and Loss</vt:lpstr>
      <vt:lpstr>rdt3.0 Sender</vt:lpstr>
      <vt:lpstr>rdt3.0: Stop-and-Wait Performance</vt:lpstr>
      <vt:lpstr>Performance of rdt3.0</vt:lpstr>
      <vt:lpstr>PowerPoint Presentation</vt:lpstr>
      <vt:lpstr>Sliding Window Protocols: Pipelining</vt:lpstr>
      <vt:lpstr>PowerPoint Presentation</vt:lpstr>
      <vt:lpstr>Realizing Sliding Window: Go-Back-n</vt:lpstr>
      <vt:lpstr>PowerPoint Presentation</vt:lpstr>
      <vt:lpstr>PowerPoint Presentation</vt:lpstr>
      <vt:lpstr>GBN in Action</vt:lpstr>
      <vt:lpstr>Analysis: Efficiency of Go-Back-n</vt:lpstr>
      <vt:lpstr>Selective Repeat</vt:lpstr>
      <vt:lpstr>Selective Repeat: Sender, Receiver Windows</vt:lpstr>
      <vt:lpstr>Selective Repeat</vt:lpstr>
      <vt:lpstr>PowerPoint Presentation</vt:lpstr>
      <vt:lpstr>PowerPoint Presentation</vt:lpstr>
      <vt:lpstr>Selective Repeat:  Seq# Ambiguity</vt:lpstr>
      <vt:lpstr>PowerPoint Presentation</vt:lpstr>
      <vt:lpstr>PowerPoint Presentation</vt:lpstr>
      <vt:lpstr>Selective Repeat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486</cp:revision>
  <cp:lastPrinted>2017-10-30T18:57:57Z</cp:lastPrinted>
  <dcterms:created xsi:type="dcterms:W3CDTF">2006-08-16T00:00:00Z</dcterms:created>
  <dcterms:modified xsi:type="dcterms:W3CDTF">2022-10-25T12:03:24Z</dcterms:modified>
  <cp:category/>
</cp:coreProperties>
</file>