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2"/>
  </p:notesMasterIdLst>
  <p:handoutMasterIdLst>
    <p:handoutMasterId r:id="rId63"/>
  </p:handoutMasterIdLst>
  <p:sldIdLst>
    <p:sldId id="784" r:id="rId2"/>
    <p:sldId id="1245" r:id="rId3"/>
    <p:sldId id="1281" r:id="rId4"/>
    <p:sldId id="532" r:id="rId5"/>
    <p:sldId id="1163" r:id="rId6"/>
    <p:sldId id="1165" r:id="rId7"/>
    <p:sldId id="571" r:id="rId8"/>
    <p:sldId id="1173" r:id="rId9"/>
    <p:sldId id="1178" r:id="rId10"/>
    <p:sldId id="1183" r:id="rId11"/>
    <p:sldId id="557" r:id="rId12"/>
    <p:sldId id="560" r:id="rId13"/>
    <p:sldId id="561" r:id="rId14"/>
    <p:sldId id="565" r:id="rId15"/>
    <p:sldId id="566" r:id="rId16"/>
    <p:sldId id="567" r:id="rId17"/>
    <p:sldId id="505" r:id="rId18"/>
    <p:sldId id="506" r:id="rId19"/>
    <p:sldId id="507" r:id="rId20"/>
    <p:sldId id="508" r:id="rId21"/>
    <p:sldId id="509" r:id="rId22"/>
    <p:sldId id="510" r:id="rId23"/>
    <p:sldId id="511" r:id="rId24"/>
    <p:sldId id="512" r:id="rId25"/>
    <p:sldId id="513" r:id="rId26"/>
    <p:sldId id="514" r:id="rId27"/>
    <p:sldId id="515" r:id="rId28"/>
    <p:sldId id="516" r:id="rId29"/>
    <p:sldId id="519" r:id="rId30"/>
    <p:sldId id="517" r:id="rId31"/>
    <p:sldId id="518" r:id="rId32"/>
    <p:sldId id="595" r:id="rId33"/>
    <p:sldId id="520" r:id="rId34"/>
    <p:sldId id="456" r:id="rId35"/>
    <p:sldId id="457" r:id="rId36"/>
    <p:sldId id="544" r:id="rId37"/>
    <p:sldId id="545" r:id="rId38"/>
    <p:sldId id="458" r:id="rId39"/>
    <p:sldId id="460" r:id="rId40"/>
    <p:sldId id="596" r:id="rId41"/>
    <p:sldId id="498" r:id="rId42"/>
    <p:sldId id="499" r:id="rId43"/>
    <p:sldId id="459" r:id="rId44"/>
    <p:sldId id="2013" r:id="rId45"/>
    <p:sldId id="465" r:id="rId46"/>
    <p:sldId id="597" r:id="rId47"/>
    <p:sldId id="583" r:id="rId48"/>
    <p:sldId id="501" r:id="rId49"/>
    <p:sldId id="472" r:id="rId50"/>
    <p:sldId id="475" r:id="rId51"/>
    <p:sldId id="474" r:id="rId52"/>
    <p:sldId id="476" r:id="rId53"/>
    <p:sldId id="461" r:id="rId54"/>
    <p:sldId id="462" r:id="rId55"/>
    <p:sldId id="463" r:id="rId56"/>
    <p:sldId id="464" r:id="rId57"/>
    <p:sldId id="598" r:id="rId58"/>
    <p:sldId id="521" r:id="rId59"/>
    <p:sldId id="522" r:id="rId60"/>
    <p:sldId id="2413" r:id="rId61"/>
  </p:sldIdLst>
  <p:sldSz cx="9144000" cy="6858000" type="screen4x3"/>
  <p:notesSz cx="7315200" cy="9601200"/>
  <p:defaultTextStyle>
    <a:defPPr>
      <a:defRPr lang="en-US"/>
    </a:defPPr>
    <a:lvl1pPr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5613" indent="1588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2813" indent="1588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68425" indent="3175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5625" indent="3175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3"/>
    <p:restoredTop sz="91491"/>
  </p:normalViewPr>
  <p:slideViewPr>
    <p:cSldViewPr>
      <p:cViewPr varScale="1">
        <p:scale>
          <a:sx n="128" d="100"/>
          <a:sy n="128" d="100"/>
        </p:scale>
        <p:origin x="17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6560"/>
    </p:cViewPr>
  </p:sorterViewPr>
  <p:notesViewPr>
    <p:cSldViewPr>
      <p:cViewPr varScale="1">
        <p:scale>
          <a:sx n="64" d="100"/>
          <a:sy n="64" d="100"/>
        </p:scale>
        <p:origin x="-2600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77DAA987-589F-E645-8A5F-211BF399678F}" type="datetimeFigureOut">
              <a:rPr lang="en-US" altLang="x-none"/>
              <a:pPr/>
              <a:t>10/24/22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36BE2B1-9F7A-034E-BEDF-0AC7E7D4CC3A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F9B85787-CDA8-AB43-BB61-68662D9CE1E2}" type="datetimeFigureOut">
              <a:rPr lang="en-US" altLang="x-none"/>
              <a:pPr/>
              <a:t>10/24/22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DB27D72C-7374-F445-8DF4-A158042C15E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684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56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3193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831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470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107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A8E2683-14B3-924C-9D1E-0D2CC9333DF1}" type="slidenum">
              <a:rPr lang="en-US" altLang="x-none" sz="1200">
                <a:latin typeface="Times New Roman" charset="0"/>
              </a:rPr>
              <a:pPr eaLnBrk="1" hangingPunct="1"/>
              <a:t>1</a:t>
            </a:fld>
            <a:endParaRPr lang="en-US" altLang="x-none" sz="1200">
              <a:latin typeface="Times New Roman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5089445-4786-9E44-B728-F63113033FA6}" type="slidenum">
              <a:rPr lang="en-US" altLang="x-none" sz="1300">
                <a:solidFill>
                  <a:prstClr val="black"/>
                </a:solidFill>
                <a:latin typeface="Times New Roman" charset="0"/>
              </a:rPr>
              <a:pPr eaLnBrk="1" hangingPunct="1"/>
              <a:t>11</a:t>
            </a:fld>
            <a:endParaRPr lang="en-US" altLang="x-none" sz="130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6348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E64041F-672F-A946-A79A-C048EA468720}" type="slidenum">
              <a:rPr lang="en-US" altLang="x-none" sz="1300">
                <a:solidFill>
                  <a:prstClr val="black"/>
                </a:solidFill>
                <a:latin typeface="Times New Roman" charset="0"/>
              </a:rPr>
              <a:pPr eaLnBrk="1" hangingPunct="1"/>
              <a:t>12</a:t>
            </a:fld>
            <a:endParaRPr lang="en-US" altLang="x-none" sz="130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5403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CF95DCB-540C-3D4E-A8FA-A9F9135A4AB8}" type="slidenum">
              <a:rPr lang="en-US" altLang="x-none" sz="1300">
                <a:solidFill>
                  <a:prstClr val="black"/>
                </a:solidFill>
                <a:latin typeface="Times New Roman" charset="0"/>
              </a:rPr>
              <a:pPr eaLnBrk="1" hangingPunct="1"/>
              <a:t>13</a:t>
            </a:fld>
            <a:endParaRPr lang="en-US" altLang="x-none" sz="130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8214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93C64055-D27E-6A40-8F1A-E483A8CE23B3}" type="slidenum">
              <a:rPr lang="en-US" altLang="x-none" sz="1300">
                <a:solidFill>
                  <a:srgbClr val="000000"/>
                </a:solidFill>
              </a:rPr>
              <a:pPr eaLnBrk="1" hangingPunct="1"/>
              <a:t>14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7564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B8EB2B55-E41B-1443-A595-9D6D50659C02}" type="slidenum">
              <a:rPr lang="en-US" altLang="x-none" sz="1300">
                <a:solidFill>
                  <a:srgbClr val="000000"/>
                </a:solidFill>
              </a:rPr>
              <a:pPr eaLnBrk="1" hangingPunct="1"/>
              <a:t>15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8753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0AD836B-54B2-3F4A-B0D3-833EEDEBBD2C}" type="slidenum">
              <a:rPr lang="en-US" altLang="x-none" sz="1300">
                <a:solidFill>
                  <a:srgbClr val="000000"/>
                </a:solidFill>
              </a:rPr>
              <a:pPr eaLnBrk="1" hangingPunct="1"/>
              <a:t>16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5742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EB633BD2-A887-6548-9501-873A502AB46B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17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dirty="0">
                <a:ea typeface="ＭＳ Ｐゴシック" charset="-128"/>
              </a:rPr>
              <a:t>Two generic forms of pipelined protocols: </a:t>
            </a:r>
            <a:r>
              <a:rPr lang="en-US" altLang="x-none" sz="1200" i="1" dirty="0">
                <a:solidFill>
                  <a:srgbClr val="FF0000"/>
                </a:solidFill>
                <a:ea typeface="ＭＳ Ｐゴシック" charset="-128"/>
              </a:rPr>
              <a:t>go-Back-N, selective repeat</a:t>
            </a:r>
          </a:p>
          <a:p>
            <a:endParaRPr lang="x-none" altLang="x-none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9858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08D2848A-6858-3D4C-A829-90D99150D028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18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0308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E95B539E-B0BA-6E4F-98B0-F8928757DCB6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19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7356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98B75CCB-00A9-BD4E-AC70-BFF82C12E5FD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20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4726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2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72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1C91F5-28CD-7945-BBD7-8F0787DB6AEC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834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89A07275-A03D-A345-9976-2D360D1603D5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21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8986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C2902D2E-10DC-E44F-9BE6-22E3C4CF28DF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22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92229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437E6DC6-EA61-6646-B340-C6DC9EE1E18E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23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04914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E25B8B76-99ED-C948-99E3-A75E6586E3D0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24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68103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097BD15B-B107-D040-9314-0D11F49F8749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25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80043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98102CEA-0EDE-EC45-87F7-3D3B93FF64C8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26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87668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67BC2443-C2F4-0A44-B3A7-F4377B5EA114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27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80333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ADA0A760-F65D-4044-8D14-36BA8D6D2973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28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86940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C550F1BB-C04D-AC42-86E5-7499EBD297C3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29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86432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D1F41851-0511-C54C-AF7A-4D8C36D45CEE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30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7731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50DB3CC-17DC-BC4C-8289-F6DB37F00C30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180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19671AC1-DB9B-5D46-A77D-94983B36E915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31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16325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98102CEA-0EDE-EC45-87F7-3D3B93FF64C8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32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1290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37D19960-0402-F142-8C64-F2408B6B59BC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33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90715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BD965F8B-9453-0C45-B9C1-C13EA31C6698}" type="slidenum">
              <a:rPr lang="en-US" altLang="x-none" sz="1300">
                <a:solidFill>
                  <a:srgbClr val="000000"/>
                </a:solidFill>
              </a:rPr>
              <a:pPr algn="r"/>
              <a:t>34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47121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E3FE872F-62B6-1646-9888-916B2D3EEE17}" type="slidenum">
              <a:rPr lang="en-US" altLang="x-none" sz="1300">
                <a:solidFill>
                  <a:srgbClr val="000000"/>
                </a:solidFill>
              </a:rPr>
              <a:pPr algn="r"/>
              <a:t>35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9797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7787DC39-ABC7-2646-A197-9E2628D346BA}" type="slidenum">
              <a:rPr lang="en-US" altLang="x-none" sz="1300">
                <a:solidFill>
                  <a:srgbClr val="000000"/>
                </a:solidFill>
              </a:rPr>
              <a:pPr algn="r"/>
              <a:t>36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33726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63D59F4D-54FB-D743-AF4D-836F49108971}" type="slidenum">
              <a:rPr lang="en-US" altLang="x-none" sz="1300">
                <a:solidFill>
                  <a:srgbClr val="000000"/>
                </a:solidFill>
              </a:rPr>
              <a:pPr algn="r"/>
              <a:t>37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85630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D83E1311-E811-9944-AFA3-4CCA71710612}" type="slidenum">
              <a:rPr lang="en-US" altLang="x-none" sz="1300">
                <a:solidFill>
                  <a:srgbClr val="000000"/>
                </a:solidFill>
              </a:rPr>
              <a:pPr algn="r"/>
              <a:t>38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79989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C21CB3B5-9234-0242-8045-2267FBDEE08B}" type="slidenum">
              <a:rPr lang="en-US" altLang="x-none" sz="1300">
                <a:solidFill>
                  <a:srgbClr val="000000"/>
                </a:solidFill>
              </a:rPr>
              <a:pPr algn="r"/>
              <a:t>39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43287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BD965F8B-9453-0C45-B9C1-C13EA31C6698}" type="slidenum">
              <a:rPr lang="en-US" altLang="x-none" sz="1300">
                <a:solidFill>
                  <a:srgbClr val="000000"/>
                </a:solidFill>
              </a:rPr>
              <a:pPr algn="r"/>
              <a:t>40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2051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D76EA348-2C5D-DB41-8223-340EEB0402A0}" type="slidenum">
              <a:rPr lang="en-US" altLang="x-none" sz="1300"/>
              <a:pPr algn="r"/>
              <a:t>4</a:t>
            </a:fld>
            <a:endParaRPr lang="en-US" altLang="x-none" sz="130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48527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FCB5F923-B54B-0A46-8EE4-BFAB65FB0007}" type="slidenum">
              <a:rPr lang="en-US" altLang="x-none" sz="1300">
                <a:solidFill>
                  <a:srgbClr val="000000"/>
                </a:solidFill>
              </a:rPr>
              <a:pPr algn="r"/>
              <a:t>41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07447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7D0A7B46-ECA0-714B-9E60-293687FACD9F}" type="slidenum">
              <a:rPr lang="en-US" altLang="x-none" sz="1300">
                <a:solidFill>
                  <a:srgbClr val="000000"/>
                </a:solidFill>
              </a:rPr>
              <a:pPr algn="r"/>
              <a:t>42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24108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0AACF44-507D-4841-B67F-B71E4A7CC8DF}" type="slidenum">
              <a:rPr lang="en-US" altLang="x-none" sz="1300">
                <a:solidFill>
                  <a:srgbClr val="000000"/>
                </a:solidFill>
              </a:rPr>
              <a:pPr algn="r"/>
              <a:t>43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34745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507A4886-217A-634B-BD5F-8D59E419A9DE}" type="slidenum">
              <a:rPr lang="en-US" altLang="x-none" sz="1300">
                <a:solidFill>
                  <a:srgbClr val="000000"/>
                </a:solidFill>
              </a:rPr>
              <a:pPr algn="r"/>
              <a:t>45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28496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BD965F8B-9453-0C45-B9C1-C13EA31C6698}" type="slidenum">
              <a:rPr lang="en-US" altLang="x-none" sz="1300">
                <a:solidFill>
                  <a:srgbClr val="000000"/>
                </a:solidFill>
              </a:rPr>
              <a:pPr algn="r"/>
              <a:t>46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51753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C62E359-B9C1-F747-9A88-0D2AFB1A6A95}" type="slidenum">
              <a:rPr lang="en-US" altLang="en-US" sz="1300">
                <a:solidFill>
                  <a:srgbClr val="000000"/>
                </a:solidFill>
              </a:rPr>
              <a:pPr/>
              <a:t>47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03233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E10975E-9422-2E4C-92A8-0DDD2F331A36}" type="slidenum">
              <a:rPr lang="en-US" altLang="en-US" sz="1300">
                <a:solidFill>
                  <a:srgbClr val="000000"/>
                </a:solidFill>
              </a:rPr>
              <a:pPr/>
              <a:t>48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80519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DEF35BA-4B66-2644-ACB1-450414154239}" type="slidenum">
              <a:rPr lang="en-US" altLang="en-US" sz="1300">
                <a:solidFill>
                  <a:srgbClr val="000000"/>
                </a:solidFill>
              </a:rPr>
              <a:pPr/>
              <a:t>49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63794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6E87E8A-30C4-6248-B665-6B5C1635394C}" type="slidenum">
              <a:rPr lang="en-US" altLang="en-US" sz="1300">
                <a:solidFill>
                  <a:srgbClr val="000000"/>
                </a:solidFill>
              </a:rPr>
              <a:pPr/>
              <a:t>50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63005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B4FD85D-6FF4-524E-AFE2-7CF1788139BD}" type="slidenum">
              <a:rPr lang="en-US" altLang="en-US" sz="1300">
                <a:solidFill>
                  <a:srgbClr val="000000"/>
                </a:solidFill>
              </a:rPr>
              <a:pPr/>
              <a:t>51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3800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AFF7845-0B40-C741-B04A-48B9816791EC}" type="slidenum">
              <a:rPr lang="en-US" altLang="x-none" sz="1300">
                <a:latin typeface="Times New Roman" charset="0"/>
              </a:rPr>
              <a:pPr eaLnBrk="1" hangingPunct="1"/>
              <a:t>5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19563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299A675-A2BA-104C-A970-C8333CFEB740}" type="slidenum">
              <a:rPr lang="en-US" altLang="en-US" sz="1300"/>
              <a:pPr/>
              <a:t>52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8372312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0AC12B15-0692-724E-97BD-62611EFFA2E3}" type="slidenum">
              <a:rPr lang="en-US" altLang="x-none" sz="1300">
                <a:solidFill>
                  <a:srgbClr val="000000"/>
                </a:solidFill>
              </a:rPr>
              <a:pPr algn="r"/>
              <a:t>53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23508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FAAA6930-8950-EF41-B3C2-6199E9D6B68C}" type="slidenum">
              <a:rPr lang="en-US" altLang="x-none" sz="1300">
                <a:solidFill>
                  <a:srgbClr val="000000"/>
                </a:solidFill>
              </a:rPr>
              <a:pPr algn="r"/>
              <a:t>54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13835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51128274-6846-944C-B132-8B703490BEBD}" type="slidenum">
              <a:rPr lang="en-US" altLang="x-none" sz="1300">
                <a:solidFill>
                  <a:srgbClr val="000000"/>
                </a:solidFill>
              </a:rPr>
              <a:pPr algn="r"/>
              <a:t>55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79963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19D7662F-9217-B14C-9C34-E8627115A1FE}" type="slidenum">
              <a:rPr lang="en-US" altLang="x-none" sz="1300">
                <a:solidFill>
                  <a:srgbClr val="000000"/>
                </a:solidFill>
              </a:rPr>
              <a:pPr algn="r"/>
              <a:t>56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70923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BD965F8B-9453-0C45-B9C1-C13EA31C6698}" type="slidenum">
              <a:rPr lang="en-US" altLang="x-none" sz="1300">
                <a:solidFill>
                  <a:srgbClr val="000000"/>
                </a:solidFill>
              </a:rPr>
              <a:pPr algn="r"/>
              <a:t>57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26824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2977EB6B-C5FD-B34C-90C0-38137AA61BBF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58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84212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EB08C163-67FF-D54E-B744-FF811825ABB0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59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Comic Sans MS" charset="0"/>
                <a:ea typeface="宋体" charset="-122"/>
              </a:rPr>
              <a:t>a sender should </a:t>
            </a:r>
            <a:r>
              <a:rPr lang="en-US" altLang="zh-CN" i="1">
                <a:latin typeface="Comic Sans MS" charset="0"/>
                <a:ea typeface="宋体" charset="-122"/>
              </a:rPr>
              <a:t>not</a:t>
            </a:r>
            <a:r>
              <a:rPr lang="en-US" altLang="zh-CN">
                <a:latin typeface="Comic Sans MS" charset="0"/>
                <a:ea typeface="宋体" charset="-122"/>
              </a:rPr>
              <a:t> reuse a seq# before it is sure the packet has left the network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276243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D8F56B1-1C5E-9640-8925-4125A7E9BD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B03C21-02DE-B047-957B-8E2DF689D01C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36610" name="Rectangle 2">
            <a:extLst>
              <a:ext uri="{FF2B5EF4-FFF2-40B4-BE49-F238E27FC236}">
                <a16:creationId xmlns:a16="http://schemas.microsoft.com/office/drawing/2014/main" id="{4F396937-B032-8E4A-A4AE-FF472C3AAC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6611" name="Rectangle 3">
            <a:extLst>
              <a:ext uri="{FF2B5EF4-FFF2-40B4-BE49-F238E27FC236}">
                <a16:creationId xmlns:a16="http://schemas.microsoft.com/office/drawing/2014/main" id="{34EC6BE7-2CF5-EF4A-9948-B593444E21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5877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0AC1726-47C9-A441-B15E-C5AC29B43A0C}" type="slidenum">
              <a:rPr lang="en-US" altLang="x-none" sz="1300">
                <a:latin typeface="Times New Roman" charset="0"/>
              </a:rPr>
              <a:pPr eaLnBrk="1" hangingPunct="1"/>
              <a:t>6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corr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ectness: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every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single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packet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received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correctly,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received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by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one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and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only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one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at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receiver,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and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received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in-order</a:t>
            </a:r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9920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A96A63A-C7E4-054F-9B43-F4B5D0DD5B18}" type="slidenum">
              <a:rPr lang="en-US" altLang="x-none" sz="1300">
                <a:latin typeface="Times New Roman" charset="0"/>
              </a:rPr>
              <a:pPr eaLnBrk="1" hangingPunct="1"/>
              <a:t>8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8908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34EA4E6-94C7-5548-B230-F11F11D8BC00}" type="slidenum">
              <a:rPr lang="en-US" altLang="x-none" sz="1300">
                <a:latin typeface="Times New Roman" charset="0"/>
              </a:rPr>
              <a:pPr eaLnBrk="1" hangingPunct="1"/>
              <a:t>9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2532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5CBCCCD-90AD-1645-89E6-C15F07E1A293}" type="slidenum">
              <a:rPr lang="en-US" altLang="x-none" sz="1300">
                <a:latin typeface="Times New Roman" charset="0"/>
              </a:rPr>
              <a:pPr eaLnBrk="1" hangingPunct="1"/>
              <a:t>10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9344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448" y="2129656"/>
            <a:ext cx="7771132" cy="14704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97" y="3886940"/>
            <a:ext cx="6401434" cy="1752530"/>
          </a:xfrm>
        </p:spPr>
        <p:txBody>
          <a:bodyPr/>
          <a:lstStyle>
            <a:lvl1pPr marL="0" indent="0" algn="ctr">
              <a:buNone/>
              <a:defRPr/>
            </a:lvl1pPr>
            <a:lvl2pPr marL="455860" indent="0" algn="ctr">
              <a:buNone/>
              <a:defRPr/>
            </a:lvl2pPr>
            <a:lvl3pPr marL="911722" indent="0" algn="ctr">
              <a:buNone/>
              <a:defRPr/>
            </a:lvl3pPr>
            <a:lvl4pPr marL="1367583" indent="0" algn="ctr">
              <a:buNone/>
              <a:defRPr/>
            </a:lvl4pPr>
            <a:lvl5pPr marL="1823446" indent="0" algn="ctr">
              <a:buNone/>
              <a:defRPr/>
            </a:lvl5pPr>
            <a:lvl6pPr marL="2279306" indent="0" algn="ctr">
              <a:buNone/>
              <a:defRPr/>
            </a:lvl6pPr>
            <a:lvl7pPr marL="2735167" indent="0" algn="ctr">
              <a:buNone/>
              <a:defRPr/>
            </a:lvl7pPr>
            <a:lvl8pPr marL="3191028" indent="0" algn="ctr">
              <a:buNone/>
              <a:defRPr/>
            </a:lvl8pPr>
            <a:lvl9pPr marL="364689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52A57-608D-4846-9AD2-D850A31F07C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67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2007F-5353-2345-A61F-1DAFDFE0411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5247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3400" y="228191"/>
            <a:ext cx="1941991" cy="6019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2674" y="228191"/>
            <a:ext cx="5678538" cy="6019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D6525-BE66-1246-9B19-8A1F0F703A2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4223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60" y="228178"/>
            <a:ext cx="7772718" cy="1144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2674" y="1600415"/>
            <a:ext cx="3809472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34" y="1600415"/>
            <a:ext cx="3811057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27E37-B0FF-BE4B-A15F-FDB2EFA499C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0839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25A599-CC33-7E4D-8C4D-B495C4836CF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2031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96" y="4406678"/>
            <a:ext cx="7771132" cy="136272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96" y="2906107"/>
            <a:ext cx="7771132" cy="150058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860" indent="0">
              <a:buNone/>
              <a:defRPr sz="1800"/>
            </a:lvl2pPr>
            <a:lvl3pPr marL="911722" indent="0">
              <a:buNone/>
              <a:defRPr sz="1600"/>
            </a:lvl3pPr>
            <a:lvl4pPr marL="1367583" indent="0">
              <a:buNone/>
              <a:defRPr sz="1400"/>
            </a:lvl4pPr>
            <a:lvl5pPr marL="1823446" indent="0">
              <a:buNone/>
              <a:defRPr sz="1400"/>
            </a:lvl5pPr>
            <a:lvl6pPr marL="2279306" indent="0">
              <a:buNone/>
              <a:defRPr sz="1400"/>
            </a:lvl6pPr>
            <a:lvl7pPr marL="2735167" indent="0">
              <a:buNone/>
              <a:defRPr sz="1400"/>
            </a:lvl7pPr>
            <a:lvl8pPr marL="3191028" indent="0">
              <a:buNone/>
              <a:defRPr sz="1400"/>
            </a:lvl8pPr>
            <a:lvl9pPr marL="364689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012A1-B92D-FE48-8EB4-9DD9A2218CC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2302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674" y="1600415"/>
            <a:ext cx="3809472" cy="46475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34" y="1600415"/>
            <a:ext cx="3811057" cy="46475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30498-AE79-BE45-96D5-B15E75DF3F0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213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274131"/>
            <a:ext cx="8230868" cy="11440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566" y="1535444"/>
            <a:ext cx="4040926" cy="6401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860" indent="0">
              <a:buNone/>
              <a:defRPr sz="2000" b="1"/>
            </a:lvl2pPr>
            <a:lvl3pPr marL="911722" indent="0">
              <a:buNone/>
              <a:defRPr sz="1800" b="1"/>
            </a:lvl3pPr>
            <a:lvl4pPr marL="1367583" indent="0">
              <a:buNone/>
              <a:defRPr sz="1600" b="1"/>
            </a:lvl4pPr>
            <a:lvl5pPr marL="1823446" indent="0">
              <a:buNone/>
              <a:defRPr sz="1600" b="1"/>
            </a:lvl5pPr>
            <a:lvl6pPr marL="2279306" indent="0">
              <a:buNone/>
              <a:defRPr sz="1600" b="1"/>
            </a:lvl6pPr>
            <a:lvl7pPr marL="2735167" indent="0">
              <a:buNone/>
              <a:defRPr sz="1600" b="1"/>
            </a:lvl7pPr>
            <a:lvl8pPr marL="3191028" indent="0">
              <a:buNone/>
              <a:defRPr sz="1600" b="1"/>
            </a:lvl8pPr>
            <a:lvl9pPr marL="364689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566" y="2175609"/>
            <a:ext cx="4040926" cy="3950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924" y="1535444"/>
            <a:ext cx="4042510" cy="6401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860" indent="0">
              <a:buNone/>
              <a:defRPr sz="2000" b="1"/>
            </a:lvl2pPr>
            <a:lvl3pPr marL="911722" indent="0">
              <a:buNone/>
              <a:defRPr sz="1800" b="1"/>
            </a:lvl3pPr>
            <a:lvl4pPr marL="1367583" indent="0">
              <a:buNone/>
              <a:defRPr sz="1600" b="1"/>
            </a:lvl4pPr>
            <a:lvl5pPr marL="1823446" indent="0">
              <a:buNone/>
              <a:defRPr sz="1600" b="1"/>
            </a:lvl5pPr>
            <a:lvl6pPr marL="2279306" indent="0">
              <a:buNone/>
              <a:defRPr sz="1600" b="1"/>
            </a:lvl6pPr>
            <a:lvl7pPr marL="2735167" indent="0">
              <a:buNone/>
              <a:defRPr sz="1600" b="1"/>
            </a:lvl7pPr>
            <a:lvl8pPr marL="3191028" indent="0">
              <a:buNone/>
              <a:defRPr sz="1600" b="1"/>
            </a:lvl8pPr>
            <a:lvl9pPr marL="364689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924" y="2175609"/>
            <a:ext cx="4042510" cy="3950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8CD696-6A5B-3C40-BA90-C28B62DAFFA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994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B6A1D6-5A67-8647-88E0-E3A073C06BF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819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B7456-F267-5C4C-AD02-446DDDC385E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9197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272559"/>
            <a:ext cx="3008896" cy="116307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62" y="272559"/>
            <a:ext cx="5112586" cy="58533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566" y="1435617"/>
            <a:ext cx="3008896" cy="4690314"/>
          </a:xfrm>
        </p:spPr>
        <p:txBody>
          <a:bodyPr/>
          <a:lstStyle>
            <a:lvl1pPr marL="0" indent="0">
              <a:buNone/>
              <a:defRPr sz="1400"/>
            </a:lvl1pPr>
            <a:lvl2pPr marL="455860" indent="0">
              <a:buNone/>
              <a:defRPr sz="1200"/>
            </a:lvl2pPr>
            <a:lvl3pPr marL="911722" indent="0">
              <a:buNone/>
              <a:defRPr sz="1000"/>
            </a:lvl3pPr>
            <a:lvl4pPr marL="1367583" indent="0">
              <a:buNone/>
              <a:defRPr sz="900"/>
            </a:lvl4pPr>
            <a:lvl5pPr marL="1823446" indent="0">
              <a:buNone/>
              <a:defRPr sz="900"/>
            </a:lvl5pPr>
            <a:lvl6pPr marL="2279306" indent="0">
              <a:buNone/>
              <a:defRPr sz="900"/>
            </a:lvl6pPr>
            <a:lvl7pPr marL="2735167" indent="0">
              <a:buNone/>
              <a:defRPr sz="900"/>
            </a:lvl7pPr>
            <a:lvl8pPr marL="3191028" indent="0">
              <a:buNone/>
              <a:defRPr sz="900"/>
            </a:lvl8pPr>
            <a:lvl9pPr marL="364689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B5703-EA52-1B42-A93E-243266C1544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272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234"/>
            <a:ext cx="5485132" cy="565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3228"/>
            <a:ext cx="5485132" cy="4115116"/>
          </a:xfrm>
        </p:spPr>
        <p:txBody>
          <a:bodyPr/>
          <a:lstStyle>
            <a:lvl1pPr marL="0" indent="0">
              <a:buNone/>
              <a:defRPr sz="3200"/>
            </a:lvl1pPr>
            <a:lvl2pPr marL="455860" indent="0">
              <a:buNone/>
              <a:defRPr sz="2800"/>
            </a:lvl2pPr>
            <a:lvl3pPr marL="911722" indent="0">
              <a:buNone/>
              <a:defRPr sz="2400"/>
            </a:lvl3pPr>
            <a:lvl4pPr marL="1367583" indent="0">
              <a:buNone/>
              <a:defRPr sz="2000"/>
            </a:lvl4pPr>
            <a:lvl5pPr marL="1823446" indent="0">
              <a:buNone/>
              <a:defRPr sz="2000"/>
            </a:lvl5pPr>
            <a:lvl6pPr marL="2279306" indent="0">
              <a:buNone/>
              <a:defRPr sz="2000"/>
            </a:lvl6pPr>
            <a:lvl7pPr marL="2735167" indent="0">
              <a:buNone/>
              <a:defRPr sz="2000"/>
            </a:lvl7pPr>
            <a:lvl8pPr marL="3191028" indent="0">
              <a:buNone/>
              <a:defRPr sz="2000"/>
            </a:lvl8pPr>
            <a:lvl9pPr marL="364689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6924"/>
            <a:ext cx="5485132" cy="804959"/>
          </a:xfrm>
        </p:spPr>
        <p:txBody>
          <a:bodyPr/>
          <a:lstStyle>
            <a:lvl1pPr marL="0" indent="0">
              <a:buNone/>
              <a:defRPr sz="1400"/>
            </a:lvl1pPr>
            <a:lvl2pPr marL="455860" indent="0">
              <a:buNone/>
              <a:defRPr sz="1200"/>
            </a:lvl2pPr>
            <a:lvl3pPr marL="911722" indent="0">
              <a:buNone/>
              <a:defRPr sz="1000"/>
            </a:lvl3pPr>
            <a:lvl4pPr marL="1367583" indent="0">
              <a:buNone/>
              <a:defRPr sz="900"/>
            </a:lvl4pPr>
            <a:lvl5pPr marL="1823446" indent="0">
              <a:buNone/>
              <a:defRPr sz="900"/>
            </a:lvl5pPr>
            <a:lvl6pPr marL="2279306" indent="0">
              <a:buNone/>
              <a:defRPr sz="900"/>
            </a:lvl6pPr>
            <a:lvl7pPr marL="2735167" indent="0">
              <a:buNone/>
              <a:defRPr sz="900"/>
            </a:lvl7pPr>
            <a:lvl8pPr marL="3191028" indent="0">
              <a:buNone/>
              <a:defRPr sz="900"/>
            </a:lvl8pPr>
            <a:lvl9pPr marL="364689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C0535-B4B8-A64E-A2C7-6740A1121A4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3826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294" tIns="45654" rIns="91294" bIns="456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294" tIns="45654" rIns="91294" bIns="456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4326" rIns="90215" bIns="44326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8040688" y="6396038"/>
            <a:ext cx="184150" cy="166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168" tIns="45577" rIns="91168" bIns="4557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endParaRPr lang="en-US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4326" rIns="90215" bIns="44326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304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4950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endParaRPr lang="en-US" altLang="x-none"/>
          </a:p>
        </p:txBody>
      </p:sp>
      <p:sp>
        <p:nvSpPr>
          <p:cNvPr id="2304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2575" y="6402388"/>
            <a:ext cx="395605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 algn="ctr" defTabSz="913276" eaLnBrk="1" hangingPunct="1">
              <a:defRPr sz="1200">
                <a:solidFill>
                  <a:srgbClr val="000000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04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59E36BF2-D13E-EF44-8749-7BB701618EE4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96" r:id="rId1"/>
    <p:sldLayoutId id="2147487497" r:id="rId2"/>
    <p:sldLayoutId id="2147487498" r:id="rId3"/>
    <p:sldLayoutId id="2147487499" r:id="rId4"/>
    <p:sldLayoutId id="2147487500" r:id="rId5"/>
    <p:sldLayoutId id="2147487501" r:id="rId6"/>
    <p:sldLayoutId id="2147487502" r:id="rId7"/>
    <p:sldLayoutId id="2147487503" r:id="rId8"/>
    <p:sldLayoutId id="2147487504" r:id="rId9"/>
    <p:sldLayoutId id="2147487505" r:id="rId10"/>
    <p:sldLayoutId id="2147487506" r:id="rId11"/>
    <p:sldLayoutId id="214748750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5860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1722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67583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3446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39725" indent="-3397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39775" indent="-2841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38238" indent="-2254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597025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2638" indent="-22542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0403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66262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2124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77987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86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722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583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446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306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167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1028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689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6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7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9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7400" y="1809750"/>
            <a:ext cx="8128000" cy="1470025"/>
          </a:xfrm>
        </p:spPr>
        <p:txBody>
          <a:bodyPr/>
          <a:lstStyle/>
          <a:p>
            <a:pPr algn="ctr"/>
            <a:r>
              <a:rPr lang="en-US" altLang="x-none" sz="3200" dirty="0">
                <a:ea typeface="ＭＳ Ｐゴシック" charset="-128"/>
              </a:rPr>
              <a:t>Network Transport Layer:</a:t>
            </a:r>
            <a:br>
              <a:rPr lang="en-US" altLang="x-none" sz="3200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Reliable Data Transfer</a:t>
            </a:r>
            <a:r>
              <a:rPr lang="en-US" altLang="zh-CN" sz="3200" dirty="0">
                <a:ea typeface="ＭＳ Ｐゴシック" charset="-128"/>
              </a:rPr>
              <a:t>;</a:t>
            </a:r>
            <a:r>
              <a:rPr lang="zh-CN" altLang="en-US" sz="3200" dirty="0">
                <a:ea typeface="ＭＳ Ｐゴシック" charset="-128"/>
              </a:rPr>
              <a:t> </a:t>
            </a:r>
            <a:r>
              <a:rPr lang="en-US" altLang="zh-CN" sz="3200" dirty="0">
                <a:ea typeface="ＭＳ Ｐゴシック" charset="-128"/>
              </a:rPr>
              <a:t>TCP</a:t>
            </a:r>
            <a:endParaRPr lang="en-US" altLang="x-none" sz="3200" dirty="0">
              <a:ea typeface="ＭＳ Ｐゴシック" charset="-128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DBE83DE-EE1C-1E44-B5E9-D77F8E840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</a:t>
            </a:r>
            <a:r>
              <a:rPr lang="en-US" altLang="zh-CN" sz="2400" kern="0" dirty="0">
                <a:ea typeface="ＭＳ Ｐゴシック" charset="-128"/>
              </a:rPr>
              <a:t>2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10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x-none" sz="2400" kern="0" dirty="0">
                <a:ea typeface="宋体" charset="-122"/>
              </a:rPr>
              <a:t>2</a:t>
            </a:r>
            <a:r>
              <a:rPr lang="en-US" altLang="zh-CN" sz="2400" kern="0" dirty="0">
                <a:ea typeface="宋体" charset="-122"/>
              </a:rPr>
              <a:t>5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22</a:t>
            </a:r>
            <a:endParaRPr lang="en-US" altLang="x-none" sz="2400" kern="0" dirty="0"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B67E1C-A2A5-2445-A287-199084DB2A0E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0DF4575-3C6B-F340-8F0B-BD47CF96B1FF}" type="slidenum">
              <a:rPr lang="en-US" altLang="x-none" sz="1400">
                <a:latin typeface="Times New Roman" charset="0"/>
              </a:rPr>
              <a:pPr eaLnBrk="1" hangingPunct="1"/>
              <a:t>10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rdt2.1c: </a:t>
            </a:r>
            <a:r>
              <a:rPr lang="en-US" altLang="zh-CN" dirty="0">
                <a:ea typeface="宋体" charset="-122"/>
              </a:rPr>
              <a:t>Summary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59225" cy="4781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Sender: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state must </a:t>
            </a:r>
            <a:r>
              <a:rPr lang="ja-JP" altLang="en-US" sz="240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remember</a:t>
            </a:r>
            <a:r>
              <a:rPr lang="ja-JP" altLang="en-US" sz="2400">
                <a:ea typeface="ＭＳ Ｐゴシック" charset="-128"/>
              </a:rPr>
              <a:t>”</a:t>
            </a:r>
            <a:r>
              <a:rPr lang="en-US" altLang="ja-JP" sz="2400" dirty="0">
                <a:ea typeface="ＭＳ Ｐゴシック" charset="-128"/>
              </a:rPr>
              <a:t> whether </a:t>
            </a:r>
            <a:r>
              <a:rPr lang="ja-JP" altLang="en-US" sz="240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current</a:t>
            </a:r>
            <a:r>
              <a:rPr lang="ja-JP" altLang="en-US" sz="2400">
                <a:ea typeface="ＭＳ Ｐゴシック" charset="-128"/>
              </a:rPr>
              <a:t>”</a:t>
            </a:r>
            <a:r>
              <a:rPr lang="en-US" altLang="ja-JP" sz="2400" dirty="0">
                <a:ea typeface="ＭＳ Ｐゴシック" charset="-128"/>
              </a:rPr>
              <a:t> </a:t>
            </a:r>
            <a:r>
              <a:rPr lang="en-US" altLang="ja-JP" sz="2400" dirty="0" err="1">
                <a:ea typeface="ＭＳ Ｐゴシック" charset="-128"/>
              </a:rPr>
              <a:t>pkt</a:t>
            </a:r>
            <a:r>
              <a:rPr lang="en-US" altLang="ja-JP" sz="2400" dirty="0">
                <a:ea typeface="ＭＳ Ｐゴシック" charset="-128"/>
              </a:rPr>
              <a:t> has 0 or 1 seq. #</a:t>
            </a:r>
          </a:p>
          <a:p>
            <a:endParaRPr lang="en-US" altLang="x-none" sz="2400" dirty="0">
              <a:ea typeface="ＭＳ Ｐゴシック" charset="-128"/>
            </a:endParaRP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1375" y="1600200"/>
            <a:ext cx="3959225" cy="4781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Receiver: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must check if received packet is duplicate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state indicates whether 0 or 1 is expected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</a:t>
            </a:r>
            <a:r>
              <a:rPr lang="en-US" altLang="x-none" sz="2000" dirty="0" err="1">
                <a:ea typeface="ＭＳ Ｐゴシック" charset="-128"/>
              </a:rPr>
              <a:t>seq</a:t>
            </a:r>
            <a:r>
              <a:rPr lang="en-US" altLang="x-none" sz="2000" dirty="0">
                <a:ea typeface="ＭＳ Ｐゴシック" charset="-128"/>
              </a:rPr>
              <a:t> #</a:t>
            </a:r>
          </a:p>
        </p:txBody>
      </p:sp>
    </p:spTree>
    <p:extLst>
      <p:ext uri="{BB962C8B-B14F-4D97-AF65-F5344CB8AC3E}">
        <p14:creationId xmlns:p14="http://schemas.microsoft.com/office/powerpoint/2010/main" val="1200057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78190C7-093E-6A44-AF56-C782803105C4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11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rdt2.2: a NAK-free protocol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1581150"/>
            <a:ext cx="8064500" cy="4205288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S</a:t>
            </a:r>
            <a:r>
              <a:rPr lang="en-US" altLang="x-none" sz="2400" dirty="0">
                <a:ea typeface="ＭＳ Ｐゴシック" charset="-128"/>
              </a:rPr>
              <a:t>ame functionality as rdt2.1c, using ACKs only</a:t>
            </a:r>
            <a:endParaRPr lang="en-US" altLang="zh-CN" sz="2400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I</a:t>
            </a:r>
            <a:r>
              <a:rPr lang="en-US" altLang="x-none" sz="2400" dirty="0">
                <a:ea typeface="ＭＳ Ｐゴシック" charset="-128"/>
              </a:rPr>
              <a:t>nstead of NAK, receiver sends ACK for last </a:t>
            </a:r>
            <a:r>
              <a:rPr lang="en-US" altLang="x-none" sz="2400" dirty="0" err="1">
                <a:ea typeface="ＭＳ Ｐゴシック" charset="-128"/>
              </a:rPr>
              <a:t>pkt</a:t>
            </a:r>
            <a:r>
              <a:rPr lang="en-US" altLang="x-none" sz="2400" dirty="0">
                <a:ea typeface="ＭＳ Ｐゴシック" charset="-128"/>
              </a:rPr>
              <a:t> received OK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receiver must </a:t>
            </a:r>
            <a:r>
              <a:rPr lang="en-US" altLang="x-none" sz="2000" i="1" dirty="0">
                <a:ea typeface="ＭＳ Ｐゴシック" charset="-128"/>
              </a:rPr>
              <a:t>explicitly</a:t>
            </a:r>
            <a:r>
              <a:rPr lang="en-US" altLang="x-none" sz="2000" dirty="0">
                <a:ea typeface="ＭＳ Ｐゴシック" charset="-128"/>
              </a:rPr>
              <a:t> include </a:t>
            </a:r>
            <a:r>
              <a:rPr lang="en-US" altLang="x-none" sz="2000" dirty="0" err="1">
                <a:ea typeface="ＭＳ Ｐゴシック" charset="-128"/>
              </a:rPr>
              <a:t>seq</a:t>
            </a:r>
            <a:r>
              <a:rPr lang="en-US" altLang="x-none" sz="2000" dirty="0">
                <a:ea typeface="ＭＳ Ｐゴシック" charset="-128"/>
              </a:rPr>
              <a:t> # of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being </a:t>
            </a:r>
            <a:r>
              <a:rPr lang="en-US" altLang="x-none" sz="2000" dirty="0" err="1">
                <a:ea typeface="ＭＳ Ｐゴシック" charset="-128"/>
              </a:rPr>
              <a:t>ACKed</a:t>
            </a:r>
            <a:r>
              <a:rPr lang="en-US" altLang="x-none" sz="2000" dirty="0">
                <a:ea typeface="ＭＳ Ｐゴシック" charset="-128"/>
              </a:rPr>
              <a:t> </a:t>
            </a:r>
            <a:endParaRPr lang="en-US" altLang="zh-CN" sz="2000" dirty="0">
              <a:ea typeface="宋体" charset="-122"/>
            </a:endParaRPr>
          </a:p>
          <a:p>
            <a:pPr lvl="1"/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D</a:t>
            </a:r>
            <a:r>
              <a:rPr lang="en-US" altLang="x-none" sz="2400" dirty="0">
                <a:ea typeface="ＭＳ Ｐゴシック" charset="-128"/>
              </a:rPr>
              <a:t>uplicate ACK at sender results in same action as NAK: </a:t>
            </a:r>
            <a:r>
              <a:rPr lang="en-US" altLang="x-none" sz="2400" i="1" dirty="0">
                <a:ea typeface="ＭＳ Ｐゴシック" charset="-128"/>
              </a:rPr>
              <a:t>retransmit current </a:t>
            </a:r>
            <a:r>
              <a:rPr lang="en-US" altLang="x-none" sz="2400" i="1" dirty="0" err="1">
                <a:ea typeface="ＭＳ Ｐゴシック" charset="-128"/>
              </a:rPr>
              <a:t>pkt</a:t>
            </a:r>
            <a:endParaRPr lang="en-US" altLang="x-none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4649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F125134-54D9-194F-BCF6-3C81CC0E076D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12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rdt3.0: </a:t>
            </a:r>
            <a:r>
              <a:rPr lang="en-US" altLang="zh-CN" sz="3200">
                <a:ea typeface="宋体" charset="-122"/>
              </a:rPr>
              <a:t>C</a:t>
            </a:r>
            <a:r>
              <a:rPr lang="en-US" altLang="x-none" sz="3200">
                <a:ea typeface="ＭＳ Ｐゴシック" charset="-128"/>
              </a:rPr>
              <a:t>hannels with </a:t>
            </a:r>
            <a:r>
              <a:rPr lang="en-US" altLang="zh-CN" sz="3200">
                <a:ea typeface="宋体" charset="-122"/>
              </a:rPr>
              <a:t>E</a:t>
            </a:r>
            <a:r>
              <a:rPr lang="en-US" altLang="x-none" sz="3200">
                <a:ea typeface="ＭＳ Ｐゴシック" charset="-128"/>
              </a:rPr>
              <a:t>rrors </a:t>
            </a:r>
            <a:r>
              <a:rPr lang="en-US" altLang="x-none" sz="3200" i="1">
                <a:ea typeface="ＭＳ Ｐゴシック" charset="-128"/>
              </a:rPr>
              <a:t>and</a:t>
            </a:r>
            <a:r>
              <a:rPr lang="en-US" altLang="x-none" sz="3200">
                <a:ea typeface="ＭＳ Ｐゴシック" charset="-128"/>
              </a:rPr>
              <a:t> </a:t>
            </a:r>
            <a:r>
              <a:rPr lang="en-US" altLang="zh-CN" sz="3200">
                <a:ea typeface="宋体" charset="-122"/>
              </a:rPr>
              <a:t>L</a:t>
            </a:r>
            <a:r>
              <a:rPr lang="en-US" altLang="x-none" sz="3200">
                <a:ea typeface="ＭＳ Ｐゴシック" charset="-128"/>
              </a:rPr>
              <a:t>oss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59225" cy="4781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New assumption:</a:t>
            </a:r>
            <a:r>
              <a:rPr lang="en-US" altLang="x-none" sz="2400" dirty="0">
                <a:ea typeface="ＭＳ Ｐゴシック" charset="-128"/>
              </a:rPr>
              <a:t> underlying channel can also lose packets (data or ACKs)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checksum, seq. #, ACKs, retransmissions will be of help, but not enough</a:t>
            </a:r>
          </a:p>
          <a:p>
            <a:pPr lvl="1"/>
            <a:endParaRPr lang="en-US" altLang="x-none" sz="2000" dirty="0">
              <a:ea typeface="ＭＳ Ｐゴシック" charset="-128"/>
            </a:endParaRPr>
          </a:p>
          <a:p>
            <a:pPr lvl="1"/>
            <a:endParaRPr lang="en-US" altLang="x-none" sz="2000" dirty="0">
              <a:ea typeface="ＭＳ Ｐゴシック" charset="-128"/>
            </a:endParaRPr>
          </a:p>
          <a:p>
            <a:pPr lvl="1"/>
            <a:endParaRPr lang="en-US" altLang="x-none" sz="2000" dirty="0"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Q:</a:t>
            </a:r>
            <a:r>
              <a:rPr lang="en-US" altLang="x-none" sz="2400" dirty="0">
                <a:ea typeface="ＭＳ Ｐゴシック" charset="-128"/>
              </a:rPr>
              <a:t> Does rdt2.2 work under losses?</a:t>
            </a:r>
          </a:p>
        </p:txBody>
      </p:sp>
      <p:sp>
        <p:nvSpPr>
          <p:cNvPr id="1833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95750" cy="46482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Approach:</a:t>
            </a:r>
            <a:r>
              <a:rPr lang="en-US" altLang="x-none" sz="2400" dirty="0">
                <a:ea typeface="ＭＳ Ｐゴシック" charset="-128"/>
              </a:rPr>
              <a:t> sender waits </a:t>
            </a:r>
            <a:r>
              <a:rPr lang="ja-JP" altLang="en-US" sz="240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reasonable</a:t>
            </a:r>
            <a:r>
              <a:rPr lang="ja-JP" altLang="en-US" sz="2400">
                <a:ea typeface="ＭＳ Ｐゴシック" charset="-128"/>
              </a:rPr>
              <a:t>”</a:t>
            </a:r>
            <a:r>
              <a:rPr lang="en-US" altLang="ja-JP" sz="2400" dirty="0">
                <a:ea typeface="ＭＳ Ｐゴシック" charset="-128"/>
              </a:rPr>
              <a:t> amount of time for ACK 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requires countdown timer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retransmits if no ACK received in this time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if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(or ACK) just delayed (not lost):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retransmission will be  duplicate, but use of seq. #</a:t>
            </a:r>
            <a:r>
              <a:rPr lang="ja-JP" altLang="en-US" sz="2000">
                <a:ea typeface="ＭＳ Ｐゴシック" charset="-128"/>
              </a:rPr>
              <a:t>’</a:t>
            </a:r>
            <a:r>
              <a:rPr lang="en-US" altLang="ja-JP" sz="2000" dirty="0">
                <a:ea typeface="ＭＳ Ｐゴシック" charset="-128"/>
              </a:rPr>
              <a:t>s already handles this</a:t>
            </a:r>
            <a:endParaRPr lang="en-US" altLang="ja-JP" sz="18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receiver must specify </a:t>
            </a:r>
            <a:r>
              <a:rPr lang="en-US" altLang="x-none" sz="2000" dirty="0" err="1">
                <a:ea typeface="ＭＳ Ｐゴシック" charset="-128"/>
              </a:rPr>
              <a:t>seq</a:t>
            </a:r>
            <a:r>
              <a:rPr lang="en-US" altLang="x-none" sz="2000" dirty="0">
                <a:ea typeface="ＭＳ Ｐゴシック" charset="-128"/>
              </a:rPr>
              <a:t> # of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being </a:t>
            </a:r>
            <a:r>
              <a:rPr lang="en-US" altLang="x-none" sz="2000" dirty="0" err="1">
                <a:ea typeface="ＭＳ Ｐゴシック" charset="-128"/>
              </a:rPr>
              <a:t>ACKed</a:t>
            </a:r>
            <a:endParaRPr lang="en-US" altLang="x-none" sz="20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318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743AE20-ABF0-0C4E-BEC7-8C5FEA42D9E2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13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242888"/>
            <a:ext cx="3560763" cy="893762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rdt3.0 </a:t>
            </a:r>
            <a:r>
              <a:rPr lang="en-US" altLang="zh-CN" sz="3600">
                <a:ea typeface="宋体" charset="-122"/>
              </a:rPr>
              <a:t>S</a:t>
            </a:r>
            <a:r>
              <a:rPr lang="en-US" altLang="x-none" sz="3600">
                <a:ea typeface="ＭＳ Ｐゴシック" charset="-128"/>
              </a:rPr>
              <a:t>ender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3019425" y="1765300"/>
            <a:ext cx="38608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sndpkt = make_pkt(0, data, checksum)</a:t>
            </a:r>
          </a:p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udt_send(sndpkt)</a:t>
            </a:r>
          </a:p>
          <a:p>
            <a:pPr defTabSz="912813" eaLnBrk="1" hangingPunct="1"/>
            <a:r>
              <a:rPr lang="en-US" altLang="x-none" sz="1400">
                <a:solidFill>
                  <a:srgbClr val="FF0000"/>
                </a:solidFill>
              </a:rPr>
              <a:t>start_timer</a:t>
            </a:r>
            <a:endParaRPr lang="en-US" altLang="x-none" sz="140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3060700" y="1471613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rdt_send(data)</a:t>
            </a:r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7461" name="Line 5"/>
          <p:cNvSpPr>
            <a:spLocks noChangeShapeType="1"/>
          </p:cNvSpPr>
          <p:nvPr/>
        </p:nvSpPr>
        <p:spPr bwMode="auto">
          <a:xfrm>
            <a:off x="3162300" y="18097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7462" name="Line 6"/>
          <p:cNvSpPr>
            <a:spLocks noChangeShapeType="1"/>
          </p:cNvSpPr>
          <p:nvPr/>
        </p:nvSpPr>
        <p:spPr bwMode="auto">
          <a:xfrm>
            <a:off x="2749550" y="1925638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47463" name="Group 7"/>
          <p:cNvGrpSpPr>
            <a:grpSpLocks/>
          </p:cNvGrpSpPr>
          <p:nvPr/>
        </p:nvGrpSpPr>
        <p:grpSpPr bwMode="auto">
          <a:xfrm>
            <a:off x="5360988" y="2471738"/>
            <a:ext cx="889000" cy="865187"/>
            <a:chOff x="445" y="1273"/>
            <a:chExt cx="560" cy="545"/>
          </a:xfrm>
        </p:grpSpPr>
        <p:sp>
          <p:nvSpPr>
            <p:cNvPr id="147515" name="Oval 8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47516" name="Text Box 9"/>
            <p:cNvSpPr txBox="1">
              <a:spLocks noChangeArrowheads="1"/>
            </p:cNvSpPr>
            <p:nvPr/>
          </p:nvSpPr>
          <p:spPr bwMode="auto">
            <a:xfrm>
              <a:off x="524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Wait for ACK0</a:t>
              </a:r>
              <a:endParaRPr lang="en-US" altLang="x-none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47464" name="Freeform 10"/>
          <p:cNvSpPr>
            <a:spLocks/>
          </p:cNvSpPr>
          <p:nvPr/>
        </p:nvSpPr>
        <p:spPr bwMode="auto">
          <a:xfrm flipV="1">
            <a:off x="3384550" y="2452688"/>
            <a:ext cx="2090738" cy="16351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7465" name="Freeform 11"/>
          <p:cNvSpPr>
            <a:spLocks/>
          </p:cNvSpPr>
          <p:nvPr/>
        </p:nvSpPr>
        <p:spPr bwMode="auto">
          <a:xfrm>
            <a:off x="6069013" y="2055813"/>
            <a:ext cx="871537" cy="666750"/>
          </a:xfrm>
          <a:custGeom>
            <a:avLst/>
            <a:gdLst>
              <a:gd name="T0" fmla="*/ 0 w 549"/>
              <a:gd name="T1" fmla="*/ 2147483647 h 420"/>
              <a:gd name="T2" fmla="*/ 2147483647 w 549"/>
              <a:gd name="T3" fmla="*/ 2147483647 h 420"/>
              <a:gd name="T4" fmla="*/ 0 60000 65536"/>
              <a:gd name="T5" fmla="*/ 0 60000 65536"/>
              <a:gd name="T6" fmla="*/ 0 w 549"/>
              <a:gd name="T7" fmla="*/ 0 h 420"/>
              <a:gd name="T8" fmla="*/ 549 w 549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9" h="420">
                <a:moveTo>
                  <a:pt x="0" y="306"/>
                </a:moveTo>
                <a:cubicBezTo>
                  <a:pt x="78" y="0"/>
                  <a:pt x="549" y="315"/>
                  <a:pt x="87" y="42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7466" name="Text Box 12"/>
          <p:cNvSpPr txBox="1">
            <a:spLocks noChangeArrowheads="1"/>
          </p:cNvSpPr>
          <p:nvPr/>
        </p:nvSpPr>
        <p:spPr bwMode="auto">
          <a:xfrm>
            <a:off x="6481763" y="1577975"/>
            <a:ext cx="17049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rdt_rcv(rcvpkt) &amp;&amp;  </a:t>
            </a:r>
          </a:p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( corrupt(rcvpkt) ||</a:t>
            </a:r>
          </a:p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isACK(rcvpkt,1) )</a:t>
            </a:r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7467" name="Line 13"/>
          <p:cNvSpPr>
            <a:spLocks noChangeShapeType="1"/>
          </p:cNvSpPr>
          <p:nvPr/>
        </p:nvSpPr>
        <p:spPr bwMode="auto">
          <a:xfrm>
            <a:off x="6691313" y="2279650"/>
            <a:ext cx="13509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47468" name="Group 14"/>
          <p:cNvGrpSpPr>
            <a:grpSpLocks/>
          </p:cNvGrpSpPr>
          <p:nvPr/>
        </p:nvGrpSpPr>
        <p:grpSpPr bwMode="auto">
          <a:xfrm>
            <a:off x="5562600" y="4386263"/>
            <a:ext cx="1219200" cy="850900"/>
            <a:chOff x="4159" y="3230"/>
            <a:chExt cx="768" cy="536"/>
          </a:xfrm>
        </p:grpSpPr>
        <p:sp>
          <p:nvSpPr>
            <p:cNvPr id="147513" name="Oval 15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47514" name="Text Box 16"/>
            <p:cNvSpPr txBox="1">
              <a:spLocks noChangeArrowheads="1"/>
            </p:cNvSpPr>
            <p:nvPr/>
          </p:nvSpPr>
          <p:spPr bwMode="auto">
            <a:xfrm>
              <a:off x="4178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Wait for </a:t>
              </a:r>
            </a:p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call 1 from above</a:t>
              </a:r>
              <a:endParaRPr lang="en-US" altLang="x-none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47469" name="Freeform 17"/>
          <p:cNvSpPr>
            <a:spLocks/>
          </p:cNvSpPr>
          <p:nvPr/>
        </p:nvSpPr>
        <p:spPr bwMode="auto">
          <a:xfrm rot="16200000" flipV="1">
            <a:off x="2159794" y="3842544"/>
            <a:ext cx="1176337" cy="11112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7470" name="Freeform 18"/>
          <p:cNvSpPr>
            <a:spLocks/>
          </p:cNvSpPr>
          <p:nvPr/>
        </p:nvSpPr>
        <p:spPr bwMode="auto">
          <a:xfrm>
            <a:off x="3370263" y="5119688"/>
            <a:ext cx="2312987" cy="27463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7471" name="Freeform 19"/>
          <p:cNvSpPr>
            <a:spLocks/>
          </p:cNvSpPr>
          <p:nvPr/>
        </p:nvSpPr>
        <p:spPr bwMode="auto">
          <a:xfrm rot="5400000" flipH="1" flipV="1">
            <a:off x="5611019" y="3709194"/>
            <a:ext cx="1184275" cy="16668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6752" name="Text Box 20"/>
          <p:cNvSpPr txBox="1">
            <a:spLocks noChangeArrowheads="1"/>
          </p:cNvSpPr>
          <p:nvPr/>
        </p:nvSpPr>
        <p:spPr bwMode="auto">
          <a:xfrm>
            <a:off x="3316288" y="5605463"/>
            <a:ext cx="34448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sndpkt = make_pkt(1, data, checksum)</a:t>
            </a:r>
          </a:p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udt_send(sndpkt)</a:t>
            </a:r>
          </a:p>
          <a:p>
            <a:pPr defTabSz="912813" eaLnBrk="1" hangingPunct="1"/>
            <a:r>
              <a:rPr lang="en-US" altLang="x-none" sz="1400">
                <a:solidFill>
                  <a:srgbClr val="FF0000"/>
                </a:solidFill>
              </a:rPr>
              <a:t>start_timer</a:t>
            </a:r>
            <a:endParaRPr lang="en-US" altLang="x-none" sz="140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47473" name="Text Box 21"/>
          <p:cNvSpPr txBox="1">
            <a:spLocks noChangeArrowheads="1"/>
          </p:cNvSpPr>
          <p:nvPr/>
        </p:nvSpPr>
        <p:spPr bwMode="auto">
          <a:xfrm>
            <a:off x="3316288" y="5322888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rdt_send(data)</a:t>
            </a:r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7474" name="Line 22"/>
          <p:cNvSpPr>
            <a:spLocks noChangeShapeType="1"/>
          </p:cNvSpPr>
          <p:nvPr/>
        </p:nvSpPr>
        <p:spPr bwMode="auto">
          <a:xfrm>
            <a:off x="3435350" y="5634038"/>
            <a:ext cx="25987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7475" name="Text Box 23"/>
          <p:cNvSpPr txBox="1">
            <a:spLocks noChangeArrowheads="1"/>
          </p:cNvSpPr>
          <p:nvPr/>
        </p:nvSpPr>
        <p:spPr bwMode="auto">
          <a:xfrm>
            <a:off x="6280150" y="3487738"/>
            <a:ext cx="21494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rdt_rcv(rcvpkt)   </a:t>
            </a:r>
          </a:p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&amp;&amp; notcorrupt(rcvpkt) </a:t>
            </a:r>
          </a:p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&amp;&amp; isACK(rcvpkt,0)</a:t>
            </a:r>
            <a:r>
              <a:rPr lang="en-US" altLang="x-none" sz="1000">
                <a:solidFill>
                  <a:srgbClr val="000000"/>
                </a:solidFill>
              </a:rPr>
              <a:t> </a:t>
            </a:r>
            <a:endParaRPr lang="en-US" altLang="x-none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7476" name="Line 24"/>
          <p:cNvSpPr>
            <a:spLocks noChangeShapeType="1"/>
          </p:cNvSpPr>
          <p:nvPr/>
        </p:nvSpPr>
        <p:spPr bwMode="auto">
          <a:xfrm>
            <a:off x="6396038" y="4198938"/>
            <a:ext cx="14192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7477" name="Text Box 25"/>
          <p:cNvSpPr txBox="1">
            <a:spLocks noChangeArrowheads="1"/>
          </p:cNvSpPr>
          <p:nvPr/>
        </p:nvSpPr>
        <p:spPr bwMode="auto">
          <a:xfrm>
            <a:off x="1290638" y="5443538"/>
            <a:ext cx="16224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rdt_rcv(rcvpkt) &amp;&amp;  </a:t>
            </a:r>
          </a:p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( corrupt(rcvpkt) ||</a:t>
            </a:r>
          </a:p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isACK(rcvpkt,0) )</a:t>
            </a:r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7478" name="Line 26"/>
          <p:cNvSpPr>
            <a:spLocks noChangeShapeType="1"/>
          </p:cNvSpPr>
          <p:nvPr/>
        </p:nvSpPr>
        <p:spPr bwMode="auto">
          <a:xfrm>
            <a:off x="1393825" y="6169025"/>
            <a:ext cx="12541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7479" name="Text Box 27"/>
          <p:cNvSpPr txBox="1">
            <a:spLocks noChangeArrowheads="1"/>
          </p:cNvSpPr>
          <p:nvPr/>
        </p:nvSpPr>
        <p:spPr bwMode="auto">
          <a:xfrm>
            <a:off x="908050" y="3246438"/>
            <a:ext cx="19129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rdt_rcv(rcvpkt)   </a:t>
            </a:r>
          </a:p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&amp;&amp; notcorrupt(rcvpkt) </a:t>
            </a:r>
          </a:p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&amp;&amp; isACK(rcvpkt,1)</a:t>
            </a:r>
            <a:r>
              <a:rPr lang="en-US" altLang="x-none" sz="1000">
                <a:solidFill>
                  <a:srgbClr val="000000"/>
                </a:solidFill>
              </a:rPr>
              <a:t> </a:t>
            </a:r>
            <a:endParaRPr lang="en-US" altLang="x-none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7480" name="Line 28"/>
          <p:cNvSpPr>
            <a:spLocks noChangeShapeType="1"/>
          </p:cNvSpPr>
          <p:nvPr/>
        </p:nvSpPr>
        <p:spPr bwMode="auto">
          <a:xfrm>
            <a:off x="1035050" y="3986213"/>
            <a:ext cx="15176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6761" name="Text Box 29"/>
          <p:cNvSpPr txBox="1">
            <a:spLocks noChangeArrowheads="1"/>
          </p:cNvSpPr>
          <p:nvPr/>
        </p:nvSpPr>
        <p:spPr bwMode="auto">
          <a:xfrm>
            <a:off x="6300788" y="4179888"/>
            <a:ext cx="151447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FF0000"/>
                </a:solidFill>
              </a:rPr>
              <a:t>stop_timer</a:t>
            </a:r>
            <a:endParaRPr lang="en-US" altLang="x-none" sz="140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16762" name="Text Box 30"/>
          <p:cNvSpPr txBox="1">
            <a:spLocks noChangeArrowheads="1"/>
          </p:cNvSpPr>
          <p:nvPr/>
        </p:nvSpPr>
        <p:spPr bwMode="auto">
          <a:xfrm>
            <a:off x="900113" y="3959225"/>
            <a:ext cx="1514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FF0000"/>
                </a:solidFill>
              </a:rPr>
              <a:t>stop_timer</a:t>
            </a:r>
            <a:endParaRPr lang="en-US" altLang="x-none" sz="1400">
              <a:solidFill>
                <a:srgbClr val="FF0000"/>
              </a:solidFill>
              <a:latin typeface="Times New Roman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238875" y="2660650"/>
            <a:ext cx="2447925" cy="741363"/>
            <a:chOff x="6238875" y="2660650"/>
            <a:chExt cx="2447925" cy="741363"/>
          </a:xfrm>
        </p:grpSpPr>
        <p:sp>
          <p:nvSpPr>
            <p:cNvPr id="147508" name="Text Box 33"/>
            <p:cNvSpPr txBox="1">
              <a:spLocks noChangeArrowheads="1"/>
            </p:cNvSpPr>
            <p:nvPr/>
          </p:nvSpPr>
          <p:spPr bwMode="auto">
            <a:xfrm>
              <a:off x="6592888" y="2660650"/>
              <a:ext cx="11144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FF0000"/>
                  </a:solidFill>
                </a:rPr>
                <a:t>timeout</a:t>
              </a:r>
              <a:endParaRPr lang="en-US" altLang="x-none" sz="1400">
                <a:solidFill>
                  <a:srgbClr val="FF0000"/>
                </a:solidFill>
                <a:latin typeface="Times New Roman" charset="0"/>
              </a:endParaRPr>
            </a:p>
          </p:txBody>
        </p:sp>
        <p:grpSp>
          <p:nvGrpSpPr>
            <p:cNvPr id="147509" name="Group 1"/>
            <p:cNvGrpSpPr>
              <a:grpSpLocks/>
            </p:cNvGrpSpPr>
            <p:nvPr/>
          </p:nvGrpSpPr>
          <p:grpSpPr bwMode="auto">
            <a:xfrm>
              <a:off x="6238875" y="2719388"/>
              <a:ext cx="2447925" cy="682625"/>
              <a:chOff x="6238875" y="2719388"/>
              <a:chExt cx="2447925" cy="682625"/>
            </a:xfrm>
          </p:grpSpPr>
          <p:sp>
            <p:nvSpPr>
              <p:cNvPr id="147510" name="Freeform 31"/>
              <p:cNvSpPr>
                <a:spLocks/>
              </p:cNvSpPr>
              <p:nvPr/>
            </p:nvSpPr>
            <p:spPr bwMode="auto">
              <a:xfrm>
                <a:off x="6238875" y="2719388"/>
                <a:ext cx="461963" cy="682625"/>
              </a:xfrm>
              <a:custGeom>
                <a:avLst/>
                <a:gdLst>
                  <a:gd name="T0" fmla="*/ 0 w 291"/>
                  <a:gd name="T1" fmla="*/ 2147483647 h 430"/>
                  <a:gd name="T2" fmla="*/ 2147483647 w 291"/>
                  <a:gd name="T3" fmla="*/ 2147483647 h 430"/>
                  <a:gd name="T4" fmla="*/ 0 60000 65536"/>
                  <a:gd name="T5" fmla="*/ 0 60000 65536"/>
                  <a:gd name="T6" fmla="*/ 0 w 291"/>
                  <a:gd name="T7" fmla="*/ 0 h 430"/>
                  <a:gd name="T8" fmla="*/ 291 w 291"/>
                  <a:gd name="T9" fmla="*/ 430 h 43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91" h="430">
                    <a:moveTo>
                      <a:pt x="0" y="120"/>
                    </a:moveTo>
                    <a:cubicBezTo>
                      <a:pt x="291" y="0"/>
                      <a:pt x="259" y="430"/>
                      <a:pt x="15" y="255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912813" eaLnBrk="1" hangingPunct="1"/>
                <a:endParaRPr 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7511" name="Text Box 32"/>
              <p:cNvSpPr txBox="1">
                <a:spLocks noChangeArrowheads="1"/>
              </p:cNvSpPr>
              <p:nvPr/>
            </p:nvSpPr>
            <p:spPr bwMode="auto">
              <a:xfrm>
                <a:off x="6570663" y="2897188"/>
                <a:ext cx="2116137" cy="428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defTabSz="912813" eaLnBrk="1" hangingPunct="1"/>
                <a:r>
                  <a:rPr lang="en-US" altLang="x-none" sz="1400">
                    <a:solidFill>
                      <a:srgbClr val="FF0000"/>
                    </a:solidFill>
                  </a:rPr>
                  <a:t>udt_send(sndpkt)</a:t>
                </a:r>
              </a:p>
              <a:p>
                <a:pPr defTabSz="912813" eaLnBrk="1" hangingPunct="1"/>
                <a:r>
                  <a:rPr lang="en-US" altLang="x-none" sz="1400">
                    <a:solidFill>
                      <a:srgbClr val="FF0000"/>
                    </a:solidFill>
                  </a:rPr>
                  <a:t>start_timer</a:t>
                </a:r>
                <a:endParaRPr lang="en-US" altLang="x-none" sz="1400">
                  <a:solidFill>
                    <a:srgbClr val="FF0000"/>
                  </a:solidFill>
                  <a:latin typeface="Times New Roman" charset="0"/>
                </a:endParaRPr>
              </a:p>
            </p:txBody>
          </p:sp>
          <p:sp>
            <p:nvSpPr>
              <p:cNvPr id="147512" name="Line 34"/>
              <p:cNvSpPr>
                <a:spLocks noChangeShapeType="1"/>
              </p:cNvSpPr>
              <p:nvPr/>
            </p:nvSpPr>
            <p:spPr bwMode="auto">
              <a:xfrm>
                <a:off x="6681788" y="2914650"/>
                <a:ext cx="9906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2813" eaLnBrk="1" hangingPunct="1"/>
                <a:endParaRPr 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7484" name="Freeform 35"/>
          <p:cNvSpPr>
            <a:spLocks/>
          </p:cNvSpPr>
          <p:nvPr/>
        </p:nvSpPr>
        <p:spPr bwMode="auto">
          <a:xfrm>
            <a:off x="2230438" y="5083175"/>
            <a:ext cx="692150" cy="631825"/>
          </a:xfrm>
          <a:custGeom>
            <a:avLst/>
            <a:gdLst>
              <a:gd name="T0" fmla="*/ 2147483647 w 436"/>
              <a:gd name="T1" fmla="*/ 2147483647 h 398"/>
              <a:gd name="T2" fmla="*/ 2147483647 w 436"/>
              <a:gd name="T3" fmla="*/ 0 h 398"/>
              <a:gd name="T4" fmla="*/ 0 60000 65536"/>
              <a:gd name="T5" fmla="*/ 0 60000 65536"/>
              <a:gd name="T6" fmla="*/ 0 w 436"/>
              <a:gd name="T7" fmla="*/ 0 h 398"/>
              <a:gd name="T8" fmla="*/ 436 w 436"/>
              <a:gd name="T9" fmla="*/ 398 h 39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6" h="398">
                <a:moveTo>
                  <a:pt x="436" y="101"/>
                </a:moveTo>
                <a:cubicBezTo>
                  <a:pt x="367" y="398"/>
                  <a:pt x="0" y="31"/>
                  <a:pt x="300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28650" y="4587875"/>
            <a:ext cx="1973263" cy="682625"/>
            <a:chOff x="628650" y="4587875"/>
            <a:chExt cx="1973263" cy="682625"/>
          </a:xfrm>
        </p:grpSpPr>
        <p:sp>
          <p:nvSpPr>
            <p:cNvPr id="147504" name="Freeform 36"/>
            <p:cNvSpPr>
              <a:spLocks/>
            </p:cNvSpPr>
            <p:nvPr/>
          </p:nvSpPr>
          <p:spPr bwMode="auto">
            <a:xfrm>
              <a:off x="2030413" y="4794250"/>
              <a:ext cx="571500" cy="420688"/>
            </a:xfrm>
            <a:custGeom>
              <a:avLst/>
              <a:gdLst>
                <a:gd name="T0" fmla="*/ 2147483647 w 900"/>
                <a:gd name="T1" fmla="*/ 2147483647 h 662"/>
                <a:gd name="T2" fmla="*/ 2147483647 w 900"/>
                <a:gd name="T3" fmla="*/ 2147483647 h 662"/>
                <a:gd name="T4" fmla="*/ 0 60000 65536"/>
                <a:gd name="T5" fmla="*/ 0 60000 65536"/>
                <a:gd name="T6" fmla="*/ 0 w 900"/>
                <a:gd name="T7" fmla="*/ 0 h 662"/>
                <a:gd name="T8" fmla="*/ 900 w 900"/>
                <a:gd name="T9" fmla="*/ 662 h 6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00" h="662">
                  <a:moveTo>
                    <a:pt x="900" y="360"/>
                  </a:moveTo>
                  <a:cubicBezTo>
                    <a:pt x="171" y="662"/>
                    <a:pt x="0" y="0"/>
                    <a:pt x="825" y="1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7505" name="Text Box 37"/>
            <p:cNvSpPr txBox="1">
              <a:spLocks noChangeArrowheads="1"/>
            </p:cNvSpPr>
            <p:nvPr/>
          </p:nvSpPr>
          <p:spPr bwMode="auto">
            <a:xfrm>
              <a:off x="628650" y="4841875"/>
              <a:ext cx="182403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FF0000"/>
                  </a:solidFill>
                </a:rPr>
                <a:t>udt_send(sndpkt)</a:t>
              </a:r>
            </a:p>
            <a:p>
              <a:pPr defTabSz="912813" eaLnBrk="1" hangingPunct="1"/>
              <a:r>
                <a:rPr lang="en-US" altLang="x-none" sz="1400">
                  <a:solidFill>
                    <a:srgbClr val="FF0000"/>
                  </a:solidFill>
                </a:rPr>
                <a:t>start_timer</a:t>
              </a:r>
              <a:endParaRPr lang="en-US" altLang="x-none" sz="1400">
                <a:solidFill>
                  <a:srgbClr val="FF0000"/>
                </a:solidFill>
                <a:latin typeface="Times New Roman" charset="0"/>
              </a:endParaRPr>
            </a:p>
          </p:txBody>
        </p:sp>
        <p:sp>
          <p:nvSpPr>
            <p:cNvPr id="147506" name="Text Box 38"/>
            <p:cNvSpPr txBox="1">
              <a:spLocks noChangeArrowheads="1"/>
            </p:cNvSpPr>
            <p:nvPr/>
          </p:nvSpPr>
          <p:spPr bwMode="auto">
            <a:xfrm>
              <a:off x="642938" y="4587875"/>
              <a:ext cx="11144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FF0000"/>
                  </a:solidFill>
                </a:rPr>
                <a:t>timeout</a:t>
              </a:r>
              <a:endParaRPr lang="en-US" altLang="x-none" sz="1400">
                <a:solidFill>
                  <a:srgbClr val="FF0000"/>
                </a:solidFill>
                <a:latin typeface="Times New Roman" charset="0"/>
              </a:endParaRPr>
            </a:p>
          </p:txBody>
        </p:sp>
        <p:sp>
          <p:nvSpPr>
            <p:cNvPr id="147507" name="Line 39"/>
            <p:cNvSpPr>
              <a:spLocks noChangeShapeType="1"/>
            </p:cNvSpPr>
            <p:nvPr/>
          </p:nvSpPr>
          <p:spPr bwMode="auto">
            <a:xfrm>
              <a:off x="746125" y="4870450"/>
              <a:ext cx="990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47486" name="Freeform 40"/>
          <p:cNvSpPr>
            <a:spLocks/>
          </p:cNvSpPr>
          <p:nvPr/>
        </p:nvSpPr>
        <p:spPr bwMode="auto">
          <a:xfrm>
            <a:off x="6426200" y="4754563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  <a:gd name="T6" fmla="*/ 0 w 322"/>
              <a:gd name="T7" fmla="*/ 0 h 483"/>
              <a:gd name="T8" fmla="*/ 322 w 322"/>
              <a:gd name="T9" fmla="*/ 483 h 4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7487" name="Text Box 41"/>
          <p:cNvSpPr txBox="1">
            <a:spLocks noChangeArrowheads="1"/>
          </p:cNvSpPr>
          <p:nvPr/>
        </p:nvSpPr>
        <p:spPr bwMode="auto">
          <a:xfrm>
            <a:off x="1036638" y="2255838"/>
            <a:ext cx="1428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rdt_rcv(rcvpkt)</a:t>
            </a:r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47488" name="Group 42"/>
          <p:cNvGrpSpPr>
            <a:grpSpLocks/>
          </p:cNvGrpSpPr>
          <p:nvPr/>
        </p:nvGrpSpPr>
        <p:grpSpPr bwMode="auto">
          <a:xfrm>
            <a:off x="2528888" y="2516188"/>
            <a:ext cx="1204912" cy="850900"/>
            <a:chOff x="4159" y="3230"/>
            <a:chExt cx="759" cy="536"/>
          </a:xfrm>
        </p:grpSpPr>
        <p:sp>
          <p:nvSpPr>
            <p:cNvPr id="147502" name="Oval 43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47503" name="Text Box 44"/>
            <p:cNvSpPr txBox="1">
              <a:spLocks noChangeArrowheads="1"/>
            </p:cNvSpPr>
            <p:nvPr/>
          </p:nvSpPr>
          <p:spPr bwMode="auto">
            <a:xfrm>
              <a:off x="4169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Wait for </a:t>
              </a:r>
            </a:p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call 0</a:t>
              </a:r>
              <a:r>
                <a:rPr lang="en-US" altLang="zh-CN" sz="1400">
                  <a:solidFill>
                    <a:srgbClr val="000000"/>
                  </a:solidFill>
                  <a:ea typeface="宋体" charset="-122"/>
                </a:rPr>
                <a:t> </a:t>
              </a:r>
              <a:r>
                <a:rPr lang="en-US" altLang="x-none" sz="1400">
                  <a:solidFill>
                    <a:srgbClr val="000000"/>
                  </a:solidFill>
                </a:rPr>
                <a:t>from above</a:t>
              </a:r>
              <a:endParaRPr lang="en-US" altLang="x-none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47489" name="Line 45"/>
          <p:cNvSpPr>
            <a:spLocks noChangeShapeType="1"/>
          </p:cNvSpPr>
          <p:nvPr/>
        </p:nvSpPr>
        <p:spPr bwMode="auto">
          <a:xfrm>
            <a:off x="1123950" y="2541588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47490" name="Group 46"/>
          <p:cNvGrpSpPr>
            <a:grpSpLocks/>
          </p:cNvGrpSpPr>
          <p:nvPr/>
        </p:nvGrpSpPr>
        <p:grpSpPr bwMode="auto">
          <a:xfrm>
            <a:off x="2630488" y="4370388"/>
            <a:ext cx="889000" cy="865187"/>
            <a:chOff x="445" y="1273"/>
            <a:chExt cx="560" cy="545"/>
          </a:xfrm>
        </p:grpSpPr>
        <p:sp>
          <p:nvSpPr>
            <p:cNvPr id="147500" name="Oval 47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47501" name="Text Box 48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Wait for ACK1</a:t>
              </a:r>
              <a:endParaRPr lang="en-US" altLang="x-none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47491" name="Freeform 49"/>
          <p:cNvSpPr>
            <a:spLocks/>
          </p:cNvSpPr>
          <p:nvPr/>
        </p:nvSpPr>
        <p:spPr bwMode="auto">
          <a:xfrm flipH="1" flipV="1">
            <a:off x="2006600" y="2163763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  <a:gd name="T6" fmla="*/ 0 w 322"/>
              <a:gd name="T7" fmla="*/ 0 h 483"/>
              <a:gd name="T8" fmla="*/ 322 w 322"/>
              <a:gd name="T9" fmla="*/ 483 h 4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7492" name="Text Box 50"/>
          <p:cNvSpPr txBox="1">
            <a:spLocks noChangeArrowheads="1"/>
          </p:cNvSpPr>
          <p:nvPr/>
        </p:nvSpPr>
        <p:spPr bwMode="auto">
          <a:xfrm>
            <a:off x="7224713" y="5233988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  <a:latin typeface="Symbol" charset="2"/>
              </a:rPr>
              <a:t>L</a:t>
            </a:r>
          </a:p>
        </p:txBody>
      </p:sp>
      <p:sp>
        <p:nvSpPr>
          <p:cNvPr id="147493" name="Text Box 51"/>
          <p:cNvSpPr txBox="1">
            <a:spLocks noChangeArrowheads="1"/>
          </p:cNvSpPr>
          <p:nvPr/>
        </p:nvSpPr>
        <p:spPr bwMode="auto">
          <a:xfrm>
            <a:off x="6757988" y="4984750"/>
            <a:ext cx="1428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rdt_rcv(rcvpkt)</a:t>
            </a:r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7494" name="Line 52"/>
          <p:cNvSpPr>
            <a:spLocks noChangeShapeType="1"/>
          </p:cNvSpPr>
          <p:nvPr/>
        </p:nvSpPr>
        <p:spPr bwMode="auto">
          <a:xfrm>
            <a:off x="6845300" y="5270500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6781" name="Text Box 53"/>
          <p:cNvSpPr txBox="1">
            <a:spLocks noChangeArrowheads="1"/>
          </p:cNvSpPr>
          <p:nvPr/>
        </p:nvSpPr>
        <p:spPr bwMode="auto">
          <a:xfrm>
            <a:off x="8058150" y="220980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  <a:latin typeface="Symbol" charset="2"/>
              </a:rPr>
              <a:t>L</a:t>
            </a:r>
          </a:p>
        </p:txBody>
      </p:sp>
      <p:sp>
        <p:nvSpPr>
          <p:cNvPr id="147496" name="Text Box 54"/>
          <p:cNvSpPr txBox="1">
            <a:spLocks noChangeArrowheads="1"/>
          </p:cNvSpPr>
          <p:nvPr/>
        </p:nvSpPr>
        <p:spPr bwMode="auto">
          <a:xfrm>
            <a:off x="1476375" y="2505075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  <a:latin typeface="Symbol" charset="2"/>
              </a:rPr>
              <a:t>L</a:t>
            </a:r>
          </a:p>
        </p:txBody>
      </p:sp>
      <p:sp>
        <p:nvSpPr>
          <p:cNvPr id="147497" name="Text Box 55"/>
          <p:cNvSpPr txBox="1">
            <a:spLocks noChangeArrowheads="1"/>
          </p:cNvSpPr>
          <p:nvPr/>
        </p:nvSpPr>
        <p:spPr bwMode="auto">
          <a:xfrm>
            <a:off x="1879600" y="6175375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  <a:latin typeface="Symbol" charset="2"/>
              </a:rPr>
              <a:t>L</a:t>
            </a:r>
          </a:p>
        </p:txBody>
      </p:sp>
      <p:sp>
        <p:nvSpPr>
          <p:cNvPr id="147498" name="Text Box 12"/>
          <p:cNvSpPr txBox="1">
            <a:spLocks noChangeArrowheads="1"/>
          </p:cNvSpPr>
          <p:nvPr/>
        </p:nvSpPr>
        <p:spPr bwMode="auto">
          <a:xfrm>
            <a:off x="6553200" y="2209800"/>
            <a:ext cx="1752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udt_send(sndpkt)</a:t>
            </a:r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6" name="Straight Connector 5"/>
          <p:cNvCxnSpPr>
            <a:cxnSpLocks noChangeShapeType="1"/>
            <a:stCxn id="147498" idx="1"/>
          </p:cNvCxnSpPr>
          <p:nvPr/>
        </p:nvCxnSpPr>
        <p:spPr bwMode="auto">
          <a:xfrm flipV="1">
            <a:off x="6553200" y="2362200"/>
            <a:ext cx="1524000" cy="47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5563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1" grpId="0"/>
      <p:bldP spid="116762" grpId="0"/>
      <p:bldP spid="11678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45463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rdt3.0: </a:t>
            </a:r>
            <a:r>
              <a:rPr lang="en-US" altLang="zh-CN" sz="3600">
                <a:ea typeface="宋体" charset="-122"/>
              </a:rPr>
              <a:t>S</a:t>
            </a:r>
            <a:r>
              <a:rPr lang="en-US" altLang="x-none" sz="3600">
                <a:ea typeface="ＭＳ Ｐゴシック" charset="-128"/>
              </a:rPr>
              <a:t>top-and-</a:t>
            </a:r>
            <a:r>
              <a:rPr lang="en-US" altLang="zh-CN" sz="3600">
                <a:ea typeface="宋体" charset="-122"/>
              </a:rPr>
              <a:t>W</a:t>
            </a:r>
            <a:r>
              <a:rPr lang="en-US" altLang="x-none" sz="3600">
                <a:ea typeface="ＭＳ Ｐゴシック" charset="-128"/>
              </a:rPr>
              <a:t>ait </a:t>
            </a:r>
            <a:r>
              <a:rPr lang="en-US" altLang="zh-CN" sz="3600">
                <a:ea typeface="宋体" charset="-122"/>
              </a:rPr>
              <a:t>Performance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80898" name="Line 3"/>
          <p:cNvSpPr>
            <a:spLocks noChangeShapeType="1"/>
          </p:cNvSpPr>
          <p:nvPr/>
        </p:nvSpPr>
        <p:spPr bwMode="auto">
          <a:xfrm>
            <a:off x="3557588" y="2001838"/>
            <a:ext cx="2227262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899" name="Text Box 4"/>
          <p:cNvSpPr txBox="1">
            <a:spLocks noChangeArrowheads="1"/>
          </p:cNvSpPr>
          <p:nvPr/>
        </p:nvSpPr>
        <p:spPr bwMode="auto">
          <a:xfrm>
            <a:off x="233363" y="1797050"/>
            <a:ext cx="3232150" cy="352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first packet bit transmitted, t = 0</a:t>
            </a:r>
          </a:p>
        </p:txBody>
      </p:sp>
      <p:sp>
        <p:nvSpPr>
          <p:cNvPr id="80900" name="Line 5"/>
          <p:cNvSpPr>
            <a:spLocks noChangeShapeType="1"/>
          </p:cNvSpPr>
          <p:nvPr/>
        </p:nvSpPr>
        <p:spPr bwMode="auto">
          <a:xfrm>
            <a:off x="3546475" y="1782763"/>
            <a:ext cx="23813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01" name="Line 6"/>
          <p:cNvSpPr>
            <a:spLocks noChangeShapeType="1"/>
          </p:cNvSpPr>
          <p:nvPr/>
        </p:nvSpPr>
        <p:spPr bwMode="auto">
          <a:xfrm>
            <a:off x="5773738" y="1795463"/>
            <a:ext cx="22225" cy="289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02" name="Text Box 7"/>
          <p:cNvSpPr txBox="1">
            <a:spLocks noChangeArrowheads="1"/>
          </p:cNvSpPr>
          <p:nvPr/>
        </p:nvSpPr>
        <p:spPr bwMode="auto">
          <a:xfrm>
            <a:off x="3017838" y="1446213"/>
            <a:ext cx="885825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sender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80903" name="Text Box 8"/>
          <p:cNvSpPr txBox="1">
            <a:spLocks noChangeArrowheads="1"/>
          </p:cNvSpPr>
          <p:nvPr/>
        </p:nvSpPr>
        <p:spPr bwMode="auto">
          <a:xfrm>
            <a:off x="5195888" y="1446213"/>
            <a:ext cx="946150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receiver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80904" name="Line 9"/>
          <p:cNvSpPr>
            <a:spLocks noChangeShapeType="1"/>
          </p:cNvSpPr>
          <p:nvPr/>
        </p:nvSpPr>
        <p:spPr bwMode="auto">
          <a:xfrm>
            <a:off x="3570288" y="1997075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05" name="Line 10"/>
          <p:cNvSpPr>
            <a:spLocks noChangeShapeType="1"/>
          </p:cNvSpPr>
          <p:nvPr/>
        </p:nvSpPr>
        <p:spPr bwMode="auto">
          <a:xfrm>
            <a:off x="3575050" y="4108450"/>
            <a:ext cx="21923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06" name="Line 11"/>
          <p:cNvSpPr>
            <a:spLocks noChangeShapeType="1"/>
          </p:cNvSpPr>
          <p:nvPr/>
        </p:nvSpPr>
        <p:spPr bwMode="auto">
          <a:xfrm flipV="1">
            <a:off x="3575050" y="3165475"/>
            <a:ext cx="2209800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07" name="Freeform 12"/>
          <p:cNvSpPr>
            <a:spLocks/>
          </p:cNvSpPr>
          <p:nvPr/>
        </p:nvSpPr>
        <p:spPr bwMode="auto">
          <a:xfrm>
            <a:off x="3552825" y="1995488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08" name="Line 13"/>
          <p:cNvSpPr>
            <a:spLocks noChangeShapeType="1"/>
          </p:cNvSpPr>
          <p:nvPr/>
        </p:nvSpPr>
        <p:spPr bwMode="auto">
          <a:xfrm flipH="1">
            <a:off x="3408363" y="19954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09" name="Line 14"/>
          <p:cNvSpPr>
            <a:spLocks noChangeShapeType="1"/>
          </p:cNvSpPr>
          <p:nvPr/>
        </p:nvSpPr>
        <p:spPr bwMode="auto">
          <a:xfrm flipH="1">
            <a:off x="3408363" y="22367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10" name="Line 15"/>
          <p:cNvSpPr>
            <a:spLocks noChangeShapeType="1"/>
          </p:cNvSpPr>
          <p:nvPr/>
        </p:nvSpPr>
        <p:spPr bwMode="auto">
          <a:xfrm flipH="1">
            <a:off x="3419475" y="4095750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11" name="Text Box 16"/>
          <p:cNvSpPr txBox="1">
            <a:spLocks noChangeArrowheads="1"/>
          </p:cNvSpPr>
          <p:nvPr/>
        </p:nvSpPr>
        <p:spPr bwMode="auto">
          <a:xfrm>
            <a:off x="2755900" y="2968625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RTT</a:t>
            </a:r>
            <a:r>
              <a:rPr lang="en-US" altLang="x-none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0912" name="Line 17"/>
          <p:cNvSpPr>
            <a:spLocks noChangeShapeType="1"/>
          </p:cNvSpPr>
          <p:nvPr/>
        </p:nvSpPr>
        <p:spPr bwMode="auto">
          <a:xfrm>
            <a:off x="3443288" y="3276600"/>
            <a:ext cx="11112" cy="81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13" name="Line 18"/>
          <p:cNvSpPr>
            <a:spLocks noChangeShapeType="1"/>
          </p:cNvSpPr>
          <p:nvPr/>
        </p:nvSpPr>
        <p:spPr bwMode="auto">
          <a:xfrm flipV="1">
            <a:off x="3448050" y="2259013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14" name="Text Box 19"/>
          <p:cNvSpPr txBox="1">
            <a:spLocks noChangeArrowheads="1"/>
          </p:cNvSpPr>
          <p:nvPr/>
        </p:nvSpPr>
        <p:spPr bwMode="auto">
          <a:xfrm>
            <a:off x="0" y="2074863"/>
            <a:ext cx="34655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last packet bit transmitted, </a:t>
            </a:r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t = L / R</a:t>
            </a:r>
            <a:endParaRPr lang="en-US" altLang="x-none" sz="1600">
              <a:solidFill>
                <a:srgbClr val="FF0000"/>
              </a:solidFill>
            </a:endParaRPr>
          </a:p>
        </p:txBody>
      </p:sp>
      <p:sp>
        <p:nvSpPr>
          <p:cNvPr id="80915" name="Line 20"/>
          <p:cNvSpPr>
            <a:spLocks noChangeShapeType="1"/>
          </p:cNvSpPr>
          <p:nvPr/>
        </p:nvSpPr>
        <p:spPr bwMode="auto">
          <a:xfrm flipH="1">
            <a:off x="5761038" y="2909888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16" name="Text Box 21"/>
          <p:cNvSpPr txBox="1">
            <a:spLocks noChangeArrowheads="1"/>
          </p:cNvSpPr>
          <p:nvPr/>
        </p:nvSpPr>
        <p:spPr bwMode="auto">
          <a:xfrm>
            <a:off x="5842000" y="2733675"/>
            <a:ext cx="2425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first packet bit arrives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80917" name="Line 22"/>
          <p:cNvSpPr>
            <a:spLocks noChangeShapeType="1"/>
          </p:cNvSpPr>
          <p:nvPr/>
        </p:nvSpPr>
        <p:spPr bwMode="auto">
          <a:xfrm>
            <a:off x="5784850" y="3159125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18" name="Text Box 23"/>
          <p:cNvSpPr txBox="1">
            <a:spLocks noChangeArrowheads="1"/>
          </p:cNvSpPr>
          <p:nvPr/>
        </p:nvSpPr>
        <p:spPr bwMode="auto">
          <a:xfrm>
            <a:off x="5848350" y="2986088"/>
            <a:ext cx="311467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last packet bit arrives, send ACK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80919" name="Text Box 24"/>
          <p:cNvSpPr txBox="1">
            <a:spLocks noChangeArrowheads="1"/>
          </p:cNvSpPr>
          <p:nvPr/>
        </p:nvSpPr>
        <p:spPr bwMode="auto">
          <a:xfrm>
            <a:off x="825500" y="3768725"/>
            <a:ext cx="26860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ACK arrives, send next </a:t>
            </a:r>
          </a:p>
          <a:p>
            <a:pPr algn="r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packet, </a:t>
            </a:r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t = RTT + L / R</a:t>
            </a:r>
            <a:endParaRPr lang="en-US" altLang="x-none" sz="1600">
              <a:solidFill>
                <a:srgbClr val="FF0000"/>
              </a:solidFill>
            </a:endParaRPr>
          </a:p>
        </p:txBody>
      </p:sp>
      <p:sp>
        <p:nvSpPr>
          <p:cNvPr id="80920" name="Freeform 25"/>
          <p:cNvSpPr>
            <a:spLocks/>
          </p:cNvSpPr>
          <p:nvPr/>
        </p:nvSpPr>
        <p:spPr bwMode="auto">
          <a:xfrm>
            <a:off x="3570288" y="4103688"/>
            <a:ext cx="1419225" cy="577850"/>
          </a:xfrm>
          <a:custGeom>
            <a:avLst/>
            <a:gdLst>
              <a:gd name="T0" fmla="*/ 0 w 1845"/>
              <a:gd name="T1" fmla="*/ 0 h 592"/>
              <a:gd name="T2" fmla="*/ 2147483647 w 1845"/>
              <a:gd name="T3" fmla="*/ 2147483647 h 592"/>
              <a:gd name="T4" fmla="*/ 2147483647 w 1845"/>
              <a:gd name="T5" fmla="*/ 2147483647 h 592"/>
              <a:gd name="T6" fmla="*/ 0 w 1845"/>
              <a:gd name="T7" fmla="*/ 2147483647 h 592"/>
              <a:gd name="T8" fmla="*/ 0 w 1845"/>
              <a:gd name="T9" fmla="*/ 0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5"/>
              <a:gd name="T16" fmla="*/ 0 h 592"/>
              <a:gd name="T17" fmla="*/ 1845 w 1845"/>
              <a:gd name="T18" fmla="*/ 592 h 5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80921" name="Group 26"/>
          <p:cNvGrpSpPr>
            <a:grpSpLocks/>
          </p:cNvGrpSpPr>
          <p:nvPr/>
        </p:nvGrpSpPr>
        <p:grpSpPr bwMode="auto">
          <a:xfrm>
            <a:off x="3563938" y="4095750"/>
            <a:ext cx="1281112" cy="534988"/>
            <a:chOff x="12315" y="13225"/>
            <a:chExt cx="2775" cy="913"/>
          </a:xfrm>
        </p:grpSpPr>
        <p:sp>
          <p:nvSpPr>
            <p:cNvPr id="80926" name="Line 27"/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4400" eaLnBrk="0" hangingPunct="0"/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0927" name="Line 28"/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4400" eaLnBrk="0" hangingPunct="0"/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80922" name="Line 29"/>
          <p:cNvSpPr>
            <a:spLocks noChangeShapeType="1"/>
          </p:cNvSpPr>
          <p:nvPr/>
        </p:nvSpPr>
        <p:spPr bwMode="auto">
          <a:xfrm>
            <a:off x="3563938" y="4337050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23" name="Line 30"/>
          <p:cNvSpPr>
            <a:spLocks noChangeShapeType="1"/>
          </p:cNvSpPr>
          <p:nvPr/>
        </p:nvSpPr>
        <p:spPr bwMode="auto">
          <a:xfrm>
            <a:off x="3887788" y="4460875"/>
            <a:ext cx="541337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24" name="Rectangle 32"/>
          <p:cNvSpPr>
            <a:spLocks noChangeArrowheads="1"/>
          </p:cNvSpPr>
          <p:nvPr/>
        </p:nvSpPr>
        <p:spPr bwMode="auto">
          <a:xfrm>
            <a:off x="-304800" y="5416550"/>
            <a:ext cx="89579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-122"/>
              </a:rPr>
              <a:t>What is </a:t>
            </a:r>
            <a:r>
              <a:rPr lang="en-US" altLang="x-none" dirty="0" err="1">
                <a:solidFill>
                  <a:srgbClr val="000000"/>
                </a:solidFill>
                <a:latin typeface="Arial" charset="0"/>
              </a:rPr>
              <a:t>U</a:t>
            </a:r>
            <a:r>
              <a:rPr lang="en-US" altLang="x-none" baseline="-25000" dirty="0" err="1">
                <a:solidFill>
                  <a:srgbClr val="000000"/>
                </a:solidFill>
                <a:latin typeface="Arial" charset="0"/>
              </a:rPr>
              <a:t>sender</a:t>
            </a:r>
            <a:r>
              <a:rPr lang="en-US" altLang="x-none" dirty="0">
                <a:solidFill>
                  <a:srgbClr val="000000"/>
                </a:solidFill>
                <a:latin typeface="Arial" charset="0"/>
              </a:rPr>
              <a:t>: </a:t>
            </a:r>
            <a:r>
              <a:rPr lang="en-US" altLang="x-none" dirty="0">
                <a:solidFill>
                  <a:srgbClr val="FF0000"/>
                </a:solidFill>
                <a:latin typeface="Arial" charset="0"/>
              </a:rPr>
              <a:t>utilization</a:t>
            </a:r>
            <a:r>
              <a:rPr lang="en-US" altLang="x-none" dirty="0">
                <a:solidFill>
                  <a:srgbClr val="000000"/>
                </a:solidFill>
                <a:latin typeface="Arial" charset="0"/>
              </a:rPr>
              <a:t> – fraction of time link busy sending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-122"/>
              </a:rPr>
              <a:t>?</a:t>
            </a:r>
            <a:endParaRPr lang="en-US" altLang="x-none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0925" name="Rectangle 32"/>
          <p:cNvSpPr>
            <a:spLocks noChangeArrowheads="1"/>
          </p:cNvSpPr>
          <p:nvPr/>
        </p:nvSpPr>
        <p:spPr bwMode="auto">
          <a:xfrm>
            <a:off x="215900" y="6027738"/>
            <a:ext cx="8013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  <a:latin typeface="Arial" charset="0"/>
              </a:rPr>
              <a:t>Assume: 1 Gbps link, 15 ms e-e prop. delay, 1KB packet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049DB667-433A-D941-A686-6B737A7400CD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362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31402CF1-D022-5044-9458-F3D14E2BB8C7}" type="slidenum">
              <a:rPr lang="en-US" altLang="x-none" sz="1400">
                <a:solidFill>
                  <a:srgbClr val="000000"/>
                </a:solidFill>
              </a:rPr>
              <a:pPr eaLnBrk="1" hangingPunct="1"/>
              <a:t>15</a:t>
            </a:fld>
            <a:endParaRPr lang="en-US" altLang="x-none" sz="1400" dirty="0">
              <a:solidFill>
                <a:srgbClr val="000000"/>
              </a:solidFill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Performance of rdt3.0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610600" cy="990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rdt3.0 works, but performance stinks</a:t>
            </a:r>
          </a:p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E</a:t>
            </a:r>
            <a:r>
              <a:rPr lang="en-US" altLang="x-none" sz="2400" dirty="0">
                <a:ea typeface="ＭＳ Ｐゴシック" charset="-128"/>
              </a:rPr>
              <a:t>xample: 1 Gbps link, 15 </a:t>
            </a:r>
            <a:r>
              <a:rPr lang="en-US" altLang="x-none" sz="2400" dirty="0" err="1">
                <a:ea typeface="ＭＳ Ｐゴシック" charset="-128"/>
              </a:rPr>
              <a:t>ms</a:t>
            </a:r>
            <a:r>
              <a:rPr lang="en-US" altLang="x-none" sz="2400" dirty="0">
                <a:ea typeface="ＭＳ Ｐゴシック" charset="-128"/>
              </a:rPr>
              <a:t> e-e prop. delay, 1KB packet: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411163" y="2881313"/>
            <a:ext cx="357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T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557213" y="3028950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transmit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1519238" y="2900363"/>
            <a:ext cx="31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=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5521325" y="2797175"/>
            <a:ext cx="1149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8kb/pkt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5464175" y="3121025"/>
            <a:ext cx="163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10**9 b/sec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7070725" y="2959100"/>
            <a:ext cx="1670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= 8 microsec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2954" name="Line 10"/>
          <p:cNvSpPr>
            <a:spLocks noChangeShapeType="1"/>
          </p:cNvSpPr>
          <p:nvPr/>
        </p:nvSpPr>
        <p:spPr bwMode="auto">
          <a:xfrm>
            <a:off x="5568950" y="3141663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0" y="4786313"/>
            <a:ext cx="87407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00100" lvl="1" indent="-342900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1KB </a:t>
            </a:r>
            <a:r>
              <a:rPr lang="en-US" altLang="x-none" sz="2000" dirty="0" err="1">
                <a:solidFill>
                  <a:srgbClr val="000000"/>
                </a:solidFill>
                <a:latin typeface="Comic Sans MS" charset="0"/>
              </a:rPr>
              <a:t>pkt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every 30 </a:t>
            </a:r>
            <a:r>
              <a:rPr lang="en-US" altLang="x-none" sz="2000" dirty="0" err="1">
                <a:solidFill>
                  <a:srgbClr val="000000"/>
                </a:solidFill>
                <a:latin typeface="Comic Sans MS" charset="0"/>
              </a:rPr>
              <a:t>msec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-&gt; 33kB/sec throughput over 1 Gbps link</a:t>
            </a:r>
          </a:p>
          <a:p>
            <a:pPr marL="800100" lvl="1" indent="-342900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network protocol limits use of physical resources !</a:t>
            </a:r>
          </a:p>
        </p:txBody>
      </p:sp>
      <p:graphicFrame>
        <p:nvGraphicFramePr>
          <p:cNvPr id="82956" name="Object 12"/>
          <p:cNvGraphicFramePr>
            <a:graphicFrameLocks noChangeAspect="1"/>
          </p:cNvGraphicFramePr>
          <p:nvPr/>
        </p:nvGraphicFramePr>
        <p:xfrm>
          <a:off x="1281113" y="3597275"/>
          <a:ext cx="59944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94" name="Picture" r:id="rId4" imgW="3177616" imgH="498211" progId="Word.Picture.8">
                  <p:embed/>
                </p:oleObj>
              </mc:Choice>
              <mc:Fallback>
                <p:oleObj name="Picture" r:id="rId4" imgW="3177616" imgH="498211" progId="Word.Picture.8">
                  <p:embed/>
                  <p:pic>
                    <p:nvPicPr>
                      <p:cNvPr id="8295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3597275"/>
                        <a:ext cx="59944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7" name="Text Box 13"/>
          <p:cNvSpPr txBox="1">
            <a:spLocks noChangeArrowheads="1"/>
          </p:cNvSpPr>
          <p:nvPr/>
        </p:nvSpPr>
        <p:spPr bwMode="auto">
          <a:xfrm>
            <a:off x="1936750" y="2774950"/>
            <a:ext cx="302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L (packet length in bits)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2958" name="Text Box 14"/>
          <p:cNvSpPr txBox="1">
            <a:spLocks noChangeArrowheads="1"/>
          </p:cNvSpPr>
          <p:nvPr/>
        </p:nvSpPr>
        <p:spPr bwMode="auto">
          <a:xfrm>
            <a:off x="1914525" y="3098800"/>
            <a:ext cx="323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R (transmission rate, bps)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2959" name="Line 15"/>
          <p:cNvSpPr>
            <a:spLocks noChangeShapeType="1"/>
          </p:cNvSpPr>
          <p:nvPr/>
        </p:nvSpPr>
        <p:spPr bwMode="auto">
          <a:xfrm>
            <a:off x="1987550" y="3141663"/>
            <a:ext cx="293846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2960" name="Text Box 16"/>
          <p:cNvSpPr txBox="1">
            <a:spLocks noChangeArrowheads="1"/>
          </p:cNvSpPr>
          <p:nvPr/>
        </p:nvSpPr>
        <p:spPr bwMode="auto">
          <a:xfrm>
            <a:off x="5141913" y="2927350"/>
            <a:ext cx="31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=</a:t>
            </a:r>
            <a:endParaRPr lang="en-US" altLang="x-non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48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3200" u="sng">
                <a:solidFill>
                  <a:srgbClr val="3333CC"/>
                </a:solidFill>
                <a:latin typeface="Comic Sans MS" charset="0"/>
              </a:rPr>
              <a:t>A Summary of Questions</a:t>
            </a:r>
          </a:p>
        </p:txBody>
      </p:sp>
      <p:sp>
        <p:nvSpPr>
          <p:cNvPr id="84994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57200" indent="-457200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solidFill>
                  <a:srgbClr val="000000"/>
                </a:solidFill>
                <a:latin typeface="Comic Sans MS" charset="0"/>
              </a:rPr>
              <a:t>How to improve the performance of rdt3.0?</a:t>
            </a:r>
          </a:p>
          <a:p>
            <a:pPr marL="457200" indent="-457200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endParaRPr lang="en-US" altLang="x-none" sz="2800" dirty="0">
              <a:solidFill>
                <a:srgbClr val="000000"/>
              </a:solidFill>
              <a:latin typeface="Comic Sans MS" charset="0"/>
            </a:endParaRPr>
          </a:p>
          <a:p>
            <a:pPr marL="457200" indent="-457200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solidFill>
                  <a:srgbClr val="000000"/>
                </a:solidFill>
                <a:latin typeface="Comic Sans MS" charset="0"/>
              </a:rPr>
              <a:t>What if there are </a:t>
            </a:r>
            <a:r>
              <a:rPr lang="en-US" altLang="zh-CN" sz="2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reordering and </a:t>
            </a:r>
            <a:r>
              <a:rPr lang="en-US" altLang="x-none" sz="2800" dirty="0">
                <a:solidFill>
                  <a:srgbClr val="000000"/>
                </a:solidFill>
                <a:latin typeface="Comic Sans MS" charset="0"/>
              </a:rPr>
              <a:t>duplication?</a:t>
            </a:r>
          </a:p>
          <a:p>
            <a:pPr marL="457200" indent="-457200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endParaRPr lang="en-US" altLang="x-none" sz="2800" dirty="0">
              <a:solidFill>
                <a:srgbClr val="000000"/>
              </a:solidFill>
              <a:latin typeface="Comic Sans MS" charset="0"/>
            </a:endParaRPr>
          </a:p>
          <a:p>
            <a:pPr marL="457200" indent="-457200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solidFill>
                  <a:srgbClr val="000000"/>
                </a:solidFill>
                <a:latin typeface="Comic Sans MS" charset="0"/>
              </a:rPr>
              <a:t>How to determine the </a:t>
            </a:r>
            <a:r>
              <a:rPr lang="ja-JP" altLang="en-US" sz="2800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2800" dirty="0">
                <a:solidFill>
                  <a:srgbClr val="000000"/>
                </a:solidFill>
                <a:latin typeface="Comic Sans MS" charset="0"/>
              </a:rPr>
              <a:t>right</a:t>
            </a:r>
            <a:r>
              <a:rPr lang="ja-JP" altLang="en-US" sz="2800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2800" dirty="0">
                <a:solidFill>
                  <a:srgbClr val="000000"/>
                </a:solidFill>
                <a:latin typeface="Comic Sans MS" charset="0"/>
              </a:rPr>
              <a:t> timeout value?</a:t>
            </a:r>
            <a:endParaRPr lang="en-US" altLang="x-none" sz="2800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0F8A8-A92E-7946-BA18-3AEF0598D547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976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228600"/>
            <a:ext cx="802005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Sliding Window Protocols: Pipelining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569493"/>
            <a:ext cx="8205788" cy="4934495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Pipelining:</a:t>
            </a:r>
            <a:r>
              <a:rPr lang="en-US" altLang="x-none" sz="2400" dirty="0">
                <a:ea typeface="ＭＳ Ｐゴシック" charset="-128"/>
              </a:rPr>
              <a:t> sender allows multiple, </a:t>
            </a:r>
            <a:r>
              <a:rPr lang="ja-JP" altLang="en-US" sz="2400" dirty="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in-flight</a:t>
            </a:r>
            <a:r>
              <a:rPr lang="ja-JP" altLang="en-US" sz="2400" dirty="0">
                <a:ea typeface="ＭＳ Ｐゴシック" charset="-128"/>
              </a:rPr>
              <a:t>”</a:t>
            </a:r>
            <a:r>
              <a:rPr lang="en-US" altLang="ja-JP" sz="2400" dirty="0">
                <a:ea typeface="ＭＳ Ｐゴシック" charset="-128"/>
              </a:rPr>
              <a:t>, yet-to-be-acknowledged </a:t>
            </a:r>
            <a:r>
              <a:rPr lang="en-US" altLang="ja-JP" sz="2400" dirty="0" err="1">
                <a:ea typeface="ＭＳ Ｐゴシック" charset="-128"/>
              </a:rPr>
              <a:t>pkts</a:t>
            </a:r>
            <a:endParaRPr lang="en-US" altLang="ja-JP" sz="24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range of sequence numbers must be increased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buffering at sender and/or receiver</a:t>
            </a:r>
          </a:p>
        </p:txBody>
      </p:sp>
      <p:pic>
        <p:nvPicPr>
          <p:cNvPr id="87044" name="Picture 5" descr="rdt_pipeline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179" y="3545930"/>
            <a:ext cx="6105525" cy="237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000FD-C91C-3341-89ED-BA3867B0646B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13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4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3600" u="sng">
                <a:solidFill>
                  <a:srgbClr val="3333CC"/>
                </a:solidFill>
                <a:latin typeface="Comic Sans MS" charset="0"/>
              </a:rPr>
              <a:t>Pipelining: Increased Utilization</a:t>
            </a:r>
          </a:p>
        </p:txBody>
      </p:sp>
      <p:sp>
        <p:nvSpPr>
          <p:cNvPr id="89091" name="Line 5"/>
          <p:cNvSpPr>
            <a:spLocks noChangeShapeType="1"/>
          </p:cNvSpPr>
          <p:nvPr/>
        </p:nvSpPr>
        <p:spPr bwMode="auto">
          <a:xfrm>
            <a:off x="3171825" y="1778000"/>
            <a:ext cx="2082800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2" name="Text Box 6"/>
          <p:cNvSpPr txBox="1">
            <a:spLocks noChangeArrowheads="1"/>
          </p:cNvSpPr>
          <p:nvPr/>
        </p:nvSpPr>
        <p:spPr bwMode="auto">
          <a:xfrm>
            <a:off x="0" y="1571625"/>
            <a:ext cx="30861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first packet bit transmitted, t = 0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89093" name="Line 7"/>
          <p:cNvSpPr>
            <a:spLocks noChangeShapeType="1"/>
          </p:cNvSpPr>
          <p:nvPr/>
        </p:nvSpPr>
        <p:spPr bwMode="auto">
          <a:xfrm>
            <a:off x="3162300" y="1555750"/>
            <a:ext cx="20638" cy="328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4" name="Line 8"/>
          <p:cNvSpPr>
            <a:spLocks noChangeShapeType="1"/>
          </p:cNvSpPr>
          <p:nvPr/>
        </p:nvSpPr>
        <p:spPr bwMode="auto">
          <a:xfrm>
            <a:off x="5243513" y="1568450"/>
            <a:ext cx="22225" cy="335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5" name="Text Box 9"/>
          <p:cNvSpPr txBox="1">
            <a:spLocks noChangeArrowheads="1"/>
          </p:cNvSpPr>
          <p:nvPr/>
        </p:nvSpPr>
        <p:spPr bwMode="auto">
          <a:xfrm>
            <a:off x="2701925" y="1228725"/>
            <a:ext cx="1042988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sender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89096" name="Text Box 10"/>
          <p:cNvSpPr txBox="1">
            <a:spLocks noChangeArrowheads="1"/>
          </p:cNvSpPr>
          <p:nvPr/>
        </p:nvSpPr>
        <p:spPr bwMode="auto">
          <a:xfrm>
            <a:off x="4730750" y="1228725"/>
            <a:ext cx="1108075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receiver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89097" name="Line 11"/>
          <p:cNvSpPr>
            <a:spLocks noChangeShapeType="1"/>
          </p:cNvSpPr>
          <p:nvPr/>
        </p:nvSpPr>
        <p:spPr bwMode="auto">
          <a:xfrm>
            <a:off x="3182938" y="1773238"/>
            <a:ext cx="2049462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8" name="Line 12"/>
          <p:cNvSpPr>
            <a:spLocks noChangeShapeType="1"/>
          </p:cNvSpPr>
          <p:nvPr/>
        </p:nvSpPr>
        <p:spPr bwMode="auto">
          <a:xfrm>
            <a:off x="3189288" y="3905250"/>
            <a:ext cx="20494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9" name="Freeform 13"/>
          <p:cNvSpPr>
            <a:spLocks/>
          </p:cNvSpPr>
          <p:nvPr/>
        </p:nvSpPr>
        <p:spPr bwMode="auto">
          <a:xfrm>
            <a:off x="3167063" y="1770063"/>
            <a:ext cx="2087562" cy="1169987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100" name="Line 14"/>
          <p:cNvSpPr>
            <a:spLocks noChangeShapeType="1"/>
          </p:cNvSpPr>
          <p:nvPr/>
        </p:nvSpPr>
        <p:spPr bwMode="auto">
          <a:xfrm flipH="1">
            <a:off x="3032125" y="1770063"/>
            <a:ext cx="12382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1" name="Line 15"/>
          <p:cNvSpPr>
            <a:spLocks noChangeShapeType="1"/>
          </p:cNvSpPr>
          <p:nvPr/>
        </p:nvSpPr>
        <p:spPr bwMode="auto">
          <a:xfrm flipH="1">
            <a:off x="3032125" y="2014538"/>
            <a:ext cx="12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2" name="Text Box 16"/>
          <p:cNvSpPr txBox="1">
            <a:spLocks noChangeArrowheads="1"/>
          </p:cNvSpPr>
          <p:nvPr/>
        </p:nvSpPr>
        <p:spPr bwMode="auto">
          <a:xfrm>
            <a:off x="2251075" y="2754313"/>
            <a:ext cx="965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RTT 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89103" name="Line 17"/>
          <p:cNvSpPr>
            <a:spLocks noChangeShapeType="1"/>
          </p:cNvSpPr>
          <p:nvPr/>
        </p:nvSpPr>
        <p:spPr bwMode="auto">
          <a:xfrm>
            <a:off x="3065463" y="3065463"/>
            <a:ext cx="9525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4" name="Line 18"/>
          <p:cNvSpPr>
            <a:spLocks noChangeShapeType="1"/>
          </p:cNvSpPr>
          <p:nvPr/>
        </p:nvSpPr>
        <p:spPr bwMode="auto">
          <a:xfrm flipV="1">
            <a:off x="3070225" y="2036763"/>
            <a:ext cx="1588" cy="776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5" name="Text Box 19"/>
          <p:cNvSpPr txBox="1">
            <a:spLocks noChangeArrowheads="1"/>
          </p:cNvSpPr>
          <p:nvPr/>
        </p:nvSpPr>
        <p:spPr bwMode="auto">
          <a:xfrm>
            <a:off x="346075" y="1852613"/>
            <a:ext cx="27400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last bit transmitted, t = L / R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89106" name="Line 20"/>
          <p:cNvSpPr>
            <a:spLocks noChangeShapeType="1"/>
          </p:cNvSpPr>
          <p:nvPr/>
        </p:nvSpPr>
        <p:spPr bwMode="auto">
          <a:xfrm flipH="1">
            <a:off x="5232400" y="2695575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7" name="Text Box 21"/>
          <p:cNvSpPr txBox="1">
            <a:spLocks noChangeArrowheads="1"/>
          </p:cNvSpPr>
          <p:nvPr/>
        </p:nvSpPr>
        <p:spPr bwMode="auto">
          <a:xfrm>
            <a:off x="5308600" y="2517775"/>
            <a:ext cx="2641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first packet bit arrives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89108" name="Line 22"/>
          <p:cNvSpPr>
            <a:spLocks noChangeShapeType="1"/>
          </p:cNvSpPr>
          <p:nvPr/>
        </p:nvSpPr>
        <p:spPr bwMode="auto">
          <a:xfrm>
            <a:off x="5254625" y="2946400"/>
            <a:ext cx="119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9" name="Text Box 23"/>
          <p:cNvSpPr txBox="1">
            <a:spLocks noChangeArrowheads="1"/>
          </p:cNvSpPr>
          <p:nvPr/>
        </p:nvSpPr>
        <p:spPr bwMode="auto">
          <a:xfrm>
            <a:off x="5313363" y="2770188"/>
            <a:ext cx="35814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last packet bit arrives, send ACK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89110" name="Text Box 24"/>
          <p:cNvSpPr txBox="1">
            <a:spLocks noChangeArrowheads="1"/>
          </p:cNvSpPr>
          <p:nvPr/>
        </p:nvSpPr>
        <p:spPr bwMode="auto">
          <a:xfrm>
            <a:off x="493713" y="3562350"/>
            <a:ext cx="2635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ACK arrives, send next </a:t>
            </a:r>
          </a:p>
          <a:p>
            <a:pPr algn="r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packet, t = RTT + L / R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grpSp>
        <p:nvGrpSpPr>
          <p:cNvPr id="89111" name="Group 25"/>
          <p:cNvGrpSpPr>
            <a:grpSpLocks/>
          </p:cNvGrpSpPr>
          <p:nvPr/>
        </p:nvGrpSpPr>
        <p:grpSpPr bwMode="auto">
          <a:xfrm>
            <a:off x="3043238" y="3892550"/>
            <a:ext cx="1466850" cy="608013"/>
            <a:chOff x="12502" y="21425"/>
            <a:chExt cx="3400" cy="1025"/>
          </a:xfrm>
        </p:grpSpPr>
        <p:sp>
          <p:nvSpPr>
            <p:cNvPr id="89141" name="Line 26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42" name="Freeform 27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2354528 w 1845"/>
                <a:gd name="T3" fmla="*/ 759260 h 592"/>
                <a:gd name="T4" fmla="*/ 1397467 w 1845"/>
                <a:gd name="T5" fmla="*/ 759260 h 592"/>
                <a:gd name="T6" fmla="*/ 0 w 1845"/>
                <a:gd name="T7" fmla="*/ 316830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9143" name="Group 28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89146" name="Line 29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47" name="Line 30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9144" name="Line 31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45" name="Line 32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112" name="Freeform 33"/>
          <p:cNvSpPr>
            <a:spLocks/>
          </p:cNvSpPr>
          <p:nvPr/>
        </p:nvSpPr>
        <p:spPr bwMode="auto">
          <a:xfrm>
            <a:off x="3171825" y="2022475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13" name="Freeform 34"/>
          <p:cNvSpPr>
            <a:spLocks/>
          </p:cNvSpPr>
          <p:nvPr/>
        </p:nvSpPr>
        <p:spPr bwMode="auto">
          <a:xfrm>
            <a:off x="3171825" y="2273300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114" name="Line 35"/>
          <p:cNvSpPr>
            <a:spLocks noChangeShapeType="1"/>
          </p:cNvSpPr>
          <p:nvPr/>
        </p:nvSpPr>
        <p:spPr bwMode="auto">
          <a:xfrm flipV="1">
            <a:off x="3189288" y="2954338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15" name="Line 36"/>
          <p:cNvSpPr>
            <a:spLocks noChangeShapeType="1"/>
          </p:cNvSpPr>
          <p:nvPr/>
        </p:nvSpPr>
        <p:spPr bwMode="auto">
          <a:xfrm flipV="1">
            <a:off x="3189288" y="3205163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9116" name="Group 37"/>
          <p:cNvGrpSpPr>
            <a:grpSpLocks/>
          </p:cNvGrpSpPr>
          <p:nvPr/>
        </p:nvGrpSpPr>
        <p:grpSpPr bwMode="auto">
          <a:xfrm>
            <a:off x="3032125" y="4130675"/>
            <a:ext cx="1466850" cy="606425"/>
            <a:chOff x="12502" y="21425"/>
            <a:chExt cx="3400" cy="1025"/>
          </a:xfrm>
        </p:grpSpPr>
        <p:sp>
          <p:nvSpPr>
            <p:cNvPr id="89134" name="Line 38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5" name="Freeform 39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2354528 w 1845"/>
                <a:gd name="T3" fmla="*/ 759260 h 592"/>
                <a:gd name="T4" fmla="*/ 1397467 w 1845"/>
                <a:gd name="T5" fmla="*/ 759260 h 592"/>
                <a:gd name="T6" fmla="*/ 0 w 1845"/>
                <a:gd name="T7" fmla="*/ 316830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9136" name="Group 40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89139" name="Line 41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40" name="Line 42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9137" name="Line 43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8" name="Line 44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117" name="Group 45"/>
          <p:cNvGrpSpPr>
            <a:grpSpLocks/>
          </p:cNvGrpSpPr>
          <p:nvPr/>
        </p:nvGrpSpPr>
        <p:grpSpPr bwMode="auto">
          <a:xfrm>
            <a:off x="3043238" y="4381500"/>
            <a:ext cx="1466850" cy="606425"/>
            <a:chOff x="12502" y="21425"/>
            <a:chExt cx="3400" cy="1025"/>
          </a:xfrm>
        </p:grpSpPr>
        <p:sp>
          <p:nvSpPr>
            <p:cNvPr id="89127" name="Line 46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28" name="Freeform 47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2354528 w 1845"/>
                <a:gd name="T3" fmla="*/ 759260 h 592"/>
                <a:gd name="T4" fmla="*/ 1397467 w 1845"/>
                <a:gd name="T5" fmla="*/ 759260 h 592"/>
                <a:gd name="T6" fmla="*/ 0 w 1845"/>
                <a:gd name="T7" fmla="*/ 316830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9129" name="Group 48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89132" name="Line 49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33" name="Line 50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9130" name="Line 51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1" name="Line 52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118" name="Line 53"/>
          <p:cNvSpPr>
            <a:spLocks noChangeShapeType="1"/>
          </p:cNvSpPr>
          <p:nvPr/>
        </p:nvSpPr>
        <p:spPr bwMode="auto">
          <a:xfrm flipV="1">
            <a:off x="3194050" y="3457575"/>
            <a:ext cx="2065338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19" name="Text Box 54"/>
          <p:cNvSpPr txBox="1">
            <a:spLocks noChangeArrowheads="1"/>
          </p:cNvSpPr>
          <p:nvPr/>
        </p:nvSpPr>
        <p:spPr bwMode="auto">
          <a:xfrm>
            <a:off x="5310188" y="3024188"/>
            <a:ext cx="38338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last bit of 2</a:t>
            </a:r>
            <a:r>
              <a:rPr lang="en-US" altLang="x-none" sz="1600" baseline="30000">
                <a:solidFill>
                  <a:srgbClr val="000000"/>
                </a:solidFill>
                <a:latin typeface="Arial" charset="0"/>
              </a:rPr>
              <a:t>nd</a:t>
            </a: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packet arrives, send ACK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89120" name="Line 55"/>
          <p:cNvSpPr>
            <a:spLocks noChangeShapeType="1"/>
          </p:cNvSpPr>
          <p:nvPr/>
        </p:nvSpPr>
        <p:spPr bwMode="auto">
          <a:xfrm flipV="1">
            <a:off x="5254625" y="3182938"/>
            <a:ext cx="112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1" name="Line 56"/>
          <p:cNvSpPr>
            <a:spLocks noChangeShapeType="1"/>
          </p:cNvSpPr>
          <p:nvPr/>
        </p:nvSpPr>
        <p:spPr bwMode="auto">
          <a:xfrm flipV="1">
            <a:off x="5265738" y="3435350"/>
            <a:ext cx="112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2" name="Text Box 57"/>
          <p:cNvSpPr txBox="1">
            <a:spLocks noChangeArrowheads="1"/>
          </p:cNvSpPr>
          <p:nvPr/>
        </p:nvSpPr>
        <p:spPr bwMode="auto">
          <a:xfrm>
            <a:off x="5305425" y="3257550"/>
            <a:ext cx="38385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last bit of 3</a:t>
            </a:r>
            <a:r>
              <a:rPr lang="en-US" altLang="x-none" sz="1600" baseline="30000">
                <a:solidFill>
                  <a:srgbClr val="000000"/>
                </a:solidFill>
                <a:latin typeface="Arial" charset="0"/>
              </a:rPr>
              <a:t>rd</a:t>
            </a: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packet arrives, send ACK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graphicFrame>
        <p:nvGraphicFramePr>
          <p:cNvPr id="89123" name="Object 58"/>
          <p:cNvGraphicFramePr>
            <a:graphicFrameLocks noChangeAspect="1"/>
          </p:cNvGraphicFramePr>
          <p:nvPr/>
        </p:nvGraphicFramePr>
        <p:xfrm>
          <a:off x="1462088" y="5135563"/>
          <a:ext cx="59944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8" name="Picture" r:id="rId4" imgW="3177616" imgH="498211" progId="Word.Picture.8">
                  <p:embed/>
                </p:oleObj>
              </mc:Choice>
              <mc:Fallback>
                <p:oleObj name="Picture" r:id="rId4" imgW="3177616" imgH="498211" progId="Word.Picture.8">
                  <p:embed/>
                  <p:pic>
                    <p:nvPicPr>
                      <p:cNvPr id="89123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5135563"/>
                        <a:ext cx="59944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24" name="Text Box 59"/>
          <p:cNvSpPr txBox="1">
            <a:spLocks noChangeArrowheads="1"/>
          </p:cNvSpPr>
          <p:nvPr/>
        </p:nvSpPr>
        <p:spPr bwMode="auto">
          <a:xfrm>
            <a:off x="6281738" y="4237038"/>
            <a:ext cx="2438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FF0000"/>
                </a:solidFill>
                <a:latin typeface="Comic Sans MS" charset="0"/>
              </a:rPr>
              <a:t>increase utilization</a:t>
            </a:r>
          </a:p>
          <a:p>
            <a:pPr algn="l" eaLnBrk="1" hangingPunct="1"/>
            <a:r>
              <a:rPr lang="en-US" altLang="x-none" sz="2000">
                <a:solidFill>
                  <a:srgbClr val="FF0000"/>
                </a:solidFill>
                <a:latin typeface="Comic Sans MS" charset="0"/>
              </a:rPr>
              <a:t>by a factor of 3!</a:t>
            </a:r>
          </a:p>
        </p:txBody>
      </p:sp>
      <p:sp>
        <p:nvSpPr>
          <p:cNvPr id="89125" name="Line 60"/>
          <p:cNvSpPr>
            <a:spLocks noChangeShapeType="1"/>
          </p:cNvSpPr>
          <p:nvPr/>
        </p:nvSpPr>
        <p:spPr bwMode="auto">
          <a:xfrm flipH="1">
            <a:off x="6386513" y="4821238"/>
            <a:ext cx="125412" cy="5127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4" name="Rectangle 59"/>
          <p:cNvSpPr>
            <a:spLocks noChangeArrowheads="1"/>
          </p:cNvSpPr>
          <p:nvPr/>
        </p:nvSpPr>
        <p:spPr bwMode="auto">
          <a:xfrm>
            <a:off x="679450" y="6151563"/>
            <a:ext cx="74533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-122"/>
              </a:rPr>
              <a:t>Question: a rule-of-thumb window size?</a:t>
            </a:r>
            <a:endParaRPr lang="en-US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2" name="Slide Number Placeholder 4">
            <a:extLst>
              <a:ext uri="{FF2B5EF4-FFF2-40B4-BE49-F238E27FC236}">
                <a16:creationId xmlns:a16="http://schemas.microsoft.com/office/drawing/2014/main" id="{0A36DC01-D263-4342-B80B-A249A48A0AB3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69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7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 dirty="0">
                <a:ea typeface="ＭＳ Ｐゴシック" charset="-128"/>
              </a:rPr>
              <a:t>Realizing </a:t>
            </a:r>
            <a:r>
              <a:rPr lang="en-US" altLang="x-none" sz="3200">
                <a:ea typeface="ＭＳ Ｐゴシック" charset="-128"/>
              </a:rPr>
              <a:t>Sliding Window: Go-Back-n</a:t>
            </a:r>
            <a:endParaRPr lang="en-US" altLang="x-none" sz="3200" dirty="0">
              <a:ea typeface="ＭＳ Ｐゴシック" charset="-128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14450"/>
            <a:ext cx="8324850" cy="12192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Sender: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k-bit </a:t>
            </a:r>
            <a:r>
              <a:rPr lang="en-US" altLang="x-none" sz="2000" dirty="0" err="1">
                <a:ea typeface="ＭＳ Ｐゴシック" charset="-128"/>
              </a:rPr>
              <a:t>seq</a:t>
            </a:r>
            <a:r>
              <a:rPr lang="en-US" altLang="x-none" sz="2000" dirty="0">
                <a:ea typeface="ＭＳ Ｐゴシック" charset="-128"/>
              </a:rPr>
              <a:t> # in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header</a:t>
            </a:r>
          </a:p>
          <a:p>
            <a:pPr>
              <a:buFont typeface="Wingdings" pitchFamily="2" charset="2"/>
              <a:buChar char="q"/>
            </a:pPr>
            <a:r>
              <a:rPr lang="ja-JP" altLang="en-US" sz="2000">
                <a:ea typeface="ＭＳ Ｐゴシック" charset="-128"/>
              </a:rPr>
              <a:t>“</a:t>
            </a:r>
            <a:r>
              <a:rPr lang="en-US" altLang="ja-JP" sz="2000" dirty="0">
                <a:ea typeface="ＭＳ Ｐゴシック" charset="-128"/>
              </a:rPr>
              <a:t>window</a:t>
            </a:r>
            <a:r>
              <a:rPr lang="ja-JP" altLang="en-US" sz="2000">
                <a:ea typeface="ＭＳ Ｐゴシック" charset="-128"/>
              </a:rPr>
              <a:t>”</a:t>
            </a:r>
            <a:r>
              <a:rPr lang="en-US" altLang="ja-JP" sz="2000" dirty="0">
                <a:ea typeface="ＭＳ Ｐゴシック" charset="-128"/>
              </a:rPr>
              <a:t> of up to W, consecutive </a:t>
            </a:r>
            <a:r>
              <a:rPr lang="en-US" altLang="ja-JP" sz="2000" dirty="0" err="1">
                <a:ea typeface="ＭＳ Ｐゴシック" charset="-128"/>
              </a:rPr>
              <a:t>unack</a:t>
            </a:r>
            <a:r>
              <a:rPr lang="ja-JP" altLang="en-US" sz="2000">
                <a:ea typeface="ＭＳ Ｐゴシック" charset="-128"/>
              </a:rPr>
              <a:t>’</a:t>
            </a:r>
            <a:r>
              <a:rPr lang="en-US" altLang="ja-JP" sz="2000" dirty="0" err="1">
                <a:ea typeface="ＭＳ Ｐゴシック" charset="-128"/>
              </a:rPr>
              <a:t>ed</a:t>
            </a:r>
            <a:r>
              <a:rPr lang="en-US" altLang="ja-JP" sz="2000" dirty="0">
                <a:ea typeface="ＭＳ Ｐゴシック" charset="-128"/>
              </a:rPr>
              <a:t> </a:t>
            </a:r>
            <a:r>
              <a:rPr lang="en-US" altLang="ja-JP" sz="2000" dirty="0" err="1">
                <a:ea typeface="ＭＳ Ｐゴシック" charset="-128"/>
              </a:rPr>
              <a:t>pkts</a:t>
            </a:r>
            <a:r>
              <a:rPr lang="en-US" altLang="ja-JP" sz="2000" dirty="0">
                <a:ea typeface="ＭＳ Ｐゴシック" charset="-128"/>
              </a:rPr>
              <a:t> allowed</a:t>
            </a:r>
          </a:p>
          <a:p>
            <a:endParaRPr lang="en-US" altLang="x-none" sz="2400" dirty="0">
              <a:ea typeface="ＭＳ Ｐゴシック" charset="-128"/>
            </a:endParaRPr>
          </a:p>
          <a:p>
            <a:endParaRPr lang="en-US" altLang="x-none" sz="2400" dirty="0">
              <a:ea typeface="ＭＳ Ｐゴシック" charset="-128"/>
            </a:endParaRPr>
          </a:p>
        </p:txBody>
      </p:sp>
      <p:pic>
        <p:nvPicPr>
          <p:cNvPr id="91140" name="Picture 5" descr="gbn_seqn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2762250"/>
            <a:ext cx="809942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1" name="Rectangle 6"/>
          <p:cNvSpPr>
            <a:spLocks noChangeArrowheads="1"/>
          </p:cNvSpPr>
          <p:nvPr/>
        </p:nvSpPr>
        <p:spPr bwMode="auto">
          <a:xfrm>
            <a:off x="476250" y="4638675"/>
            <a:ext cx="83248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FF0000"/>
                </a:solidFill>
                <a:latin typeface="Comic Sans MS" charset="0"/>
              </a:rPr>
              <a:t>ACK(n): ACKs all </a:t>
            </a:r>
            <a:r>
              <a:rPr lang="en-US" altLang="x-none" sz="2000" dirty="0" err="1">
                <a:solidFill>
                  <a:srgbClr val="FF0000"/>
                </a:solidFill>
                <a:latin typeface="Comic Sans MS" charset="0"/>
              </a:rPr>
              <a:t>pkts</a:t>
            </a:r>
            <a:r>
              <a:rPr lang="en-US" altLang="x-none" sz="2000" dirty="0">
                <a:solidFill>
                  <a:srgbClr val="FF0000"/>
                </a:solidFill>
                <a:latin typeface="Comic Sans MS" charset="0"/>
              </a:rPr>
              <a:t> up to, including </a:t>
            </a:r>
            <a:r>
              <a:rPr lang="en-US" altLang="x-none" sz="2000" dirty="0" err="1">
                <a:solidFill>
                  <a:srgbClr val="FF0000"/>
                </a:solidFill>
                <a:latin typeface="Comic Sans MS" charset="0"/>
              </a:rPr>
              <a:t>seq</a:t>
            </a:r>
            <a:r>
              <a:rPr lang="en-US" altLang="x-none" sz="2000" dirty="0">
                <a:solidFill>
                  <a:srgbClr val="FF0000"/>
                </a:solidFill>
                <a:latin typeface="Comic Sans MS" charset="0"/>
              </a:rPr>
              <a:t> # n - </a:t>
            </a:r>
            <a:r>
              <a:rPr lang="ja-JP" altLang="en-US" sz="2000">
                <a:solidFill>
                  <a:srgbClr val="FF0000"/>
                </a:solidFill>
                <a:latin typeface="Comic Sans MS" charset="0"/>
              </a:rPr>
              <a:t>“</a:t>
            </a:r>
            <a:r>
              <a:rPr lang="en-US" altLang="ja-JP" sz="2000" dirty="0">
                <a:solidFill>
                  <a:srgbClr val="FF0000"/>
                </a:solidFill>
                <a:latin typeface="Comic Sans MS" charset="0"/>
              </a:rPr>
              <a:t>cumulative ACK</a:t>
            </a:r>
            <a:r>
              <a:rPr lang="ja-JP" altLang="en-US" sz="2000">
                <a:solidFill>
                  <a:srgbClr val="FF0000"/>
                </a:solidFill>
                <a:latin typeface="Comic Sans MS" charset="0"/>
              </a:rPr>
              <a:t>”</a:t>
            </a:r>
            <a:endParaRPr lang="en-US" altLang="ja-JP" sz="2000" dirty="0">
              <a:solidFill>
                <a:srgbClr val="FF0000"/>
              </a:solidFill>
              <a:latin typeface="Comic Sans MS" charset="0"/>
            </a:endParaRPr>
          </a:p>
          <a:p>
            <a:pPr marL="800100" lvl="1" indent="-342900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note: ACK(n) could mean two things: I have received </a:t>
            </a:r>
            <a:r>
              <a:rPr lang="en-US" altLang="x-none" sz="2000" dirty="0" err="1">
                <a:solidFill>
                  <a:srgbClr val="FF0000"/>
                </a:solidFill>
                <a:latin typeface="Comic Sans MS" charset="0"/>
              </a:rPr>
              <a:t>upto</a:t>
            </a:r>
            <a:r>
              <a:rPr lang="en-US" altLang="x-none" sz="2000" dirty="0">
                <a:solidFill>
                  <a:srgbClr val="FF0000"/>
                </a:solidFill>
                <a:latin typeface="Comic Sans MS" charset="0"/>
              </a:rPr>
              <a:t> and include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n, or I am waiting for n</a:t>
            </a:r>
            <a:endParaRPr lang="en-US" altLang="x-none" sz="1800" dirty="0">
              <a:solidFill>
                <a:srgbClr val="000000"/>
              </a:solidFill>
              <a:latin typeface="Comic Sans MS" charset="0"/>
            </a:endParaRP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timer for the packet at base</a:t>
            </a: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000" i="1" dirty="0">
                <a:solidFill>
                  <a:srgbClr val="000000"/>
                </a:solidFill>
                <a:latin typeface="Comic Sans MS" charset="0"/>
              </a:rPr>
              <a:t>timeout(n):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retransmit </a:t>
            </a:r>
            <a:r>
              <a:rPr lang="en-US" altLang="x-none" sz="2000" dirty="0" err="1">
                <a:solidFill>
                  <a:srgbClr val="000000"/>
                </a:solidFill>
                <a:latin typeface="Comic Sans MS" charset="0"/>
              </a:rPr>
              <a:t>pkt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n and all higher </a:t>
            </a:r>
            <a:r>
              <a:rPr lang="en-US" altLang="x-none" sz="2000" dirty="0" err="1">
                <a:solidFill>
                  <a:srgbClr val="000000"/>
                </a:solidFill>
                <a:latin typeface="Comic Sans MS" charset="0"/>
              </a:rPr>
              <a:t>seq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# </a:t>
            </a:r>
            <a:r>
              <a:rPr lang="en-US" altLang="x-none" sz="2000" dirty="0" err="1">
                <a:solidFill>
                  <a:srgbClr val="000000"/>
                </a:solidFill>
                <a:latin typeface="Comic Sans MS" charset="0"/>
              </a:rPr>
              <a:t>pkts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in window</a:t>
            </a:r>
            <a:endParaRPr lang="en-US" altLang="x-none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1142" name="Text Box 7"/>
          <p:cNvSpPr txBox="1">
            <a:spLocks noChangeArrowheads="1"/>
          </p:cNvSpPr>
          <p:nvPr/>
        </p:nvSpPr>
        <p:spPr bwMode="auto">
          <a:xfrm>
            <a:off x="2566988" y="4192588"/>
            <a:ext cx="50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B3647B9A-9BA5-004D-A89A-930B6EB5D2E6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73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</a:rPr>
              <a:t>Outline</a:t>
            </a:r>
          </a:p>
        </p:txBody>
      </p:sp>
      <p:sp>
        <p:nvSpPr>
          <p:cNvPr id="171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q"/>
            </a:pPr>
            <a:r>
              <a:rPr lang="en-US" dirty="0">
                <a:latin typeface="Comic Sans MS" charset="0"/>
              </a:rPr>
              <a:t>Admin and recap</a:t>
            </a:r>
          </a:p>
          <a:p>
            <a:pPr>
              <a:buFont typeface="Wingdings" charset="0"/>
              <a:buChar char="q"/>
            </a:pPr>
            <a:r>
              <a:rPr lang="en-US" dirty="0">
                <a:latin typeface="Comic Sans MS" charset="0"/>
              </a:rPr>
              <a:t>Reliable data transfer</a:t>
            </a:r>
          </a:p>
        </p:txBody>
      </p:sp>
      <p:sp>
        <p:nvSpPr>
          <p:cNvPr id="1710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187950" y="6386513"/>
            <a:ext cx="3956050" cy="4556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0E10D8-C400-D64F-B8FA-0EC6EE29013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001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4"/>
          <p:cNvSpPr>
            <a:spLocks noChangeArrowheads="1"/>
          </p:cNvSpPr>
          <p:nvPr/>
        </p:nvSpPr>
        <p:spPr bwMode="auto">
          <a:xfrm>
            <a:off x="477838" y="296863"/>
            <a:ext cx="777240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3200" u="sng">
                <a:solidFill>
                  <a:srgbClr val="3333CC"/>
                </a:solidFill>
                <a:latin typeface="Comic Sans MS" charset="0"/>
              </a:rPr>
              <a:t>GBN: Sender FSM</a:t>
            </a:r>
            <a:endParaRPr lang="en-US" altLang="x-none" sz="4000" u="sng">
              <a:solidFill>
                <a:srgbClr val="3333CC"/>
              </a:solidFill>
              <a:latin typeface="Comic Sans MS" charset="0"/>
            </a:endParaRPr>
          </a:p>
        </p:txBody>
      </p:sp>
      <p:grpSp>
        <p:nvGrpSpPr>
          <p:cNvPr id="93187" name="Group 5"/>
          <p:cNvGrpSpPr>
            <a:grpSpLocks/>
          </p:cNvGrpSpPr>
          <p:nvPr/>
        </p:nvGrpSpPr>
        <p:grpSpPr bwMode="auto">
          <a:xfrm>
            <a:off x="3568700" y="3321050"/>
            <a:ext cx="800100" cy="657225"/>
            <a:chOff x="1939" y="2515"/>
            <a:chExt cx="504" cy="414"/>
          </a:xfrm>
        </p:grpSpPr>
        <p:sp>
          <p:nvSpPr>
            <p:cNvPr id="93211" name="Oval 6"/>
            <p:cNvSpPr>
              <a:spLocks noChangeArrowheads="1"/>
            </p:cNvSpPr>
            <p:nvPr/>
          </p:nvSpPr>
          <p:spPr bwMode="auto">
            <a:xfrm>
              <a:off x="2004" y="2515"/>
              <a:ext cx="420" cy="41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3212" name="Text Box 7"/>
            <p:cNvSpPr txBox="1">
              <a:spLocks noChangeArrowheads="1"/>
            </p:cNvSpPr>
            <p:nvPr/>
          </p:nvSpPr>
          <p:spPr bwMode="auto">
            <a:xfrm>
              <a:off x="1939" y="2611"/>
              <a:ext cx="504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1600">
                  <a:solidFill>
                    <a:srgbClr val="000000"/>
                  </a:solidFill>
                  <a:latin typeface="Arial" charset="0"/>
                </a:rPr>
                <a:t>Wait</a:t>
              </a:r>
              <a:endParaRPr lang="en-US" altLang="x-none" sz="1600">
                <a:solidFill>
                  <a:srgbClr val="000000"/>
                </a:solidFill>
              </a:endParaRPr>
            </a:p>
          </p:txBody>
        </p:sp>
      </p:grpSp>
      <p:sp>
        <p:nvSpPr>
          <p:cNvPr id="93188" name="Line 8"/>
          <p:cNvSpPr>
            <a:spLocks noChangeShapeType="1"/>
          </p:cNvSpPr>
          <p:nvPr/>
        </p:nvSpPr>
        <p:spPr bwMode="auto">
          <a:xfrm>
            <a:off x="2028825" y="2474913"/>
            <a:ext cx="1624013" cy="1069975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Text Box 9"/>
          <p:cNvSpPr txBox="1">
            <a:spLocks noChangeArrowheads="1"/>
          </p:cNvSpPr>
          <p:nvPr/>
        </p:nvSpPr>
        <p:spPr bwMode="auto">
          <a:xfrm>
            <a:off x="4751388" y="3232150"/>
            <a:ext cx="277653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start_timer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udt_send(sndpkt[base])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udt_send(sndpkt[base+1])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…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udt_send(sndpkt[nextseqnum-1])</a:t>
            </a:r>
          </a:p>
          <a:p>
            <a:pPr algn="l" eaLnBrk="1" hangingPunct="1"/>
            <a:endParaRPr lang="en-US" altLang="x-none" sz="1400">
              <a:solidFill>
                <a:srgbClr val="000000"/>
              </a:solidFill>
            </a:endParaRP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773613" y="2997200"/>
            <a:ext cx="1703387" cy="276225"/>
            <a:chOff x="4773613" y="2997200"/>
            <a:chExt cx="1703387" cy="276225"/>
          </a:xfrm>
        </p:grpSpPr>
        <p:sp>
          <p:nvSpPr>
            <p:cNvPr id="93209" name="Text Box 10"/>
            <p:cNvSpPr txBox="1">
              <a:spLocks noChangeArrowheads="1"/>
            </p:cNvSpPr>
            <p:nvPr/>
          </p:nvSpPr>
          <p:spPr bwMode="auto">
            <a:xfrm>
              <a:off x="4773613" y="2997200"/>
              <a:ext cx="110013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timeout</a:t>
              </a:r>
              <a:endParaRPr lang="en-US" altLang="x-none" sz="1400">
                <a:solidFill>
                  <a:srgbClr val="000000"/>
                </a:solidFill>
              </a:endParaRPr>
            </a:p>
            <a:p>
              <a:pPr algn="l" eaLnBrk="1" hangingPunct="1"/>
              <a:endParaRPr lang="en-US" altLang="x-none" sz="1400">
                <a:solidFill>
                  <a:srgbClr val="000000"/>
                </a:solidFill>
              </a:endParaRPr>
            </a:p>
          </p:txBody>
        </p:sp>
        <p:sp>
          <p:nvSpPr>
            <p:cNvPr id="93210" name="Line 11"/>
            <p:cNvSpPr>
              <a:spLocks noChangeShapeType="1"/>
            </p:cNvSpPr>
            <p:nvPr/>
          </p:nvSpPr>
          <p:spPr bwMode="auto">
            <a:xfrm>
              <a:off x="4857750" y="3273425"/>
              <a:ext cx="16192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191" name="Freeform 12"/>
          <p:cNvSpPr>
            <a:spLocks/>
          </p:cNvSpPr>
          <p:nvPr/>
        </p:nvSpPr>
        <p:spPr bwMode="auto">
          <a:xfrm>
            <a:off x="4394200" y="3076575"/>
            <a:ext cx="393700" cy="1152525"/>
          </a:xfrm>
          <a:custGeom>
            <a:avLst/>
            <a:gdLst>
              <a:gd name="T0" fmla="*/ 2147483646 w 619"/>
              <a:gd name="T1" fmla="*/ 2147483646 h 1815"/>
              <a:gd name="T2" fmla="*/ 0 w 619"/>
              <a:gd name="T3" fmla="*/ 2147483646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3"/>
          <p:cNvSpPr txBox="1">
            <a:spLocks noChangeArrowheads="1"/>
          </p:cNvSpPr>
          <p:nvPr/>
        </p:nvSpPr>
        <p:spPr bwMode="auto">
          <a:xfrm>
            <a:off x="3194050" y="969963"/>
            <a:ext cx="2333625" cy="257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rdt_send(data)</a:t>
            </a:r>
            <a:r>
              <a:rPr lang="en-US" altLang="x-none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24587" name="Line 14"/>
          <p:cNvSpPr>
            <a:spLocks noChangeShapeType="1"/>
          </p:cNvSpPr>
          <p:nvPr/>
        </p:nvSpPr>
        <p:spPr bwMode="auto">
          <a:xfrm>
            <a:off x="3302000" y="128905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Text Box 15"/>
          <p:cNvSpPr txBox="1">
            <a:spLocks noChangeArrowheads="1"/>
          </p:cNvSpPr>
          <p:nvPr/>
        </p:nvSpPr>
        <p:spPr bwMode="auto">
          <a:xfrm>
            <a:off x="3194050" y="1277938"/>
            <a:ext cx="55213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if (nextseqnum &lt; base+W) {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   sndpkt[nextseqnum] = make_pkt(nextseqnum,data,chksum)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   udt_send(sndpkt[nextseqnum])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   if (base == nextseqnum) start_timer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   nextseqnum++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} else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   block sender</a:t>
            </a:r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3195" name="Freeform 16"/>
          <p:cNvSpPr>
            <a:spLocks/>
          </p:cNvSpPr>
          <p:nvPr/>
        </p:nvSpPr>
        <p:spPr bwMode="auto">
          <a:xfrm rot="5142103" flipH="1">
            <a:off x="3821113" y="2511425"/>
            <a:ext cx="393700" cy="1152525"/>
          </a:xfrm>
          <a:custGeom>
            <a:avLst/>
            <a:gdLst>
              <a:gd name="T0" fmla="*/ 2147483646 w 619"/>
              <a:gd name="T1" fmla="*/ 2147483646 h 1815"/>
              <a:gd name="T2" fmla="*/ 0 w 619"/>
              <a:gd name="T3" fmla="*/ 2147483646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Text Box 17"/>
          <p:cNvSpPr txBox="1">
            <a:spLocks noChangeArrowheads="1"/>
          </p:cNvSpPr>
          <p:nvPr/>
        </p:nvSpPr>
        <p:spPr bwMode="auto">
          <a:xfrm>
            <a:off x="3365500" y="5049838"/>
            <a:ext cx="36861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200">
                <a:solidFill>
                  <a:srgbClr val="000000"/>
                </a:solidFill>
                <a:latin typeface="Arial" charset="0"/>
              </a:rPr>
              <a:t>if (new packets ACKed) {</a:t>
            </a:r>
          </a:p>
          <a:p>
            <a:pPr algn="l" eaLnBrk="1" hangingPunct="1"/>
            <a:r>
              <a:rPr lang="en-US" altLang="x-none" sz="1200">
                <a:solidFill>
                  <a:srgbClr val="000000"/>
                </a:solidFill>
                <a:latin typeface="Arial" charset="0"/>
              </a:rPr>
              <a:t>   advance base;</a:t>
            </a:r>
          </a:p>
          <a:p>
            <a:pPr algn="l" eaLnBrk="1" hangingPunct="1"/>
            <a:r>
              <a:rPr lang="en-US" altLang="x-none" sz="1200">
                <a:solidFill>
                  <a:srgbClr val="000000"/>
                </a:solidFill>
                <a:latin typeface="Arial" charset="0"/>
              </a:rPr>
              <a:t>   if (more packets waiting)</a:t>
            </a:r>
            <a:br>
              <a:rPr lang="en-US" altLang="x-none" sz="12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200">
                <a:solidFill>
                  <a:srgbClr val="000000"/>
                </a:solidFill>
                <a:latin typeface="Arial" charset="0"/>
              </a:rPr>
              <a:t>       send more packets</a:t>
            </a:r>
          </a:p>
          <a:p>
            <a:pPr algn="l" eaLnBrk="1" hangingPunct="1"/>
            <a:r>
              <a:rPr lang="en-US" altLang="x-none" sz="1200">
                <a:solidFill>
                  <a:srgbClr val="000000"/>
                </a:solidFill>
                <a:latin typeface="Arial" charset="0"/>
              </a:rPr>
              <a:t>}</a:t>
            </a:r>
          </a:p>
          <a:p>
            <a:pPr algn="l" eaLnBrk="1" hangingPunct="1"/>
            <a:r>
              <a:rPr lang="en-US" altLang="x-none" sz="1200">
                <a:solidFill>
                  <a:srgbClr val="000000"/>
                </a:solidFill>
                <a:latin typeface="Arial" charset="0"/>
              </a:rPr>
              <a:t>if (base == nextseqnum)</a:t>
            </a:r>
          </a:p>
          <a:p>
            <a:pPr algn="l" eaLnBrk="1" hangingPunct="1"/>
            <a:r>
              <a:rPr lang="en-US" altLang="x-none" sz="1200">
                <a:solidFill>
                  <a:srgbClr val="000000"/>
                </a:solidFill>
                <a:latin typeface="Arial" charset="0"/>
              </a:rPr>
              <a:t>  stop_timer</a:t>
            </a:r>
          </a:p>
          <a:p>
            <a:pPr algn="l" eaLnBrk="1" hangingPunct="1"/>
            <a:r>
              <a:rPr lang="en-US" altLang="x-none" sz="1200">
                <a:solidFill>
                  <a:srgbClr val="000000"/>
                </a:solidFill>
                <a:latin typeface="Arial" charset="0"/>
              </a:rPr>
              <a:t>else</a:t>
            </a:r>
          </a:p>
          <a:p>
            <a:pPr algn="l" eaLnBrk="1" hangingPunct="1"/>
            <a:r>
              <a:rPr lang="en-US" altLang="x-none" sz="1200">
                <a:solidFill>
                  <a:srgbClr val="000000"/>
                </a:solidFill>
                <a:latin typeface="Arial" charset="0"/>
              </a:rPr>
              <a:t>  start_timer for the packet at new base</a:t>
            </a: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3389313" y="4471988"/>
            <a:ext cx="2833687" cy="523875"/>
            <a:chOff x="3389313" y="4471988"/>
            <a:chExt cx="2833687" cy="523875"/>
          </a:xfrm>
        </p:grpSpPr>
        <p:sp>
          <p:nvSpPr>
            <p:cNvPr id="93207" name="Text Box 18"/>
            <p:cNvSpPr txBox="1">
              <a:spLocks noChangeArrowheads="1"/>
            </p:cNvSpPr>
            <p:nvPr/>
          </p:nvSpPr>
          <p:spPr bwMode="auto">
            <a:xfrm>
              <a:off x="3389313" y="4471988"/>
              <a:ext cx="2833687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rdt_rcv(rcvpkt) &amp;&amp; </a:t>
              </a:r>
            </a:p>
            <a:p>
              <a:pPr algn="l" eaLnBrk="1" hangingPunct="1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   notcorrupt(rcvpkt) </a:t>
              </a:r>
            </a:p>
            <a:p>
              <a:pPr algn="l" eaLnBrk="1" hangingPunct="1"/>
              <a:endParaRPr lang="en-US" altLang="x-none" sz="1400">
                <a:solidFill>
                  <a:srgbClr val="000000"/>
                </a:solidFill>
              </a:endParaRPr>
            </a:p>
          </p:txBody>
        </p:sp>
        <p:sp>
          <p:nvSpPr>
            <p:cNvPr id="93208" name="Line 19"/>
            <p:cNvSpPr>
              <a:spLocks noChangeShapeType="1"/>
            </p:cNvSpPr>
            <p:nvPr/>
          </p:nvSpPr>
          <p:spPr bwMode="auto">
            <a:xfrm>
              <a:off x="3481388" y="4995863"/>
              <a:ext cx="16192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198" name="Freeform 20"/>
          <p:cNvSpPr>
            <a:spLocks/>
          </p:cNvSpPr>
          <p:nvPr/>
        </p:nvSpPr>
        <p:spPr bwMode="auto">
          <a:xfrm>
            <a:off x="3538538" y="4024313"/>
            <a:ext cx="1054100" cy="674687"/>
          </a:xfrm>
          <a:custGeom>
            <a:avLst/>
            <a:gdLst>
              <a:gd name="T0" fmla="*/ 2147483646 w 664"/>
              <a:gd name="T1" fmla="*/ 2147483646 h 425"/>
              <a:gd name="T2" fmla="*/ 2147483646 w 664"/>
              <a:gd name="T3" fmla="*/ 0 h 425"/>
              <a:gd name="T4" fmla="*/ 0 60000 65536"/>
              <a:gd name="T5" fmla="*/ 0 60000 65536"/>
              <a:gd name="T6" fmla="*/ 0 w 664"/>
              <a:gd name="T7" fmla="*/ 0 h 425"/>
              <a:gd name="T8" fmla="*/ 664 w 664"/>
              <a:gd name="T9" fmla="*/ 425 h 4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4" h="425">
                <a:moveTo>
                  <a:pt x="241" y="20"/>
                </a:moveTo>
                <a:cubicBezTo>
                  <a:pt x="0" y="393"/>
                  <a:pt x="664" y="425"/>
                  <a:pt x="388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9" name="Line 21"/>
          <p:cNvSpPr>
            <a:spLocks noChangeShapeType="1"/>
          </p:cNvSpPr>
          <p:nvPr/>
        </p:nvSpPr>
        <p:spPr bwMode="auto">
          <a:xfrm>
            <a:off x="1614488" y="2857500"/>
            <a:ext cx="8032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0" name="Text Box 22"/>
          <p:cNvSpPr txBox="1">
            <a:spLocks noChangeArrowheads="1"/>
          </p:cNvSpPr>
          <p:nvPr/>
        </p:nvSpPr>
        <p:spPr bwMode="auto">
          <a:xfrm>
            <a:off x="1487488" y="2849563"/>
            <a:ext cx="14859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base=1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nextseqnum=1</a:t>
            </a:r>
            <a:endParaRPr lang="en-US" altLang="x-none">
              <a:solidFill>
                <a:srgbClr val="000000"/>
              </a:solidFill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1406525" y="3937000"/>
            <a:ext cx="2047875" cy="531813"/>
            <a:chOff x="1406525" y="3937000"/>
            <a:chExt cx="2047875" cy="531813"/>
          </a:xfrm>
        </p:grpSpPr>
        <p:sp>
          <p:nvSpPr>
            <p:cNvPr id="93205" name="Text Box 23"/>
            <p:cNvSpPr txBox="1">
              <a:spLocks noChangeArrowheads="1"/>
            </p:cNvSpPr>
            <p:nvPr/>
          </p:nvSpPr>
          <p:spPr bwMode="auto">
            <a:xfrm>
              <a:off x="1406525" y="3937000"/>
              <a:ext cx="204787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rdt_rcv(rcvpkt) </a:t>
              </a:r>
            </a:p>
            <a:p>
              <a:pPr algn="l" eaLnBrk="1" hangingPunct="1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   &amp;&amp; corrupt(rcvpkt)</a:t>
              </a:r>
              <a:r>
                <a:rPr lang="en-US" altLang="x-none" sz="1000">
                  <a:solidFill>
                    <a:srgbClr val="000000"/>
                  </a:solidFill>
                  <a:latin typeface="Arial" charset="0"/>
                </a:rPr>
                <a:t> </a:t>
              </a:r>
            </a:p>
            <a:p>
              <a:pPr algn="l" eaLnBrk="1" hangingPunct="1"/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93206" name="Line 24"/>
            <p:cNvSpPr>
              <a:spLocks noChangeShapeType="1"/>
            </p:cNvSpPr>
            <p:nvPr/>
          </p:nvSpPr>
          <p:spPr bwMode="auto">
            <a:xfrm flipV="1">
              <a:off x="1487488" y="4468813"/>
              <a:ext cx="15208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202" name="Freeform 25"/>
          <p:cNvSpPr>
            <a:spLocks/>
          </p:cNvSpPr>
          <p:nvPr/>
        </p:nvSpPr>
        <p:spPr bwMode="auto">
          <a:xfrm>
            <a:off x="2932113" y="3798888"/>
            <a:ext cx="695325" cy="638175"/>
          </a:xfrm>
          <a:custGeom>
            <a:avLst/>
            <a:gdLst>
              <a:gd name="T0" fmla="*/ 2147483646 w 1095"/>
              <a:gd name="T1" fmla="*/ 0 h 1005"/>
              <a:gd name="T2" fmla="*/ 2147483646 w 1095"/>
              <a:gd name="T3" fmla="*/ 2147483646 h 1005"/>
              <a:gd name="T4" fmla="*/ 0 60000 65536"/>
              <a:gd name="T5" fmla="*/ 0 60000 65536"/>
              <a:gd name="T6" fmla="*/ 0 w 1095"/>
              <a:gd name="T7" fmla="*/ 0 h 1005"/>
              <a:gd name="T8" fmla="*/ 1095 w 1095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5" h="1005">
                <a:moveTo>
                  <a:pt x="1005" y="0"/>
                </a:moveTo>
                <a:cubicBezTo>
                  <a:pt x="0" y="30"/>
                  <a:pt x="645" y="1005"/>
                  <a:pt x="1095" y="16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3" name="Text Box 26"/>
          <p:cNvSpPr txBox="1">
            <a:spLocks noChangeArrowheads="1"/>
          </p:cNvSpPr>
          <p:nvPr/>
        </p:nvSpPr>
        <p:spPr bwMode="auto">
          <a:xfrm>
            <a:off x="1530350" y="252730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Symbol" charset="2"/>
              </a:rPr>
              <a:t>L</a:t>
            </a:r>
          </a:p>
        </p:txBody>
      </p:sp>
      <p:pic>
        <p:nvPicPr>
          <p:cNvPr id="93204" name="Picture 5" descr="gbn_seqn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9" r="47192"/>
          <a:stretch>
            <a:fillRect/>
          </a:stretch>
        </p:blipFill>
        <p:spPr bwMode="auto">
          <a:xfrm>
            <a:off x="5614988" y="4710113"/>
            <a:ext cx="3265487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9C629ED1-2F3C-B442-B287-6DB73F7878C6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77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/>
      <p:bldP spid="24586" grpId="0" animBg="1"/>
      <p:bldP spid="24587" grpId="0" animBg="1"/>
      <p:bldP spid="24588" grpId="0"/>
      <p:bldP spid="2459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4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3200" u="sng">
                <a:solidFill>
                  <a:srgbClr val="3333CC"/>
                </a:solidFill>
                <a:latin typeface="Comic Sans MS" charset="0"/>
              </a:rPr>
              <a:t>GBN: Receiver FSM</a:t>
            </a:r>
            <a:endParaRPr lang="en-US" altLang="x-none" sz="4000" u="sng">
              <a:solidFill>
                <a:srgbClr val="3333CC"/>
              </a:solidFill>
              <a:latin typeface="Comic Sans MS" charset="0"/>
            </a:endParaRPr>
          </a:p>
        </p:txBody>
      </p:sp>
      <p:sp>
        <p:nvSpPr>
          <p:cNvPr id="97283" name="Rectangle 5"/>
          <p:cNvSpPr>
            <a:spLocks noChangeArrowheads="1"/>
          </p:cNvSpPr>
          <p:nvPr/>
        </p:nvSpPr>
        <p:spPr bwMode="auto">
          <a:xfrm>
            <a:off x="801688" y="3641725"/>
            <a:ext cx="8148637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Only state: </a:t>
            </a:r>
            <a:r>
              <a:rPr lang="en-US" altLang="x-none" sz="2000" b="1" dirty="0" err="1">
                <a:solidFill>
                  <a:srgbClr val="000000"/>
                </a:solidFill>
                <a:latin typeface="Courier New" charset="0"/>
              </a:rPr>
              <a:t>expectedseqnum</a:t>
            </a:r>
            <a:endParaRPr lang="en-US" altLang="x-none" sz="2000" b="1" dirty="0">
              <a:solidFill>
                <a:srgbClr val="000000"/>
              </a:solidFill>
              <a:latin typeface="Courier New" charset="0"/>
            </a:endParaRP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out-of-order </a:t>
            </a:r>
            <a:r>
              <a:rPr lang="en-US" altLang="x-none" dirty="0" err="1">
                <a:solidFill>
                  <a:srgbClr val="000000"/>
                </a:solidFill>
                <a:latin typeface="Comic Sans MS" charset="0"/>
              </a:rPr>
              <a:t>pkt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: </a:t>
            </a:r>
          </a:p>
          <a:p>
            <a:pPr marL="800100" lvl="1" indent="-342900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discard (don</a:t>
            </a:r>
            <a:r>
              <a:rPr lang="ja-JP" altLang="en-US" sz="2000">
                <a:solidFill>
                  <a:srgbClr val="000000"/>
                </a:solidFill>
                <a:latin typeface="Comic Sans MS" charset="0"/>
              </a:rPr>
              <a:t>’</a:t>
            </a:r>
            <a:r>
              <a:rPr lang="en-US" altLang="ja-JP" sz="2000" dirty="0">
                <a:solidFill>
                  <a:srgbClr val="000000"/>
                </a:solidFill>
                <a:latin typeface="Comic Sans MS" charset="0"/>
              </a:rPr>
              <a:t>t buffer) -&gt; </a:t>
            </a:r>
            <a:r>
              <a:rPr lang="en-US" altLang="ja-JP" sz="2000" dirty="0">
                <a:solidFill>
                  <a:srgbClr val="FF0000"/>
                </a:solidFill>
                <a:latin typeface="Comic Sans MS" charset="0"/>
              </a:rPr>
              <a:t>no receiver buffering</a:t>
            </a:r>
            <a:r>
              <a:rPr lang="en-US" altLang="ja-JP" sz="2000" dirty="0">
                <a:solidFill>
                  <a:srgbClr val="000000"/>
                </a:solidFill>
                <a:latin typeface="Comic Sans MS" charset="0"/>
              </a:rPr>
              <a:t>!</a:t>
            </a:r>
          </a:p>
          <a:p>
            <a:pPr marL="800100" lvl="1" indent="-342900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r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e-ACK </a:t>
            </a:r>
            <a:r>
              <a:rPr lang="en-US" altLang="x-none" sz="2000" dirty="0" err="1">
                <a:solidFill>
                  <a:srgbClr val="000000"/>
                </a:solidFill>
                <a:latin typeface="Comic Sans MS" charset="0"/>
              </a:rPr>
              <a:t>pkt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with highest in-order </a:t>
            </a:r>
            <a:r>
              <a:rPr lang="en-US" altLang="x-none" sz="2000" dirty="0" err="1">
                <a:solidFill>
                  <a:srgbClr val="000000"/>
                </a:solidFill>
                <a:latin typeface="Comic Sans MS" charset="0"/>
              </a:rPr>
              <a:t>seq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#</a:t>
            </a:r>
          </a:p>
          <a:p>
            <a:pPr marL="800100" lvl="1" indent="-342900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may generate duplicate ACKs</a:t>
            </a:r>
          </a:p>
        </p:txBody>
      </p:sp>
      <p:sp>
        <p:nvSpPr>
          <p:cNvPr id="95236" name="Oval 6"/>
          <p:cNvSpPr>
            <a:spLocks noChangeArrowheads="1"/>
          </p:cNvSpPr>
          <p:nvPr/>
        </p:nvSpPr>
        <p:spPr bwMode="auto">
          <a:xfrm>
            <a:off x="3159125" y="2041525"/>
            <a:ext cx="666750" cy="6572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237" name="Text Box 7"/>
          <p:cNvSpPr txBox="1">
            <a:spLocks noChangeArrowheads="1"/>
          </p:cNvSpPr>
          <p:nvPr/>
        </p:nvSpPr>
        <p:spPr bwMode="auto">
          <a:xfrm>
            <a:off x="3068638" y="2209800"/>
            <a:ext cx="800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Wait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95238" name="Line 8"/>
          <p:cNvSpPr>
            <a:spLocks noChangeShapeType="1"/>
          </p:cNvSpPr>
          <p:nvPr/>
        </p:nvSpPr>
        <p:spPr bwMode="auto">
          <a:xfrm>
            <a:off x="844550" y="1881188"/>
            <a:ext cx="2298700" cy="4746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87" name="Text Box 9"/>
          <p:cNvSpPr txBox="1">
            <a:spLocks noChangeArrowheads="1"/>
          </p:cNvSpPr>
          <p:nvPr/>
        </p:nvSpPr>
        <p:spPr bwMode="auto">
          <a:xfrm>
            <a:off x="2470150" y="1517650"/>
            <a:ext cx="16176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7288" name="Text Box 10"/>
          <p:cNvSpPr txBox="1">
            <a:spLocks noChangeArrowheads="1"/>
          </p:cNvSpPr>
          <p:nvPr/>
        </p:nvSpPr>
        <p:spPr bwMode="auto">
          <a:xfrm>
            <a:off x="2509838" y="1241425"/>
            <a:ext cx="7254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default</a:t>
            </a:r>
            <a:endParaRPr lang="en-US" altLang="x-none" sz="1400">
              <a:solidFill>
                <a:srgbClr val="000000"/>
              </a:solidFill>
            </a:endParaRPr>
          </a:p>
          <a:p>
            <a:pPr algn="l" eaLnBrk="1" hangingPunct="1"/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97289" name="Line 11"/>
          <p:cNvSpPr>
            <a:spLocks noChangeShapeType="1"/>
          </p:cNvSpPr>
          <p:nvPr/>
        </p:nvSpPr>
        <p:spPr bwMode="auto">
          <a:xfrm>
            <a:off x="2590800" y="1538288"/>
            <a:ext cx="8159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90" name="Freeform 12"/>
          <p:cNvSpPr>
            <a:spLocks/>
          </p:cNvSpPr>
          <p:nvPr/>
        </p:nvSpPr>
        <p:spPr bwMode="auto">
          <a:xfrm>
            <a:off x="3832225" y="1784350"/>
            <a:ext cx="828675" cy="1152525"/>
          </a:xfrm>
          <a:custGeom>
            <a:avLst/>
            <a:gdLst>
              <a:gd name="T0" fmla="*/ 2147483646 w 619"/>
              <a:gd name="T1" fmla="*/ 2147483646 h 1815"/>
              <a:gd name="T2" fmla="*/ 0 w 619"/>
              <a:gd name="T3" fmla="*/ 2147483646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91" name="Text Box 13"/>
          <p:cNvSpPr txBox="1">
            <a:spLocks noChangeArrowheads="1"/>
          </p:cNvSpPr>
          <p:nvPr/>
        </p:nvSpPr>
        <p:spPr bwMode="auto">
          <a:xfrm>
            <a:off x="4325938" y="1554163"/>
            <a:ext cx="3570287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rdt_rcv(rcvpkt)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 &amp;&amp; notcurrupt(rcvpkt)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 &amp;&amp; hasseqnum(rcvpkt,expectedseqnum) </a:t>
            </a:r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7292" name="Line 14"/>
          <p:cNvSpPr>
            <a:spLocks noChangeShapeType="1"/>
          </p:cNvSpPr>
          <p:nvPr/>
        </p:nvSpPr>
        <p:spPr bwMode="auto">
          <a:xfrm>
            <a:off x="4395788" y="2246313"/>
            <a:ext cx="31750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93" name="Text Box 15"/>
          <p:cNvSpPr txBox="1">
            <a:spLocks noChangeArrowheads="1"/>
          </p:cNvSpPr>
          <p:nvPr/>
        </p:nvSpPr>
        <p:spPr bwMode="auto">
          <a:xfrm>
            <a:off x="4330700" y="2289175"/>
            <a:ext cx="4314825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extract(rcvpkt,data)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deliver_data(data)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sndpkt = make_pkt(expectedseqnum,ACK,chksum)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udt_send(sndpkt)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expectedseqnum++</a:t>
            </a:r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7294" name="Freeform 16"/>
          <p:cNvSpPr>
            <a:spLocks/>
          </p:cNvSpPr>
          <p:nvPr/>
        </p:nvSpPr>
        <p:spPr bwMode="auto">
          <a:xfrm rot="5142103" flipH="1">
            <a:off x="3217863" y="1309687"/>
            <a:ext cx="393700" cy="1152525"/>
          </a:xfrm>
          <a:custGeom>
            <a:avLst/>
            <a:gdLst>
              <a:gd name="T0" fmla="*/ 2147483646 w 619"/>
              <a:gd name="T1" fmla="*/ 2147483646 h 1815"/>
              <a:gd name="T2" fmla="*/ 0 w 619"/>
              <a:gd name="T3" fmla="*/ 2147483646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7" name="Line 17"/>
          <p:cNvSpPr>
            <a:spLocks noChangeShapeType="1"/>
          </p:cNvSpPr>
          <p:nvPr/>
        </p:nvSpPr>
        <p:spPr bwMode="auto">
          <a:xfrm>
            <a:off x="784225" y="2293938"/>
            <a:ext cx="1238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8" name="Text Box 18"/>
          <p:cNvSpPr txBox="1">
            <a:spLocks noChangeArrowheads="1"/>
          </p:cNvSpPr>
          <p:nvPr/>
        </p:nvSpPr>
        <p:spPr bwMode="auto">
          <a:xfrm>
            <a:off x="693738" y="2314575"/>
            <a:ext cx="3641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expectedseqnum=1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sndpkt =    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 make_pkt(expectedseqnum,ACK,chksum)</a:t>
            </a:r>
          </a:p>
          <a:p>
            <a:pPr algn="l" eaLnBrk="1" hangingPunct="1"/>
            <a:endParaRPr lang="en-US" altLang="x-none" sz="1400">
              <a:solidFill>
                <a:srgbClr val="000000"/>
              </a:solidFill>
            </a:endParaRPr>
          </a:p>
          <a:p>
            <a:pPr algn="l" eaLnBrk="1" hangingPunct="1"/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95249" name="Text Box 19"/>
          <p:cNvSpPr txBox="1">
            <a:spLocks noChangeArrowheads="1"/>
          </p:cNvSpPr>
          <p:nvPr/>
        </p:nvSpPr>
        <p:spPr bwMode="auto">
          <a:xfrm>
            <a:off x="730250" y="1990725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Symbol" charset="2"/>
              </a:rPr>
              <a:t>L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2EA4F630-5334-B241-822B-1F661B95F6F6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54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/>
      <p:bldP spid="97287" grpId="0"/>
      <p:bldP spid="97288" grpId="0"/>
      <p:bldP spid="97289" grpId="0" animBg="1"/>
      <p:bldP spid="97290" grpId="0" animBg="1"/>
      <p:bldP spid="97291" grpId="0"/>
      <p:bldP spid="97292" grpId="0" animBg="1"/>
      <p:bldP spid="97293" grpId="0"/>
      <p:bldP spid="9729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04775"/>
            <a:ext cx="77724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GBN in</a:t>
            </a:r>
            <a:br>
              <a:rPr lang="en-US" altLang="x-none" sz="3600">
                <a:ea typeface="ＭＳ Ｐゴシック" charset="-128"/>
              </a:rPr>
            </a:br>
            <a:r>
              <a:rPr lang="en-US" altLang="x-none" sz="3600">
                <a:ea typeface="ＭＳ Ｐゴシック" charset="-128"/>
              </a:rPr>
              <a:t>Action</a:t>
            </a:r>
            <a:endParaRPr lang="en-US" altLang="x-none">
              <a:ea typeface="ＭＳ Ｐゴシック" charset="-128"/>
            </a:endParaRPr>
          </a:p>
        </p:txBody>
      </p:sp>
      <p:pic>
        <p:nvPicPr>
          <p:cNvPr id="97283" name="Picture 3" descr="gbn_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688975"/>
            <a:ext cx="5972175" cy="574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447675" y="1531938"/>
            <a:ext cx="10937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window</a:t>
            </a: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size = 4</a:t>
            </a:r>
            <a:endParaRPr lang="en-US" altLang="x-none" sz="1000">
              <a:solidFill>
                <a:srgbClr val="000000"/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2919A1E-E613-B740-8622-14E0E51734E6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914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altLang="zh-CN" sz="3600" dirty="0">
                <a:ea typeface="宋体" charset="-122"/>
              </a:rPr>
              <a:t>Analysis: Efficiency of </a:t>
            </a:r>
            <a:r>
              <a:rPr lang="en-US" altLang="x-none" sz="3600" dirty="0">
                <a:ea typeface="ＭＳ Ｐゴシック" charset="-128"/>
              </a:rPr>
              <a:t>Go-Back-n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Assume window size W</a:t>
            </a:r>
          </a:p>
          <a:p>
            <a:pPr>
              <a:buFont typeface="Wingdings" pitchFamily="2" charset="2"/>
              <a:buChar char="q"/>
            </a:pPr>
            <a:endParaRPr lang="en-US" altLang="zh-CN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Assume each packet is lost with probability p</a:t>
            </a:r>
          </a:p>
          <a:p>
            <a:pPr>
              <a:buFont typeface="Wingdings" pitchFamily="2" charset="2"/>
              <a:buChar char="q"/>
            </a:pPr>
            <a:endParaRPr lang="en-US" altLang="zh-CN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On average, how many packets do we send for each data packet received?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267DE-FCD3-924B-ADA7-73266B6BA218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828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Selective Repeat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2450" y="1466850"/>
            <a:ext cx="756285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Sender window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Window size W: W consecutive </a:t>
            </a:r>
            <a:r>
              <a:rPr lang="en-US" altLang="x-none" sz="2000" dirty="0" err="1">
                <a:ea typeface="ＭＳ Ｐゴシック" charset="-128"/>
              </a:rPr>
              <a:t>unACKed</a:t>
            </a:r>
            <a:r>
              <a:rPr lang="en-US" altLang="x-none" sz="2000" dirty="0">
                <a:ea typeface="ＭＳ Ｐゴシック" charset="-128"/>
              </a:rPr>
              <a:t> </a:t>
            </a:r>
            <a:r>
              <a:rPr lang="en-US" altLang="x-none" sz="2000" dirty="0" err="1">
                <a:ea typeface="ＭＳ Ｐゴシック" charset="-128"/>
              </a:rPr>
              <a:t>seq</a:t>
            </a:r>
            <a:r>
              <a:rPr lang="en-US" altLang="x-none" sz="2000" dirty="0">
                <a:ea typeface="ＭＳ Ｐゴシック" charset="-128"/>
              </a:rPr>
              <a:t> #</a:t>
            </a:r>
            <a:r>
              <a:rPr lang="ja-JP" altLang="en-US" sz="2000">
                <a:ea typeface="ＭＳ Ｐゴシック" charset="-128"/>
              </a:rPr>
              <a:t>’</a:t>
            </a:r>
            <a:r>
              <a:rPr lang="en-US" altLang="ja-JP" sz="2000" dirty="0">
                <a:ea typeface="ＭＳ Ｐゴシック" charset="-128"/>
              </a:rPr>
              <a:t>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Receiver </a:t>
            </a:r>
            <a:r>
              <a:rPr lang="en-US" altLang="x-none" sz="2400" i="1" dirty="0">
                <a:solidFill>
                  <a:srgbClr val="FF0000"/>
                </a:solidFill>
                <a:ea typeface="ＭＳ Ｐゴシック" charset="-128"/>
              </a:rPr>
              <a:t>individually</a:t>
            </a:r>
            <a:r>
              <a:rPr lang="en-US" altLang="x-none" sz="2400" dirty="0">
                <a:ea typeface="ＭＳ Ｐゴシック" charset="-128"/>
              </a:rPr>
              <a:t> acknowledges correctly received </a:t>
            </a:r>
            <a:r>
              <a:rPr lang="en-US" altLang="x-none" sz="2400" dirty="0" err="1">
                <a:ea typeface="ＭＳ Ｐゴシック" charset="-128"/>
              </a:rPr>
              <a:t>pkts</a:t>
            </a:r>
            <a:endParaRPr lang="en-US" altLang="x-none" sz="24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buffers out-of-orde</a:t>
            </a:r>
            <a:r>
              <a:rPr lang="en-US" altLang="x-none" sz="2000" dirty="0">
                <a:ea typeface="ＭＳ Ｐゴシック" charset="-128"/>
              </a:rPr>
              <a:t>r </a:t>
            </a:r>
            <a:r>
              <a:rPr lang="en-US" altLang="x-none" sz="2000" dirty="0" err="1">
                <a:ea typeface="ＭＳ Ｐゴシック" charset="-128"/>
              </a:rPr>
              <a:t>pkts</a:t>
            </a:r>
            <a:r>
              <a:rPr lang="en-US" altLang="x-none" sz="2000" dirty="0">
                <a:ea typeface="ＭＳ Ｐゴシック" charset="-128"/>
              </a:rPr>
              <a:t>, for eventual in-order delivery to upper layer</a:t>
            </a:r>
            <a:endParaRPr lang="en-US" altLang="x-none" sz="2000" dirty="0">
              <a:solidFill>
                <a:srgbClr val="FF0000"/>
              </a:solidFill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ACK(n) means received packet with </a:t>
            </a:r>
            <a:r>
              <a:rPr lang="en-US" altLang="x-none" sz="2000" dirty="0" err="1">
                <a:solidFill>
                  <a:srgbClr val="FF0000"/>
                </a:solidFill>
                <a:ea typeface="ＭＳ Ｐゴシック" charset="-128"/>
              </a:rPr>
              <a:t>seq</a:t>
            </a: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# n only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buffer size at receiver: window size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Sender only resends </a:t>
            </a:r>
            <a:r>
              <a:rPr lang="en-US" altLang="x-none" sz="2400" dirty="0" err="1">
                <a:ea typeface="ＭＳ Ｐゴシック" charset="-128"/>
              </a:rPr>
              <a:t>pkts</a:t>
            </a:r>
            <a:r>
              <a:rPr lang="en-US" altLang="x-none" sz="2400" dirty="0">
                <a:ea typeface="ＭＳ Ｐゴシック" charset="-128"/>
              </a:rPr>
              <a:t> for which ACK not received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sender timer for each </a:t>
            </a:r>
            <a:r>
              <a:rPr lang="en-US" altLang="x-none" sz="2000" dirty="0" err="1">
                <a:ea typeface="ＭＳ Ｐゴシック" charset="-128"/>
              </a:rPr>
              <a:t>unACKed</a:t>
            </a:r>
            <a:r>
              <a:rPr lang="en-US" altLang="x-none" sz="2000" dirty="0">
                <a:ea typeface="ＭＳ Ｐゴシック" charset="-128"/>
              </a:rPr>
              <a:t>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BCFD2-A327-3448-A437-A1F175F2AD05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04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304800"/>
            <a:ext cx="8486775" cy="1143000"/>
          </a:xfrm>
        </p:spPr>
        <p:txBody>
          <a:bodyPr/>
          <a:lstStyle/>
          <a:p>
            <a:r>
              <a:rPr lang="en-US" altLang="x-none" sz="2800">
                <a:ea typeface="ＭＳ Ｐゴシック" charset="-128"/>
              </a:rPr>
              <a:t>Selective Repeat: Sender, Receiver Windows</a:t>
            </a:r>
            <a:endParaRPr lang="en-US" altLang="x-none" sz="3600">
              <a:ea typeface="ＭＳ Ｐゴシック" charset="-128"/>
            </a:endParaRPr>
          </a:p>
        </p:txBody>
      </p:sp>
      <p:pic>
        <p:nvPicPr>
          <p:cNvPr id="103427" name="Picture 3" descr="sr_seqn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404938"/>
            <a:ext cx="8235950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2949575" y="5418138"/>
            <a:ext cx="376238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2332038" y="2771775"/>
            <a:ext cx="376237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A687BF2-268E-404F-AD3E-EBE53481F822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992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247650"/>
            <a:ext cx="7772400" cy="8382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Selective Repeat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124325" cy="4781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data from above 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 err="1">
                <a:ea typeface="ＭＳ Ｐゴシック" charset="-128"/>
              </a:rPr>
              <a:t>unACKed</a:t>
            </a:r>
            <a:r>
              <a:rPr lang="en-US" altLang="x-none" sz="2000" dirty="0">
                <a:ea typeface="ＭＳ Ｐゴシック" charset="-128"/>
              </a:rPr>
              <a:t> packets is less than window size W, send; otherwise block app.</a:t>
            </a:r>
          </a:p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timeout(n):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resend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n, restart timer</a:t>
            </a:r>
          </a:p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ACK(n) </a:t>
            </a:r>
            <a:r>
              <a:rPr lang="en-US" altLang="x-none" sz="2000" dirty="0">
                <a:ea typeface="ＭＳ Ｐゴシック" charset="-128"/>
              </a:rPr>
              <a:t>in </a:t>
            </a:r>
            <a:r>
              <a:rPr lang="en-US" altLang="x-none" sz="1600" dirty="0">
                <a:ea typeface="ＭＳ Ｐゴシック" charset="-128"/>
              </a:rPr>
              <a:t>[sendbase,sendbase+W-1]: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mark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n as received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update </a:t>
            </a:r>
            <a:r>
              <a:rPr lang="en-US" altLang="x-none" sz="2000" dirty="0" err="1">
                <a:ea typeface="ＭＳ Ｐゴシック" charset="-128"/>
              </a:rPr>
              <a:t>sendbase</a:t>
            </a:r>
            <a:r>
              <a:rPr lang="en-US" altLang="x-none" sz="2000" dirty="0">
                <a:ea typeface="ＭＳ Ｐゴシック" charset="-128"/>
              </a:rPr>
              <a:t> to the first packet </a:t>
            </a:r>
            <a:r>
              <a:rPr lang="en-US" altLang="x-none" sz="2000" dirty="0" err="1">
                <a:ea typeface="ＭＳ Ｐゴシック" charset="-128"/>
              </a:rPr>
              <a:t>unACKed</a:t>
            </a:r>
            <a:endParaRPr lang="en-US" altLang="x-none" sz="2400" dirty="0">
              <a:ea typeface="ＭＳ Ｐゴシック" charset="-128"/>
            </a:endParaRPr>
          </a:p>
        </p:txBody>
      </p:sp>
      <p:sp>
        <p:nvSpPr>
          <p:cNvPr id="105476" name="Rectangle 5"/>
          <p:cNvSpPr>
            <a:spLocks noChangeArrowheads="1"/>
          </p:cNvSpPr>
          <p:nvPr/>
        </p:nvSpPr>
        <p:spPr bwMode="auto">
          <a:xfrm>
            <a:off x="495300" y="1457325"/>
            <a:ext cx="3967163" cy="46101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05477" name="Group 8"/>
          <p:cNvGrpSpPr>
            <a:grpSpLocks/>
          </p:cNvGrpSpPr>
          <p:nvPr/>
        </p:nvGrpSpPr>
        <p:grpSpPr bwMode="auto">
          <a:xfrm>
            <a:off x="703263" y="1208088"/>
            <a:ext cx="1150937" cy="457200"/>
            <a:chOff x="1103" y="3929"/>
            <a:chExt cx="725" cy="288"/>
          </a:xfrm>
        </p:grpSpPr>
        <p:sp>
          <p:nvSpPr>
            <p:cNvPr id="105483" name="Rectangle 7"/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5484" name="Text Box 6"/>
            <p:cNvSpPr txBox="1">
              <a:spLocks noChangeArrowheads="1"/>
            </p:cNvSpPr>
            <p:nvPr/>
          </p:nvSpPr>
          <p:spPr bwMode="auto">
            <a:xfrm>
              <a:off x="1103" y="3929"/>
              <a:ext cx="7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>
                  <a:solidFill>
                    <a:srgbClr val="3333CC"/>
                  </a:solidFill>
                  <a:latin typeface="Comic Sans MS" charset="0"/>
                </a:rPr>
                <a:t>sender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</p:grpSp>
      <p:sp>
        <p:nvSpPr>
          <p:cNvPr id="105478" name="Rectangle 9"/>
          <p:cNvSpPr>
            <a:spLocks noChangeArrowheads="1"/>
          </p:cNvSpPr>
          <p:nvPr/>
        </p:nvSpPr>
        <p:spPr bwMode="auto">
          <a:xfrm>
            <a:off x="5000625" y="1581150"/>
            <a:ext cx="3810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dirty="0" err="1">
                <a:solidFill>
                  <a:srgbClr val="FF0000"/>
                </a:solidFill>
                <a:latin typeface="Comic Sans MS" charset="0"/>
              </a:rPr>
              <a:t>pkt</a:t>
            </a:r>
            <a:r>
              <a:rPr lang="en-US" altLang="x-none" dirty="0">
                <a:solidFill>
                  <a:srgbClr val="FF0000"/>
                </a:solidFill>
                <a:latin typeface="Comic Sans MS" charset="0"/>
              </a:rPr>
              <a:t> n in </a:t>
            </a:r>
            <a:r>
              <a:rPr lang="en-US" altLang="x-none" sz="1600" dirty="0">
                <a:solidFill>
                  <a:srgbClr val="FF0000"/>
                </a:solidFill>
                <a:latin typeface="Comic Sans MS" charset="0"/>
              </a:rPr>
              <a:t>[</a:t>
            </a:r>
            <a:r>
              <a:rPr lang="en-US" altLang="x-none" sz="1600" dirty="0" err="1">
                <a:solidFill>
                  <a:srgbClr val="FF0000"/>
                </a:solidFill>
                <a:latin typeface="Comic Sans MS" charset="0"/>
              </a:rPr>
              <a:t>rcvbase</a:t>
            </a:r>
            <a:r>
              <a:rPr lang="en-US" altLang="x-none" sz="1600" dirty="0">
                <a:solidFill>
                  <a:srgbClr val="FF0000"/>
                </a:solidFill>
                <a:latin typeface="Comic Sans MS" charset="0"/>
              </a:rPr>
              <a:t>, rcvbase+W-1]</a:t>
            </a:r>
            <a:endParaRPr lang="en-US" altLang="x-none" dirty="0">
              <a:solidFill>
                <a:srgbClr val="000000"/>
              </a:solidFill>
              <a:latin typeface="Comic Sans MS" charset="0"/>
            </a:endParaRP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send ACK(n)</a:t>
            </a: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if (out-of-order) </a:t>
            </a:r>
            <a:br>
              <a:rPr lang="en-US" altLang="x-none" sz="2000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   mark and buffer </a:t>
            </a:r>
            <a:r>
              <a:rPr lang="en-US" altLang="x-none" sz="2000" dirty="0" err="1">
                <a:solidFill>
                  <a:srgbClr val="000000"/>
                </a:solidFill>
                <a:latin typeface="Comic Sans MS" charset="0"/>
              </a:rPr>
              <a:t>pkt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n</a:t>
            </a:r>
            <a:br>
              <a:rPr lang="en-US" altLang="x-none" sz="2000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else /*in-order*/</a:t>
            </a: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        deliver any in-order packets</a:t>
            </a: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dirty="0">
                <a:solidFill>
                  <a:srgbClr val="FF0000"/>
                </a:solidFill>
                <a:latin typeface="Comic Sans MS" charset="0"/>
              </a:rPr>
              <a:t>otherwise:</a:t>
            </a:r>
            <a:r>
              <a:rPr lang="en-US" altLang="x-none" sz="2000" dirty="0">
                <a:solidFill>
                  <a:srgbClr val="FF0000"/>
                </a:solidFill>
                <a:latin typeface="Comic Sans MS" charset="0"/>
              </a:rPr>
              <a:t> </a:t>
            </a: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ignore </a:t>
            </a:r>
            <a:endParaRPr lang="en-US" altLang="x-none" dirty="0">
              <a:solidFill>
                <a:srgbClr val="000000"/>
              </a:solidFill>
              <a:latin typeface="Comic Sans MS" charset="0"/>
            </a:endParaRP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</a:pPr>
            <a:endParaRPr lang="en-US" altLang="x-none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5479" name="Rectangle 10"/>
          <p:cNvSpPr>
            <a:spLocks noChangeArrowheads="1"/>
          </p:cNvSpPr>
          <p:nvPr/>
        </p:nvSpPr>
        <p:spPr bwMode="auto">
          <a:xfrm>
            <a:off x="4962525" y="1438275"/>
            <a:ext cx="3838575" cy="46101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05480" name="Group 14"/>
          <p:cNvGrpSpPr>
            <a:grpSpLocks/>
          </p:cNvGrpSpPr>
          <p:nvPr/>
        </p:nvGrpSpPr>
        <p:grpSpPr bwMode="auto">
          <a:xfrm>
            <a:off x="5186363" y="1179513"/>
            <a:ext cx="1366837" cy="457200"/>
            <a:chOff x="3339" y="191"/>
            <a:chExt cx="861" cy="288"/>
          </a:xfrm>
        </p:grpSpPr>
        <p:sp>
          <p:nvSpPr>
            <p:cNvPr id="105481" name="Rectangle 12"/>
            <p:cNvSpPr>
              <a:spLocks noChangeArrowheads="1"/>
            </p:cNvSpPr>
            <p:nvPr/>
          </p:nvSpPr>
          <p:spPr bwMode="auto">
            <a:xfrm>
              <a:off x="3360" y="264"/>
              <a:ext cx="82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5482" name="Text Box 13"/>
            <p:cNvSpPr txBox="1">
              <a:spLocks noChangeArrowheads="1"/>
            </p:cNvSpPr>
            <p:nvPr/>
          </p:nvSpPr>
          <p:spPr bwMode="auto">
            <a:xfrm>
              <a:off x="3339" y="191"/>
              <a:ext cx="8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>
                  <a:solidFill>
                    <a:srgbClr val="3333CC"/>
                  </a:solidFill>
                  <a:latin typeface="Comic Sans MS" charset="0"/>
                </a:rPr>
                <a:t>receiver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</p:grp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0D90791F-CACF-4C4B-9AE1-3961A1F1006F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174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4"/>
          <p:cNvSpPr>
            <a:spLocks noChangeArrowheads="1"/>
          </p:cNvSpPr>
          <p:nvPr/>
        </p:nvSpPr>
        <p:spPr bwMode="auto">
          <a:xfrm>
            <a:off x="339725" y="255588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3200" u="sng">
                <a:solidFill>
                  <a:srgbClr val="3333CC"/>
                </a:solidFill>
                <a:latin typeface="Comic Sans MS" charset="0"/>
              </a:rPr>
              <a:t>Selective Repeat in Action</a:t>
            </a:r>
          </a:p>
        </p:txBody>
      </p:sp>
      <p:pic>
        <p:nvPicPr>
          <p:cNvPr id="107523" name="Picture 5" descr="03-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77" y="1362681"/>
            <a:ext cx="6856413" cy="558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EE4C0-774E-EC49-9450-13FBE7ADAED8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24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zh-CN" sz="2800" u="sng">
                <a:solidFill>
                  <a:srgbClr val="3333CC"/>
                </a:solidFill>
                <a:latin typeface="Comic Sans MS" charset="0"/>
                <a:ea typeface="宋体" charset="-122"/>
              </a:rPr>
              <a:t>Discussion: Efficiency of Selective Repeat</a:t>
            </a:r>
            <a:endParaRPr lang="en-US" altLang="x-none" sz="2800" u="sng">
              <a:solidFill>
                <a:srgbClr val="3333CC"/>
              </a:solidFill>
              <a:latin typeface="Comic Sans MS" charset="0"/>
            </a:endParaRPr>
          </a:p>
        </p:txBody>
      </p:sp>
      <p:sp>
        <p:nvSpPr>
          <p:cNvPr id="109571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57200" indent="-457200"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zh-CN" sz="2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Assume window size W</a:t>
            </a:r>
          </a:p>
          <a:p>
            <a:pPr marL="457200" indent="-457200"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endParaRPr lang="en-US" altLang="zh-CN" sz="2800" dirty="0">
              <a:solidFill>
                <a:srgbClr val="000000"/>
              </a:solidFill>
              <a:latin typeface="Comic Sans MS" charset="0"/>
              <a:ea typeface="宋体" charset="-122"/>
            </a:endParaRPr>
          </a:p>
          <a:p>
            <a:pPr marL="457200" indent="-457200"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zh-CN" sz="2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Assume each packet is lost with probability p</a:t>
            </a:r>
          </a:p>
          <a:p>
            <a:pPr marL="457200" indent="-457200"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endParaRPr lang="en-US" altLang="zh-CN" sz="2800" dirty="0">
              <a:solidFill>
                <a:srgbClr val="000000"/>
              </a:solidFill>
              <a:latin typeface="Comic Sans MS" charset="0"/>
              <a:ea typeface="宋体" charset="-122"/>
            </a:endParaRPr>
          </a:p>
          <a:p>
            <a:pPr marL="457200" indent="-457200"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zh-CN" sz="2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On average, how many packets do we send for each data packet received?</a:t>
            </a:r>
            <a:endParaRPr lang="en-US" altLang="x-none" sz="2800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10AE0-482B-7E44-B574-BE42F534F92E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066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101600"/>
            <a:ext cx="802005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Selective Repeat: </a:t>
            </a:r>
            <a:br>
              <a:rPr lang="en-US" altLang="x-none" sz="3200">
                <a:ea typeface="ＭＳ Ｐゴシック" charset="-128"/>
              </a:rPr>
            </a:br>
            <a:r>
              <a:rPr lang="en-US" altLang="x-none" sz="3200">
                <a:ea typeface="ＭＳ Ｐゴシック" charset="-128"/>
              </a:rPr>
              <a:t>Seq# Ambiguity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1571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524000"/>
            <a:ext cx="3276600" cy="4994275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dirty="0">
                <a:ea typeface="ＭＳ Ｐゴシック" charset="-128"/>
              </a:rPr>
              <a:t>Example: 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 err="1">
                <a:ea typeface="ＭＳ Ｐゴシック" charset="-128"/>
              </a:rPr>
              <a:t>seq</a:t>
            </a:r>
            <a:r>
              <a:rPr lang="en-US" altLang="x-none" sz="2000" dirty="0">
                <a:ea typeface="ＭＳ Ｐゴシック" charset="-128"/>
              </a:rPr>
              <a:t> #</a:t>
            </a:r>
            <a:r>
              <a:rPr lang="ja-JP" altLang="en-US" sz="2000" dirty="0">
                <a:ea typeface="ＭＳ Ｐゴシック" charset="-128"/>
              </a:rPr>
              <a:t>’</a:t>
            </a:r>
            <a:r>
              <a:rPr lang="en-US" altLang="ja-JP" sz="2000" dirty="0">
                <a:ea typeface="ＭＳ Ｐゴシック" charset="-128"/>
              </a:rPr>
              <a:t>s: 0, 1, 2, 3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window size=3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Error: incorrectly passes duplicate data as new.</a:t>
            </a:r>
          </a:p>
          <a:p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90986C9-24D1-AE4D-8F9D-42A66AC03FA0}"/>
              </a:ext>
            </a:extLst>
          </p:cNvPr>
          <p:cNvSpPr txBox="1">
            <a:spLocks/>
          </p:cNvSpPr>
          <p:nvPr/>
        </p:nvSpPr>
        <p:spPr bwMode="auto">
          <a:xfrm>
            <a:off x="8707067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x-none" sz="1400" dirty="0">
              <a:latin typeface="Times New Roman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8AA3BA-E009-8747-A9CC-BD578B9EB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525" y="304569"/>
            <a:ext cx="5136204" cy="33771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BEB78E-FA0E-4942-BAA2-0D83600AE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200" y="3400898"/>
            <a:ext cx="5038928" cy="334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1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Admin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q"/>
              <a:defRPr/>
            </a:pPr>
            <a:r>
              <a:rPr lang="en-US" altLang="zh-CN" dirty="0"/>
              <a:t>Guest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Oct.</a:t>
            </a:r>
            <a:r>
              <a:rPr lang="zh-CN" altLang="en-US" dirty="0"/>
              <a:t> </a:t>
            </a:r>
            <a:r>
              <a:rPr lang="en-US" altLang="zh-CN" dirty="0"/>
              <a:t>27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(morning)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altLang="zh-CN" dirty="0">
                <a:ea typeface="ＭＳ Ｐゴシック" charset="-128"/>
              </a:rPr>
              <a:t>Guest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lecturer: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 err="1">
                <a:ea typeface="ＭＳ Ｐゴシック" charset="-128"/>
              </a:rPr>
              <a:t>Ennan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 err="1">
                <a:ea typeface="ＭＳ Ｐゴシック" charset="-128"/>
              </a:rPr>
              <a:t>Zhai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(Alibaba)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altLang="zh-CN" dirty="0">
                <a:ea typeface="ＭＳ Ｐゴシック" charset="-128"/>
              </a:rPr>
              <a:t>Lecture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title: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Intent-Based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Network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in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>
                <a:ea typeface="ＭＳ Ｐゴシック" charset="-128"/>
              </a:rPr>
              <a:t>Alibaba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A599-CC33-7E4D-8C4D-B495C4836CF6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3712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4"/>
          <p:cNvSpPr>
            <a:spLocks noChangeArrowheads="1"/>
          </p:cNvSpPr>
          <p:nvPr/>
        </p:nvSpPr>
        <p:spPr bwMode="auto">
          <a:xfrm>
            <a:off x="333375" y="150813"/>
            <a:ext cx="83677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4000" u="sng">
                <a:solidFill>
                  <a:srgbClr val="3333CC"/>
                </a:solidFill>
                <a:latin typeface="Comic Sans MS" charset="0"/>
              </a:rPr>
              <a:t>State Invariant: Window Location</a:t>
            </a:r>
          </a:p>
        </p:txBody>
      </p:sp>
      <p:sp>
        <p:nvSpPr>
          <p:cNvPr id="111619" name="Rectangle 5"/>
          <p:cNvSpPr>
            <a:spLocks noChangeArrowheads="1"/>
          </p:cNvSpPr>
          <p:nvPr/>
        </p:nvSpPr>
        <p:spPr bwMode="auto">
          <a:xfrm>
            <a:off x="333375" y="1513681"/>
            <a:ext cx="8077200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00100" lvl="1" indent="-342900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Go-back-n (GBN)</a:t>
            </a:r>
          </a:p>
          <a:p>
            <a:pPr lvl="1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marL="800100" lvl="1" indent="-342900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Selective repeat (SR)</a:t>
            </a:r>
          </a:p>
        </p:txBody>
      </p:sp>
      <p:sp>
        <p:nvSpPr>
          <p:cNvPr id="111620" name="Rectangle 7"/>
          <p:cNvSpPr>
            <a:spLocks noChangeArrowheads="1"/>
          </p:cNvSpPr>
          <p:nvPr/>
        </p:nvSpPr>
        <p:spPr bwMode="auto">
          <a:xfrm>
            <a:off x="1584325" y="2070894"/>
            <a:ext cx="242887" cy="573087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1621" name="Rectangle 8"/>
          <p:cNvSpPr>
            <a:spLocks noChangeArrowheads="1"/>
          </p:cNvSpPr>
          <p:nvPr/>
        </p:nvSpPr>
        <p:spPr bwMode="auto">
          <a:xfrm>
            <a:off x="1825625" y="2067719"/>
            <a:ext cx="242887" cy="573087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1622" name="Rectangle 9"/>
          <p:cNvSpPr>
            <a:spLocks noChangeArrowheads="1"/>
          </p:cNvSpPr>
          <p:nvPr/>
        </p:nvSpPr>
        <p:spPr bwMode="auto">
          <a:xfrm>
            <a:off x="2066925" y="2066131"/>
            <a:ext cx="242887" cy="57308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1623" name="Rectangle 10"/>
          <p:cNvSpPr>
            <a:spLocks noChangeArrowheads="1"/>
          </p:cNvSpPr>
          <p:nvPr/>
        </p:nvSpPr>
        <p:spPr bwMode="auto">
          <a:xfrm>
            <a:off x="2308225" y="2072481"/>
            <a:ext cx="242887" cy="57308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1624" name="Text Box 12"/>
          <p:cNvSpPr txBox="1">
            <a:spLocks noChangeArrowheads="1"/>
          </p:cNvSpPr>
          <p:nvPr/>
        </p:nvSpPr>
        <p:spPr bwMode="auto">
          <a:xfrm>
            <a:off x="6010275" y="2216944"/>
            <a:ext cx="157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</a:rPr>
              <a:t>sender window</a:t>
            </a:r>
          </a:p>
        </p:txBody>
      </p:sp>
      <p:sp>
        <p:nvSpPr>
          <p:cNvPr id="111625" name="Text Box 13"/>
          <p:cNvSpPr txBox="1">
            <a:spLocks noChangeArrowheads="1"/>
          </p:cNvSpPr>
          <p:nvPr/>
        </p:nvSpPr>
        <p:spPr bwMode="auto">
          <a:xfrm>
            <a:off x="5957887" y="3023394"/>
            <a:ext cx="188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receiver window</a:t>
            </a:r>
          </a:p>
        </p:txBody>
      </p:sp>
      <p:sp>
        <p:nvSpPr>
          <p:cNvPr id="111626" name="Line 20"/>
          <p:cNvSpPr>
            <a:spLocks noChangeShapeType="1"/>
          </p:cNvSpPr>
          <p:nvPr/>
        </p:nvSpPr>
        <p:spPr bwMode="auto">
          <a:xfrm>
            <a:off x="1038225" y="6203156"/>
            <a:ext cx="6445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27" name="Text Box 21"/>
          <p:cNvSpPr txBox="1">
            <a:spLocks noChangeArrowheads="1"/>
          </p:cNvSpPr>
          <p:nvPr/>
        </p:nvSpPr>
        <p:spPr bwMode="auto">
          <a:xfrm>
            <a:off x="6018212" y="4979194"/>
            <a:ext cx="157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</a:rPr>
              <a:t>sender window</a:t>
            </a:r>
          </a:p>
        </p:txBody>
      </p:sp>
      <p:sp>
        <p:nvSpPr>
          <p:cNvPr id="111628" name="Text Box 22"/>
          <p:cNvSpPr txBox="1">
            <a:spLocks noChangeArrowheads="1"/>
          </p:cNvSpPr>
          <p:nvPr/>
        </p:nvSpPr>
        <p:spPr bwMode="auto">
          <a:xfrm>
            <a:off x="5965825" y="5785644"/>
            <a:ext cx="188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receiver window</a:t>
            </a:r>
          </a:p>
        </p:txBody>
      </p:sp>
      <p:sp>
        <p:nvSpPr>
          <p:cNvPr id="111629" name="Line 6"/>
          <p:cNvSpPr>
            <a:spLocks noChangeShapeType="1"/>
          </p:cNvSpPr>
          <p:nvPr/>
        </p:nvSpPr>
        <p:spPr bwMode="auto">
          <a:xfrm>
            <a:off x="1011237" y="2643981"/>
            <a:ext cx="6445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30" name="Line 11"/>
          <p:cNvSpPr>
            <a:spLocks noChangeShapeType="1"/>
          </p:cNvSpPr>
          <p:nvPr/>
        </p:nvSpPr>
        <p:spPr bwMode="auto">
          <a:xfrm>
            <a:off x="1030287" y="3440906"/>
            <a:ext cx="6445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31" name="Line 15"/>
          <p:cNvSpPr>
            <a:spLocks noChangeShapeType="1"/>
          </p:cNvSpPr>
          <p:nvPr/>
        </p:nvSpPr>
        <p:spPr bwMode="auto">
          <a:xfrm>
            <a:off x="1019175" y="5406231"/>
            <a:ext cx="6445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32" name="Rectangle 36"/>
          <p:cNvSpPr>
            <a:spLocks noChangeArrowheads="1"/>
          </p:cNvSpPr>
          <p:nvPr/>
        </p:nvSpPr>
        <p:spPr bwMode="auto">
          <a:xfrm>
            <a:off x="1593850" y="4823619"/>
            <a:ext cx="242887" cy="573087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1633" name="Rectangle 37"/>
          <p:cNvSpPr>
            <a:spLocks noChangeArrowheads="1"/>
          </p:cNvSpPr>
          <p:nvPr/>
        </p:nvSpPr>
        <p:spPr bwMode="auto">
          <a:xfrm>
            <a:off x="1835150" y="4834731"/>
            <a:ext cx="242887" cy="57308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1634" name="Rectangle 38"/>
          <p:cNvSpPr>
            <a:spLocks noChangeArrowheads="1"/>
          </p:cNvSpPr>
          <p:nvPr/>
        </p:nvSpPr>
        <p:spPr bwMode="auto">
          <a:xfrm>
            <a:off x="2076450" y="4833144"/>
            <a:ext cx="242887" cy="573087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1635" name="Rectangle 39"/>
          <p:cNvSpPr>
            <a:spLocks noChangeArrowheads="1"/>
          </p:cNvSpPr>
          <p:nvPr/>
        </p:nvSpPr>
        <p:spPr bwMode="auto">
          <a:xfrm>
            <a:off x="2317750" y="4825206"/>
            <a:ext cx="242887" cy="57308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51FCB1FE-1401-4B4D-9248-79049F60D365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949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4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4000" u="sng">
                <a:solidFill>
                  <a:srgbClr val="3333CC"/>
                </a:solidFill>
                <a:latin typeface="Comic Sans MS" charset="0"/>
              </a:rPr>
              <a:t>Window Location</a:t>
            </a:r>
          </a:p>
        </p:txBody>
      </p:sp>
      <p:sp>
        <p:nvSpPr>
          <p:cNvPr id="113667" name="Rectangle 5"/>
          <p:cNvSpPr>
            <a:spLocks noChangeArrowheads="1"/>
          </p:cNvSpPr>
          <p:nvPr/>
        </p:nvSpPr>
        <p:spPr bwMode="auto">
          <a:xfrm>
            <a:off x="276225" y="1450181"/>
            <a:ext cx="8077200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00100" lvl="1" indent="-342900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Go-back-n (GBN)</a:t>
            </a:r>
          </a:p>
          <a:p>
            <a:pPr lvl="1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marL="800100" lvl="1" indent="-342900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Selective repeat (SR)</a:t>
            </a:r>
          </a:p>
        </p:txBody>
      </p:sp>
      <p:sp>
        <p:nvSpPr>
          <p:cNvPr id="113668" name="Rectangle 7"/>
          <p:cNvSpPr>
            <a:spLocks noChangeArrowheads="1"/>
          </p:cNvSpPr>
          <p:nvPr/>
        </p:nvSpPr>
        <p:spPr bwMode="auto">
          <a:xfrm>
            <a:off x="1527175" y="2007394"/>
            <a:ext cx="242887" cy="573087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669" name="Rectangle 8"/>
          <p:cNvSpPr>
            <a:spLocks noChangeArrowheads="1"/>
          </p:cNvSpPr>
          <p:nvPr/>
        </p:nvSpPr>
        <p:spPr bwMode="auto">
          <a:xfrm>
            <a:off x="1768475" y="2004219"/>
            <a:ext cx="242887" cy="573087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670" name="Rectangle 9"/>
          <p:cNvSpPr>
            <a:spLocks noChangeArrowheads="1"/>
          </p:cNvSpPr>
          <p:nvPr/>
        </p:nvSpPr>
        <p:spPr bwMode="auto">
          <a:xfrm>
            <a:off x="2009775" y="2002631"/>
            <a:ext cx="242887" cy="57308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671" name="Rectangle 10"/>
          <p:cNvSpPr>
            <a:spLocks noChangeArrowheads="1"/>
          </p:cNvSpPr>
          <p:nvPr/>
        </p:nvSpPr>
        <p:spPr bwMode="auto">
          <a:xfrm>
            <a:off x="2251075" y="2008981"/>
            <a:ext cx="242887" cy="57308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672" name="Text Box 12"/>
          <p:cNvSpPr txBox="1">
            <a:spLocks noChangeArrowheads="1"/>
          </p:cNvSpPr>
          <p:nvPr/>
        </p:nvSpPr>
        <p:spPr bwMode="auto">
          <a:xfrm>
            <a:off x="5953125" y="2153444"/>
            <a:ext cx="157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</a:rPr>
              <a:t>sender window</a:t>
            </a:r>
          </a:p>
        </p:txBody>
      </p:sp>
      <p:sp>
        <p:nvSpPr>
          <p:cNvPr id="113673" name="Text Box 13"/>
          <p:cNvSpPr txBox="1">
            <a:spLocks noChangeArrowheads="1"/>
          </p:cNvSpPr>
          <p:nvPr/>
        </p:nvSpPr>
        <p:spPr bwMode="auto">
          <a:xfrm>
            <a:off x="5900737" y="2959894"/>
            <a:ext cx="188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receiver window</a:t>
            </a:r>
          </a:p>
        </p:txBody>
      </p:sp>
      <p:sp>
        <p:nvSpPr>
          <p:cNvPr id="190478" name="Rectangle 14"/>
          <p:cNvSpPr>
            <a:spLocks noChangeArrowheads="1"/>
          </p:cNvSpPr>
          <p:nvPr/>
        </p:nvSpPr>
        <p:spPr bwMode="auto">
          <a:xfrm>
            <a:off x="1531937" y="2812256"/>
            <a:ext cx="242888" cy="5730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675" name="Line 20"/>
          <p:cNvSpPr>
            <a:spLocks noChangeShapeType="1"/>
          </p:cNvSpPr>
          <p:nvPr/>
        </p:nvSpPr>
        <p:spPr bwMode="auto">
          <a:xfrm>
            <a:off x="981075" y="6139656"/>
            <a:ext cx="6445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76" name="Text Box 21"/>
          <p:cNvSpPr txBox="1">
            <a:spLocks noChangeArrowheads="1"/>
          </p:cNvSpPr>
          <p:nvPr/>
        </p:nvSpPr>
        <p:spPr bwMode="auto">
          <a:xfrm>
            <a:off x="5961062" y="4915694"/>
            <a:ext cx="157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</a:rPr>
              <a:t>sender window</a:t>
            </a:r>
          </a:p>
        </p:txBody>
      </p:sp>
      <p:sp>
        <p:nvSpPr>
          <p:cNvPr id="113677" name="Text Box 22"/>
          <p:cNvSpPr txBox="1">
            <a:spLocks noChangeArrowheads="1"/>
          </p:cNvSpPr>
          <p:nvPr/>
        </p:nvSpPr>
        <p:spPr bwMode="auto">
          <a:xfrm>
            <a:off x="5908675" y="5722144"/>
            <a:ext cx="188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receiver window</a:t>
            </a:r>
          </a:p>
        </p:txBody>
      </p:sp>
      <p:sp>
        <p:nvSpPr>
          <p:cNvPr id="113678" name="Line 6"/>
          <p:cNvSpPr>
            <a:spLocks noChangeShapeType="1"/>
          </p:cNvSpPr>
          <p:nvPr/>
        </p:nvSpPr>
        <p:spPr bwMode="auto">
          <a:xfrm>
            <a:off x="954087" y="2580481"/>
            <a:ext cx="6445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79" name="Line 11"/>
          <p:cNvSpPr>
            <a:spLocks noChangeShapeType="1"/>
          </p:cNvSpPr>
          <p:nvPr/>
        </p:nvSpPr>
        <p:spPr bwMode="auto">
          <a:xfrm>
            <a:off x="973137" y="3377406"/>
            <a:ext cx="6445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80" name="Line 15"/>
          <p:cNvSpPr>
            <a:spLocks noChangeShapeType="1"/>
          </p:cNvSpPr>
          <p:nvPr/>
        </p:nvSpPr>
        <p:spPr bwMode="auto">
          <a:xfrm>
            <a:off x="962025" y="5342731"/>
            <a:ext cx="6445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544637" y="5561806"/>
            <a:ext cx="966788" cy="579438"/>
            <a:chOff x="1052" y="3374"/>
            <a:chExt cx="609" cy="365"/>
          </a:xfrm>
        </p:grpSpPr>
        <p:sp>
          <p:nvSpPr>
            <p:cNvPr id="113687" name="Rectangle 31"/>
            <p:cNvSpPr>
              <a:spLocks noChangeArrowheads="1"/>
            </p:cNvSpPr>
            <p:nvPr/>
          </p:nvSpPr>
          <p:spPr bwMode="auto">
            <a:xfrm>
              <a:off x="1052" y="3374"/>
              <a:ext cx="153" cy="36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3688" name="Rectangle 32"/>
            <p:cNvSpPr>
              <a:spLocks noChangeArrowheads="1"/>
            </p:cNvSpPr>
            <p:nvPr/>
          </p:nvSpPr>
          <p:spPr bwMode="auto">
            <a:xfrm>
              <a:off x="1204" y="3378"/>
              <a:ext cx="153" cy="36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3689" name="Rectangle 33"/>
            <p:cNvSpPr>
              <a:spLocks noChangeArrowheads="1"/>
            </p:cNvSpPr>
            <p:nvPr/>
          </p:nvSpPr>
          <p:spPr bwMode="auto">
            <a:xfrm>
              <a:off x="1356" y="3376"/>
              <a:ext cx="153" cy="36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3690" name="Rectangle 34"/>
            <p:cNvSpPr>
              <a:spLocks noChangeArrowheads="1"/>
            </p:cNvSpPr>
            <p:nvPr/>
          </p:nvSpPr>
          <p:spPr bwMode="auto">
            <a:xfrm>
              <a:off x="1508" y="3375"/>
              <a:ext cx="153" cy="36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13682" name="Rectangle 36"/>
          <p:cNvSpPr>
            <a:spLocks noChangeArrowheads="1"/>
          </p:cNvSpPr>
          <p:nvPr/>
        </p:nvSpPr>
        <p:spPr bwMode="auto">
          <a:xfrm>
            <a:off x="1536700" y="4760119"/>
            <a:ext cx="242887" cy="573087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683" name="Rectangle 37"/>
          <p:cNvSpPr>
            <a:spLocks noChangeArrowheads="1"/>
          </p:cNvSpPr>
          <p:nvPr/>
        </p:nvSpPr>
        <p:spPr bwMode="auto">
          <a:xfrm>
            <a:off x="1778000" y="4771231"/>
            <a:ext cx="242887" cy="57308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684" name="Rectangle 38"/>
          <p:cNvSpPr>
            <a:spLocks noChangeArrowheads="1"/>
          </p:cNvSpPr>
          <p:nvPr/>
        </p:nvSpPr>
        <p:spPr bwMode="auto">
          <a:xfrm>
            <a:off x="2019300" y="4769644"/>
            <a:ext cx="242887" cy="573087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685" name="Rectangle 39"/>
          <p:cNvSpPr>
            <a:spLocks noChangeArrowheads="1"/>
          </p:cNvSpPr>
          <p:nvPr/>
        </p:nvSpPr>
        <p:spPr bwMode="auto">
          <a:xfrm>
            <a:off x="2260600" y="4761706"/>
            <a:ext cx="242887" cy="57308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167313" y="41275"/>
            <a:ext cx="3713162" cy="1200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buFont typeface="ZapfDingbats" charset="0"/>
              <a:buNone/>
            </a:pPr>
            <a:r>
              <a:rPr lang="en-US" altLang="x-none">
                <a:solidFill>
                  <a:srgbClr val="FF0000"/>
                </a:solidFill>
                <a:latin typeface="Arial" charset="0"/>
              </a:rPr>
              <a:t>Q:</a:t>
            </a:r>
            <a:r>
              <a:rPr lang="en-US" altLang="x-none">
                <a:solidFill>
                  <a:srgbClr val="000000"/>
                </a:solidFill>
                <a:latin typeface="Arial" charset="0"/>
              </a:rPr>
              <a:t> what relationship between seq # size and window size?</a:t>
            </a:r>
          </a:p>
        </p:txBody>
      </p:sp>
      <p:sp>
        <p:nvSpPr>
          <p:cNvPr id="28" name="Slide Number Placeholder 4">
            <a:extLst>
              <a:ext uri="{FF2B5EF4-FFF2-40B4-BE49-F238E27FC236}">
                <a16:creationId xmlns:a16="http://schemas.microsoft.com/office/drawing/2014/main" id="{7E22D69C-353B-744B-9B8F-8568B8168DB4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10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71 -0.03009 L 0.12275 -0.03009 " pathEditMode="fixed" rAng="0" ptsTypes="AA">
                                      <p:cBhvr>
                                        <p:cTn id="6" dur="5000" fill="hold"/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7.40741E-7 L 0.10747 -7.40741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8" grpId="0" animBg="1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247650"/>
            <a:ext cx="7772400" cy="8382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Selective Repeat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124325" cy="4781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data from above 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 err="1">
                <a:ea typeface="ＭＳ Ｐゴシック" charset="-128"/>
              </a:rPr>
              <a:t>unACKed</a:t>
            </a:r>
            <a:r>
              <a:rPr lang="en-US" altLang="x-none" sz="2000" dirty="0">
                <a:ea typeface="ＭＳ Ｐゴシック" charset="-128"/>
              </a:rPr>
              <a:t> packets is less than window size W, send; otherwise block app.</a:t>
            </a:r>
          </a:p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timeout(n):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resend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n, restart timer</a:t>
            </a:r>
          </a:p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ACK(n) </a:t>
            </a:r>
            <a:r>
              <a:rPr lang="en-US" altLang="x-none" sz="2000" dirty="0">
                <a:ea typeface="ＭＳ Ｐゴシック" charset="-128"/>
              </a:rPr>
              <a:t>in </a:t>
            </a:r>
            <a:r>
              <a:rPr lang="en-US" altLang="x-none" sz="1600" dirty="0">
                <a:ea typeface="ＭＳ Ｐゴシック" charset="-128"/>
              </a:rPr>
              <a:t>[sendbase,sendbase+W-1]: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mark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n as received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update </a:t>
            </a:r>
            <a:r>
              <a:rPr lang="en-US" altLang="x-none" sz="2000" dirty="0" err="1">
                <a:ea typeface="ＭＳ Ｐゴシック" charset="-128"/>
              </a:rPr>
              <a:t>sendbase</a:t>
            </a:r>
            <a:r>
              <a:rPr lang="en-US" altLang="x-none" sz="2000" dirty="0">
                <a:ea typeface="ＭＳ Ｐゴシック" charset="-128"/>
              </a:rPr>
              <a:t> to the first packet </a:t>
            </a:r>
            <a:r>
              <a:rPr lang="en-US" altLang="x-none" sz="2000" dirty="0" err="1">
                <a:ea typeface="ＭＳ Ｐゴシック" charset="-128"/>
              </a:rPr>
              <a:t>unACKed</a:t>
            </a:r>
            <a:endParaRPr lang="en-US" altLang="x-none" sz="2400" dirty="0">
              <a:ea typeface="ＭＳ Ｐゴシック" charset="-128"/>
            </a:endParaRPr>
          </a:p>
        </p:txBody>
      </p:sp>
      <p:sp>
        <p:nvSpPr>
          <p:cNvPr id="105476" name="Rectangle 5"/>
          <p:cNvSpPr>
            <a:spLocks noChangeArrowheads="1"/>
          </p:cNvSpPr>
          <p:nvPr/>
        </p:nvSpPr>
        <p:spPr bwMode="auto">
          <a:xfrm>
            <a:off x="495300" y="1457325"/>
            <a:ext cx="3967163" cy="46101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05477" name="Group 8"/>
          <p:cNvGrpSpPr>
            <a:grpSpLocks/>
          </p:cNvGrpSpPr>
          <p:nvPr/>
        </p:nvGrpSpPr>
        <p:grpSpPr bwMode="auto">
          <a:xfrm>
            <a:off x="703263" y="1208088"/>
            <a:ext cx="1150937" cy="457200"/>
            <a:chOff x="1103" y="3929"/>
            <a:chExt cx="725" cy="288"/>
          </a:xfrm>
        </p:grpSpPr>
        <p:sp>
          <p:nvSpPr>
            <p:cNvPr id="105483" name="Rectangle 7"/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5484" name="Text Box 6"/>
            <p:cNvSpPr txBox="1">
              <a:spLocks noChangeArrowheads="1"/>
            </p:cNvSpPr>
            <p:nvPr/>
          </p:nvSpPr>
          <p:spPr bwMode="auto">
            <a:xfrm>
              <a:off x="1103" y="3929"/>
              <a:ext cx="7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>
                  <a:solidFill>
                    <a:srgbClr val="3333CC"/>
                  </a:solidFill>
                  <a:latin typeface="Comic Sans MS" charset="0"/>
                </a:rPr>
                <a:t>sender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</p:grpSp>
      <p:sp>
        <p:nvSpPr>
          <p:cNvPr id="105478" name="Rectangle 9"/>
          <p:cNvSpPr>
            <a:spLocks noChangeArrowheads="1"/>
          </p:cNvSpPr>
          <p:nvPr/>
        </p:nvSpPr>
        <p:spPr bwMode="auto">
          <a:xfrm>
            <a:off x="5000625" y="1581150"/>
            <a:ext cx="3810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dirty="0" err="1">
                <a:solidFill>
                  <a:srgbClr val="FF0000"/>
                </a:solidFill>
                <a:latin typeface="Comic Sans MS" charset="0"/>
              </a:rPr>
              <a:t>pkt</a:t>
            </a:r>
            <a:r>
              <a:rPr lang="en-US" altLang="x-none" dirty="0">
                <a:solidFill>
                  <a:srgbClr val="FF0000"/>
                </a:solidFill>
                <a:latin typeface="Comic Sans MS" charset="0"/>
              </a:rPr>
              <a:t> n in </a:t>
            </a:r>
            <a:r>
              <a:rPr lang="en-US" altLang="x-none" sz="1600" dirty="0">
                <a:solidFill>
                  <a:srgbClr val="FF0000"/>
                </a:solidFill>
                <a:latin typeface="Comic Sans MS" charset="0"/>
              </a:rPr>
              <a:t>[</a:t>
            </a:r>
            <a:r>
              <a:rPr lang="en-US" altLang="x-none" sz="1600" dirty="0" err="1">
                <a:solidFill>
                  <a:srgbClr val="FF0000"/>
                </a:solidFill>
                <a:latin typeface="Comic Sans MS" charset="0"/>
              </a:rPr>
              <a:t>rcvbase</a:t>
            </a:r>
            <a:r>
              <a:rPr lang="en-US" altLang="x-none" sz="1600" dirty="0">
                <a:solidFill>
                  <a:srgbClr val="FF0000"/>
                </a:solidFill>
                <a:latin typeface="Comic Sans MS" charset="0"/>
              </a:rPr>
              <a:t>, rcvbase+W-1]</a:t>
            </a:r>
            <a:endParaRPr lang="en-US" altLang="x-none" dirty="0">
              <a:solidFill>
                <a:srgbClr val="000000"/>
              </a:solidFill>
              <a:latin typeface="Comic Sans MS" charset="0"/>
            </a:endParaRP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send ACK(n)</a:t>
            </a: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if (out-of-order) </a:t>
            </a:r>
            <a:br>
              <a:rPr lang="en-US" altLang="x-none" sz="2000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   mark and buffer </a:t>
            </a:r>
            <a:r>
              <a:rPr lang="en-US" altLang="x-none" sz="2000" dirty="0" err="1">
                <a:solidFill>
                  <a:srgbClr val="000000"/>
                </a:solidFill>
                <a:latin typeface="Comic Sans MS" charset="0"/>
              </a:rPr>
              <a:t>pkt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n</a:t>
            </a:r>
            <a:br>
              <a:rPr lang="en-US" altLang="x-none" sz="2000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else /*in-order*/</a:t>
            </a: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        deliver any in-order packets</a:t>
            </a: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 sz="2000" dirty="0" err="1">
                <a:solidFill>
                  <a:srgbClr val="FF0000"/>
                </a:solidFill>
                <a:latin typeface="Comic Sans MS" charset="0"/>
              </a:rPr>
              <a:t>pkt</a:t>
            </a:r>
            <a:r>
              <a:rPr lang="en-US" altLang="x-none" sz="2000" dirty="0">
                <a:solidFill>
                  <a:srgbClr val="FF0000"/>
                </a:solidFill>
                <a:latin typeface="Comic Sans MS" charset="0"/>
              </a:rPr>
              <a:t> n in </a:t>
            </a:r>
            <a:r>
              <a:rPr lang="en-US" altLang="x-none" sz="1800" dirty="0">
                <a:solidFill>
                  <a:srgbClr val="FF0000"/>
                </a:solidFill>
                <a:latin typeface="Comic Sans MS" charset="0"/>
              </a:rPr>
              <a:t>[</a:t>
            </a:r>
            <a:r>
              <a:rPr lang="en-US" altLang="x-none" sz="1800" dirty="0" err="1">
                <a:solidFill>
                  <a:srgbClr val="FF0000"/>
                </a:solidFill>
                <a:latin typeface="Comic Sans MS" charset="0"/>
              </a:rPr>
              <a:t>rcvbase</a:t>
            </a:r>
            <a:r>
              <a:rPr lang="en-US" altLang="zh-CN" sz="1800" dirty="0">
                <a:solidFill>
                  <a:srgbClr val="FF0000"/>
                </a:solidFill>
                <a:latin typeface="Comic Sans MS" charset="0"/>
              </a:rPr>
              <a:t>-W</a:t>
            </a:r>
            <a:r>
              <a:rPr lang="en-US" altLang="x-none" sz="1800" dirty="0">
                <a:solidFill>
                  <a:srgbClr val="FF0000"/>
                </a:solidFill>
                <a:latin typeface="Comic Sans MS" charset="0"/>
              </a:rPr>
              <a:t>, rcvbase-1]</a:t>
            </a: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send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ACK(n)</a:t>
            </a: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dirty="0">
                <a:solidFill>
                  <a:srgbClr val="FF0000"/>
                </a:solidFill>
                <a:latin typeface="Comic Sans MS" charset="0"/>
              </a:rPr>
              <a:t>otherwise:</a:t>
            </a:r>
            <a:r>
              <a:rPr lang="en-US" altLang="x-none" sz="2000" dirty="0">
                <a:solidFill>
                  <a:srgbClr val="FF0000"/>
                </a:solidFill>
                <a:latin typeface="Comic Sans MS" charset="0"/>
              </a:rPr>
              <a:t> </a:t>
            </a: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ignore </a:t>
            </a:r>
            <a:endParaRPr lang="en-US" altLang="x-none" dirty="0">
              <a:solidFill>
                <a:srgbClr val="000000"/>
              </a:solidFill>
              <a:latin typeface="Comic Sans MS" charset="0"/>
            </a:endParaRP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</a:pPr>
            <a:endParaRPr lang="en-US" altLang="x-none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5479" name="Rectangle 10"/>
          <p:cNvSpPr>
            <a:spLocks noChangeArrowheads="1"/>
          </p:cNvSpPr>
          <p:nvPr/>
        </p:nvSpPr>
        <p:spPr bwMode="auto">
          <a:xfrm>
            <a:off x="4962525" y="1438275"/>
            <a:ext cx="3838575" cy="46101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05480" name="Group 14"/>
          <p:cNvGrpSpPr>
            <a:grpSpLocks/>
          </p:cNvGrpSpPr>
          <p:nvPr/>
        </p:nvGrpSpPr>
        <p:grpSpPr bwMode="auto">
          <a:xfrm>
            <a:off x="5186363" y="1179513"/>
            <a:ext cx="1366837" cy="457200"/>
            <a:chOff x="3339" y="191"/>
            <a:chExt cx="861" cy="288"/>
          </a:xfrm>
        </p:grpSpPr>
        <p:sp>
          <p:nvSpPr>
            <p:cNvPr id="105481" name="Rectangle 12"/>
            <p:cNvSpPr>
              <a:spLocks noChangeArrowheads="1"/>
            </p:cNvSpPr>
            <p:nvPr/>
          </p:nvSpPr>
          <p:spPr bwMode="auto">
            <a:xfrm>
              <a:off x="3360" y="264"/>
              <a:ext cx="82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5482" name="Text Box 13"/>
            <p:cNvSpPr txBox="1">
              <a:spLocks noChangeArrowheads="1"/>
            </p:cNvSpPr>
            <p:nvPr/>
          </p:nvSpPr>
          <p:spPr bwMode="auto">
            <a:xfrm>
              <a:off x="3339" y="191"/>
              <a:ext cx="8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>
                  <a:solidFill>
                    <a:srgbClr val="3333CC"/>
                  </a:solidFill>
                  <a:latin typeface="Comic Sans MS" charset="0"/>
                </a:rPr>
                <a:t>receiver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</p:grp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0D90791F-CACF-4C4B-9AE1-3961A1F1006F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x-none" sz="1400" dirty="0">
              <a:latin typeface="Times New Roman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AE1EEE-5252-D34F-BD72-4D52DE7D8FF2}"/>
              </a:ext>
            </a:extLst>
          </p:cNvPr>
          <p:cNvSpPr/>
          <p:nvPr/>
        </p:nvSpPr>
        <p:spPr bwMode="auto">
          <a:xfrm>
            <a:off x="4778829" y="4027714"/>
            <a:ext cx="4147458" cy="78377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417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4"/>
          <p:cNvSpPr>
            <a:spLocks noChangeArrowheads="1"/>
          </p:cNvSpPr>
          <p:nvPr/>
        </p:nvSpPr>
        <p:spPr bwMode="auto">
          <a:xfrm>
            <a:off x="333375" y="619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3600" u="sng">
                <a:solidFill>
                  <a:srgbClr val="3333CC"/>
                </a:solidFill>
                <a:latin typeface="Comic Sans MS" charset="0"/>
              </a:rPr>
              <a:t>Sliding Window Protocols:</a:t>
            </a:r>
            <a:br>
              <a:rPr lang="en-US" altLang="x-none" sz="3600" u="sng">
                <a:solidFill>
                  <a:srgbClr val="3333CC"/>
                </a:solidFill>
                <a:latin typeface="Comic Sans MS" charset="0"/>
              </a:rPr>
            </a:br>
            <a:r>
              <a:rPr lang="en-US" altLang="x-none" sz="3600" u="sng">
                <a:solidFill>
                  <a:srgbClr val="3333CC"/>
                </a:solidFill>
                <a:latin typeface="Comic Sans MS" charset="0"/>
              </a:rPr>
              <a:t>Go-back-n and Selective Repeat</a:t>
            </a:r>
          </a:p>
        </p:txBody>
      </p:sp>
      <p:graphicFrame>
        <p:nvGraphicFramePr>
          <p:cNvPr id="218117" name="Group 5"/>
          <p:cNvGraphicFramePr>
            <a:graphicFrameLocks noGrp="1"/>
          </p:cNvGraphicFramePr>
          <p:nvPr/>
        </p:nvGraphicFramePr>
        <p:xfrm>
          <a:off x="400050" y="1584325"/>
          <a:ext cx="8134350" cy="4348204"/>
        </p:xfrm>
        <a:graphic>
          <a:graphicData uri="http://schemas.openxmlformats.org/drawingml/2006/table">
            <a:tbl>
              <a:tblPr/>
              <a:tblGrid>
                <a:gridCol w="271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54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Go-back-n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Selective Repeat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94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data bandwidth: sender to receiver</a:t>
                      </a:r>
                      <a:b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(avg. number of times a pkt is transmitted)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4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ACK bandwidth (receiver to sender)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70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Relationship between M (the number of seq#) and W (window size)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62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Buffer size at receiver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9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Complexity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7793" name="Text Box 37"/>
          <p:cNvSpPr txBox="1">
            <a:spLocks noChangeArrowheads="1"/>
          </p:cNvSpPr>
          <p:nvPr/>
        </p:nvSpPr>
        <p:spPr bwMode="auto">
          <a:xfrm>
            <a:off x="353786" y="6210341"/>
            <a:ext cx="8551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p: the loss rate of a packet; M: number of seq# (e.g., 3 bit M = 8); W: window size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317875" y="3406775"/>
            <a:ext cx="23145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More efficient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21388" y="3378200"/>
            <a:ext cx="2200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Less efficient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867150" y="4057650"/>
            <a:ext cx="10779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M &gt; W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19850" y="4070350"/>
            <a:ext cx="1265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M ≥ 2W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133850" y="4832350"/>
            <a:ext cx="322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1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840538" y="4819650"/>
            <a:ext cx="5064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W</a:t>
            </a:r>
            <a:endParaRPr lang="en-US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78238" y="5470525"/>
            <a:ext cx="1289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Simpler</a:t>
            </a:r>
            <a:endParaRPr lang="en-US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083300" y="5441950"/>
            <a:ext cx="2185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More complex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263900" y="2255838"/>
            <a:ext cx="2200275" cy="952500"/>
            <a:chOff x="3263559" y="2256058"/>
            <a:chExt cx="2201244" cy="952857"/>
          </a:xfrm>
        </p:grpSpPr>
        <p:sp>
          <p:nvSpPr>
            <p:cNvPr id="117806" name="Rectangle 7"/>
            <p:cNvSpPr>
              <a:spLocks noChangeArrowheads="1"/>
            </p:cNvSpPr>
            <p:nvPr/>
          </p:nvSpPr>
          <p:spPr bwMode="auto">
            <a:xfrm>
              <a:off x="3263559" y="2256058"/>
              <a:ext cx="22012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rgbClr val="3333CC"/>
                </a:buClr>
                <a:buSzPct val="85000"/>
              </a:pPr>
              <a:r>
                <a:rPr lang="en-US" altLang="x-none">
                  <a:solidFill>
                    <a:srgbClr val="000000"/>
                  </a:solidFill>
                  <a:latin typeface="Comic Sans MS" charset="0"/>
                </a:rPr>
                <a:t>Less efficient</a:t>
              </a:r>
            </a:p>
          </p:txBody>
        </p:sp>
        <p:graphicFrame>
          <p:nvGraphicFramePr>
            <p:cNvPr id="117807" name="Object 2"/>
            <p:cNvGraphicFramePr>
              <a:graphicFrameLocks noChangeAspect="1"/>
            </p:cNvGraphicFramePr>
            <p:nvPr/>
          </p:nvGraphicFramePr>
          <p:xfrm>
            <a:off x="3862965" y="2732665"/>
            <a:ext cx="855662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343" name="Equation" r:id="rId4" imgW="393529" imgH="253890" progId="Equation.3">
                    <p:embed/>
                  </p:oleObj>
                </mc:Choice>
                <mc:Fallback>
                  <p:oleObj name="Equation" r:id="rId4" imgW="393529" imgH="253890" progId="Equation.3">
                    <p:embed/>
                    <p:pic>
                      <p:nvPicPr>
                        <p:cNvPr id="117807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2965" y="2732665"/>
                          <a:ext cx="855662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991225" y="2255838"/>
            <a:ext cx="2314575" cy="890587"/>
            <a:chOff x="5991416" y="2256059"/>
            <a:chExt cx="2315057" cy="889789"/>
          </a:xfrm>
        </p:grpSpPr>
        <p:sp>
          <p:nvSpPr>
            <p:cNvPr id="117804" name="Rectangle 8"/>
            <p:cNvSpPr>
              <a:spLocks noChangeArrowheads="1"/>
            </p:cNvSpPr>
            <p:nvPr/>
          </p:nvSpPr>
          <p:spPr bwMode="auto">
            <a:xfrm>
              <a:off x="5991416" y="2256059"/>
              <a:ext cx="23150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rgbClr val="3333CC"/>
                </a:buClr>
                <a:buSzPct val="85000"/>
              </a:pPr>
              <a:r>
                <a:rPr lang="en-US" altLang="x-none">
                  <a:solidFill>
                    <a:srgbClr val="000000"/>
                  </a:solidFill>
                  <a:latin typeface="Comic Sans MS" charset="0"/>
                </a:rPr>
                <a:t>More efficient</a:t>
              </a:r>
            </a:p>
          </p:txBody>
        </p:sp>
        <p:graphicFrame>
          <p:nvGraphicFramePr>
            <p:cNvPr id="117805" name="Object 3"/>
            <p:cNvGraphicFramePr>
              <a:graphicFrameLocks noChangeAspect="1"/>
            </p:cNvGraphicFramePr>
            <p:nvPr/>
          </p:nvGraphicFramePr>
          <p:xfrm>
            <a:off x="6900863" y="2693411"/>
            <a:ext cx="468312" cy="452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344" name="Equation" r:id="rId6" imgW="215713" imgH="241091" progId="Equation.3">
                    <p:embed/>
                  </p:oleObj>
                </mc:Choice>
                <mc:Fallback>
                  <p:oleObj name="Equation" r:id="rId6" imgW="215713" imgH="241091" progId="Equation.3">
                    <p:embed/>
                    <p:pic>
                      <p:nvPicPr>
                        <p:cNvPr id="11780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00863" y="2693411"/>
                          <a:ext cx="468312" cy="452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0F3B2C66-483A-C845-B72A-72DA79A5A84A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38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x-none" sz="4000" u="sng">
              <a:solidFill>
                <a:srgbClr val="3333CC"/>
              </a:solidFill>
              <a:ea typeface="宋体" charset="-122"/>
            </a:endParaRPr>
          </a:p>
        </p:txBody>
      </p:sp>
      <p:sp>
        <p:nvSpPr>
          <p:cNvPr id="142339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</a:t>
            </a:r>
            <a:r>
              <a:rPr lang="zh-CN" altLang="en-US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and</a:t>
            </a:r>
            <a:r>
              <a:rPr lang="zh-CN" altLang="en-US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Recap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Reliable data transfer</a:t>
            </a:r>
          </a:p>
          <a:p>
            <a:pPr marL="800100" lvl="1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x-none" dirty="0"/>
              <a:t>perfect channel</a:t>
            </a:r>
          </a:p>
          <a:p>
            <a:pPr marL="800100" lvl="1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x-none" dirty="0"/>
              <a:t>channel with bit errors</a:t>
            </a:r>
          </a:p>
          <a:p>
            <a:pPr marL="800100" lvl="1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x-none" dirty="0"/>
              <a:t>channel with bit errors and losses</a:t>
            </a:r>
          </a:p>
          <a:p>
            <a:pPr marL="800100" lvl="1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x-none" dirty="0"/>
              <a:t>sliding window: reliability with throughput</a:t>
            </a:r>
            <a:endParaRPr lang="en-US" altLang="zh-CN" dirty="0">
              <a:solidFill>
                <a:srgbClr val="000000"/>
              </a:solidFill>
              <a:ea typeface="宋体" charset="-122"/>
            </a:endParaRPr>
          </a:p>
          <a:p>
            <a:pPr>
              <a:buClr>
                <a:srgbClr val="C00000"/>
              </a:buClr>
              <a:buFont typeface="Wingdings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宋体" charset="-122"/>
              </a:rPr>
              <a:t>TCP reliability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EF2315-1960-6A40-A3F6-C5D7066C4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34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9990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533400" y="228600"/>
            <a:ext cx="81438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>
                <a:solidFill>
                  <a:srgbClr val="3333CC"/>
                </a:solidFill>
              </a:rPr>
              <a:t>TCP: Overview</a:t>
            </a:r>
            <a:r>
              <a:rPr lang="en-US" altLang="x-none" sz="4000">
                <a:solidFill>
                  <a:srgbClr val="3333CC"/>
                </a:solidFill>
              </a:rPr>
              <a:t>   </a:t>
            </a:r>
            <a:r>
              <a:rPr lang="en-US" altLang="x-none" sz="2000">
                <a:solidFill>
                  <a:srgbClr val="3333CC"/>
                </a:solidFill>
              </a:rPr>
              <a:t>RFCs: 793, 1122, 1323, 2018, 2581</a:t>
            </a:r>
            <a:endParaRPr lang="en-US" altLang="x-none" sz="4000" u="sng">
              <a:solidFill>
                <a:srgbClr val="3333CC"/>
              </a:solidFill>
            </a:endParaRPr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571500" y="1543050"/>
            <a:ext cx="784066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</a:pPr>
            <a:endParaRPr lang="en-US" altLang="x-none" sz="2400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000000"/>
                </a:solidFill>
              </a:rPr>
              <a:t>Point-to-point reliability: one sender, one receiver 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endParaRPr lang="en-US" altLang="x-none" sz="2400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endParaRPr lang="en-US" altLang="x-none" sz="2400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000000"/>
                </a:solidFill>
              </a:rPr>
              <a:t>Flow controlled and congestion controlled</a:t>
            </a:r>
          </a:p>
          <a:p>
            <a:pPr>
              <a:buClr>
                <a:srgbClr val="3333CC"/>
              </a:buClr>
            </a:pPr>
            <a:endParaRPr lang="en-US" altLang="x-none" sz="24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E4D033-C603-094B-B14A-23B06506D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35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32757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533400" y="228600"/>
            <a:ext cx="81438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>
                <a:solidFill>
                  <a:srgbClr val="3333CC"/>
                </a:solidFill>
              </a:rPr>
              <a:t>Evolution of TCP</a:t>
            </a:r>
          </a:p>
        </p:txBody>
      </p:sp>
      <p:pic>
        <p:nvPicPr>
          <p:cNvPr id="14643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8763"/>
            <a:ext cx="9144000" cy="45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436" name="Rectangle 2"/>
          <p:cNvSpPr>
            <a:spLocks noChangeArrowheads="1"/>
          </p:cNvSpPr>
          <p:nvPr/>
        </p:nvSpPr>
        <p:spPr bwMode="auto">
          <a:xfrm>
            <a:off x="381000" y="6257925"/>
            <a:ext cx="7127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200" i="1">
                <a:latin typeface="Times New Roman" charset="0"/>
              </a:rPr>
              <a:t>Source: http://webcourse.cs.technion.ac.il/236341/Winter2015-2016/ho/WCFiles/Tutorial10.pdf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A0C2C4-2E7F-BB46-803E-1E0DDACB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44572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533400" y="228600"/>
            <a:ext cx="81438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>
                <a:solidFill>
                  <a:srgbClr val="3333CC"/>
                </a:solidFill>
              </a:rPr>
              <a:t>Evolution of TCP</a:t>
            </a:r>
          </a:p>
        </p:txBody>
      </p:sp>
      <p:sp>
        <p:nvSpPr>
          <p:cNvPr id="148483" name="Rectangle 2"/>
          <p:cNvSpPr>
            <a:spLocks noChangeArrowheads="1"/>
          </p:cNvSpPr>
          <p:nvPr/>
        </p:nvSpPr>
        <p:spPr bwMode="auto">
          <a:xfrm>
            <a:off x="381000" y="6257925"/>
            <a:ext cx="7127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200" i="1">
                <a:latin typeface="Times New Roman" charset="0"/>
              </a:rPr>
              <a:t>Source: http://webcourse.cs.technion.ac.il/236341/Winter2015-2016/ho/WCFiles/Tutorial10.pdf</a:t>
            </a:r>
          </a:p>
        </p:txBody>
      </p:sp>
      <p:pic>
        <p:nvPicPr>
          <p:cNvPr id="14848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4663"/>
            <a:ext cx="9144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5" name="Rectangle 4"/>
          <p:cNvSpPr>
            <a:spLocks noChangeArrowheads="1"/>
          </p:cNvSpPr>
          <p:nvPr/>
        </p:nvSpPr>
        <p:spPr bwMode="auto">
          <a:xfrm>
            <a:off x="6723063" y="3797300"/>
            <a:ext cx="227965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latin typeface="Times New Roman" charset="0"/>
              </a:rPr>
              <a:t>multiple versions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C2D70A-0B35-F049-8FB7-805FF01C7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249649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TCP Reliable Data Transfer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08113"/>
            <a:ext cx="3959225" cy="47815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Connection-oriented:</a:t>
            </a:r>
            <a:r>
              <a:rPr lang="en-US" altLang="x-none" sz="2400" dirty="0">
                <a:ea typeface="ＭＳ Ｐゴシック" charset="-128"/>
              </a:rPr>
              <a:t> 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connection management</a:t>
            </a:r>
          </a:p>
          <a:p>
            <a:pPr lvl="2">
              <a:lnSpc>
                <a:spcPct val="90000"/>
              </a:lnSpc>
            </a:pPr>
            <a:r>
              <a:rPr lang="en-US" altLang="x-none" sz="1800" dirty="0">
                <a:ea typeface="ＭＳ Ｐゴシック" charset="-128"/>
              </a:rPr>
              <a:t>setup (exchange of control </a:t>
            </a:r>
            <a:r>
              <a:rPr lang="en-US" altLang="x-none" sz="1800" dirty="0" err="1">
                <a:ea typeface="ＭＳ Ｐゴシック" charset="-128"/>
              </a:rPr>
              <a:t>msgs</a:t>
            </a:r>
            <a:r>
              <a:rPr lang="en-US" altLang="x-none" sz="1800" dirty="0">
                <a:ea typeface="ＭＳ Ｐゴシック" charset="-128"/>
              </a:rPr>
              <a:t>) </a:t>
            </a:r>
            <a:r>
              <a:rPr lang="en-US" altLang="x-none" sz="1800" dirty="0" err="1">
                <a:ea typeface="ＭＳ Ｐゴシック" charset="-128"/>
              </a:rPr>
              <a:t>init</a:t>
            </a:r>
            <a:r>
              <a:rPr lang="ja-JP" altLang="en-US" sz="1800">
                <a:ea typeface="ＭＳ Ｐゴシック" charset="-128"/>
              </a:rPr>
              <a:t>’</a:t>
            </a:r>
            <a:r>
              <a:rPr lang="en-US" altLang="ja-JP" sz="1800" dirty="0">
                <a:ea typeface="ＭＳ Ｐゴシック" charset="-128"/>
              </a:rPr>
              <a:t>s sender, receiver state before data exchange</a:t>
            </a:r>
          </a:p>
          <a:p>
            <a:pPr lvl="2">
              <a:lnSpc>
                <a:spcPct val="90000"/>
              </a:lnSpc>
            </a:pPr>
            <a:r>
              <a:rPr lang="en-US" altLang="x-none" sz="1800" dirty="0">
                <a:ea typeface="ＭＳ Ｐゴシック" charset="-128"/>
              </a:rPr>
              <a:t>close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Full duplex data:</a:t>
            </a:r>
            <a:endParaRPr lang="en-US" altLang="x-none" sz="2400" dirty="0"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bi-directional data flow in same connection</a:t>
            </a:r>
            <a:endParaRPr lang="en-US" altLang="x-none" sz="2000" dirty="0">
              <a:solidFill>
                <a:srgbClr val="FF0000"/>
              </a:solidFill>
              <a:ea typeface="ＭＳ Ｐゴシック" charset="-128"/>
            </a:endParaRP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16463" y="1400175"/>
            <a:ext cx="4164012" cy="3500438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A s</a:t>
            </a: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liding window protocol</a:t>
            </a:r>
            <a:endParaRPr lang="en-US" altLang="x-none" sz="2400" dirty="0"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sz="2000" dirty="0">
                <a:ea typeface="宋体" charset="-122"/>
              </a:rPr>
              <a:t>a</a:t>
            </a:r>
            <a:r>
              <a:rPr lang="en-US" altLang="x-none" sz="2000" dirty="0">
                <a:ea typeface="ＭＳ Ｐゴシック" charset="-128"/>
              </a:rPr>
              <a:t> combination of go-back-n and selective repeat:</a:t>
            </a:r>
          </a:p>
          <a:p>
            <a:pPr lvl="2">
              <a:lnSpc>
                <a:spcPct val="90000"/>
              </a:lnSpc>
            </a:pPr>
            <a:r>
              <a:rPr lang="en-US" altLang="x-none" sz="1800" dirty="0">
                <a:ea typeface="ＭＳ Ｐゴシック" charset="-128"/>
              </a:rPr>
              <a:t>send &amp; receive buffers</a:t>
            </a:r>
          </a:p>
          <a:p>
            <a:pPr lvl="2">
              <a:lnSpc>
                <a:spcPct val="90000"/>
              </a:lnSpc>
            </a:pPr>
            <a:r>
              <a:rPr lang="en-US" altLang="x-none" sz="1800" dirty="0">
                <a:ea typeface="ＭＳ Ｐゴシック" charset="-128"/>
              </a:rPr>
              <a:t>cumulative acks</a:t>
            </a:r>
          </a:p>
          <a:p>
            <a:pPr lvl="2">
              <a:lnSpc>
                <a:spcPct val="90000"/>
              </a:lnSpc>
            </a:pPr>
            <a:r>
              <a:rPr lang="en-US" altLang="x-none" sz="1800" dirty="0">
                <a:ea typeface="ＭＳ Ｐゴシック" charset="-128"/>
              </a:rPr>
              <a:t>TCP uses a single retransmission timer</a:t>
            </a:r>
          </a:p>
          <a:p>
            <a:pPr lvl="2">
              <a:lnSpc>
                <a:spcPct val="90000"/>
              </a:lnSpc>
            </a:pPr>
            <a:r>
              <a:rPr lang="en-US" altLang="x-none" sz="1800" dirty="0">
                <a:ea typeface="ＭＳ Ｐゴシック" charset="-128"/>
              </a:rPr>
              <a:t>do not retransmit all packets upon timeout</a:t>
            </a:r>
          </a:p>
        </p:txBody>
      </p:sp>
      <p:graphicFrame>
        <p:nvGraphicFramePr>
          <p:cNvPr id="150533" name="Object 2"/>
          <p:cNvGraphicFramePr>
            <a:graphicFrameLocks noChangeAspect="1"/>
          </p:cNvGraphicFramePr>
          <p:nvPr/>
        </p:nvGraphicFramePr>
        <p:xfrm>
          <a:off x="1517650" y="4932363"/>
          <a:ext cx="6026150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2" name="VISIO" r:id="rId4" imgW="6604000" imgH="1117600" progId="Visio.Drawing.5">
                  <p:embed/>
                </p:oleObj>
              </mc:Choice>
              <mc:Fallback>
                <p:oleObj name="VISIO" r:id="rId4" imgW="6604000" imgH="1117600" progId="Visio.Drawing.5">
                  <p:embed/>
                  <p:pic>
                    <p:nvPicPr>
                      <p:cNvPr id="15053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4932363"/>
                        <a:ext cx="6026150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343213-465C-3C43-A7C3-6633D3C3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0498-AE79-BE45-96D5-B15E75DF3F04}" type="slidenum">
              <a:rPr lang="en-US" altLang="x-none" smtClean="0"/>
              <a:pPr/>
              <a:t>38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004753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20050" cy="762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TCP Segment Structure</a:t>
            </a:r>
            <a:endParaRPr lang="en-US" altLang="x-none">
              <a:ea typeface="ＭＳ Ｐゴシック" charset="-128"/>
            </a:endParaRPr>
          </a:p>
        </p:txBody>
      </p:sp>
      <p:grpSp>
        <p:nvGrpSpPr>
          <p:cNvPr id="152579" name="Group 3"/>
          <p:cNvGrpSpPr>
            <a:grpSpLocks/>
          </p:cNvGrpSpPr>
          <p:nvPr/>
        </p:nvGrpSpPr>
        <p:grpSpPr bwMode="auto">
          <a:xfrm>
            <a:off x="2759075" y="1214438"/>
            <a:ext cx="4089400" cy="5330825"/>
            <a:chOff x="2818" y="659"/>
            <a:chExt cx="2576" cy="3358"/>
          </a:xfrm>
        </p:grpSpPr>
        <p:sp>
          <p:nvSpPr>
            <p:cNvPr id="152604" name="Rectangle 4"/>
            <p:cNvSpPr>
              <a:spLocks noChangeArrowheads="1"/>
            </p:cNvSpPr>
            <p:nvPr/>
          </p:nvSpPr>
          <p:spPr bwMode="auto">
            <a:xfrm>
              <a:off x="2905" y="917"/>
              <a:ext cx="2489" cy="30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52605" name="Rectangle 5"/>
            <p:cNvSpPr>
              <a:spLocks noChangeArrowheads="1"/>
            </p:cNvSpPr>
            <p:nvPr/>
          </p:nvSpPr>
          <p:spPr bwMode="auto">
            <a:xfrm>
              <a:off x="2851" y="990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52606" name="Text Box 6"/>
            <p:cNvSpPr txBox="1">
              <a:spLocks noChangeArrowheads="1"/>
            </p:cNvSpPr>
            <p:nvPr/>
          </p:nvSpPr>
          <p:spPr bwMode="auto">
            <a:xfrm>
              <a:off x="2886" y="968"/>
              <a:ext cx="11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2000">
                  <a:solidFill>
                    <a:srgbClr val="000000"/>
                  </a:solidFill>
                </a:rPr>
                <a:t>source port #</a:t>
              </a:r>
              <a:endParaRPr lang="en-US" altLang="x-none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52607" name="Text Box 7"/>
            <p:cNvSpPr txBox="1">
              <a:spLocks noChangeArrowheads="1"/>
            </p:cNvSpPr>
            <p:nvPr/>
          </p:nvSpPr>
          <p:spPr bwMode="auto">
            <a:xfrm>
              <a:off x="4198" y="971"/>
              <a:ext cx="10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2000">
                  <a:solidFill>
                    <a:srgbClr val="000000"/>
                  </a:solidFill>
                </a:rPr>
                <a:t>dest port #</a:t>
              </a:r>
              <a:endParaRPr lang="en-US" altLang="x-none" sz="18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52608" name="Line 8"/>
            <p:cNvSpPr>
              <a:spLocks noChangeShapeType="1"/>
            </p:cNvSpPr>
            <p:nvPr/>
          </p:nvSpPr>
          <p:spPr bwMode="auto">
            <a:xfrm>
              <a:off x="2853" y="1226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09" name="Line 9"/>
            <p:cNvSpPr>
              <a:spLocks noChangeShapeType="1"/>
            </p:cNvSpPr>
            <p:nvPr/>
          </p:nvSpPr>
          <p:spPr bwMode="auto">
            <a:xfrm flipV="1">
              <a:off x="2849" y="146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10" name="Line 10"/>
            <p:cNvSpPr>
              <a:spLocks noChangeShapeType="1"/>
            </p:cNvSpPr>
            <p:nvPr/>
          </p:nvSpPr>
          <p:spPr bwMode="auto">
            <a:xfrm flipV="1">
              <a:off x="4075" y="990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11" name="Text Box 11"/>
            <p:cNvSpPr txBox="1">
              <a:spLocks noChangeArrowheads="1"/>
            </p:cNvSpPr>
            <p:nvPr/>
          </p:nvSpPr>
          <p:spPr bwMode="auto">
            <a:xfrm>
              <a:off x="3758" y="659"/>
              <a:ext cx="5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>
                  <a:solidFill>
                    <a:srgbClr val="000000"/>
                  </a:solidFill>
                </a:rPr>
                <a:t>32 bits</a:t>
              </a:r>
              <a:endParaRPr lang="en-US" altLang="x-none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52612" name="Line 12"/>
            <p:cNvSpPr>
              <a:spLocks noChangeShapeType="1"/>
            </p:cNvSpPr>
            <p:nvPr/>
          </p:nvSpPr>
          <p:spPr bwMode="auto">
            <a:xfrm>
              <a:off x="4417" y="811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13" name="Line 13"/>
            <p:cNvSpPr>
              <a:spLocks noChangeShapeType="1"/>
            </p:cNvSpPr>
            <p:nvPr/>
          </p:nvSpPr>
          <p:spPr bwMode="auto">
            <a:xfrm rot="10800000">
              <a:off x="2837" y="818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14" name="Text Box 14"/>
            <p:cNvSpPr txBox="1">
              <a:spLocks noChangeArrowheads="1"/>
            </p:cNvSpPr>
            <p:nvPr/>
          </p:nvSpPr>
          <p:spPr bwMode="auto">
            <a:xfrm>
              <a:off x="3475" y="2845"/>
              <a:ext cx="1341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2000">
                  <a:solidFill>
                    <a:srgbClr val="000000"/>
                  </a:solidFill>
                </a:rPr>
                <a:t>application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2000">
                  <a:solidFill>
                    <a:srgbClr val="000000"/>
                  </a:solidFill>
                </a:rPr>
                <a:t>data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2000">
                  <a:solidFill>
                    <a:srgbClr val="000000"/>
                  </a:solidFill>
                </a:rPr>
                <a:t>(variable length)</a:t>
              </a:r>
              <a:endParaRPr lang="en-US" altLang="x-none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52615" name="Text Box 15"/>
            <p:cNvSpPr txBox="1">
              <a:spLocks noChangeArrowheads="1"/>
            </p:cNvSpPr>
            <p:nvPr/>
          </p:nvSpPr>
          <p:spPr bwMode="auto">
            <a:xfrm>
              <a:off x="3250" y="1213"/>
              <a:ext cx="15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2000">
                  <a:solidFill>
                    <a:srgbClr val="000000"/>
                  </a:solidFill>
                </a:rPr>
                <a:t>sequence number</a:t>
              </a:r>
              <a:endParaRPr lang="en-US" altLang="x-none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52616" name="Line 16"/>
            <p:cNvSpPr>
              <a:spLocks noChangeShapeType="1"/>
            </p:cNvSpPr>
            <p:nvPr/>
          </p:nvSpPr>
          <p:spPr bwMode="auto">
            <a:xfrm flipV="1">
              <a:off x="2855" y="17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17" name="Text Box 17"/>
            <p:cNvSpPr txBox="1">
              <a:spLocks noChangeArrowheads="1"/>
            </p:cNvSpPr>
            <p:nvPr/>
          </p:nvSpPr>
          <p:spPr bwMode="auto">
            <a:xfrm>
              <a:off x="2998" y="1465"/>
              <a:ext cx="21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2000">
                  <a:solidFill>
                    <a:srgbClr val="000000"/>
                  </a:solidFill>
                </a:rPr>
                <a:t>acknowledgement number</a:t>
              </a:r>
              <a:endParaRPr lang="en-US" altLang="x-none" sz="20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52618" name="Line 18"/>
            <p:cNvSpPr>
              <a:spLocks noChangeShapeType="1"/>
            </p:cNvSpPr>
            <p:nvPr/>
          </p:nvSpPr>
          <p:spPr bwMode="auto">
            <a:xfrm flipV="1">
              <a:off x="2852" y="1954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19" name="Line 19"/>
            <p:cNvSpPr>
              <a:spLocks noChangeShapeType="1"/>
            </p:cNvSpPr>
            <p:nvPr/>
          </p:nvSpPr>
          <p:spPr bwMode="auto">
            <a:xfrm flipV="1">
              <a:off x="2849" y="220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20" name="Line 20"/>
            <p:cNvSpPr>
              <a:spLocks noChangeShapeType="1"/>
            </p:cNvSpPr>
            <p:nvPr/>
          </p:nvSpPr>
          <p:spPr bwMode="auto">
            <a:xfrm flipV="1">
              <a:off x="2849" y="2554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21" name="Line 21"/>
            <p:cNvSpPr>
              <a:spLocks noChangeShapeType="1"/>
            </p:cNvSpPr>
            <p:nvPr/>
          </p:nvSpPr>
          <p:spPr bwMode="auto">
            <a:xfrm flipH="1" flipV="1">
              <a:off x="4084" y="1707"/>
              <a:ext cx="3" cy="4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22" name="Text Box 22"/>
            <p:cNvSpPr txBox="1">
              <a:spLocks noChangeArrowheads="1"/>
            </p:cNvSpPr>
            <p:nvPr/>
          </p:nvSpPr>
          <p:spPr bwMode="auto">
            <a:xfrm>
              <a:off x="4087" y="1712"/>
              <a:ext cx="12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>
                  <a:solidFill>
                    <a:srgbClr val="000000"/>
                  </a:solidFill>
                </a:rPr>
                <a:t>rcvr window size</a:t>
              </a:r>
              <a:endParaRPr lang="en-US" altLang="x-none" sz="18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52623" name="Text Box 23"/>
            <p:cNvSpPr txBox="1">
              <a:spLocks noChangeArrowheads="1"/>
            </p:cNvSpPr>
            <p:nvPr/>
          </p:nvSpPr>
          <p:spPr bwMode="auto">
            <a:xfrm>
              <a:off x="4159" y="1961"/>
              <a:ext cx="115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>
                  <a:solidFill>
                    <a:srgbClr val="000000"/>
                  </a:solidFill>
                </a:rPr>
                <a:t>ptr urgent data</a:t>
              </a:r>
              <a:endParaRPr lang="en-US" altLang="x-none" sz="18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52624" name="Text Box 24"/>
            <p:cNvSpPr txBox="1">
              <a:spLocks noChangeArrowheads="1"/>
            </p:cNvSpPr>
            <p:nvPr/>
          </p:nvSpPr>
          <p:spPr bwMode="auto">
            <a:xfrm>
              <a:off x="3084" y="1949"/>
              <a:ext cx="7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>
                  <a:solidFill>
                    <a:srgbClr val="000000"/>
                  </a:solidFill>
                </a:rPr>
                <a:t>checksum</a:t>
              </a:r>
              <a:endParaRPr lang="en-US" altLang="x-none" sz="18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52625" name="Text Box 25"/>
            <p:cNvSpPr txBox="1">
              <a:spLocks noChangeArrowheads="1"/>
            </p:cNvSpPr>
            <p:nvPr/>
          </p:nvSpPr>
          <p:spPr bwMode="auto">
            <a:xfrm>
              <a:off x="3935" y="1730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600">
                  <a:solidFill>
                    <a:srgbClr val="000000"/>
                  </a:solidFill>
                </a:rPr>
                <a:t>F</a:t>
              </a:r>
              <a:endParaRPr lang="en-US" altLang="x-none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52626" name="Line 26"/>
            <p:cNvSpPr>
              <a:spLocks noChangeShapeType="1"/>
            </p:cNvSpPr>
            <p:nvPr/>
          </p:nvSpPr>
          <p:spPr bwMode="auto">
            <a:xfrm flipV="1">
              <a:off x="3985" y="1701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27" name="Line 27"/>
            <p:cNvSpPr>
              <a:spLocks noChangeShapeType="1"/>
            </p:cNvSpPr>
            <p:nvPr/>
          </p:nvSpPr>
          <p:spPr bwMode="auto">
            <a:xfrm flipV="1">
              <a:off x="3883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28" name="Line 28"/>
            <p:cNvSpPr>
              <a:spLocks noChangeShapeType="1"/>
            </p:cNvSpPr>
            <p:nvPr/>
          </p:nvSpPr>
          <p:spPr bwMode="auto">
            <a:xfrm flipV="1">
              <a:off x="3778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29" name="Line 29"/>
            <p:cNvSpPr>
              <a:spLocks noChangeShapeType="1"/>
            </p:cNvSpPr>
            <p:nvPr/>
          </p:nvSpPr>
          <p:spPr bwMode="auto">
            <a:xfrm flipV="1">
              <a:off x="3676" y="1707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30" name="Line 30"/>
            <p:cNvSpPr>
              <a:spLocks noChangeShapeType="1"/>
            </p:cNvSpPr>
            <p:nvPr/>
          </p:nvSpPr>
          <p:spPr bwMode="auto">
            <a:xfrm flipV="1">
              <a:off x="3577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31" name="Line 31"/>
            <p:cNvSpPr>
              <a:spLocks noChangeShapeType="1"/>
            </p:cNvSpPr>
            <p:nvPr/>
          </p:nvSpPr>
          <p:spPr bwMode="auto">
            <a:xfrm flipV="1">
              <a:off x="3469" y="1710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32" name="Text Box 32"/>
            <p:cNvSpPr txBox="1">
              <a:spLocks noChangeArrowheads="1"/>
            </p:cNvSpPr>
            <p:nvPr/>
          </p:nvSpPr>
          <p:spPr bwMode="auto">
            <a:xfrm>
              <a:off x="3828" y="1727"/>
              <a:ext cx="20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600">
                  <a:solidFill>
                    <a:srgbClr val="000000"/>
                  </a:solidFill>
                </a:rPr>
                <a:t>S</a:t>
              </a:r>
              <a:endParaRPr lang="en-US" altLang="x-none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52633" name="Text Box 33"/>
            <p:cNvSpPr txBox="1">
              <a:spLocks noChangeArrowheads="1"/>
            </p:cNvSpPr>
            <p:nvPr/>
          </p:nvSpPr>
          <p:spPr bwMode="auto">
            <a:xfrm>
              <a:off x="3727" y="1727"/>
              <a:ext cx="1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600">
                  <a:solidFill>
                    <a:srgbClr val="000000"/>
                  </a:solidFill>
                </a:rPr>
                <a:t>R</a:t>
              </a:r>
              <a:endParaRPr lang="en-US" altLang="x-none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52634" name="Text Box 34"/>
            <p:cNvSpPr txBox="1">
              <a:spLocks noChangeArrowheads="1"/>
            </p:cNvSpPr>
            <p:nvPr/>
          </p:nvSpPr>
          <p:spPr bwMode="auto">
            <a:xfrm>
              <a:off x="3628" y="1724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600">
                  <a:solidFill>
                    <a:srgbClr val="000000"/>
                  </a:solidFill>
                </a:rPr>
                <a:t>P</a:t>
              </a:r>
              <a:endParaRPr lang="en-US" altLang="x-none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52635" name="Text Box 35"/>
            <p:cNvSpPr txBox="1">
              <a:spLocks noChangeArrowheads="1"/>
            </p:cNvSpPr>
            <p:nvPr/>
          </p:nvSpPr>
          <p:spPr bwMode="auto">
            <a:xfrm>
              <a:off x="3519" y="1724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600">
                  <a:solidFill>
                    <a:srgbClr val="000000"/>
                  </a:solidFill>
                </a:rPr>
                <a:t>A</a:t>
              </a:r>
              <a:endParaRPr lang="en-US" altLang="x-none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52636" name="Text Box 36"/>
            <p:cNvSpPr txBox="1">
              <a:spLocks noChangeArrowheads="1"/>
            </p:cNvSpPr>
            <p:nvPr/>
          </p:nvSpPr>
          <p:spPr bwMode="auto">
            <a:xfrm>
              <a:off x="3417" y="1724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600">
                  <a:solidFill>
                    <a:srgbClr val="000000"/>
                  </a:solidFill>
                </a:rPr>
                <a:t>U</a:t>
              </a:r>
              <a:endParaRPr lang="en-US" altLang="x-none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52637" name="Text Box 37"/>
            <p:cNvSpPr txBox="1">
              <a:spLocks noChangeArrowheads="1"/>
            </p:cNvSpPr>
            <p:nvPr/>
          </p:nvSpPr>
          <p:spPr bwMode="auto">
            <a:xfrm>
              <a:off x="2818" y="1665"/>
              <a:ext cx="36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400">
                  <a:solidFill>
                    <a:srgbClr val="000000"/>
                  </a:solidFill>
                </a:rPr>
                <a:t>head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400">
                  <a:solidFill>
                    <a:srgbClr val="000000"/>
                  </a:solidFill>
                </a:rPr>
                <a:t>len</a:t>
              </a:r>
              <a:endParaRPr lang="en-US" altLang="x-none" sz="18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52638" name="Text Box 38"/>
            <p:cNvSpPr txBox="1">
              <a:spLocks noChangeArrowheads="1"/>
            </p:cNvSpPr>
            <p:nvPr/>
          </p:nvSpPr>
          <p:spPr bwMode="auto">
            <a:xfrm>
              <a:off x="3121" y="1665"/>
              <a:ext cx="35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400">
                  <a:solidFill>
                    <a:srgbClr val="000000"/>
                  </a:solidFill>
                </a:rPr>
                <a:t>not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400">
                  <a:solidFill>
                    <a:srgbClr val="000000"/>
                  </a:solidFill>
                </a:rPr>
                <a:t>used</a:t>
              </a:r>
              <a:endParaRPr lang="en-US" altLang="x-none" sz="18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52639" name="Line 39"/>
            <p:cNvSpPr>
              <a:spLocks noChangeShapeType="1"/>
            </p:cNvSpPr>
            <p:nvPr/>
          </p:nvSpPr>
          <p:spPr bwMode="auto">
            <a:xfrm flipV="1">
              <a:off x="3151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40" name="Text Box 40"/>
            <p:cNvSpPr txBox="1">
              <a:spLocks noChangeArrowheads="1"/>
            </p:cNvSpPr>
            <p:nvPr/>
          </p:nvSpPr>
          <p:spPr bwMode="auto">
            <a:xfrm>
              <a:off x="3098" y="2266"/>
              <a:ext cx="19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2000">
                  <a:solidFill>
                    <a:srgbClr val="000000"/>
                  </a:solidFill>
                </a:rPr>
                <a:t>Options (variable length)</a:t>
              </a:r>
              <a:endParaRPr lang="en-US" altLang="x-none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550863" y="3216275"/>
            <a:ext cx="4154487" cy="2266950"/>
            <a:chOff x="347" y="1956"/>
            <a:chExt cx="2617" cy="1428"/>
          </a:xfrm>
        </p:grpSpPr>
        <p:sp>
          <p:nvSpPr>
            <p:cNvPr id="152602" name="Text Box 42"/>
            <p:cNvSpPr txBox="1">
              <a:spLocks noChangeArrowheads="1"/>
            </p:cNvSpPr>
            <p:nvPr/>
          </p:nvSpPr>
          <p:spPr bwMode="auto">
            <a:xfrm>
              <a:off x="347" y="2288"/>
              <a:ext cx="1200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>
                  <a:solidFill>
                    <a:srgbClr val="000000"/>
                  </a:solidFill>
                </a:rPr>
                <a:t>RST, SYN, FIN: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>
                  <a:solidFill>
                    <a:srgbClr val="000000"/>
                  </a:solidFill>
                </a:rPr>
                <a:t>connection </a:t>
              </a:r>
              <a:br>
                <a:rPr lang="en-US" altLang="x-none" sz="1800">
                  <a:solidFill>
                    <a:srgbClr val="000000"/>
                  </a:solidFill>
                </a:rPr>
              </a:br>
              <a:r>
                <a:rPr lang="en-US" altLang="x-none" sz="1800">
                  <a:solidFill>
                    <a:srgbClr val="000000"/>
                  </a:solidFill>
                </a:rPr>
                <a:t>management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>
                  <a:solidFill>
                    <a:srgbClr val="000000"/>
                  </a:solidFill>
                </a:rPr>
                <a:t>(reset, setup</a:t>
              </a:r>
              <a:br>
                <a:rPr lang="en-US" altLang="x-none" sz="1800">
                  <a:solidFill>
                    <a:srgbClr val="000000"/>
                  </a:solidFill>
                </a:rPr>
              </a:br>
              <a:r>
                <a:rPr lang="en-US" altLang="x-none" sz="1800">
                  <a:solidFill>
                    <a:srgbClr val="000000"/>
                  </a:solidFill>
                </a:rPr>
                <a:t>teardown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>
                  <a:solidFill>
                    <a:srgbClr val="000000"/>
                  </a:solidFill>
                </a:rPr>
                <a:t>commands)</a:t>
              </a:r>
            </a:p>
          </p:txBody>
        </p:sp>
        <p:sp>
          <p:nvSpPr>
            <p:cNvPr id="152603" name="Freeform 43"/>
            <p:cNvSpPr>
              <a:spLocks/>
            </p:cNvSpPr>
            <p:nvPr/>
          </p:nvSpPr>
          <p:spPr bwMode="auto">
            <a:xfrm>
              <a:off x="1506" y="1956"/>
              <a:ext cx="1458" cy="444"/>
            </a:xfrm>
            <a:custGeom>
              <a:avLst/>
              <a:gdLst>
                <a:gd name="T0" fmla="*/ 0 w 1458"/>
                <a:gd name="T1" fmla="*/ 444 h 444"/>
                <a:gd name="T2" fmla="*/ 1248 w 1458"/>
                <a:gd name="T3" fmla="*/ 0 h 444"/>
                <a:gd name="T4" fmla="*/ 1458 w 1458"/>
                <a:gd name="T5" fmla="*/ 6 h 444"/>
                <a:gd name="T6" fmla="*/ 0 60000 65536"/>
                <a:gd name="T7" fmla="*/ 0 60000 65536"/>
                <a:gd name="T8" fmla="*/ 0 60000 65536"/>
                <a:gd name="T9" fmla="*/ 0 w 1458"/>
                <a:gd name="T10" fmla="*/ 0 h 444"/>
                <a:gd name="T11" fmla="*/ 1458 w 1458"/>
                <a:gd name="T12" fmla="*/ 444 h 4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8" h="444">
                  <a:moveTo>
                    <a:pt x="0" y="444"/>
                  </a:moveTo>
                  <a:lnTo>
                    <a:pt x="1248" y="0"/>
                  </a:lnTo>
                  <a:lnTo>
                    <a:pt x="1458" y="6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6686550" y="3124200"/>
            <a:ext cx="2230438" cy="473075"/>
            <a:chOff x="4212" y="1898"/>
            <a:chExt cx="1405" cy="298"/>
          </a:xfrm>
        </p:grpSpPr>
        <p:sp>
          <p:nvSpPr>
            <p:cNvPr id="152600" name="Text Box 45"/>
            <p:cNvSpPr txBox="1">
              <a:spLocks noChangeArrowheads="1"/>
            </p:cNvSpPr>
            <p:nvPr/>
          </p:nvSpPr>
          <p:spPr bwMode="auto">
            <a:xfrm>
              <a:off x="4686" y="1898"/>
              <a:ext cx="9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>
                  <a:solidFill>
                    <a:srgbClr val="000000"/>
                  </a:solidFill>
                </a:rPr>
                <a:t>flow control</a:t>
              </a:r>
            </a:p>
          </p:txBody>
        </p:sp>
        <p:sp>
          <p:nvSpPr>
            <p:cNvPr id="152601" name="Line 46"/>
            <p:cNvSpPr>
              <a:spLocks noChangeShapeType="1"/>
            </p:cNvSpPr>
            <p:nvPr/>
          </p:nvSpPr>
          <p:spPr bwMode="auto">
            <a:xfrm flipH="1" flipV="1">
              <a:off x="4212" y="1902"/>
              <a:ext cx="510" cy="29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947738" y="1638300"/>
            <a:ext cx="8005762" cy="1301750"/>
            <a:chOff x="597" y="962"/>
            <a:chExt cx="5043" cy="820"/>
          </a:xfrm>
        </p:grpSpPr>
        <p:sp>
          <p:nvSpPr>
            <p:cNvPr id="152595" name="Text Box 48"/>
            <p:cNvSpPr txBox="1">
              <a:spLocks noChangeArrowheads="1"/>
            </p:cNvSpPr>
            <p:nvPr/>
          </p:nvSpPr>
          <p:spPr bwMode="auto">
            <a:xfrm>
              <a:off x="597" y="1358"/>
              <a:ext cx="92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>
                  <a:solidFill>
                    <a:srgbClr val="000000"/>
                  </a:solidFill>
                </a:rPr>
                <a:t>ACK: ACK #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>
                  <a:solidFill>
                    <a:srgbClr val="000000"/>
                  </a:solidFill>
                </a:rPr>
                <a:t>valid</a:t>
              </a:r>
              <a:endParaRPr lang="en-US" altLang="x-none" sz="10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52596" name="Line 49"/>
            <p:cNvSpPr>
              <a:spLocks noChangeShapeType="1"/>
            </p:cNvSpPr>
            <p:nvPr/>
          </p:nvSpPr>
          <p:spPr bwMode="auto">
            <a:xfrm>
              <a:off x="1476" y="1560"/>
              <a:ext cx="1038" cy="22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97" name="Text Box 50"/>
            <p:cNvSpPr txBox="1">
              <a:spLocks noChangeArrowheads="1"/>
            </p:cNvSpPr>
            <p:nvPr/>
          </p:nvSpPr>
          <p:spPr bwMode="auto">
            <a:xfrm>
              <a:off x="4493" y="962"/>
              <a:ext cx="1147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>
                  <a:solidFill>
                    <a:srgbClr val="000000"/>
                  </a:solidFill>
                </a:rPr>
                <a:t>counting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>
                  <a:solidFill>
                    <a:srgbClr val="000000"/>
                  </a:solidFill>
                </a:rPr>
                <a:t>by bytes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>
                  <a:solidFill>
                    <a:srgbClr val="000000"/>
                  </a:solidFill>
                </a:rPr>
                <a:t>of data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>
                  <a:solidFill>
                    <a:srgbClr val="000000"/>
                  </a:solidFill>
                </a:rPr>
                <a:t>(not segments!)</a:t>
              </a:r>
            </a:p>
          </p:txBody>
        </p:sp>
        <p:sp>
          <p:nvSpPr>
            <p:cNvPr id="152598" name="Line 51"/>
            <p:cNvSpPr>
              <a:spLocks noChangeShapeType="1"/>
            </p:cNvSpPr>
            <p:nvPr/>
          </p:nvSpPr>
          <p:spPr bwMode="auto">
            <a:xfrm flipH="1">
              <a:off x="4170" y="1086"/>
              <a:ext cx="348" cy="55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99" name="Line 52"/>
            <p:cNvSpPr>
              <a:spLocks noChangeShapeType="1"/>
            </p:cNvSpPr>
            <p:nvPr/>
          </p:nvSpPr>
          <p:spPr bwMode="auto">
            <a:xfrm flipH="1">
              <a:off x="4146" y="1080"/>
              <a:ext cx="360" cy="33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1063625" y="2025650"/>
            <a:ext cx="4178300" cy="3736975"/>
            <a:chOff x="670" y="1206"/>
            <a:chExt cx="2632" cy="2354"/>
          </a:xfrm>
        </p:grpSpPr>
        <p:sp>
          <p:nvSpPr>
            <p:cNvPr id="152591" name="Text Box 54"/>
            <p:cNvSpPr txBox="1">
              <a:spLocks noChangeArrowheads="1"/>
            </p:cNvSpPr>
            <p:nvPr/>
          </p:nvSpPr>
          <p:spPr bwMode="auto">
            <a:xfrm>
              <a:off x="670" y="3329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>
                  <a:solidFill>
                    <a:srgbClr val="000000"/>
                  </a:solidFill>
                </a:rPr>
                <a:t>Also in UDP</a:t>
              </a:r>
            </a:p>
          </p:txBody>
        </p:sp>
        <p:sp>
          <p:nvSpPr>
            <p:cNvPr id="152592" name="Line 55"/>
            <p:cNvSpPr>
              <a:spLocks noChangeShapeType="1"/>
            </p:cNvSpPr>
            <p:nvPr/>
          </p:nvSpPr>
          <p:spPr bwMode="auto">
            <a:xfrm flipV="1">
              <a:off x="1448" y="2188"/>
              <a:ext cx="750" cy="115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93" name="Line 56"/>
            <p:cNvSpPr>
              <a:spLocks noChangeShapeType="1"/>
            </p:cNvSpPr>
            <p:nvPr/>
          </p:nvSpPr>
          <p:spPr bwMode="auto">
            <a:xfrm flipV="1">
              <a:off x="1443" y="1221"/>
              <a:ext cx="903" cy="212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594" name="Line 57"/>
            <p:cNvSpPr>
              <a:spLocks noChangeShapeType="1"/>
            </p:cNvSpPr>
            <p:nvPr/>
          </p:nvSpPr>
          <p:spPr bwMode="auto">
            <a:xfrm flipV="1">
              <a:off x="1476" y="1206"/>
              <a:ext cx="1826" cy="212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149225" y="1543050"/>
            <a:ext cx="5186363" cy="2041525"/>
            <a:chOff x="94" y="902"/>
            <a:chExt cx="3267" cy="1286"/>
          </a:xfrm>
        </p:grpSpPr>
        <p:grpSp>
          <p:nvGrpSpPr>
            <p:cNvPr id="152585" name="Group 59"/>
            <p:cNvGrpSpPr>
              <a:grpSpLocks/>
            </p:cNvGrpSpPr>
            <p:nvPr/>
          </p:nvGrpSpPr>
          <p:grpSpPr bwMode="auto">
            <a:xfrm>
              <a:off x="94" y="902"/>
              <a:ext cx="2546" cy="1286"/>
              <a:chOff x="94" y="902"/>
              <a:chExt cx="2546" cy="1286"/>
            </a:xfrm>
          </p:grpSpPr>
          <p:sp>
            <p:nvSpPr>
              <p:cNvPr id="152587" name="Text Box 60"/>
              <p:cNvSpPr txBox="1">
                <a:spLocks noChangeArrowheads="1"/>
              </p:cNvSpPr>
              <p:nvPr/>
            </p:nvSpPr>
            <p:spPr bwMode="auto">
              <a:xfrm>
                <a:off x="112" y="902"/>
                <a:ext cx="1441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x-none" sz="1800">
                    <a:solidFill>
                      <a:srgbClr val="000000"/>
                    </a:solidFill>
                  </a:rPr>
                  <a:t>URG: urgent data </a:t>
                </a:r>
              </a:p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x-none" sz="1800">
                    <a:solidFill>
                      <a:srgbClr val="000000"/>
                    </a:solidFill>
                  </a:rPr>
                  <a:t>(generally not used)</a:t>
                </a:r>
                <a:endParaRPr lang="en-US" altLang="x-none" sz="10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52588" name="Text Box 61"/>
              <p:cNvSpPr txBox="1">
                <a:spLocks noChangeArrowheads="1"/>
              </p:cNvSpPr>
              <p:nvPr/>
            </p:nvSpPr>
            <p:spPr bwMode="auto">
              <a:xfrm>
                <a:off x="94" y="1784"/>
                <a:ext cx="1441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x-none" sz="1800">
                    <a:solidFill>
                      <a:srgbClr val="000000"/>
                    </a:solidFill>
                  </a:rPr>
                  <a:t>PSH: push data now</a:t>
                </a:r>
              </a:p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x-none" sz="1800">
                    <a:solidFill>
                      <a:srgbClr val="000000"/>
                    </a:solidFill>
                  </a:rPr>
                  <a:t>(generally not used)</a:t>
                </a:r>
              </a:p>
            </p:txBody>
          </p:sp>
          <p:sp>
            <p:nvSpPr>
              <p:cNvPr id="152589" name="Line 62"/>
              <p:cNvSpPr>
                <a:spLocks noChangeShapeType="1"/>
              </p:cNvSpPr>
              <p:nvPr/>
            </p:nvSpPr>
            <p:spPr bwMode="auto">
              <a:xfrm>
                <a:off x="1494" y="1134"/>
                <a:ext cx="942" cy="60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590" name="Line 63"/>
              <p:cNvSpPr>
                <a:spLocks noChangeShapeType="1"/>
              </p:cNvSpPr>
              <p:nvPr/>
            </p:nvSpPr>
            <p:spPr bwMode="auto">
              <a:xfrm flipV="1">
                <a:off x="1482" y="1782"/>
                <a:ext cx="1158" cy="28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586" name="Line 64"/>
            <p:cNvSpPr>
              <a:spLocks noChangeShapeType="1"/>
            </p:cNvSpPr>
            <p:nvPr/>
          </p:nvSpPr>
          <p:spPr bwMode="auto">
            <a:xfrm>
              <a:off x="1491" y="1111"/>
              <a:ext cx="1870" cy="99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0275E2-0736-0648-B2F3-0ED21E67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A1D6-5A67-8647-88E0-E3A073C06BF1}" type="slidenum">
              <a:rPr lang="en-US" altLang="x-none" smtClean="0"/>
              <a:pPr/>
              <a:t>39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5338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x-none" sz="1400" dirty="0">
              <a:latin typeface="Times New Roman" charset="0"/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 dirty="0">
                <a:ea typeface="ＭＳ Ｐゴシック" charset="-128"/>
              </a:rPr>
              <a:t>Recap: Reliable </a:t>
            </a:r>
            <a:r>
              <a:rPr lang="en-US" altLang="zh-CN" sz="3200" dirty="0">
                <a:ea typeface="宋体" charset="-122"/>
              </a:rPr>
              <a:t>D</a:t>
            </a:r>
            <a:r>
              <a:rPr lang="en-US" altLang="x-none" sz="3200" dirty="0">
                <a:ea typeface="ＭＳ Ｐゴシック" charset="-128"/>
              </a:rPr>
              <a:t>ata </a:t>
            </a:r>
            <a:r>
              <a:rPr lang="en-US" altLang="zh-CN" sz="3200" dirty="0">
                <a:ea typeface="宋体" charset="-122"/>
              </a:rPr>
              <a:t>T</a:t>
            </a:r>
            <a:r>
              <a:rPr lang="en-US" altLang="x-none" sz="3200" dirty="0">
                <a:ea typeface="ＭＳ Ｐゴシック" charset="-128"/>
              </a:rPr>
              <a:t>ransfer Context</a:t>
            </a:r>
            <a:endParaRPr lang="en-US" altLang="x-none" dirty="0">
              <a:ea typeface="ＭＳ Ｐゴシック" charset="-128"/>
            </a:endParaRPr>
          </a:p>
        </p:txBody>
      </p:sp>
      <p:pic>
        <p:nvPicPr>
          <p:cNvPr id="68611" name="Picture 3" descr="rdt_par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652713"/>
            <a:ext cx="5969000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020763" y="3113088"/>
            <a:ext cx="838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chemeClr val="accent2"/>
                </a:solidFill>
              </a:rPr>
              <a:t>send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chemeClr val="accent2"/>
                </a:solidFill>
              </a:rPr>
              <a:t>side</a:t>
            </a:r>
            <a:endParaRPr lang="en-US" altLang="x-none" sz="2400">
              <a:latin typeface="Times New Roman" charset="0"/>
            </a:endParaRP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7167563" y="3122613"/>
            <a:ext cx="12207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chemeClr val="accent2"/>
                </a:solidFill>
              </a:rPr>
              <a:t>receive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chemeClr val="accent2"/>
                </a:solidFill>
              </a:rPr>
              <a:t>side</a:t>
            </a:r>
            <a:endParaRPr lang="en-US" altLang="x-none" sz="2400">
              <a:latin typeface="Times New Roman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7013" y="1460500"/>
            <a:ext cx="3965575" cy="1416050"/>
            <a:chOff x="143" y="920"/>
            <a:chExt cx="2498" cy="892"/>
          </a:xfrm>
        </p:grpSpPr>
        <p:sp>
          <p:nvSpPr>
            <p:cNvPr id="68630" name="Text Box 7"/>
            <p:cNvSpPr txBox="1">
              <a:spLocks noChangeArrowheads="1"/>
            </p:cNvSpPr>
            <p:nvPr/>
          </p:nvSpPr>
          <p:spPr bwMode="auto">
            <a:xfrm>
              <a:off x="143" y="920"/>
              <a:ext cx="249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 b="1">
                  <a:solidFill>
                    <a:srgbClr val="FF0000"/>
                  </a:solidFill>
                  <a:latin typeface="Courier New" charset="0"/>
                </a:rPr>
                <a:t>rdt_send():</a:t>
              </a:r>
              <a:r>
                <a:rPr lang="en-US" altLang="x-none" sz="1800">
                  <a:latin typeface="Times New Roman" charset="0"/>
                </a:rPr>
                <a:t> </a:t>
              </a:r>
              <a:r>
                <a:rPr lang="en-US" altLang="x-none" sz="1800"/>
                <a:t>called from above, (e.g., by app.)</a:t>
              </a:r>
              <a:endParaRPr lang="en-US" altLang="x-none" sz="2400">
                <a:latin typeface="Times New Roman" charset="0"/>
              </a:endParaRPr>
            </a:p>
          </p:txBody>
        </p:sp>
        <p:grpSp>
          <p:nvGrpSpPr>
            <p:cNvPr id="68631" name="Group 8"/>
            <p:cNvGrpSpPr>
              <a:grpSpLocks/>
            </p:cNvGrpSpPr>
            <p:nvPr/>
          </p:nvGrpSpPr>
          <p:grpSpPr bwMode="auto">
            <a:xfrm>
              <a:off x="240" y="930"/>
              <a:ext cx="2370" cy="882"/>
              <a:chOff x="240" y="942"/>
              <a:chExt cx="2370" cy="882"/>
            </a:xfrm>
          </p:grpSpPr>
          <p:sp>
            <p:nvSpPr>
              <p:cNvPr id="68632" name="Line 9"/>
              <p:cNvSpPr>
                <a:spLocks noChangeShapeType="1"/>
              </p:cNvSpPr>
              <p:nvPr/>
            </p:nvSpPr>
            <p:spPr bwMode="auto">
              <a:xfrm>
                <a:off x="942" y="1500"/>
                <a:ext cx="174" cy="32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33" name="Rectangle 10"/>
              <p:cNvSpPr>
                <a:spLocks noChangeArrowheads="1"/>
              </p:cNvSpPr>
              <p:nvPr/>
            </p:nvSpPr>
            <p:spPr bwMode="auto">
              <a:xfrm>
                <a:off x="240" y="94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2400">
                  <a:latin typeface="Times New Roman" charset="0"/>
                </a:endParaRPr>
              </a:p>
            </p:txBody>
          </p:sp>
        </p:grp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76225" y="4381500"/>
            <a:ext cx="3762375" cy="1862138"/>
            <a:chOff x="174" y="2760"/>
            <a:chExt cx="2370" cy="1173"/>
          </a:xfrm>
        </p:grpSpPr>
        <p:sp>
          <p:nvSpPr>
            <p:cNvPr id="68626" name="Text Box 12"/>
            <p:cNvSpPr txBox="1">
              <a:spLocks noChangeArrowheads="1"/>
            </p:cNvSpPr>
            <p:nvPr/>
          </p:nvSpPr>
          <p:spPr bwMode="auto">
            <a:xfrm>
              <a:off x="233" y="3356"/>
              <a:ext cx="214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 b="1">
                  <a:solidFill>
                    <a:srgbClr val="FF0000"/>
                  </a:solidFill>
                  <a:latin typeface="Courier New" charset="0"/>
                </a:rPr>
                <a:t>udt_send():</a:t>
              </a:r>
              <a:r>
                <a:rPr lang="en-US" altLang="x-none" sz="1800">
                  <a:latin typeface="Times New Roman" charset="0"/>
                </a:rPr>
                <a:t> </a:t>
              </a:r>
              <a:r>
                <a:rPr lang="en-US" altLang="x-none" sz="1800"/>
                <a:t>called by rdt,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/>
                <a:t>to transfer packet over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/>
                <a:t>unreliable channel to receiver</a:t>
              </a:r>
              <a:endParaRPr lang="en-US" altLang="x-none" sz="2400">
                <a:latin typeface="Times New Roman" charset="0"/>
              </a:endParaRPr>
            </a:p>
          </p:txBody>
        </p:sp>
        <p:grpSp>
          <p:nvGrpSpPr>
            <p:cNvPr id="68627" name="Group 13"/>
            <p:cNvGrpSpPr>
              <a:grpSpLocks/>
            </p:cNvGrpSpPr>
            <p:nvPr/>
          </p:nvGrpSpPr>
          <p:grpSpPr bwMode="auto">
            <a:xfrm>
              <a:off x="174" y="2760"/>
              <a:ext cx="2370" cy="1170"/>
              <a:chOff x="174" y="2760"/>
              <a:chExt cx="2370" cy="1170"/>
            </a:xfrm>
          </p:grpSpPr>
          <p:sp>
            <p:nvSpPr>
              <p:cNvPr id="68628" name="Line 14"/>
              <p:cNvSpPr>
                <a:spLocks noChangeShapeType="1"/>
              </p:cNvSpPr>
              <p:nvPr/>
            </p:nvSpPr>
            <p:spPr bwMode="auto">
              <a:xfrm flipV="1">
                <a:off x="882" y="2760"/>
                <a:ext cx="228" cy="60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29" name="Rectangle 15"/>
              <p:cNvSpPr>
                <a:spLocks noChangeArrowheads="1"/>
              </p:cNvSpPr>
              <p:nvPr/>
            </p:nvSpPr>
            <p:spPr bwMode="auto">
              <a:xfrm>
                <a:off x="174" y="337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2400">
                  <a:latin typeface="Times New Roman" charset="0"/>
                </a:endParaRPr>
              </a:p>
            </p:txBody>
          </p:sp>
        </p:grp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4922838" y="4362450"/>
            <a:ext cx="3965575" cy="1914525"/>
            <a:chOff x="3101" y="2748"/>
            <a:chExt cx="2498" cy="1206"/>
          </a:xfrm>
        </p:grpSpPr>
        <p:sp>
          <p:nvSpPr>
            <p:cNvPr id="68622" name="Text Box 17"/>
            <p:cNvSpPr txBox="1">
              <a:spLocks noChangeArrowheads="1"/>
            </p:cNvSpPr>
            <p:nvPr/>
          </p:nvSpPr>
          <p:spPr bwMode="auto">
            <a:xfrm>
              <a:off x="3101" y="3368"/>
              <a:ext cx="2498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 b="1">
                  <a:solidFill>
                    <a:srgbClr val="FF0000"/>
                  </a:solidFill>
                  <a:latin typeface="Courier New" charset="0"/>
                </a:rPr>
                <a:t>rdt_rcv():</a:t>
              </a:r>
              <a:r>
                <a:rPr lang="en-US" altLang="x-none" sz="1800">
                  <a:latin typeface="Times New Roman" charset="0"/>
                </a:rPr>
                <a:t> </a:t>
              </a:r>
              <a:r>
                <a:rPr lang="en-US" altLang="x-none" sz="1800"/>
                <a:t>called from below; when packet arrives on rcv-side of channel</a:t>
              </a:r>
              <a:endParaRPr lang="en-US" altLang="x-none" sz="2400">
                <a:latin typeface="Times New Roman" charset="0"/>
              </a:endParaRPr>
            </a:p>
          </p:txBody>
        </p:sp>
        <p:grpSp>
          <p:nvGrpSpPr>
            <p:cNvPr id="68623" name="Group 18"/>
            <p:cNvGrpSpPr>
              <a:grpSpLocks/>
            </p:cNvGrpSpPr>
            <p:nvPr/>
          </p:nvGrpSpPr>
          <p:grpSpPr bwMode="auto">
            <a:xfrm>
              <a:off x="3162" y="2748"/>
              <a:ext cx="2370" cy="1206"/>
              <a:chOff x="3162" y="2748"/>
              <a:chExt cx="2370" cy="1206"/>
            </a:xfrm>
          </p:grpSpPr>
          <p:sp>
            <p:nvSpPr>
              <p:cNvPr id="68624" name="Line 19"/>
              <p:cNvSpPr>
                <a:spLocks noChangeShapeType="1"/>
              </p:cNvSpPr>
              <p:nvPr/>
            </p:nvSpPr>
            <p:spPr bwMode="auto">
              <a:xfrm flipH="1" flipV="1">
                <a:off x="4596" y="2748"/>
                <a:ext cx="300" cy="63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25" name="Rectangle 20"/>
              <p:cNvSpPr>
                <a:spLocks noChangeArrowheads="1"/>
              </p:cNvSpPr>
              <p:nvPr/>
            </p:nvSpPr>
            <p:spPr bwMode="auto">
              <a:xfrm>
                <a:off x="3162" y="3390"/>
                <a:ext cx="2370" cy="56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2400">
                  <a:latin typeface="Times New Roman" charset="0"/>
                </a:endParaRPr>
              </a:p>
            </p:txBody>
          </p:sp>
        </p:grp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981575" y="1470025"/>
            <a:ext cx="3762375" cy="1349375"/>
            <a:chOff x="3138" y="926"/>
            <a:chExt cx="2370" cy="850"/>
          </a:xfrm>
        </p:grpSpPr>
        <p:sp>
          <p:nvSpPr>
            <p:cNvPr id="68618" name="Text Box 22"/>
            <p:cNvSpPr txBox="1">
              <a:spLocks noChangeArrowheads="1"/>
            </p:cNvSpPr>
            <p:nvPr/>
          </p:nvSpPr>
          <p:spPr bwMode="auto">
            <a:xfrm>
              <a:off x="3215" y="926"/>
              <a:ext cx="207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 b="1">
                  <a:solidFill>
                    <a:srgbClr val="FF0000"/>
                  </a:solidFill>
                  <a:latin typeface="Courier New" charset="0"/>
                </a:rPr>
                <a:t>deliver_data():</a:t>
              </a:r>
              <a:r>
                <a:rPr lang="en-US" altLang="x-none" sz="1800">
                  <a:latin typeface="Times New Roman" charset="0"/>
                </a:rPr>
                <a:t> </a:t>
              </a:r>
              <a:r>
                <a:rPr lang="en-US" altLang="x-none" sz="1800"/>
                <a:t>called by </a:t>
              </a:r>
              <a:r>
                <a:rPr lang="en-US" altLang="x-none" sz="1800" b="1">
                  <a:latin typeface="Courier New" charset="0"/>
                </a:rPr>
                <a:t>rdt</a:t>
              </a:r>
              <a:r>
                <a:rPr lang="en-US" altLang="x-none" sz="1800"/>
                <a:t> to deliver data to upper</a:t>
              </a:r>
              <a:endParaRPr lang="en-US" altLang="x-none" sz="2400">
                <a:latin typeface="Times New Roman" charset="0"/>
              </a:endParaRPr>
            </a:p>
          </p:txBody>
        </p:sp>
        <p:grpSp>
          <p:nvGrpSpPr>
            <p:cNvPr id="68619" name="Group 23"/>
            <p:cNvGrpSpPr>
              <a:grpSpLocks/>
            </p:cNvGrpSpPr>
            <p:nvPr/>
          </p:nvGrpSpPr>
          <p:grpSpPr bwMode="auto">
            <a:xfrm>
              <a:off x="3138" y="942"/>
              <a:ext cx="2370" cy="834"/>
              <a:chOff x="3138" y="942"/>
              <a:chExt cx="2370" cy="834"/>
            </a:xfrm>
          </p:grpSpPr>
          <p:sp>
            <p:nvSpPr>
              <p:cNvPr id="68620" name="Line 24"/>
              <p:cNvSpPr>
                <a:spLocks noChangeShapeType="1"/>
              </p:cNvSpPr>
              <p:nvPr/>
            </p:nvSpPr>
            <p:spPr bwMode="auto">
              <a:xfrm flipH="1">
                <a:off x="4560" y="1344"/>
                <a:ext cx="150" cy="43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21" name="Rectangle 25"/>
              <p:cNvSpPr>
                <a:spLocks noChangeArrowheads="1"/>
              </p:cNvSpPr>
              <p:nvPr/>
            </p:nvSpPr>
            <p:spPr bwMode="auto">
              <a:xfrm>
                <a:off x="3138" y="942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2400">
                  <a:latin typeface="Times New Roman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81899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x-none" sz="4000" u="sng">
              <a:solidFill>
                <a:srgbClr val="3333CC"/>
              </a:solidFill>
              <a:ea typeface="宋体" charset="-122"/>
            </a:endParaRPr>
          </a:p>
        </p:txBody>
      </p:sp>
      <p:sp>
        <p:nvSpPr>
          <p:cNvPr id="142339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</a:t>
            </a:r>
            <a:r>
              <a:rPr lang="zh-CN" altLang="en-US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and</a:t>
            </a:r>
            <a:r>
              <a:rPr lang="zh-CN" altLang="en-US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Recap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Reliable data transfer</a:t>
            </a:r>
          </a:p>
          <a:p>
            <a:pPr marL="800100" lvl="1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x-none" dirty="0"/>
              <a:t>perfect channel</a:t>
            </a:r>
          </a:p>
          <a:p>
            <a:pPr marL="800100" lvl="1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x-none" dirty="0"/>
              <a:t>channel with bit errors</a:t>
            </a:r>
          </a:p>
          <a:p>
            <a:pPr marL="800100" lvl="1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x-none" dirty="0"/>
              <a:t>channel with bit errors and losses</a:t>
            </a:r>
          </a:p>
          <a:p>
            <a:pPr marL="800100" lvl="1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x-none" dirty="0"/>
              <a:t>sliding window: reliability with throughput</a:t>
            </a:r>
            <a:endParaRPr lang="en-US" altLang="zh-CN" dirty="0">
              <a:solidFill>
                <a:srgbClr val="000000"/>
              </a:solidFill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TCP reliability</a:t>
            </a:r>
          </a:p>
          <a:p>
            <a:pPr lvl="1">
              <a:buClr>
                <a:srgbClr val="C00000"/>
              </a:buClr>
              <a:buFont typeface="Wingdings" charset="2"/>
              <a:buChar char="Ø"/>
            </a:pPr>
            <a:r>
              <a:rPr lang="en-US" altLang="x-none" i="1" dirty="0">
                <a:solidFill>
                  <a:srgbClr val="C00000"/>
                </a:solidFill>
              </a:rPr>
              <a:t>data </a:t>
            </a:r>
            <a:r>
              <a:rPr lang="en-US" altLang="x-none" i="1" dirty="0" err="1">
                <a:solidFill>
                  <a:srgbClr val="C00000"/>
                </a:solidFill>
              </a:rPr>
              <a:t>seq</a:t>
            </a:r>
            <a:r>
              <a:rPr lang="en-US" altLang="x-none" i="1" dirty="0">
                <a:solidFill>
                  <a:srgbClr val="C00000"/>
                </a:solidFill>
              </a:rPr>
              <a:t>#, ack, buffering</a:t>
            </a:r>
            <a:endParaRPr lang="en-US" altLang="zh-CN" i="1" dirty="0">
              <a:solidFill>
                <a:srgbClr val="C00000"/>
              </a:solidFill>
              <a:ea typeface="宋体" charset="-12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9EDA83-D144-0446-9C17-579F7935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40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715227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Flow Control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59225" cy="133191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receive side of a connection has a receive buffer:</a:t>
            </a:r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3276600"/>
            <a:ext cx="3810000" cy="2895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speed-matching service: matching the send rate to the receiving app</a:t>
            </a:r>
            <a:r>
              <a:rPr lang="ja-JP" altLang="en-US" sz="240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s drain rate</a:t>
            </a:r>
            <a:endParaRPr lang="en-US" altLang="x-none" sz="2400" dirty="0">
              <a:ea typeface="ＭＳ Ｐゴシック" charset="-128"/>
            </a:endParaRPr>
          </a:p>
        </p:txBody>
      </p:sp>
      <p:pic>
        <p:nvPicPr>
          <p:cNvPr id="154629" name="Picture 5" descr="rcvw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71800"/>
            <a:ext cx="4800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457200" y="49530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000000"/>
                </a:solidFill>
              </a:rPr>
              <a:t>app process may be slow at reading from buffer</a:t>
            </a:r>
          </a:p>
        </p:txBody>
      </p:sp>
      <p:grpSp>
        <p:nvGrpSpPr>
          <p:cNvPr id="154631" name="Group 7"/>
          <p:cNvGrpSpPr>
            <a:grpSpLocks/>
          </p:cNvGrpSpPr>
          <p:nvPr/>
        </p:nvGrpSpPr>
        <p:grpSpPr bwMode="auto">
          <a:xfrm>
            <a:off x="5181600" y="1066800"/>
            <a:ext cx="3057525" cy="1692275"/>
            <a:chOff x="564" y="803"/>
            <a:chExt cx="1926" cy="1066"/>
          </a:xfrm>
        </p:grpSpPr>
        <p:sp>
          <p:nvSpPr>
            <p:cNvPr id="154632" name="Rectangle 8"/>
            <p:cNvSpPr>
              <a:spLocks noChangeArrowheads="1"/>
            </p:cNvSpPr>
            <p:nvPr/>
          </p:nvSpPr>
          <p:spPr bwMode="auto">
            <a:xfrm>
              <a:off x="564" y="948"/>
              <a:ext cx="1926" cy="9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54633" name="Text Box 9"/>
            <p:cNvSpPr txBox="1">
              <a:spLocks noChangeArrowheads="1"/>
            </p:cNvSpPr>
            <p:nvPr/>
          </p:nvSpPr>
          <p:spPr bwMode="auto">
            <a:xfrm>
              <a:off x="618" y="1043"/>
              <a:ext cx="1809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2000">
                  <a:solidFill>
                    <a:srgbClr val="000000"/>
                  </a:solidFill>
                </a:rPr>
                <a:t>sender won</a:t>
              </a:r>
              <a:r>
                <a:rPr lang="ja-JP" altLang="en-US" sz="2000">
                  <a:solidFill>
                    <a:srgbClr val="000000"/>
                  </a:solidFill>
                </a:rPr>
                <a:t>’</a:t>
              </a:r>
              <a:r>
                <a:rPr lang="en-US" altLang="ja-JP" sz="2000">
                  <a:solidFill>
                    <a:srgbClr val="000000"/>
                  </a:solidFill>
                </a:rPr>
                <a:t>t overflow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2000">
                  <a:solidFill>
                    <a:srgbClr val="000000"/>
                  </a:solidFill>
                </a:rPr>
                <a:t>receiver</a:t>
              </a:r>
              <a:r>
                <a:rPr lang="ja-JP" altLang="en-US" sz="2000">
                  <a:solidFill>
                    <a:srgbClr val="000000"/>
                  </a:solidFill>
                </a:rPr>
                <a:t>’</a:t>
              </a:r>
              <a:r>
                <a:rPr lang="en-US" altLang="ja-JP" sz="2000">
                  <a:solidFill>
                    <a:srgbClr val="000000"/>
                  </a:solidFill>
                </a:rPr>
                <a:t>s buffer by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2000">
                  <a:solidFill>
                    <a:srgbClr val="000000"/>
                  </a:solidFill>
                </a:rPr>
                <a:t>transmitting too much,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2000">
                  <a:solidFill>
                    <a:srgbClr val="000000"/>
                  </a:solidFill>
                </a:rPr>
                <a:t> too fast</a:t>
              </a:r>
              <a:endParaRPr lang="en-US" altLang="x-none" sz="1000">
                <a:solidFill>
                  <a:srgbClr val="000000"/>
                </a:solidFill>
                <a:latin typeface="Times New Roman" charset="0"/>
              </a:endParaRPr>
            </a:p>
          </p:txBody>
        </p:sp>
        <p:grpSp>
          <p:nvGrpSpPr>
            <p:cNvPr id="154634" name="Group 10"/>
            <p:cNvGrpSpPr>
              <a:grpSpLocks/>
            </p:cNvGrpSpPr>
            <p:nvPr/>
          </p:nvGrpSpPr>
          <p:grpSpPr bwMode="auto">
            <a:xfrm>
              <a:off x="604" y="803"/>
              <a:ext cx="1193" cy="288"/>
              <a:chOff x="3448" y="305"/>
              <a:chExt cx="1193" cy="288"/>
            </a:xfrm>
          </p:grpSpPr>
          <p:sp>
            <p:nvSpPr>
              <p:cNvPr id="154635" name="Rectangle 11"/>
              <p:cNvSpPr>
                <a:spLocks noChangeArrowheads="1"/>
              </p:cNvSpPr>
              <p:nvPr/>
            </p:nvSpPr>
            <p:spPr bwMode="auto">
              <a:xfrm>
                <a:off x="3486" y="330"/>
                <a:ext cx="1134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54636" name="Text Box 12"/>
              <p:cNvSpPr txBox="1">
                <a:spLocks noChangeArrowheads="1"/>
              </p:cNvSpPr>
              <p:nvPr/>
            </p:nvSpPr>
            <p:spPr bwMode="auto">
              <a:xfrm>
                <a:off x="3448" y="305"/>
                <a:ext cx="119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x-none" sz="2400">
                    <a:solidFill>
                      <a:srgbClr val="FF0000"/>
                    </a:solidFill>
                  </a:rPr>
                  <a:t>flow control</a:t>
                </a:r>
                <a:endParaRPr lang="en-US" altLang="x-none" sz="10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E5BC4E-15E0-674D-B006-14E014BF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0498-AE79-BE45-96D5-B15E75DF3F04}" type="slidenum">
              <a:rPr lang="en-US" altLang="x-none" smtClean="0"/>
              <a:pPr/>
              <a:t>41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938289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44513" y="228600"/>
            <a:ext cx="802005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TCP Flow Control: How it Works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3324225"/>
            <a:ext cx="4513263" cy="305752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spare room in buffer</a:t>
            </a:r>
            <a:endParaRPr lang="en-US" altLang="x-none" sz="2400" dirty="0">
              <a:latin typeface="Courier New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= </a:t>
            </a:r>
            <a:r>
              <a:rPr lang="en-US" altLang="x-none" sz="2000" b="1" dirty="0" err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RcvWindow</a:t>
            </a:r>
            <a:endParaRPr lang="en-US" altLang="x-none" sz="2000" b="1" dirty="0">
              <a:latin typeface="Courier New" charset="0"/>
              <a:ea typeface="ＭＳ Ｐゴシック" charset="-128"/>
            </a:endParaRPr>
          </a:p>
        </p:txBody>
      </p:sp>
      <p:pic>
        <p:nvPicPr>
          <p:cNvPr id="156676" name="Picture 4" descr="rcvw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404938"/>
            <a:ext cx="4624388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4810125" y="1300163"/>
            <a:ext cx="4079875" cy="52625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4721225" y="1427163"/>
            <a:ext cx="4079875" cy="52419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4808538" y="1389063"/>
            <a:ext cx="1843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000000"/>
                </a:solidFill>
              </a:rPr>
              <a:t>source port #</a:t>
            </a:r>
            <a:endParaRPr lang="en-US" altLang="x-none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6680" name="Text Box 8"/>
          <p:cNvSpPr txBox="1">
            <a:spLocks noChangeArrowheads="1"/>
          </p:cNvSpPr>
          <p:nvPr/>
        </p:nvSpPr>
        <p:spPr bwMode="auto">
          <a:xfrm>
            <a:off x="6954838" y="1395413"/>
            <a:ext cx="159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000000"/>
                </a:solidFill>
              </a:rPr>
              <a:t>dest port #</a:t>
            </a:r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6681" name="Line 9"/>
          <p:cNvSpPr>
            <a:spLocks noChangeShapeType="1"/>
          </p:cNvSpPr>
          <p:nvPr/>
        </p:nvSpPr>
        <p:spPr bwMode="auto">
          <a:xfrm>
            <a:off x="4724400" y="1835150"/>
            <a:ext cx="4075113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2" name="Line 10"/>
          <p:cNvSpPr>
            <a:spLocks noChangeShapeType="1"/>
          </p:cNvSpPr>
          <p:nvPr/>
        </p:nvSpPr>
        <p:spPr bwMode="auto">
          <a:xfrm flipV="1">
            <a:off x="4718050" y="2249488"/>
            <a:ext cx="4079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3" name="Line 11"/>
          <p:cNvSpPr>
            <a:spLocks noChangeShapeType="1"/>
          </p:cNvSpPr>
          <p:nvPr/>
        </p:nvSpPr>
        <p:spPr bwMode="auto">
          <a:xfrm flipV="1">
            <a:off x="6727825" y="1427163"/>
            <a:ext cx="0" cy="427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4" name="Text Box 12"/>
          <p:cNvSpPr txBox="1">
            <a:spLocks noChangeArrowheads="1"/>
          </p:cNvSpPr>
          <p:nvPr/>
        </p:nvSpPr>
        <p:spPr bwMode="auto">
          <a:xfrm>
            <a:off x="5780088" y="4641850"/>
            <a:ext cx="2128837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000000"/>
                </a:solidFill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000000"/>
                </a:solidFill>
              </a:rPr>
              <a:t>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000000"/>
                </a:solidFill>
              </a:rPr>
              <a:t>(variable length)</a:t>
            </a:r>
            <a:endParaRPr lang="en-US" altLang="x-none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6685" name="Text Box 13"/>
          <p:cNvSpPr txBox="1">
            <a:spLocks noChangeArrowheads="1"/>
          </p:cNvSpPr>
          <p:nvPr/>
        </p:nvSpPr>
        <p:spPr bwMode="auto">
          <a:xfrm>
            <a:off x="5375275" y="1814513"/>
            <a:ext cx="2566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000000"/>
                </a:solidFill>
              </a:rPr>
              <a:t>sequence number</a:t>
            </a:r>
            <a:endParaRPr lang="en-US" altLang="x-none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6686" name="Line 14"/>
          <p:cNvSpPr>
            <a:spLocks noChangeShapeType="1"/>
          </p:cNvSpPr>
          <p:nvPr/>
        </p:nvSpPr>
        <p:spPr bwMode="auto">
          <a:xfrm flipV="1">
            <a:off x="4727575" y="2665413"/>
            <a:ext cx="4079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7" name="Text Box 15"/>
          <p:cNvSpPr txBox="1">
            <a:spLocks noChangeArrowheads="1"/>
          </p:cNvSpPr>
          <p:nvPr/>
        </p:nvSpPr>
        <p:spPr bwMode="auto">
          <a:xfrm>
            <a:off x="4962525" y="2249488"/>
            <a:ext cx="3519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000000"/>
                </a:solidFill>
              </a:rPr>
              <a:t>acknowledgement number</a:t>
            </a:r>
            <a:endParaRPr lang="en-US" altLang="x-none" sz="2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6688" name="Line 16"/>
          <p:cNvSpPr>
            <a:spLocks noChangeShapeType="1"/>
          </p:cNvSpPr>
          <p:nvPr/>
        </p:nvSpPr>
        <p:spPr bwMode="auto">
          <a:xfrm flipV="1">
            <a:off x="4722813" y="3097213"/>
            <a:ext cx="4079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9" name="Line 17"/>
          <p:cNvSpPr>
            <a:spLocks noChangeShapeType="1"/>
          </p:cNvSpPr>
          <p:nvPr/>
        </p:nvSpPr>
        <p:spPr bwMode="auto">
          <a:xfrm flipV="1">
            <a:off x="4718050" y="3522663"/>
            <a:ext cx="4079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90" name="Line 18"/>
          <p:cNvSpPr>
            <a:spLocks noChangeShapeType="1"/>
          </p:cNvSpPr>
          <p:nvPr/>
        </p:nvSpPr>
        <p:spPr bwMode="auto">
          <a:xfrm flipV="1">
            <a:off x="4718050" y="4135438"/>
            <a:ext cx="4079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91" name="Line 19"/>
          <p:cNvSpPr>
            <a:spLocks noChangeShapeType="1"/>
          </p:cNvSpPr>
          <p:nvPr/>
        </p:nvSpPr>
        <p:spPr bwMode="auto">
          <a:xfrm flipH="1" flipV="1">
            <a:off x="6742113" y="2668588"/>
            <a:ext cx="4762" cy="849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92" name="Text Box 20"/>
          <p:cNvSpPr txBox="1">
            <a:spLocks noChangeArrowheads="1"/>
          </p:cNvSpPr>
          <p:nvPr/>
        </p:nvSpPr>
        <p:spPr bwMode="auto">
          <a:xfrm>
            <a:off x="6778625" y="2678113"/>
            <a:ext cx="1944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FF0000"/>
                </a:solidFill>
              </a:rPr>
              <a:t>rcvr window size</a:t>
            </a:r>
            <a:endParaRPr lang="en-US" altLang="x-none" sz="180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56693" name="Text Box 21"/>
          <p:cNvSpPr txBox="1">
            <a:spLocks noChangeArrowheads="1"/>
          </p:cNvSpPr>
          <p:nvPr/>
        </p:nvSpPr>
        <p:spPr bwMode="auto">
          <a:xfrm>
            <a:off x="6894513" y="3108325"/>
            <a:ext cx="1841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</a:rPr>
              <a:t>ptr urgent data</a:t>
            </a:r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6694" name="Text Box 22"/>
          <p:cNvSpPr txBox="1">
            <a:spLocks noChangeArrowheads="1"/>
          </p:cNvSpPr>
          <p:nvPr/>
        </p:nvSpPr>
        <p:spPr bwMode="auto">
          <a:xfrm>
            <a:off x="5124450" y="3087688"/>
            <a:ext cx="1208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</a:rPr>
              <a:t>checksum</a:t>
            </a:r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6695" name="Text Box 23"/>
          <p:cNvSpPr txBox="1">
            <a:spLocks noChangeArrowheads="1"/>
          </p:cNvSpPr>
          <p:nvPr/>
        </p:nvSpPr>
        <p:spPr bwMode="auto">
          <a:xfrm>
            <a:off x="6502400" y="2709863"/>
            <a:ext cx="309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solidFill>
                  <a:srgbClr val="000000"/>
                </a:solidFill>
              </a:rPr>
              <a:t>F</a:t>
            </a:r>
            <a:endParaRPr lang="en-US" altLang="x-none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6696" name="Line 24"/>
          <p:cNvSpPr>
            <a:spLocks noChangeShapeType="1"/>
          </p:cNvSpPr>
          <p:nvPr/>
        </p:nvSpPr>
        <p:spPr bwMode="auto">
          <a:xfrm flipV="1">
            <a:off x="6580188" y="2659063"/>
            <a:ext cx="0" cy="427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97" name="Line 25"/>
          <p:cNvSpPr>
            <a:spLocks noChangeShapeType="1"/>
          </p:cNvSpPr>
          <p:nvPr/>
        </p:nvSpPr>
        <p:spPr bwMode="auto">
          <a:xfrm flipV="1">
            <a:off x="6413500" y="2663825"/>
            <a:ext cx="0" cy="4270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98" name="Line 26"/>
          <p:cNvSpPr>
            <a:spLocks noChangeShapeType="1"/>
          </p:cNvSpPr>
          <p:nvPr/>
        </p:nvSpPr>
        <p:spPr bwMode="auto">
          <a:xfrm flipV="1">
            <a:off x="6240463" y="2663825"/>
            <a:ext cx="0" cy="4270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99" name="Line 27"/>
          <p:cNvSpPr>
            <a:spLocks noChangeShapeType="1"/>
          </p:cNvSpPr>
          <p:nvPr/>
        </p:nvSpPr>
        <p:spPr bwMode="auto">
          <a:xfrm flipV="1">
            <a:off x="6073775" y="2668588"/>
            <a:ext cx="0" cy="428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00" name="Line 28"/>
          <p:cNvSpPr>
            <a:spLocks noChangeShapeType="1"/>
          </p:cNvSpPr>
          <p:nvPr/>
        </p:nvSpPr>
        <p:spPr bwMode="auto">
          <a:xfrm flipV="1">
            <a:off x="5911850" y="2663825"/>
            <a:ext cx="0" cy="4270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01" name="Line 29"/>
          <p:cNvSpPr>
            <a:spLocks noChangeShapeType="1"/>
          </p:cNvSpPr>
          <p:nvPr/>
        </p:nvSpPr>
        <p:spPr bwMode="auto">
          <a:xfrm flipV="1">
            <a:off x="5734050" y="2673350"/>
            <a:ext cx="0" cy="428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02" name="Text Box 30"/>
          <p:cNvSpPr txBox="1">
            <a:spLocks noChangeArrowheads="1"/>
          </p:cNvSpPr>
          <p:nvPr/>
        </p:nvSpPr>
        <p:spPr bwMode="auto">
          <a:xfrm>
            <a:off x="6327775" y="2703513"/>
            <a:ext cx="32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solidFill>
                  <a:srgbClr val="000000"/>
                </a:solidFill>
              </a:rPr>
              <a:t>S</a:t>
            </a:r>
            <a:endParaRPr lang="en-US" altLang="x-none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6703" name="Text Box 31"/>
          <p:cNvSpPr txBox="1">
            <a:spLocks noChangeArrowheads="1"/>
          </p:cNvSpPr>
          <p:nvPr/>
        </p:nvSpPr>
        <p:spPr bwMode="auto">
          <a:xfrm>
            <a:off x="6162675" y="2703513"/>
            <a:ext cx="309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solidFill>
                  <a:srgbClr val="000000"/>
                </a:solidFill>
              </a:rPr>
              <a:t>R</a:t>
            </a:r>
            <a:endParaRPr lang="en-US" altLang="x-none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6704" name="Text Box 32"/>
          <p:cNvSpPr txBox="1">
            <a:spLocks noChangeArrowheads="1"/>
          </p:cNvSpPr>
          <p:nvPr/>
        </p:nvSpPr>
        <p:spPr bwMode="auto">
          <a:xfrm>
            <a:off x="6000750" y="2698750"/>
            <a:ext cx="290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solidFill>
                  <a:srgbClr val="000000"/>
                </a:solidFill>
              </a:rPr>
              <a:t>P</a:t>
            </a:r>
            <a:endParaRPr lang="en-US" altLang="x-none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6705" name="Text Box 33"/>
          <p:cNvSpPr txBox="1">
            <a:spLocks noChangeArrowheads="1"/>
          </p:cNvSpPr>
          <p:nvPr/>
        </p:nvSpPr>
        <p:spPr bwMode="auto">
          <a:xfrm>
            <a:off x="5821363" y="2698750"/>
            <a:ext cx="333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solidFill>
                  <a:srgbClr val="000000"/>
                </a:solidFill>
              </a:rPr>
              <a:t>A</a:t>
            </a:r>
            <a:endParaRPr lang="en-US" altLang="x-none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6706" name="Text Box 34"/>
          <p:cNvSpPr txBox="1">
            <a:spLocks noChangeArrowheads="1"/>
          </p:cNvSpPr>
          <p:nvPr/>
        </p:nvSpPr>
        <p:spPr bwMode="auto">
          <a:xfrm>
            <a:off x="5653088" y="2698750"/>
            <a:ext cx="333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solidFill>
                  <a:srgbClr val="000000"/>
                </a:solidFill>
              </a:rPr>
              <a:t>U</a:t>
            </a:r>
            <a:endParaRPr lang="en-US" altLang="x-none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6707" name="Text Box 35"/>
          <p:cNvSpPr txBox="1">
            <a:spLocks noChangeArrowheads="1"/>
          </p:cNvSpPr>
          <p:nvPr/>
        </p:nvSpPr>
        <p:spPr bwMode="auto">
          <a:xfrm>
            <a:off x="4678363" y="2595563"/>
            <a:ext cx="581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</a:rPr>
              <a:t>head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</a:rPr>
              <a:t>len</a:t>
            </a:r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5172075" y="2595563"/>
            <a:ext cx="565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</a:rPr>
              <a:t>not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</a:rPr>
              <a:t>used</a:t>
            </a:r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6709" name="Line 37"/>
          <p:cNvSpPr>
            <a:spLocks noChangeShapeType="1"/>
          </p:cNvSpPr>
          <p:nvPr/>
        </p:nvSpPr>
        <p:spPr bwMode="auto">
          <a:xfrm flipV="1">
            <a:off x="5213350" y="2663825"/>
            <a:ext cx="0" cy="4270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10" name="Text Box 38"/>
          <p:cNvSpPr txBox="1">
            <a:spLocks noChangeArrowheads="1"/>
          </p:cNvSpPr>
          <p:nvPr/>
        </p:nvSpPr>
        <p:spPr bwMode="auto">
          <a:xfrm>
            <a:off x="5176838" y="3636963"/>
            <a:ext cx="3125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000000"/>
                </a:solidFill>
              </a:rPr>
              <a:t>Options (variable length)</a:t>
            </a:r>
            <a:endParaRPr lang="en-US" altLang="x-none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118D8C-EBE9-1F42-A695-5FC30D3D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0498-AE79-BE45-96D5-B15E75DF3F04}" type="slidenum">
              <a:rPr lang="en-US" altLang="x-none" smtClean="0"/>
              <a:pPr/>
              <a:t>42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91425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Line 2"/>
          <p:cNvSpPr>
            <a:spLocks noChangeShapeType="1"/>
          </p:cNvSpPr>
          <p:nvPr/>
        </p:nvSpPr>
        <p:spPr bwMode="auto">
          <a:xfrm>
            <a:off x="4972050" y="4686300"/>
            <a:ext cx="2790825" cy="5619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23" name="Line 3"/>
          <p:cNvSpPr>
            <a:spLocks noChangeShapeType="1"/>
          </p:cNvSpPr>
          <p:nvPr/>
        </p:nvSpPr>
        <p:spPr bwMode="auto">
          <a:xfrm>
            <a:off x="4895850" y="2238375"/>
            <a:ext cx="261937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TCP Seq. #</a:t>
            </a:r>
            <a:r>
              <a:rPr lang="ja-JP" altLang="en-US" sz="4000" u="sng">
                <a:solidFill>
                  <a:srgbClr val="3333CC"/>
                </a:solidFill>
              </a:rPr>
              <a:t>’</a:t>
            </a:r>
            <a:r>
              <a:rPr lang="en-US" altLang="ja-JP" sz="4000" u="sng" dirty="0">
                <a:solidFill>
                  <a:srgbClr val="3333CC"/>
                </a:solidFill>
              </a:rPr>
              <a:t>s and ACKs</a:t>
            </a:r>
            <a:endParaRPr lang="en-US" altLang="x-none" sz="4000" u="sng" dirty="0">
              <a:solidFill>
                <a:srgbClr val="3333CC"/>
              </a:solidFill>
            </a:endParaRPr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352425" y="1428750"/>
            <a:ext cx="3257550" cy="364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ZapfDingbats" charset="0"/>
              <a:buNone/>
            </a:pPr>
            <a:r>
              <a:rPr lang="en-US" altLang="x-none" sz="2000" u="sng" dirty="0">
                <a:solidFill>
                  <a:srgbClr val="FF0000"/>
                </a:solidFill>
              </a:rPr>
              <a:t>Seq. #</a:t>
            </a:r>
            <a:r>
              <a:rPr lang="ja-JP" altLang="en-US" sz="2000" u="sng">
                <a:solidFill>
                  <a:srgbClr val="FF0000"/>
                </a:solidFill>
              </a:rPr>
              <a:t>’</a:t>
            </a:r>
            <a:r>
              <a:rPr lang="en-US" altLang="ja-JP" sz="2000" u="sng" dirty="0">
                <a:solidFill>
                  <a:srgbClr val="FF0000"/>
                </a:solidFill>
              </a:rPr>
              <a:t>s:</a:t>
            </a:r>
            <a:endParaRPr lang="en-US" altLang="ja-JP" sz="2000" dirty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000000"/>
                </a:solidFill>
              </a:rPr>
              <a:t>byte stream </a:t>
            </a:r>
            <a:r>
              <a:rPr lang="ja-JP" altLang="en-US" sz="2000">
                <a:solidFill>
                  <a:srgbClr val="000000"/>
                </a:solidFill>
              </a:rPr>
              <a:t>“</a:t>
            </a:r>
            <a:r>
              <a:rPr lang="en-US" altLang="ja-JP" sz="2000" dirty="0">
                <a:solidFill>
                  <a:srgbClr val="000000"/>
                </a:solidFill>
              </a:rPr>
              <a:t>number</a:t>
            </a:r>
            <a:r>
              <a:rPr lang="ja-JP" altLang="en-US" sz="2000">
                <a:solidFill>
                  <a:srgbClr val="000000"/>
                </a:solidFill>
              </a:rPr>
              <a:t>”</a:t>
            </a:r>
            <a:r>
              <a:rPr lang="en-US" altLang="ja-JP" sz="2000" dirty="0">
                <a:solidFill>
                  <a:srgbClr val="000000"/>
                </a:solidFill>
              </a:rPr>
              <a:t> of first byte in segment</a:t>
            </a:r>
            <a:r>
              <a:rPr lang="ja-JP" altLang="en-US" sz="2000">
                <a:solidFill>
                  <a:srgbClr val="000000"/>
                </a:solidFill>
              </a:rPr>
              <a:t>’</a:t>
            </a:r>
            <a:r>
              <a:rPr lang="en-US" altLang="ja-JP" sz="2000" dirty="0">
                <a:solidFill>
                  <a:srgbClr val="000000"/>
                </a:solidFill>
              </a:rPr>
              <a:t>s data</a:t>
            </a:r>
            <a:endParaRPr lang="en-US" altLang="ja-JP" sz="1800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  <a:buFont typeface="ZapfDingbats" charset="0"/>
              <a:buNone/>
            </a:pPr>
            <a:r>
              <a:rPr lang="en-US" altLang="x-none" sz="2000" u="sng" dirty="0">
                <a:solidFill>
                  <a:srgbClr val="FF0000"/>
                </a:solidFill>
              </a:rPr>
              <a:t>ACKs:</a:t>
            </a:r>
            <a:endParaRPr lang="en-US" altLang="x-none" sz="2000" dirty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000" dirty="0" err="1">
                <a:solidFill>
                  <a:srgbClr val="000000"/>
                </a:solidFill>
              </a:rPr>
              <a:t>seq</a:t>
            </a:r>
            <a:r>
              <a:rPr lang="en-US" altLang="x-none" sz="2000" dirty="0">
                <a:solidFill>
                  <a:srgbClr val="000000"/>
                </a:solidFill>
              </a:rPr>
              <a:t> # of next byte </a:t>
            </a:r>
            <a:r>
              <a:rPr lang="en-US" altLang="x-none" sz="2000" dirty="0">
                <a:solidFill>
                  <a:srgbClr val="FF0000"/>
                </a:solidFill>
              </a:rPr>
              <a:t>expected</a:t>
            </a:r>
            <a:r>
              <a:rPr lang="en-US" altLang="x-none" sz="2000" dirty="0">
                <a:solidFill>
                  <a:srgbClr val="000000"/>
                </a:solidFill>
              </a:rPr>
              <a:t> from other side</a:t>
            </a:r>
          </a:p>
          <a:p>
            <a:pPr lvl="1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FF0000"/>
                </a:solidFill>
              </a:rPr>
              <a:t>cumulative</a:t>
            </a:r>
            <a:r>
              <a:rPr lang="en-US" altLang="x-none" sz="2000" dirty="0">
                <a:solidFill>
                  <a:srgbClr val="000000"/>
                </a:solidFill>
              </a:rPr>
              <a:t> ACK in standard header</a:t>
            </a:r>
          </a:p>
          <a:p>
            <a:pPr lvl="1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sz="2000" dirty="0">
                <a:solidFill>
                  <a:srgbClr val="000000"/>
                </a:solidFill>
              </a:rPr>
              <a:t>selective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ACK</a:t>
            </a:r>
            <a:r>
              <a:rPr lang="en-US" altLang="x-none" sz="2000" dirty="0">
                <a:solidFill>
                  <a:srgbClr val="000000"/>
                </a:solidFill>
              </a:rPr>
              <a:t> in options</a:t>
            </a:r>
          </a:p>
        </p:txBody>
      </p:sp>
      <p:graphicFrame>
        <p:nvGraphicFramePr>
          <p:cNvPr id="158726" name="Object 2"/>
          <p:cNvGraphicFramePr>
            <a:graphicFrameLocks noChangeAspect="1"/>
          </p:cNvGraphicFramePr>
          <p:nvPr/>
        </p:nvGraphicFramePr>
        <p:xfrm>
          <a:off x="4133850" y="1408113"/>
          <a:ext cx="6064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1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1587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1408113"/>
                        <a:ext cx="6064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7" name="Object 3"/>
          <p:cNvGraphicFramePr>
            <a:graphicFrameLocks noChangeAspect="1"/>
          </p:cNvGraphicFramePr>
          <p:nvPr/>
        </p:nvGraphicFramePr>
        <p:xfrm>
          <a:off x="7658100" y="1322388"/>
          <a:ext cx="6064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2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1587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100" y="1322388"/>
                        <a:ext cx="6064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8" name="Text Box 8"/>
          <p:cNvSpPr txBox="1">
            <a:spLocks noChangeArrowheads="1"/>
          </p:cNvSpPr>
          <p:nvPr/>
        </p:nvSpPr>
        <p:spPr bwMode="auto">
          <a:xfrm>
            <a:off x="4783138" y="1460500"/>
            <a:ext cx="9350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</a:rPr>
              <a:t>Host A</a:t>
            </a: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8729" name="Text Box 9"/>
          <p:cNvSpPr txBox="1">
            <a:spLocks noChangeArrowheads="1"/>
          </p:cNvSpPr>
          <p:nvPr/>
        </p:nvSpPr>
        <p:spPr bwMode="auto">
          <a:xfrm>
            <a:off x="6775450" y="1450975"/>
            <a:ext cx="912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</a:rPr>
              <a:t>Host B</a:t>
            </a: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8730" name="Text Box 10"/>
          <p:cNvSpPr txBox="1">
            <a:spLocks noChangeArrowheads="1"/>
          </p:cNvSpPr>
          <p:nvPr/>
        </p:nvSpPr>
        <p:spPr bwMode="auto">
          <a:xfrm rot="706751">
            <a:off x="4981575" y="2220913"/>
            <a:ext cx="24177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Seq=42, ACK=79, data = </a:t>
            </a:r>
            <a:r>
              <a:rPr lang="ja-JP" altLang="en-US" sz="1400">
                <a:solidFill>
                  <a:srgbClr val="000000"/>
                </a:solidFill>
                <a:latin typeface="Arial" charset="0"/>
              </a:rPr>
              <a:t>‘</a:t>
            </a:r>
            <a:r>
              <a:rPr lang="en-US" altLang="ja-JP" sz="1400">
                <a:solidFill>
                  <a:srgbClr val="000000"/>
                </a:solidFill>
                <a:latin typeface="Arial" charset="0"/>
              </a:rPr>
              <a:t>C</a:t>
            </a:r>
            <a:r>
              <a:rPr lang="ja-JP" altLang="en-US" sz="1400">
                <a:solidFill>
                  <a:srgbClr val="000000"/>
                </a:solidFill>
                <a:latin typeface="Arial" charset="0"/>
              </a:rPr>
              <a:t>’</a:t>
            </a: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276" name="Text Box 11"/>
          <p:cNvSpPr txBox="1">
            <a:spLocks noChangeArrowheads="1"/>
          </p:cNvSpPr>
          <p:nvPr/>
        </p:nvSpPr>
        <p:spPr bwMode="auto">
          <a:xfrm rot="-844223">
            <a:off x="5037138" y="3278188"/>
            <a:ext cx="2417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Seq=79, ACK=43, data = </a:t>
            </a:r>
            <a:r>
              <a:rPr lang="ja-JP" altLang="en-US" sz="1400">
                <a:solidFill>
                  <a:srgbClr val="000000"/>
                </a:solidFill>
                <a:latin typeface="Arial" charset="0"/>
              </a:rPr>
              <a:t>‘</a:t>
            </a:r>
            <a:r>
              <a:rPr lang="en-US" altLang="ja-JP" sz="1400">
                <a:solidFill>
                  <a:srgbClr val="000000"/>
                </a:solidFill>
                <a:latin typeface="Arial" charset="0"/>
              </a:rPr>
              <a:t>C</a:t>
            </a:r>
            <a:r>
              <a:rPr lang="ja-JP" altLang="en-US" sz="1400">
                <a:solidFill>
                  <a:srgbClr val="000000"/>
                </a:solidFill>
                <a:latin typeface="Arial" charset="0"/>
              </a:rPr>
              <a:t>’</a:t>
            </a: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277" name="Text Box 12"/>
          <p:cNvSpPr txBox="1">
            <a:spLocks noChangeArrowheads="1"/>
          </p:cNvSpPr>
          <p:nvPr/>
        </p:nvSpPr>
        <p:spPr bwMode="auto">
          <a:xfrm rot="683987">
            <a:off x="5097463" y="4518025"/>
            <a:ext cx="1568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 dirty="0" err="1">
                <a:solidFill>
                  <a:srgbClr val="000000"/>
                </a:solidFill>
                <a:latin typeface="Arial" charset="0"/>
              </a:rPr>
              <a:t>Seq</a:t>
            </a:r>
            <a:r>
              <a:rPr lang="en-US" altLang="x-none" sz="1400" dirty="0">
                <a:solidFill>
                  <a:srgbClr val="000000"/>
                </a:solidFill>
                <a:latin typeface="Arial" charset="0"/>
              </a:rPr>
              <a:t>=4</a:t>
            </a:r>
            <a:r>
              <a:rPr lang="en-US" altLang="zh-CN" sz="1400" dirty="0">
                <a:solidFill>
                  <a:srgbClr val="000000"/>
                </a:solidFill>
                <a:latin typeface="Arial" charset="0"/>
              </a:rPr>
              <a:t>3</a:t>
            </a:r>
            <a:r>
              <a:rPr lang="en-US" altLang="x-none" sz="1400" dirty="0">
                <a:solidFill>
                  <a:srgbClr val="000000"/>
                </a:solidFill>
                <a:latin typeface="Arial" charset="0"/>
              </a:rPr>
              <a:t>, ACK=80</a:t>
            </a:r>
            <a:endParaRPr lang="en-US" altLang="x-none" sz="10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8733" name="Text Box 13"/>
          <p:cNvSpPr txBox="1">
            <a:spLocks noChangeArrowheads="1"/>
          </p:cNvSpPr>
          <p:nvPr/>
        </p:nvSpPr>
        <p:spPr bwMode="auto">
          <a:xfrm>
            <a:off x="4022725" y="1931988"/>
            <a:ext cx="7032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solidFill>
                  <a:srgbClr val="000000"/>
                </a:solidFill>
              </a:rPr>
              <a:t>User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solidFill>
                  <a:srgbClr val="000000"/>
                </a:solidFill>
              </a:rPr>
              <a:t>types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600">
                <a:solidFill>
                  <a:srgbClr val="000000"/>
                </a:solidFill>
              </a:rPr>
              <a:t>‘</a:t>
            </a:r>
            <a:r>
              <a:rPr lang="en-US" altLang="ja-JP" sz="1600">
                <a:solidFill>
                  <a:srgbClr val="000000"/>
                </a:solidFill>
              </a:rPr>
              <a:t>C</a:t>
            </a:r>
            <a:r>
              <a:rPr lang="ja-JP" altLang="en-US" sz="1600">
                <a:solidFill>
                  <a:srgbClr val="000000"/>
                </a:solidFill>
              </a:rPr>
              <a:t>’</a:t>
            </a: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8734" name="Text Box 14"/>
          <p:cNvSpPr txBox="1">
            <a:spLocks noChangeArrowheads="1"/>
          </p:cNvSpPr>
          <p:nvPr/>
        </p:nvSpPr>
        <p:spPr bwMode="auto">
          <a:xfrm>
            <a:off x="3800475" y="4046538"/>
            <a:ext cx="11557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solidFill>
                  <a:srgbClr val="000000"/>
                </a:solidFill>
              </a:rPr>
              <a:t>host ACKs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solidFill>
                  <a:srgbClr val="000000"/>
                </a:solidFill>
              </a:rPr>
              <a:t>receipt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solidFill>
                  <a:srgbClr val="000000"/>
                </a:solidFill>
              </a:rPr>
              <a:t>of echoed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600">
                <a:solidFill>
                  <a:srgbClr val="000000"/>
                </a:solidFill>
              </a:rPr>
              <a:t>‘</a:t>
            </a:r>
            <a:r>
              <a:rPr lang="en-US" altLang="ja-JP" sz="1600">
                <a:solidFill>
                  <a:srgbClr val="000000"/>
                </a:solidFill>
              </a:rPr>
              <a:t>C</a:t>
            </a:r>
            <a:r>
              <a:rPr lang="ja-JP" altLang="en-US" sz="1600">
                <a:solidFill>
                  <a:srgbClr val="000000"/>
                </a:solidFill>
              </a:rPr>
              <a:t>’</a:t>
            </a: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8735" name="Text Box 15"/>
          <p:cNvSpPr txBox="1">
            <a:spLocks noChangeArrowheads="1"/>
          </p:cNvSpPr>
          <p:nvPr/>
        </p:nvSpPr>
        <p:spPr bwMode="auto">
          <a:xfrm>
            <a:off x="7496175" y="2589213"/>
            <a:ext cx="11557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solidFill>
                  <a:srgbClr val="000000"/>
                </a:solidFill>
              </a:rPr>
              <a:t>host ACKs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solidFill>
                  <a:srgbClr val="000000"/>
                </a:solidFill>
              </a:rPr>
              <a:t>receipt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600">
                <a:solidFill>
                  <a:srgbClr val="000000"/>
                </a:solidFill>
              </a:rPr>
              <a:t>‘</a:t>
            </a:r>
            <a:r>
              <a:rPr lang="en-US" altLang="ja-JP" sz="1600">
                <a:solidFill>
                  <a:srgbClr val="000000"/>
                </a:solidFill>
              </a:rPr>
              <a:t>C</a:t>
            </a:r>
            <a:r>
              <a:rPr lang="ja-JP" altLang="en-US" sz="1600">
                <a:solidFill>
                  <a:srgbClr val="000000"/>
                </a:solidFill>
              </a:rPr>
              <a:t>’</a:t>
            </a:r>
            <a:r>
              <a:rPr lang="en-US" altLang="ja-JP" sz="1600">
                <a:solidFill>
                  <a:srgbClr val="000000"/>
                </a:solidFill>
              </a:rPr>
              <a:t>, echoes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solidFill>
                  <a:srgbClr val="000000"/>
                </a:solidFill>
              </a:rPr>
              <a:t>back </a:t>
            </a:r>
            <a:r>
              <a:rPr lang="ja-JP" altLang="en-US" sz="1600">
                <a:solidFill>
                  <a:srgbClr val="000000"/>
                </a:solidFill>
              </a:rPr>
              <a:t>‘</a:t>
            </a:r>
            <a:r>
              <a:rPr lang="en-US" altLang="ja-JP" sz="1600">
                <a:solidFill>
                  <a:srgbClr val="000000"/>
                </a:solidFill>
              </a:rPr>
              <a:t>C</a:t>
            </a:r>
            <a:r>
              <a:rPr lang="ja-JP" altLang="en-US" sz="1600">
                <a:solidFill>
                  <a:srgbClr val="000000"/>
                </a:solidFill>
              </a:rPr>
              <a:t>’</a:t>
            </a: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8736" name="Line 16"/>
          <p:cNvSpPr>
            <a:spLocks noChangeShapeType="1"/>
          </p:cNvSpPr>
          <p:nvPr/>
        </p:nvSpPr>
        <p:spPr bwMode="auto">
          <a:xfrm flipH="1">
            <a:off x="4886325" y="3200400"/>
            <a:ext cx="260985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37" name="Line 17"/>
          <p:cNvSpPr>
            <a:spLocks noChangeShapeType="1"/>
          </p:cNvSpPr>
          <p:nvPr/>
        </p:nvSpPr>
        <p:spPr bwMode="auto">
          <a:xfrm flipH="1">
            <a:off x="8620125" y="1714500"/>
            <a:ext cx="0" cy="4514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8738" name="Group 18"/>
          <p:cNvGrpSpPr>
            <a:grpSpLocks/>
          </p:cNvGrpSpPr>
          <p:nvPr/>
        </p:nvGrpSpPr>
        <p:grpSpPr bwMode="auto">
          <a:xfrm>
            <a:off x="8293100" y="5527675"/>
            <a:ext cx="658813" cy="366713"/>
            <a:chOff x="3304" y="3530"/>
            <a:chExt cx="415" cy="231"/>
          </a:xfrm>
        </p:grpSpPr>
        <p:sp>
          <p:nvSpPr>
            <p:cNvPr id="158740" name="Rectangle 19"/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58741" name="Text Box 20"/>
            <p:cNvSpPr txBox="1">
              <a:spLocks noChangeArrowheads="1"/>
            </p:cNvSpPr>
            <p:nvPr/>
          </p:nvSpPr>
          <p:spPr bwMode="auto">
            <a:xfrm>
              <a:off x="3304" y="3530"/>
              <a:ext cx="4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>
                  <a:solidFill>
                    <a:srgbClr val="FF0000"/>
                  </a:solidFill>
                </a:rPr>
                <a:t>time</a:t>
              </a:r>
              <a:endParaRPr lang="en-US" altLang="x-none" sz="10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58739" name="Text Box 21"/>
          <p:cNvSpPr txBox="1">
            <a:spLocks noChangeArrowheads="1"/>
          </p:cNvSpPr>
          <p:nvPr/>
        </p:nvSpPr>
        <p:spPr bwMode="auto">
          <a:xfrm>
            <a:off x="5392738" y="5794375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</a:rPr>
              <a:t>simple telnet scenario</a:t>
            </a: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E9F005-F372-7944-BC0C-53D6B857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43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176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6" grpId="0"/>
      <p:bldP spid="1127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Send/Ack Optimizations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66072"/>
            <a:ext cx="8153400" cy="40005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TCP includes many tune/optimizations, e.g.,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“small-packet problem”: sender sends a lot of small packets (e.g., telnet one char at a time)</a:t>
            </a:r>
          </a:p>
          <a:p>
            <a:pPr lvl="2"/>
            <a:r>
              <a:rPr lang="en-US" dirty="0"/>
              <a:t>Nagle’s algorithm: do not send data if there is small amount of data in send buffer and there is an </a:t>
            </a:r>
            <a:r>
              <a:rPr lang="en-US" dirty="0" err="1"/>
              <a:t>unack’d</a:t>
            </a:r>
            <a:r>
              <a:rPr lang="en-US" dirty="0"/>
              <a:t> segment</a:t>
            </a:r>
          </a:p>
          <a:p>
            <a:pPr lvl="2"/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”</a:t>
            </a:r>
            <a:r>
              <a:rPr lang="en-US" dirty="0" err="1"/>
              <a:t>ack</a:t>
            </a:r>
            <a:r>
              <a:rPr lang="en-US" dirty="0"/>
              <a:t> inefficiency” problem: receiver sends too many ACKs, no chance of combing ACK with data</a:t>
            </a:r>
          </a:p>
          <a:p>
            <a:pPr lvl="2"/>
            <a:r>
              <a:rPr lang="en-US" dirty="0"/>
              <a:t>Delayed ack to reduce # of ACKs/combine ACK with reply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B44AC-041C-9E45-BE41-B5490ADF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A599-CC33-7E4D-8C4D-B495C4836CF6}" type="slidenum">
              <a:rPr lang="en-US" altLang="x-none" smtClean="0"/>
              <a:pPr/>
              <a:t>44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1294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TCP Receiver ACK Generation</a:t>
            </a:r>
            <a:r>
              <a:rPr lang="en-US" altLang="x-none" sz="3200" u="none">
                <a:ea typeface="ＭＳ Ｐゴシック" charset="-128"/>
              </a:rPr>
              <a:t> </a:t>
            </a:r>
            <a:r>
              <a:rPr lang="en-US" altLang="x-none" sz="1800" u="none">
                <a:ea typeface="ＭＳ Ｐゴシック" charset="-128"/>
              </a:rPr>
              <a:t>[RFC 1122, RFC 2581]</a:t>
            </a:r>
            <a:endParaRPr lang="en-US" altLang="x-none" sz="3200">
              <a:ea typeface="ＭＳ Ｐゴシック" charset="-128"/>
            </a:endParaRP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752475" y="1554163"/>
            <a:ext cx="334645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rgbClr val="FF0000"/>
                </a:solidFill>
                <a:latin typeface="Arial" charset="0"/>
              </a:rPr>
              <a:t>Event at Receiver</a:t>
            </a:r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Arrival of in-order segment with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expected seq #. All data up to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expected seq # already ACKed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Arrival of in-order segment with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expected seq #. One other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segment has ACK pending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Arrival of out-of-order segment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higher-than-expect seq. # 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Gap detected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Arrival of segment that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partially or completely fills gap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4514850" y="1544638"/>
            <a:ext cx="407035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rgbClr val="FF0000"/>
                </a:solidFill>
                <a:latin typeface="Arial" charset="0"/>
              </a:rPr>
              <a:t>TCP Receiver Action</a:t>
            </a:r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Delayed ACK. Wait up to 500ms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for next segment. If no next segment,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send ACK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Immediately send single cumulative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ACK, ACKing both in-order segments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Immediately send duplicate ACK,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indicating seq. # of next expected byte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Immediate send ACK, provided that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segment starts at lower end of gap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8965" name="Line 5"/>
          <p:cNvSpPr>
            <a:spLocks noChangeShapeType="1"/>
          </p:cNvSpPr>
          <p:nvPr/>
        </p:nvSpPr>
        <p:spPr bwMode="auto">
          <a:xfrm>
            <a:off x="876300" y="2009775"/>
            <a:ext cx="7467600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6" name="Line 6"/>
          <p:cNvSpPr>
            <a:spLocks noChangeShapeType="1"/>
          </p:cNvSpPr>
          <p:nvPr/>
        </p:nvSpPr>
        <p:spPr bwMode="auto">
          <a:xfrm flipV="1">
            <a:off x="847725" y="3190875"/>
            <a:ext cx="74771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7" name="Line 7"/>
          <p:cNvSpPr>
            <a:spLocks noChangeShapeType="1"/>
          </p:cNvSpPr>
          <p:nvPr/>
        </p:nvSpPr>
        <p:spPr bwMode="auto">
          <a:xfrm>
            <a:off x="857250" y="4305300"/>
            <a:ext cx="75057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8" name="Line 8"/>
          <p:cNvSpPr>
            <a:spLocks noChangeShapeType="1"/>
          </p:cNvSpPr>
          <p:nvPr/>
        </p:nvSpPr>
        <p:spPr bwMode="auto">
          <a:xfrm>
            <a:off x="866775" y="5410200"/>
            <a:ext cx="7486650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9" name="Line 9"/>
          <p:cNvSpPr>
            <a:spLocks noChangeShapeType="1"/>
          </p:cNvSpPr>
          <p:nvPr/>
        </p:nvSpPr>
        <p:spPr bwMode="auto">
          <a:xfrm>
            <a:off x="4324350" y="1704975"/>
            <a:ext cx="0" cy="43529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FE8CDC-CA46-F646-B0B4-445883DE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A1D6-5A67-8647-88E0-E3A073C06BF1}" type="slidenum">
              <a:rPr lang="en-US" altLang="x-none" smtClean="0"/>
              <a:pPr/>
              <a:t>45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31358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 dirty="0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x-none" sz="4000" u="sng" dirty="0">
              <a:solidFill>
                <a:srgbClr val="3333CC"/>
              </a:solidFill>
              <a:ea typeface="宋体" charset="-122"/>
            </a:endParaRPr>
          </a:p>
        </p:txBody>
      </p:sp>
      <p:sp>
        <p:nvSpPr>
          <p:cNvPr id="142339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</a:t>
            </a:r>
            <a:r>
              <a:rPr lang="zh-CN" altLang="en-US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and</a:t>
            </a:r>
            <a:r>
              <a:rPr lang="zh-CN" altLang="en-US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Recap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Reliable data transfer</a:t>
            </a:r>
          </a:p>
          <a:p>
            <a:pPr marL="800100" lvl="1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x-none" dirty="0"/>
              <a:t>perfect channel</a:t>
            </a:r>
          </a:p>
          <a:p>
            <a:pPr marL="800100" lvl="1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x-none" dirty="0"/>
              <a:t>channel with bit errors</a:t>
            </a:r>
          </a:p>
          <a:p>
            <a:pPr marL="800100" lvl="1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x-none" dirty="0"/>
              <a:t>channel with bit errors and losses</a:t>
            </a:r>
          </a:p>
          <a:p>
            <a:pPr marL="800100" lvl="1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x-none" dirty="0"/>
              <a:t>sliding window: reliability with throughput</a:t>
            </a:r>
            <a:endParaRPr lang="en-US" altLang="zh-CN" dirty="0">
              <a:solidFill>
                <a:srgbClr val="000000"/>
              </a:solidFill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TCP reliability</a:t>
            </a: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x-none" dirty="0"/>
              <a:t>data </a:t>
            </a:r>
            <a:r>
              <a:rPr lang="en-US" altLang="x-none" dirty="0" err="1"/>
              <a:t>seq</a:t>
            </a:r>
            <a:r>
              <a:rPr lang="en-US" altLang="x-none" dirty="0"/>
              <a:t>#, ack, buffering</a:t>
            </a:r>
          </a:p>
          <a:p>
            <a:pPr lvl="1">
              <a:buClr>
                <a:srgbClr val="C00000"/>
              </a:buClr>
              <a:buFont typeface="Wingdings" charset="2"/>
              <a:buChar char="Ø"/>
            </a:pPr>
            <a:r>
              <a:rPr lang="en-US" altLang="x-none" i="1" dirty="0">
                <a:solidFill>
                  <a:srgbClr val="C00000"/>
                </a:solidFill>
              </a:rPr>
              <a:t>timeout realization</a:t>
            </a:r>
            <a:endParaRPr lang="en-US" altLang="zh-CN" i="1" dirty="0">
              <a:solidFill>
                <a:srgbClr val="C00000"/>
              </a:solidFill>
              <a:ea typeface="宋体" charset="-12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B1888B-D9F5-BD4C-86FA-E48F3562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46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826778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4000" u="sng" dirty="0">
                <a:solidFill>
                  <a:srgbClr val="3333CC"/>
                </a:solidFill>
              </a:rPr>
              <a:t>TCP</a:t>
            </a:r>
            <a:r>
              <a:rPr lang="zh-CN" altLang="en-US" sz="4000" u="sng" dirty="0">
                <a:solidFill>
                  <a:srgbClr val="3333CC"/>
                </a:solidFill>
              </a:rPr>
              <a:t> </a:t>
            </a:r>
            <a:r>
              <a:rPr lang="en-US" altLang="zh-CN" sz="4000" u="sng" dirty="0">
                <a:solidFill>
                  <a:srgbClr val="3333CC"/>
                </a:solidFill>
              </a:rPr>
              <a:t>Reliable Data Transfer</a:t>
            </a:r>
            <a:endParaRPr lang="en-US" altLang="en-US" sz="4000" u="sng" dirty="0">
              <a:solidFill>
                <a:srgbClr val="3333CC"/>
              </a:solidFill>
            </a:endParaRP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Basic structure: sliding window protocol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Remaining issue: How to determine the </a:t>
            </a:r>
            <a:r>
              <a:rPr lang="ja-JP" altLang="en-US" dirty="0">
                <a:solidFill>
                  <a:srgbClr val="000000"/>
                </a:solidFill>
              </a:rPr>
              <a:t>“</a:t>
            </a:r>
            <a:r>
              <a:rPr lang="en-US" altLang="ja-JP" dirty="0">
                <a:solidFill>
                  <a:srgbClr val="000000"/>
                </a:solidFill>
              </a:rPr>
              <a:t>right</a:t>
            </a:r>
            <a:r>
              <a:rPr lang="ja-JP" altLang="en-US" dirty="0">
                <a:solidFill>
                  <a:srgbClr val="000000"/>
                </a:solidFill>
              </a:rPr>
              <a:t>”</a:t>
            </a:r>
            <a:r>
              <a:rPr lang="en-US" altLang="ja-JP" dirty="0">
                <a:solidFill>
                  <a:srgbClr val="000000"/>
                </a:solidFill>
              </a:rPr>
              <a:t> parameters?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timeout value?</a:t>
            </a:r>
          </a:p>
          <a:p>
            <a:pPr lvl="1">
              <a:buClr>
                <a:srgbClr val="3333CC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sliding window size?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D1D0D-5593-2645-8462-4CA69796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47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337401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History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66713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Key parameters for TCP in mid-1980s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fixed window size W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timeout value = 2 RTT</a:t>
            </a:r>
          </a:p>
          <a:p>
            <a:pPr lvl="1">
              <a:buClr>
                <a:srgbClr val="3333CC"/>
              </a:buClr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Network collapse in the mid-1980s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UCB </a:t>
            </a:r>
            <a:r>
              <a:rPr lang="en-US" altLang="en-US" dirty="0">
                <a:solidFill>
                  <a:srgbClr val="000000"/>
                </a:solidFill>
                <a:sym typeface="Wingdings" charset="2"/>
              </a:rPr>
              <a:t> LBL throughput dropped by 1000X !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  <a:sym typeface="Wingdings" charset="2"/>
              </a:rPr>
              <a:t>The intuition was that the collapse was caused by wrong parameters</a:t>
            </a:r>
            <a:r>
              <a:rPr lang="mr-IN" altLang="en-US" dirty="0">
                <a:solidFill>
                  <a:srgbClr val="000000"/>
                </a:solidFill>
                <a:sym typeface="Wingdings" charset="2"/>
              </a:rPr>
              <a:t>…</a:t>
            </a:r>
            <a:endParaRPr lang="en-US" altLang="en-US" dirty="0">
              <a:solidFill>
                <a:srgbClr val="000000"/>
              </a:solidFill>
              <a:sym typeface="Wingdings" charset="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0C24F0-DB1F-7B47-B301-0B21126C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48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748231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230188"/>
            <a:ext cx="8286282" cy="776287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Timeout: Cost of Timeout </a:t>
            </a:r>
            <a:r>
              <a:rPr lang="en-US" altLang="en-US" dirty="0" err="1">
                <a:ea typeface="ＭＳ Ｐゴシック" charset="-128"/>
              </a:rPr>
              <a:t>Param</a:t>
            </a:r>
            <a:endParaRPr lang="en-US" altLang="en-US" sz="4400" dirty="0">
              <a:ea typeface="ＭＳ Ｐゴシック" charset="-128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1295400"/>
            <a:ext cx="7716838" cy="327977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ea typeface="ＭＳ Ｐゴシック" charset="-128"/>
              </a:rPr>
              <a:t>Why is good timeout value important</a:t>
            </a:r>
            <a:r>
              <a:rPr lang="en-US" altLang="zh-CN" sz="2400" dirty="0">
                <a:ea typeface="ＭＳ Ｐゴシック" charset="-128"/>
              </a:rPr>
              <a:t>?</a:t>
            </a:r>
            <a:endParaRPr lang="en-US" altLang="en-US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2400" dirty="0">
                <a:ea typeface="ＭＳ Ｐゴシック" charset="-128"/>
              </a:rPr>
              <a:t>too short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premature timeout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unnecessary retransmissions</a:t>
            </a:r>
            <a:r>
              <a:rPr lang="en-US" altLang="zh-CN" dirty="0">
                <a:ea typeface="宋体" charset="-122"/>
              </a:rPr>
              <a:t>; many duplicates</a:t>
            </a:r>
          </a:p>
          <a:p>
            <a:pPr lvl="1"/>
            <a:endParaRPr lang="en-US" altLang="en-US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2400" dirty="0">
                <a:ea typeface="ＭＳ Ｐゴシック" charset="-128"/>
              </a:rPr>
              <a:t>too long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000" dirty="0">
                <a:ea typeface="ＭＳ Ｐゴシック" charset="-128"/>
              </a:rPr>
              <a:t>slow reaction to segment loss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315913" y="4886325"/>
            <a:ext cx="57436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ZapfDingbats" charset="0"/>
              <a:buNone/>
            </a:pPr>
            <a:r>
              <a:rPr lang="en-US" altLang="en-US" sz="2400" u="sng" dirty="0">
                <a:solidFill>
                  <a:srgbClr val="FF0000"/>
                </a:solidFill>
                <a:latin typeface="Times New Roman" charset="0"/>
              </a:rPr>
              <a:t>Q:</a:t>
            </a:r>
            <a:r>
              <a:rPr lang="en-US" altLang="en-US" sz="2400" dirty="0">
                <a:latin typeface="Times New Roman" charset="0"/>
              </a:rPr>
              <a:t> Is it possible to set Timeout as a constant?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15913" y="5659140"/>
            <a:ext cx="72214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ZapfDingbats" charset="0"/>
              <a:buNone/>
            </a:pPr>
            <a:r>
              <a:rPr lang="en-US" altLang="en-US" sz="2400" u="sng" dirty="0">
                <a:solidFill>
                  <a:srgbClr val="FF0000"/>
                </a:solidFill>
                <a:latin typeface="Times New Roman" charset="0"/>
              </a:rPr>
              <a:t>Q:</a:t>
            </a:r>
            <a:r>
              <a:rPr lang="en-US" altLang="en-US" sz="2400" dirty="0">
                <a:latin typeface="Times New Roman" charset="0"/>
              </a:rPr>
              <a:t> Any problem w/ the early approach: Timeout = 2 RTT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0404F2-49B8-9D4F-B4CE-BB0D4252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0498-AE79-BE45-96D5-B15E75DF3F04}" type="slidenum">
              <a:rPr lang="en-US" altLang="x-none" smtClean="0"/>
              <a:pPr/>
              <a:t>49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6495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F819782-F998-8240-839F-6227D5E2E854}" type="slidenum">
              <a:rPr lang="en-US" altLang="x-none" sz="1400">
                <a:latin typeface="Times New Roman" charset="0"/>
              </a:rPr>
              <a:pPr eaLnBrk="1" hangingPunct="1"/>
              <a:t>5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Reliable </a:t>
            </a:r>
            <a:r>
              <a:rPr lang="en-US" altLang="zh-CN" sz="3200">
                <a:ea typeface="宋体" charset="-122"/>
              </a:rPr>
              <a:t>D</a:t>
            </a:r>
            <a:r>
              <a:rPr lang="en-US" altLang="x-none" sz="3200">
                <a:ea typeface="ＭＳ Ｐゴシック" charset="-128"/>
              </a:rPr>
              <a:t>ata </a:t>
            </a:r>
            <a:r>
              <a:rPr lang="en-US" altLang="zh-CN" sz="3200">
                <a:ea typeface="宋体" charset="-122"/>
              </a:rPr>
              <a:t>T</a:t>
            </a:r>
            <a:r>
              <a:rPr lang="en-US" altLang="x-none" sz="3200">
                <a:ea typeface="ＭＳ Ｐゴシック" charset="-128"/>
              </a:rPr>
              <a:t>ransfer: </a:t>
            </a:r>
            <a:r>
              <a:rPr lang="en-US" altLang="zh-CN" sz="3200">
                <a:ea typeface="宋体" charset="-122"/>
              </a:rPr>
              <a:t>G</a:t>
            </a:r>
            <a:r>
              <a:rPr lang="en-US" altLang="x-none" sz="3200">
                <a:ea typeface="ＭＳ Ｐゴシック" charset="-128"/>
              </a:rPr>
              <a:t>etting </a:t>
            </a:r>
            <a:r>
              <a:rPr lang="en-US" altLang="zh-CN" sz="3200">
                <a:ea typeface="宋体" charset="-122"/>
              </a:rPr>
              <a:t>S</a:t>
            </a:r>
            <a:r>
              <a:rPr lang="en-US" altLang="x-none" sz="3200">
                <a:ea typeface="ＭＳ Ｐゴシック" charset="-128"/>
              </a:rPr>
              <a:t>tarted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524000"/>
            <a:ext cx="7258050" cy="3352800"/>
          </a:xfrm>
          <a:noFill/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We</a:t>
            </a:r>
            <a:r>
              <a:rPr lang="ja-JP" altLang="en-US" sz="2400" dirty="0">
                <a:solidFill>
                  <a:srgbClr val="FF0000"/>
                </a:solidFill>
                <a:ea typeface="ＭＳ Ｐゴシック" charset="-128"/>
              </a:rPr>
              <a:t>’</a:t>
            </a:r>
            <a:r>
              <a:rPr lang="en-US" altLang="ja-JP" sz="2400" dirty="0" err="1">
                <a:solidFill>
                  <a:srgbClr val="FF0000"/>
                </a:solidFill>
                <a:ea typeface="ＭＳ Ｐゴシック" charset="-128"/>
              </a:rPr>
              <a:t>ll</a:t>
            </a:r>
            <a:r>
              <a:rPr lang="en-US" altLang="ja-JP" sz="2400" dirty="0">
                <a:solidFill>
                  <a:srgbClr val="FF0000"/>
                </a:solidFill>
                <a:ea typeface="ＭＳ Ｐゴシック" charset="-128"/>
              </a:rPr>
              <a:t>:</a:t>
            </a:r>
            <a:endParaRPr lang="en-US" altLang="ja-JP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incrementally develop sender, receiver sides of reliable data transfer protocol (</a:t>
            </a:r>
            <a:r>
              <a:rPr lang="en-US" altLang="x-none" sz="2400" dirty="0" err="1">
                <a:ea typeface="ＭＳ Ｐゴシック" charset="-128"/>
              </a:rPr>
              <a:t>rdt</a:t>
            </a:r>
            <a:r>
              <a:rPr lang="en-US" altLang="x-none" sz="2400" dirty="0">
                <a:ea typeface="ＭＳ Ｐゴシック" charset="-128"/>
              </a:rPr>
              <a:t>)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consider only unidirectional data transfer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but control info will flow on both directions !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use </a:t>
            </a:r>
            <a:r>
              <a:rPr lang="en-US" altLang="x-none" sz="2400" dirty="0">
                <a:solidFill>
                  <a:srgbClr val="C00000"/>
                </a:solidFill>
                <a:ea typeface="ＭＳ Ｐゴシック" charset="-128"/>
              </a:rPr>
              <a:t>finite state machines (FSM)</a:t>
            </a:r>
            <a:r>
              <a:rPr lang="en-US" altLang="x-none" sz="2400" dirty="0">
                <a:ea typeface="ＭＳ Ｐゴシック" charset="-128"/>
              </a:rPr>
              <a:t> to specify sender, receiver</a:t>
            </a:r>
          </a:p>
        </p:txBody>
      </p:sp>
      <p:grpSp>
        <p:nvGrpSpPr>
          <p:cNvPr id="94212" name="Group 4"/>
          <p:cNvGrpSpPr>
            <a:grpSpLocks/>
          </p:cNvGrpSpPr>
          <p:nvPr/>
        </p:nvGrpSpPr>
        <p:grpSpPr bwMode="auto">
          <a:xfrm>
            <a:off x="3063875" y="4838700"/>
            <a:ext cx="917575" cy="942975"/>
            <a:chOff x="670" y="3294"/>
            <a:chExt cx="578" cy="594"/>
          </a:xfrm>
        </p:grpSpPr>
        <p:sp>
          <p:nvSpPr>
            <p:cNvPr id="94229" name="Oval 5"/>
            <p:cNvSpPr>
              <a:spLocks noChangeArrowheads="1"/>
            </p:cNvSpPr>
            <p:nvPr/>
          </p:nvSpPr>
          <p:spPr bwMode="auto">
            <a:xfrm>
              <a:off x="738" y="3294"/>
              <a:ext cx="510" cy="5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4230" name="Oval 6"/>
            <p:cNvSpPr>
              <a:spLocks noChangeArrowheads="1"/>
            </p:cNvSpPr>
            <p:nvPr/>
          </p:nvSpPr>
          <p:spPr bwMode="auto">
            <a:xfrm>
              <a:off x="690" y="3336"/>
              <a:ext cx="510" cy="55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4231" name="Text Box 7"/>
            <p:cNvSpPr txBox="1">
              <a:spLocks noChangeArrowheads="1"/>
            </p:cNvSpPr>
            <p:nvPr/>
          </p:nvSpPr>
          <p:spPr bwMode="auto">
            <a:xfrm>
              <a:off x="670" y="3425"/>
              <a:ext cx="51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2000">
                  <a:latin typeface="Comic Sans MS" charset="0"/>
                </a:rPr>
                <a:t>state</a:t>
              </a:r>
            </a:p>
            <a:p>
              <a:pPr algn="ctr" eaLnBrk="1" hangingPunct="1"/>
              <a:r>
                <a:rPr lang="en-US" altLang="x-none" sz="2000">
                  <a:latin typeface="Comic Sans MS" charset="0"/>
                </a:rPr>
                <a:t>1</a:t>
              </a:r>
            </a:p>
          </p:txBody>
        </p:sp>
      </p:grpSp>
      <p:sp>
        <p:nvSpPr>
          <p:cNvPr id="94213" name="Freeform 8"/>
          <p:cNvSpPr>
            <a:spLocks/>
          </p:cNvSpPr>
          <p:nvPr/>
        </p:nvSpPr>
        <p:spPr bwMode="auto">
          <a:xfrm>
            <a:off x="3981450" y="4857750"/>
            <a:ext cx="3952875" cy="285750"/>
          </a:xfrm>
          <a:custGeom>
            <a:avLst/>
            <a:gdLst>
              <a:gd name="T0" fmla="*/ 0 w 1446"/>
              <a:gd name="T1" fmla="*/ 2147483647 h 180"/>
              <a:gd name="T2" fmla="*/ 2147483647 w 1446"/>
              <a:gd name="T3" fmla="*/ 2147483647 h 180"/>
              <a:gd name="T4" fmla="*/ 0 60000 65536"/>
              <a:gd name="T5" fmla="*/ 0 60000 65536"/>
              <a:gd name="T6" fmla="*/ 0 w 1446"/>
              <a:gd name="T7" fmla="*/ 0 h 180"/>
              <a:gd name="T8" fmla="*/ 1446 w 1446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46" h="180">
                <a:moveTo>
                  <a:pt x="0" y="180"/>
                </a:moveTo>
                <a:cubicBezTo>
                  <a:pt x="540" y="30"/>
                  <a:pt x="972" y="0"/>
                  <a:pt x="1446" y="16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4214" name="Group 9"/>
          <p:cNvGrpSpPr>
            <a:grpSpLocks/>
          </p:cNvGrpSpPr>
          <p:nvPr/>
        </p:nvGrpSpPr>
        <p:grpSpPr bwMode="auto">
          <a:xfrm>
            <a:off x="7816850" y="4943475"/>
            <a:ext cx="917575" cy="942975"/>
            <a:chOff x="670" y="3294"/>
            <a:chExt cx="578" cy="594"/>
          </a:xfrm>
        </p:grpSpPr>
        <p:sp>
          <p:nvSpPr>
            <p:cNvPr id="94226" name="Oval 10"/>
            <p:cNvSpPr>
              <a:spLocks noChangeArrowheads="1"/>
            </p:cNvSpPr>
            <p:nvPr/>
          </p:nvSpPr>
          <p:spPr bwMode="auto">
            <a:xfrm>
              <a:off x="738" y="3294"/>
              <a:ext cx="510" cy="5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4227" name="Oval 11"/>
            <p:cNvSpPr>
              <a:spLocks noChangeArrowheads="1"/>
            </p:cNvSpPr>
            <p:nvPr/>
          </p:nvSpPr>
          <p:spPr bwMode="auto">
            <a:xfrm>
              <a:off x="690" y="3336"/>
              <a:ext cx="510" cy="55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4228" name="Text Box 12"/>
            <p:cNvSpPr txBox="1">
              <a:spLocks noChangeArrowheads="1"/>
            </p:cNvSpPr>
            <p:nvPr/>
          </p:nvSpPr>
          <p:spPr bwMode="auto">
            <a:xfrm>
              <a:off x="670" y="3425"/>
              <a:ext cx="51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2000">
                  <a:latin typeface="Comic Sans MS" charset="0"/>
                </a:rPr>
                <a:t>state</a:t>
              </a:r>
            </a:p>
            <a:p>
              <a:pPr algn="ctr" eaLnBrk="1" hangingPunct="1"/>
              <a:r>
                <a:rPr lang="en-US" altLang="x-none" sz="2000">
                  <a:latin typeface="Comic Sans MS" charset="0"/>
                </a:rPr>
                <a:t>2</a:t>
              </a:r>
            </a:p>
          </p:txBody>
        </p:sp>
      </p:grpSp>
      <p:sp>
        <p:nvSpPr>
          <p:cNvPr id="171021" name="Text Box 13"/>
          <p:cNvSpPr txBox="1">
            <a:spLocks noChangeArrowheads="1"/>
          </p:cNvSpPr>
          <p:nvPr/>
        </p:nvSpPr>
        <p:spPr bwMode="auto">
          <a:xfrm>
            <a:off x="4110038" y="4232275"/>
            <a:ext cx="3355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event causing state transition</a:t>
            </a:r>
            <a:endParaRPr lang="en-US" altLang="x-none">
              <a:latin typeface="Times New Roman" charset="0"/>
            </a:endParaRPr>
          </a:p>
        </p:txBody>
      </p:sp>
      <p:sp>
        <p:nvSpPr>
          <p:cNvPr id="171022" name="Text Box 14"/>
          <p:cNvSpPr txBox="1">
            <a:spLocks noChangeArrowheads="1"/>
          </p:cNvSpPr>
          <p:nvPr/>
        </p:nvSpPr>
        <p:spPr bwMode="auto">
          <a:xfrm>
            <a:off x="4021138" y="45275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actions taken on state transition</a:t>
            </a:r>
            <a:endParaRPr lang="en-US" altLang="x-none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71023" name="Line 15"/>
          <p:cNvSpPr>
            <a:spLocks noChangeShapeType="1"/>
          </p:cNvSpPr>
          <p:nvPr/>
        </p:nvSpPr>
        <p:spPr bwMode="auto">
          <a:xfrm>
            <a:off x="4105275" y="4572000"/>
            <a:ext cx="33813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8" name="Rectangle 16"/>
          <p:cNvSpPr>
            <a:spLocks noChangeArrowheads="1"/>
          </p:cNvSpPr>
          <p:nvPr/>
        </p:nvSpPr>
        <p:spPr bwMode="auto">
          <a:xfrm>
            <a:off x="123825" y="4905375"/>
            <a:ext cx="27717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state:</a:t>
            </a:r>
            <a:r>
              <a:rPr lang="en-US" altLang="x-none" sz="1800">
                <a:latin typeface="Comic Sans MS" charset="0"/>
              </a:rPr>
              <a:t> when in this </a:t>
            </a:r>
            <a:r>
              <a:rPr lang="ja-JP" altLang="en-US" sz="1800">
                <a:latin typeface="Comic Sans MS" charset="0"/>
              </a:rPr>
              <a:t>“</a:t>
            </a:r>
            <a:r>
              <a:rPr lang="en-US" altLang="ja-JP" sz="1800">
                <a:latin typeface="Comic Sans MS" charset="0"/>
              </a:rPr>
              <a:t>state</a:t>
            </a:r>
            <a:r>
              <a:rPr lang="ja-JP" altLang="en-US" sz="1800">
                <a:latin typeface="Comic Sans MS" charset="0"/>
              </a:rPr>
              <a:t>”</a:t>
            </a:r>
            <a:r>
              <a:rPr lang="en-US" altLang="ja-JP" sz="1800">
                <a:latin typeface="Comic Sans MS" charset="0"/>
              </a:rPr>
              <a:t> next state uniquely determined by next event</a:t>
            </a:r>
            <a:endParaRPr lang="en-US" altLang="x-none" sz="1800">
              <a:latin typeface="Comic Sans MS" charset="0"/>
            </a:endParaRPr>
          </a:p>
        </p:txBody>
      </p:sp>
      <p:sp>
        <p:nvSpPr>
          <p:cNvPr id="94219" name="Freeform 17"/>
          <p:cNvSpPr>
            <a:spLocks/>
          </p:cNvSpPr>
          <p:nvPr/>
        </p:nvSpPr>
        <p:spPr bwMode="auto">
          <a:xfrm>
            <a:off x="3381375" y="5781675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  <a:gd name="T6" fmla="*/ 0 w 60"/>
              <a:gd name="T7" fmla="*/ 0 h 366"/>
              <a:gd name="T8" fmla="*/ 60 w 60"/>
              <a:gd name="T9" fmla="*/ 366 h 3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0" name="Freeform 18"/>
          <p:cNvSpPr>
            <a:spLocks/>
          </p:cNvSpPr>
          <p:nvPr/>
        </p:nvSpPr>
        <p:spPr bwMode="auto">
          <a:xfrm flipH="1" flipV="1">
            <a:off x="8524875" y="5819775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  <a:gd name="T6" fmla="*/ 0 w 60"/>
              <a:gd name="T7" fmla="*/ 0 h 366"/>
              <a:gd name="T8" fmla="*/ 60 w 60"/>
              <a:gd name="T9" fmla="*/ 366 h 3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27" name="Line 19"/>
          <p:cNvSpPr>
            <a:spLocks noChangeShapeType="1"/>
          </p:cNvSpPr>
          <p:nvPr/>
        </p:nvSpPr>
        <p:spPr bwMode="auto">
          <a:xfrm>
            <a:off x="3905250" y="5524500"/>
            <a:ext cx="1571625" cy="752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581525" y="5327650"/>
            <a:ext cx="966788" cy="671513"/>
            <a:chOff x="3516" y="3260"/>
            <a:chExt cx="609" cy="423"/>
          </a:xfrm>
        </p:grpSpPr>
        <p:sp>
          <p:nvSpPr>
            <p:cNvPr id="94223" name="Text Box 21"/>
            <p:cNvSpPr txBox="1">
              <a:spLocks noChangeArrowheads="1"/>
            </p:cNvSpPr>
            <p:nvPr/>
          </p:nvSpPr>
          <p:spPr bwMode="auto">
            <a:xfrm>
              <a:off x="3564" y="3260"/>
              <a:ext cx="4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solidFill>
                    <a:srgbClr val="FF0000"/>
                  </a:solidFill>
                  <a:latin typeface="Comic Sans MS" charset="0"/>
                </a:rPr>
                <a:t>event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94224" name="Text Box 22"/>
            <p:cNvSpPr txBox="1">
              <a:spLocks noChangeArrowheads="1"/>
            </p:cNvSpPr>
            <p:nvPr/>
          </p:nvSpPr>
          <p:spPr bwMode="auto">
            <a:xfrm>
              <a:off x="3532" y="3452"/>
              <a:ext cx="5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solidFill>
                    <a:srgbClr val="FF0000"/>
                  </a:solidFill>
                  <a:latin typeface="Comic Sans MS" charset="0"/>
                </a:rPr>
                <a:t>actions</a:t>
              </a:r>
              <a:endParaRPr lang="en-US" altLang="x-none">
                <a:solidFill>
                  <a:srgbClr val="FF0000"/>
                </a:solidFill>
                <a:latin typeface="Times New Roman" charset="0"/>
              </a:endParaRPr>
            </a:p>
          </p:txBody>
        </p:sp>
        <p:sp>
          <p:nvSpPr>
            <p:cNvPr id="94225" name="Line 23"/>
            <p:cNvSpPr>
              <a:spLocks noChangeShapeType="1"/>
            </p:cNvSpPr>
            <p:nvPr/>
          </p:nvSpPr>
          <p:spPr bwMode="auto">
            <a:xfrm>
              <a:off x="3516" y="3480"/>
              <a:ext cx="5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790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21" grpId="0"/>
      <p:bldP spid="171022" grpId="0"/>
      <p:bldP spid="171023" grpId="0" animBg="1"/>
      <p:bldP spid="17102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133350"/>
            <a:ext cx="7772400" cy="11430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Setting Timeout</a:t>
            </a:r>
            <a:endParaRPr lang="en-US" altLang="en-US" sz="4400">
              <a:ea typeface="ＭＳ Ｐゴシック" charset="-128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7639050" cy="1892300"/>
          </a:xfrm>
        </p:spPr>
        <p:txBody>
          <a:bodyPr/>
          <a:lstStyle/>
          <a:p>
            <a:pPr>
              <a:lnSpc>
                <a:spcPct val="80000"/>
              </a:lnSpc>
              <a:buFont typeface="ZapfDingbats" charset="0"/>
              <a:buNone/>
            </a:pPr>
            <a:r>
              <a:rPr lang="en-US" altLang="en-US" sz="1800" b="1" u="sng" dirty="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Problem:</a:t>
            </a:r>
            <a:endParaRPr lang="en-US" altLang="en-US" sz="1800" b="1" dirty="0">
              <a:latin typeface="Courier New" charset="0"/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dirty="0">
                <a:ea typeface="宋体" charset="-122"/>
              </a:rPr>
              <a:t>Ideally, we set timeout = RTT, </a:t>
            </a:r>
            <a:br>
              <a:rPr lang="en-US" altLang="zh-CN" sz="1600" dirty="0">
                <a:ea typeface="宋体" charset="-122"/>
              </a:rPr>
            </a:br>
            <a:r>
              <a:rPr lang="en-US" altLang="zh-CN" sz="1600" dirty="0">
                <a:ea typeface="宋体" charset="-122"/>
              </a:rPr>
              <a:t> but RTT is not a fixed value </a:t>
            </a:r>
            <a:br>
              <a:rPr lang="en-US" altLang="zh-CN" sz="1600" dirty="0">
                <a:ea typeface="宋体" charset="-122"/>
              </a:rPr>
            </a:br>
            <a:r>
              <a:rPr lang="en-US" altLang="zh-CN" sz="1600" dirty="0">
                <a:ea typeface="宋体" charset="-122"/>
              </a:rPr>
              <a:t>=&gt;</a:t>
            </a:r>
            <a:br>
              <a:rPr lang="en-US" altLang="zh-CN" sz="1600" dirty="0">
                <a:ea typeface="ＭＳ Ｐゴシック" charset="-128"/>
              </a:rPr>
            </a:br>
            <a:r>
              <a:rPr lang="en-US" altLang="en-US" sz="1600" dirty="0">
                <a:ea typeface="ＭＳ Ｐゴシック" charset="-128"/>
              </a:rPr>
              <a:t>using the average of </a:t>
            </a:r>
            <a:r>
              <a:rPr lang="en-US" altLang="en-US" sz="1600" b="1" dirty="0">
                <a:latin typeface="Courier New" charset="0"/>
                <a:ea typeface="ＭＳ Ｐゴシック" charset="-128"/>
              </a:rPr>
              <a:t>RTT </a:t>
            </a:r>
            <a:r>
              <a:rPr lang="en-US" altLang="en-US" sz="1600" dirty="0">
                <a:ea typeface="ＭＳ Ｐゴシック" charset="-128"/>
              </a:rPr>
              <a:t>will generate </a:t>
            </a:r>
            <a:br>
              <a:rPr lang="en-US" altLang="en-US" sz="1600" dirty="0">
                <a:ea typeface="ＭＳ Ｐゴシック" charset="-128"/>
              </a:rPr>
            </a:br>
            <a:r>
              <a:rPr lang="en-US" altLang="en-US" sz="1600" dirty="0">
                <a:ea typeface="ＭＳ Ｐゴシック" charset="-128"/>
              </a:rPr>
              <a:t>many timeouts due to network variations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en-US" sz="1600" dirty="0">
                <a:ea typeface="ＭＳ Ｐゴシック" charset="-128"/>
              </a:rPr>
              <a:t>Possibility: using the average/median of RTT 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en-US" sz="1600" dirty="0">
                <a:ea typeface="ＭＳ Ｐゴシック" charset="-128"/>
              </a:rPr>
              <a:t>Issue: this will generate many timeouts due to network variations</a:t>
            </a:r>
          </a:p>
          <a:p>
            <a:pPr>
              <a:lnSpc>
                <a:spcPct val="80000"/>
              </a:lnSpc>
            </a:pPr>
            <a:endParaRPr lang="en-US" altLang="en-US" sz="1600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ZapfDingbats" charset="0"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Solution: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n-US" altLang="en-US" sz="1600" b="1" dirty="0">
                <a:latin typeface="Courier New" charset="0"/>
                <a:ea typeface="ＭＳ Ｐゴシック" charset="-128"/>
              </a:rPr>
              <a:t>Set Timeout RTO = </a:t>
            </a:r>
            <a:r>
              <a:rPr lang="en-US" altLang="en-US" sz="1600" b="1" dirty="0" err="1">
                <a:latin typeface="Courier New" charset="0"/>
                <a:ea typeface="ＭＳ Ｐゴシック" charset="-128"/>
              </a:rPr>
              <a:t>avg</a:t>
            </a:r>
            <a:r>
              <a:rPr lang="en-US" altLang="en-US" sz="1600" b="1" dirty="0">
                <a:latin typeface="Courier New" charset="0"/>
                <a:ea typeface="ＭＳ Ｐゴシック" charset="-128"/>
              </a:rPr>
              <a:t> + </a:t>
            </a:r>
            <a:r>
              <a:rPr lang="ja-JP" altLang="en-US" sz="1600" dirty="0">
                <a:ea typeface="ＭＳ Ｐゴシック" charset="-128"/>
              </a:rPr>
              <a:t>“</a:t>
            </a:r>
            <a:r>
              <a:rPr lang="en-US" altLang="ja-JP" sz="1600" dirty="0">
                <a:ea typeface="ＭＳ Ｐゴシック" charset="-128"/>
              </a:rPr>
              <a:t>safety margin</a:t>
            </a:r>
            <a:r>
              <a:rPr lang="ja-JP" altLang="en-US" sz="1600" dirty="0">
                <a:ea typeface="ＭＳ Ｐゴシック" charset="-128"/>
              </a:rPr>
              <a:t>”</a:t>
            </a:r>
            <a:r>
              <a:rPr lang="en-US" altLang="ja-JP" sz="1600" dirty="0">
                <a:ea typeface="ＭＳ Ｐゴシック" charset="-128"/>
              </a:rPr>
              <a:t> based on variation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060450" y="3956050"/>
            <a:ext cx="5692388" cy="933510"/>
            <a:chOff x="381000" y="4953000"/>
            <a:chExt cx="5692388" cy="933510"/>
          </a:xfrm>
        </p:grpSpPr>
        <p:sp>
          <p:nvSpPr>
            <p:cNvPr id="62480" name="Text Box 4"/>
            <p:cNvSpPr txBox="1">
              <a:spLocks noChangeArrowheads="1"/>
            </p:cNvSpPr>
            <p:nvPr/>
          </p:nvSpPr>
          <p:spPr bwMode="auto">
            <a:xfrm>
              <a:off x="1425962" y="5486400"/>
              <a:ext cx="464742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rgbClr val="000000"/>
                  </a:solidFill>
                  <a:latin typeface="Courier New" charset="0"/>
                </a:rPr>
                <a:t>Timeout = </a:t>
              </a:r>
              <a:r>
                <a:rPr lang="en-US" altLang="en-US" sz="2000" b="1" dirty="0" err="1">
                  <a:solidFill>
                    <a:srgbClr val="000000"/>
                  </a:solidFill>
                  <a:latin typeface="Courier New" charset="0"/>
                </a:rPr>
                <a:t>EstRTT</a:t>
              </a:r>
              <a:r>
                <a:rPr lang="en-US" altLang="en-US" sz="2000" b="1" dirty="0">
                  <a:solidFill>
                    <a:srgbClr val="000000"/>
                  </a:solidFill>
                  <a:latin typeface="Courier New" charset="0"/>
                </a:rPr>
                <a:t> + 4 * </a:t>
              </a:r>
              <a:r>
                <a:rPr lang="en-US" altLang="en-US" sz="2000" b="1" dirty="0" err="1">
                  <a:solidFill>
                    <a:srgbClr val="000000"/>
                  </a:solidFill>
                  <a:latin typeface="Courier New" charset="0"/>
                </a:rPr>
                <a:t>DevRTT</a:t>
              </a:r>
              <a:endParaRPr lang="en-US" altLang="en-US" sz="100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2481" name="Text Box 6"/>
            <p:cNvSpPr txBox="1">
              <a:spLocks noChangeArrowheads="1"/>
            </p:cNvSpPr>
            <p:nvPr/>
          </p:nvSpPr>
          <p:spPr bwMode="auto">
            <a:xfrm>
              <a:off x="381000" y="4953000"/>
              <a:ext cx="19367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</a:rPr>
                <a:t> </a:t>
              </a:r>
              <a:r>
                <a:rPr lang="en-US" altLang="zh-CN" sz="2000" dirty="0">
                  <a:solidFill>
                    <a:srgbClr val="FF0000"/>
                  </a:solidFill>
                </a:rPr>
                <a:t>TCP</a:t>
              </a:r>
              <a:r>
                <a:rPr lang="en-US" altLang="en-US" sz="2000" dirty="0">
                  <a:solidFill>
                    <a:srgbClr val="FF0000"/>
                  </a:solidFill>
                </a:rPr>
                <a:t> approach:</a:t>
              </a:r>
              <a:endParaRPr lang="en-US" altLang="en-US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2470" name="Group 7"/>
          <p:cNvGrpSpPr>
            <a:grpSpLocks/>
          </p:cNvGrpSpPr>
          <p:nvPr/>
        </p:nvGrpSpPr>
        <p:grpSpPr bwMode="auto">
          <a:xfrm>
            <a:off x="5751513" y="1851025"/>
            <a:ext cx="3392487" cy="838200"/>
            <a:chOff x="2815" y="3719"/>
            <a:chExt cx="2137" cy="528"/>
          </a:xfrm>
        </p:grpSpPr>
        <p:grpSp>
          <p:nvGrpSpPr>
            <p:cNvPr id="62471" name="Group 8"/>
            <p:cNvGrpSpPr>
              <a:grpSpLocks/>
            </p:cNvGrpSpPr>
            <p:nvPr/>
          </p:nvGrpSpPr>
          <p:grpSpPr bwMode="auto">
            <a:xfrm>
              <a:off x="3151" y="3719"/>
              <a:ext cx="1797" cy="513"/>
              <a:chOff x="3151" y="3719"/>
              <a:chExt cx="1797" cy="513"/>
            </a:xfrm>
          </p:grpSpPr>
          <p:sp>
            <p:nvSpPr>
              <p:cNvPr id="62474" name="Line 9"/>
              <p:cNvSpPr>
                <a:spLocks noChangeShapeType="1"/>
              </p:cNvSpPr>
              <p:nvPr/>
            </p:nvSpPr>
            <p:spPr bwMode="auto">
              <a:xfrm>
                <a:off x="3151" y="4232"/>
                <a:ext cx="17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5" name="Line 10"/>
              <p:cNvSpPr>
                <a:spLocks noChangeShapeType="1"/>
              </p:cNvSpPr>
              <p:nvPr/>
            </p:nvSpPr>
            <p:spPr bwMode="auto">
              <a:xfrm flipV="1">
                <a:off x="3151" y="3719"/>
                <a:ext cx="0" cy="5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6" name="Freeform 11"/>
              <p:cNvSpPr>
                <a:spLocks/>
              </p:cNvSpPr>
              <p:nvPr/>
            </p:nvSpPr>
            <p:spPr bwMode="auto">
              <a:xfrm>
                <a:off x="3269" y="3751"/>
                <a:ext cx="1311" cy="433"/>
              </a:xfrm>
              <a:custGeom>
                <a:avLst/>
                <a:gdLst>
                  <a:gd name="T0" fmla="*/ 0 w 1311"/>
                  <a:gd name="T1" fmla="*/ 433 h 433"/>
                  <a:gd name="T2" fmla="*/ 360 w 1311"/>
                  <a:gd name="T3" fmla="*/ 322 h 433"/>
                  <a:gd name="T4" fmla="*/ 520 w 1311"/>
                  <a:gd name="T5" fmla="*/ 72 h 433"/>
                  <a:gd name="T6" fmla="*/ 666 w 1311"/>
                  <a:gd name="T7" fmla="*/ 16 h 433"/>
                  <a:gd name="T8" fmla="*/ 812 w 1311"/>
                  <a:gd name="T9" fmla="*/ 169 h 433"/>
                  <a:gd name="T10" fmla="*/ 936 w 1311"/>
                  <a:gd name="T11" fmla="*/ 315 h 433"/>
                  <a:gd name="T12" fmla="*/ 1311 w 1311"/>
                  <a:gd name="T13" fmla="*/ 398 h 4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11"/>
                  <a:gd name="T22" fmla="*/ 0 h 433"/>
                  <a:gd name="T23" fmla="*/ 1311 w 1311"/>
                  <a:gd name="T24" fmla="*/ 433 h 43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11" h="433">
                    <a:moveTo>
                      <a:pt x="0" y="433"/>
                    </a:moveTo>
                    <a:cubicBezTo>
                      <a:pt x="136" y="407"/>
                      <a:pt x="273" y="382"/>
                      <a:pt x="360" y="322"/>
                    </a:cubicBezTo>
                    <a:cubicBezTo>
                      <a:pt x="447" y="262"/>
                      <a:pt x="469" y="123"/>
                      <a:pt x="520" y="72"/>
                    </a:cubicBezTo>
                    <a:cubicBezTo>
                      <a:pt x="571" y="21"/>
                      <a:pt x="617" y="0"/>
                      <a:pt x="666" y="16"/>
                    </a:cubicBezTo>
                    <a:cubicBezTo>
                      <a:pt x="715" y="32"/>
                      <a:pt x="767" y="119"/>
                      <a:pt x="812" y="169"/>
                    </a:cubicBezTo>
                    <a:cubicBezTo>
                      <a:pt x="857" y="219"/>
                      <a:pt x="853" y="277"/>
                      <a:pt x="936" y="315"/>
                    </a:cubicBezTo>
                    <a:cubicBezTo>
                      <a:pt x="1019" y="353"/>
                      <a:pt x="1165" y="375"/>
                      <a:pt x="1311" y="39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7" name="Line 12"/>
              <p:cNvSpPr>
                <a:spLocks noChangeShapeType="1"/>
              </p:cNvSpPr>
              <p:nvPr/>
            </p:nvSpPr>
            <p:spPr bwMode="auto">
              <a:xfrm>
                <a:off x="3900" y="3765"/>
                <a:ext cx="7" cy="4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8" name="Line 13"/>
              <p:cNvSpPr>
                <a:spLocks noChangeShapeType="1"/>
              </p:cNvSpPr>
              <p:nvPr/>
            </p:nvSpPr>
            <p:spPr bwMode="auto">
              <a:xfrm>
                <a:off x="3720" y="396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9" name="Line 14"/>
              <p:cNvSpPr>
                <a:spLocks noChangeShapeType="1"/>
              </p:cNvSpPr>
              <p:nvPr/>
            </p:nvSpPr>
            <p:spPr bwMode="auto">
              <a:xfrm>
                <a:off x="4110" y="3967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472" name="Text Box 15"/>
            <p:cNvSpPr txBox="1">
              <a:spLocks noChangeArrowheads="1"/>
            </p:cNvSpPr>
            <p:nvPr/>
          </p:nvSpPr>
          <p:spPr bwMode="auto">
            <a:xfrm>
              <a:off x="4625" y="4055"/>
              <a:ext cx="32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charset="0"/>
                </a:rPr>
                <a:t>RTT</a:t>
              </a:r>
            </a:p>
          </p:txBody>
        </p:sp>
        <p:sp>
          <p:nvSpPr>
            <p:cNvPr id="62473" name="Text Box 16"/>
            <p:cNvSpPr txBox="1">
              <a:spLocks noChangeArrowheads="1"/>
            </p:cNvSpPr>
            <p:nvPr/>
          </p:nvSpPr>
          <p:spPr bwMode="auto">
            <a:xfrm>
              <a:off x="2815" y="3853"/>
              <a:ext cx="3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charset="0"/>
                </a:rPr>
                <a:t>freq.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92B26-252C-7048-8598-609B81469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0498-AE79-BE45-96D5-B15E75DF3F04}" type="slidenum">
              <a:rPr lang="en-US" altLang="x-none" smtClean="0"/>
              <a:pPr/>
              <a:t>50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6184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a typeface="ＭＳ Ｐゴシック" charset="-128"/>
              </a:rPr>
              <a:t>Compute </a:t>
            </a:r>
            <a:r>
              <a:rPr lang="en-US" altLang="en-US" sz="2800" dirty="0" err="1">
                <a:ea typeface="ＭＳ Ｐゴシック" charset="-128"/>
              </a:rPr>
              <a:t>EstRTT</a:t>
            </a:r>
            <a:r>
              <a:rPr lang="en-US" altLang="en-US" sz="2800" dirty="0">
                <a:ea typeface="ＭＳ Ｐゴシック" charset="-128"/>
              </a:rPr>
              <a:t> and </a:t>
            </a:r>
            <a:r>
              <a:rPr lang="en-US" altLang="en-US" sz="2800" dirty="0" err="1">
                <a:ea typeface="ＭＳ Ｐゴシック" charset="-128"/>
              </a:rPr>
              <a:t>DevRTT</a:t>
            </a:r>
            <a:endParaRPr lang="en-US" altLang="en-US" sz="3200" dirty="0">
              <a:ea typeface="ＭＳ Ｐゴシック" charset="-128"/>
            </a:endParaRP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064018" y="2539387"/>
            <a:ext cx="6801862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000000"/>
                </a:solidFill>
                <a:latin typeface="Courier New" charset="0"/>
              </a:rPr>
              <a:t>EstRTT</a:t>
            </a:r>
            <a:r>
              <a:rPr lang="en-US" altLang="en-US" sz="2000" b="1" dirty="0">
                <a:solidFill>
                  <a:srgbClr val="000000"/>
                </a:solidFill>
                <a:latin typeface="Courier New" charset="0"/>
              </a:rPr>
              <a:t> = (1-alpha)*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charset="0"/>
              </a:rPr>
              <a:t>EstRTT</a:t>
            </a:r>
            <a:r>
              <a:rPr lang="en-US" altLang="en-US" sz="2000" b="1" dirty="0">
                <a:solidFill>
                  <a:srgbClr val="000000"/>
                </a:solidFill>
                <a:latin typeface="Courier New" charset="0"/>
              </a:rPr>
              <a:t> + </a:t>
            </a:r>
            <a:r>
              <a:rPr lang="en-US" altLang="en-US" sz="2000" b="1" dirty="0">
                <a:solidFill>
                  <a:srgbClr val="000000"/>
                </a:solidFill>
                <a:latin typeface="Courier New" charset="0"/>
                <a:sym typeface="Symbol" charset="2"/>
              </a:rPr>
              <a:t>alpha</a:t>
            </a:r>
            <a:r>
              <a:rPr lang="en-US" altLang="en-US" sz="2000" b="1" dirty="0">
                <a:solidFill>
                  <a:srgbClr val="000000"/>
                </a:solidFill>
                <a:latin typeface="Courier New" charset="0"/>
              </a:rPr>
              <a:t>*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charset="0"/>
              </a:rPr>
              <a:t>SampleRTT</a:t>
            </a:r>
            <a:endParaRPr lang="en-US" altLang="en-US" sz="20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533400" y="1472617"/>
            <a:ext cx="7863098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400" dirty="0">
                <a:solidFill>
                  <a:srgbClr val="000000"/>
                </a:solidFill>
              </a:rPr>
              <a:t>Exponential weighted moving average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(EWMA)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000000"/>
                </a:solidFill>
              </a:rPr>
              <a:t>influence of past sample decreases exponentially fast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730355" y="3175270"/>
            <a:ext cx="7469187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buClr>
                <a:srgbClr val="3333CC"/>
              </a:buClr>
              <a:buNone/>
            </a:pPr>
            <a:r>
              <a:rPr lang="en-US" altLang="en-US" sz="2000" b="1" dirty="0">
                <a:solidFill>
                  <a:srgbClr val="3333CC"/>
                </a:solidFill>
                <a:latin typeface="Courier New" charset="0"/>
              </a:rPr>
              <a:t>- </a:t>
            </a:r>
            <a:r>
              <a:rPr lang="en-US" altLang="en-US" sz="2000" b="1" dirty="0" err="1">
                <a:solidFill>
                  <a:srgbClr val="3333CC"/>
                </a:solidFill>
                <a:latin typeface="Courier New" charset="0"/>
              </a:rPr>
              <a:t>SampleRTT</a:t>
            </a:r>
            <a:r>
              <a:rPr lang="en-US" altLang="en-US" sz="2000" dirty="0">
                <a:solidFill>
                  <a:srgbClr val="3333CC"/>
                </a:solidFill>
              </a:rPr>
              <a:t>:</a:t>
            </a:r>
            <a:r>
              <a:rPr lang="en-US" altLang="en-US" sz="2000" dirty="0">
                <a:solidFill>
                  <a:srgbClr val="000000"/>
                </a:solidFill>
              </a:rPr>
              <a:t> measured time </a:t>
            </a:r>
            <a:br>
              <a:rPr lang="en-US" altLang="en-US" sz="2000" dirty="0">
                <a:solidFill>
                  <a:srgbClr val="000000"/>
                </a:solidFill>
              </a:rPr>
            </a:br>
            <a:r>
              <a:rPr lang="en-US" altLang="en-US" sz="2000" dirty="0">
                <a:solidFill>
                  <a:srgbClr val="000000"/>
                </a:solidFill>
              </a:rPr>
              <a:t> from segment transmission </a:t>
            </a:r>
            <a:br>
              <a:rPr lang="en-US" altLang="en-US" sz="2000" dirty="0">
                <a:solidFill>
                  <a:srgbClr val="000000"/>
                </a:solidFill>
              </a:rPr>
            </a:br>
            <a:r>
              <a:rPr lang="en-US" altLang="en-US" sz="2000" dirty="0">
                <a:solidFill>
                  <a:srgbClr val="000000"/>
                </a:solidFill>
              </a:rPr>
              <a:t> until ACK receipt</a:t>
            </a:r>
          </a:p>
          <a:p>
            <a:pPr>
              <a:lnSpc>
                <a:spcPct val="90000"/>
              </a:lnSpc>
              <a:buClr>
                <a:srgbClr val="3333CC"/>
              </a:buClr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- typical value: </a:t>
            </a:r>
            <a:r>
              <a:rPr lang="en-US" altLang="en-US" sz="2000" b="1" dirty="0">
                <a:solidFill>
                  <a:srgbClr val="000000"/>
                </a:solidFill>
                <a:latin typeface="Courier New" charset="0"/>
                <a:sym typeface="Symbol" charset="2"/>
              </a:rPr>
              <a:t>alpha =</a:t>
            </a:r>
            <a:r>
              <a:rPr lang="en-US" altLang="en-US" sz="2000" dirty="0">
                <a:solidFill>
                  <a:srgbClr val="000000"/>
                </a:solidFill>
              </a:rPr>
              <a:t> 0.125</a:t>
            </a:r>
          </a:p>
        </p:txBody>
      </p:sp>
      <p:pic>
        <p:nvPicPr>
          <p:cNvPr id="60422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19451" y="2939497"/>
            <a:ext cx="3548349" cy="2432734"/>
          </a:xfrm>
          <a:noFill/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35155" y="5372231"/>
            <a:ext cx="7823095" cy="984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solidFill>
                  <a:srgbClr val="000000"/>
                </a:solidFill>
                <a:latin typeface="Courier New" charset="0"/>
              </a:rPr>
              <a:t>DevRTT</a:t>
            </a:r>
            <a:r>
              <a:rPr lang="en-US" altLang="en-US" sz="1800" b="1" dirty="0">
                <a:solidFill>
                  <a:srgbClr val="000000"/>
                </a:solidFill>
                <a:latin typeface="Courier New" charset="0"/>
              </a:rPr>
              <a:t> = (1-</a:t>
            </a:r>
            <a:r>
              <a:rPr lang="en-US" altLang="en-US" sz="1800" b="1" dirty="0">
                <a:solidFill>
                  <a:srgbClr val="000000"/>
                </a:solidFill>
                <a:latin typeface="Courier New" charset="0"/>
                <a:sym typeface="Symbol" charset="2"/>
              </a:rPr>
              <a:t>beta</a:t>
            </a:r>
            <a:r>
              <a:rPr lang="en-US" altLang="en-US" sz="1800" b="1" dirty="0">
                <a:solidFill>
                  <a:srgbClr val="000000"/>
                </a:solidFill>
                <a:latin typeface="Courier New" charset="0"/>
              </a:rPr>
              <a:t>)*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charset="0"/>
              </a:rPr>
              <a:t>DevRTT</a:t>
            </a:r>
            <a:r>
              <a:rPr lang="en-US" altLang="en-US" sz="1800" b="1" dirty="0">
                <a:solidFill>
                  <a:srgbClr val="000000"/>
                </a:solidFill>
                <a:latin typeface="Courier New" charset="0"/>
              </a:rPr>
              <a:t> +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charset="0"/>
                <a:sym typeface="Symbol" charset="2"/>
              </a:rPr>
              <a:t>beta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charset="0"/>
              </a:rPr>
              <a:t>|SampleRTT-EstRTT</a:t>
            </a:r>
            <a:r>
              <a:rPr lang="en-US" altLang="en-US" sz="1800" b="1" dirty="0">
                <a:solidFill>
                  <a:srgbClr val="000000"/>
                </a:solidFill>
                <a:latin typeface="Courier New" charset="0"/>
              </a:rPr>
              <a:t>|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charset="0"/>
              </a:rPr>
              <a:t>(typically, </a:t>
            </a:r>
            <a:r>
              <a:rPr lang="en-US" altLang="en-US" sz="2000" b="1" dirty="0">
                <a:solidFill>
                  <a:srgbClr val="000000"/>
                </a:solidFill>
                <a:latin typeface="Courier New" charset="0"/>
                <a:sym typeface="Symbol" charset="2"/>
              </a:rPr>
              <a:t>beta = 0.25)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5D2CC-C2C5-304C-8EA4-84AEB932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A599-CC33-7E4D-8C4D-B495C4836CF6}" type="slidenum">
              <a:rPr lang="en-US" altLang="x-none" smtClean="0"/>
              <a:pPr/>
              <a:t>51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9568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An Example TCP Session</a:t>
            </a:r>
          </a:p>
        </p:txBody>
      </p:sp>
      <p:pic>
        <p:nvPicPr>
          <p:cNvPr id="645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627188"/>
            <a:ext cx="72675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10B272-2292-F540-8E23-0FA0B50E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A1D6-5A67-8647-88E0-E3A073C06BF1}" type="slidenum">
              <a:rPr lang="en-US" altLang="x-none" smtClean="0"/>
              <a:pPr/>
              <a:t>52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386954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Fast Retransmit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9438" y="1616075"/>
            <a:ext cx="8145462" cy="1474788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ＭＳ Ｐゴシック" charset="-128"/>
              </a:rPr>
              <a:t>Issue</a:t>
            </a:r>
            <a:r>
              <a:rPr lang="en-US" altLang="x-none" sz="2400" dirty="0">
                <a:ea typeface="ＭＳ Ｐゴシック" charset="-128"/>
              </a:rPr>
              <a:t>: Timeout period  often relatively long: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long delay before resending lost packet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Question: Can we detect loss faster than RTT?</a:t>
            </a:r>
          </a:p>
          <a:p>
            <a:pPr lvl="1"/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3686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91100" y="3584575"/>
            <a:ext cx="3962400" cy="2630488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If sender receives 3 ACKs for the same data, it supposes that segment after </a:t>
            </a:r>
            <a:r>
              <a:rPr lang="en-US" altLang="x-none" sz="2400" dirty="0" err="1">
                <a:ea typeface="ＭＳ Ｐゴシック" charset="-128"/>
              </a:rPr>
              <a:t>ACKed</a:t>
            </a:r>
            <a:r>
              <a:rPr lang="en-US" altLang="x-none" sz="2400" dirty="0">
                <a:ea typeface="ＭＳ Ｐゴシック" charset="-128"/>
              </a:rPr>
              <a:t> data was lost: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resend segment before timer expires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3238" y="3560763"/>
            <a:ext cx="4572000" cy="21844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kern="0" dirty="0">
                <a:solidFill>
                  <a:srgbClr val="000000"/>
                </a:solidFill>
                <a:latin typeface="Comic Sans MS"/>
                <a:ea typeface="+mn-ea"/>
              </a:rPr>
              <a:t>Detect lost segments via duplicate ACKs</a:t>
            </a:r>
          </a:p>
          <a:p>
            <a:pPr marL="800100" lvl="1" indent="-342900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kern="0" dirty="0">
                <a:solidFill>
                  <a:srgbClr val="000000"/>
                </a:solidFill>
                <a:latin typeface="Comic Sans MS"/>
                <a:ea typeface="+mn-ea"/>
              </a:rPr>
              <a:t>sender often sends many segments back-to-back</a:t>
            </a:r>
          </a:p>
          <a:p>
            <a:pPr marL="800100" lvl="1" indent="-342900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kern="0" dirty="0">
                <a:solidFill>
                  <a:srgbClr val="000000"/>
                </a:solidFill>
                <a:latin typeface="Comic Sans MS"/>
                <a:ea typeface="+mn-ea"/>
              </a:rPr>
              <a:t>if segment is lost, there will likely be many duplicate ACKs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74E876-83B9-B54D-AD56-AF2B43E3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0498-AE79-BE45-96D5-B15E75DF3F04}" type="slidenum">
              <a:rPr lang="en-US" altLang="x-none" smtClean="0"/>
              <a:pPr/>
              <a:t>53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4284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4"/>
          <p:cNvSpPr>
            <a:spLocks noChangeArrowheads="1"/>
          </p:cNvSpPr>
          <p:nvPr/>
        </p:nvSpPr>
        <p:spPr bwMode="auto">
          <a:xfrm>
            <a:off x="406400" y="228600"/>
            <a:ext cx="77724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Triple Duplicate Ack</a:t>
            </a:r>
            <a:endParaRPr lang="en-US" altLang="x-none" sz="4000" u="sng">
              <a:solidFill>
                <a:srgbClr val="3333CC"/>
              </a:solidFill>
              <a:ea typeface="宋体" charset="-122"/>
            </a:endParaRPr>
          </a:p>
        </p:txBody>
      </p:sp>
      <p:sp>
        <p:nvSpPr>
          <p:cNvPr id="162819" name="Rectangle 6"/>
          <p:cNvSpPr>
            <a:spLocks noChangeArrowheads="1"/>
          </p:cNvSpPr>
          <p:nvPr/>
        </p:nvSpPr>
        <p:spPr bwMode="auto">
          <a:xfrm>
            <a:off x="3962400" y="3540125"/>
            <a:ext cx="838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0" name="Line 7"/>
          <p:cNvSpPr>
            <a:spLocks noChangeShapeType="1"/>
          </p:cNvSpPr>
          <p:nvPr/>
        </p:nvSpPr>
        <p:spPr bwMode="auto">
          <a:xfrm>
            <a:off x="457200" y="4149725"/>
            <a:ext cx="800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21" name="Rectangle 8"/>
          <p:cNvSpPr>
            <a:spLocks noChangeArrowheads="1"/>
          </p:cNvSpPr>
          <p:nvPr/>
        </p:nvSpPr>
        <p:spPr bwMode="auto">
          <a:xfrm>
            <a:off x="762000" y="3540125"/>
            <a:ext cx="838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2" name="Rectangle 9"/>
          <p:cNvSpPr>
            <a:spLocks noChangeArrowheads="1"/>
          </p:cNvSpPr>
          <p:nvPr/>
        </p:nvSpPr>
        <p:spPr bwMode="auto">
          <a:xfrm>
            <a:off x="2895600" y="3540125"/>
            <a:ext cx="838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3" name="Rectangle 10"/>
          <p:cNvSpPr>
            <a:spLocks noChangeArrowheads="1"/>
          </p:cNvSpPr>
          <p:nvPr/>
        </p:nvSpPr>
        <p:spPr bwMode="auto">
          <a:xfrm>
            <a:off x="1828800" y="3540125"/>
            <a:ext cx="838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4" name="Rectangle 11"/>
          <p:cNvSpPr>
            <a:spLocks noChangeArrowheads="1"/>
          </p:cNvSpPr>
          <p:nvPr/>
        </p:nvSpPr>
        <p:spPr bwMode="auto">
          <a:xfrm>
            <a:off x="5029200" y="3540125"/>
            <a:ext cx="838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5" name="Rectangle 12"/>
          <p:cNvSpPr>
            <a:spLocks noChangeArrowheads="1"/>
          </p:cNvSpPr>
          <p:nvPr/>
        </p:nvSpPr>
        <p:spPr bwMode="auto">
          <a:xfrm>
            <a:off x="6096000" y="3540125"/>
            <a:ext cx="838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6" name="Text Box 13"/>
          <p:cNvSpPr txBox="1">
            <a:spLocks noChangeArrowheads="1"/>
          </p:cNvSpPr>
          <p:nvPr/>
        </p:nvSpPr>
        <p:spPr bwMode="auto">
          <a:xfrm>
            <a:off x="989013" y="3597275"/>
            <a:ext cx="377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ahoma" charset="0"/>
                <a:ea typeface="宋体" charset="-122"/>
              </a:rPr>
              <a:t>1</a:t>
            </a:r>
            <a:endParaRPr lang="en-US" altLang="x-none" sz="2400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27" name="Text Box 14"/>
          <p:cNvSpPr txBox="1">
            <a:spLocks noChangeArrowheads="1"/>
          </p:cNvSpPr>
          <p:nvPr/>
        </p:nvSpPr>
        <p:spPr bwMode="auto">
          <a:xfrm>
            <a:off x="2055813" y="3616325"/>
            <a:ext cx="377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ahoma" charset="0"/>
                <a:ea typeface="宋体" charset="-122"/>
              </a:rPr>
              <a:t>2</a:t>
            </a:r>
            <a:endParaRPr lang="en-US" altLang="x-none" sz="2400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28" name="Text Box 15"/>
          <p:cNvSpPr txBox="1">
            <a:spLocks noChangeArrowheads="1"/>
          </p:cNvSpPr>
          <p:nvPr/>
        </p:nvSpPr>
        <p:spPr bwMode="auto">
          <a:xfrm>
            <a:off x="3122613" y="3616325"/>
            <a:ext cx="377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ahoma" charset="0"/>
                <a:ea typeface="宋体" charset="-122"/>
              </a:rPr>
              <a:t>3</a:t>
            </a:r>
            <a:endParaRPr lang="en-US" altLang="x-none" sz="2400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29" name="Text Box 16"/>
          <p:cNvSpPr txBox="1">
            <a:spLocks noChangeArrowheads="1"/>
          </p:cNvSpPr>
          <p:nvPr/>
        </p:nvSpPr>
        <p:spPr bwMode="auto">
          <a:xfrm>
            <a:off x="4189413" y="3616325"/>
            <a:ext cx="377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ahoma" charset="0"/>
                <a:ea typeface="宋体" charset="-122"/>
              </a:rPr>
              <a:t>4</a:t>
            </a:r>
            <a:endParaRPr lang="en-US" altLang="x-none" sz="2400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30" name="Text Box 17"/>
          <p:cNvSpPr txBox="1">
            <a:spLocks noChangeArrowheads="1"/>
          </p:cNvSpPr>
          <p:nvPr/>
        </p:nvSpPr>
        <p:spPr bwMode="auto">
          <a:xfrm>
            <a:off x="5256213" y="3616325"/>
            <a:ext cx="377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ahoma" charset="0"/>
                <a:ea typeface="宋体" charset="-122"/>
              </a:rPr>
              <a:t>5</a:t>
            </a:r>
            <a:endParaRPr lang="en-US" altLang="x-none" sz="2400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31" name="Text Box 18"/>
          <p:cNvSpPr txBox="1">
            <a:spLocks noChangeArrowheads="1"/>
          </p:cNvSpPr>
          <p:nvPr/>
        </p:nvSpPr>
        <p:spPr bwMode="auto">
          <a:xfrm>
            <a:off x="6323013" y="3616325"/>
            <a:ext cx="377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ahoma" charset="0"/>
                <a:ea typeface="宋体" charset="-122"/>
              </a:rPr>
              <a:t>6</a:t>
            </a:r>
            <a:endParaRPr lang="en-US" altLang="x-none" sz="2400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32" name="Line 19"/>
          <p:cNvSpPr>
            <a:spLocks noChangeShapeType="1"/>
          </p:cNvSpPr>
          <p:nvPr/>
        </p:nvSpPr>
        <p:spPr bwMode="auto">
          <a:xfrm flipV="1">
            <a:off x="457200" y="5521325"/>
            <a:ext cx="800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33" name="Text Box 27"/>
          <p:cNvSpPr txBox="1">
            <a:spLocks noChangeArrowheads="1"/>
          </p:cNvSpPr>
          <p:nvPr/>
        </p:nvSpPr>
        <p:spPr bwMode="auto">
          <a:xfrm>
            <a:off x="288925" y="3082925"/>
            <a:ext cx="1204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x-none" sz="2400">
                <a:solidFill>
                  <a:srgbClr val="000000"/>
                </a:solidFill>
                <a:latin typeface="Tahoma" charset="0"/>
              </a:rPr>
              <a:t>Packets</a:t>
            </a:r>
          </a:p>
        </p:txBody>
      </p:sp>
      <p:sp>
        <p:nvSpPr>
          <p:cNvPr id="162834" name="Text Box 28"/>
          <p:cNvSpPr txBox="1">
            <a:spLocks noChangeArrowheads="1"/>
          </p:cNvSpPr>
          <p:nvPr/>
        </p:nvSpPr>
        <p:spPr bwMode="auto">
          <a:xfrm>
            <a:off x="762000" y="4454525"/>
            <a:ext cx="4852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x-none" sz="2400">
                <a:solidFill>
                  <a:srgbClr val="000000"/>
                </a:solidFill>
                <a:latin typeface="Tahoma" charset="0"/>
              </a:rPr>
              <a:t>Acknowledgements (waiting seq#)</a:t>
            </a:r>
          </a:p>
        </p:txBody>
      </p:sp>
      <p:sp>
        <p:nvSpPr>
          <p:cNvPr id="162835" name="Rectangle 34"/>
          <p:cNvSpPr>
            <a:spLocks noChangeArrowheads="1"/>
          </p:cNvSpPr>
          <p:nvPr/>
        </p:nvSpPr>
        <p:spPr bwMode="auto">
          <a:xfrm>
            <a:off x="7162800" y="3536950"/>
            <a:ext cx="838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36" name="Text Box 35"/>
          <p:cNvSpPr txBox="1">
            <a:spLocks noChangeArrowheads="1"/>
          </p:cNvSpPr>
          <p:nvPr/>
        </p:nvSpPr>
        <p:spPr bwMode="auto">
          <a:xfrm>
            <a:off x="7391400" y="3613150"/>
            <a:ext cx="377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ahoma" charset="0"/>
                <a:ea typeface="宋体" charset="-122"/>
              </a:rPr>
              <a:t>7</a:t>
            </a:r>
            <a:endParaRPr lang="en-US" altLang="x-none" sz="2400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600200" y="4908550"/>
            <a:ext cx="6788150" cy="612775"/>
            <a:chOff x="1600200" y="4908550"/>
            <a:chExt cx="6788150" cy="612775"/>
          </a:xfrm>
        </p:grpSpPr>
        <p:sp>
          <p:nvSpPr>
            <p:cNvPr id="162840" name="Rectangle 20"/>
            <p:cNvSpPr>
              <a:spLocks noChangeArrowheads="1"/>
            </p:cNvSpPr>
            <p:nvPr/>
          </p:nvSpPr>
          <p:spPr bwMode="auto">
            <a:xfrm>
              <a:off x="1601788" y="4911725"/>
              <a:ext cx="379412" cy="609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41" name="Rectangle 21"/>
            <p:cNvSpPr>
              <a:spLocks noChangeArrowheads="1"/>
            </p:cNvSpPr>
            <p:nvPr/>
          </p:nvSpPr>
          <p:spPr bwMode="auto">
            <a:xfrm>
              <a:off x="2668588" y="4911725"/>
              <a:ext cx="379412" cy="609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42" name="Text Box 22"/>
            <p:cNvSpPr txBox="1">
              <a:spLocks noChangeArrowheads="1"/>
            </p:cNvSpPr>
            <p:nvPr/>
          </p:nvSpPr>
          <p:spPr bwMode="auto">
            <a:xfrm>
              <a:off x="1600200" y="4987925"/>
              <a:ext cx="3778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en-US" altLang="x-none">
                  <a:solidFill>
                    <a:srgbClr val="000000"/>
                  </a:solidFill>
                  <a:latin typeface="Tahoma" charset="0"/>
                </a:rPr>
                <a:t>2</a:t>
              </a:r>
              <a:endParaRPr lang="en-US" altLang="x-none" sz="2400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162843" name="Text Box 23"/>
            <p:cNvSpPr txBox="1">
              <a:spLocks noChangeArrowheads="1"/>
            </p:cNvSpPr>
            <p:nvPr/>
          </p:nvSpPr>
          <p:spPr bwMode="auto">
            <a:xfrm>
              <a:off x="2667000" y="4987925"/>
              <a:ext cx="3778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en-US" altLang="x-none">
                  <a:solidFill>
                    <a:srgbClr val="000000"/>
                  </a:solidFill>
                  <a:latin typeface="Tahoma" charset="0"/>
                </a:rPr>
                <a:t>3</a:t>
              </a:r>
              <a:endParaRPr lang="en-US" altLang="x-none" sz="2400">
                <a:solidFill>
                  <a:srgbClr val="000000"/>
                </a:solidFill>
                <a:latin typeface="Tahoma" charset="0"/>
              </a:endParaRPr>
            </a:p>
          </p:txBody>
        </p:sp>
        <p:grpSp>
          <p:nvGrpSpPr>
            <p:cNvPr id="162844" name="Group 24"/>
            <p:cNvGrpSpPr>
              <a:grpSpLocks/>
            </p:cNvGrpSpPr>
            <p:nvPr/>
          </p:nvGrpSpPr>
          <p:grpSpPr bwMode="auto">
            <a:xfrm>
              <a:off x="3733800" y="4911725"/>
              <a:ext cx="381000" cy="609600"/>
              <a:chOff x="2352" y="3408"/>
              <a:chExt cx="240" cy="384"/>
            </a:xfrm>
          </p:grpSpPr>
          <p:sp>
            <p:nvSpPr>
              <p:cNvPr id="162853" name="Rectangle 25"/>
              <p:cNvSpPr>
                <a:spLocks noChangeArrowheads="1"/>
              </p:cNvSpPr>
              <p:nvPr/>
            </p:nvSpPr>
            <p:spPr bwMode="auto">
              <a:xfrm>
                <a:off x="2353" y="3408"/>
                <a:ext cx="239" cy="3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62854" name="Text Box 26"/>
              <p:cNvSpPr txBox="1">
                <a:spLocks noChangeArrowheads="1"/>
              </p:cNvSpPr>
              <p:nvPr/>
            </p:nvSpPr>
            <p:spPr bwMode="auto">
              <a:xfrm>
                <a:off x="2352" y="3456"/>
                <a:ext cx="23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buClrTx/>
                  <a:buSzTx/>
                  <a:buFontTx/>
                  <a:buNone/>
                </a:pPr>
                <a:r>
                  <a:rPr lang="en-US" altLang="x-none">
                    <a:solidFill>
                      <a:srgbClr val="000000"/>
                    </a:solidFill>
                    <a:latin typeface="Tahoma" charset="0"/>
                  </a:rPr>
                  <a:t>4</a:t>
                </a:r>
                <a:endParaRPr lang="en-US" altLang="x-none" sz="2400">
                  <a:solidFill>
                    <a:srgbClr val="000000"/>
                  </a:solidFill>
                  <a:latin typeface="Tahoma" charset="0"/>
                </a:endParaRPr>
              </a:p>
            </p:txBody>
          </p:sp>
        </p:grpSp>
        <p:sp>
          <p:nvSpPr>
            <p:cNvPr id="162845" name="Rectangle 29"/>
            <p:cNvSpPr>
              <a:spLocks noChangeArrowheads="1"/>
            </p:cNvSpPr>
            <p:nvPr/>
          </p:nvSpPr>
          <p:spPr bwMode="auto">
            <a:xfrm>
              <a:off x="5868988" y="4911725"/>
              <a:ext cx="379412" cy="6096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46" name="Text Box 30"/>
            <p:cNvSpPr txBox="1">
              <a:spLocks noChangeArrowheads="1"/>
            </p:cNvSpPr>
            <p:nvPr/>
          </p:nvSpPr>
          <p:spPr bwMode="auto">
            <a:xfrm>
              <a:off x="5867400" y="4987925"/>
              <a:ext cx="377825" cy="5191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en-US" altLang="x-none">
                  <a:solidFill>
                    <a:srgbClr val="000000"/>
                  </a:solidFill>
                  <a:latin typeface="Tahoma" charset="0"/>
                </a:rPr>
                <a:t>4</a:t>
              </a:r>
              <a:endParaRPr lang="en-US" altLang="x-none" sz="2400">
                <a:solidFill>
                  <a:srgbClr val="000000"/>
                </a:solidFill>
                <a:latin typeface="Tahoma" charset="0"/>
              </a:endParaRPr>
            </a:p>
          </p:txBody>
        </p:sp>
        <p:grpSp>
          <p:nvGrpSpPr>
            <p:cNvPr id="162847" name="Group 31"/>
            <p:cNvGrpSpPr>
              <a:grpSpLocks/>
            </p:cNvGrpSpPr>
            <p:nvPr/>
          </p:nvGrpSpPr>
          <p:grpSpPr bwMode="auto">
            <a:xfrm>
              <a:off x="6934200" y="4911725"/>
              <a:ext cx="387350" cy="609600"/>
              <a:chOff x="2352" y="3408"/>
              <a:chExt cx="244" cy="384"/>
            </a:xfrm>
          </p:grpSpPr>
          <p:sp>
            <p:nvSpPr>
              <p:cNvPr id="162851" name="Rectangle 32"/>
              <p:cNvSpPr>
                <a:spLocks noChangeArrowheads="1"/>
              </p:cNvSpPr>
              <p:nvPr/>
            </p:nvSpPr>
            <p:spPr bwMode="auto">
              <a:xfrm>
                <a:off x="2353" y="3408"/>
                <a:ext cx="239" cy="384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62852" name="Text Box 33"/>
              <p:cNvSpPr txBox="1">
                <a:spLocks noChangeArrowheads="1"/>
              </p:cNvSpPr>
              <p:nvPr/>
            </p:nvSpPr>
            <p:spPr bwMode="auto">
              <a:xfrm>
                <a:off x="2352" y="3456"/>
                <a:ext cx="244" cy="33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buClrTx/>
                  <a:buSzTx/>
                  <a:buFontTx/>
                  <a:buNone/>
                </a:pPr>
                <a:r>
                  <a:rPr lang="en-US" altLang="x-none">
                    <a:solidFill>
                      <a:srgbClr val="000000"/>
                    </a:solidFill>
                    <a:latin typeface="Tahoma" charset="0"/>
                  </a:rPr>
                  <a:t>4</a:t>
                </a:r>
                <a:endParaRPr lang="en-US" altLang="x-none" sz="2400">
                  <a:solidFill>
                    <a:srgbClr val="000000"/>
                  </a:solidFill>
                  <a:latin typeface="Tahoma" charset="0"/>
                </a:endParaRPr>
              </a:p>
            </p:txBody>
          </p:sp>
        </p:grpSp>
        <p:grpSp>
          <p:nvGrpSpPr>
            <p:cNvPr id="162848" name="Group 36"/>
            <p:cNvGrpSpPr>
              <a:grpSpLocks/>
            </p:cNvGrpSpPr>
            <p:nvPr/>
          </p:nvGrpSpPr>
          <p:grpSpPr bwMode="auto">
            <a:xfrm>
              <a:off x="8001000" y="4908550"/>
              <a:ext cx="387350" cy="609600"/>
              <a:chOff x="2352" y="3408"/>
              <a:chExt cx="244" cy="384"/>
            </a:xfrm>
          </p:grpSpPr>
          <p:sp>
            <p:nvSpPr>
              <p:cNvPr id="162849" name="Rectangle 37"/>
              <p:cNvSpPr>
                <a:spLocks noChangeArrowheads="1"/>
              </p:cNvSpPr>
              <p:nvPr/>
            </p:nvSpPr>
            <p:spPr bwMode="auto">
              <a:xfrm>
                <a:off x="2353" y="3408"/>
                <a:ext cx="239" cy="384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62850" name="Text Box 38"/>
              <p:cNvSpPr txBox="1">
                <a:spLocks noChangeArrowheads="1"/>
              </p:cNvSpPr>
              <p:nvPr/>
            </p:nvSpPr>
            <p:spPr bwMode="auto">
              <a:xfrm>
                <a:off x="2352" y="3456"/>
                <a:ext cx="244" cy="33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buClrTx/>
                  <a:buSzTx/>
                  <a:buFontTx/>
                  <a:buNone/>
                </a:pPr>
                <a:r>
                  <a:rPr lang="en-US" altLang="x-none">
                    <a:solidFill>
                      <a:srgbClr val="000000"/>
                    </a:solidFill>
                    <a:latin typeface="Tahoma" charset="0"/>
                  </a:rPr>
                  <a:t>4</a:t>
                </a:r>
                <a:endParaRPr lang="en-US" altLang="x-none" sz="2400">
                  <a:solidFill>
                    <a:srgbClr val="000000"/>
                  </a:solidFill>
                  <a:latin typeface="Tahoma" charset="0"/>
                </a:endParaRPr>
              </a:p>
            </p:txBody>
          </p:sp>
        </p:grpSp>
      </p:grpSp>
      <p:sp>
        <p:nvSpPr>
          <p:cNvPr id="162838" name="Line 39"/>
          <p:cNvSpPr>
            <a:spLocks noChangeShapeType="1"/>
          </p:cNvSpPr>
          <p:nvPr/>
        </p:nvSpPr>
        <p:spPr bwMode="auto">
          <a:xfrm flipV="1">
            <a:off x="3962400" y="3540125"/>
            <a:ext cx="838200" cy="5921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39" name="Line 40"/>
          <p:cNvSpPr>
            <a:spLocks noChangeShapeType="1"/>
          </p:cNvSpPr>
          <p:nvPr/>
        </p:nvSpPr>
        <p:spPr bwMode="auto">
          <a:xfrm>
            <a:off x="3962400" y="3540125"/>
            <a:ext cx="8382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24F145-9452-3A4F-846F-FEE768C41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54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489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191375" cy="38846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x-none" sz="1800">
                <a:solidFill>
                  <a:srgbClr val="FF0000"/>
                </a:solidFill>
                <a:latin typeface="Arial" charset="0"/>
              </a:rPr>
              <a:t>event:</a:t>
            </a: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ACK received, with ACK field value of 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      if (y &gt; SendBase) {</a:t>
            </a:r>
            <a:endParaRPr lang="en-US" altLang="zh-CN" sz="1800">
              <a:solidFill>
                <a:srgbClr val="000000"/>
              </a:solidFill>
              <a:latin typeface="Arial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-122"/>
              </a:rPr>
              <a:t>                       …</a:t>
            </a:r>
            <a:r>
              <a:rPr lang="en-US" altLang="x-none" sz="1800">
                <a:solidFill>
                  <a:srgbClr val="000000"/>
                </a:solidFill>
                <a:latin typeface="Arial" charset="0"/>
                <a:ea typeface="宋体" charset="-122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  <a:ea typeface="宋体" charset="-122"/>
              </a:rPr>
              <a:t>                       SendBase = 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  <a:ea typeface="宋体" charset="-122"/>
              </a:rPr>
              <a:t>                       if (there are currently not-yet-acknowledged segments)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  <a:ea typeface="宋体" charset="-122"/>
              </a:rPr>
              <a:t>                             start timer </a:t>
            </a:r>
            <a:endParaRPr lang="en-US" altLang="zh-CN" sz="1800">
              <a:solidFill>
                <a:srgbClr val="000000"/>
              </a:solidFill>
              <a:latin typeface="Arial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-122"/>
              </a:rPr>
              <a:t>                       …</a:t>
            </a:r>
            <a:endParaRPr lang="en-US" altLang="x-none" sz="1800">
              <a:solidFill>
                <a:srgbClr val="000000"/>
              </a:solidFill>
              <a:latin typeface="Arial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  <a:ea typeface="宋体" charset="-122"/>
              </a:rPr>
              <a:t>                 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  <a:ea typeface="宋体" charset="-122"/>
              </a:rPr>
              <a:t>                 else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  <a:ea typeface="宋体" charset="-122"/>
              </a:rPr>
              <a:t>                         increment count of dup ACKs received for 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  <a:ea typeface="宋体" charset="-122"/>
              </a:rPr>
              <a:t>                         if (count of dup ACKs received for y = 3)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  <a:ea typeface="宋体" charset="-122"/>
              </a:rPr>
              <a:t>                               resend segment with sequence number 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  <a:ea typeface="宋体" charset="-122"/>
              </a:rPr>
              <a:t>                          </a:t>
            </a:r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-122"/>
              </a:rPr>
              <a:t>…</a:t>
            </a:r>
            <a:r>
              <a:rPr lang="en-US" altLang="x-none" sz="1600">
                <a:solidFill>
                  <a:srgbClr val="000000"/>
                </a:solidFill>
                <a:latin typeface="Arial" charset="0"/>
                <a:ea typeface="宋体" charset="-122"/>
              </a:rPr>
              <a:t>         </a:t>
            </a:r>
            <a:endParaRPr lang="en-US" altLang="x-none" sz="1600">
              <a:solidFill>
                <a:srgbClr val="000000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Fast Retransmit:</a:t>
            </a: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212725" y="5653088"/>
            <a:ext cx="2698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FF0000"/>
                </a:solidFill>
              </a:rPr>
              <a:t>a duplicate ACK for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FF0000"/>
                </a:solidFill>
              </a:rPr>
              <a:t>already ACKed segment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164869" name="Line 5"/>
          <p:cNvSpPr>
            <a:spLocks noChangeShapeType="1"/>
          </p:cNvSpPr>
          <p:nvPr/>
        </p:nvSpPr>
        <p:spPr bwMode="auto">
          <a:xfrm flipV="1">
            <a:off x="1128713" y="4303713"/>
            <a:ext cx="833437" cy="13890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70" name="Text Box 6"/>
          <p:cNvSpPr txBox="1">
            <a:spLocks noChangeArrowheads="1"/>
          </p:cNvSpPr>
          <p:nvPr/>
        </p:nvSpPr>
        <p:spPr bwMode="auto">
          <a:xfrm>
            <a:off x="3895725" y="6032500"/>
            <a:ext cx="185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FF0000"/>
                </a:solidFill>
              </a:rPr>
              <a:t>fast retransmit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164871" name="Line 7"/>
          <p:cNvSpPr>
            <a:spLocks noChangeShapeType="1"/>
          </p:cNvSpPr>
          <p:nvPr/>
        </p:nvSpPr>
        <p:spPr bwMode="auto">
          <a:xfrm flipH="1" flipV="1">
            <a:off x="4416425" y="5181600"/>
            <a:ext cx="4572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B8E788-2F97-8841-AD96-6B6FE295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0498-AE79-BE45-96D5-B15E75DF3F04}" type="slidenum">
              <a:rPr lang="en-US" altLang="x-none" smtClean="0"/>
              <a:pPr/>
              <a:t>55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02813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3450"/>
            <a:ext cx="3038475" cy="3071813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TCP: reliable data transfer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2495550" y="44450"/>
            <a:ext cx="6492875" cy="677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00</a:t>
            </a:r>
            <a:r>
              <a:rPr lang="en-US" altLang="x-none" sz="1200">
                <a:solidFill>
                  <a:srgbClr val="000000"/>
                </a:solidFill>
                <a:latin typeface="Arial" charset="0"/>
              </a:rPr>
              <a:t>    </a:t>
            </a: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sendbase = initial_sequence number agreed by TWH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01    nextseqnum = initial_sequence number by TWH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02     </a:t>
            </a:r>
            <a:r>
              <a:rPr lang="en-US" altLang="x-none" sz="1400">
                <a:solidFill>
                  <a:srgbClr val="3333CC"/>
                </a:solidFill>
                <a:latin typeface="Arial" charset="0"/>
              </a:rPr>
              <a:t>loop (forever) {</a:t>
            </a: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03       </a:t>
            </a:r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switch(event)</a:t>
            </a: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04       </a:t>
            </a:r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event:</a:t>
            </a: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data received from application above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05                  </a:t>
            </a:r>
            <a:r>
              <a:rPr lang="en-US" altLang="x-none" sz="1400" b="1">
                <a:solidFill>
                  <a:srgbClr val="000000"/>
                </a:solidFill>
                <a:latin typeface="Arial" charset="0"/>
              </a:rPr>
              <a:t>if</a:t>
            </a: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(window allows send)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06                     create TCP segment with sequence number nextseqnum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06                     </a:t>
            </a:r>
            <a:r>
              <a:rPr lang="en-US" altLang="x-none" sz="1400" b="1">
                <a:solidFill>
                  <a:srgbClr val="000000"/>
                </a:solidFill>
                <a:latin typeface="Arial" charset="0"/>
              </a:rPr>
              <a:t>if</a:t>
            </a: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(no timer) start timer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07                     pass segment to IP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08                     nextseqnum = nextseqnum + length(data)</a:t>
            </a:r>
            <a:br>
              <a:rPr lang="en-US" altLang="x-none" sz="14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            </a:t>
            </a:r>
            <a:r>
              <a:rPr lang="en-US" altLang="x-none" sz="1400" b="1">
                <a:solidFill>
                  <a:srgbClr val="000000"/>
                </a:solidFill>
                <a:latin typeface="Arial" charset="0"/>
              </a:rPr>
              <a:t>else</a:t>
            </a: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put packet in buffer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09        </a:t>
            </a:r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event:</a:t>
            </a: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timer timeout for sendbase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10             retransmit segment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11             compute new timeout interval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12             restart timer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13        </a:t>
            </a:r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event:</a:t>
            </a: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ACK received, with ACK field value of 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14             </a:t>
            </a:r>
            <a:r>
              <a:rPr lang="en-US" altLang="x-none" sz="1400" b="1">
                <a:solidFill>
                  <a:srgbClr val="000000"/>
                </a:solidFill>
                <a:latin typeface="Arial" charset="0"/>
              </a:rPr>
              <a:t>if</a:t>
            </a: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(y &gt; sendbase) { /* cumulative ACK of all data up to y */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15                  cancel the timer for sendbase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lain" startAt="16"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            sendbase = y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lain" startAt="16"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            if (no timer and packet pending) start timer for new sendbase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lain" startAt="17"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            while (there are segments and window allow)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lain" startAt="17"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                sent a segment;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18         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19             </a:t>
            </a:r>
            <a:r>
              <a:rPr lang="en-US" altLang="x-none" sz="1400" b="1">
                <a:solidFill>
                  <a:srgbClr val="000000"/>
                </a:solidFill>
                <a:latin typeface="Arial" charset="0"/>
              </a:rPr>
              <a:t>else</a:t>
            </a: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{ /* y==sendbase, duplicate ACK for already ACKed segment */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20                  increment number of duplicate ACKs received for 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21                  if (number of duplicate ACKS received for y == 3)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22                      /* TCP </a:t>
            </a:r>
            <a:r>
              <a:rPr lang="en-US" altLang="x-none" sz="1400" b="1">
                <a:solidFill>
                  <a:srgbClr val="000000"/>
                </a:solidFill>
                <a:latin typeface="Arial" charset="0"/>
              </a:rPr>
              <a:t>fast retransmit</a:t>
            </a: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*/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23                     resend segment with sequence number 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24                     restart timer for segment 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25             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26       </a:t>
            </a:r>
            <a:r>
              <a:rPr lang="en-US" altLang="x-none" sz="1400">
                <a:solidFill>
                  <a:srgbClr val="3333CC"/>
                </a:solidFill>
                <a:latin typeface="Arial" charset="0"/>
              </a:rPr>
              <a:t>}  /* end of loop forever */</a:t>
            </a:r>
            <a:r>
              <a:rPr lang="en-US" altLang="x-none" sz="1400">
                <a:solidFill>
                  <a:srgbClr val="000000"/>
                </a:solidFill>
                <a:latin typeface="Times New Roman" charset="0"/>
              </a:rPr>
              <a:t> </a:t>
            </a: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347663" y="4248150"/>
            <a:ext cx="13954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000000"/>
                </a:solidFill>
              </a:rPr>
              <a:t>Simplified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000000"/>
                </a:solidFill>
              </a:rPr>
              <a:t>TCP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FF0000"/>
                </a:solidFill>
              </a:rPr>
              <a:t>sender</a:t>
            </a:r>
            <a:endParaRPr lang="en-US" altLang="x-none" sz="100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3A89D5-7EBD-C843-AFF1-C476D695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0498-AE79-BE45-96D5-B15E75DF3F04}" type="slidenum">
              <a:rPr lang="en-US" altLang="x-none" smtClean="0"/>
              <a:pPr/>
              <a:t>56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8992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 dirty="0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x-none" sz="4000" u="sng" dirty="0">
              <a:solidFill>
                <a:srgbClr val="3333CC"/>
              </a:solidFill>
              <a:ea typeface="宋体" charset="-122"/>
            </a:endParaRPr>
          </a:p>
        </p:txBody>
      </p:sp>
      <p:sp>
        <p:nvSpPr>
          <p:cNvPr id="142339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</a:t>
            </a:r>
            <a:r>
              <a:rPr lang="zh-CN" altLang="en-US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and</a:t>
            </a:r>
            <a:r>
              <a:rPr lang="zh-CN" altLang="en-US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Recap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Reliable data transfer</a:t>
            </a:r>
          </a:p>
          <a:p>
            <a:pPr marL="800100" lvl="1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x-none" dirty="0"/>
              <a:t>perfect channel</a:t>
            </a:r>
          </a:p>
          <a:p>
            <a:pPr marL="800100" lvl="1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x-none" dirty="0"/>
              <a:t>channel with bit errors</a:t>
            </a:r>
          </a:p>
          <a:p>
            <a:pPr marL="800100" lvl="1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x-none" dirty="0"/>
              <a:t>channel with bit errors and losses</a:t>
            </a:r>
          </a:p>
          <a:p>
            <a:pPr marL="800100" lvl="1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x-none" dirty="0"/>
              <a:t>sliding window: reliability with throughput</a:t>
            </a:r>
            <a:endParaRPr lang="en-US" altLang="zh-CN" dirty="0">
              <a:solidFill>
                <a:srgbClr val="000000"/>
              </a:solidFill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TCP reliability</a:t>
            </a: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x-none" dirty="0"/>
              <a:t>data </a:t>
            </a:r>
            <a:r>
              <a:rPr lang="en-US" altLang="x-none" dirty="0" err="1"/>
              <a:t>seq</a:t>
            </a:r>
            <a:r>
              <a:rPr lang="en-US" altLang="x-none" dirty="0"/>
              <a:t>#, ack, buffering</a:t>
            </a: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x-none" dirty="0"/>
              <a:t>timeout realization</a:t>
            </a:r>
          </a:p>
          <a:p>
            <a:pPr lvl="1">
              <a:buClr>
                <a:srgbClr val="C00000"/>
              </a:buClr>
              <a:buFont typeface="Wingdings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宋体" charset="-122"/>
              </a:rPr>
              <a:t>connection</a:t>
            </a:r>
            <a:r>
              <a:rPr lang="zh-CN" altLang="en-US" i="1" dirty="0">
                <a:solidFill>
                  <a:srgbClr val="C00000"/>
                </a:solidFill>
                <a:ea typeface="宋体" charset="-122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ea typeface="宋体" charset="-122"/>
              </a:rPr>
              <a:t>management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B99673-5747-B443-A7DE-2631050A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57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859357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9740"/>
            <a:ext cx="8534400" cy="1143000"/>
          </a:xfrm>
        </p:spPr>
        <p:txBody>
          <a:bodyPr/>
          <a:lstStyle/>
          <a:p>
            <a:r>
              <a:rPr lang="en-US" altLang="zh-CN" sz="3606" dirty="0">
                <a:solidFill>
                  <a:srgbClr val="3333CC"/>
                </a:solidFill>
                <a:ea typeface="宋体" charset="-122"/>
              </a:rPr>
              <a:t>Why Connection Setup/When to Accept (Safely Deliver) First Packet? 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19811" name="Line 4"/>
          <p:cNvSpPr>
            <a:spLocks noChangeShapeType="1"/>
          </p:cNvSpPr>
          <p:nvPr/>
        </p:nvSpPr>
        <p:spPr bwMode="auto">
          <a:xfrm>
            <a:off x="2166938" y="2252663"/>
            <a:ext cx="4000500" cy="6699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9812" name="Group 5"/>
          <p:cNvGrpSpPr>
            <a:grpSpLocks/>
          </p:cNvGrpSpPr>
          <p:nvPr/>
        </p:nvGrpSpPr>
        <p:grpSpPr bwMode="auto">
          <a:xfrm>
            <a:off x="1844675" y="1346200"/>
            <a:ext cx="1250950" cy="385763"/>
            <a:chOff x="1489" y="826"/>
            <a:chExt cx="788" cy="243"/>
          </a:xfrm>
        </p:grpSpPr>
        <p:graphicFrame>
          <p:nvGraphicFramePr>
            <p:cNvPr id="119825" name="Object 6"/>
            <p:cNvGraphicFramePr>
              <a:graphicFrameLocks noChangeAspect="1"/>
            </p:cNvGraphicFramePr>
            <p:nvPr/>
          </p:nvGraphicFramePr>
          <p:xfrm>
            <a:off x="1489" y="826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15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11982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9" y="826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826" name="Text Box 7"/>
            <p:cNvSpPr txBox="1">
              <a:spLocks noChangeArrowheads="1"/>
            </p:cNvSpPr>
            <p:nvPr/>
          </p:nvSpPr>
          <p:spPr bwMode="auto">
            <a:xfrm>
              <a:off x="1755" y="826"/>
              <a:ext cx="5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sender</a:t>
              </a:r>
              <a:endParaRPr lang="en-US" altLang="x-none" sz="100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19813" name="Object 9"/>
          <p:cNvGraphicFramePr>
            <a:graphicFrameLocks noChangeAspect="1"/>
          </p:cNvGraphicFramePr>
          <p:nvPr/>
        </p:nvGraphicFramePr>
        <p:xfrm>
          <a:off x="6003925" y="1339850"/>
          <a:ext cx="4857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6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1198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25" y="1339850"/>
                        <a:ext cx="48577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4" name="Text Box 10"/>
          <p:cNvSpPr txBox="1">
            <a:spLocks noChangeArrowheads="1"/>
          </p:cNvSpPr>
          <p:nvPr/>
        </p:nvSpPr>
        <p:spPr bwMode="auto">
          <a:xfrm>
            <a:off x="5145088" y="1365250"/>
            <a:ext cx="974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receiver</a:t>
            </a:r>
            <a:endParaRPr lang="en-US" altLang="x-none" sz="1000">
              <a:solidFill>
                <a:srgbClr val="000000"/>
              </a:solidFill>
            </a:endParaRPr>
          </a:p>
        </p:txBody>
      </p:sp>
      <p:sp>
        <p:nvSpPr>
          <p:cNvPr id="119815" name="Line 12"/>
          <p:cNvSpPr>
            <a:spLocks noChangeShapeType="1"/>
          </p:cNvSpPr>
          <p:nvPr/>
        </p:nvSpPr>
        <p:spPr bwMode="auto">
          <a:xfrm flipH="1">
            <a:off x="2106613" y="2962275"/>
            <a:ext cx="4030662" cy="736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16" name="Line 13"/>
          <p:cNvSpPr>
            <a:spLocks noChangeShapeType="1"/>
          </p:cNvSpPr>
          <p:nvPr/>
        </p:nvSpPr>
        <p:spPr bwMode="auto">
          <a:xfrm>
            <a:off x="2144713" y="1928813"/>
            <a:ext cx="782637" cy="1349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17" name="Line 14"/>
          <p:cNvSpPr>
            <a:spLocks noChangeShapeType="1"/>
          </p:cNvSpPr>
          <p:nvPr/>
        </p:nvSpPr>
        <p:spPr bwMode="auto">
          <a:xfrm>
            <a:off x="2138363" y="2065338"/>
            <a:ext cx="782637" cy="1349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18" name="Text Box 16"/>
          <p:cNvSpPr txBox="1">
            <a:spLocks noChangeArrowheads="1"/>
          </p:cNvSpPr>
          <p:nvPr/>
        </p:nvSpPr>
        <p:spPr bwMode="auto">
          <a:xfrm rot="-600000">
            <a:off x="2759075" y="3038475"/>
            <a:ext cx="2732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ACK for 0</a:t>
            </a:r>
            <a:endParaRPr lang="en-US" altLang="x-none" sz="1000">
              <a:solidFill>
                <a:srgbClr val="000000"/>
              </a:solidFill>
            </a:endParaRPr>
          </a:p>
        </p:txBody>
      </p:sp>
      <p:sp>
        <p:nvSpPr>
          <p:cNvPr id="119819" name="Line 18"/>
          <p:cNvSpPr>
            <a:spLocks noChangeShapeType="1"/>
          </p:cNvSpPr>
          <p:nvPr/>
        </p:nvSpPr>
        <p:spPr bwMode="auto">
          <a:xfrm flipH="1">
            <a:off x="2109788" y="1857375"/>
            <a:ext cx="11112" cy="1993900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20" name="Text Box 19"/>
          <p:cNvSpPr txBox="1">
            <a:spLocks noChangeArrowheads="1"/>
          </p:cNvSpPr>
          <p:nvPr/>
        </p:nvSpPr>
        <p:spPr bwMode="auto">
          <a:xfrm>
            <a:off x="6207125" y="2668588"/>
            <a:ext cx="960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00"/>
                </a:solidFill>
                <a:ea typeface="宋体" charset="-122"/>
              </a:rPr>
              <a:t>accept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119821" name="Line 21"/>
          <p:cNvSpPr>
            <a:spLocks noChangeShapeType="1"/>
          </p:cNvSpPr>
          <p:nvPr/>
        </p:nvSpPr>
        <p:spPr bwMode="auto">
          <a:xfrm>
            <a:off x="2128838" y="2674938"/>
            <a:ext cx="979487" cy="4556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22" name="Freeform 22"/>
          <p:cNvSpPr>
            <a:spLocks/>
          </p:cNvSpPr>
          <p:nvPr/>
        </p:nvSpPr>
        <p:spPr bwMode="auto">
          <a:xfrm>
            <a:off x="1558925" y="3795713"/>
            <a:ext cx="5253038" cy="536575"/>
          </a:xfrm>
          <a:custGeom>
            <a:avLst/>
            <a:gdLst>
              <a:gd name="T0" fmla="*/ 0 w 3309"/>
              <a:gd name="T1" fmla="*/ 2147483646 h 338"/>
              <a:gd name="T2" fmla="*/ 2147483646 w 3309"/>
              <a:gd name="T3" fmla="*/ 2147483646 h 338"/>
              <a:gd name="T4" fmla="*/ 2147483646 w 3309"/>
              <a:gd name="T5" fmla="*/ 2147483646 h 338"/>
              <a:gd name="T6" fmla="*/ 2147483646 w 3309"/>
              <a:gd name="T7" fmla="*/ 0 h 338"/>
              <a:gd name="T8" fmla="*/ 0 60000 65536"/>
              <a:gd name="T9" fmla="*/ 0 60000 65536"/>
              <a:gd name="T10" fmla="*/ 0 60000 65536"/>
              <a:gd name="T11" fmla="*/ 0 60000 65536"/>
              <a:gd name="T12" fmla="*/ 0 w 3309"/>
              <a:gd name="T13" fmla="*/ 0 h 338"/>
              <a:gd name="T14" fmla="*/ 3309 w 3309"/>
              <a:gd name="T15" fmla="*/ 338 h 3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09" h="338">
                <a:moveTo>
                  <a:pt x="0" y="229"/>
                </a:moveTo>
                <a:cubicBezTo>
                  <a:pt x="292" y="162"/>
                  <a:pt x="585" y="95"/>
                  <a:pt x="932" y="110"/>
                </a:cubicBezTo>
                <a:cubicBezTo>
                  <a:pt x="1279" y="125"/>
                  <a:pt x="1688" y="338"/>
                  <a:pt x="2084" y="320"/>
                </a:cubicBezTo>
                <a:cubicBezTo>
                  <a:pt x="2480" y="302"/>
                  <a:pt x="2894" y="151"/>
                  <a:pt x="3309" y="0"/>
                </a:cubicBezTo>
              </a:path>
            </a:pathLst>
          </a:custGeom>
          <a:noFill/>
          <a:ln w="762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23" name="Line 24"/>
          <p:cNvSpPr>
            <a:spLocks noChangeShapeType="1"/>
          </p:cNvSpPr>
          <p:nvPr/>
        </p:nvSpPr>
        <p:spPr bwMode="auto">
          <a:xfrm flipH="1">
            <a:off x="6159500" y="1865313"/>
            <a:ext cx="11113" cy="1993900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24" name="Text Box 27"/>
          <p:cNvSpPr txBox="1">
            <a:spLocks noChangeArrowheads="1"/>
          </p:cNvSpPr>
          <p:nvPr/>
        </p:nvSpPr>
        <p:spPr bwMode="auto">
          <a:xfrm rot="600445">
            <a:off x="3932238" y="2271713"/>
            <a:ext cx="681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data 0</a:t>
            </a:r>
            <a:endParaRPr lang="en-US" altLang="x-none" sz="1000">
              <a:solidFill>
                <a:srgbClr val="0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4F4397-77EB-C94E-B461-F52A2261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A599-CC33-7E4D-8C4D-B495C4836CF6}" type="slidenum">
              <a:rPr lang="en-US" altLang="x-none" smtClean="0"/>
              <a:pPr/>
              <a:t>58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64709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9741"/>
            <a:ext cx="8269288" cy="1143000"/>
          </a:xfrm>
        </p:spPr>
        <p:txBody>
          <a:bodyPr/>
          <a:lstStyle/>
          <a:p>
            <a:r>
              <a:rPr lang="en-US" altLang="zh-CN" sz="3606" dirty="0">
                <a:solidFill>
                  <a:srgbClr val="3333CC"/>
                </a:solidFill>
                <a:ea typeface="宋体" charset="-122"/>
              </a:rPr>
              <a:t>Why Connection Setup/When to Accept (Safely Deliver) First Packet? 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21859" name="Line 4"/>
          <p:cNvSpPr>
            <a:spLocks noChangeShapeType="1"/>
          </p:cNvSpPr>
          <p:nvPr/>
        </p:nvSpPr>
        <p:spPr bwMode="auto">
          <a:xfrm>
            <a:off x="2166938" y="2252663"/>
            <a:ext cx="4000500" cy="6699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1860" name="Group 5"/>
          <p:cNvGrpSpPr>
            <a:grpSpLocks/>
          </p:cNvGrpSpPr>
          <p:nvPr/>
        </p:nvGrpSpPr>
        <p:grpSpPr bwMode="auto">
          <a:xfrm>
            <a:off x="1844675" y="1346200"/>
            <a:ext cx="1250950" cy="385763"/>
            <a:chOff x="1489" y="826"/>
            <a:chExt cx="788" cy="243"/>
          </a:xfrm>
        </p:grpSpPr>
        <p:graphicFrame>
          <p:nvGraphicFramePr>
            <p:cNvPr id="121878" name="Object 6"/>
            <p:cNvGraphicFramePr>
              <a:graphicFrameLocks noChangeAspect="1"/>
            </p:cNvGraphicFramePr>
            <p:nvPr/>
          </p:nvGraphicFramePr>
          <p:xfrm>
            <a:off x="1489" y="826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39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12187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9" y="826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879" name="Text Box 7"/>
            <p:cNvSpPr txBox="1">
              <a:spLocks noChangeArrowheads="1"/>
            </p:cNvSpPr>
            <p:nvPr/>
          </p:nvSpPr>
          <p:spPr bwMode="auto">
            <a:xfrm>
              <a:off x="1755" y="826"/>
              <a:ext cx="5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sender</a:t>
              </a:r>
              <a:endParaRPr lang="en-US" altLang="x-none" sz="100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21861" name="Object 9"/>
          <p:cNvGraphicFramePr>
            <a:graphicFrameLocks noChangeAspect="1"/>
          </p:cNvGraphicFramePr>
          <p:nvPr/>
        </p:nvGraphicFramePr>
        <p:xfrm>
          <a:off x="6003925" y="1339850"/>
          <a:ext cx="4857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0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1218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25" y="1339850"/>
                        <a:ext cx="48577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2" name="Text Box 10"/>
          <p:cNvSpPr txBox="1">
            <a:spLocks noChangeArrowheads="1"/>
          </p:cNvSpPr>
          <p:nvPr/>
        </p:nvSpPr>
        <p:spPr bwMode="auto">
          <a:xfrm>
            <a:off x="5145088" y="1365250"/>
            <a:ext cx="974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receiver</a:t>
            </a:r>
            <a:endParaRPr lang="en-US" altLang="x-none" sz="1000">
              <a:solidFill>
                <a:srgbClr val="000000"/>
              </a:solidFill>
            </a:endParaRPr>
          </a:p>
        </p:txBody>
      </p:sp>
      <p:sp>
        <p:nvSpPr>
          <p:cNvPr id="121863" name="Line 12"/>
          <p:cNvSpPr>
            <a:spLocks noChangeShapeType="1"/>
          </p:cNvSpPr>
          <p:nvPr/>
        </p:nvSpPr>
        <p:spPr bwMode="auto">
          <a:xfrm flipH="1">
            <a:off x="2106613" y="2962275"/>
            <a:ext cx="4030662" cy="736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4" name="Line 13"/>
          <p:cNvSpPr>
            <a:spLocks noChangeShapeType="1"/>
          </p:cNvSpPr>
          <p:nvPr/>
        </p:nvSpPr>
        <p:spPr bwMode="auto">
          <a:xfrm>
            <a:off x="2144713" y="1928813"/>
            <a:ext cx="782637" cy="1349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5" name="Line 14"/>
          <p:cNvSpPr>
            <a:spLocks noChangeShapeType="1"/>
          </p:cNvSpPr>
          <p:nvPr/>
        </p:nvSpPr>
        <p:spPr bwMode="auto">
          <a:xfrm>
            <a:off x="2138363" y="2065338"/>
            <a:ext cx="782637" cy="1349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6" name="Text Box 16"/>
          <p:cNvSpPr txBox="1">
            <a:spLocks noChangeArrowheads="1"/>
          </p:cNvSpPr>
          <p:nvPr/>
        </p:nvSpPr>
        <p:spPr bwMode="auto">
          <a:xfrm rot="-600000">
            <a:off x="2759075" y="3038475"/>
            <a:ext cx="2732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ACK for 0 (n)</a:t>
            </a:r>
            <a:endParaRPr lang="en-US" altLang="x-none" sz="1000">
              <a:solidFill>
                <a:srgbClr val="000000"/>
              </a:solidFill>
            </a:endParaRPr>
          </a:p>
        </p:txBody>
      </p:sp>
      <p:sp>
        <p:nvSpPr>
          <p:cNvPr id="121867" name="Line 18"/>
          <p:cNvSpPr>
            <a:spLocks noChangeShapeType="1"/>
          </p:cNvSpPr>
          <p:nvPr/>
        </p:nvSpPr>
        <p:spPr bwMode="auto">
          <a:xfrm flipH="1">
            <a:off x="2109788" y="1857375"/>
            <a:ext cx="11112" cy="1993900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8" name="Text Box 19"/>
          <p:cNvSpPr txBox="1">
            <a:spLocks noChangeArrowheads="1"/>
          </p:cNvSpPr>
          <p:nvPr/>
        </p:nvSpPr>
        <p:spPr bwMode="auto">
          <a:xfrm>
            <a:off x="6207125" y="2668588"/>
            <a:ext cx="960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00"/>
                </a:solidFill>
                <a:ea typeface="宋体" charset="-122"/>
              </a:rPr>
              <a:t>accept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121869" name="Line 21"/>
          <p:cNvSpPr>
            <a:spLocks noChangeShapeType="1"/>
          </p:cNvSpPr>
          <p:nvPr/>
        </p:nvSpPr>
        <p:spPr bwMode="auto">
          <a:xfrm>
            <a:off x="2128838" y="2674938"/>
            <a:ext cx="979487" cy="4556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70" name="Freeform 22"/>
          <p:cNvSpPr>
            <a:spLocks/>
          </p:cNvSpPr>
          <p:nvPr/>
        </p:nvSpPr>
        <p:spPr bwMode="auto">
          <a:xfrm>
            <a:off x="1558925" y="3795713"/>
            <a:ext cx="5253038" cy="536575"/>
          </a:xfrm>
          <a:custGeom>
            <a:avLst/>
            <a:gdLst>
              <a:gd name="T0" fmla="*/ 0 w 3309"/>
              <a:gd name="T1" fmla="*/ 2147483646 h 338"/>
              <a:gd name="T2" fmla="*/ 2147483646 w 3309"/>
              <a:gd name="T3" fmla="*/ 2147483646 h 338"/>
              <a:gd name="T4" fmla="*/ 2147483646 w 3309"/>
              <a:gd name="T5" fmla="*/ 2147483646 h 338"/>
              <a:gd name="T6" fmla="*/ 2147483646 w 3309"/>
              <a:gd name="T7" fmla="*/ 0 h 338"/>
              <a:gd name="T8" fmla="*/ 0 60000 65536"/>
              <a:gd name="T9" fmla="*/ 0 60000 65536"/>
              <a:gd name="T10" fmla="*/ 0 60000 65536"/>
              <a:gd name="T11" fmla="*/ 0 60000 65536"/>
              <a:gd name="T12" fmla="*/ 0 w 3309"/>
              <a:gd name="T13" fmla="*/ 0 h 338"/>
              <a:gd name="T14" fmla="*/ 3309 w 3309"/>
              <a:gd name="T15" fmla="*/ 338 h 3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09" h="338">
                <a:moveTo>
                  <a:pt x="0" y="229"/>
                </a:moveTo>
                <a:cubicBezTo>
                  <a:pt x="292" y="162"/>
                  <a:pt x="585" y="95"/>
                  <a:pt x="932" y="110"/>
                </a:cubicBezTo>
                <a:cubicBezTo>
                  <a:pt x="1279" y="125"/>
                  <a:pt x="1688" y="338"/>
                  <a:pt x="2084" y="320"/>
                </a:cubicBezTo>
                <a:cubicBezTo>
                  <a:pt x="2480" y="302"/>
                  <a:pt x="2894" y="151"/>
                  <a:pt x="3309" y="0"/>
                </a:cubicBezTo>
              </a:path>
            </a:pathLst>
          </a:custGeom>
          <a:noFill/>
          <a:ln w="762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1" name="Line 24"/>
          <p:cNvSpPr>
            <a:spLocks noChangeShapeType="1"/>
          </p:cNvSpPr>
          <p:nvPr/>
        </p:nvSpPr>
        <p:spPr bwMode="auto">
          <a:xfrm flipH="1">
            <a:off x="6159500" y="1865313"/>
            <a:ext cx="11113" cy="1993900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72" name="Text Box 27"/>
          <p:cNvSpPr txBox="1">
            <a:spLocks noChangeArrowheads="1"/>
          </p:cNvSpPr>
          <p:nvPr/>
        </p:nvSpPr>
        <p:spPr bwMode="auto">
          <a:xfrm rot="600445">
            <a:off x="3087688" y="2271713"/>
            <a:ext cx="23701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data 0</a:t>
            </a:r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charset="-122"/>
              </a:rPr>
              <a:t> (transfer $1000 to B)</a:t>
            </a:r>
            <a:endParaRPr lang="en-US" altLang="x-none" sz="1000">
              <a:solidFill>
                <a:srgbClr val="000000"/>
              </a:solidFill>
            </a:endParaRP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3079750" y="3101975"/>
            <a:ext cx="4217988" cy="3113088"/>
            <a:chOff x="3059" y="2115"/>
            <a:chExt cx="2657" cy="1961"/>
          </a:xfrm>
        </p:grpSpPr>
        <p:sp>
          <p:nvSpPr>
            <p:cNvPr id="121874" name="Text Box 8"/>
            <p:cNvSpPr txBox="1">
              <a:spLocks noChangeArrowheads="1"/>
            </p:cNvSpPr>
            <p:nvPr/>
          </p:nvSpPr>
          <p:spPr bwMode="auto">
            <a:xfrm rot="1428187">
              <a:off x="3327" y="3160"/>
              <a:ext cx="149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data 0</a:t>
              </a:r>
              <a:r>
                <a:rPr lang="en-US" altLang="zh-CN" sz="1400">
                  <a:solidFill>
                    <a:srgbClr val="000000"/>
                  </a:solidFill>
                  <a:latin typeface="Arial" charset="0"/>
                  <a:ea typeface="宋体" charset="-122"/>
                </a:rPr>
                <a:t> (transfer $1000 to B)</a:t>
              </a:r>
              <a:endParaRPr lang="en-US" altLang="x-none" sz="1000">
                <a:solidFill>
                  <a:srgbClr val="000000"/>
                </a:solidFill>
              </a:endParaRPr>
            </a:p>
          </p:txBody>
        </p:sp>
        <p:sp>
          <p:nvSpPr>
            <p:cNvPr id="121875" name="Line 26"/>
            <p:cNvSpPr>
              <a:spLocks noChangeShapeType="1"/>
            </p:cNvSpPr>
            <p:nvPr/>
          </p:nvSpPr>
          <p:spPr bwMode="auto">
            <a:xfrm flipH="1">
              <a:off x="4982" y="2820"/>
              <a:ext cx="7" cy="1256"/>
            </a:xfrm>
            <a:prstGeom prst="line">
              <a:avLst/>
            </a:prstGeom>
            <a:noFill/>
            <a:ln w="50800" cmpd="dbl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6" name="Freeform 29"/>
            <p:cNvSpPr>
              <a:spLocks/>
            </p:cNvSpPr>
            <p:nvPr/>
          </p:nvSpPr>
          <p:spPr bwMode="auto">
            <a:xfrm>
              <a:off x="3059" y="2115"/>
              <a:ext cx="1908" cy="1539"/>
            </a:xfrm>
            <a:custGeom>
              <a:avLst/>
              <a:gdLst>
                <a:gd name="T0" fmla="*/ 0 w 1908"/>
                <a:gd name="T1" fmla="*/ 0 h 1709"/>
                <a:gd name="T2" fmla="*/ 624 w 1908"/>
                <a:gd name="T3" fmla="*/ 312 h 1709"/>
                <a:gd name="T4" fmla="*/ 1908 w 1908"/>
                <a:gd name="T5" fmla="*/ 394 h 1709"/>
                <a:gd name="T6" fmla="*/ 0 60000 65536"/>
                <a:gd name="T7" fmla="*/ 0 60000 65536"/>
                <a:gd name="T8" fmla="*/ 0 60000 65536"/>
                <a:gd name="T9" fmla="*/ 0 w 1908"/>
                <a:gd name="T10" fmla="*/ 0 h 1709"/>
                <a:gd name="T11" fmla="*/ 1908 w 1908"/>
                <a:gd name="T12" fmla="*/ 1709 h 17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08" h="1709">
                  <a:moveTo>
                    <a:pt x="0" y="0"/>
                  </a:moveTo>
                  <a:cubicBezTo>
                    <a:pt x="153" y="532"/>
                    <a:pt x="306" y="1065"/>
                    <a:pt x="624" y="1350"/>
                  </a:cubicBezTo>
                  <a:cubicBezTo>
                    <a:pt x="942" y="1635"/>
                    <a:pt x="1425" y="1672"/>
                    <a:pt x="1908" y="170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7" name="Text Box 30"/>
            <p:cNvSpPr txBox="1">
              <a:spLocks noChangeArrowheads="1"/>
            </p:cNvSpPr>
            <p:nvPr/>
          </p:nvSpPr>
          <p:spPr bwMode="auto">
            <a:xfrm>
              <a:off x="5026" y="3534"/>
              <a:ext cx="6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accept?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</p:grpSp>
      <p:sp>
        <p:nvSpPr>
          <p:cNvPr id="25" name="Slide Number Placeholder 4">
            <a:extLst>
              <a:ext uri="{FF2B5EF4-FFF2-40B4-BE49-F238E27FC236}">
                <a16:creationId xmlns:a16="http://schemas.microsoft.com/office/drawing/2014/main" id="{9A96D30D-3CD8-B84B-A5D3-B7D6EFE44F0A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27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818B77B-F0A2-E84A-9469-E34DF0EA3B00}" type="slidenum">
              <a:rPr lang="en-US" altLang="x-none" sz="1400">
                <a:latin typeface="Times New Roman" charset="0"/>
              </a:rPr>
              <a:pPr eaLnBrk="1" hangingPunct="1"/>
              <a:t>6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altLang="x-none" sz="3200" u="none" dirty="0">
                <a:ea typeface="ＭＳ Ｐゴシック" charset="-128"/>
              </a:rPr>
              <a:t>Rdt1.0: </a:t>
            </a:r>
            <a:r>
              <a:rPr lang="en-US" altLang="x-none" sz="3200" dirty="0">
                <a:ea typeface="ＭＳ Ｐゴシック" charset="-128"/>
              </a:rPr>
              <a:t>reliable transfer over a reliable channel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1813" y="1447800"/>
            <a:ext cx="7896225" cy="131127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separate FSMs for sender, receiver: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sender sends data into underlying channel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receiver reads data from underlying channel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4188" y="3398838"/>
            <a:ext cx="4268787" cy="1779587"/>
            <a:chOff x="484188" y="3398838"/>
            <a:chExt cx="4268787" cy="1779587"/>
          </a:xfrm>
        </p:grpSpPr>
        <p:sp>
          <p:nvSpPr>
            <p:cNvPr id="98309" name="Oval 4"/>
            <p:cNvSpPr>
              <a:spLocks noChangeArrowheads="1"/>
            </p:cNvSpPr>
            <p:nvPr/>
          </p:nvSpPr>
          <p:spPr bwMode="auto">
            <a:xfrm>
              <a:off x="808038" y="3414713"/>
              <a:ext cx="955675" cy="10112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8310" name="Text Box 5"/>
            <p:cNvSpPr txBox="1">
              <a:spLocks noChangeArrowheads="1"/>
            </p:cNvSpPr>
            <p:nvPr/>
          </p:nvSpPr>
          <p:spPr bwMode="auto">
            <a:xfrm>
              <a:off x="882650" y="3500438"/>
              <a:ext cx="1098550" cy="912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Wait for call from above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98311" name="Freeform 6"/>
            <p:cNvSpPr>
              <a:spLocks/>
            </p:cNvSpPr>
            <p:nvPr/>
          </p:nvSpPr>
          <p:spPr bwMode="auto">
            <a:xfrm>
              <a:off x="1617663" y="3398838"/>
              <a:ext cx="611187" cy="1027112"/>
            </a:xfrm>
            <a:custGeom>
              <a:avLst/>
              <a:gdLst>
                <a:gd name="T0" fmla="*/ 0 w 735"/>
                <a:gd name="T1" fmla="*/ 2147483647 h 1080"/>
                <a:gd name="T2" fmla="*/ 0 w 735"/>
                <a:gd name="T3" fmla="*/ 2147483647 h 1080"/>
                <a:gd name="T4" fmla="*/ 0 60000 65536"/>
                <a:gd name="T5" fmla="*/ 0 60000 65536"/>
                <a:gd name="T6" fmla="*/ 0 w 735"/>
                <a:gd name="T7" fmla="*/ 0 h 1080"/>
                <a:gd name="T8" fmla="*/ 735 w 735"/>
                <a:gd name="T9" fmla="*/ 1080 h 10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8312" name="Group 21"/>
            <p:cNvGrpSpPr>
              <a:grpSpLocks/>
            </p:cNvGrpSpPr>
            <p:nvPr/>
          </p:nvGrpSpPr>
          <p:grpSpPr bwMode="auto">
            <a:xfrm>
              <a:off x="2028825" y="3455988"/>
              <a:ext cx="2724150" cy="1065212"/>
              <a:chOff x="2028825" y="4287838"/>
              <a:chExt cx="2724150" cy="1065212"/>
            </a:xfrm>
          </p:grpSpPr>
          <p:sp>
            <p:nvSpPr>
              <p:cNvPr id="98324" name="Text Box 7"/>
              <p:cNvSpPr txBox="1">
                <a:spLocks noChangeArrowheads="1"/>
              </p:cNvSpPr>
              <p:nvPr/>
            </p:nvSpPr>
            <p:spPr bwMode="auto">
              <a:xfrm>
                <a:off x="2070100" y="4754563"/>
                <a:ext cx="2682875" cy="598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packet = make_pkt(data)</a:t>
                </a:r>
              </a:p>
              <a:p>
                <a:pPr eaLnBrk="1" hangingPunct="1"/>
                <a:r>
                  <a:rPr lang="en-US" altLang="x-none" sz="1600"/>
                  <a:t>udt_send(packet)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98325" name="Text Box 8"/>
              <p:cNvSpPr txBox="1">
                <a:spLocks noChangeArrowheads="1"/>
              </p:cNvSpPr>
              <p:nvPr/>
            </p:nvSpPr>
            <p:spPr bwMode="auto">
              <a:xfrm>
                <a:off x="2028825" y="4287838"/>
                <a:ext cx="2255838" cy="428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rdt_send(data)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98326" name="Line 9"/>
              <p:cNvSpPr>
                <a:spLocks noChangeShapeType="1"/>
              </p:cNvSpPr>
              <p:nvPr/>
            </p:nvSpPr>
            <p:spPr bwMode="auto">
              <a:xfrm>
                <a:off x="2128838" y="4630738"/>
                <a:ext cx="129698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313" name="Line 10"/>
            <p:cNvSpPr>
              <a:spLocks noChangeShapeType="1"/>
            </p:cNvSpPr>
            <p:nvPr/>
          </p:nvSpPr>
          <p:spPr bwMode="auto">
            <a:xfrm>
              <a:off x="484188" y="3398838"/>
              <a:ext cx="385762" cy="2428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22" name="Text Box 19"/>
            <p:cNvSpPr txBox="1">
              <a:spLocks noChangeArrowheads="1"/>
            </p:cNvSpPr>
            <p:nvPr/>
          </p:nvSpPr>
          <p:spPr bwMode="auto">
            <a:xfrm>
              <a:off x="2085975" y="4721225"/>
              <a:ext cx="11509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FF0000"/>
                  </a:solidFill>
                  <a:latin typeface="Comic Sans MS" charset="0"/>
                </a:rPr>
                <a:t>sender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92663" y="3384550"/>
            <a:ext cx="4030662" cy="1835150"/>
            <a:chOff x="4792663" y="3384550"/>
            <a:chExt cx="4030662" cy="1835150"/>
          </a:xfrm>
        </p:grpSpPr>
        <p:sp>
          <p:nvSpPr>
            <p:cNvPr id="98314" name="Text Box 11"/>
            <p:cNvSpPr txBox="1">
              <a:spLocks noChangeArrowheads="1"/>
            </p:cNvSpPr>
            <p:nvPr/>
          </p:nvSpPr>
          <p:spPr bwMode="auto">
            <a:xfrm>
              <a:off x="6335713" y="3781425"/>
              <a:ext cx="2487612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extract (packet,data)</a:t>
              </a:r>
            </a:p>
            <a:p>
              <a:pPr eaLnBrk="1" hangingPunct="1"/>
              <a:r>
                <a:rPr lang="en-US" altLang="x-none" sz="1600"/>
                <a:t>deliver_data(data)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98315" name="Oval 12"/>
            <p:cNvSpPr>
              <a:spLocks noChangeArrowheads="1"/>
            </p:cNvSpPr>
            <p:nvPr/>
          </p:nvSpPr>
          <p:spPr bwMode="auto">
            <a:xfrm>
              <a:off x="5116513" y="3400425"/>
              <a:ext cx="955675" cy="101123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8316" name="Text Box 13"/>
            <p:cNvSpPr txBox="1">
              <a:spLocks noChangeArrowheads="1"/>
            </p:cNvSpPr>
            <p:nvPr/>
          </p:nvSpPr>
          <p:spPr bwMode="auto">
            <a:xfrm>
              <a:off x="5149850" y="3486150"/>
              <a:ext cx="1098550" cy="912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 dirty="0"/>
                <a:t>Wait for call from below</a:t>
              </a:r>
              <a:endParaRPr lang="en-US" altLang="x-none" sz="1600" dirty="0">
                <a:latin typeface="Times New Roman" charset="0"/>
              </a:endParaRPr>
            </a:p>
          </p:txBody>
        </p:sp>
        <p:sp>
          <p:nvSpPr>
            <p:cNvPr id="98317" name="Freeform 14"/>
            <p:cNvSpPr>
              <a:spLocks/>
            </p:cNvSpPr>
            <p:nvPr/>
          </p:nvSpPr>
          <p:spPr bwMode="auto">
            <a:xfrm>
              <a:off x="5926138" y="3384550"/>
              <a:ext cx="611187" cy="1027113"/>
            </a:xfrm>
            <a:custGeom>
              <a:avLst/>
              <a:gdLst>
                <a:gd name="T0" fmla="*/ 0 w 735"/>
                <a:gd name="T1" fmla="*/ 2147483647 h 1080"/>
                <a:gd name="T2" fmla="*/ 0 w 735"/>
                <a:gd name="T3" fmla="*/ 2147483647 h 1080"/>
                <a:gd name="T4" fmla="*/ 0 60000 65536"/>
                <a:gd name="T5" fmla="*/ 0 60000 65536"/>
                <a:gd name="T6" fmla="*/ 0 w 735"/>
                <a:gd name="T7" fmla="*/ 0 h 1080"/>
                <a:gd name="T8" fmla="*/ 735 w 735"/>
                <a:gd name="T9" fmla="*/ 1080 h 10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18" name="Text Box 15"/>
            <p:cNvSpPr txBox="1">
              <a:spLocks noChangeArrowheads="1"/>
            </p:cNvSpPr>
            <p:nvPr/>
          </p:nvSpPr>
          <p:spPr bwMode="auto">
            <a:xfrm>
              <a:off x="6337300" y="3441700"/>
              <a:ext cx="225583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600">
                <a:latin typeface="Times New Roman" charset="0"/>
              </a:endParaRPr>
            </a:p>
          </p:txBody>
        </p:sp>
        <p:sp>
          <p:nvSpPr>
            <p:cNvPr id="98319" name="Line 16"/>
            <p:cNvSpPr>
              <a:spLocks noChangeShapeType="1"/>
            </p:cNvSpPr>
            <p:nvPr/>
          </p:nvSpPr>
          <p:spPr bwMode="auto">
            <a:xfrm>
              <a:off x="6437313" y="3784600"/>
              <a:ext cx="12969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20" name="Line 17"/>
            <p:cNvSpPr>
              <a:spLocks noChangeShapeType="1"/>
            </p:cNvSpPr>
            <p:nvPr/>
          </p:nvSpPr>
          <p:spPr bwMode="auto">
            <a:xfrm>
              <a:off x="4792663" y="3384550"/>
              <a:ext cx="385762" cy="2428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21" name="Rectangle 18"/>
            <p:cNvSpPr>
              <a:spLocks noChangeArrowheads="1"/>
            </p:cNvSpPr>
            <p:nvPr/>
          </p:nvSpPr>
          <p:spPr bwMode="auto">
            <a:xfrm>
              <a:off x="6351588" y="3460750"/>
              <a:ext cx="15414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rdt_rcv(packet)</a:t>
              </a:r>
            </a:p>
          </p:txBody>
        </p:sp>
        <p:sp>
          <p:nvSpPr>
            <p:cNvPr id="98323" name="Text Box 20"/>
            <p:cNvSpPr txBox="1">
              <a:spLocks noChangeArrowheads="1"/>
            </p:cNvSpPr>
            <p:nvPr/>
          </p:nvSpPr>
          <p:spPr bwMode="auto">
            <a:xfrm>
              <a:off x="6069013" y="4762500"/>
              <a:ext cx="13668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FF0000"/>
                  </a:solidFill>
                  <a:latin typeface="Comic Sans MS" charset="0"/>
                </a:rPr>
                <a:t>receiver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761873" y="5317833"/>
            <a:ext cx="5436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Exercise: Prove correctness of Rdt1.0.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06DECB-A893-3B47-9201-D7B5BF5CFA8E}"/>
              </a:ext>
            </a:extLst>
          </p:cNvPr>
          <p:cNvSpPr txBox="1"/>
          <p:nvPr/>
        </p:nvSpPr>
        <p:spPr>
          <a:xfrm>
            <a:off x="774908" y="5913715"/>
            <a:ext cx="7762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n-ea"/>
                <a:ea typeface="+mn-ea"/>
              </a:rPr>
              <a:t>Cor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rectness</a:t>
            </a:r>
            <a:r>
              <a:rPr lang="en-US" altLang="zh-CN" sz="2000" dirty="0">
                <a:latin typeface="+mn-ea"/>
                <a:ea typeface="+mn-ea"/>
              </a:rPr>
              <a:t>: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for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every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single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packet,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one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and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only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one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copy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is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received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by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receiver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correctly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(no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error)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and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in-order</a:t>
            </a:r>
            <a:r>
              <a:rPr lang="zh-CN" altLang="en-US" sz="2000" dirty="0">
                <a:latin typeface="+mn-ea"/>
                <a:ea typeface="+mn-ea"/>
              </a:rPr>
              <a:t> </a:t>
            </a:r>
            <a:endParaRPr 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363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>
            <a:extLst>
              <a:ext uri="{FF2B5EF4-FFF2-40B4-BE49-F238E27FC236}">
                <a16:creationId xmlns:a16="http://schemas.microsoft.com/office/drawing/2014/main" id="{715FD39C-DEF4-244D-925E-60CBB5EAD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399" y="228600"/>
            <a:ext cx="8269761" cy="1143000"/>
          </a:xfrm>
        </p:spPr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Transport “Safe-Setup” Principle</a:t>
            </a:r>
          </a:p>
        </p:txBody>
      </p:sp>
      <p:sp>
        <p:nvSpPr>
          <p:cNvPr id="774147" name="Rectangle 3">
            <a:extLst>
              <a:ext uri="{FF2B5EF4-FFF2-40B4-BE49-F238E27FC236}">
                <a16:creationId xmlns:a16="http://schemas.microsoft.com/office/drawing/2014/main" id="{7D18F410-F72C-4449-9AC7-A8D0E4717E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SimSun" panose="02010600030101010101" pitchFamily="2" charset="-122"/>
              </a:rPr>
              <a:t>A general safety principle for a receiver R to accept a message from a sender S is the general “</a:t>
            </a:r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authentication</a:t>
            </a:r>
            <a:r>
              <a:rPr lang="en-US" altLang="zh-CN" dirty="0">
                <a:ea typeface="SimSun" panose="02010600030101010101" pitchFamily="2" charset="-122"/>
              </a:rPr>
              <a:t>” principle, which consists of two conditions:</a:t>
            </a:r>
          </a:p>
        </p:txBody>
      </p:sp>
      <p:sp>
        <p:nvSpPr>
          <p:cNvPr id="774148" name="Rectangle 4">
            <a:extLst>
              <a:ext uri="{FF2B5EF4-FFF2-40B4-BE49-F238E27FC236}">
                <a16:creationId xmlns:a16="http://schemas.microsoft.com/office/drawing/2014/main" id="{D5655690-7C2C-AF4C-9A22-F4BB1248F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37" y="3261278"/>
            <a:ext cx="7772400" cy="92333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876" lvl="1" defTabSz="685752"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mic Sans MS" panose="030F0902030302020204" pitchFamily="66" charset="0"/>
                <a:ea typeface="SimSun" panose="02010600030101010101" pitchFamily="2" charset="-122"/>
              </a:rPr>
              <a:t>Transport authentication principle:</a:t>
            </a:r>
          </a:p>
          <a:p>
            <a:pPr marL="600033" lvl="1" indent="-257157" defTabSz="685752">
              <a:buFontTx/>
              <a:buChar char="-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mic Sans MS" panose="030F0902030302020204" pitchFamily="66" charset="0"/>
                <a:ea typeface="SimSun" panose="02010600030101010101" pitchFamily="2" charset="-122"/>
              </a:rPr>
              <a:t>[p1] Receiver can be sure that what Sender says is 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902030302020204" pitchFamily="66" charset="0"/>
                <a:ea typeface="SimSun" panose="02010600030101010101" pitchFamily="2" charset="-122"/>
              </a:rPr>
              <a:t>fresh</a:t>
            </a:r>
            <a:endParaRPr lang="en-US" altLang="zh-CN" sz="1800" dirty="0">
              <a:solidFill>
                <a:srgbClr val="000000"/>
              </a:solidFill>
              <a:latin typeface="Comic Sans MS" panose="030F0902030302020204" pitchFamily="66" charset="0"/>
              <a:ea typeface="SimSun" panose="02010600030101010101" pitchFamily="2" charset="-122"/>
            </a:endParaRPr>
          </a:p>
          <a:p>
            <a:pPr marL="600033" lvl="1" indent="-257157" defTabSz="685752">
              <a:buFontTx/>
              <a:buChar char="-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mic Sans MS" panose="030F0902030302020204" pitchFamily="66" charset="0"/>
                <a:ea typeface="SimSun" panose="02010600030101010101" pitchFamily="2" charset="-122"/>
              </a:rPr>
              <a:t>[p2] Receiver receives something that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902030302020204" pitchFamily="66" charset="0"/>
                <a:ea typeface="SimSun" panose="02010600030101010101" pitchFamily="2" charset="-122"/>
              </a:rPr>
              <a:t>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anose="030F0902030302020204" pitchFamily="66" charset="0"/>
                <a:ea typeface="SimSun" panose="02010600030101010101" pitchFamily="2" charset="-122"/>
              </a:rPr>
              <a:t>only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902030302020204" pitchFamily="66" charset="0"/>
                <a:ea typeface="SimSun" panose="02010600030101010101" pitchFamily="2" charset="-122"/>
              </a:rPr>
              <a:t> Sender can say</a:t>
            </a:r>
            <a:endParaRPr lang="en-US" altLang="zh-CN" sz="1800" dirty="0">
              <a:solidFill>
                <a:srgbClr val="000000"/>
              </a:solidFill>
              <a:latin typeface="Comic Sans MS" panose="030F0902030302020204" pitchFamily="66" charset="0"/>
              <a:ea typeface="SimSun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7CED9D-4948-EA4A-865C-D9A86EC49440}"/>
              </a:ext>
            </a:extLst>
          </p:cNvPr>
          <p:cNvSpPr/>
          <p:nvPr/>
        </p:nvSpPr>
        <p:spPr>
          <a:xfrm>
            <a:off x="472212" y="4456218"/>
            <a:ext cx="718979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752">
              <a:defRPr/>
            </a:pPr>
            <a:r>
              <a:rPr lang="en-US" altLang="zh-CN" sz="2100" kern="0" dirty="0">
                <a:solidFill>
                  <a:srgbClr val="000000"/>
                </a:solidFill>
                <a:latin typeface="Comic Sans MS"/>
                <a:ea typeface="SimSun" panose="02010600030101010101" pitchFamily="2" charset="-122"/>
              </a:rPr>
              <a:t>We first assume a secure setting: no malicious attacks. 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6C0CBA-7D32-B542-B44D-D4F79CD08DB6}"/>
              </a:ext>
            </a:extLst>
          </p:cNvPr>
          <p:cNvSpPr/>
          <p:nvPr/>
        </p:nvSpPr>
        <p:spPr>
          <a:xfrm>
            <a:off x="528139" y="4973165"/>
            <a:ext cx="827502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52">
              <a:defRPr/>
            </a:pPr>
            <a:r>
              <a:rPr lang="en-US" altLang="zh-CN" sz="2100" kern="0" dirty="0">
                <a:solidFill>
                  <a:srgbClr val="000000"/>
                </a:solidFill>
                <a:latin typeface="Comic Sans MS"/>
                <a:ea typeface="SimSun" panose="02010600030101010101" pitchFamily="2" charset="-122"/>
              </a:rPr>
              <a:t>Exercise: Techniques to allow a receiver to check for freshness </a:t>
            </a:r>
            <a:br>
              <a:rPr lang="en-US" altLang="zh-CN" sz="2100" kern="0" dirty="0">
                <a:solidFill>
                  <a:srgbClr val="000000"/>
                </a:solidFill>
                <a:latin typeface="Comic Sans MS"/>
                <a:ea typeface="SimSun" panose="02010600030101010101" pitchFamily="2" charset="-122"/>
              </a:rPr>
            </a:br>
            <a:r>
              <a:rPr lang="en-US" altLang="zh-CN" sz="2100" kern="0" dirty="0">
                <a:solidFill>
                  <a:srgbClr val="000000"/>
                </a:solidFill>
                <a:latin typeface="Comic Sans MS"/>
                <a:ea typeface="SimSun" panose="02010600030101010101" pitchFamily="2" charset="-122"/>
              </a:rPr>
              <a:t>(e.g., add a time stamp)?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DF7C6B03-37A9-1841-B1C0-2BCD6F534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15100"/>
            <a:ext cx="457200" cy="3429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100">
                <a:solidFill>
                  <a:schemeClr val="tx1"/>
                </a:solidFill>
                <a:latin typeface="Comic Sans MS" charset="0"/>
              </a:defRPr>
            </a:lvl1pPr>
            <a:lvl2pPr marL="557173" indent="-214297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1800">
                <a:solidFill>
                  <a:schemeClr val="tx1"/>
                </a:solidFill>
                <a:latin typeface="Comic Sans MS" charset="0"/>
              </a:defRPr>
            </a:lvl2pPr>
            <a:lvl3pPr marL="857190" indent="-171438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Comic Sans MS" charset="0"/>
              </a:defRPr>
            </a:lvl3pPr>
            <a:lvl4pPr marL="1200066" indent="-171438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charset="0"/>
              </a:defRPr>
            </a:lvl4pPr>
            <a:lvl5pPr marL="1542942" indent="-171438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5pPr>
            <a:lvl6pPr marL="1885818" indent="-171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6pPr>
            <a:lvl7pPr marL="2228694" indent="-171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7pPr>
            <a:lvl8pPr marL="2571570" indent="-171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8pPr>
            <a:lvl9pPr marL="2914446" indent="-171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 defTabSz="685752">
              <a:spcBef>
                <a:spcPct val="0"/>
              </a:spcBef>
              <a:buClrTx/>
              <a:buSzTx/>
              <a:buNone/>
              <a:defRPr/>
            </a:pPr>
            <a:fld id="{62E017A0-B8DC-F44D-8198-E58F107A1E26}" type="slidenum">
              <a:rPr lang="en-US" altLang="en-US" sz="1050">
                <a:solidFill>
                  <a:srgbClr val="000000"/>
                </a:solidFill>
                <a:latin typeface="Times New Roman" charset="0"/>
              </a:rPr>
              <a:pPr algn="r" defTabSz="685752">
                <a:spcBef>
                  <a:spcPct val="0"/>
                </a:spcBef>
                <a:buClrTx/>
                <a:buSzTx/>
                <a:buNone/>
                <a:defRPr/>
              </a:pPr>
              <a:t>60</a:t>
            </a:fld>
            <a:endParaRPr lang="en-US" altLang="en-US" sz="105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33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8" grpId="0" animBg="1"/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212"/>
            <a:ext cx="8020050" cy="1143000"/>
          </a:xfrm>
        </p:spPr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Recap: rdt2.0</a:t>
            </a:r>
            <a:r>
              <a:rPr lang="en-US" altLang="zh-CN" sz="3600" dirty="0">
                <a:ea typeface="宋体" charset="-122"/>
              </a:rPr>
              <a:t>: Reliability allowing </a:t>
            </a:r>
            <a:r>
              <a:rPr lang="en-US" altLang="zh-CN" sz="3600">
                <a:ea typeface="宋体" charset="-122"/>
              </a:rPr>
              <a:t>only Data </a:t>
            </a:r>
            <a:r>
              <a:rPr lang="en-US" altLang="zh-CN" sz="3600" dirty="0" err="1">
                <a:ea typeface="宋体" charset="-122"/>
              </a:rPr>
              <a:t>Msg</a:t>
            </a:r>
            <a:r>
              <a:rPr lang="en-US" altLang="zh-CN" sz="3600" dirty="0">
                <a:ea typeface="宋体" charset="-122"/>
              </a:rPr>
              <a:t> Corruption</a:t>
            </a:r>
            <a:endParaRPr lang="en-US" sz="3600" dirty="0"/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669617" y="2412669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53754" y="2555544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Wait for </a:t>
            </a:r>
            <a:r>
              <a:rPr lang="en-US" altLang="zh-CN" sz="1600">
                <a:ea typeface="宋体" charset="-122"/>
              </a:rPr>
              <a:t>data</a:t>
            </a:r>
            <a:endParaRPr lang="en-US" altLang="x-none" sz="1600">
              <a:latin typeface="Times New Roman" charset="0"/>
            </a:endParaRPr>
          </a:p>
        </p:txBody>
      </p: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3225492" y="2128507"/>
            <a:ext cx="2370137" cy="1254125"/>
            <a:chOff x="2049" y="1213"/>
            <a:chExt cx="1493" cy="790"/>
          </a:xfrm>
        </p:grpSpPr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2049" y="1440"/>
              <a:ext cx="294" cy="563"/>
            </a:xfrm>
            <a:custGeom>
              <a:avLst/>
              <a:gdLst>
                <a:gd name="T0" fmla="*/ 0 w 735"/>
                <a:gd name="T1" fmla="*/ 1 h 1080"/>
                <a:gd name="T2" fmla="*/ 0 w 735"/>
                <a:gd name="T3" fmla="*/ 1 h 1080"/>
                <a:gd name="T4" fmla="*/ 0 60000 65536"/>
                <a:gd name="T5" fmla="*/ 0 60000 65536"/>
                <a:gd name="T6" fmla="*/ 0 w 735"/>
                <a:gd name="T7" fmla="*/ 0 h 1080"/>
                <a:gd name="T8" fmla="*/ 735 w 735"/>
                <a:gd name="T9" fmla="*/ 1080 h 10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2244" y="1638"/>
              <a:ext cx="11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udt_send(sndpkt)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2228" y="1213"/>
              <a:ext cx="1314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&amp;&amp;</a:t>
              </a:r>
            </a:p>
            <a:p>
              <a:pPr eaLnBrk="1" hangingPunct="1"/>
              <a:r>
                <a:rPr lang="en-US" altLang="x-none" sz="1600"/>
                <a:t>   isNAK(rcvpkt)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2303" y="1638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Line 25"/>
          <p:cNvSpPr>
            <a:spLocks noChangeShapeType="1"/>
          </p:cNvSpPr>
          <p:nvPr/>
        </p:nvSpPr>
        <p:spPr bwMode="auto">
          <a:xfrm>
            <a:off x="6306829" y="3700132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41"/>
          <p:cNvGrpSpPr>
            <a:grpSpLocks/>
          </p:cNvGrpSpPr>
          <p:nvPr/>
        </p:nvGrpSpPr>
        <p:grpSpPr bwMode="auto">
          <a:xfrm>
            <a:off x="6546542" y="2555544"/>
            <a:ext cx="1924050" cy="1265238"/>
            <a:chOff x="4141" y="1482"/>
            <a:chExt cx="1212" cy="797"/>
          </a:xfrm>
        </p:grpSpPr>
        <p:grpSp>
          <p:nvGrpSpPr>
            <p:cNvPr id="18" name="Group 18"/>
            <p:cNvGrpSpPr>
              <a:grpSpLocks/>
            </p:cNvGrpSpPr>
            <p:nvPr/>
          </p:nvGrpSpPr>
          <p:grpSpPr bwMode="auto">
            <a:xfrm>
              <a:off x="4141" y="1482"/>
              <a:ext cx="1212" cy="541"/>
              <a:chOff x="2222" y="2660"/>
              <a:chExt cx="1212" cy="541"/>
            </a:xfrm>
          </p:grpSpPr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222" y="3039"/>
                <a:ext cx="1152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udt_send(NAK)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21" name="Text Box 20"/>
              <p:cNvSpPr txBox="1">
                <a:spLocks noChangeArrowheads="1"/>
              </p:cNvSpPr>
              <p:nvPr/>
            </p:nvSpPr>
            <p:spPr bwMode="auto">
              <a:xfrm>
                <a:off x="2225" y="2660"/>
                <a:ext cx="1209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rdt_rcv(rcvpkt) &amp;&amp; </a:t>
                </a:r>
              </a:p>
              <a:p>
                <a:pPr eaLnBrk="1" hangingPunct="1"/>
                <a:r>
                  <a:rPr lang="en-US" altLang="x-none" sz="1600"/>
                  <a:t>  corrupt(rcvpkt)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22" name="Line 21"/>
              <p:cNvSpPr>
                <a:spLocks noChangeShapeType="1"/>
              </p:cNvSpPr>
              <p:nvPr/>
            </p:nvSpPr>
            <p:spPr bwMode="auto">
              <a:xfrm>
                <a:off x="2285" y="3040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" name="Freeform 26"/>
            <p:cNvSpPr>
              <a:spLocks/>
            </p:cNvSpPr>
            <p:nvPr/>
          </p:nvSpPr>
          <p:spPr bwMode="auto">
            <a:xfrm>
              <a:off x="4203" y="1983"/>
              <a:ext cx="792" cy="296"/>
            </a:xfrm>
            <a:custGeom>
              <a:avLst/>
              <a:gdLst>
                <a:gd name="T0" fmla="*/ 1 w 1500"/>
                <a:gd name="T1" fmla="*/ 0 h 740"/>
                <a:gd name="T2" fmla="*/ 1 w 1500"/>
                <a:gd name="T3" fmla="*/ 0 h 740"/>
                <a:gd name="T4" fmla="*/ 0 60000 65536"/>
                <a:gd name="T5" fmla="*/ 0 60000 65536"/>
                <a:gd name="T6" fmla="*/ 0 w 1500"/>
                <a:gd name="T7" fmla="*/ 0 h 740"/>
                <a:gd name="T8" fmla="*/ 1500 w 1500"/>
                <a:gd name="T9" fmla="*/ 740 h 7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0" h="74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7"/>
          <p:cNvGrpSpPr>
            <a:grpSpLocks/>
          </p:cNvGrpSpPr>
          <p:nvPr/>
        </p:nvGrpSpPr>
        <p:grpSpPr bwMode="auto">
          <a:xfrm>
            <a:off x="6737042" y="3771569"/>
            <a:ext cx="1217612" cy="962025"/>
            <a:chOff x="1390" y="3347"/>
            <a:chExt cx="767" cy="606"/>
          </a:xfrm>
        </p:grpSpPr>
        <p:sp>
          <p:nvSpPr>
            <p:cNvPr id="24" name="Oval 28"/>
            <p:cNvSpPr>
              <a:spLocks noChangeArrowheads="1"/>
            </p:cNvSpPr>
            <p:nvPr/>
          </p:nvSpPr>
          <p:spPr bwMode="auto">
            <a:xfrm>
              <a:off x="1390" y="3347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1401" y="3445"/>
              <a:ext cx="75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Wait for </a:t>
              </a:r>
              <a:r>
                <a:rPr lang="en-US" altLang="zh-CN" sz="1600">
                  <a:ea typeface="宋体" charset="-122"/>
                </a:rPr>
                <a:t>data</a:t>
              </a:r>
              <a:endParaRPr lang="en-US" altLang="x-none" sz="1600">
                <a:latin typeface="Times New Roman" charset="0"/>
              </a:endParaRPr>
            </a:p>
          </p:txBody>
        </p:sp>
      </p:grpSp>
      <p:grpSp>
        <p:nvGrpSpPr>
          <p:cNvPr id="26" name="Group 42"/>
          <p:cNvGrpSpPr>
            <a:grpSpLocks/>
          </p:cNvGrpSpPr>
          <p:nvPr/>
        </p:nvGrpSpPr>
        <p:grpSpPr bwMode="auto">
          <a:xfrm>
            <a:off x="6270317" y="4666919"/>
            <a:ext cx="2165350" cy="1470025"/>
            <a:chOff x="3967" y="2812"/>
            <a:chExt cx="1364" cy="926"/>
          </a:xfrm>
        </p:grpSpPr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3981" y="3348"/>
              <a:ext cx="1350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extract(rcvpkt,data)</a:t>
              </a:r>
            </a:p>
            <a:p>
              <a:pPr eaLnBrk="1" hangingPunct="1"/>
              <a:r>
                <a:rPr lang="en-US" altLang="x-none" sz="1600"/>
                <a:t>deliver_data(data)</a:t>
              </a:r>
            </a:p>
            <a:p>
              <a:pPr eaLnBrk="1" hangingPunct="1"/>
              <a:r>
                <a:rPr lang="en-US" altLang="x-none" sz="1600"/>
                <a:t>udt_send(ACK)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3967" y="3012"/>
              <a:ext cx="135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&amp;&amp; </a:t>
              </a:r>
            </a:p>
            <a:p>
              <a:pPr eaLnBrk="1" hangingPunct="1"/>
              <a:r>
                <a:rPr lang="en-US" altLang="x-none" sz="1600"/>
                <a:t>   notcorrupt(rcvpkt)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4044" y="3383"/>
              <a:ext cx="9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 flipV="1">
              <a:off x="4211" y="2812"/>
              <a:ext cx="792" cy="296"/>
            </a:xfrm>
            <a:custGeom>
              <a:avLst/>
              <a:gdLst>
                <a:gd name="T0" fmla="*/ 1 w 1500"/>
                <a:gd name="T1" fmla="*/ 0 h 740"/>
                <a:gd name="T2" fmla="*/ 1 w 1500"/>
                <a:gd name="T3" fmla="*/ 0 h 740"/>
                <a:gd name="T4" fmla="*/ 0 60000 65536"/>
                <a:gd name="T5" fmla="*/ 0 60000 65536"/>
                <a:gd name="T6" fmla="*/ 0 w 1500"/>
                <a:gd name="T7" fmla="*/ 0 h 740"/>
                <a:gd name="T8" fmla="*/ 1500 w 1500"/>
                <a:gd name="T9" fmla="*/ 740 h 7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0" h="74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839479" y="4370057"/>
            <a:ext cx="1150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  <a:latin typeface="Comic Sans MS" charset="0"/>
              </a:rPr>
              <a:t>sender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886267" y="1682419"/>
            <a:ext cx="1366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  <a:latin typeface="Comic Sans MS" charset="0"/>
              </a:rPr>
              <a:t>receiver</a:t>
            </a:r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321954" y="2369807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" name="Group 40"/>
          <p:cNvGrpSpPr>
            <a:grpSpLocks/>
          </p:cNvGrpSpPr>
          <p:nvPr/>
        </p:nvGrpSpPr>
        <p:grpSpPr bwMode="auto">
          <a:xfrm>
            <a:off x="977592" y="1415719"/>
            <a:ext cx="3643312" cy="1971675"/>
            <a:chOff x="633" y="764"/>
            <a:chExt cx="2295" cy="1242"/>
          </a:xfrm>
        </p:grpSpPr>
        <p:grpSp>
          <p:nvGrpSpPr>
            <p:cNvPr id="35" name="Group 22"/>
            <p:cNvGrpSpPr>
              <a:grpSpLocks/>
            </p:cNvGrpSpPr>
            <p:nvPr/>
          </p:nvGrpSpPr>
          <p:grpSpPr bwMode="auto">
            <a:xfrm>
              <a:off x="1469" y="1400"/>
              <a:ext cx="739" cy="606"/>
              <a:chOff x="1565" y="2116"/>
              <a:chExt cx="739" cy="606"/>
            </a:xfrm>
          </p:grpSpPr>
          <p:sp>
            <p:nvSpPr>
              <p:cNvPr id="43" name="Oval 23"/>
              <p:cNvSpPr>
                <a:spLocks noChangeArrowheads="1"/>
              </p:cNvSpPr>
              <p:nvPr/>
            </p:nvSpPr>
            <p:spPr bwMode="auto">
              <a:xfrm>
                <a:off x="1565" y="2116"/>
                <a:ext cx="621" cy="60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4" name="Text Box 24"/>
              <p:cNvSpPr txBox="1">
                <a:spLocks noChangeArrowheads="1"/>
              </p:cNvSpPr>
              <p:nvPr/>
            </p:nvSpPr>
            <p:spPr bwMode="auto">
              <a:xfrm>
                <a:off x="1627" y="2198"/>
                <a:ext cx="67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Wait for ACK or NAK</a:t>
                </a:r>
                <a:endParaRPr lang="en-US" altLang="x-none" sz="1600">
                  <a:latin typeface="Times New Roman" charset="0"/>
                </a:endParaRPr>
              </a:p>
            </p:txBody>
          </p:sp>
        </p:grpSp>
        <p:grpSp>
          <p:nvGrpSpPr>
            <p:cNvPr id="36" name="Group 39"/>
            <p:cNvGrpSpPr>
              <a:grpSpLocks/>
            </p:cNvGrpSpPr>
            <p:nvPr/>
          </p:nvGrpSpPr>
          <p:grpSpPr bwMode="auto">
            <a:xfrm>
              <a:off x="633" y="764"/>
              <a:ext cx="2295" cy="639"/>
              <a:chOff x="633" y="764"/>
              <a:chExt cx="2295" cy="639"/>
            </a:xfrm>
          </p:grpSpPr>
          <p:sp>
            <p:nvSpPr>
              <p:cNvPr id="37" name="Text Box 5"/>
              <p:cNvSpPr txBox="1">
                <a:spLocks noChangeArrowheads="1"/>
              </p:cNvSpPr>
              <p:nvPr/>
            </p:nvSpPr>
            <p:spPr bwMode="auto">
              <a:xfrm>
                <a:off x="633" y="939"/>
                <a:ext cx="229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snkpkt = make_pkt(data, checksum)</a:t>
                </a:r>
              </a:p>
              <a:p>
                <a:pPr eaLnBrk="1" hangingPunct="1"/>
                <a:r>
                  <a:rPr lang="en-US" altLang="x-none" sz="1600"/>
                  <a:t>udt_send(sndpkt)</a:t>
                </a:r>
                <a:endParaRPr lang="en-US" altLang="x-none" sz="1600">
                  <a:latin typeface="Times New Roman" charset="0"/>
                </a:endParaRPr>
              </a:p>
            </p:txBody>
          </p:sp>
          <p:grpSp>
            <p:nvGrpSpPr>
              <p:cNvPr id="38" name="Group 37"/>
              <p:cNvGrpSpPr>
                <a:grpSpLocks/>
              </p:cNvGrpSpPr>
              <p:nvPr/>
            </p:nvGrpSpPr>
            <p:grpSpPr bwMode="auto">
              <a:xfrm>
                <a:off x="650" y="764"/>
                <a:ext cx="1421" cy="639"/>
                <a:chOff x="650" y="764"/>
                <a:chExt cx="1421" cy="639"/>
              </a:xfrm>
            </p:grpSpPr>
            <p:sp>
              <p:nvSpPr>
                <p:cNvPr id="39" name="Line 6"/>
                <p:cNvSpPr>
                  <a:spLocks noChangeShapeType="1"/>
                </p:cNvSpPr>
                <p:nvPr/>
              </p:nvSpPr>
              <p:spPr bwMode="auto">
                <a:xfrm>
                  <a:off x="699" y="967"/>
                  <a:ext cx="62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/>
              </p:nvSpPr>
              <p:spPr bwMode="auto">
                <a:xfrm flipV="1">
                  <a:off x="666" y="1247"/>
                  <a:ext cx="1134" cy="156"/>
                </a:xfrm>
                <a:custGeom>
                  <a:avLst/>
                  <a:gdLst>
                    <a:gd name="T0" fmla="*/ 0 w 2835"/>
                    <a:gd name="T1" fmla="*/ 0 h 525"/>
                    <a:gd name="T2" fmla="*/ 0 w 2835"/>
                    <a:gd name="T3" fmla="*/ 0 h 525"/>
                    <a:gd name="T4" fmla="*/ 0 60000 65536"/>
                    <a:gd name="T5" fmla="*/ 0 60000 65536"/>
                    <a:gd name="T6" fmla="*/ 0 w 2835"/>
                    <a:gd name="T7" fmla="*/ 0 h 525"/>
                    <a:gd name="T8" fmla="*/ 2835 w 2835"/>
                    <a:gd name="T9" fmla="*/ 525 h 52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835" h="525">
                      <a:moveTo>
                        <a:pt x="0" y="0"/>
                      </a:moveTo>
                      <a:cubicBezTo>
                        <a:pt x="60" y="525"/>
                        <a:pt x="2835" y="495"/>
                        <a:pt x="2835" y="0"/>
                      </a:cubicBez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650" y="764"/>
                  <a:ext cx="1421" cy="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 sz="1600"/>
                    <a:t>rdt_send(data)</a:t>
                  </a:r>
                  <a:endParaRPr lang="en-US" altLang="x-none" sz="1600">
                    <a:latin typeface="Times New Roman" charset="0"/>
                  </a:endParaRPr>
                </a:p>
              </p:txBody>
            </p:sp>
          </p:grpSp>
        </p:grpSp>
      </p:grpSp>
      <p:grpSp>
        <p:nvGrpSpPr>
          <p:cNvPr id="45" name="Group 38"/>
          <p:cNvGrpSpPr>
            <a:grpSpLocks/>
          </p:cNvGrpSpPr>
          <p:nvPr/>
        </p:nvGrpSpPr>
        <p:grpSpPr bwMode="auto">
          <a:xfrm>
            <a:off x="1044267" y="3342944"/>
            <a:ext cx="3548062" cy="982663"/>
            <a:chOff x="675" y="1978"/>
            <a:chExt cx="2235" cy="619"/>
          </a:xfrm>
        </p:grpSpPr>
        <p:sp>
          <p:nvSpPr>
            <p:cNvPr id="46" name="Freeform 11"/>
            <p:cNvSpPr>
              <a:spLocks/>
            </p:cNvSpPr>
            <p:nvPr/>
          </p:nvSpPr>
          <p:spPr bwMode="auto">
            <a:xfrm>
              <a:off x="696" y="1978"/>
              <a:ext cx="1134" cy="156"/>
            </a:xfrm>
            <a:custGeom>
              <a:avLst/>
              <a:gdLst>
                <a:gd name="T0" fmla="*/ 0 w 2835"/>
                <a:gd name="T1" fmla="*/ 0 h 525"/>
                <a:gd name="T2" fmla="*/ 0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 Box 12"/>
            <p:cNvSpPr txBox="1">
              <a:spLocks noChangeArrowheads="1"/>
            </p:cNvSpPr>
            <p:nvPr/>
          </p:nvSpPr>
          <p:spPr bwMode="auto">
            <a:xfrm>
              <a:off x="675" y="2200"/>
              <a:ext cx="2235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&amp;&amp; isACK(rcvpkt)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>
              <a:off x="739" y="2404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35"/>
            <p:cNvSpPr txBox="1">
              <a:spLocks noChangeArrowheads="1"/>
            </p:cNvSpPr>
            <p:nvPr/>
          </p:nvSpPr>
          <p:spPr bwMode="auto">
            <a:xfrm>
              <a:off x="921" y="2385"/>
              <a:ext cx="2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latin typeface="Symbol" charset="2"/>
                </a:rPr>
                <a:t>L</a:t>
              </a:r>
            </a:p>
          </p:txBody>
        </p:sp>
      </p:grpSp>
      <p:sp>
        <p:nvSpPr>
          <p:cNvPr id="50" name="Slide Number Placeholder 4">
            <a:extLst>
              <a:ext uri="{FF2B5EF4-FFF2-40B4-BE49-F238E27FC236}">
                <a16:creationId xmlns:a16="http://schemas.microsoft.com/office/drawing/2014/main" id="{ABDAB9A2-8963-0E4F-AD89-86889353F0C9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x-none" sz="1400" dirty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E46892-A041-FB44-AFFB-18E14956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0498-AE79-BE45-96D5-B15E75DF3F04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0783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CB51A31-42EB-E448-8C98-0E6881642D5E}" type="slidenum">
              <a:rPr lang="en-US" altLang="x-none" sz="1400">
                <a:latin typeface="Times New Roman" charset="0"/>
              </a:rPr>
              <a:pPr eaLnBrk="1" hangingPunct="1"/>
              <a:t>8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rdt2.0 </a:t>
            </a:r>
            <a:r>
              <a:rPr lang="en-US" altLang="zh-CN">
                <a:ea typeface="宋体" charset="-122"/>
              </a:rPr>
              <a:t>is Incomplete</a:t>
            </a:r>
            <a:r>
              <a:rPr lang="en-US" altLang="x-none">
                <a:ea typeface="ＭＳ Ｐゴシック" charset="-128"/>
              </a:rPr>
              <a:t>!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9250"/>
            <a:ext cx="8183563" cy="4781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What happens if ACK/NAK corrupted?</a:t>
            </a: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Although sender receives feedback, but </a:t>
            </a:r>
            <a:r>
              <a:rPr lang="en-US" altLang="x-none" sz="2400" dirty="0" err="1">
                <a:ea typeface="ＭＳ Ｐゴシック" charset="-128"/>
              </a:rPr>
              <a:t>doesn</a:t>
            </a:r>
            <a:r>
              <a:rPr lang="ja-JP" altLang="en-US" sz="2400" dirty="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t know what happened at receiver!</a:t>
            </a:r>
          </a:p>
          <a:p>
            <a:pPr>
              <a:buFont typeface="ZapfDingbats" charset="0"/>
              <a:buNone/>
            </a:pPr>
            <a:endParaRPr lang="en-US" altLang="x-none" dirty="0">
              <a:ea typeface="ＭＳ Ｐゴシック" charset="-128"/>
            </a:endParaRPr>
          </a:p>
        </p:txBody>
      </p:sp>
      <p:grpSp>
        <p:nvGrpSpPr>
          <p:cNvPr id="114692" name="Group 42"/>
          <p:cNvGrpSpPr>
            <a:grpSpLocks/>
          </p:cNvGrpSpPr>
          <p:nvPr/>
        </p:nvGrpSpPr>
        <p:grpSpPr bwMode="auto">
          <a:xfrm>
            <a:off x="1806575" y="3516313"/>
            <a:ext cx="4464050" cy="1939925"/>
            <a:chOff x="1806564" y="2766877"/>
            <a:chExt cx="4464050" cy="1939925"/>
          </a:xfrm>
        </p:grpSpPr>
        <p:sp>
          <p:nvSpPr>
            <p:cNvPr id="114693" name="Line 11"/>
            <p:cNvSpPr>
              <a:spLocks noChangeShapeType="1"/>
            </p:cNvSpPr>
            <p:nvPr/>
          </p:nvSpPr>
          <p:spPr bwMode="auto">
            <a:xfrm>
              <a:off x="2946389" y="3352665"/>
              <a:ext cx="2641600" cy="4794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4694" name="Object 13"/>
            <p:cNvGraphicFramePr>
              <a:graphicFrameLocks noChangeAspect="1"/>
            </p:cNvGraphicFramePr>
            <p:nvPr/>
          </p:nvGraphicFramePr>
          <p:xfrm>
            <a:off x="2733664" y="2795452"/>
            <a:ext cx="320675" cy="276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43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114694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3664" y="2795452"/>
                          <a:ext cx="320675" cy="276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695" name="Text Box 14"/>
            <p:cNvSpPr txBox="1">
              <a:spLocks noChangeArrowheads="1"/>
            </p:cNvSpPr>
            <p:nvPr/>
          </p:nvSpPr>
          <p:spPr bwMode="auto">
            <a:xfrm>
              <a:off x="3016239" y="2766877"/>
              <a:ext cx="8302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latin typeface="Comic Sans MS" charset="0"/>
                </a:rPr>
                <a:t>sender</a:t>
              </a:r>
              <a:endParaRPr lang="en-US" altLang="x-none" sz="1000">
                <a:latin typeface="Times New Roman" charset="0"/>
              </a:endParaRPr>
            </a:p>
          </p:txBody>
        </p:sp>
        <p:sp>
          <p:nvSpPr>
            <p:cNvPr id="114696" name="Text Box 15"/>
            <p:cNvSpPr txBox="1">
              <a:spLocks noChangeArrowheads="1"/>
            </p:cNvSpPr>
            <p:nvPr/>
          </p:nvSpPr>
          <p:spPr bwMode="auto">
            <a:xfrm rot="706751">
              <a:off x="3829039" y="3276465"/>
              <a:ext cx="793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data (n)</a:t>
              </a:r>
              <a:endParaRPr lang="en-US" altLang="x-none" sz="1000">
                <a:latin typeface="Times New Roman" charset="0"/>
              </a:endParaRPr>
            </a:p>
          </p:txBody>
        </p:sp>
        <p:sp>
          <p:nvSpPr>
            <p:cNvPr id="114697" name="Line 19"/>
            <p:cNvSpPr>
              <a:spLocks noChangeShapeType="1"/>
            </p:cNvSpPr>
            <p:nvPr/>
          </p:nvSpPr>
          <p:spPr bwMode="auto">
            <a:xfrm flipH="1">
              <a:off x="2919401" y="3876540"/>
              <a:ext cx="2651125" cy="4032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8" name="Line 23"/>
            <p:cNvSpPr>
              <a:spLocks noChangeShapeType="1"/>
            </p:cNvSpPr>
            <p:nvPr/>
          </p:nvSpPr>
          <p:spPr bwMode="auto">
            <a:xfrm>
              <a:off x="2916226" y="3317740"/>
              <a:ext cx="0" cy="1133475"/>
            </a:xfrm>
            <a:prstGeom prst="line">
              <a:avLst/>
            </a:prstGeom>
            <a:noFill/>
            <a:ln w="50800" cmpd="dbl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9" name="Text Box 28"/>
            <p:cNvSpPr txBox="1">
              <a:spLocks noChangeArrowheads="1"/>
            </p:cNvSpPr>
            <p:nvPr/>
          </p:nvSpPr>
          <p:spPr bwMode="auto">
            <a:xfrm>
              <a:off x="1806564" y="3462202"/>
              <a:ext cx="936625" cy="73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zh-CN" sz="1400">
                  <a:latin typeface="Comic Sans MS" charset="0"/>
                  <a:ea typeface="宋体" charset="-122"/>
                </a:rPr>
                <a:t>waiting </a:t>
              </a:r>
              <a:br>
                <a:rPr lang="en-US" altLang="zh-CN" sz="1400">
                  <a:latin typeface="Comic Sans MS" charset="0"/>
                  <a:ea typeface="宋体" charset="-122"/>
                </a:rPr>
              </a:br>
              <a:r>
                <a:rPr lang="en-US" altLang="zh-CN" sz="1400">
                  <a:latin typeface="Comic Sans MS" charset="0"/>
                  <a:ea typeface="宋体" charset="-122"/>
                </a:rPr>
                <a:t>for N/ACK</a:t>
              </a:r>
              <a:endParaRPr lang="en-US" altLang="x-none" sz="1400">
                <a:latin typeface="Comic Sans MS" charset="0"/>
              </a:endParaRPr>
            </a:p>
          </p:txBody>
        </p:sp>
        <p:sp>
          <p:nvSpPr>
            <p:cNvPr id="114700" name="Text Box 30"/>
            <p:cNvSpPr txBox="1">
              <a:spLocks noChangeArrowheads="1"/>
            </p:cNvSpPr>
            <p:nvPr/>
          </p:nvSpPr>
          <p:spPr bwMode="auto">
            <a:xfrm rot="21000000">
              <a:off x="3003539" y="3739369"/>
              <a:ext cx="1803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zh-CN" dirty="0">
                  <a:ea typeface="宋体" charset="-122"/>
                </a:rPr>
                <a:t>?(N/ACK)</a:t>
              </a:r>
              <a:endParaRPr lang="en-US" altLang="x-none" sz="1000" dirty="0">
                <a:latin typeface="Times New Roman" charset="0"/>
              </a:endParaRPr>
            </a:p>
          </p:txBody>
        </p:sp>
        <p:sp>
          <p:nvSpPr>
            <p:cNvPr id="114701" name="Line 31"/>
            <p:cNvSpPr>
              <a:spLocks noChangeShapeType="1"/>
            </p:cNvSpPr>
            <p:nvPr/>
          </p:nvSpPr>
          <p:spPr bwMode="auto">
            <a:xfrm>
              <a:off x="2916226" y="3112952"/>
              <a:ext cx="1588" cy="219075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702" name="Group 68"/>
            <p:cNvGrpSpPr>
              <a:grpSpLocks/>
            </p:cNvGrpSpPr>
            <p:nvPr/>
          </p:nvGrpSpPr>
          <p:grpSpPr bwMode="auto">
            <a:xfrm>
              <a:off x="4467214" y="3081202"/>
              <a:ext cx="1803400" cy="1625600"/>
              <a:chOff x="1358" y="1894"/>
              <a:chExt cx="2981" cy="1793"/>
            </a:xfrm>
          </p:grpSpPr>
          <p:sp>
            <p:nvSpPr>
              <p:cNvPr id="114703" name="Oval 69"/>
              <p:cNvSpPr>
                <a:spLocks noChangeArrowheads="1"/>
              </p:cNvSpPr>
              <p:nvPr/>
            </p:nvSpPr>
            <p:spPr bwMode="auto">
              <a:xfrm>
                <a:off x="2376" y="1894"/>
                <a:ext cx="1299" cy="742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04" name="Oval 70"/>
              <p:cNvSpPr>
                <a:spLocks noChangeArrowheads="1"/>
              </p:cNvSpPr>
              <p:nvPr/>
            </p:nvSpPr>
            <p:spPr bwMode="auto">
              <a:xfrm>
                <a:off x="1662" y="2088"/>
                <a:ext cx="996" cy="742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05" name="Oval 71"/>
              <p:cNvSpPr>
                <a:spLocks noChangeArrowheads="1"/>
              </p:cNvSpPr>
              <p:nvPr/>
            </p:nvSpPr>
            <p:spPr bwMode="auto">
              <a:xfrm>
                <a:off x="1358" y="2535"/>
                <a:ext cx="672" cy="605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06" name="Oval 72"/>
              <p:cNvSpPr>
                <a:spLocks noChangeArrowheads="1"/>
              </p:cNvSpPr>
              <p:nvPr/>
            </p:nvSpPr>
            <p:spPr bwMode="auto">
              <a:xfrm>
                <a:off x="1561" y="2801"/>
                <a:ext cx="1010" cy="656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07" name="Oval 73"/>
              <p:cNvSpPr>
                <a:spLocks noChangeArrowheads="1"/>
              </p:cNvSpPr>
              <p:nvPr/>
            </p:nvSpPr>
            <p:spPr bwMode="auto">
              <a:xfrm>
                <a:off x="2275" y="2909"/>
                <a:ext cx="1509" cy="778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08" name="Oval 74"/>
              <p:cNvSpPr>
                <a:spLocks noChangeArrowheads="1"/>
              </p:cNvSpPr>
              <p:nvPr/>
            </p:nvSpPr>
            <p:spPr bwMode="auto">
              <a:xfrm>
                <a:off x="3235" y="2110"/>
                <a:ext cx="967" cy="583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09" name="Oval 75"/>
              <p:cNvSpPr>
                <a:spLocks noChangeArrowheads="1"/>
              </p:cNvSpPr>
              <p:nvPr/>
            </p:nvSpPr>
            <p:spPr bwMode="auto">
              <a:xfrm>
                <a:off x="3379" y="2484"/>
                <a:ext cx="960" cy="584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10" name="Oval 76"/>
              <p:cNvSpPr>
                <a:spLocks noChangeArrowheads="1"/>
              </p:cNvSpPr>
              <p:nvPr/>
            </p:nvSpPr>
            <p:spPr bwMode="auto">
              <a:xfrm>
                <a:off x="3293" y="2607"/>
                <a:ext cx="953" cy="958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11" name="Oval 77"/>
              <p:cNvSpPr>
                <a:spLocks noChangeArrowheads="1"/>
              </p:cNvSpPr>
              <p:nvPr/>
            </p:nvSpPr>
            <p:spPr bwMode="auto">
              <a:xfrm>
                <a:off x="1900" y="2319"/>
                <a:ext cx="1934" cy="958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830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B67E9A0-C8A6-6B47-8C0B-1DC2F3582AE6}" type="slidenum">
              <a:rPr lang="en-US" altLang="x-none" sz="1400">
                <a:latin typeface="Times New Roman" charset="0"/>
              </a:rPr>
              <a:pPr eaLnBrk="1" hangingPunct="1"/>
              <a:t>9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rdt2.1</a:t>
            </a:r>
            <a:r>
              <a:rPr lang="en-US" altLang="zh-CN">
                <a:ea typeface="宋体" charset="-122"/>
              </a:rPr>
              <a:t>b</a:t>
            </a:r>
            <a:r>
              <a:rPr lang="en-US" altLang="x-none">
                <a:ea typeface="ＭＳ Ｐゴシック" charset="-128"/>
              </a:rPr>
              <a:t>: </a:t>
            </a:r>
            <a:r>
              <a:rPr lang="en-US" altLang="zh-CN">
                <a:ea typeface="宋体" charset="-122"/>
              </a:rPr>
              <a:t>Summary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950200" cy="4781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Sender: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 err="1">
                <a:ea typeface="ＭＳ Ｐゴシック" charset="-128"/>
              </a:rPr>
              <a:t>seq</a:t>
            </a:r>
            <a:r>
              <a:rPr lang="en-US" altLang="x-none" sz="2400" dirty="0">
                <a:ea typeface="ＭＳ Ｐゴシック" charset="-128"/>
              </a:rPr>
              <a:t> # added to </a:t>
            </a:r>
            <a:r>
              <a:rPr lang="en-US" altLang="x-none" sz="2400" dirty="0" err="1">
                <a:ea typeface="ＭＳ Ｐゴシック" charset="-128"/>
              </a:rPr>
              <a:t>pkt</a:t>
            </a:r>
            <a:endParaRPr lang="en-US" altLang="zh-CN" sz="2400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must check if received ACK/NAK corrupted </a:t>
            </a:r>
          </a:p>
          <a:p>
            <a:endParaRPr lang="en-US" altLang="x-none" sz="2400" dirty="0"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Receiver: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must check if received packet is duplicate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000" dirty="0">
                <a:ea typeface="宋体" charset="-122"/>
              </a:rPr>
              <a:t>by checking if the packet has the</a:t>
            </a:r>
            <a:r>
              <a:rPr lang="en-US" altLang="x-none" sz="2000" dirty="0">
                <a:ea typeface="ＭＳ Ｐゴシック" charset="-128"/>
              </a:rPr>
              <a:t> expected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</a:t>
            </a:r>
            <a:r>
              <a:rPr lang="en-US" altLang="x-none" sz="2000" dirty="0" err="1">
                <a:ea typeface="ＭＳ Ｐゴシック" charset="-128"/>
              </a:rPr>
              <a:t>seq</a:t>
            </a:r>
            <a:r>
              <a:rPr lang="en-US" altLang="x-none" sz="2000" dirty="0">
                <a:ea typeface="ＭＳ Ｐゴシック" charset="-128"/>
              </a:rPr>
              <a:t> #</a:t>
            </a:r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4580541"/>
      </p:ext>
    </p:extLst>
  </p:cSld>
  <p:clrMapOvr>
    <a:masterClrMapping/>
  </p:clrMapOvr>
</p:sld>
</file>

<file path=ppt/theme/theme1.xml><?xml version="1.0" encoding="utf-8"?>
<a:theme xmlns:a="http://schemas.openxmlformats.org/drawingml/2006/main" name="1_Kurose">
  <a:themeElements>
    <a:clrScheme name="1_Kuro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Kuros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Kuro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uro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10181</TotalTime>
  <Words>4016</Words>
  <Application>Microsoft Macintosh PowerPoint</Application>
  <PresentationFormat>On-screen Show (4:3)</PresentationFormat>
  <Paragraphs>850</Paragraphs>
  <Slides>60</Slides>
  <Notes>58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60</vt:i4>
      </vt:variant>
    </vt:vector>
  </HeadingPairs>
  <TitlesOfParts>
    <vt:vector size="77" baseType="lpstr">
      <vt:lpstr>ＭＳ Ｐゴシック</vt:lpstr>
      <vt:lpstr>宋体</vt:lpstr>
      <vt:lpstr>宋体</vt:lpstr>
      <vt:lpstr>ZapfDingbats</vt:lpstr>
      <vt:lpstr>Arial</vt:lpstr>
      <vt:lpstr>Calibri</vt:lpstr>
      <vt:lpstr>Comic Sans MS</vt:lpstr>
      <vt:lpstr>Courier New</vt:lpstr>
      <vt:lpstr>Symbol</vt:lpstr>
      <vt:lpstr>Tahoma</vt:lpstr>
      <vt:lpstr>Times New Roman</vt:lpstr>
      <vt:lpstr>Wingdings</vt:lpstr>
      <vt:lpstr>1_Kurose</vt:lpstr>
      <vt:lpstr>Picture</vt:lpstr>
      <vt:lpstr>Equation</vt:lpstr>
      <vt:lpstr>VISIO</vt:lpstr>
      <vt:lpstr>Clip</vt:lpstr>
      <vt:lpstr>Network Transport Layer: Reliable Data Transfer; TCP</vt:lpstr>
      <vt:lpstr>Outline</vt:lpstr>
      <vt:lpstr>Admin</vt:lpstr>
      <vt:lpstr>Recap: Reliable Data Transfer Context</vt:lpstr>
      <vt:lpstr>Reliable Data Transfer: Getting Started</vt:lpstr>
      <vt:lpstr>Rdt1.0: reliable transfer over a reliable channel</vt:lpstr>
      <vt:lpstr>Recap: rdt2.0: Reliability allowing only Data Msg Corruption</vt:lpstr>
      <vt:lpstr>rdt2.0 is Incomplete!</vt:lpstr>
      <vt:lpstr>rdt2.1b: Summary</vt:lpstr>
      <vt:lpstr>rdt2.1c: Summary</vt:lpstr>
      <vt:lpstr>rdt2.2: a NAK-free protocol</vt:lpstr>
      <vt:lpstr>rdt3.0: Channels with Errors and Loss</vt:lpstr>
      <vt:lpstr>rdt3.0 Sender</vt:lpstr>
      <vt:lpstr>rdt3.0: Stop-and-Wait Performance</vt:lpstr>
      <vt:lpstr>Performance of rdt3.0</vt:lpstr>
      <vt:lpstr>PowerPoint Presentation</vt:lpstr>
      <vt:lpstr>Sliding Window Protocols: Pipelining</vt:lpstr>
      <vt:lpstr>PowerPoint Presentation</vt:lpstr>
      <vt:lpstr>Realizing Sliding Window: Go-Back-n</vt:lpstr>
      <vt:lpstr>PowerPoint Presentation</vt:lpstr>
      <vt:lpstr>PowerPoint Presentation</vt:lpstr>
      <vt:lpstr>GBN in Action</vt:lpstr>
      <vt:lpstr>Analysis: Efficiency of Go-Back-n</vt:lpstr>
      <vt:lpstr>Selective Repeat</vt:lpstr>
      <vt:lpstr>Selective Repeat: Sender, Receiver Windows</vt:lpstr>
      <vt:lpstr>Selective Repeat</vt:lpstr>
      <vt:lpstr>PowerPoint Presentation</vt:lpstr>
      <vt:lpstr>PowerPoint Presentation</vt:lpstr>
      <vt:lpstr>Selective Repeat:  Seq# Ambiguity</vt:lpstr>
      <vt:lpstr>PowerPoint Presentation</vt:lpstr>
      <vt:lpstr>PowerPoint Presentation</vt:lpstr>
      <vt:lpstr>Selective Repeat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TCP Reliable Data Transfer</vt:lpstr>
      <vt:lpstr>TCP Segment Structure</vt:lpstr>
      <vt:lpstr>PowerPoint Presentation</vt:lpstr>
      <vt:lpstr>Flow Control</vt:lpstr>
      <vt:lpstr>TCP Flow Control: How it Works</vt:lpstr>
      <vt:lpstr>PowerPoint Presentation</vt:lpstr>
      <vt:lpstr>TCP Send/Ack Optimizations </vt:lpstr>
      <vt:lpstr>TCP Receiver ACK Generation [RFC 1122, RFC 2581]</vt:lpstr>
      <vt:lpstr>PowerPoint Presentation</vt:lpstr>
      <vt:lpstr>PowerPoint Presentation</vt:lpstr>
      <vt:lpstr>PowerPoint Presentation</vt:lpstr>
      <vt:lpstr>Timeout: Cost of Timeout Param</vt:lpstr>
      <vt:lpstr>Setting Timeout</vt:lpstr>
      <vt:lpstr>Compute EstRTT and DevRTT</vt:lpstr>
      <vt:lpstr>An Example TCP Session</vt:lpstr>
      <vt:lpstr>Fast Retransmit</vt:lpstr>
      <vt:lpstr>PowerPoint Presentation</vt:lpstr>
      <vt:lpstr>Fast Retransmit:</vt:lpstr>
      <vt:lpstr>TCP: reliable data transfer</vt:lpstr>
      <vt:lpstr>PowerPoint Presentation</vt:lpstr>
      <vt:lpstr>Why Connection Setup/When to Accept (Safely Deliver) First Packet? </vt:lpstr>
      <vt:lpstr>Why Connection Setup/When to Accept (Safely Deliver) First Packet? </vt:lpstr>
      <vt:lpstr>Transport “Safe-Setup” Principle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yry</dc:creator>
  <cp:keywords/>
  <dc:description/>
  <cp:lastModifiedBy>Qiao Xiang</cp:lastModifiedBy>
  <cp:revision>485</cp:revision>
  <cp:lastPrinted>2017-10-30T18:57:57Z</cp:lastPrinted>
  <dcterms:created xsi:type="dcterms:W3CDTF">2006-08-16T00:00:00Z</dcterms:created>
  <dcterms:modified xsi:type="dcterms:W3CDTF">2022-10-24T23:49:26Z</dcterms:modified>
  <cp:category/>
</cp:coreProperties>
</file>