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73" r:id="rId2"/>
    <p:sldMasterId id="2147483686" r:id="rId3"/>
    <p:sldMasterId id="2147486363" r:id="rId4"/>
  </p:sldMasterIdLst>
  <p:notesMasterIdLst>
    <p:notesMasterId r:id="rId64"/>
  </p:notesMasterIdLst>
  <p:handoutMasterIdLst>
    <p:handoutMasterId r:id="rId65"/>
  </p:handoutMasterIdLst>
  <p:sldIdLst>
    <p:sldId id="321" r:id="rId5"/>
    <p:sldId id="298" r:id="rId6"/>
    <p:sldId id="511" r:id="rId7"/>
    <p:sldId id="429" r:id="rId8"/>
    <p:sldId id="472" r:id="rId9"/>
    <p:sldId id="468" r:id="rId10"/>
    <p:sldId id="476" r:id="rId11"/>
    <p:sldId id="585" r:id="rId12"/>
    <p:sldId id="449" r:id="rId13"/>
    <p:sldId id="453" r:id="rId14"/>
    <p:sldId id="454" r:id="rId15"/>
    <p:sldId id="455" r:id="rId16"/>
    <p:sldId id="457" r:id="rId17"/>
    <p:sldId id="458" r:id="rId18"/>
    <p:sldId id="423" r:id="rId19"/>
    <p:sldId id="424" r:id="rId20"/>
    <p:sldId id="425" r:id="rId21"/>
    <p:sldId id="426" r:id="rId22"/>
    <p:sldId id="427" r:id="rId23"/>
    <p:sldId id="428" r:id="rId24"/>
    <p:sldId id="592" r:id="rId25"/>
    <p:sldId id="430" r:id="rId26"/>
    <p:sldId id="431" r:id="rId27"/>
    <p:sldId id="432" r:id="rId28"/>
    <p:sldId id="433" r:id="rId29"/>
    <p:sldId id="593" r:id="rId30"/>
    <p:sldId id="471" r:id="rId31"/>
    <p:sldId id="438" r:id="rId32"/>
    <p:sldId id="340" r:id="rId33"/>
    <p:sldId id="575" r:id="rId34"/>
    <p:sldId id="576" r:id="rId35"/>
    <p:sldId id="436" r:id="rId36"/>
    <p:sldId id="437" r:id="rId37"/>
    <p:sldId id="368" r:id="rId38"/>
    <p:sldId id="365" r:id="rId39"/>
    <p:sldId id="586" r:id="rId40"/>
    <p:sldId id="578" r:id="rId41"/>
    <p:sldId id="380" r:id="rId42"/>
    <p:sldId id="381" r:id="rId43"/>
    <p:sldId id="475" r:id="rId44"/>
    <p:sldId id="479" r:id="rId45"/>
    <p:sldId id="558" r:id="rId46"/>
    <p:sldId id="319" r:id="rId47"/>
    <p:sldId id="440" r:id="rId48"/>
    <p:sldId id="320" r:id="rId49"/>
    <p:sldId id="328" r:id="rId50"/>
    <p:sldId id="579" r:id="rId51"/>
    <p:sldId id="580" r:id="rId52"/>
    <p:sldId id="581" r:id="rId53"/>
    <p:sldId id="582" r:id="rId54"/>
    <p:sldId id="583" r:id="rId55"/>
    <p:sldId id="467" r:id="rId56"/>
    <p:sldId id="584" r:id="rId57"/>
    <p:sldId id="478" r:id="rId58"/>
    <p:sldId id="406" r:id="rId59"/>
    <p:sldId id="394" r:id="rId60"/>
    <p:sldId id="395" r:id="rId61"/>
    <p:sldId id="396" r:id="rId62"/>
    <p:sldId id="397" r:id="rId63"/>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FF99CC"/>
    <a:srgbClr val="CCFFFF"/>
    <a:srgbClr val="33CCCC"/>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28"/>
    <p:restoredTop sz="93602"/>
  </p:normalViewPr>
  <p:slideViewPr>
    <p:cSldViewPr snapToGrid="0">
      <p:cViewPr varScale="1">
        <p:scale>
          <a:sx n="132" d="100"/>
          <a:sy n="132" d="100"/>
        </p:scale>
        <p:origin x="1632" y="160"/>
      </p:cViewPr>
      <p:guideLst>
        <p:guide orient="horz" pos="2160"/>
        <p:guide pos="2880"/>
      </p:guideLst>
    </p:cSldViewPr>
  </p:slideViewPr>
  <p:notesTextViewPr>
    <p:cViewPr>
      <p:scale>
        <a:sx n="100" d="100"/>
        <a:sy n="100" d="100"/>
      </p:scale>
      <p:origin x="0" y="0"/>
    </p:cViewPr>
  </p:notesTextViewPr>
  <p:sorterViewPr>
    <p:cViewPr>
      <p:scale>
        <a:sx n="75" d="100"/>
        <a:sy n="75" d="100"/>
      </p:scale>
      <p:origin x="0" y="979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7.emf"/><Relationship Id="rId1" Type="http://schemas.openxmlformats.org/officeDocument/2006/relationships/image" Target="../media/image16.emf"/><Relationship Id="rId4"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l" defTabSz="965200">
              <a:defRPr sz="1200">
                <a:ea typeface="ＭＳ Ｐゴシック" charset="0"/>
                <a:cs typeface="+mn-cs"/>
              </a:defRPr>
            </a:lvl1pPr>
          </a:lstStyle>
          <a:p>
            <a:pPr>
              <a:defRPr/>
            </a:pPr>
            <a:endParaRPr lang="en-US"/>
          </a:p>
        </p:txBody>
      </p:sp>
      <p:sp>
        <p:nvSpPr>
          <p:cNvPr id="82947"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r" defTabSz="965200">
              <a:defRPr sz="1200">
                <a:ea typeface="ＭＳ Ｐゴシック" charset="0"/>
                <a:cs typeface="+mn-cs"/>
              </a:defRPr>
            </a:lvl1pPr>
          </a:lstStyle>
          <a:p>
            <a:pPr>
              <a:defRPr/>
            </a:pPr>
            <a:endParaRPr lang="en-US"/>
          </a:p>
        </p:txBody>
      </p:sp>
      <p:sp>
        <p:nvSpPr>
          <p:cNvPr id="82948"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l" defTabSz="965200">
              <a:defRPr sz="1200">
                <a:ea typeface="ＭＳ Ｐゴシック" charset="0"/>
                <a:cs typeface="+mn-cs"/>
              </a:defRPr>
            </a:lvl1pPr>
          </a:lstStyle>
          <a:p>
            <a:pPr>
              <a:defRPr/>
            </a:pPr>
            <a:endParaRPr lang="en-US"/>
          </a:p>
        </p:txBody>
      </p:sp>
      <p:sp>
        <p:nvSpPr>
          <p:cNvPr id="82949"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r" defTabSz="965200">
              <a:defRPr sz="1200"/>
            </a:lvl1pPr>
          </a:lstStyle>
          <a:p>
            <a:fld id="{9885607C-008D-C244-8051-84DBC787D305}" type="slidenum">
              <a:rPr lang="en-US" altLang="x-none"/>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l" defTabSz="965200">
              <a:defRPr sz="1200">
                <a:ea typeface="ＭＳ Ｐゴシック" charset="0"/>
                <a:cs typeface="+mn-cs"/>
              </a:defRPr>
            </a:lvl1pPr>
          </a:lstStyle>
          <a:p>
            <a:pPr>
              <a:defRPr/>
            </a:pPr>
            <a:endParaRPr lang="en-US"/>
          </a:p>
        </p:txBody>
      </p:sp>
      <p:sp>
        <p:nvSpPr>
          <p:cNvPr id="3075"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r" defTabSz="965200">
              <a:defRPr sz="1200">
                <a:ea typeface="ＭＳ Ｐゴシック" charset="0"/>
                <a:cs typeface="+mn-cs"/>
              </a:defRPr>
            </a:lvl1pPr>
          </a:lstStyle>
          <a:p>
            <a:pPr>
              <a:defRPr/>
            </a:pPr>
            <a:endParaRPr lang="en-US"/>
          </a:p>
        </p:txBody>
      </p:sp>
      <p:sp>
        <p:nvSpPr>
          <p:cNvPr id="79876" name="Rectangle 4"/>
          <p:cNvSpPr>
            <a:spLocks noGrp="1" noRot="1" noChangeAspect="1" noChangeArrowheads="1" noTextEdit="1"/>
          </p:cNvSpPr>
          <p:nvPr>
            <p:ph type="sldImg" idx="2"/>
          </p:nvPr>
        </p:nvSpPr>
        <p:spPr bwMode="auto">
          <a:xfrm>
            <a:off x="1257300" y="719138"/>
            <a:ext cx="4802188"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976313" y="4560888"/>
            <a:ext cx="5362575" cy="4321175"/>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l" defTabSz="965200">
              <a:defRPr sz="1200">
                <a:ea typeface="ＭＳ Ｐゴシック"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r" defTabSz="965200">
              <a:defRPr sz="1200"/>
            </a:lvl1pPr>
          </a:lstStyle>
          <a:p>
            <a:fld id="{B4EE582B-E964-F14C-A8FA-84B5165A7DF8}" type="slidenum">
              <a:rPr lang="en-US" altLang="x-none"/>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1247ACB1-FA04-C34B-ACB3-7D2CA6A10D85}" type="slidenum">
              <a:rPr lang="en-US" altLang="x-none" sz="1200"/>
              <a:pPr/>
              <a:t>1</a:t>
            </a:fld>
            <a:endParaRPr lang="en-US" altLang="x-none" sz="120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120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
        <p:nvSpPr>
          <p:cNvPr id="51203"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F69136E8-F8E5-E544-AB88-32B9BA2C89B9}" type="slidenum">
              <a:rPr lang="en-US" altLang="x-none" sz="1200">
                <a:latin typeface="Comic Sans MS" charset="0"/>
              </a:rPr>
              <a:pPr algn="r"/>
              <a:t>10</a:t>
            </a:fld>
            <a:endParaRPr lang="en-US" altLang="x-none" sz="1200">
              <a:latin typeface="Comic Sans MS" charset="0"/>
            </a:endParaRPr>
          </a:p>
        </p:txBody>
      </p:sp>
    </p:spTree>
    <p:extLst>
      <p:ext uri="{BB962C8B-B14F-4D97-AF65-F5344CB8AC3E}">
        <p14:creationId xmlns:p14="http://schemas.microsoft.com/office/powerpoint/2010/main" val="3028909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
        <p:nvSpPr>
          <p:cNvPr id="55299"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876361D-5BEC-A54F-A20A-17D52F9BD903}" type="slidenum">
              <a:rPr lang="en-US" altLang="x-none" sz="1200">
                <a:latin typeface="Comic Sans MS" charset="0"/>
              </a:rPr>
              <a:pPr algn="r"/>
              <a:t>11</a:t>
            </a:fld>
            <a:endParaRPr lang="en-US" altLang="x-none" sz="1200">
              <a:latin typeface="Comic Sans MS" charset="0"/>
            </a:endParaRPr>
          </a:p>
        </p:txBody>
      </p:sp>
    </p:spTree>
    <p:extLst>
      <p:ext uri="{BB962C8B-B14F-4D97-AF65-F5344CB8AC3E}">
        <p14:creationId xmlns:p14="http://schemas.microsoft.com/office/powerpoint/2010/main" val="3025079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26026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6D0A3B2-B717-DB42-80B0-D6947FA15699}" type="slidenum">
              <a:rPr lang="en-US" altLang="x-none" sz="1200">
                <a:latin typeface="Comic Sans MS" charset="0"/>
              </a:rPr>
              <a:pPr algn="r"/>
              <a:t>13</a:t>
            </a:fld>
            <a:endParaRPr lang="en-US" altLang="x-none" sz="1200">
              <a:latin typeface="Comic Sans MS"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977900" y="4562475"/>
            <a:ext cx="535940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982764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marL="0" marR="0" lvl="0" indent="0" algn="r" defTabSz="962025" rtl="0" eaLnBrk="0" fontAlgn="base" latinLnBrk="0" hangingPunct="0">
              <a:lnSpc>
                <a:spcPct val="100000"/>
              </a:lnSpc>
              <a:spcBef>
                <a:spcPct val="0"/>
              </a:spcBef>
              <a:spcAft>
                <a:spcPct val="0"/>
              </a:spcAft>
              <a:buClrTx/>
              <a:buSzTx/>
              <a:buFontTx/>
              <a:buNone/>
              <a:tabLst/>
              <a:defRPr/>
            </a:pPr>
            <a:fld id="{39185397-5281-1F42-BBC4-9B2021EEB314}" type="slidenum">
              <a:rPr kumimoji="0" lang="en-US" altLang="x-none" sz="1200" b="0" i="0" u="none" strike="noStrike" kern="1200" cap="none" spc="0" normalizeH="0" baseline="0" noProof="0">
                <a:ln>
                  <a:noFill/>
                </a:ln>
                <a:solidFill>
                  <a:srgbClr val="000000"/>
                </a:solidFill>
                <a:effectLst/>
                <a:uLnTx/>
                <a:uFillTx/>
                <a:latin typeface="Comic Sans MS" charset="0"/>
                <a:ea typeface="ＭＳ Ｐゴシック" charset="-128"/>
                <a:cs typeface="+mn-cs"/>
              </a:rPr>
              <a:pPr marL="0" marR="0" lvl="0" indent="0" algn="r" defTabSz="962025" rtl="0" eaLnBrk="0" fontAlgn="base" latinLnBrk="0" hangingPunct="0">
                <a:lnSpc>
                  <a:spcPct val="100000"/>
                </a:lnSpc>
                <a:spcBef>
                  <a:spcPct val="0"/>
                </a:spcBef>
                <a:spcAft>
                  <a:spcPct val="0"/>
                </a:spcAft>
                <a:buClrTx/>
                <a:buSzTx/>
                <a:buFontTx/>
                <a:buNone/>
                <a:tabLst/>
                <a:defRPr/>
              </a:pPr>
              <a:t>14</a:t>
            </a:fld>
            <a:endParaRPr kumimoji="0" lang="en-US" altLang="x-none" sz="12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406153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ln/>
        </p:spPr>
      </p:sp>
      <p:sp>
        <p:nvSpPr>
          <p:cNvPr id="6553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017103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ln/>
        </p:spPr>
      </p:sp>
      <p:sp>
        <p:nvSpPr>
          <p:cNvPr id="6758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988348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ln/>
        </p:spPr>
      </p:sp>
      <p:sp>
        <p:nvSpPr>
          <p:cNvPr id="6963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0850" lvl="1"/>
            <a:r>
              <a:rPr lang="en-US" altLang="zh-CN">
                <a:latin typeface="Arial" charset="0"/>
                <a:ea typeface="宋体" charset="-122"/>
              </a:rPr>
              <a:t>Disadvantages: </a:t>
            </a:r>
            <a:r>
              <a:rPr lang="en-US" altLang="x-none">
                <a:latin typeface="Arial" charset="0"/>
                <a:ea typeface="ＭＳ Ｐゴシック" charset="-128"/>
              </a:rPr>
              <a:t>routes may change during session</a:t>
            </a:r>
          </a:p>
          <a:p>
            <a:pPr marL="450850" lvl="1"/>
            <a:r>
              <a:rPr lang="en-US" altLang="zh-CN">
                <a:latin typeface="Arial" charset="0"/>
                <a:ea typeface="宋体" charset="-122"/>
              </a:rPr>
              <a:t>Advantage: </a:t>
            </a:r>
            <a:r>
              <a:rPr lang="en-US" altLang="x-none">
                <a:latin typeface="Arial" charset="0"/>
                <a:ea typeface="ＭＳ Ｐゴシック" charset="-128"/>
              </a:rPr>
              <a:t>routers do not keep any state about a flow</a:t>
            </a:r>
            <a:r>
              <a:rPr lang="en-US" altLang="zh-CN">
                <a:latin typeface="Arial" charset="0"/>
                <a:ea typeface="宋体" charset="-122"/>
              </a:rPr>
              <a:t>;</a:t>
            </a:r>
          </a:p>
          <a:p>
            <a:pPr marL="450850" lvl="1"/>
            <a:r>
              <a:rPr lang="en-US" altLang="x-none">
                <a:latin typeface="Arial" charset="0"/>
                <a:ea typeface="ＭＳ Ｐゴシック" charset="-128"/>
              </a:rPr>
              <a:t>thus, network architecture is </a:t>
            </a:r>
          </a:p>
          <a:p>
            <a:pPr marL="903288" lvl="2"/>
            <a:r>
              <a:rPr lang="en-US" altLang="x-none">
                <a:latin typeface="Arial" charset="0"/>
                <a:ea typeface="ＭＳ Ｐゴシック" charset="-128"/>
              </a:rPr>
              <a:t>robust</a:t>
            </a:r>
          </a:p>
          <a:p>
            <a:pPr marL="903288" lvl="2"/>
            <a:r>
              <a:rPr lang="en-US" altLang="x-none">
                <a:latin typeface="Arial" charset="0"/>
                <a:ea typeface="ＭＳ Ｐゴシック" charset="-128"/>
              </a:rPr>
              <a:t>scalable </a:t>
            </a:r>
          </a:p>
          <a:p>
            <a:endParaRPr lang="en-US" altLang="x-none">
              <a:latin typeface="Arial" charset="0"/>
              <a:ea typeface="ＭＳ Ｐゴシック" charset="-128"/>
            </a:endParaRPr>
          </a:p>
        </p:txBody>
      </p:sp>
    </p:spTree>
    <p:extLst>
      <p:ext uri="{BB962C8B-B14F-4D97-AF65-F5344CB8AC3E}">
        <p14:creationId xmlns:p14="http://schemas.microsoft.com/office/powerpoint/2010/main" val="2705233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a:ln/>
        </p:spPr>
      </p:sp>
      <p:sp>
        <p:nvSpPr>
          <p:cNvPr id="7168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1775077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a:xfrm>
            <a:off x="1225550" y="712788"/>
            <a:ext cx="4857750" cy="3643312"/>
          </a:xfrm>
          <a:ln/>
        </p:spPr>
      </p:sp>
      <p:sp>
        <p:nvSpPr>
          <p:cNvPr id="73730" name="Rectangle 3"/>
          <p:cNvSpPr>
            <a:spLocks noGrp="1" noChangeArrowheads="1"/>
          </p:cNvSpPr>
          <p:nvPr>
            <p:ph type="body" idx="1"/>
          </p:nvPr>
        </p:nvSpPr>
        <p:spPr>
          <a:xfrm>
            <a:off x="965200" y="4595813"/>
            <a:ext cx="5373688" cy="42783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6305" tIns="48156" rIns="96305" bIns="48156"/>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664421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9E4BA122-E74B-5043-A7EA-7357BCA3A0F0}" type="slidenum">
              <a:rPr lang="en-US" altLang="x-none" sz="1200"/>
              <a:pPr/>
              <a:t>2</a:t>
            </a:fld>
            <a:endParaRPr lang="en-US" altLang="x-none" sz="120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a:xfrm>
            <a:off x="1225550" y="712788"/>
            <a:ext cx="4857750" cy="3643312"/>
          </a:xfrm>
          <a:ln/>
        </p:spPr>
      </p:sp>
      <p:sp>
        <p:nvSpPr>
          <p:cNvPr id="75778" name="Rectangle 3"/>
          <p:cNvSpPr>
            <a:spLocks noGrp="1" noChangeArrowheads="1"/>
          </p:cNvSpPr>
          <p:nvPr>
            <p:ph type="body" idx="1"/>
          </p:nvPr>
        </p:nvSpPr>
        <p:spPr>
          <a:xfrm>
            <a:off x="965200" y="4595813"/>
            <a:ext cx="5373688" cy="42783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6305" tIns="48156" rIns="96305" bIns="48156"/>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482453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p:nvPr>
        </p:nvSpPr>
        <p:spPr>
          <a:ln/>
        </p:spPr>
      </p:sp>
      <p:sp>
        <p:nvSpPr>
          <p:cNvPr id="7782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411531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ln/>
        </p:spPr>
      </p:sp>
      <p:sp>
        <p:nvSpPr>
          <p:cNvPr id="7987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1557498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a:xfrm>
            <a:off x="1225550" y="712788"/>
            <a:ext cx="4857750" cy="3643312"/>
          </a:xfrm>
          <a:solidFill>
            <a:srgbClr val="FFFFFF"/>
          </a:solidFill>
          <a:ln/>
        </p:spPr>
      </p:sp>
      <p:sp>
        <p:nvSpPr>
          <p:cNvPr id="81922" name="Rectangle 3"/>
          <p:cNvSpPr>
            <a:spLocks noGrp="1" noChangeArrowheads="1"/>
          </p:cNvSpPr>
          <p:nvPr>
            <p:ph type="body" idx="1"/>
          </p:nvPr>
        </p:nvSpPr>
        <p:spPr>
          <a:xfrm>
            <a:off x="965200" y="4595813"/>
            <a:ext cx="5373688" cy="4278312"/>
          </a:xfrm>
          <a:solidFill>
            <a:srgbClr val="FFFFFF"/>
          </a:solidFill>
          <a:ln>
            <a:solidFill>
              <a:srgbClr val="000000"/>
            </a:solidFill>
          </a:ln>
        </p:spPr>
        <p:txBody>
          <a:bodyPr lIns="96305" tIns="48156" rIns="96305" bIns="48156"/>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6509715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ln/>
        </p:spPr>
      </p:sp>
      <p:sp>
        <p:nvSpPr>
          <p:cNvPr id="8397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a:latin typeface="Arial" charset="0"/>
                <a:ea typeface="新細明體" charset="-120"/>
              </a:rPr>
              <a:t>What advantages do virtual circuit have over datagram?</a:t>
            </a:r>
          </a:p>
          <a:p>
            <a:r>
              <a:rPr lang="en-US" altLang="zh-TW" dirty="0">
                <a:latin typeface="Arial" charset="0"/>
                <a:ea typeface="新細明體" charset="-120"/>
              </a:rPr>
              <a:t>   can treat different flows differently, if flows setup its desired treatment</a:t>
            </a:r>
          </a:p>
          <a:p>
            <a:pPr marL="450850" lvl="1"/>
            <a:r>
              <a:rPr lang="en-US" altLang="zh-TW" dirty="0">
                <a:solidFill>
                  <a:srgbClr val="FF0000"/>
                </a:solidFill>
                <a:latin typeface="Arial" charset="0"/>
                <a:ea typeface="新細明體" charset="-120"/>
              </a:rPr>
              <a:t>Guarantees in-sequence</a:t>
            </a:r>
            <a:r>
              <a:rPr lang="en-US" altLang="zh-TW" dirty="0">
                <a:latin typeface="Arial" charset="0"/>
                <a:ea typeface="新細明體" charset="-120"/>
              </a:rPr>
              <a:t> delivery of packets</a:t>
            </a:r>
          </a:p>
          <a:p>
            <a:pPr marL="450850" lvl="1"/>
            <a:r>
              <a:rPr lang="en-US" altLang="zh-TW" dirty="0">
                <a:latin typeface="Arial" charset="0"/>
                <a:ea typeface="新細明體" charset="-120"/>
              </a:rPr>
              <a:t>However: Packets from </a:t>
            </a:r>
            <a:r>
              <a:rPr lang="en-US" altLang="zh-TW" dirty="0">
                <a:solidFill>
                  <a:srgbClr val="FF0000"/>
                </a:solidFill>
                <a:latin typeface="Arial" charset="0"/>
                <a:ea typeface="新細明體" charset="-120"/>
              </a:rPr>
              <a:t>different</a:t>
            </a:r>
            <a:r>
              <a:rPr lang="en-US" altLang="zh-TW" dirty="0">
                <a:latin typeface="Arial" charset="0"/>
                <a:ea typeface="新細明體" charset="-120"/>
              </a:rPr>
              <a:t> virtual circuits may be </a:t>
            </a:r>
            <a:r>
              <a:rPr lang="en-US" altLang="zh-TW" dirty="0">
                <a:solidFill>
                  <a:srgbClr val="FF0000"/>
                </a:solidFill>
                <a:latin typeface="Arial" charset="0"/>
                <a:ea typeface="新細明體" charset="-120"/>
              </a:rPr>
              <a:t>interleaved</a:t>
            </a:r>
          </a:p>
          <a:p>
            <a:endParaRPr lang="en-US" altLang="x-none" dirty="0">
              <a:latin typeface="Arial" charset="0"/>
              <a:ea typeface="ＭＳ Ｐゴシック" charset="-128"/>
            </a:endParaRPr>
          </a:p>
          <a:p>
            <a:endParaRPr lang="en-US" altLang="x-none" dirty="0">
              <a:latin typeface="Arial" charset="0"/>
              <a:ea typeface="ＭＳ Ｐゴシック" charset="-128"/>
            </a:endParaRPr>
          </a:p>
        </p:txBody>
      </p:sp>
    </p:spTree>
    <p:extLst>
      <p:ext uri="{BB962C8B-B14F-4D97-AF65-F5344CB8AC3E}">
        <p14:creationId xmlns:p14="http://schemas.microsoft.com/office/powerpoint/2010/main" val="20737347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ln/>
        </p:spPr>
      </p:sp>
      <p:sp>
        <p:nvSpPr>
          <p:cNvPr id="8601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901735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ln/>
        </p:spPr>
      </p:sp>
      <p:sp>
        <p:nvSpPr>
          <p:cNvPr id="880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069544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ln/>
        </p:spPr>
      </p:sp>
      <p:sp>
        <p:nvSpPr>
          <p:cNvPr id="880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691658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7A13A4C-C76C-E54D-922A-823245CB8152}" type="slidenum">
              <a:rPr lang="en-US" altLang="x-none" sz="1200">
                <a:latin typeface="Comic Sans MS" charset="0"/>
              </a:rPr>
              <a:pPr algn="r"/>
              <a:t>28</a:t>
            </a:fld>
            <a:endParaRPr lang="en-US" altLang="x-none" sz="1200">
              <a:latin typeface="Comic Sans MS" charset="0"/>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259189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4F605230-DB40-CB42-BB43-0D944164FA8A}" type="slidenum">
              <a:rPr lang="en-US" altLang="x-none" sz="1200">
                <a:latin typeface="Comic Sans MS" charset="0"/>
              </a:rPr>
              <a:pPr algn="r"/>
              <a:t>29</a:t>
            </a:fld>
            <a:endParaRPr lang="en-US" altLang="x-none" sz="1200">
              <a:latin typeface="Comic Sans MS"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04598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64C3C8F-967C-AF48-8FB1-3C2EBCD5F50F}" type="slidenum">
              <a:rPr lang="en-US" altLang="x-none" sz="1200"/>
              <a:pPr/>
              <a:t>3</a:t>
            </a:fld>
            <a:endParaRPr lang="en-US" altLang="x-none" sz="120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12575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D2FD087-21B8-4346-8277-CB854F0F5C08}" type="slidenum">
              <a:rPr lang="en-US" altLang="x-none" sz="1200">
                <a:latin typeface="Comic Sans MS" charset="0"/>
              </a:rPr>
              <a:pPr algn="r"/>
              <a:t>30</a:t>
            </a:fld>
            <a:endParaRPr lang="en-US" altLang="x-none" sz="1200">
              <a:latin typeface="Comic Sans MS" charset="0"/>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250487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A062E58-C85F-E543-A796-C8782BA191A0}" type="slidenum">
              <a:rPr lang="en-US" altLang="x-none" sz="1200">
                <a:latin typeface="Comic Sans MS" charset="0"/>
              </a:rPr>
              <a:pPr algn="r"/>
              <a:t>31</a:t>
            </a:fld>
            <a:endParaRPr lang="en-US" altLang="x-none" sz="1200">
              <a:latin typeface="Comic Sans MS" charset="0"/>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2208298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0C4E1BF5-EEA4-0447-A17B-637B4720C30D}" type="slidenum">
              <a:rPr lang="en-US" altLang="x-none" sz="1200">
                <a:latin typeface="Comic Sans MS" charset="0"/>
              </a:rPr>
              <a:pPr algn="r"/>
              <a:t>32</a:t>
            </a:fld>
            <a:endParaRPr lang="en-US" altLang="x-none" sz="1200">
              <a:latin typeface="Comic Sans MS"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5158938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CAC2F94-3553-8641-BD91-AA8A51D2D990}" type="slidenum">
              <a:rPr lang="en-US" altLang="x-none" sz="1200">
                <a:latin typeface="Comic Sans MS" charset="0"/>
              </a:rPr>
              <a:pPr algn="r"/>
              <a:t>33</a:t>
            </a:fld>
            <a:endParaRPr lang="en-US" altLang="x-none" sz="1200">
              <a:latin typeface="Comic Sans MS" charset="0"/>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644738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81811892-8FE8-B246-BDEA-D16631782AB3}" type="slidenum">
              <a:rPr lang="en-US" altLang="x-none" sz="1200">
                <a:latin typeface="Comic Sans MS" charset="0"/>
              </a:rPr>
              <a:pPr algn="r"/>
              <a:t>34</a:t>
            </a:fld>
            <a:endParaRPr lang="en-US" altLang="x-none" sz="1200">
              <a:latin typeface="Comic Sans MS" charset="0"/>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5093434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5B9CD33A-754E-F742-AF22-277BA98DC40F}" type="slidenum">
              <a:rPr lang="en-US" altLang="x-none" sz="1200">
                <a:latin typeface="Comic Sans MS" charset="0"/>
              </a:rPr>
              <a:pPr algn="r"/>
              <a:t>35</a:t>
            </a:fld>
            <a:endParaRPr lang="en-US" altLang="x-none" sz="1200">
              <a:latin typeface="Comic Sans MS"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3517983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5B9CD33A-754E-F742-AF22-277BA98DC40F}" type="slidenum">
              <a:rPr lang="en-US" altLang="x-none" sz="1200">
                <a:latin typeface="Comic Sans MS" charset="0"/>
              </a:rPr>
              <a:pPr algn="r"/>
              <a:t>36</a:t>
            </a:fld>
            <a:endParaRPr lang="en-US" altLang="x-none" sz="1200">
              <a:latin typeface="Comic Sans MS"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2129872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A0CE33F-A22E-FE4F-B3D5-5527645A8649}" type="slidenum">
              <a:rPr lang="en-US" altLang="x-none" sz="1200">
                <a:latin typeface="Comic Sans MS" charset="0"/>
              </a:rPr>
              <a:pPr algn="r"/>
              <a:t>37</a:t>
            </a:fld>
            <a:endParaRPr lang="en-US" altLang="x-none" sz="1200">
              <a:latin typeface="Comic Sans MS" charset="0"/>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3573617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C7A3858-470E-7E4C-ABA7-AB93F5B79506}" type="slidenum">
              <a:rPr lang="en-US" altLang="x-none" sz="1200">
                <a:latin typeface="Comic Sans MS" charset="0"/>
              </a:rPr>
              <a:pPr algn="r"/>
              <a:t>38</a:t>
            </a:fld>
            <a:endParaRPr lang="en-US" altLang="x-none" sz="1200">
              <a:latin typeface="Comic Sans MS" charset="0"/>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2256232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28F5E7A-F533-4640-9B83-F6095C9096F3}" type="slidenum">
              <a:rPr lang="en-US" altLang="x-none" sz="1200">
                <a:latin typeface="Comic Sans MS" charset="0"/>
              </a:rPr>
              <a:pPr algn="r"/>
              <a:t>39</a:t>
            </a:fld>
            <a:endParaRPr lang="en-US" altLang="x-none" sz="1200">
              <a:latin typeface="Comic Sans MS" charset="0"/>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656850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ln/>
        </p:spPr>
      </p:sp>
      <p:sp>
        <p:nvSpPr>
          <p:cNvPr id="880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2634375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12CE01F-B72B-3148-8D60-317F73D99F67}" type="slidenum">
              <a:rPr lang="en-US" altLang="x-none" sz="1200">
                <a:latin typeface="Comic Sans MS" charset="0"/>
              </a:rPr>
              <a:pPr algn="r"/>
              <a:t>40</a:t>
            </a:fld>
            <a:endParaRPr lang="en-US" altLang="x-none" sz="1200">
              <a:latin typeface="Comic Sans MS" charset="0"/>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1445535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FE33A6B5-1A4D-614F-9443-6042647E4698}" type="slidenum">
              <a:rPr lang="en-US" altLang="x-none" sz="1200">
                <a:latin typeface="Comic Sans MS" charset="0"/>
              </a:rPr>
              <a:pPr algn="r"/>
              <a:t>43</a:t>
            </a:fld>
            <a:endParaRPr lang="en-US" altLang="x-none" sz="1200">
              <a:latin typeface="Comic Sans MS" charset="0"/>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4363317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B50C2F0-E51A-334D-916F-8382B59A6EA0}" type="slidenum">
              <a:rPr lang="en-US" altLang="x-none" sz="1200">
                <a:latin typeface="Comic Sans MS" charset="0"/>
              </a:rPr>
              <a:pPr algn="r"/>
              <a:t>44</a:t>
            </a:fld>
            <a:endParaRPr lang="en-US" altLang="x-none" sz="1200">
              <a:latin typeface="Comic Sans MS" charset="0"/>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7223476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25CDB3D-7879-034F-814C-8AD519AF6C49}" type="slidenum">
              <a:rPr lang="en-US" altLang="x-none" sz="1200">
                <a:latin typeface="Comic Sans MS" charset="0"/>
              </a:rPr>
              <a:pPr algn="r"/>
              <a:t>45</a:t>
            </a:fld>
            <a:endParaRPr lang="en-US" altLang="x-none" sz="1200">
              <a:latin typeface="Comic Sans MS" charset="0"/>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059982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D2153662-EBA3-604D-ABA3-0D8E2556633F}" type="slidenum">
              <a:rPr lang="en-US" altLang="x-none" sz="1200">
                <a:latin typeface="Comic Sans MS" charset="0"/>
              </a:rPr>
              <a:pPr algn="r"/>
              <a:t>46</a:t>
            </a:fld>
            <a:endParaRPr lang="en-US" altLang="x-none" sz="1200">
              <a:latin typeface="Comic Sans MS" charset="0"/>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186676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9F2E003-D97F-D747-86BB-ACFE8E5CDA7F}" type="slidenum">
              <a:rPr lang="en-US" altLang="x-none" sz="1200">
                <a:latin typeface="Comic Sans MS" charset="0"/>
              </a:rPr>
              <a:pPr algn="r"/>
              <a:t>47</a:t>
            </a:fld>
            <a:endParaRPr lang="en-US" altLang="x-none" sz="1200">
              <a:latin typeface="Comic Sans MS" charset="0"/>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2316610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5C8248C-3981-DE46-9349-6D2DB4491FD2}" type="slidenum">
              <a:rPr lang="en-US" altLang="x-none" sz="1200">
                <a:solidFill>
                  <a:srgbClr val="000000"/>
                </a:solidFill>
                <a:latin typeface="Comic Sans MS" charset="0"/>
              </a:rPr>
              <a:pPr algn="r"/>
              <a:t>48</a:t>
            </a:fld>
            <a:endParaRPr lang="en-US" altLang="x-none" sz="1200">
              <a:solidFill>
                <a:srgbClr val="000000"/>
              </a:solidFill>
              <a:latin typeface="Comic Sans MS" charset="0"/>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First point: L1 may first ack and then crash; then the function fails; if L2 crash; the application crashes also-&gt;fate sharing</a:t>
            </a:r>
          </a:p>
        </p:txBody>
      </p:sp>
    </p:spTree>
    <p:extLst>
      <p:ext uri="{BB962C8B-B14F-4D97-AF65-F5344CB8AC3E}">
        <p14:creationId xmlns:p14="http://schemas.microsoft.com/office/powerpoint/2010/main" val="33561143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1F0856E-CF46-5741-A4F5-1200379625B5}" type="slidenum">
              <a:rPr lang="en-US" altLang="x-none" sz="1200">
                <a:solidFill>
                  <a:srgbClr val="000000"/>
                </a:solidFill>
                <a:latin typeface="Comic Sans MS" charset="0"/>
              </a:rPr>
              <a:pPr algn="r"/>
              <a:t>49</a:t>
            </a:fld>
            <a:endParaRPr lang="en-US" altLang="x-none" sz="1200">
              <a:solidFill>
                <a:srgbClr val="000000"/>
              </a:solidFill>
              <a:latin typeface="Comic Sans MS" charset="0"/>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S to A: San francisco to Yale router</a:t>
            </a:r>
          </a:p>
          <a:p>
            <a:r>
              <a:rPr lang="en-US" altLang="x-none">
                <a:latin typeface="Times New Roman" charset="0"/>
                <a:ea typeface="ＭＳ Ｐゴシック" charset="-128"/>
              </a:rPr>
              <a:t>A to R: Yale router to a wireless laptop (e.g., 10% success rate)</a:t>
            </a:r>
          </a:p>
        </p:txBody>
      </p:sp>
    </p:spTree>
    <p:extLst>
      <p:ext uri="{BB962C8B-B14F-4D97-AF65-F5344CB8AC3E}">
        <p14:creationId xmlns:p14="http://schemas.microsoft.com/office/powerpoint/2010/main" val="7422827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800D9FC-003D-1046-9D64-3B60953266AF}" type="slidenum">
              <a:rPr lang="en-US" altLang="x-none" sz="1200">
                <a:solidFill>
                  <a:srgbClr val="000000"/>
                </a:solidFill>
                <a:latin typeface="Comic Sans MS" charset="0"/>
              </a:rPr>
              <a:pPr algn="r"/>
              <a:t>50</a:t>
            </a:fld>
            <a:endParaRPr lang="en-US" altLang="x-none" sz="1200">
              <a:solidFill>
                <a:srgbClr val="000000"/>
              </a:solidFill>
              <a:latin typeface="Comic Sans MS" charset="0"/>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Issue: does not reduce complexity/cost</a:t>
            </a:r>
          </a:p>
          <a:p>
            <a:r>
              <a:rPr lang="en-US" altLang="x-none">
                <a:latin typeface="Times New Roman" charset="0"/>
                <a:ea typeface="ＭＳ Ｐゴシック" charset="-128"/>
              </a:rPr>
              <a:t>upper layer needs to be developed for all interfaces</a:t>
            </a:r>
          </a:p>
        </p:txBody>
      </p:sp>
    </p:spTree>
    <p:extLst>
      <p:ext uri="{BB962C8B-B14F-4D97-AF65-F5344CB8AC3E}">
        <p14:creationId xmlns:p14="http://schemas.microsoft.com/office/powerpoint/2010/main" val="20245982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D7B6431-6EEF-C84E-AA91-CFBA29D3096D}" type="slidenum">
              <a:rPr lang="en-US" altLang="x-none" sz="1200">
                <a:solidFill>
                  <a:srgbClr val="000000"/>
                </a:solidFill>
                <a:latin typeface="Comic Sans MS" charset="0"/>
              </a:rPr>
              <a:pPr algn="r"/>
              <a:t>51</a:t>
            </a:fld>
            <a:endParaRPr lang="en-US" altLang="x-none" sz="1200">
              <a:solidFill>
                <a:srgbClr val="000000"/>
              </a:solidFill>
              <a:latin typeface="Comic Sans MS" charset="0"/>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283677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ln/>
        </p:spPr>
      </p:sp>
      <p:sp>
        <p:nvSpPr>
          <p:cNvPr id="3891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3013855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ln/>
        </p:spPr>
      </p:sp>
      <p:sp>
        <p:nvSpPr>
          <p:cNvPr id="13517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anchor="t"/>
          <a:lstStyle/>
          <a:p>
            <a:pPr eaLnBrk="1" hangingPunct="1">
              <a:spcBef>
                <a:spcPct val="0"/>
              </a:spcBef>
            </a:pPr>
            <a:endParaRPr lang="x-none" altLang="x-none">
              <a:latin typeface="Calibri" charset="0"/>
              <a:ea typeface="ＭＳ Ｐゴシック" charset="-128"/>
            </a:endParaRPr>
          </a:p>
        </p:txBody>
      </p:sp>
      <p:sp>
        <p:nvSpPr>
          <p:cNvPr id="135171"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eaLnBrk="1" hangingPunct="1"/>
            <a:fld id="{EF9EB237-CDF2-F54A-87AB-E55154EBE615}" type="slidenum">
              <a:rPr lang="en-US" altLang="x-none" sz="1200">
                <a:solidFill>
                  <a:srgbClr val="000000"/>
                </a:solidFill>
                <a:latin typeface="Calibri" charset="0"/>
              </a:rPr>
              <a:pPr algn="r" eaLnBrk="1" hangingPunct="1"/>
              <a:t>52</a:t>
            </a:fld>
            <a:endParaRPr lang="en-US" altLang="x-none" sz="1200">
              <a:solidFill>
                <a:srgbClr val="000000"/>
              </a:solidFill>
              <a:latin typeface="Calibri" charset="0"/>
            </a:endParaRPr>
          </a:p>
        </p:txBody>
      </p:sp>
    </p:spTree>
    <p:extLst>
      <p:ext uri="{BB962C8B-B14F-4D97-AF65-F5344CB8AC3E}">
        <p14:creationId xmlns:p14="http://schemas.microsoft.com/office/powerpoint/2010/main" val="26948173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7B783BA-BD91-A541-9AE7-A1C992A11408}" type="slidenum">
              <a:rPr lang="en-US" altLang="x-none" sz="1200">
                <a:solidFill>
                  <a:srgbClr val="000000"/>
                </a:solidFill>
                <a:latin typeface="Comic Sans MS" charset="0"/>
              </a:rPr>
              <a:pPr algn="r"/>
              <a:t>53</a:t>
            </a:fld>
            <a:endParaRPr lang="en-US" altLang="x-none" sz="1200">
              <a:solidFill>
                <a:srgbClr val="000000"/>
              </a:solidFill>
              <a:latin typeface="Comic Sans MS" charset="0"/>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7431424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720321B8-4D8A-1748-BB71-ABF5507EC3C3}" type="slidenum">
              <a:rPr lang="en-US" altLang="x-none" sz="1200"/>
              <a:pPr/>
              <a:t>55</a:t>
            </a:fld>
            <a:endParaRPr lang="en-US" altLang="x-none" sz="120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1A27237D-E9F1-D942-A587-5B72BE34A112}" type="slidenum">
              <a:rPr lang="en-US" altLang="x-none" sz="1200">
                <a:solidFill>
                  <a:srgbClr val="000000"/>
                </a:solidFill>
              </a:rPr>
              <a:pPr/>
              <a:t>56</a:t>
            </a:fld>
            <a:endParaRPr lang="en-US" altLang="x-none" sz="1200">
              <a:solidFill>
                <a:srgbClr val="000000"/>
              </a:solidFill>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38E6E729-92B3-B344-944F-CF956F7840FD}" type="slidenum">
              <a:rPr lang="en-US" altLang="x-none" sz="1200">
                <a:solidFill>
                  <a:srgbClr val="000000"/>
                </a:solidFill>
              </a:rPr>
              <a:pPr/>
              <a:t>57</a:t>
            </a:fld>
            <a:endParaRPr lang="en-US" altLang="x-none" sz="1200">
              <a:solidFill>
                <a:srgbClr val="000000"/>
              </a:solidFill>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EBC0EF7D-CD20-234A-B268-23E773503519}" type="slidenum">
              <a:rPr lang="en-US" altLang="x-none" sz="1200">
                <a:solidFill>
                  <a:srgbClr val="000000"/>
                </a:solidFill>
              </a:rPr>
              <a:pPr/>
              <a:t>58</a:t>
            </a:fld>
            <a:endParaRPr lang="en-US" altLang="x-none" sz="1200">
              <a:solidFill>
                <a:srgbClr val="000000"/>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EDCE6766-9101-064B-990C-99C300AE4A75}" type="slidenum">
              <a:rPr lang="en-US" altLang="x-none" sz="1200">
                <a:solidFill>
                  <a:srgbClr val="000000"/>
                </a:solidFill>
              </a:rPr>
              <a:pPr/>
              <a:t>59</a:t>
            </a:fld>
            <a:endParaRPr lang="en-US" altLang="x-none" sz="1200">
              <a:solidFill>
                <a:srgbClr val="000000"/>
              </a:solidFill>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How about move the line to on top of TCP/UDP?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anchor="t"/>
          <a:lstStyle/>
          <a:p>
            <a:endParaRPr lang="x-none" altLang="x-none">
              <a:latin typeface="Calibri" charset="0"/>
              <a:ea typeface="ＭＳ Ｐゴシック" charset="-128"/>
            </a:endParaRPr>
          </a:p>
        </p:txBody>
      </p:sp>
      <p:sp>
        <p:nvSpPr>
          <p:cNvPr id="40963"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eaLnBrk="1" hangingPunct="1"/>
            <a:fld id="{236BE5C1-4D86-DE42-AD83-B55B7EAE9CC1}" type="slidenum">
              <a:rPr lang="en-US" altLang="x-none" sz="1200">
                <a:latin typeface="Calibri" charset="0"/>
              </a:rPr>
              <a:pPr algn="r" eaLnBrk="1" hangingPunct="1"/>
              <a:t>6</a:t>
            </a:fld>
            <a:endParaRPr lang="en-US" altLang="x-none" sz="1200">
              <a:latin typeface="Calibri" charset="0"/>
            </a:endParaRPr>
          </a:p>
        </p:txBody>
      </p:sp>
    </p:spTree>
    <p:extLst>
      <p:ext uri="{BB962C8B-B14F-4D97-AF65-F5344CB8AC3E}">
        <p14:creationId xmlns:p14="http://schemas.microsoft.com/office/powerpoint/2010/main" val="573751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ln/>
        </p:spPr>
      </p:sp>
      <p:sp>
        <p:nvSpPr>
          <p:cNvPr id="4301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
        <p:nvSpPr>
          <p:cNvPr id="43011"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CD70495-96CC-5D4B-BA78-0145BFF43C0B}" type="slidenum">
              <a:rPr lang="en-US" altLang="x-none" sz="1200">
                <a:latin typeface="Comic Sans MS" charset="0"/>
              </a:rPr>
              <a:pPr algn="r"/>
              <a:t>7</a:t>
            </a:fld>
            <a:endParaRPr lang="en-US" altLang="x-none" sz="1200">
              <a:latin typeface="Comic Sans MS" charset="0"/>
            </a:endParaRPr>
          </a:p>
        </p:txBody>
      </p:sp>
    </p:spTree>
    <p:extLst>
      <p:ext uri="{BB962C8B-B14F-4D97-AF65-F5344CB8AC3E}">
        <p14:creationId xmlns:p14="http://schemas.microsoft.com/office/powerpoint/2010/main" val="1965984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a:ln/>
        </p:spPr>
      </p:sp>
      <p:sp>
        <p:nvSpPr>
          <p:cNvPr id="8601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
        <p:nvSpPr>
          <p:cNvPr id="86019" name="Slide Number Placeholder 3"/>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fld id="{70DF84DF-1630-A440-8B7C-919DC975DB82}" type="slidenum">
              <a:rPr lang="en-US" altLang="x-none"/>
              <a:pPr/>
              <a:t>8</a:t>
            </a:fld>
            <a:endParaRPr lang="en-US" altLang="x-none"/>
          </a:p>
        </p:txBody>
      </p:sp>
    </p:spTree>
    <p:extLst>
      <p:ext uri="{BB962C8B-B14F-4D97-AF65-F5344CB8AC3E}">
        <p14:creationId xmlns:p14="http://schemas.microsoft.com/office/powerpoint/2010/main" val="2526506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ln/>
        </p:spPr>
      </p:sp>
      <p:sp>
        <p:nvSpPr>
          <p:cNvPr id="4710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
        <p:nvSpPr>
          <p:cNvPr id="47107"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081C2F7A-951B-1A4A-8953-99437DC6A2CF}" type="slidenum">
              <a:rPr lang="en-US" altLang="x-none" sz="1200">
                <a:latin typeface="Comic Sans MS" charset="0"/>
              </a:rPr>
              <a:pPr algn="r"/>
              <a:t>9</a:t>
            </a:fld>
            <a:endParaRPr lang="en-US" altLang="x-none" sz="1200">
              <a:latin typeface="Comic Sans MS" charset="0"/>
            </a:endParaRPr>
          </a:p>
        </p:txBody>
      </p:sp>
    </p:spTree>
    <p:extLst>
      <p:ext uri="{BB962C8B-B14F-4D97-AF65-F5344CB8AC3E}">
        <p14:creationId xmlns:p14="http://schemas.microsoft.com/office/powerpoint/2010/main" val="1176352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BC09F863-A855-8742-8DAE-7B25A3BF1513}" type="slidenum">
              <a:rPr lang="en-US" altLang="x-none"/>
              <a:pPr/>
              <a:t>‹#›</a:t>
            </a:fld>
            <a:endParaRPr lang="en-US" altLang="x-none"/>
          </a:p>
        </p:txBody>
      </p:sp>
    </p:spTree>
    <p:extLst>
      <p:ext uri="{BB962C8B-B14F-4D97-AF65-F5344CB8AC3E}">
        <p14:creationId xmlns:p14="http://schemas.microsoft.com/office/powerpoint/2010/main" val="127390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4AB8503C-6D14-6248-9EDB-D61AB99D19A5}" type="slidenum">
              <a:rPr lang="en-US" altLang="x-none"/>
              <a:pPr/>
              <a:t>‹#›</a:t>
            </a:fld>
            <a:endParaRPr lang="en-US" altLang="x-none"/>
          </a:p>
        </p:txBody>
      </p:sp>
    </p:spTree>
    <p:extLst>
      <p:ext uri="{BB962C8B-B14F-4D97-AF65-F5344CB8AC3E}">
        <p14:creationId xmlns:p14="http://schemas.microsoft.com/office/powerpoint/2010/main" val="720993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E8CF02BB-5B77-4849-92A7-99A626590E54}" type="slidenum">
              <a:rPr lang="en-US" altLang="x-none"/>
              <a:pPr/>
              <a:t>‹#›</a:t>
            </a:fld>
            <a:endParaRPr lang="en-US" altLang="x-none"/>
          </a:p>
        </p:txBody>
      </p:sp>
    </p:spTree>
    <p:extLst>
      <p:ext uri="{BB962C8B-B14F-4D97-AF65-F5344CB8AC3E}">
        <p14:creationId xmlns:p14="http://schemas.microsoft.com/office/powerpoint/2010/main" val="1638967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034062A6-64F9-454C-A366-5CE18E82DCCD}" type="slidenum">
              <a:rPr lang="en-US" altLang="x-none"/>
              <a:pPr/>
              <a:t>‹#›</a:t>
            </a:fld>
            <a:endParaRPr lang="en-US" altLang="x-none"/>
          </a:p>
        </p:txBody>
      </p:sp>
    </p:spTree>
    <p:extLst>
      <p:ext uri="{BB962C8B-B14F-4D97-AF65-F5344CB8AC3E}">
        <p14:creationId xmlns:p14="http://schemas.microsoft.com/office/powerpoint/2010/main" val="1179230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588A7881-341A-4E42-AFD1-787751ECFEC7}" type="slidenum">
              <a:rPr lang="en-US" altLang="x-none"/>
              <a:pPr/>
              <a:t>‹#›</a:t>
            </a:fld>
            <a:endParaRPr lang="en-US" altLang="x-none"/>
          </a:p>
        </p:txBody>
      </p:sp>
    </p:spTree>
    <p:extLst>
      <p:ext uri="{BB962C8B-B14F-4D97-AF65-F5344CB8AC3E}">
        <p14:creationId xmlns:p14="http://schemas.microsoft.com/office/powerpoint/2010/main" val="206216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D935A151-6E89-4541-872B-57C0E78A35B4}" type="slidenum">
              <a:rPr lang="en-US" altLang="x-none"/>
              <a:pPr/>
              <a:t>‹#›</a:t>
            </a:fld>
            <a:endParaRPr lang="en-US" altLang="x-none"/>
          </a:p>
        </p:txBody>
      </p:sp>
    </p:spTree>
    <p:extLst>
      <p:ext uri="{BB962C8B-B14F-4D97-AF65-F5344CB8AC3E}">
        <p14:creationId xmlns:p14="http://schemas.microsoft.com/office/powerpoint/2010/main" val="1997072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56A97173-536A-DB40-BB3A-EB75EFF7E021}" type="slidenum">
              <a:rPr lang="en-US" altLang="x-none"/>
              <a:pPr/>
              <a:t>‹#›</a:t>
            </a:fld>
            <a:endParaRPr lang="en-US" altLang="x-none"/>
          </a:p>
        </p:txBody>
      </p:sp>
    </p:spTree>
    <p:extLst>
      <p:ext uri="{BB962C8B-B14F-4D97-AF65-F5344CB8AC3E}">
        <p14:creationId xmlns:p14="http://schemas.microsoft.com/office/powerpoint/2010/main" val="1767252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fld id="{1D5B67CD-4994-E844-83FE-5B135C28C2B4}" type="slidenum">
              <a:rPr lang="en-US" altLang="x-none"/>
              <a:pPr/>
              <a:t>‹#›</a:t>
            </a:fld>
            <a:endParaRPr lang="en-US" altLang="x-none"/>
          </a:p>
        </p:txBody>
      </p:sp>
    </p:spTree>
    <p:extLst>
      <p:ext uri="{BB962C8B-B14F-4D97-AF65-F5344CB8AC3E}">
        <p14:creationId xmlns:p14="http://schemas.microsoft.com/office/powerpoint/2010/main" val="36249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fld id="{6685554B-808F-DC4D-BE73-CDCD43B407B6}" type="slidenum">
              <a:rPr lang="en-US" altLang="x-none"/>
              <a:pPr/>
              <a:t>‹#›</a:t>
            </a:fld>
            <a:endParaRPr lang="en-US" altLang="x-none"/>
          </a:p>
        </p:txBody>
      </p:sp>
    </p:spTree>
    <p:extLst>
      <p:ext uri="{BB962C8B-B14F-4D97-AF65-F5344CB8AC3E}">
        <p14:creationId xmlns:p14="http://schemas.microsoft.com/office/powerpoint/2010/main" val="62493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fld id="{F662CFE4-B54C-3942-9BFF-155D077AEC7B}" type="slidenum">
              <a:rPr lang="en-US" altLang="x-none"/>
              <a:pPr/>
              <a:t>‹#›</a:t>
            </a:fld>
            <a:endParaRPr lang="en-US" altLang="x-none"/>
          </a:p>
        </p:txBody>
      </p:sp>
    </p:spTree>
    <p:extLst>
      <p:ext uri="{BB962C8B-B14F-4D97-AF65-F5344CB8AC3E}">
        <p14:creationId xmlns:p14="http://schemas.microsoft.com/office/powerpoint/2010/main" val="2044989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5646BB32-D699-7343-B541-2F0DE64E0D0D}" type="slidenum">
              <a:rPr lang="en-US" altLang="x-none"/>
              <a:pPr/>
              <a:t>‹#›</a:t>
            </a:fld>
            <a:endParaRPr lang="en-US" altLang="x-none"/>
          </a:p>
        </p:txBody>
      </p:sp>
    </p:spTree>
    <p:extLst>
      <p:ext uri="{BB962C8B-B14F-4D97-AF65-F5344CB8AC3E}">
        <p14:creationId xmlns:p14="http://schemas.microsoft.com/office/powerpoint/2010/main" val="103995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08B93810-1130-5E43-8ADB-DEFA6B14AF28}" type="slidenum">
              <a:rPr lang="en-US" altLang="x-none"/>
              <a:pPr/>
              <a:t>‹#›</a:t>
            </a:fld>
            <a:endParaRPr lang="en-US" altLang="x-none"/>
          </a:p>
        </p:txBody>
      </p:sp>
    </p:spTree>
    <p:extLst>
      <p:ext uri="{BB962C8B-B14F-4D97-AF65-F5344CB8AC3E}">
        <p14:creationId xmlns:p14="http://schemas.microsoft.com/office/powerpoint/2010/main" val="3058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68302710-B184-8749-B3BC-3916EB6C53EC}" type="slidenum">
              <a:rPr lang="en-US" altLang="x-none"/>
              <a:pPr/>
              <a:t>‹#›</a:t>
            </a:fld>
            <a:endParaRPr lang="en-US" altLang="x-none"/>
          </a:p>
        </p:txBody>
      </p:sp>
    </p:spTree>
    <p:extLst>
      <p:ext uri="{BB962C8B-B14F-4D97-AF65-F5344CB8AC3E}">
        <p14:creationId xmlns:p14="http://schemas.microsoft.com/office/powerpoint/2010/main" val="739782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74433F74-3C28-5945-9924-12C75DF67D04}" type="slidenum">
              <a:rPr lang="en-US" altLang="x-none"/>
              <a:pPr/>
              <a:t>‹#›</a:t>
            </a:fld>
            <a:endParaRPr lang="en-US" altLang="x-none"/>
          </a:p>
        </p:txBody>
      </p:sp>
    </p:spTree>
    <p:extLst>
      <p:ext uri="{BB962C8B-B14F-4D97-AF65-F5344CB8AC3E}">
        <p14:creationId xmlns:p14="http://schemas.microsoft.com/office/powerpoint/2010/main" val="21064123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284EAE21-6D04-AA4D-AA39-1E81A35E071D}" type="slidenum">
              <a:rPr lang="en-US" altLang="x-none"/>
              <a:pPr/>
              <a:t>‹#›</a:t>
            </a:fld>
            <a:endParaRPr lang="en-US" altLang="x-none"/>
          </a:p>
        </p:txBody>
      </p:sp>
    </p:spTree>
    <p:extLst>
      <p:ext uri="{BB962C8B-B14F-4D97-AF65-F5344CB8AC3E}">
        <p14:creationId xmlns:p14="http://schemas.microsoft.com/office/powerpoint/2010/main" val="12049666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61" y="1600412"/>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21" y="1600412"/>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p:txBody>
          <a:bodyPr/>
          <a:lstStyle>
            <a:lvl1pPr>
              <a:defRPr>
                <a:ea typeface="ＭＳ Ｐゴシック" charset="-128"/>
              </a:defRPr>
            </a:lvl1pPr>
          </a:lstStyle>
          <a:p>
            <a:endParaRPr lang="en-US" altLang="x-none"/>
          </a:p>
        </p:txBody>
      </p:sp>
      <p:sp>
        <p:nvSpPr>
          <p:cNvPr id="6" name="Rectangle 8"/>
          <p:cNvSpPr>
            <a:spLocks noGrp="1" noChangeArrowheads="1"/>
          </p:cNvSpPr>
          <p:nvPr>
            <p:ph type="ftr" sz="quarter" idx="11"/>
          </p:nvPr>
        </p:nvSpPr>
        <p:spPr/>
        <p:txBody>
          <a:bodyPr/>
          <a:lstStyle>
            <a:lvl1pPr>
              <a:defRPr/>
            </a:lvl1pPr>
          </a:lstStyle>
          <a:p>
            <a:pPr>
              <a:defRPr/>
            </a:pPr>
            <a:endParaRPr lang="en-US"/>
          </a:p>
        </p:txBody>
      </p:sp>
      <p:sp>
        <p:nvSpPr>
          <p:cNvPr id="7" name="Rectangle 9"/>
          <p:cNvSpPr>
            <a:spLocks noGrp="1" noChangeArrowheads="1"/>
          </p:cNvSpPr>
          <p:nvPr>
            <p:ph type="sldNum" sz="quarter" idx="12"/>
          </p:nvPr>
        </p:nvSpPr>
        <p:spPr/>
        <p:txBody>
          <a:bodyPr/>
          <a:lstStyle>
            <a:lvl1pPr>
              <a:defRPr/>
            </a:lvl1pPr>
          </a:lstStyle>
          <a:p>
            <a:fld id="{F382BFD2-54F4-2F4E-813A-01070FD5AEF3}" type="slidenum">
              <a:rPr lang="en-US" altLang="x-none"/>
              <a:pPr/>
              <a:t>‹#›</a:t>
            </a:fld>
            <a:endParaRPr lang="en-US" altLang="x-none"/>
          </a:p>
        </p:txBody>
      </p:sp>
    </p:spTree>
    <p:extLst>
      <p:ext uri="{BB962C8B-B14F-4D97-AF65-F5344CB8AC3E}">
        <p14:creationId xmlns:p14="http://schemas.microsoft.com/office/powerpoint/2010/main" val="1400900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2C0DD34F-7378-3743-BEDC-49375A4EE721}" type="slidenum">
              <a:rPr lang="en-US" altLang="x-none"/>
              <a:pPr/>
              <a:t>‹#›</a:t>
            </a:fld>
            <a:endParaRPr lang="en-US" altLang="x-none"/>
          </a:p>
        </p:txBody>
      </p:sp>
    </p:spTree>
    <p:extLst>
      <p:ext uri="{BB962C8B-B14F-4D97-AF65-F5344CB8AC3E}">
        <p14:creationId xmlns:p14="http://schemas.microsoft.com/office/powerpoint/2010/main" val="11040650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25ED5EE2-AE45-6A4F-AEE8-2884EC576729}" type="slidenum">
              <a:rPr lang="en-US" altLang="x-none"/>
              <a:pPr/>
              <a:t>‹#›</a:t>
            </a:fld>
            <a:endParaRPr lang="en-US" altLang="x-none"/>
          </a:p>
        </p:txBody>
      </p:sp>
    </p:spTree>
    <p:extLst>
      <p:ext uri="{BB962C8B-B14F-4D97-AF65-F5344CB8AC3E}">
        <p14:creationId xmlns:p14="http://schemas.microsoft.com/office/powerpoint/2010/main" val="17633247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2D5A4C1F-5EA4-9143-BBE9-5C98453E612F}" type="slidenum">
              <a:rPr lang="en-US" altLang="x-none"/>
              <a:pPr/>
              <a:t>‹#›</a:t>
            </a:fld>
            <a:endParaRPr lang="en-US" altLang="x-none"/>
          </a:p>
        </p:txBody>
      </p:sp>
    </p:spTree>
    <p:extLst>
      <p:ext uri="{BB962C8B-B14F-4D97-AF65-F5344CB8AC3E}">
        <p14:creationId xmlns:p14="http://schemas.microsoft.com/office/powerpoint/2010/main" val="9252152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479DDE65-E5CB-A141-B243-7DB6B090CB1B}" type="slidenum">
              <a:rPr lang="en-US" altLang="x-none"/>
              <a:pPr/>
              <a:t>‹#›</a:t>
            </a:fld>
            <a:endParaRPr lang="en-US" altLang="x-none"/>
          </a:p>
        </p:txBody>
      </p:sp>
    </p:spTree>
    <p:extLst>
      <p:ext uri="{BB962C8B-B14F-4D97-AF65-F5344CB8AC3E}">
        <p14:creationId xmlns:p14="http://schemas.microsoft.com/office/powerpoint/2010/main" val="1635515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fld id="{50D2F808-28C5-8140-BDA4-3F90F9B58862}" type="slidenum">
              <a:rPr lang="en-US" altLang="x-none"/>
              <a:pPr/>
              <a:t>‹#›</a:t>
            </a:fld>
            <a:endParaRPr lang="en-US" altLang="x-none"/>
          </a:p>
        </p:txBody>
      </p:sp>
    </p:spTree>
    <p:extLst>
      <p:ext uri="{BB962C8B-B14F-4D97-AF65-F5344CB8AC3E}">
        <p14:creationId xmlns:p14="http://schemas.microsoft.com/office/powerpoint/2010/main" val="325890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fld id="{6CC56A71-5ACA-034D-ADB6-F5ECAF79CFC6}" type="slidenum">
              <a:rPr lang="en-US" altLang="x-none"/>
              <a:pPr/>
              <a:t>‹#›</a:t>
            </a:fld>
            <a:endParaRPr lang="en-US" altLang="x-none"/>
          </a:p>
        </p:txBody>
      </p:sp>
    </p:spTree>
    <p:extLst>
      <p:ext uri="{BB962C8B-B14F-4D97-AF65-F5344CB8AC3E}">
        <p14:creationId xmlns:p14="http://schemas.microsoft.com/office/powerpoint/2010/main" val="115077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4474641B-1708-8A40-B0C4-91744D515CF3}" type="slidenum">
              <a:rPr lang="en-US" altLang="x-none"/>
              <a:pPr/>
              <a:t>‹#›</a:t>
            </a:fld>
            <a:endParaRPr lang="en-US" altLang="x-none"/>
          </a:p>
        </p:txBody>
      </p:sp>
    </p:spTree>
    <p:extLst>
      <p:ext uri="{BB962C8B-B14F-4D97-AF65-F5344CB8AC3E}">
        <p14:creationId xmlns:p14="http://schemas.microsoft.com/office/powerpoint/2010/main" val="7631499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fld id="{6DE7729D-5BEB-2C4D-A0C9-7E962BC7ED6A}" type="slidenum">
              <a:rPr lang="en-US" altLang="x-none"/>
              <a:pPr/>
              <a:t>‹#›</a:t>
            </a:fld>
            <a:endParaRPr lang="en-US" altLang="x-none"/>
          </a:p>
        </p:txBody>
      </p:sp>
    </p:spTree>
    <p:extLst>
      <p:ext uri="{BB962C8B-B14F-4D97-AF65-F5344CB8AC3E}">
        <p14:creationId xmlns:p14="http://schemas.microsoft.com/office/powerpoint/2010/main" val="13646970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B71E7696-89B1-0C44-8C9B-EA35441C565C}" type="slidenum">
              <a:rPr lang="en-US" altLang="x-none"/>
              <a:pPr/>
              <a:t>‹#›</a:t>
            </a:fld>
            <a:endParaRPr lang="en-US" altLang="x-none"/>
          </a:p>
        </p:txBody>
      </p:sp>
    </p:spTree>
    <p:extLst>
      <p:ext uri="{BB962C8B-B14F-4D97-AF65-F5344CB8AC3E}">
        <p14:creationId xmlns:p14="http://schemas.microsoft.com/office/powerpoint/2010/main" val="13379693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F91967EE-1AB4-A740-8762-8378148B702F}" type="slidenum">
              <a:rPr lang="en-US" altLang="x-none"/>
              <a:pPr/>
              <a:t>‹#›</a:t>
            </a:fld>
            <a:endParaRPr lang="en-US" altLang="x-none"/>
          </a:p>
        </p:txBody>
      </p:sp>
    </p:spTree>
    <p:extLst>
      <p:ext uri="{BB962C8B-B14F-4D97-AF65-F5344CB8AC3E}">
        <p14:creationId xmlns:p14="http://schemas.microsoft.com/office/powerpoint/2010/main" val="9502699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D98AFF93-B266-3942-861A-873F7A00CD4B}" type="slidenum">
              <a:rPr lang="en-US" altLang="x-none"/>
              <a:pPr/>
              <a:t>‹#›</a:t>
            </a:fld>
            <a:endParaRPr lang="en-US" altLang="x-none"/>
          </a:p>
        </p:txBody>
      </p:sp>
    </p:spTree>
    <p:extLst>
      <p:ext uri="{BB962C8B-B14F-4D97-AF65-F5344CB8AC3E}">
        <p14:creationId xmlns:p14="http://schemas.microsoft.com/office/powerpoint/2010/main" val="3518896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A4132A3D-94AF-BD43-AABB-3F730822F8CD}" type="slidenum">
              <a:rPr lang="en-US" altLang="x-none"/>
              <a:pPr/>
              <a:t>‹#›</a:t>
            </a:fld>
            <a:endParaRPr lang="en-US" altLang="x-none"/>
          </a:p>
        </p:txBody>
      </p:sp>
    </p:spTree>
    <p:extLst>
      <p:ext uri="{BB962C8B-B14F-4D97-AF65-F5344CB8AC3E}">
        <p14:creationId xmlns:p14="http://schemas.microsoft.com/office/powerpoint/2010/main" val="387450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61" y="1600412"/>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21" y="1600412"/>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p:txBody>
          <a:bodyPr/>
          <a:lstStyle>
            <a:lvl1pPr>
              <a:defRPr>
                <a:ea typeface="ＭＳ Ｐゴシック" charset="-128"/>
              </a:defRPr>
            </a:lvl1pPr>
          </a:lstStyle>
          <a:p>
            <a:endParaRPr lang="en-US" altLang="x-none"/>
          </a:p>
        </p:txBody>
      </p:sp>
      <p:sp>
        <p:nvSpPr>
          <p:cNvPr id="6" name="Rectangle 8"/>
          <p:cNvSpPr>
            <a:spLocks noGrp="1" noChangeArrowheads="1"/>
          </p:cNvSpPr>
          <p:nvPr>
            <p:ph type="ftr" sz="quarter" idx="11"/>
          </p:nvPr>
        </p:nvSpPr>
        <p:spPr/>
        <p:txBody>
          <a:bodyPr/>
          <a:lstStyle>
            <a:lvl1pPr>
              <a:defRPr/>
            </a:lvl1pPr>
          </a:lstStyle>
          <a:p>
            <a:pPr>
              <a:defRPr/>
            </a:pPr>
            <a:endParaRPr lang="en-US"/>
          </a:p>
        </p:txBody>
      </p:sp>
      <p:sp>
        <p:nvSpPr>
          <p:cNvPr id="7" name="Rectangle 9"/>
          <p:cNvSpPr>
            <a:spLocks noGrp="1" noChangeArrowheads="1"/>
          </p:cNvSpPr>
          <p:nvPr>
            <p:ph type="sldNum" sz="quarter" idx="12"/>
          </p:nvPr>
        </p:nvSpPr>
        <p:spPr/>
        <p:txBody>
          <a:bodyPr/>
          <a:lstStyle>
            <a:lvl1pPr>
              <a:defRPr/>
            </a:lvl1pPr>
          </a:lstStyle>
          <a:p>
            <a:fld id="{77819F20-9DB0-F44D-83FB-AFD5BF944162}" type="slidenum">
              <a:rPr lang="en-US" altLang="x-none"/>
              <a:pPr/>
              <a:t>‹#›</a:t>
            </a:fld>
            <a:endParaRPr lang="en-US" altLang="x-none"/>
          </a:p>
        </p:txBody>
      </p:sp>
    </p:spTree>
    <p:extLst>
      <p:ext uri="{BB962C8B-B14F-4D97-AF65-F5344CB8AC3E}">
        <p14:creationId xmlns:p14="http://schemas.microsoft.com/office/powerpoint/2010/main" val="20750949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5EAEDD0F-ACCD-2446-BC16-4C0A5A4C9240}" type="slidenum">
              <a:rPr lang="en-US" altLang="x-none"/>
              <a:pPr>
                <a:defRPr/>
              </a:pPr>
              <a:t>‹#›</a:t>
            </a:fld>
            <a:endParaRPr lang="en-US" altLang="x-none"/>
          </a:p>
        </p:txBody>
      </p:sp>
    </p:spTree>
    <p:extLst>
      <p:ext uri="{BB962C8B-B14F-4D97-AF65-F5344CB8AC3E}">
        <p14:creationId xmlns:p14="http://schemas.microsoft.com/office/powerpoint/2010/main" val="25498531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1975D657-9558-0F49-AFEE-B5906D87F257}" type="slidenum">
              <a:rPr lang="en-US" altLang="x-none"/>
              <a:pPr>
                <a:defRPr/>
              </a:pPr>
              <a:t>‹#›</a:t>
            </a:fld>
            <a:endParaRPr lang="en-US" altLang="x-none"/>
          </a:p>
        </p:txBody>
      </p:sp>
    </p:spTree>
    <p:extLst>
      <p:ext uri="{BB962C8B-B14F-4D97-AF65-F5344CB8AC3E}">
        <p14:creationId xmlns:p14="http://schemas.microsoft.com/office/powerpoint/2010/main" val="12274696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B95835BC-CEB6-5E44-8766-FA26560ACB16}" type="slidenum">
              <a:rPr lang="en-US" altLang="x-none"/>
              <a:pPr>
                <a:defRPr/>
              </a:pPr>
              <a:t>‹#›</a:t>
            </a:fld>
            <a:endParaRPr lang="en-US" altLang="x-none"/>
          </a:p>
        </p:txBody>
      </p:sp>
    </p:spTree>
    <p:extLst>
      <p:ext uri="{BB962C8B-B14F-4D97-AF65-F5344CB8AC3E}">
        <p14:creationId xmlns:p14="http://schemas.microsoft.com/office/powerpoint/2010/main" val="14983486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FAE78CFB-1A34-AB42-B432-FF699C15AF5B}" type="slidenum">
              <a:rPr lang="en-US" altLang="x-none"/>
              <a:pPr>
                <a:defRPr/>
              </a:pPr>
              <a:t>‹#›</a:t>
            </a:fld>
            <a:endParaRPr lang="en-US" altLang="x-none"/>
          </a:p>
        </p:txBody>
      </p:sp>
    </p:spTree>
    <p:extLst>
      <p:ext uri="{BB962C8B-B14F-4D97-AF65-F5344CB8AC3E}">
        <p14:creationId xmlns:p14="http://schemas.microsoft.com/office/powerpoint/2010/main" val="1861143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2A957E17-C0FC-8F48-A864-69B900C83F5B}" type="slidenum">
              <a:rPr lang="en-US" altLang="x-none"/>
              <a:pPr/>
              <a:t>‹#›</a:t>
            </a:fld>
            <a:endParaRPr lang="en-US" altLang="x-none"/>
          </a:p>
        </p:txBody>
      </p:sp>
    </p:spTree>
    <p:extLst>
      <p:ext uri="{BB962C8B-B14F-4D97-AF65-F5344CB8AC3E}">
        <p14:creationId xmlns:p14="http://schemas.microsoft.com/office/powerpoint/2010/main" val="14884495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pPr>
              <a:defRPr/>
            </a:pPr>
            <a:fld id="{48661FEE-DECC-F341-BDB9-B242A2567C91}" type="slidenum">
              <a:rPr lang="en-US" altLang="x-none"/>
              <a:pPr>
                <a:defRPr/>
              </a:pPr>
              <a:t>‹#›</a:t>
            </a:fld>
            <a:endParaRPr lang="en-US" altLang="x-none"/>
          </a:p>
        </p:txBody>
      </p:sp>
    </p:spTree>
    <p:extLst>
      <p:ext uri="{BB962C8B-B14F-4D97-AF65-F5344CB8AC3E}">
        <p14:creationId xmlns:p14="http://schemas.microsoft.com/office/powerpoint/2010/main" val="10994633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C6C566DA-3114-4F4D-BEE9-E0098A50FA9E}" type="slidenum">
              <a:rPr lang="en-US" altLang="x-none"/>
              <a:pPr>
                <a:defRPr/>
              </a:pPr>
              <a:t>‹#›</a:t>
            </a:fld>
            <a:endParaRPr lang="en-US" altLang="x-none"/>
          </a:p>
        </p:txBody>
      </p:sp>
    </p:spTree>
    <p:extLst>
      <p:ext uri="{BB962C8B-B14F-4D97-AF65-F5344CB8AC3E}">
        <p14:creationId xmlns:p14="http://schemas.microsoft.com/office/powerpoint/2010/main" val="42453312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3AE42049-0041-694B-AAE7-BBF2FB23E03E}" type="slidenum">
              <a:rPr lang="en-US" altLang="x-none"/>
              <a:pPr>
                <a:defRPr/>
              </a:pPr>
              <a:t>‹#›</a:t>
            </a:fld>
            <a:endParaRPr lang="en-US" altLang="x-none"/>
          </a:p>
        </p:txBody>
      </p:sp>
    </p:spTree>
    <p:extLst>
      <p:ext uri="{BB962C8B-B14F-4D97-AF65-F5344CB8AC3E}">
        <p14:creationId xmlns:p14="http://schemas.microsoft.com/office/powerpoint/2010/main" val="42918567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2A2B1A54-0A49-FE4C-A96A-CA4257814595}" type="slidenum">
              <a:rPr lang="en-US" altLang="x-none"/>
              <a:pPr>
                <a:defRPr/>
              </a:pPr>
              <a:t>‹#›</a:t>
            </a:fld>
            <a:endParaRPr lang="en-US" altLang="x-none"/>
          </a:p>
        </p:txBody>
      </p:sp>
    </p:spTree>
    <p:extLst>
      <p:ext uri="{BB962C8B-B14F-4D97-AF65-F5344CB8AC3E}">
        <p14:creationId xmlns:p14="http://schemas.microsoft.com/office/powerpoint/2010/main" val="35446057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D6A92E4A-0144-614C-AB31-27C784188C2C}" type="slidenum">
              <a:rPr lang="en-US" altLang="x-none"/>
              <a:pPr>
                <a:defRPr/>
              </a:pPr>
              <a:t>‹#›</a:t>
            </a:fld>
            <a:endParaRPr lang="en-US" altLang="x-none"/>
          </a:p>
        </p:txBody>
      </p:sp>
    </p:spTree>
    <p:extLst>
      <p:ext uri="{BB962C8B-B14F-4D97-AF65-F5344CB8AC3E}">
        <p14:creationId xmlns:p14="http://schemas.microsoft.com/office/powerpoint/2010/main" val="28565606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3A19A499-18D4-5D42-8974-16D62105C4FE}" type="slidenum">
              <a:rPr lang="en-US" altLang="x-none"/>
              <a:pPr>
                <a:defRPr/>
              </a:pPr>
              <a:t>‹#›</a:t>
            </a:fld>
            <a:endParaRPr lang="en-US" altLang="x-none"/>
          </a:p>
        </p:txBody>
      </p:sp>
    </p:spTree>
    <p:extLst>
      <p:ext uri="{BB962C8B-B14F-4D97-AF65-F5344CB8AC3E}">
        <p14:creationId xmlns:p14="http://schemas.microsoft.com/office/powerpoint/2010/main" val="26302326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12A787D1-B53E-DE4A-912C-CCE3FF5068BA}" type="slidenum">
              <a:rPr lang="en-US" altLang="x-none"/>
              <a:pPr>
                <a:defRPr/>
              </a:pPr>
              <a:t>‹#›</a:t>
            </a:fld>
            <a:endParaRPr lang="en-US" altLang="x-none"/>
          </a:p>
        </p:txBody>
      </p:sp>
    </p:spTree>
    <p:extLst>
      <p:ext uri="{BB962C8B-B14F-4D97-AF65-F5344CB8AC3E}">
        <p14:creationId xmlns:p14="http://schemas.microsoft.com/office/powerpoint/2010/main" val="24402879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61" y="1600412"/>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21" y="1600412"/>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p:txBody>
          <a:bodyPr/>
          <a:lstStyle>
            <a:lvl1pPr>
              <a:defRPr>
                <a:ea typeface="ＭＳ Ｐゴシック" charset="-128"/>
              </a:defRPr>
            </a:lvl1pPr>
          </a:lstStyle>
          <a:p>
            <a:pPr>
              <a:defRPr/>
            </a:pPr>
            <a:fld id="{530B32E3-A92F-4A41-AF51-D37B99C553F4}" type="datetime1">
              <a:rPr lang="en-US" altLang="x-none"/>
              <a:pPr>
                <a:defRPr/>
              </a:pPr>
              <a:t>9/16/22</a:t>
            </a:fld>
            <a:endParaRPr lang="en-US" altLang="x-none"/>
          </a:p>
        </p:txBody>
      </p:sp>
      <p:sp>
        <p:nvSpPr>
          <p:cNvPr id="6" name="Rectangle 8"/>
          <p:cNvSpPr>
            <a:spLocks noGrp="1" noChangeArrowheads="1"/>
          </p:cNvSpPr>
          <p:nvPr>
            <p:ph type="ftr" sz="quarter" idx="11"/>
          </p:nvPr>
        </p:nvSpPr>
        <p:spPr/>
        <p:txBody>
          <a:bodyPr/>
          <a:lstStyle>
            <a:lvl1pPr>
              <a:defRPr/>
            </a:lvl1pPr>
          </a:lstStyle>
          <a:p>
            <a:pPr>
              <a:defRPr/>
            </a:pPr>
            <a:endParaRPr lang="en-US"/>
          </a:p>
        </p:txBody>
      </p:sp>
      <p:sp>
        <p:nvSpPr>
          <p:cNvPr id="7" name="Rectangle 9"/>
          <p:cNvSpPr>
            <a:spLocks noGrp="1" noChangeArrowheads="1"/>
          </p:cNvSpPr>
          <p:nvPr>
            <p:ph type="sldNum" sz="quarter" idx="12"/>
          </p:nvPr>
        </p:nvSpPr>
        <p:spPr/>
        <p:txBody>
          <a:bodyPr/>
          <a:lstStyle>
            <a:lvl1pPr>
              <a:defRPr smtClean="0"/>
            </a:lvl1pPr>
          </a:lstStyle>
          <a:p>
            <a:pPr>
              <a:defRPr/>
            </a:pPr>
            <a:fld id="{45D66223-508A-B34F-BF39-77E043412020}" type="slidenum">
              <a:rPr lang="en-US" altLang="x-none"/>
              <a:pPr>
                <a:defRPr/>
              </a:pPr>
              <a:t>‹#›</a:t>
            </a:fld>
            <a:endParaRPr lang="en-US" altLang="x-none"/>
          </a:p>
        </p:txBody>
      </p:sp>
    </p:spTree>
    <p:extLst>
      <p:ext uri="{BB962C8B-B14F-4D97-AF65-F5344CB8AC3E}">
        <p14:creationId xmlns:p14="http://schemas.microsoft.com/office/powerpoint/2010/main" val="18521829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61" y="1600412"/>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494321" y="1600412"/>
            <a:ext cx="3811057" cy="2246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494321" y="3999444"/>
            <a:ext cx="3811057" cy="22484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dt" sz="half" idx="10"/>
          </p:nvPr>
        </p:nvSpPr>
        <p:spPr>
          <a:ln/>
        </p:spPr>
        <p:txBody>
          <a:bodyPr/>
          <a:lstStyle>
            <a:lvl1pPr>
              <a:defRPr/>
            </a:lvl1pPr>
          </a:lstStyle>
          <a:p>
            <a:fld id="{22536BE8-938B-7E48-968D-B5E213A662AE}" type="datetime1">
              <a:rPr lang="en-US" altLang="x-none"/>
              <a:pPr/>
              <a:t>9/16/22</a:t>
            </a:fld>
            <a:endParaRPr lang="en-US" altLang="x-none"/>
          </a:p>
        </p:txBody>
      </p:sp>
      <p:sp>
        <p:nvSpPr>
          <p:cNvPr id="7" name="Rectangle 8"/>
          <p:cNvSpPr>
            <a:spLocks noGrp="1" noChangeArrowheads="1"/>
          </p:cNvSpPr>
          <p:nvPr>
            <p:ph type="ftr" sz="quarter" idx="11"/>
          </p:nvPr>
        </p:nvSpPr>
        <p:spPr>
          <a:ln/>
        </p:spPr>
        <p:txBody>
          <a:bodyPr/>
          <a:lstStyle>
            <a:lvl1pPr>
              <a:defRPr/>
            </a:lvl1pPr>
          </a:lstStyle>
          <a:p>
            <a:pPr>
              <a:defRPr/>
            </a:pPr>
            <a:endParaRPr lang="en-US"/>
          </a:p>
        </p:txBody>
      </p:sp>
      <p:sp>
        <p:nvSpPr>
          <p:cNvPr id="8" name="Rectangle 9"/>
          <p:cNvSpPr>
            <a:spLocks noGrp="1" noChangeArrowheads="1"/>
          </p:cNvSpPr>
          <p:nvPr>
            <p:ph type="sldNum" sz="quarter" idx="12"/>
          </p:nvPr>
        </p:nvSpPr>
        <p:spPr>
          <a:ln/>
        </p:spPr>
        <p:txBody>
          <a:bodyPr/>
          <a:lstStyle>
            <a:lvl1pPr>
              <a:defRPr/>
            </a:lvl1pPr>
          </a:lstStyle>
          <a:p>
            <a:fld id="{AFDE5ECF-B8BA-3F4E-B35B-490D33E872F4}" type="slidenum">
              <a:rPr lang="en-US" altLang="x-none"/>
              <a:pPr/>
              <a:t>‹#›</a:t>
            </a:fld>
            <a:endParaRPr lang="en-US" altLang="x-none"/>
          </a:p>
        </p:txBody>
      </p:sp>
    </p:spTree>
    <p:extLst>
      <p:ext uri="{BB962C8B-B14F-4D97-AF65-F5344CB8AC3E}">
        <p14:creationId xmlns:p14="http://schemas.microsoft.com/office/powerpoint/2010/main" val="707141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fld id="{28E2BCC6-4D46-144A-825B-7C6F34A5886B}" type="slidenum">
              <a:rPr lang="en-US" altLang="x-none"/>
              <a:pPr/>
              <a:t>‹#›</a:t>
            </a:fld>
            <a:endParaRPr lang="en-US" altLang="x-none"/>
          </a:p>
        </p:txBody>
      </p:sp>
    </p:spTree>
    <p:extLst>
      <p:ext uri="{BB962C8B-B14F-4D97-AF65-F5344CB8AC3E}">
        <p14:creationId xmlns:p14="http://schemas.microsoft.com/office/powerpoint/2010/main" val="33527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fld id="{7FC9CD9F-E37E-034A-A7A2-B5D6B17D2396}" type="slidenum">
              <a:rPr lang="en-US" altLang="x-none"/>
              <a:pPr/>
              <a:t>‹#›</a:t>
            </a:fld>
            <a:endParaRPr lang="en-US" altLang="x-none"/>
          </a:p>
        </p:txBody>
      </p:sp>
    </p:spTree>
    <p:extLst>
      <p:ext uri="{BB962C8B-B14F-4D97-AF65-F5344CB8AC3E}">
        <p14:creationId xmlns:p14="http://schemas.microsoft.com/office/powerpoint/2010/main" val="206746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fld id="{C23E3422-A835-7B40-BE1E-7DB3D8C135D1}" type="slidenum">
              <a:rPr lang="en-US" altLang="x-none"/>
              <a:pPr/>
              <a:t>‹#›</a:t>
            </a:fld>
            <a:endParaRPr lang="en-US" altLang="x-none"/>
          </a:p>
        </p:txBody>
      </p:sp>
    </p:spTree>
    <p:extLst>
      <p:ext uri="{BB962C8B-B14F-4D97-AF65-F5344CB8AC3E}">
        <p14:creationId xmlns:p14="http://schemas.microsoft.com/office/powerpoint/2010/main" val="1672074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FD2EBDDB-225F-694E-9A74-27220B96295B}" type="slidenum">
              <a:rPr lang="en-US" altLang="x-none"/>
              <a:pPr/>
              <a:t>‹#›</a:t>
            </a:fld>
            <a:endParaRPr lang="en-US" altLang="x-none"/>
          </a:p>
        </p:txBody>
      </p:sp>
    </p:spTree>
    <p:extLst>
      <p:ext uri="{BB962C8B-B14F-4D97-AF65-F5344CB8AC3E}">
        <p14:creationId xmlns:p14="http://schemas.microsoft.com/office/powerpoint/2010/main" val="587453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C9EAF36C-B4F2-C54D-BB6A-799EB8EAFB60}" type="slidenum">
              <a:rPr lang="en-US" altLang="x-none"/>
              <a:pPr/>
              <a:t>‹#›</a:t>
            </a:fld>
            <a:endParaRPr lang="en-US" altLang="x-none"/>
          </a:p>
        </p:txBody>
      </p:sp>
    </p:spTree>
    <p:extLst>
      <p:ext uri="{BB962C8B-B14F-4D97-AF65-F5344CB8AC3E}">
        <p14:creationId xmlns:p14="http://schemas.microsoft.com/office/powerpoint/2010/main" val="134076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ea typeface="ＭＳ Ｐゴシック"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8575675" y="6575425"/>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833D284-E86C-DE4C-A320-DAF6882E4661}" type="slidenum">
              <a:rPr lang="en-US" altLang="x-none"/>
              <a:pPr/>
              <a:t>‹#›</a:t>
            </a:fld>
            <a:endParaRPr lang="en-US" altLang="x-none"/>
          </a:p>
        </p:txBody>
      </p:sp>
      <p:sp>
        <p:nvSpPr>
          <p:cNvPr id="2" name="Rectangle 7"/>
          <p:cNvSpPr>
            <a:spLocks noChangeArrowheads="1"/>
          </p:cNvSpPr>
          <p:nvPr userDrawn="1"/>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Tree>
  </p:cSld>
  <p:clrMap bg1="lt1" tx1="dk1" bg2="lt2" tx2="dk2" accent1="accent1" accent2="accent2" accent3="accent3" accent4="accent4" accent5="accent5" accent6="accent6" hlink="hlink" folHlink="folHlink"/>
  <p:sldLayoutIdLst>
    <p:sldLayoutId id="2147486293" r:id="rId1"/>
    <p:sldLayoutId id="2147486294" r:id="rId2"/>
    <p:sldLayoutId id="2147486295" r:id="rId3"/>
    <p:sldLayoutId id="2147486296" r:id="rId4"/>
    <p:sldLayoutId id="2147486297" r:id="rId5"/>
    <p:sldLayoutId id="2147486298" r:id="rId6"/>
    <p:sldLayoutId id="2147486299" r:id="rId7"/>
    <p:sldLayoutId id="2147486300" r:id="rId8"/>
    <p:sldLayoutId id="2147486301" r:id="rId9"/>
    <p:sldLayoutId id="2147486302" r:id="rId10"/>
    <p:sldLayoutId id="2147486303"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11" tIns="45708" rIns="91411" bIns="45708" numCol="1" anchor="ctr" anchorCtr="0" compatLnSpc="1">
            <a:prstTxWarp prst="textNoShape">
              <a:avLst/>
            </a:prstTxWarp>
          </a:bodyPr>
          <a:lstStyle/>
          <a:p>
            <a:pPr lvl="0"/>
            <a:r>
              <a:rPr lang="en-US" altLang="x-none"/>
              <a:t>Click to edit Master title style</a:t>
            </a:r>
          </a:p>
        </p:txBody>
      </p:sp>
      <p:sp>
        <p:nvSpPr>
          <p:cNvPr id="266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11" tIns="45708" rIns="91411" bIns="45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26628"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452613"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285" tIns="45642" rIns="91285" bIns="45642">
            <a:spAutoFit/>
          </a:bodyPr>
          <a:lstStyle>
            <a:lvl1pPr defTabSz="912813">
              <a:defRPr sz="2400">
                <a:solidFill>
                  <a:schemeClr val="tx1"/>
                </a:solidFill>
                <a:latin typeface="Times New Roman" charset="0"/>
                <a:ea typeface="ＭＳ Ｐゴシック" charset="0"/>
              </a:defRPr>
            </a:lvl1pPr>
            <a:lvl2pPr marL="742950" indent="-285750" defTabSz="912813">
              <a:defRPr sz="2400">
                <a:solidFill>
                  <a:schemeClr val="tx1"/>
                </a:solidFill>
                <a:latin typeface="Times New Roman" charset="0"/>
                <a:ea typeface="ＭＳ Ｐゴシック" charset="0"/>
              </a:defRPr>
            </a:lvl2pPr>
            <a:lvl3pPr marL="1143000" indent="-228600" defTabSz="912813">
              <a:defRPr sz="2400">
                <a:solidFill>
                  <a:schemeClr val="tx1"/>
                </a:solidFill>
                <a:latin typeface="Times New Roman" charset="0"/>
                <a:ea typeface="ＭＳ Ｐゴシック" charset="0"/>
              </a:defRPr>
            </a:lvl3pPr>
            <a:lvl4pPr marL="1600200" indent="-228600" defTabSz="912813">
              <a:defRPr sz="2400">
                <a:solidFill>
                  <a:schemeClr val="tx1"/>
                </a:solidFill>
                <a:latin typeface="Times New Roman" charset="0"/>
                <a:ea typeface="ＭＳ Ｐゴシック" charset="0"/>
              </a:defRPr>
            </a:lvl4pPr>
            <a:lvl5pPr marL="2057400" indent="-228600" defTabSz="912813">
              <a:defRPr sz="2400">
                <a:solidFill>
                  <a:schemeClr val="tx1"/>
                </a:solidFill>
                <a:latin typeface="Times New Roman" charset="0"/>
                <a:ea typeface="ＭＳ Ｐゴシック" charset="0"/>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endParaRPr lang="en-US" sz="500">
              <a:solidFill>
                <a:srgbClr val="000000"/>
              </a:solidFill>
            </a:endParaRPr>
          </a:p>
        </p:txBody>
      </p:sp>
      <p:sp>
        <p:nvSpPr>
          <p:cNvPr id="26630" name="Rectangle 6"/>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452615" name="Rectangle 7"/>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l" eaLnBrk="1" hangingPunct="1">
              <a:defRPr sz="1200">
                <a:solidFill>
                  <a:srgbClr val="000000"/>
                </a:solidFill>
                <a:latin typeface="Tahoma" charset="0"/>
                <a:ea typeface="ＭＳ Ｐゴシック" charset="0"/>
                <a:cs typeface="+mn-cs"/>
              </a:defRPr>
            </a:lvl1pPr>
          </a:lstStyle>
          <a:p>
            <a:pPr>
              <a:defRPr/>
            </a:pPr>
            <a:endParaRPr lang="en-US"/>
          </a:p>
        </p:txBody>
      </p:sp>
      <p:sp>
        <p:nvSpPr>
          <p:cNvPr id="452616" name="Rectangle 8"/>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eaLnBrk="1" hangingPunct="1">
              <a:defRPr sz="1200">
                <a:solidFill>
                  <a:srgbClr val="000000"/>
                </a:solidFill>
                <a:latin typeface="Tahoma" charset="0"/>
                <a:ea typeface="ＭＳ Ｐゴシック" charset="0"/>
                <a:cs typeface="+mn-cs"/>
              </a:defRPr>
            </a:lvl1pPr>
          </a:lstStyle>
          <a:p>
            <a:pPr>
              <a:defRPr/>
            </a:pPr>
            <a:endParaRPr lang="en-US"/>
          </a:p>
        </p:txBody>
      </p:sp>
      <p:sp>
        <p:nvSpPr>
          <p:cNvPr id="452617" name="Rectangle 9"/>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r" eaLnBrk="1" hangingPunct="1">
              <a:defRPr sz="1200">
                <a:solidFill>
                  <a:srgbClr val="000000"/>
                </a:solidFill>
                <a:latin typeface="Tahoma" charset="0"/>
              </a:defRPr>
            </a:lvl1pPr>
          </a:lstStyle>
          <a:p>
            <a:fld id="{3CCC8BF8-9DA7-594F-8698-96494B30D633}"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6315" r:id="rId1"/>
    <p:sldLayoutId id="2147486316" r:id="rId2"/>
    <p:sldLayoutId id="2147486317" r:id="rId3"/>
    <p:sldLayoutId id="2147486318" r:id="rId4"/>
    <p:sldLayoutId id="2147486319" r:id="rId5"/>
    <p:sldLayoutId id="2147486320" r:id="rId6"/>
    <p:sldLayoutId id="2147486321" r:id="rId7"/>
    <p:sldLayoutId id="2147486322" r:id="rId8"/>
    <p:sldLayoutId id="2147486323" r:id="rId9"/>
    <p:sldLayoutId id="2147486324" r:id="rId10"/>
    <p:sldLayoutId id="2147486325" r:id="rId11"/>
    <p:sldLayoutId id="2147486338"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11" tIns="45708" rIns="91411" bIns="45708" numCol="1" anchor="ctr" anchorCtr="0" compatLnSpc="1">
            <a:prstTxWarp prst="textNoShape">
              <a:avLst/>
            </a:prstTxWarp>
          </a:bodyPr>
          <a:lstStyle/>
          <a:p>
            <a:pPr lvl="0"/>
            <a:r>
              <a:rPr lang="en-US" altLang="x-none"/>
              <a:t>Click to edit Master title style</a:t>
            </a:r>
          </a:p>
        </p:txBody>
      </p:sp>
      <p:sp>
        <p:nvSpPr>
          <p:cNvPr id="39939"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11" tIns="45708" rIns="91411" bIns="45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39940"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452613"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285" tIns="45642" rIns="91285" bIns="45642">
            <a:spAutoFit/>
          </a:bodyPr>
          <a:lstStyle>
            <a:lvl1pPr defTabSz="912813">
              <a:defRPr sz="2400">
                <a:solidFill>
                  <a:schemeClr val="tx1"/>
                </a:solidFill>
                <a:latin typeface="Times New Roman" charset="0"/>
                <a:ea typeface="ＭＳ Ｐゴシック" charset="0"/>
              </a:defRPr>
            </a:lvl1pPr>
            <a:lvl2pPr marL="742950" indent="-285750" defTabSz="912813">
              <a:defRPr sz="2400">
                <a:solidFill>
                  <a:schemeClr val="tx1"/>
                </a:solidFill>
                <a:latin typeface="Times New Roman" charset="0"/>
                <a:ea typeface="ＭＳ Ｐゴシック" charset="0"/>
              </a:defRPr>
            </a:lvl2pPr>
            <a:lvl3pPr marL="1143000" indent="-228600" defTabSz="912813">
              <a:defRPr sz="2400">
                <a:solidFill>
                  <a:schemeClr val="tx1"/>
                </a:solidFill>
                <a:latin typeface="Times New Roman" charset="0"/>
                <a:ea typeface="ＭＳ Ｐゴシック" charset="0"/>
              </a:defRPr>
            </a:lvl3pPr>
            <a:lvl4pPr marL="1600200" indent="-228600" defTabSz="912813">
              <a:defRPr sz="2400">
                <a:solidFill>
                  <a:schemeClr val="tx1"/>
                </a:solidFill>
                <a:latin typeface="Times New Roman" charset="0"/>
                <a:ea typeface="ＭＳ Ｐゴシック" charset="0"/>
              </a:defRPr>
            </a:lvl4pPr>
            <a:lvl5pPr marL="2057400" indent="-228600" defTabSz="912813">
              <a:defRPr sz="2400">
                <a:solidFill>
                  <a:schemeClr val="tx1"/>
                </a:solidFill>
                <a:latin typeface="Times New Roman" charset="0"/>
                <a:ea typeface="ＭＳ Ｐゴシック" charset="0"/>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endParaRPr lang="en-US" sz="500">
              <a:solidFill>
                <a:srgbClr val="000000"/>
              </a:solidFill>
            </a:endParaRPr>
          </a:p>
        </p:txBody>
      </p:sp>
      <p:sp>
        <p:nvSpPr>
          <p:cNvPr id="39942" name="Rectangle 6"/>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452615" name="Rectangle 7"/>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l" eaLnBrk="1" hangingPunct="1">
              <a:defRPr sz="1200">
                <a:solidFill>
                  <a:srgbClr val="000000"/>
                </a:solidFill>
                <a:latin typeface="Tahoma" charset="0"/>
                <a:ea typeface="ＭＳ Ｐゴシック" charset="0"/>
                <a:cs typeface="+mn-cs"/>
              </a:defRPr>
            </a:lvl1pPr>
          </a:lstStyle>
          <a:p>
            <a:pPr>
              <a:defRPr/>
            </a:pPr>
            <a:endParaRPr lang="en-US"/>
          </a:p>
        </p:txBody>
      </p:sp>
      <p:sp>
        <p:nvSpPr>
          <p:cNvPr id="452616" name="Rectangle 8"/>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eaLnBrk="1" hangingPunct="1">
              <a:defRPr sz="1200">
                <a:solidFill>
                  <a:srgbClr val="000000"/>
                </a:solidFill>
                <a:latin typeface="Tahoma" charset="0"/>
                <a:ea typeface="ＭＳ Ｐゴシック" charset="0"/>
                <a:cs typeface="+mn-cs"/>
              </a:defRPr>
            </a:lvl1pPr>
          </a:lstStyle>
          <a:p>
            <a:pPr>
              <a:defRPr/>
            </a:pPr>
            <a:endParaRPr lang="en-US"/>
          </a:p>
        </p:txBody>
      </p:sp>
      <p:sp>
        <p:nvSpPr>
          <p:cNvPr id="452617" name="Rectangle 9"/>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r" eaLnBrk="1" hangingPunct="1">
              <a:defRPr sz="1200">
                <a:solidFill>
                  <a:srgbClr val="000000"/>
                </a:solidFill>
                <a:latin typeface="Tahoma" charset="0"/>
              </a:defRPr>
            </a:lvl1pPr>
          </a:lstStyle>
          <a:p>
            <a:fld id="{8BFDBB04-7B8F-2247-9B59-A8FA38C0904E}"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6326" r:id="rId1"/>
    <p:sldLayoutId id="2147486327" r:id="rId2"/>
    <p:sldLayoutId id="2147486328" r:id="rId3"/>
    <p:sldLayoutId id="2147486329" r:id="rId4"/>
    <p:sldLayoutId id="2147486330" r:id="rId5"/>
    <p:sldLayoutId id="2147486331" r:id="rId6"/>
    <p:sldLayoutId id="2147486332" r:id="rId7"/>
    <p:sldLayoutId id="2147486333" r:id="rId8"/>
    <p:sldLayoutId id="2147486334" r:id="rId9"/>
    <p:sldLayoutId id="2147486335" r:id="rId10"/>
    <p:sldLayoutId id="2147486336" r:id="rId11"/>
    <p:sldLayoutId id="2147486339"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11" tIns="45708" rIns="91411" bIns="45708"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11" tIns="45708" rIns="91411" bIns="45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pPr algn="ctr">
              <a:defRPr/>
            </a:pPr>
            <a:endParaRPr lang="x-none" altLang="x-none"/>
          </a:p>
        </p:txBody>
      </p:sp>
      <p:sp>
        <p:nvSpPr>
          <p:cNvPr id="452613"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285" tIns="45642" rIns="91285" bIns="45642">
            <a:spAutoFit/>
          </a:bodyPr>
          <a:lstStyle>
            <a:lvl1pPr defTabSz="912813">
              <a:defRPr sz="500">
                <a:solidFill>
                  <a:schemeClr val="tx1"/>
                </a:solidFill>
                <a:latin typeface="Times New Roman" charset="0"/>
                <a:ea typeface="ＭＳ Ｐゴシック" charset="0"/>
              </a:defRPr>
            </a:lvl1pPr>
            <a:lvl2pPr marL="742950" indent="-285750" defTabSz="912813">
              <a:defRPr sz="500">
                <a:solidFill>
                  <a:schemeClr val="tx1"/>
                </a:solidFill>
                <a:latin typeface="Times New Roman" charset="0"/>
                <a:ea typeface="ＭＳ Ｐゴシック" charset="0"/>
              </a:defRPr>
            </a:lvl2pPr>
            <a:lvl3pPr marL="1143000" indent="-228600" defTabSz="912813">
              <a:defRPr sz="500">
                <a:solidFill>
                  <a:schemeClr val="tx1"/>
                </a:solidFill>
                <a:latin typeface="Times New Roman" charset="0"/>
                <a:ea typeface="ＭＳ Ｐゴシック" charset="0"/>
              </a:defRPr>
            </a:lvl3pPr>
            <a:lvl4pPr marL="1600200" indent="-228600" defTabSz="912813">
              <a:defRPr sz="500">
                <a:solidFill>
                  <a:schemeClr val="tx1"/>
                </a:solidFill>
                <a:latin typeface="Times New Roman" charset="0"/>
                <a:ea typeface="ＭＳ Ｐゴシック" charset="0"/>
              </a:defRPr>
            </a:lvl4pPr>
            <a:lvl5pPr marL="2057400" indent="-228600" defTabSz="912813">
              <a:defRPr sz="500">
                <a:solidFill>
                  <a:schemeClr val="tx1"/>
                </a:solidFill>
                <a:latin typeface="Times New Roman" charset="0"/>
                <a:ea typeface="ＭＳ Ｐゴシック" charset="0"/>
              </a:defRPr>
            </a:lvl5pPr>
            <a:lvl6pPr marL="2514600" indent="-228600" algn="ctr" defTabSz="912813" eaLnBrk="0" fontAlgn="base" hangingPunct="0">
              <a:spcBef>
                <a:spcPct val="0"/>
              </a:spcBef>
              <a:spcAft>
                <a:spcPct val="0"/>
              </a:spcAft>
              <a:defRPr sz="500">
                <a:solidFill>
                  <a:schemeClr val="tx1"/>
                </a:solidFill>
                <a:latin typeface="Times New Roman" charset="0"/>
                <a:ea typeface="ＭＳ Ｐゴシック" charset="0"/>
              </a:defRPr>
            </a:lvl6pPr>
            <a:lvl7pPr marL="2971800" indent="-228600" algn="ctr" defTabSz="912813" eaLnBrk="0" fontAlgn="base" hangingPunct="0">
              <a:spcBef>
                <a:spcPct val="0"/>
              </a:spcBef>
              <a:spcAft>
                <a:spcPct val="0"/>
              </a:spcAft>
              <a:defRPr sz="500">
                <a:solidFill>
                  <a:schemeClr val="tx1"/>
                </a:solidFill>
                <a:latin typeface="Times New Roman" charset="0"/>
                <a:ea typeface="ＭＳ Ｐゴシック" charset="0"/>
              </a:defRPr>
            </a:lvl7pPr>
            <a:lvl8pPr marL="3429000" indent="-228600" algn="ctr" defTabSz="912813" eaLnBrk="0" fontAlgn="base" hangingPunct="0">
              <a:spcBef>
                <a:spcPct val="0"/>
              </a:spcBef>
              <a:spcAft>
                <a:spcPct val="0"/>
              </a:spcAft>
              <a:defRPr sz="500">
                <a:solidFill>
                  <a:schemeClr val="tx1"/>
                </a:solidFill>
                <a:latin typeface="Times New Roman" charset="0"/>
                <a:ea typeface="ＭＳ Ｐゴシック" charset="0"/>
              </a:defRPr>
            </a:lvl8pPr>
            <a:lvl9pPr marL="3886200" indent="-228600" algn="ctr" defTabSz="912813" eaLnBrk="0" fontAlgn="base" hangingPunct="0">
              <a:spcBef>
                <a:spcPct val="0"/>
              </a:spcBef>
              <a:spcAft>
                <a:spcPct val="0"/>
              </a:spcAft>
              <a:defRPr sz="500">
                <a:solidFill>
                  <a:schemeClr val="tx1"/>
                </a:solidFill>
                <a:latin typeface="Times New Roman" charset="0"/>
                <a:ea typeface="ＭＳ Ｐゴシック" charset="0"/>
              </a:defRPr>
            </a:lvl9pPr>
          </a:lstStyle>
          <a:p>
            <a:pPr algn="ctr">
              <a:defRPr/>
            </a:pPr>
            <a:endParaRPr lang="en-US"/>
          </a:p>
        </p:txBody>
      </p:sp>
      <p:sp>
        <p:nvSpPr>
          <p:cNvPr id="1030" name="Rectangle 6"/>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pPr algn="ctr">
              <a:defRPr/>
            </a:pPr>
            <a:endParaRPr lang="x-none" altLang="x-none"/>
          </a:p>
        </p:txBody>
      </p:sp>
      <p:sp>
        <p:nvSpPr>
          <p:cNvPr id="452615" name="Rectangle 7"/>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l" eaLnBrk="1" hangingPunct="1">
              <a:defRPr sz="1200">
                <a:latin typeface="Tahoma" charset="0"/>
                <a:ea typeface="ＭＳ Ｐゴシック" charset="0"/>
                <a:cs typeface="+mn-cs"/>
              </a:defRPr>
            </a:lvl1pPr>
          </a:lstStyle>
          <a:p>
            <a:pPr>
              <a:defRPr/>
            </a:pPr>
            <a:endParaRPr lang="en-US"/>
          </a:p>
        </p:txBody>
      </p:sp>
      <p:sp>
        <p:nvSpPr>
          <p:cNvPr id="452616" name="Rectangle 8"/>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ctr" eaLnBrk="1" hangingPunct="1">
              <a:defRPr sz="1200">
                <a:latin typeface="Tahoma" charset="0"/>
                <a:ea typeface="ＭＳ Ｐゴシック" charset="0"/>
                <a:cs typeface="+mn-cs"/>
              </a:defRPr>
            </a:lvl1pPr>
          </a:lstStyle>
          <a:p>
            <a:pPr>
              <a:defRPr/>
            </a:pPr>
            <a:endParaRPr lang="en-US"/>
          </a:p>
        </p:txBody>
      </p:sp>
      <p:sp>
        <p:nvSpPr>
          <p:cNvPr id="452617" name="Rectangle 9"/>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r" eaLnBrk="1" hangingPunct="1">
              <a:defRPr sz="1200" smtClean="0">
                <a:latin typeface="Tahoma" charset="0"/>
              </a:defRPr>
            </a:lvl1pPr>
          </a:lstStyle>
          <a:p>
            <a:pPr>
              <a:defRPr/>
            </a:pPr>
            <a:fld id="{E9CACA42-C27B-384F-AD7C-AC75ACD4DC7E}" type="slidenum">
              <a:rPr lang="en-US" altLang="x-none"/>
              <a:pPr>
                <a:defRPr/>
              </a:pPr>
              <a:t>‹#›</a:t>
            </a:fld>
            <a:endParaRPr lang="en-US" altLang="x-none"/>
          </a:p>
        </p:txBody>
      </p:sp>
    </p:spTree>
    <p:extLst>
      <p:ext uri="{BB962C8B-B14F-4D97-AF65-F5344CB8AC3E}">
        <p14:creationId xmlns:p14="http://schemas.microsoft.com/office/powerpoint/2010/main" val="1485695468"/>
      </p:ext>
    </p:extLst>
  </p:cSld>
  <p:clrMap bg1="lt1" tx1="dk1" bg2="lt2" tx2="dk2" accent1="accent1" accent2="accent2" accent3="accent3" accent4="accent4" accent5="accent5" accent6="accent6" hlink="hlink" folHlink="folHlink"/>
  <p:sldLayoutIdLst>
    <p:sldLayoutId id="2147486364" r:id="rId1"/>
    <p:sldLayoutId id="2147486365" r:id="rId2"/>
    <p:sldLayoutId id="2147486366" r:id="rId3"/>
    <p:sldLayoutId id="2147486367" r:id="rId4"/>
    <p:sldLayoutId id="2147486368" r:id="rId5"/>
    <p:sldLayoutId id="2147486369" r:id="rId6"/>
    <p:sldLayoutId id="2147486370" r:id="rId7"/>
    <p:sldLayoutId id="2147486371" r:id="rId8"/>
    <p:sldLayoutId id="2147486372" r:id="rId9"/>
    <p:sldLayoutId id="2147486373" r:id="rId10"/>
    <p:sldLayoutId id="2147486374" r:id="rId11"/>
    <p:sldLayoutId id="2147486375" r:id="rId12"/>
    <p:sldLayoutId id="2147486376" r:id="rId13"/>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1.png"/><Relationship Id="rId3" Type="http://schemas.openxmlformats.org/officeDocument/2006/relationships/notesSlide" Target="../notesSlides/notesSlide10.xml"/><Relationship Id="rId7" Type="http://schemas.openxmlformats.org/officeDocument/2006/relationships/image" Target="../media/image7.wmf"/><Relationship Id="rId12"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8.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43.png"/><Relationship Id="rId3" Type="http://schemas.openxmlformats.org/officeDocument/2006/relationships/notesSlide" Target="../notesSlides/notesSlide11.xml"/><Relationship Id="rId7" Type="http://schemas.openxmlformats.org/officeDocument/2006/relationships/image" Target="../media/image12.wmf"/><Relationship Id="rId12"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oleObject" Target="../embeddings/oleObject13.bin"/><Relationship Id="rId5" Type="http://schemas.openxmlformats.org/officeDocument/2006/relationships/image" Target="../media/image11.wmf"/><Relationship Id="rId10" Type="http://schemas.openxmlformats.org/officeDocument/2006/relationships/image" Target="../media/image15.png"/><Relationship Id="rId4" Type="http://schemas.openxmlformats.org/officeDocument/2006/relationships/oleObject" Target="../embeddings/oleObject10.bin"/><Relationship Id="rId9" Type="http://schemas.openxmlformats.org/officeDocument/2006/relationships/image" Target="../media/image13.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2.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5.bin"/><Relationship Id="rId11" Type="http://schemas.openxmlformats.org/officeDocument/2006/relationships/image" Target="../media/image14.emf"/><Relationship Id="rId5" Type="http://schemas.openxmlformats.org/officeDocument/2006/relationships/image" Target="../media/image16.emf"/><Relationship Id="rId10" Type="http://schemas.openxmlformats.org/officeDocument/2006/relationships/oleObject" Target="../embeddings/oleObject13.bin"/><Relationship Id="rId4" Type="http://schemas.openxmlformats.org/officeDocument/2006/relationships/oleObject" Target="../embeddings/oleObject14.bin"/><Relationship Id="rId9" Type="http://schemas.openxmlformats.org/officeDocument/2006/relationships/image" Target="../media/image9.wmf"/></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55.png"/><Relationship Id="rId3" Type="http://schemas.openxmlformats.org/officeDocument/2006/relationships/notesSlide" Target="../notesSlides/notesSlide13.xml"/><Relationship Id="rId7" Type="http://schemas.openxmlformats.org/officeDocument/2006/relationships/image" Target="../media/image21.png"/><Relationship Id="rId12"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51.png"/><Relationship Id="rId11" Type="http://schemas.openxmlformats.org/officeDocument/2006/relationships/image" Target="../media/image20.png"/><Relationship Id="rId5" Type="http://schemas.openxmlformats.org/officeDocument/2006/relationships/image" Target="../media/image18.emf"/><Relationship Id="rId10" Type="http://schemas.openxmlformats.org/officeDocument/2006/relationships/image" Target="../media/image19.emf"/><Relationship Id="rId4" Type="http://schemas.openxmlformats.org/officeDocument/2006/relationships/oleObject" Target="../embeddings/oleObject17.bin"/><Relationship Id="rId9"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7.xml"/><Relationship Id="rId1" Type="http://schemas.openxmlformats.org/officeDocument/2006/relationships/vmlDrawing" Target="../drawings/vmlDrawing7.vml"/><Relationship Id="rId5" Type="http://schemas.openxmlformats.org/officeDocument/2006/relationships/image" Target="../media/image21.w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3.png"/><Relationship Id="rId4" Type="http://schemas.openxmlformats.org/officeDocument/2006/relationships/oleObject" Target="../embeddings/oleObject20.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2.bin"/><Relationship Id="rId5" Type="http://schemas.openxmlformats.org/officeDocument/2006/relationships/image" Target="../media/image24.wmf"/><Relationship Id="rId4" Type="http://schemas.openxmlformats.org/officeDocument/2006/relationships/oleObject" Target="../embeddings/oleObject21.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39.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4.bin"/><Relationship Id="rId5" Type="http://schemas.openxmlformats.org/officeDocument/2006/relationships/image" Target="../media/image24.wmf"/><Relationship Id="rId4" Type="http://schemas.openxmlformats.org/officeDocument/2006/relationships/oleObject" Target="../embeddings/oleObject23.bin"/><Relationship Id="rId9" Type="http://schemas.openxmlformats.org/officeDocument/2006/relationships/oleObject" Target="../embeddings/oleObject26.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9.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 Id="rId9"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ctrTitle"/>
          </p:nvPr>
        </p:nvSpPr>
        <p:spPr>
          <a:xfrm>
            <a:off x="641350" y="1697038"/>
            <a:ext cx="7772400" cy="1470025"/>
          </a:xfrm>
        </p:spPr>
        <p:txBody>
          <a:bodyPr/>
          <a:lstStyle/>
          <a:p>
            <a:pPr algn="ctr"/>
            <a:r>
              <a:rPr lang="en-US" altLang="x-none" sz="3600" dirty="0">
                <a:ea typeface="ＭＳ Ｐゴシック" charset="-128"/>
              </a:rPr>
              <a:t>Statistical Multiplexing</a:t>
            </a:r>
            <a:r>
              <a:rPr lang="en-US" altLang="zh-CN" sz="3600" dirty="0">
                <a:ea typeface="ＭＳ Ｐゴシック" charset="-128"/>
              </a:rPr>
              <a:t>;</a:t>
            </a:r>
            <a:br>
              <a:rPr lang="en-US" altLang="x-none" sz="3600" dirty="0">
                <a:ea typeface="ＭＳ Ｐゴシック" charset="-128"/>
              </a:rPr>
            </a:br>
            <a:r>
              <a:rPr lang="en-US" altLang="x-none" sz="3600" dirty="0">
                <a:ea typeface="ＭＳ Ｐゴシック" charset="-128"/>
              </a:rPr>
              <a:t>Layered Network Architecture</a:t>
            </a:r>
          </a:p>
        </p:txBody>
      </p:sp>
      <p:sp>
        <p:nvSpPr>
          <p:cNvPr id="80898" name="Rectangle 5"/>
          <p:cNvSpPr>
            <a:spLocks noGrp="1" noChangeArrowheads="1"/>
          </p:cNvSpPr>
          <p:nvPr>
            <p:ph type="subTitle" idx="1"/>
          </p:nvPr>
        </p:nvSpPr>
        <p:spPr>
          <a:xfrm>
            <a:off x="1022350" y="3321355"/>
            <a:ext cx="7010400" cy="1752600"/>
          </a:xfrm>
        </p:spPr>
        <p:txBody>
          <a:bodyPr/>
          <a:lstStyle/>
          <a:p>
            <a:r>
              <a:rPr lang="en-US" altLang="zh-CN" sz="2400" dirty="0">
                <a:ea typeface="ＭＳ Ｐゴシック" charset="-128"/>
              </a:rPr>
              <a:t>Qiao</a:t>
            </a:r>
            <a:r>
              <a:rPr lang="zh-CN" altLang="en-US" sz="2400" dirty="0">
                <a:ea typeface="ＭＳ Ｐゴシック" charset="-128"/>
              </a:rPr>
              <a:t> </a:t>
            </a:r>
            <a:r>
              <a:rPr lang="en-US" altLang="zh-CN" sz="2400" dirty="0">
                <a:ea typeface="ＭＳ Ｐゴシック" charset="-128"/>
              </a:rPr>
              <a:t>Xiang</a:t>
            </a:r>
            <a:endParaRPr lang="en-US" altLang="x-none" sz="2400" dirty="0">
              <a:ea typeface="ＭＳ Ｐゴシック" charset="-128"/>
            </a:endParaRPr>
          </a:p>
          <a:p>
            <a:endParaRPr lang="en-US" altLang="x-none" sz="2400" dirty="0">
              <a:ea typeface="ＭＳ Ｐゴシック" charset="-128"/>
            </a:endParaRPr>
          </a:p>
          <a:p>
            <a:r>
              <a:rPr lang="en-US" altLang="x-none" sz="2400" dirty="0">
                <a:ea typeface="ＭＳ Ｐゴシック" charset="-128"/>
              </a:rPr>
              <a:t>https://</a:t>
            </a:r>
            <a:r>
              <a:rPr lang="en-US" altLang="x-none" sz="2400" dirty="0" err="1">
                <a:ea typeface="ＭＳ Ｐゴシック" charset="-128"/>
              </a:rPr>
              <a:t>qiaoxiang.me</a:t>
            </a:r>
            <a:r>
              <a:rPr lang="en-US" altLang="x-none" sz="2400" dirty="0">
                <a:ea typeface="ＭＳ Ｐゴシック" charset="-128"/>
              </a:rPr>
              <a:t>/courses/cnns-xmuf2</a:t>
            </a:r>
            <a:r>
              <a:rPr lang="en-US" altLang="zh-CN" sz="2400" dirty="0">
                <a:ea typeface="ＭＳ Ｐゴシック" charset="-128"/>
              </a:rPr>
              <a:t>2</a:t>
            </a:r>
            <a:r>
              <a:rPr lang="en-US" altLang="x-none" sz="2400" dirty="0">
                <a:ea typeface="ＭＳ Ｐゴシック" charset="-128"/>
              </a:rPr>
              <a:t>/</a:t>
            </a:r>
            <a:r>
              <a:rPr lang="en-US" altLang="x-none" sz="2400" dirty="0" err="1">
                <a:ea typeface="ＭＳ Ｐゴシック" charset="-128"/>
              </a:rPr>
              <a:t>index.shtml</a:t>
            </a:r>
            <a:endParaRPr lang="en-US" altLang="x-none" sz="2400" dirty="0">
              <a:ea typeface="ＭＳ Ｐゴシック" charset="-128"/>
            </a:endParaRPr>
          </a:p>
          <a:p>
            <a:endParaRPr lang="en-US" altLang="x-none" sz="2400" dirty="0">
              <a:ea typeface="ＭＳ Ｐゴシック" charset="-128"/>
            </a:endParaRPr>
          </a:p>
          <a:p>
            <a:r>
              <a:rPr lang="en-US" altLang="x-none" sz="2400" dirty="0">
                <a:ea typeface="ＭＳ Ｐゴシック" charset="-128"/>
              </a:rPr>
              <a:t>9/</a:t>
            </a:r>
            <a:r>
              <a:rPr lang="en-US" altLang="zh-CN" sz="2400" dirty="0">
                <a:ea typeface="宋体" charset="-122"/>
              </a:rPr>
              <a:t>20</a:t>
            </a:r>
            <a:r>
              <a:rPr lang="en-US" altLang="x-none" sz="2400" dirty="0">
                <a:ea typeface="ＭＳ Ｐゴシック" charset="-128"/>
              </a:rPr>
              <a:t>/20</a:t>
            </a:r>
            <a:r>
              <a:rPr lang="en-US" altLang="zh-CN" sz="2400" dirty="0">
                <a:ea typeface="ＭＳ Ｐゴシック" charset="-128"/>
              </a:rPr>
              <a:t>22</a:t>
            </a:r>
            <a:endParaRPr lang="en-US" altLang="x-none" sz="2400" dirty="0">
              <a:ea typeface="ＭＳ Ｐゴシック" charset="-128"/>
            </a:endParaRPr>
          </a:p>
        </p:txBody>
      </p:sp>
      <p:sp>
        <p:nvSpPr>
          <p:cNvPr id="4" name="TextBox 3">
            <a:extLst>
              <a:ext uri="{FF2B5EF4-FFF2-40B4-BE49-F238E27FC236}">
                <a16:creationId xmlns:a16="http://schemas.microsoft.com/office/drawing/2014/main" id="{B4428796-2881-7644-9368-E93AFB10AA0F}"/>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ltLang="x-none" sz="3200" dirty="0">
                <a:ea typeface="ＭＳ Ｐゴシック" charset="-128"/>
              </a:rPr>
              <a:t>Recap: Queueing Theory </a:t>
            </a:r>
            <a:br>
              <a:rPr lang="en-US" altLang="x-none" sz="3200" dirty="0">
                <a:ea typeface="ＭＳ Ｐゴシック" charset="-128"/>
              </a:rPr>
            </a:br>
            <a:r>
              <a:rPr lang="en-US" altLang="x-none" sz="3200" dirty="0">
                <a:ea typeface="ＭＳ Ｐゴシック" charset="-128"/>
              </a:rPr>
              <a:t>Analysis of Packet Switching</a:t>
            </a:r>
          </a:p>
        </p:txBody>
      </p:sp>
      <p:sp>
        <p:nvSpPr>
          <p:cNvPr id="50178"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3EF80D1-F3E8-1B48-89F3-7CFFD7DD1493}" type="slidenum">
              <a:rPr lang="en-US" altLang="x-none" sz="1200">
                <a:latin typeface="Tahoma" charset="0"/>
              </a:rPr>
              <a:pPr>
                <a:spcBef>
                  <a:spcPct val="0"/>
                </a:spcBef>
                <a:buClrTx/>
                <a:buSzTx/>
                <a:buFontTx/>
                <a:buNone/>
              </a:pPr>
              <a:t>10</a:t>
            </a:fld>
            <a:endParaRPr lang="en-US" altLang="x-none" sz="1200">
              <a:latin typeface="Tahoma" charset="0"/>
            </a:endParaRPr>
          </a:p>
        </p:txBody>
      </p:sp>
      <p:grpSp>
        <p:nvGrpSpPr>
          <p:cNvPr id="50179" name="Group 6"/>
          <p:cNvGrpSpPr>
            <a:grpSpLocks/>
          </p:cNvGrpSpPr>
          <p:nvPr/>
        </p:nvGrpSpPr>
        <p:grpSpPr bwMode="auto">
          <a:xfrm>
            <a:off x="609600" y="2079625"/>
            <a:ext cx="914400" cy="838200"/>
            <a:chOff x="1143000" y="2971800"/>
            <a:chExt cx="914400" cy="838200"/>
          </a:xfrm>
        </p:grpSpPr>
        <p:sp>
          <p:nvSpPr>
            <p:cNvPr id="50209"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10"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0</a:t>
              </a:r>
              <a:endParaRPr lang="en-US" altLang="x-none" sz="500"/>
            </a:p>
          </p:txBody>
        </p:sp>
      </p:grpSp>
      <p:grpSp>
        <p:nvGrpSpPr>
          <p:cNvPr id="50180" name="Group 7"/>
          <p:cNvGrpSpPr>
            <a:grpSpLocks/>
          </p:cNvGrpSpPr>
          <p:nvPr/>
        </p:nvGrpSpPr>
        <p:grpSpPr bwMode="auto">
          <a:xfrm>
            <a:off x="2057400" y="2079625"/>
            <a:ext cx="914400" cy="838200"/>
            <a:chOff x="1143000" y="2971800"/>
            <a:chExt cx="914400" cy="838200"/>
          </a:xfrm>
        </p:grpSpPr>
        <p:sp>
          <p:nvSpPr>
            <p:cNvPr id="50207"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08"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1</a:t>
              </a:r>
              <a:endParaRPr lang="en-US" altLang="x-none" sz="500"/>
            </a:p>
          </p:txBody>
        </p:sp>
      </p:grpSp>
      <p:grpSp>
        <p:nvGrpSpPr>
          <p:cNvPr id="50181" name="Group 10"/>
          <p:cNvGrpSpPr>
            <a:grpSpLocks/>
          </p:cNvGrpSpPr>
          <p:nvPr/>
        </p:nvGrpSpPr>
        <p:grpSpPr bwMode="auto">
          <a:xfrm>
            <a:off x="4038600" y="2079625"/>
            <a:ext cx="914400" cy="838200"/>
            <a:chOff x="1143000" y="2971800"/>
            <a:chExt cx="914400" cy="838200"/>
          </a:xfrm>
        </p:grpSpPr>
        <p:sp>
          <p:nvSpPr>
            <p:cNvPr id="50205"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06"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a:t>
              </a:r>
              <a:endParaRPr lang="en-US" altLang="x-none" sz="500"/>
            </a:p>
          </p:txBody>
        </p:sp>
      </p:grpSp>
      <p:grpSp>
        <p:nvGrpSpPr>
          <p:cNvPr id="50182" name="Group 13"/>
          <p:cNvGrpSpPr>
            <a:grpSpLocks/>
          </p:cNvGrpSpPr>
          <p:nvPr/>
        </p:nvGrpSpPr>
        <p:grpSpPr bwMode="auto">
          <a:xfrm>
            <a:off x="7391400" y="2057400"/>
            <a:ext cx="914400" cy="838200"/>
            <a:chOff x="1143000" y="2971800"/>
            <a:chExt cx="914400" cy="838200"/>
          </a:xfrm>
        </p:grpSpPr>
        <p:sp>
          <p:nvSpPr>
            <p:cNvPr id="50203"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04"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N</a:t>
              </a:r>
              <a:endParaRPr lang="en-US" altLang="x-none" sz="500"/>
            </a:p>
          </p:txBody>
        </p:sp>
      </p:grpSp>
      <p:sp>
        <p:nvSpPr>
          <p:cNvPr id="50183" name="Rectangle 16"/>
          <p:cNvSpPr>
            <a:spLocks noChangeArrowheads="1"/>
          </p:cNvSpPr>
          <p:nvPr/>
        </p:nvSpPr>
        <p:spPr bwMode="auto">
          <a:xfrm>
            <a:off x="1263650" y="1447800"/>
            <a:ext cx="4043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3333CC"/>
                </a:solidFill>
                <a:latin typeface="Times New Roman" charset="0"/>
              </a:rPr>
              <a:t>system state: #packets in queue</a:t>
            </a:r>
            <a:endParaRPr lang="en-US" altLang="x-none" sz="100">
              <a:latin typeface="Times New Roman" charset="0"/>
            </a:endParaRPr>
          </a:p>
        </p:txBody>
      </p:sp>
      <p:graphicFrame>
        <p:nvGraphicFramePr>
          <p:cNvPr id="56328" name="Object 2"/>
          <p:cNvGraphicFramePr>
            <a:graphicFrameLocks noChangeAspect="1"/>
          </p:cNvGraphicFramePr>
          <p:nvPr/>
        </p:nvGraphicFramePr>
        <p:xfrm>
          <a:off x="1828800" y="4724400"/>
          <a:ext cx="1566863" cy="461963"/>
        </p:xfrm>
        <a:graphic>
          <a:graphicData uri="http://schemas.openxmlformats.org/presentationml/2006/ole">
            <mc:AlternateContent xmlns:mc="http://schemas.openxmlformats.org/markup-compatibility/2006">
              <mc:Choice xmlns:v="urn:schemas-microsoft-com:vml" Requires="v">
                <p:oleObj spid="_x0000_s366145" name="Equation" r:id="rId4" imgW="774364" imgH="228501" progId="Equation.3">
                  <p:embed/>
                </p:oleObj>
              </mc:Choice>
              <mc:Fallback>
                <p:oleObj name="Equation" r:id="rId4" imgW="774364" imgH="228501" progId="Equation.3">
                  <p:embed/>
                  <p:pic>
                    <p:nvPicPr>
                      <p:cNvPr id="5632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724400"/>
                        <a:ext cx="1566863" cy="461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0185" name="Rectangle 18"/>
          <p:cNvSpPr>
            <a:spLocks noChangeArrowheads="1"/>
          </p:cNvSpPr>
          <p:nvPr/>
        </p:nvSpPr>
        <p:spPr bwMode="auto">
          <a:xfrm>
            <a:off x="533400" y="3810000"/>
            <a:ext cx="7543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3333CC"/>
                </a:solidFill>
              </a:rPr>
              <a:t>at equilibrium (time reversibility) in one unit time:  </a:t>
            </a:r>
            <a:br>
              <a:rPr lang="en-US" altLang="x-none" sz="2400">
                <a:solidFill>
                  <a:srgbClr val="3333CC"/>
                </a:solidFill>
              </a:rPr>
            </a:br>
            <a:r>
              <a:rPr lang="en-US" altLang="x-none" sz="2400">
                <a:solidFill>
                  <a:srgbClr val="3333CC"/>
                </a:solidFill>
              </a:rPr>
              <a:t>    #(transitions k </a:t>
            </a:r>
            <a:r>
              <a:rPr lang="en-US" altLang="x-none">
                <a:solidFill>
                  <a:srgbClr val="0033CC"/>
                </a:solidFill>
                <a:sym typeface="Symbol" charset="2"/>
              </a:rPr>
              <a:t></a:t>
            </a:r>
            <a:r>
              <a:rPr lang="en-US" altLang="x-none" sz="2400">
                <a:solidFill>
                  <a:srgbClr val="3333CC"/>
                </a:solidFill>
              </a:rPr>
              <a:t> k+1)  = #(transitions k+1 </a:t>
            </a:r>
            <a:r>
              <a:rPr lang="en-US" altLang="x-none">
                <a:solidFill>
                  <a:srgbClr val="0033CC"/>
                </a:solidFill>
                <a:sym typeface="Symbol" charset="2"/>
              </a:rPr>
              <a:t></a:t>
            </a:r>
            <a:r>
              <a:rPr lang="en-US" altLang="x-none" sz="2400">
                <a:solidFill>
                  <a:srgbClr val="3333CC"/>
                </a:solidFill>
              </a:rPr>
              <a:t> k)</a:t>
            </a:r>
            <a:endParaRPr lang="en-US" altLang="x-none" sz="100">
              <a:solidFill>
                <a:srgbClr val="000000"/>
              </a:solidFill>
            </a:endParaRPr>
          </a:p>
        </p:txBody>
      </p:sp>
      <p:sp>
        <p:nvSpPr>
          <p:cNvPr id="50186" name="Rectangle 19"/>
          <p:cNvSpPr>
            <a:spLocks noChangeArrowheads="1"/>
          </p:cNvSpPr>
          <p:nvPr/>
        </p:nvSpPr>
        <p:spPr bwMode="auto">
          <a:xfrm>
            <a:off x="685800" y="2917825"/>
            <a:ext cx="6461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0</a:t>
            </a:r>
            <a:endParaRPr lang="en-US" altLang="x-none" sz="500"/>
          </a:p>
        </p:txBody>
      </p:sp>
      <p:sp>
        <p:nvSpPr>
          <p:cNvPr id="50187" name="Rectangle 20"/>
          <p:cNvSpPr>
            <a:spLocks noChangeArrowheads="1"/>
          </p:cNvSpPr>
          <p:nvPr/>
        </p:nvSpPr>
        <p:spPr bwMode="auto">
          <a:xfrm>
            <a:off x="2146300" y="2917825"/>
            <a:ext cx="596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1</a:t>
            </a:r>
            <a:endParaRPr lang="en-US" altLang="x-none" sz="500"/>
          </a:p>
        </p:txBody>
      </p:sp>
      <p:sp>
        <p:nvSpPr>
          <p:cNvPr id="50188" name="Rectangle 21"/>
          <p:cNvSpPr>
            <a:spLocks noChangeArrowheads="1"/>
          </p:cNvSpPr>
          <p:nvPr/>
        </p:nvSpPr>
        <p:spPr bwMode="auto">
          <a:xfrm>
            <a:off x="4191000" y="2994025"/>
            <a:ext cx="6254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a:t>
            </a:r>
            <a:endParaRPr lang="en-US" altLang="x-none" sz="500"/>
          </a:p>
        </p:txBody>
      </p:sp>
      <p:sp>
        <p:nvSpPr>
          <p:cNvPr id="50189" name="Oval 23"/>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190" name="Rectangle 24"/>
          <p:cNvSpPr>
            <a:spLocks noChangeArrowheads="1"/>
          </p:cNvSpPr>
          <p:nvPr/>
        </p:nvSpPr>
        <p:spPr bwMode="auto">
          <a:xfrm>
            <a:off x="5737225" y="2111375"/>
            <a:ext cx="939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k+1</a:t>
            </a:r>
            <a:endParaRPr lang="en-US" altLang="x-none" sz="500"/>
          </a:p>
        </p:txBody>
      </p:sp>
      <p:sp>
        <p:nvSpPr>
          <p:cNvPr id="50191" name="Rectangle 25"/>
          <p:cNvSpPr>
            <a:spLocks noChangeArrowheads="1"/>
          </p:cNvSpPr>
          <p:nvPr/>
        </p:nvSpPr>
        <p:spPr bwMode="auto">
          <a:xfrm>
            <a:off x="5862638" y="2971800"/>
            <a:ext cx="9207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k+1</a:t>
            </a:r>
            <a:endParaRPr lang="en-US" altLang="x-none" sz="500"/>
          </a:p>
        </p:txBody>
      </p:sp>
      <p:cxnSp>
        <p:nvCxnSpPr>
          <p:cNvPr id="50192" name="Curved Connector 30"/>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37" name="Rectangle 31"/>
          <p:cNvSpPr>
            <a:spLocks noChangeArrowheads="1"/>
          </p:cNvSpPr>
          <p:nvPr/>
        </p:nvSpPr>
        <p:spPr bwMode="auto">
          <a:xfrm>
            <a:off x="5105400" y="1752600"/>
            <a:ext cx="382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a:t>
            </a:r>
            <a:endParaRPr lang="en-US" altLang="x-none" sz="500"/>
          </a:p>
        </p:txBody>
      </p:sp>
      <p:cxnSp>
        <p:nvCxnSpPr>
          <p:cNvPr id="50194" name="Straight Arrow Connector 33"/>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39" name="Rectangle 34"/>
          <p:cNvSpPr>
            <a:spLocks noChangeArrowheads="1"/>
          </p:cNvSpPr>
          <p:nvPr/>
        </p:nvSpPr>
        <p:spPr bwMode="auto">
          <a:xfrm>
            <a:off x="5105400" y="2667000"/>
            <a:ext cx="392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a:t>
            </a:r>
            <a:endParaRPr lang="en-US" altLang="x-none" sz="500"/>
          </a:p>
        </p:txBody>
      </p:sp>
      <p:graphicFrame>
        <p:nvGraphicFramePr>
          <p:cNvPr id="56340" name="Object 3"/>
          <p:cNvGraphicFramePr>
            <a:graphicFrameLocks noChangeAspect="1"/>
          </p:cNvGraphicFramePr>
          <p:nvPr/>
        </p:nvGraphicFramePr>
        <p:xfrm>
          <a:off x="1828800" y="5562600"/>
          <a:ext cx="3800475" cy="539750"/>
        </p:xfrm>
        <a:graphic>
          <a:graphicData uri="http://schemas.openxmlformats.org/presentationml/2006/ole">
            <mc:AlternateContent xmlns:mc="http://schemas.openxmlformats.org/markup-compatibility/2006">
              <mc:Choice xmlns:v="urn:schemas-microsoft-com:vml" Requires="v">
                <p:oleObj spid="_x0000_s366146" name="Equation" r:id="rId6" imgW="1879600" imgH="266700" progId="Equation.3">
                  <p:embed/>
                </p:oleObj>
              </mc:Choice>
              <mc:Fallback>
                <p:oleObj name="Equation" r:id="rId6" imgW="1879600" imgH="266700" progId="Equation.3">
                  <p:embed/>
                  <p:pic>
                    <p:nvPicPr>
                      <p:cNvPr id="5634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5562600"/>
                        <a:ext cx="3800475" cy="53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6341" name="Object 4"/>
          <p:cNvGraphicFramePr>
            <a:graphicFrameLocks noChangeAspect="1"/>
          </p:cNvGraphicFramePr>
          <p:nvPr/>
        </p:nvGraphicFramePr>
        <p:xfrm>
          <a:off x="6337300" y="5638800"/>
          <a:ext cx="1308100" cy="461963"/>
        </p:xfrm>
        <a:graphic>
          <a:graphicData uri="http://schemas.openxmlformats.org/presentationml/2006/ole">
            <mc:AlternateContent xmlns:mc="http://schemas.openxmlformats.org/markup-compatibility/2006">
              <mc:Choice xmlns:v="urn:schemas-microsoft-com:vml" Requires="v">
                <p:oleObj spid="_x0000_s366147" name="Equation" r:id="rId8" imgW="647700" imgH="228600" progId="Equation.3">
                  <p:embed/>
                </p:oleObj>
              </mc:Choice>
              <mc:Fallback>
                <p:oleObj name="Equation" r:id="rId8" imgW="647700" imgH="228600" progId="Equation.3">
                  <p:embed/>
                  <p:pic>
                    <p:nvPicPr>
                      <p:cNvPr id="56341"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7300" y="5638800"/>
                        <a:ext cx="1308100" cy="461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50198" name="Straight Connector 35"/>
          <p:cNvCxnSpPr>
            <a:cxnSpLocks noChangeShapeType="1"/>
          </p:cNvCxnSpPr>
          <p:nvPr/>
        </p:nvCxnSpPr>
        <p:spPr bwMode="auto">
          <a:xfrm>
            <a:off x="84582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0199" name="Straight Connector 36"/>
          <p:cNvCxnSpPr>
            <a:cxnSpLocks noChangeShapeType="1"/>
          </p:cNvCxnSpPr>
          <p:nvPr/>
        </p:nvCxnSpPr>
        <p:spPr bwMode="auto">
          <a:xfrm>
            <a:off x="67818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0200" name="Straight Connector 37"/>
          <p:cNvCxnSpPr>
            <a:cxnSpLocks noChangeShapeType="1"/>
          </p:cNvCxnSpPr>
          <p:nvPr/>
        </p:nvCxnSpPr>
        <p:spPr bwMode="auto">
          <a:xfrm>
            <a:off x="320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graphicFrame>
        <p:nvGraphicFramePr>
          <p:cNvPr id="56345" name="Object 5"/>
          <p:cNvGraphicFramePr>
            <a:graphicFrameLocks noChangeAspect="1"/>
          </p:cNvGraphicFramePr>
          <p:nvPr/>
        </p:nvGraphicFramePr>
        <p:xfrm>
          <a:off x="1828800" y="6248400"/>
          <a:ext cx="795338" cy="488950"/>
        </p:xfrm>
        <a:graphic>
          <a:graphicData uri="http://schemas.openxmlformats.org/presentationml/2006/ole">
            <mc:AlternateContent xmlns:mc="http://schemas.openxmlformats.org/markup-compatibility/2006">
              <mc:Choice xmlns:v="urn:schemas-microsoft-com:vml" Requires="v">
                <p:oleObj spid="_x0000_s366148" name="Equation" r:id="rId10" imgW="393529" imgH="241195" progId="Equation.3">
                  <p:embed/>
                </p:oleObj>
              </mc:Choice>
              <mc:Fallback>
                <p:oleObj name="Equation" r:id="rId10" imgW="393529" imgH="241195" progId="Equation.3">
                  <p:embed/>
                  <p:pic>
                    <p:nvPicPr>
                      <p:cNvPr id="56345"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6248400"/>
                        <a:ext cx="795338" cy="488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50202"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800" y="0"/>
            <a:ext cx="2587625"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512B42C-5A77-0745-BA51-DF8054F07392}"/>
                  </a:ext>
                </a:extLst>
              </p:cNvPr>
              <p:cNvSpPr txBox="1"/>
              <p:nvPr/>
            </p:nvSpPr>
            <p:spPr>
              <a:xfrm>
                <a:off x="4888915" y="4720249"/>
                <a:ext cx="1534972" cy="635880"/>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en-US" sz="1800" i="1" smtClean="0">
                              <a:latin typeface="Cambria Math" panose="02040503050406030204" pitchFamily="18" charset="0"/>
                            </a:rPr>
                          </m:ctrlPr>
                        </m:naryPr>
                        <m:sub>
                          <m:r>
                            <m:rPr>
                              <m:sty m:val="p"/>
                              <m:brk m:alnAt="25"/>
                            </m:rPr>
                            <a:rPr lang="en-US" sz="1800" i="1">
                              <a:latin typeface="Cambria Math" panose="02040503050406030204" pitchFamily="18" charset="0"/>
                            </a:rPr>
                            <m:t>k</m:t>
                          </m:r>
                          <m:r>
                            <a:rPr lang="en-US" altLang="zh-CN" sz="1800" b="0" i="1" smtClean="0">
                              <a:latin typeface="Cambria Math" panose="02040503050406030204" pitchFamily="18" charset="0"/>
                            </a:rPr>
                            <m:t>=0</m:t>
                          </m:r>
                        </m:sub>
                        <m:sup>
                          <m:r>
                            <a:rPr lang="en-US" sz="1800" i="1" smtClean="0">
                              <a:latin typeface="Cambria Math" panose="02040503050406030204" pitchFamily="18" charset="0"/>
                              <a:ea typeface="Cambria Math" panose="02040503050406030204" pitchFamily="18" charset="0"/>
                            </a:rPr>
                            <m:t>∞</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𝑘</m:t>
                              </m:r>
                            </m:sub>
                          </m:sSub>
                        </m:e>
                      </m:nary>
                      <m:r>
                        <a:rPr lang="en-US" altLang="zh-CN" sz="1800" b="0" i="1" smtClean="0">
                          <a:latin typeface="Cambria Math" panose="02040503050406030204" pitchFamily="18" charset="0"/>
                        </a:rPr>
                        <m:t>=1</m:t>
                      </m:r>
                    </m:oMath>
                  </m:oMathPara>
                </a14:m>
                <a:endParaRPr lang="en-US" sz="1800" dirty="0"/>
              </a:p>
            </p:txBody>
          </p:sp>
        </mc:Choice>
        <mc:Fallback xmlns="">
          <p:sp>
            <p:nvSpPr>
              <p:cNvPr id="36" name="TextBox 35">
                <a:extLst>
                  <a:ext uri="{FF2B5EF4-FFF2-40B4-BE49-F238E27FC236}">
                    <a16:creationId xmlns:a16="http://schemas.microsoft.com/office/drawing/2014/main" id="{4512B42C-5A77-0745-BA51-DF8054F07392}"/>
                  </a:ext>
                </a:extLst>
              </p:cNvPr>
              <p:cNvSpPr txBox="1">
                <a:spLocks noRot="1" noChangeAspect="1" noMove="1" noResize="1" noEditPoints="1" noAdjustHandles="1" noChangeArrowheads="1" noChangeShapeType="1" noTextEdit="1"/>
              </p:cNvSpPr>
              <p:nvPr/>
            </p:nvSpPr>
            <p:spPr>
              <a:xfrm>
                <a:off x="4888915" y="4720249"/>
                <a:ext cx="1534972" cy="635880"/>
              </a:xfrm>
              <a:prstGeom prst="rect">
                <a:avLst/>
              </a:prstGeom>
              <a:blipFill>
                <a:blip r:embed="rId13"/>
                <a:stretch>
                  <a:fillRect l="-48780" t="-150980" b="-215686"/>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685302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ltLang="zh-CN" sz="3600" dirty="0">
                <a:ea typeface="ＭＳ Ｐゴシック" charset="-128"/>
              </a:rPr>
              <a:t>Recap:</a:t>
            </a:r>
            <a:r>
              <a:rPr lang="zh-CN" altLang="en-US" sz="3600" dirty="0">
                <a:ea typeface="ＭＳ Ｐゴシック" charset="-128"/>
              </a:rPr>
              <a:t> </a:t>
            </a:r>
            <a:r>
              <a:rPr lang="en-US" altLang="x-none" sz="3600" dirty="0">
                <a:ea typeface="ＭＳ Ｐゴシック" charset="-128"/>
              </a:rPr>
              <a:t>Analysis of </a:t>
            </a:r>
            <a:br>
              <a:rPr lang="en-US" altLang="x-none" sz="3600" dirty="0">
                <a:ea typeface="ＭＳ Ｐゴシック" charset="-128"/>
              </a:rPr>
            </a:br>
            <a:r>
              <a:rPr lang="en-US" altLang="x-none" sz="3600" dirty="0">
                <a:ea typeface="ＭＳ Ｐゴシック" charset="-128"/>
              </a:rPr>
              <a:t>Delay</a:t>
            </a:r>
          </a:p>
        </p:txBody>
      </p:sp>
      <p:sp>
        <p:nvSpPr>
          <p:cNvPr id="54274" name="Content Placeholder 2"/>
          <p:cNvSpPr>
            <a:spLocks noGrp="1"/>
          </p:cNvSpPr>
          <p:nvPr>
            <p:ph idx="1"/>
          </p:nvPr>
        </p:nvSpPr>
        <p:spPr>
          <a:xfrm>
            <a:off x="404812" y="3756025"/>
            <a:ext cx="7772400" cy="2493821"/>
          </a:xfrm>
        </p:spPr>
        <p:txBody>
          <a:bodyPr/>
          <a:lstStyle/>
          <a:p>
            <a:pPr>
              <a:buFont typeface="Wingdings" pitchFamily="2" charset="2"/>
              <a:buChar char="q"/>
            </a:pPr>
            <a:r>
              <a:rPr lang="en-US" altLang="x-none" dirty="0">
                <a:ea typeface="ＭＳ Ｐゴシック" charset="-128"/>
              </a:rPr>
              <a:t>Average queueing delay:</a:t>
            </a:r>
          </a:p>
          <a:p>
            <a:pPr>
              <a:buFont typeface="Wingdings" pitchFamily="2" charset="2"/>
              <a:buChar char="q"/>
            </a:pPr>
            <a:endParaRPr lang="en-US" altLang="x-none" dirty="0">
              <a:ea typeface="ＭＳ Ｐゴシック" charset="-128"/>
            </a:endParaRPr>
          </a:p>
          <a:p>
            <a:pPr>
              <a:buFont typeface="Wingdings" pitchFamily="2" charset="2"/>
              <a:buChar char="q"/>
            </a:pPr>
            <a:r>
              <a:rPr lang="en-US" altLang="x-none" dirty="0">
                <a:ea typeface="ＭＳ Ｐゴシック" charset="-128"/>
              </a:rPr>
              <a:t>Transmission delay:</a:t>
            </a:r>
          </a:p>
          <a:p>
            <a:pPr>
              <a:buFont typeface="Wingdings" pitchFamily="2" charset="2"/>
              <a:buChar char="q"/>
            </a:pPr>
            <a:endParaRPr lang="en-US" altLang="x-none" dirty="0">
              <a:ea typeface="ＭＳ Ｐゴシック" charset="-128"/>
            </a:endParaRPr>
          </a:p>
          <a:p>
            <a:pPr>
              <a:buFont typeface="Wingdings" pitchFamily="2" charset="2"/>
              <a:buChar char="q"/>
            </a:pPr>
            <a:r>
              <a:rPr lang="en-US" altLang="x-none" dirty="0">
                <a:ea typeface="ＭＳ Ｐゴシック" charset="-128"/>
              </a:rPr>
              <a:t>Queueing + transmission: </a:t>
            </a:r>
          </a:p>
        </p:txBody>
      </p:sp>
      <p:sp>
        <p:nvSpPr>
          <p:cNvPr id="54275"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20FDE36-501C-DF47-9562-0495311164E7}" type="slidenum">
              <a:rPr lang="en-US" altLang="x-none" sz="1200">
                <a:latin typeface="Tahoma" charset="0"/>
              </a:rPr>
              <a:pPr>
                <a:spcBef>
                  <a:spcPct val="0"/>
                </a:spcBef>
                <a:buClrTx/>
                <a:buSzTx/>
                <a:buFontTx/>
                <a:buNone/>
              </a:pPr>
              <a:t>11</a:t>
            </a:fld>
            <a:endParaRPr lang="en-US" altLang="x-none" sz="1200" dirty="0">
              <a:latin typeface="Tahoma" charset="0"/>
            </a:endParaRPr>
          </a:p>
        </p:txBody>
      </p:sp>
      <p:grpSp>
        <p:nvGrpSpPr>
          <p:cNvPr id="54276" name="Group 6"/>
          <p:cNvGrpSpPr>
            <a:grpSpLocks/>
          </p:cNvGrpSpPr>
          <p:nvPr/>
        </p:nvGrpSpPr>
        <p:grpSpPr bwMode="auto">
          <a:xfrm>
            <a:off x="609600" y="2079625"/>
            <a:ext cx="914400" cy="838200"/>
            <a:chOff x="1143000" y="2971800"/>
            <a:chExt cx="914400" cy="838200"/>
          </a:xfrm>
        </p:grpSpPr>
        <p:sp>
          <p:nvSpPr>
            <p:cNvPr id="54295" name="Oval 5"/>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6" name="Rectangle 6"/>
            <p:cNvSpPr>
              <a:spLocks noChangeArrowheads="1"/>
            </p:cNvSpPr>
            <p:nvPr/>
          </p:nvSpPr>
          <p:spPr bwMode="auto">
            <a:xfrm>
              <a:off x="1322965" y="3025775"/>
              <a:ext cx="441759"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0</a:t>
              </a:r>
              <a:endParaRPr lang="en-US" altLang="x-none" sz="500">
                <a:latin typeface="Times New Roman" charset="0"/>
              </a:endParaRPr>
            </a:p>
          </p:txBody>
        </p:sp>
      </p:grpSp>
      <p:grpSp>
        <p:nvGrpSpPr>
          <p:cNvPr id="54277" name="Group 7"/>
          <p:cNvGrpSpPr>
            <a:grpSpLocks/>
          </p:cNvGrpSpPr>
          <p:nvPr/>
        </p:nvGrpSpPr>
        <p:grpSpPr bwMode="auto">
          <a:xfrm>
            <a:off x="2057400" y="2079625"/>
            <a:ext cx="914400" cy="838200"/>
            <a:chOff x="1143000" y="2971800"/>
            <a:chExt cx="914400" cy="838200"/>
          </a:xfrm>
        </p:grpSpPr>
        <p:sp>
          <p:nvSpPr>
            <p:cNvPr id="54293"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4" name="Rectangle 9"/>
            <p:cNvSpPr>
              <a:spLocks noChangeArrowheads="1"/>
            </p:cNvSpPr>
            <p:nvPr/>
          </p:nvSpPr>
          <p:spPr bwMode="auto">
            <a:xfrm>
              <a:off x="1282866" y="3025775"/>
              <a:ext cx="440994"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1</a:t>
              </a:r>
              <a:endParaRPr lang="en-US" altLang="x-none" sz="500">
                <a:latin typeface="Times New Roman" charset="0"/>
              </a:endParaRPr>
            </a:p>
          </p:txBody>
        </p:sp>
      </p:grpSp>
      <p:grpSp>
        <p:nvGrpSpPr>
          <p:cNvPr id="54278" name="Group 10"/>
          <p:cNvGrpSpPr>
            <a:grpSpLocks/>
          </p:cNvGrpSpPr>
          <p:nvPr/>
        </p:nvGrpSpPr>
        <p:grpSpPr bwMode="auto">
          <a:xfrm>
            <a:off x="4038600" y="2079625"/>
            <a:ext cx="914400" cy="838200"/>
            <a:chOff x="1143000" y="2971800"/>
            <a:chExt cx="914400" cy="838200"/>
          </a:xfrm>
        </p:grpSpPr>
        <p:sp>
          <p:nvSpPr>
            <p:cNvPr id="54291"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2" name="Rectangle 12"/>
            <p:cNvSpPr>
              <a:spLocks noChangeArrowheads="1"/>
            </p:cNvSpPr>
            <p:nvPr/>
          </p:nvSpPr>
          <p:spPr bwMode="auto">
            <a:xfrm>
              <a:off x="1305502" y="3025775"/>
              <a:ext cx="441759"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k</a:t>
              </a:r>
              <a:endParaRPr lang="en-US" altLang="x-none" sz="500">
                <a:latin typeface="Times New Roman" charset="0"/>
              </a:endParaRPr>
            </a:p>
          </p:txBody>
        </p:sp>
      </p:grpSp>
      <p:sp>
        <p:nvSpPr>
          <p:cNvPr id="54279" name="Oval 16"/>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80" name="Rectangle 17"/>
          <p:cNvSpPr>
            <a:spLocks noChangeArrowheads="1"/>
          </p:cNvSpPr>
          <p:nvPr/>
        </p:nvSpPr>
        <p:spPr bwMode="auto">
          <a:xfrm>
            <a:off x="5713413" y="2111375"/>
            <a:ext cx="98583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k+1</a:t>
            </a:r>
            <a:endParaRPr lang="en-US" altLang="x-none" sz="500">
              <a:latin typeface="Times New Roman" charset="0"/>
            </a:endParaRPr>
          </a:p>
        </p:txBody>
      </p:sp>
      <p:cxnSp>
        <p:nvCxnSpPr>
          <p:cNvPr id="54281" name="Curved Connector 18"/>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4282" name="Straight Arrow Connector 19"/>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4283" name="Rectangle 20"/>
          <p:cNvSpPr>
            <a:spLocks noChangeArrowheads="1"/>
          </p:cNvSpPr>
          <p:nvPr/>
        </p:nvSpPr>
        <p:spPr bwMode="auto">
          <a:xfrm>
            <a:off x="5105400" y="2667000"/>
            <a:ext cx="392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latin typeface="Times New Roman" charset="0"/>
                <a:sym typeface="Symbol" charset="2"/>
              </a:rPr>
              <a:t></a:t>
            </a:r>
            <a:endParaRPr lang="en-US" altLang="x-none" sz="500">
              <a:latin typeface="Times New Roman" charset="0"/>
            </a:endParaRPr>
          </a:p>
        </p:txBody>
      </p:sp>
      <p:cxnSp>
        <p:nvCxnSpPr>
          <p:cNvPr id="54284" name="Straight Connector 22"/>
          <p:cNvCxnSpPr>
            <a:cxnSpLocks noChangeShapeType="1"/>
          </p:cNvCxnSpPr>
          <p:nvPr/>
        </p:nvCxnSpPr>
        <p:spPr bwMode="auto">
          <a:xfrm>
            <a:off x="7010400" y="2438400"/>
            <a:ext cx="18288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4285" name="Straight Connector 23"/>
          <p:cNvCxnSpPr>
            <a:cxnSpLocks noChangeShapeType="1"/>
          </p:cNvCxnSpPr>
          <p:nvPr/>
        </p:nvCxnSpPr>
        <p:spPr bwMode="auto">
          <a:xfrm>
            <a:off x="320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54286" name="Rectangle 24"/>
          <p:cNvSpPr>
            <a:spLocks noChangeArrowheads="1"/>
          </p:cNvSpPr>
          <p:nvPr/>
        </p:nvSpPr>
        <p:spPr bwMode="auto">
          <a:xfrm>
            <a:off x="5105400" y="1752600"/>
            <a:ext cx="382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latin typeface="Times New Roman" charset="0"/>
                <a:sym typeface="Symbol" charset="2"/>
              </a:rPr>
              <a:t></a:t>
            </a:r>
            <a:endParaRPr lang="en-US" altLang="x-none" sz="500">
              <a:latin typeface="Times New Roman" charset="0"/>
            </a:endParaRPr>
          </a:p>
        </p:txBody>
      </p:sp>
      <p:graphicFrame>
        <p:nvGraphicFramePr>
          <p:cNvPr id="54287" name="Object 2"/>
          <p:cNvGraphicFramePr>
            <a:graphicFrameLocks noChangeAspect="1"/>
          </p:cNvGraphicFramePr>
          <p:nvPr/>
        </p:nvGraphicFramePr>
        <p:xfrm>
          <a:off x="681038" y="3048000"/>
          <a:ext cx="690562" cy="411163"/>
        </p:xfrm>
        <a:graphic>
          <a:graphicData uri="http://schemas.openxmlformats.org/presentationml/2006/ole">
            <mc:AlternateContent xmlns:mc="http://schemas.openxmlformats.org/markup-compatibility/2006">
              <mc:Choice xmlns:v="urn:schemas-microsoft-com:vml" Requires="v">
                <p:oleObj spid="_x0000_s368169" name="Equation" r:id="rId4" imgW="342751" imgH="203112" progId="Equation.3">
                  <p:embed/>
                </p:oleObj>
              </mc:Choice>
              <mc:Fallback>
                <p:oleObj name="Equation" r:id="rId4" imgW="342751" imgH="203112" progId="Equation.3">
                  <p:embed/>
                  <p:pic>
                    <p:nvPicPr>
                      <p:cNvPr id="5428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38" y="3048000"/>
                        <a:ext cx="690562"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4288" name="Object 3"/>
          <p:cNvGraphicFramePr>
            <a:graphicFrameLocks noChangeAspect="1"/>
          </p:cNvGraphicFramePr>
          <p:nvPr/>
        </p:nvGraphicFramePr>
        <p:xfrm>
          <a:off x="1835150" y="3048000"/>
          <a:ext cx="1125538" cy="411163"/>
        </p:xfrm>
        <a:graphic>
          <a:graphicData uri="http://schemas.openxmlformats.org/presentationml/2006/ole">
            <mc:AlternateContent xmlns:mc="http://schemas.openxmlformats.org/markup-compatibility/2006">
              <mc:Choice xmlns:v="urn:schemas-microsoft-com:vml" Requires="v">
                <p:oleObj spid="_x0000_s368170" name="Equation" r:id="rId6" imgW="558558" imgH="203112" progId="Equation.3">
                  <p:embed/>
                </p:oleObj>
              </mc:Choice>
              <mc:Fallback>
                <p:oleObj name="Equation" r:id="rId6" imgW="558558" imgH="203112" progId="Equation.3">
                  <p:embed/>
                  <p:pic>
                    <p:nvPicPr>
                      <p:cNvPr id="54288"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3048000"/>
                        <a:ext cx="1125538"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4289" name="Object 4"/>
          <p:cNvGraphicFramePr>
            <a:graphicFrameLocks noChangeAspect="1"/>
          </p:cNvGraphicFramePr>
          <p:nvPr/>
        </p:nvGraphicFramePr>
        <p:xfrm>
          <a:off x="3954463" y="3022600"/>
          <a:ext cx="1227137" cy="461963"/>
        </p:xfrm>
        <a:graphic>
          <a:graphicData uri="http://schemas.openxmlformats.org/presentationml/2006/ole">
            <mc:AlternateContent xmlns:mc="http://schemas.openxmlformats.org/markup-compatibility/2006">
              <mc:Choice xmlns:v="urn:schemas-microsoft-com:vml" Requires="v">
                <p:oleObj spid="_x0000_s368171" name="Equation" r:id="rId8" imgW="609600" imgH="228600" progId="Equation.3">
                  <p:embed/>
                </p:oleObj>
              </mc:Choice>
              <mc:Fallback>
                <p:oleObj name="Equation" r:id="rId8" imgW="609600" imgH="228600" progId="Equation.3">
                  <p:embed/>
                  <p:pic>
                    <p:nvPicPr>
                      <p:cNvPr id="54289"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4463" y="3022600"/>
                        <a:ext cx="1227137"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54290" name="Picture 9" descr="01-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800" y="0"/>
            <a:ext cx="36576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 name="Object 5">
            <a:extLst>
              <a:ext uri="{FF2B5EF4-FFF2-40B4-BE49-F238E27FC236}">
                <a16:creationId xmlns:a16="http://schemas.microsoft.com/office/drawing/2014/main" id="{75F50AE6-54E6-0A41-94E8-73E30EE6BFBC}"/>
              </a:ext>
            </a:extLst>
          </p:cNvPr>
          <p:cNvGraphicFramePr>
            <a:graphicFrameLocks noChangeAspect="1"/>
          </p:cNvGraphicFramePr>
          <p:nvPr>
            <p:extLst/>
          </p:nvPr>
        </p:nvGraphicFramePr>
        <p:xfrm>
          <a:off x="4291012" y="4978400"/>
          <a:ext cx="1171575" cy="755650"/>
        </p:xfrm>
        <a:graphic>
          <a:graphicData uri="http://schemas.openxmlformats.org/presentationml/2006/ole">
            <mc:AlternateContent xmlns:mc="http://schemas.openxmlformats.org/markup-compatibility/2006">
              <mc:Choice xmlns:v="urn:schemas-microsoft-com:vml" Requires="v">
                <p:oleObj spid="_x0000_s368172" name="Equation" r:id="rId11" imgW="355600" imgH="228600" progId="Equation.3">
                  <p:embed/>
                </p:oleObj>
              </mc:Choice>
              <mc:Fallback>
                <p:oleObj name="Equation" r:id="rId11" imgW="355600" imgH="228600" progId="Equation.3">
                  <p:embed/>
                  <p:pic>
                    <p:nvPicPr>
                      <p:cNvPr id="26" name="Object 5">
                        <a:extLst>
                          <a:ext uri="{FF2B5EF4-FFF2-40B4-BE49-F238E27FC236}">
                            <a16:creationId xmlns:a16="http://schemas.microsoft.com/office/drawing/2014/main" id="{75F50AE6-54E6-0A41-94E8-73E30EE6BFB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91012" y="4978400"/>
                        <a:ext cx="1171575" cy="755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01F95DC-4D10-294D-8A8D-1C8F361F4C5C}"/>
                  </a:ext>
                </a:extLst>
              </p:cNvPr>
              <p:cNvSpPr txBox="1"/>
              <p:nvPr/>
            </p:nvSpPr>
            <p:spPr>
              <a:xfrm>
                <a:off x="2823638" y="4179886"/>
                <a:ext cx="4262962" cy="563424"/>
              </a:xfrm>
              <a:prstGeom prst="rect">
                <a:avLst/>
              </a:prstGeom>
              <a:noFill/>
            </p:spPr>
            <p:txBody>
              <a:bodyPr wrap="none" rtlCol="0">
                <a:spAutoFit/>
              </a:bodyPr>
              <a:lstStyle/>
              <a:p>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=0</m:t>
                        </m:r>
                      </m:sub>
                      <m:sup>
                        <m:r>
                          <a:rPr lang="en-US" sz="2000" i="1" smtClean="0">
                            <a:latin typeface="Cambria Math" panose="02040503050406030204" pitchFamily="18" charset="0"/>
                            <a:ea typeface="Cambria Math" panose="02040503050406030204" pitchFamily="18" charset="0"/>
                          </a:rPr>
                          <m:t>∞</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𝑘</m:t>
                            </m:r>
                          </m:sub>
                        </m:sSub>
                      </m:e>
                    </m:nary>
                    <m:r>
                      <a:rPr lang="en-US"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n-US" altLang="zh-CN" sz="2000" b="0" i="1" smtClean="0">
                            <a:latin typeface="Cambria Math" panose="02040503050406030204" pitchFamily="18" charset="0"/>
                            <a:ea typeface="Cambria Math" panose="02040503050406030204" pitchFamily="18" charset="0"/>
                          </a:rPr>
                          <m:t>𝜇</m:t>
                        </m:r>
                      </m:den>
                    </m:f>
                    <m:r>
                      <a:rPr lang="en-US" altLang="zh-CN" sz="2000" b="0" i="1" smtClean="0">
                        <a:latin typeface="Cambria Math" panose="02040503050406030204" pitchFamily="18" charset="0"/>
                        <a:ea typeface="Cambria Math" panose="02040503050406030204" pitchFamily="18" charset="0"/>
                      </a:rPr>
                      <m:t>=</m:t>
                    </m:r>
                    <m:nary>
                      <m:naryPr>
                        <m:chr m:val="∑"/>
                        <m:limLoc m:val="subSup"/>
                        <m:ctrlPr>
                          <a:rPr lang="en-US" altLang="zh-CN" sz="2000" b="0" i="1" smtClean="0">
                            <a:latin typeface="Cambria Math" panose="02040503050406030204" pitchFamily="18" charset="0"/>
                            <a:ea typeface="Cambria Math" panose="02040503050406030204" pitchFamily="18" charset="0"/>
                          </a:rPr>
                        </m:ctrlPr>
                      </m:naryPr>
                      <m:sub>
                        <m:r>
                          <m:rPr>
                            <m:brk m:alnAt="25"/>
                          </m:rP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=0</m:t>
                        </m:r>
                      </m:sub>
                      <m:sup>
                        <m:r>
                          <a:rPr lang="en-US" sz="2000" i="1">
                            <a:latin typeface="Cambria Math" panose="02040503050406030204" pitchFamily="18" charset="0"/>
                            <a:ea typeface="Cambria Math" panose="02040503050406030204" pitchFamily="18" charset="0"/>
                          </a:rPr>
                          <m:t>∞</m:t>
                        </m:r>
                      </m:sup>
                      <m:e>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𝜌</m:t>
                            </m:r>
                          </m:e>
                          <m:sup>
                            <m:r>
                              <a:rPr lang="en-US" altLang="zh-CN" sz="2000" b="0" i="1" smtClean="0">
                                <a:latin typeface="Cambria Math" panose="02040503050406030204" pitchFamily="18" charset="0"/>
                                <a:ea typeface="Cambria Math" panose="02040503050406030204" pitchFamily="18" charset="0"/>
                              </a:rPr>
                              <m:t>𝑘</m:t>
                            </m:r>
                          </m:sup>
                        </m:sSup>
                      </m:e>
                    </m:nary>
                    <m:r>
                      <a:rPr lang="en-US" altLang="zh-CN" sz="2000" b="0" i="1" smtClean="0">
                        <a:latin typeface="Cambria Math" panose="02040503050406030204" pitchFamily="18" charset="0"/>
                        <a:ea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𝜌</m:t>
                    </m:r>
                    <m:r>
                      <a:rPr lang="en-US" altLang="zh-CN" sz="2000" b="0" i="1" smtClean="0">
                        <a:latin typeface="Cambria Math" panose="02040503050406030204" pitchFamily="18" charset="0"/>
                        <a:ea typeface="Cambria Math" panose="02040503050406030204" pitchFamily="18" charset="0"/>
                      </a:rPr>
                      <m:t>)</m:t>
                    </m:r>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𝑘</m:t>
                    </m:r>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1</m:t>
                        </m:r>
                      </m:num>
                      <m:den>
                        <m:r>
                          <a:rPr lang="en-US" altLang="zh-CN" sz="2000" i="1">
                            <a:latin typeface="Cambria Math" panose="02040503050406030204" pitchFamily="18" charset="0"/>
                            <a:ea typeface="Cambria Math" panose="02040503050406030204" pitchFamily="18" charset="0"/>
                          </a:rPr>
                          <m:t>𝜇</m:t>
                        </m:r>
                      </m:den>
                    </m:f>
                  </m:oMath>
                </a14:m>
                <a:endParaRPr lang="en-US" sz="2000" dirty="0"/>
              </a:p>
            </p:txBody>
          </p:sp>
        </mc:Choice>
        <mc:Fallback xmlns="">
          <p:sp>
            <p:nvSpPr>
              <p:cNvPr id="2" name="TextBox 1">
                <a:extLst>
                  <a:ext uri="{FF2B5EF4-FFF2-40B4-BE49-F238E27FC236}">
                    <a16:creationId xmlns:a16="http://schemas.microsoft.com/office/drawing/2014/main" id="{701F95DC-4D10-294D-8A8D-1C8F361F4C5C}"/>
                  </a:ext>
                </a:extLst>
              </p:cNvPr>
              <p:cNvSpPr txBox="1">
                <a:spLocks noRot="1" noChangeAspect="1" noMove="1" noResize="1" noEditPoints="1" noAdjustHandles="1" noChangeArrowheads="1" noChangeShapeType="1" noTextEdit="1"/>
              </p:cNvSpPr>
              <p:nvPr/>
            </p:nvSpPr>
            <p:spPr>
              <a:xfrm>
                <a:off x="2823638" y="4179886"/>
                <a:ext cx="4262962" cy="563424"/>
              </a:xfrm>
              <a:prstGeom prst="rect">
                <a:avLst/>
              </a:prstGeom>
              <a:blipFill>
                <a:blip r:embed="rId13"/>
                <a:stretch>
                  <a:fillRect l="-8309" t="-71111" b="-111111"/>
                </a:stretch>
              </a:blipFill>
            </p:spPr>
            <p:txBody>
              <a:bodyPr/>
              <a:lstStyle/>
              <a:p>
                <a:r>
                  <a:rPr lang="en-US">
                    <a:noFill/>
                  </a:rPr>
                  <a:t> </a:t>
                </a:r>
              </a:p>
            </p:txBody>
          </p:sp>
        </mc:Fallback>
      </mc:AlternateContent>
    </p:spTree>
    <p:extLst>
      <p:ext uri="{BB962C8B-B14F-4D97-AF65-F5344CB8AC3E}">
        <p14:creationId xmlns:p14="http://schemas.microsoft.com/office/powerpoint/2010/main" val="2205294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B3364E0-6AB1-4743-A21F-7BF7A572B81A}" type="slidenum">
              <a:rPr lang="en-US" altLang="x-none" sz="1200">
                <a:latin typeface="Tahoma" charset="0"/>
              </a:rPr>
              <a:pPr>
                <a:spcBef>
                  <a:spcPct val="0"/>
                </a:spcBef>
                <a:buClrTx/>
                <a:buSzTx/>
                <a:buFontTx/>
                <a:buNone/>
              </a:pPr>
              <a:t>12</a:t>
            </a:fld>
            <a:endParaRPr lang="en-US" altLang="x-none" sz="1200">
              <a:latin typeface="Tahoma" charset="0"/>
            </a:endParaRPr>
          </a:p>
        </p:txBody>
      </p:sp>
      <p:sp>
        <p:nvSpPr>
          <p:cNvPr id="56322" name="Rectangle 3"/>
          <p:cNvSpPr>
            <a:spLocks noChangeArrowheads="1"/>
          </p:cNvSpPr>
          <p:nvPr/>
        </p:nvSpPr>
        <p:spPr bwMode="auto">
          <a:xfrm>
            <a:off x="476250" y="266700"/>
            <a:ext cx="776128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5" tIns="45642" rIns="91285" bIns="4564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400" u="sng" dirty="0">
                <a:solidFill>
                  <a:schemeClr val="accent2"/>
                </a:solidFill>
              </a:rPr>
              <a:t>Recap: Analysis of Delay</a:t>
            </a:r>
            <a:endParaRPr lang="en-US" altLang="x-none" sz="3600" u="sng" dirty="0">
              <a:solidFill>
                <a:schemeClr val="accent2"/>
              </a:solidFill>
              <a:ea typeface="宋体" charset="-122"/>
            </a:endParaRPr>
          </a:p>
        </p:txBody>
      </p:sp>
      <p:grpSp>
        <p:nvGrpSpPr>
          <p:cNvPr id="2" name="Group 17"/>
          <p:cNvGrpSpPr>
            <a:grpSpLocks/>
          </p:cNvGrpSpPr>
          <p:nvPr/>
        </p:nvGrpSpPr>
        <p:grpSpPr bwMode="auto">
          <a:xfrm>
            <a:off x="1447800" y="2743200"/>
            <a:ext cx="6162675" cy="1293813"/>
            <a:chOff x="676" y="2884"/>
            <a:chExt cx="4032" cy="864"/>
          </a:xfrm>
        </p:grpSpPr>
        <p:graphicFrame>
          <p:nvGraphicFramePr>
            <p:cNvPr id="56330" name="Object 5"/>
            <p:cNvGraphicFramePr>
              <a:graphicFrameLocks noChangeAspect="1"/>
            </p:cNvGraphicFramePr>
            <p:nvPr/>
          </p:nvGraphicFramePr>
          <p:xfrm>
            <a:off x="926" y="2975"/>
            <a:ext cx="3501" cy="687"/>
          </p:xfrm>
          <a:graphic>
            <a:graphicData uri="http://schemas.openxmlformats.org/presentationml/2006/ole">
              <mc:AlternateContent xmlns:mc="http://schemas.openxmlformats.org/markup-compatibility/2006">
                <mc:Choice xmlns:v="urn:schemas-microsoft-com:vml" Requires="v">
                  <p:oleObj spid="_x0000_s369189" name="Equation" r:id="rId4" imgW="2197100" imgH="431800" progId="Equation.3">
                    <p:embed/>
                  </p:oleObj>
                </mc:Choice>
                <mc:Fallback>
                  <p:oleObj name="Equation" r:id="rId4" imgW="2197100" imgH="431800" progId="Equation.3">
                    <p:embed/>
                    <p:pic>
                      <p:nvPicPr>
                        <p:cNvPr id="5633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 y="2975"/>
                          <a:ext cx="3501" cy="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6331" name="Rectangle 15"/>
            <p:cNvSpPr>
              <a:spLocks noChangeArrowheads="1"/>
            </p:cNvSpPr>
            <p:nvPr/>
          </p:nvSpPr>
          <p:spPr bwMode="auto">
            <a:xfrm>
              <a:off x="676" y="2884"/>
              <a:ext cx="4032"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3" name="Group 13"/>
          <p:cNvGrpSpPr>
            <a:grpSpLocks/>
          </p:cNvGrpSpPr>
          <p:nvPr/>
        </p:nvGrpSpPr>
        <p:grpSpPr bwMode="auto">
          <a:xfrm>
            <a:off x="1147763" y="4721225"/>
            <a:ext cx="6467475" cy="1293813"/>
            <a:chOff x="1147756" y="5254419"/>
            <a:chExt cx="6468017" cy="1293006"/>
          </a:xfrm>
        </p:grpSpPr>
        <p:sp>
          <p:nvSpPr>
            <p:cNvPr id="56328" name="Rectangle 15"/>
            <p:cNvSpPr>
              <a:spLocks noChangeArrowheads="1"/>
            </p:cNvSpPr>
            <p:nvPr/>
          </p:nvSpPr>
          <p:spPr bwMode="auto">
            <a:xfrm>
              <a:off x="1147756" y="5254419"/>
              <a:ext cx="6468017" cy="129300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294" tIns="45647" rIns="91294" bIns="4564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aphicFrame>
          <p:nvGraphicFramePr>
            <p:cNvPr id="56329" name="Object 4"/>
            <p:cNvGraphicFramePr>
              <a:graphicFrameLocks noChangeAspect="1"/>
            </p:cNvGraphicFramePr>
            <p:nvPr/>
          </p:nvGraphicFramePr>
          <p:xfrm>
            <a:off x="1500211" y="5392446"/>
            <a:ext cx="5801211" cy="1028058"/>
          </p:xfrm>
          <a:graphic>
            <a:graphicData uri="http://schemas.openxmlformats.org/presentationml/2006/ole">
              <mc:AlternateContent xmlns:mc="http://schemas.openxmlformats.org/markup-compatibility/2006">
                <mc:Choice xmlns:v="urn:schemas-microsoft-com:vml" Requires="v">
                  <p:oleObj spid="_x0000_s369190" name="Equation" r:id="rId6" imgW="2336800" imgH="431800" progId="Equation.3">
                    <p:embed/>
                  </p:oleObj>
                </mc:Choice>
                <mc:Fallback>
                  <p:oleObj name="Equation" r:id="rId6" imgW="2336800" imgH="431800" progId="Equation.3">
                    <p:embed/>
                    <p:pic>
                      <p:nvPicPr>
                        <p:cNvPr id="56329"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0211" y="5392446"/>
                          <a:ext cx="5801211" cy="10280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
        <p:nvSpPr>
          <p:cNvPr id="56325" name="Rectangle 4"/>
          <p:cNvSpPr>
            <a:spLocks noChangeArrowheads="1"/>
          </p:cNvSpPr>
          <p:nvPr/>
        </p:nvSpPr>
        <p:spPr bwMode="auto">
          <a:xfrm>
            <a:off x="0" y="6091238"/>
            <a:ext cx="707866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zh-CN" sz="1800" dirty="0">
                <a:solidFill>
                  <a:srgbClr val="000000"/>
                </a:solidFill>
                <a:latin typeface="Times New Roman" charset="0"/>
                <a:ea typeface="宋体" charset="-122"/>
              </a:rPr>
              <a:t>For a demo of M/M/1, see: </a:t>
            </a:r>
            <a:br>
              <a:rPr lang="en-US" altLang="zh-CN" sz="1800" dirty="0">
                <a:solidFill>
                  <a:srgbClr val="000000"/>
                </a:solidFill>
                <a:latin typeface="Times New Roman" charset="0"/>
                <a:ea typeface="宋体" charset="-122"/>
              </a:rPr>
            </a:br>
            <a:r>
              <a:rPr lang="en-US" altLang="x-none" sz="1800" dirty="0">
                <a:solidFill>
                  <a:srgbClr val="000000"/>
                </a:solidFill>
                <a:latin typeface="Times New Roman" charset="0"/>
                <a:ea typeface="宋体" charset="-122"/>
              </a:rPr>
              <a:t>http://</a:t>
            </a:r>
            <a:r>
              <a:rPr lang="en-US" altLang="x-none" sz="1800" dirty="0" err="1">
                <a:solidFill>
                  <a:srgbClr val="000000"/>
                </a:solidFill>
                <a:latin typeface="Times New Roman" charset="0"/>
                <a:ea typeface="宋体" charset="-122"/>
              </a:rPr>
              <a:t>www.dcs.ed.ac.uk</a:t>
            </a:r>
            <a:r>
              <a:rPr lang="en-US" altLang="x-none" sz="1800" dirty="0">
                <a:solidFill>
                  <a:srgbClr val="000000"/>
                </a:solidFill>
                <a:latin typeface="Times New Roman" charset="0"/>
                <a:ea typeface="宋体" charset="-122"/>
              </a:rPr>
              <a:t>/home/</a:t>
            </a:r>
            <a:r>
              <a:rPr lang="en-US" altLang="x-none" sz="1800" dirty="0" err="1">
                <a:solidFill>
                  <a:srgbClr val="000000"/>
                </a:solidFill>
                <a:latin typeface="Times New Roman" charset="0"/>
                <a:ea typeface="宋体" charset="-122"/>
              </a:rPr>
              <a:t>jeh</a:t>
            </a:r>
            <a:r>
              <a:rPr lang="en-US" altLang="x-none" sz="1800" dirty="0">
                <a:solidFill>
                  <a:srgbClr val="000000"/>
                </a:solidFill>
                <a:latin typeface="Times New Roman" charset="0"/>
                <a:ea typeface="宋体" charset="-122"/>
              </a:rPr>
              <a:t>/</a:t>
            </a:r>
            <a:r>
              <a:rPr lang="en-US" altLang="x-none" sz="1800" dirty="0" err="1">
                <a:solidFill>
                  <a:srgbClr val="000000"/>
                </a:solidFill>
                <a:latin typeface="Times New Roman" charset="0"/>
                <a:ea typeface="宋体" charset="-122"/>
              </a:rPr>
              <a:t>Simjava</a:t>
            </a:r>
            <a:r>
              <a:rPr lang="en-US" altLang="x-none" sz="1800" dirty="0">
                <a:solidFill>
                  <a:srgbClr val="000000"/>
                </a:solidFill>
                <a:latin typeface="Times New Roman" charset="0"/>
                <a:ea typeface="宋体" charset="-122"/>
              </a:rPr>
              <a:t>/queueing/mm1_q/mm1_q.html</a:t>
            </a:r>
          </a:p>
        </p:txBody>
      </p:sp>
      <p:graphicFrame>
        <p:nvGraphicFramePr>
          <p:cNvPr id="16" name="Object 5"/>
          <p:cNvGraphicFramePr>
            <a:graphicFrameLocks noChangeAspect="1"/>
          </p:cNvGraphicFramePr>
          <p:nvPr/>
        </p:nvGraphicFramePr>
        <p:xfrm>
          <a:off x="1447800" y="1447800"/>
          <a:ext cx="1295400" cy="796925"/>
        </p:xfrm>
        <a:graphic>
          <a:graphicData uri="http://schemas.openxmlformats.org/presentationml/2006/ole">
            <mc:AlternateContent xmlns:mc="http://schemas.openxmlformats.org/markup-compatibility/2006">
              <mc:Choice xmlns:v="urn:schemas-microsoft-com:vml" Requires="v">
                <p:oleObj spid="_x0000_s369191" name="Equation" r:id="rId8" imgW="393529" imgH="241195" progId="Equation.3">
                  <p:embed/>
                </p:oleObj>
              </mc:Choice>
              <mc:Fallback>
                <p:oleObj name="Equation" r:id="rId8" imgW="393529" imgH="241195" progId="Equation.3">
                  <p:embed/>
                  <p:pic>
                    <p:nvPicPr>
                      <p:cNvPr id="16"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1447800"/>
                        <a:ext cx="1295400" cy="796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5"/>
          <p:cNvGraphicFramePr>
            <a:graphicFrameLocks noChangeAspect="1"/>
          </p:cNvGraphicFramePr>
          <p:nvPr/>
        </p:nvGraphicFramePr>
        <p:xfrm>
          <a:off x="4557713" y="1544638"/>
          <a:ext cx="1171575" cy="755650"/>
        </p:xfrm>
        <a:graphic>
          <a:graphicData uri="http://schemas.openxmlformats.org/presentationml/2006/ole">
            <mc:AlternateContent xmlns:mc="http://schemas.openxmlformats.org/markup-compatibility/2006">
              <mc:Choice xmlns:v="urn:schemas-microsoft-com:vml" Requires="v">
                <p:oleObj spid="_x0000_s369192" name="Equation" r:id="rId10" imgW="355600" imgH="228600" progId="Equation.3">
                  <p:embed/>
                </p:oleObj>
              </mc:Choice>
              <mc:Fallback>
                <p:oleObj name="Equation" r:id="rId10" imgW="355600" imgH="228600" progId="Equation.3">
                  <p:embed/>
                  <p:pic>
                    <p:nvPicPr>
                      <p:cNvPr id="17"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57713" y="1544638"/>
                        <a:ext cx="1171575" cy="755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30123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0"/>
          <p:cNvGraphicFramePr>
            <a:graphicFrameLocks noChangeAspect="1"/>
          </p:cNvGraphicFramePr>
          <p:nvPr>
            <p:extLst/>
          </p:nvPr>
        </p:nvGraphicFramePr>
        <p:xfrm>
          <a:off x="7315200" y="5570538"/>
          <a:ext cx="1339850" cy="806450"/>
        </p:xfrm>
        <a:graphic>
          <a:graphicData uri="http://schemas.openxmlformats.org/presentationml/2006/ole">
            <mc:AlternateContent xmlns:mc="http://schemas.openxmlformats.org/markup-compatibility/2006">
              <mc:Choice xmlns:v="urn:schemas-microsoft-com:vml" Requires="v">
                <p:oleObj spid="_x0000_s369939" name="Equation" r:id="rId4" imgW="571500" imgH="431800" progId="Equation.3">
                  <p:embed/>
                </p:oleObj>
              </mc:Choice>
              <mc:Fallback>
                <p:oleObj name="Equation" r:id="rId4" imgW="571500" imgH="431800" progId="Equation.3">
                  <p:embed/>
                  <p:pic>
                    <p:nvPicPr>
                      <p:cNvPr id="12"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5570538"/>
                        <a:ext cx="1339850" cy="806450"/>
                      </a:xfrm>
                      <a:prstGeom prst="rect">
                        <a:avLst/>
                      </a:prstGeom>
                      <a:noFill/>
                      <a:ln>
                        <a:solidFill>
                          <a:srgbClr val="FF0000"/>
                        </a:solidFill>
                      </a:ln>
                      <a:effectLst/>
                      <a:extLst/>
                    </p:spPr>
                  </p:pic>
                </p:oleObj>
              </mc:Fallback>
            </mc:AlternateContent>
          </a:graphicData>
        </a:graphic>
      </p:graphicFrame>
      <p:sp>
        <p:nvSpPr>
          <p:cNvPr id="60418" name="Rectangle 2"/>
          <p:cNvSpPr>
            <a:spLocks noGrp="1" noChangeArrowheads="1"/>
          </p:cNvSpPr>
          <p:nvPr>
            <p:ph type="title"/>
          </p:nvPr>
        </p:nvSpPr>
        <p:spPr>
          <a:xfrm>
            <a:off x="533400" y="228600"/>
            <a:ext cx="6549231" cy="1143000"/>
          </a:xfrm>
        </p:spPr>
        <p:txBody>
          <a:bodyPr/>
          <a:lstStyle/>
          <a:p>
            <a:r>
              <a:rPr lang="en-US" altLang="zh-CN" sz="3600" dirty="0">
                <a:ea typeface="宋体" charset="-122"/>
              </a:rPr>
              <a:t>Recap:</a:t>
            </a:r>
            <a:r>
              <a:rPr lang="zh-CN" altLang="en-US" sz="3600" dirty="0">
                <a:ea typeface="宋体" charset="-122"/>
              </a:rPr>
              <a:t> </a:t>
            </a:r>
            <a:r>
              <a:rPr lang="en-US" altLang="zh-CN" sz="3600" dirty="0">
                <a:ea typeface="宋体" charset="-122"/>
              </a:rPr>
              <a:t>Statistical Multiplexing</a:t>
            </a:r>
            <a:endParaRPr lang="en-US" altLang="x-none" sz="3600" dirty="0">
              <a:ea typeface="ＭＳ Ｐゴシック" charset="-128"/>
            </a:endParaRPr>
          </a:p>
        </p:txBody>
      </p:sp>
      <p:sp>
        <p:nvSpPr>
          <p:cNvPr id="60419" name="Rectangle 3"/>
          <p:cNvSpPr>
            <a:spLocks noGrp="1" noChangeArrowheads="1"/>
          </p:cNvSpPr>
          <p:nvPr>
            <p:ph idx="1"/>
          </p:nvPr>
        </p:nvSpPr>
        <p:spPr>
          <a:xfrm>
            <a:off x="533400" y="4162692"/>
            <a:ext cx="4165838" cy="2017612"/>
          </a:xfrm>
        </p:spPr>
        <p:txBody>
          <a:bodyPr/>
          <a:lstStyle/>
          <a:p>
            <a:pPr>
              <a:buFont typeface="Wingdings" pitchFamily="2" charset="2"/>
              <a:buChar char="q"/>
            </a:pPr>
            <a:r>
              <a:rPr lang="en-US" altLang="zh-CN" sz="2000" dirty="0">
                <a:ea typeface="宋体" charset="-122"/>
              </a:rPr>
              <a:t>no reservation: all arrivals into the single link, the queueing delay + transmission delay:</a:t>
            </a:r>
            <a:br>
              <a:rPr lang="en-US" altLang="zh-CN" sz="2000" dirty="0">
                <a:ea typeface="宋体" charset="-122"/>
              </a:rPr>
            </a:br>
            <a:endParaRPr lang="en-US" altLang="x-none" sz="2000" dirty="0">
              <a:ea typeface="ＭＳ Ｐゴシック" charset="-128"/>
            </a:endParaRPr>
          </a:p>
        </p:txBody>
      </p:sp>
      <p:sp>
        <p:nvSpPr>
          <p:cNvPr id="60417"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fld id="{53B56C61-E90C-2449-925A-791D7E2CC791}" type="slidenum">
              <a:rPr lang="en-US" altLang="x-none" sz="1200">
                <a:latin typeface="Tahoma" charset="0"/>
              </a:rPr>
              <a:pPr algn="ctr">
                <a:spcBef>
                  <a:spcPct val="0"/>
                </a:spcBef>
                <a:buClrTx/>
                <a:buSzTx/>
                <a:buFontTx/>
                <a:buNone/>
              </a:pPr>
              <a:t>13</a:t>
            </a:fld>
            <a:endParaRPr lang="en-US" altLang="x-none" sz="1200">
              <a:latin typeface="Tahoma" charset="0"/>
            </a:endParaRPr>
          </a:p>
        </p:txBody>
      </p:sp>
      <mc:AlternateContent xmlns:mc="http://schemas.openxmlformats.org/markup-compatibility/2006" xmlns:a14="http://schemas.microsoft.com/office/drawing/2010/main">
        <mc:Choice Requires="a14">
          <p:sp>
            <p:nvSpPr>
              <p:cNvPr id="60420" name="Rectangle 7"/>
              <p:cNvSpPr>
                <a:spLocks noChangeArrowheads="1"/>
              </p:cNvSpPr>
              <p:nvPr/>
            </p:nvSpPr>
            <p:spPr bwMode="auto">
              <a:xfrm>
                <a:off x="4800600" y="4168775"/>
                <a:ext cx="3808413" cy="16779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393" tIns="45700" rIns="91393" bIns="45700"/>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zh-CN" sz="2000" dirty="0">
                    <a:ea typeface="宋体" charset="-122"/>
                  </a:rPr>
                  <a:t>reservation: each flow uses its own reserved (sub)link with rate </a:t>
                </a:r>
                <a14:m>
                  <m:oMath xmlns:m="http://schemas.openxmlformats.org/officeDocument/2006/math">
                    <m:r>
                      <a:rPr lang="en-US" sz="2000" i="1" dirty="0">
                        <a:latin typeface="Cambria Math" panose="02040503050406030204" pitchFamily="18" charset="0"/>
                        <a:ea typeface="Cambria Math" panose="02040503050406030204" pitchFamily="18" charset="0"/>
                      </a:rPr>
                      <m:t>𝜇</m:t>
                    </m:r>
                    <m:r>
                      <a:rPr lang="en-US" sz="2000" i="1" dirty="0">
                        <a:latin typeface="Cambria Math" panose="02040503050406030204" pitchFamily="18" charset="0"/>
                        <a:ea typeface="Cambria Math" panose="02040503050406030204" pitchFamily="18" charset="0"/>
                      </a:rPr>
                      <m:t> </m:t>
                    </m:r>
                  </m:oMath>
                </a14:m>
                <a:r>
                  <a:rPr lang="en-US" altLang="zh-CN" sz="2000" dirty="0">
                    <a:ea typeface="宋体" charset="-122"/>
                  </a:rPr>
                  <a:t>/n, the queueing delay + transmission delay:</a:t>
                </a:r>
                <a:endParaRPr lang="en-US" altLang="x-none" sz="2000" dirty="0">
                  <a:ea typeface="宋体" charset="-122"/>
                </a:endParaRPr>
              </a:p>
            </p:txBody>
          </p:sp>
        </mc:Choice>
        <mc:Fallback xmlns="">
          <p:sp>
            <p:nvSpPr>
              <p:cNvPr id="60420" name="Rectangle 7"/>
              <p:cNvSpPr>
                <a:spLocks noRot="1" noChangeAspect="1" noMove="1" noResize="1" noEditPoints="1" noAdjustHandles="1" noChangeArrowheads="1" noChangeShapeType="1" noTextEdit="1"/>
              </p:cNvSpPr>
              <p:nvPr/>
            </p:nvSpPr>
            <p:spPr bwMode="auto">
              <a:xfrm>
                <a:off x="4800600" y="4168775"/>
                <a:ext cx="3808413" cy="1677988"/>
              </a:xfrm>
              <a:prstGeom prst="rect">
                <a:avLst/>
              </a:prstGeom>
              <a:blipFill>
                <a:blip r:embed="rId6"/>
                <a:stretch>
                  <a:fillRect l="-664" t="-1504" r="-33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368" name="Text Box 8"/>
              <p:cNvSpPr txBox="1">
                <a:spLocks noChangeArrowheads="1"/>
              </p:cNvSpPr>
              <p:nvPr/>
            </p:nvSpPr>
            <p:spPr bwMode="auto">
              <a:xfrm>
                <a:off x="685800" y="1524000"/>
                <a:ext cx="7848600" cy="2554388"/>
              </a:xfrm>
              <a:prstGeom prst="rect">
                <a:avLst/>
              </a:prstGeom>
              <a:noFill/>
              <a:ln w="12700">
                <a:noFill/>
                <a:miter lim="800000"/>
                <a:headEnd/>
                <a:tailEnd/>
              </a:ln>
            </p:spPr>
            <p:txBody>
              <a:bodyPr lIns="91285" tIns="45642" rIns="91285" bIns="45642">
                <a:spAutoFit/>
              </a:bodyPr>
              <a:lstStyle/>
              <a:p>
                <a:pPr algn="l" defTabSz="911352">
                  <a:defRPr/>
                </a:pPr>
                <a:r>
                  <a:rPr lang="en-US" sz="2000" dirty="0">
                    <a:latin typeface="+mn-lt"/>
                    <a:ea typeface="+mn-ea"/>
                  </a:rPr>
                  <a:t>A simple model to compare bandwidth efficiency of</a:t>
                </a:r>
              </a:p>
              <a:p>
                <a:pPr algn="l" defTabSz="911352">
                  <a:defRPr/>
                </a:pPr>
                <a:r>
                  <a:rPr lang="en-US" sz="2000" dirty="0">
                    <a:latin typeface="+mn-lt"/>
                    <a:ea typeface="+mn-ea"/>
                  </a:rPr>
                  <a:t> - reservation/dedication (aka circuit-switching) vs</a:t>
                </a:r>
              </a:p>
              <a:p>
                <a:pPr algn="l" defTabSz="911352">
                  <a:defRPr/>
                </a:pPr>
                <a:r>
                  <a:rPr lang="en-US" sz="2000" dirty="0">
                    <a:latin typeface="+mn-lt"/>
                    <a:ea typeface="+mn-ea"/>
                  </a:rPr>
                  <a:t> - no reservation (aka packet switching)</a:t>
                </a:r>
                <a:br>
                  <a:rPr lang="en-US" sz="2000" dirty="0">
                    <a:latin typeface="+mn-lt"/>
                    <a:ea typeface="+mn-ea"/>
                  </a:rPr>
                </a:br>
                <a:r>
                  <a:rPr lang="en-US" sz="2000" dirty="0">
                    <a:latin typeface="+mn-lt"/>
                    <a:ea typeface="+mn-ea"/>
                  </a:rPr>
                  <a:t>setup</a:t>
                </a:r>
              </a:p>
              <a:p>
                <a:pPr algn="l" defTabSz="911352">
                  <a:defRPr/>
                </a:pPr>
                <a:r>
                  <a:rPr lang="en-US" sz="2000" dirty="0">
                    <a:latin typeface="+mn-lt"/>
                    <a:ea typeface="+mn-ea"/>
                  </a:rPr>
                  <a:t> - a single bottleneck link </a:t>
                </a:r>
                <a:r>
                  <a:rPr lang="en-US" altLang="zh-CN" sz="2000" dirty="0">
                    <a:latin typeface="+mn-lt"/>
                    <a:ea typeface="+mn-ea"/>
                  </a:rPr>
                  <a:t>with</a:t>
                </a:r>
                <a:r>
                  <a:rPr lang="en-US" sz="2000" dirty="0">
                    <a:latin typeface="+mn-lt"/>
                    <a:ea typeface="+mn-ea"/>
                  </a:rPr>
                  <a:t> </a:t>
                </a:r>
              </a:p>
              <a:p>
                <a:pPr algn="l" defTabSz="911352">
                  <a:defRPr/>
                </a:pPr>
                <a:r>
                  <a:rPr lang="zh-CN" altLang="en-US" sz="2000" dirty="0">
                    <a:latin typeface="+mn-lt"/>
                    <a:ea typeface="+mn-ea"/>
                  </a:rPr>
                  <a:t>    </a:t>
                </a:r>
                <a:r>
                  <a:rPr lang="en-US" altLang="zh-CN" sz="2000" dirty="0">
                    <a:latin typeface="+mn-lt"/>
                    <a:ea typeface="+mn-ea"/>
                  </a:rPr>
                  <a:t>service</a:t>
                </a:r>
                <a:r>
                  <a:rPr lang="zh-CN" altLang="en-US" sz="2000" dirty="0">
                    <a:latin typeface="+mn-lt"/>
                    <a:ea typeface="+mn-ea"/>
                  </a:rPr>
                  <a:t> </a:t>
                </a:r>
                <a:r>
                  <a:rPr lang="en-US" altLang="zh-CN" sz="2000" dirty="0">
                    <a:latin typeface="+mn-lt"/>
                    <a:ea typeface="+mn-ea"/>
                  </a:rPr>
                  <a:t>rate</a:t>
                </a:r>
                <a:r>
                  <a:rPr lang="zh-CN" altLang="en-US" sz="2000" dirty="0">
                    <a:latin typeface="+mn-lt"/>
                    <a:ea typeface="+mn-ea"/>
                  </a:rPr>
                  <a:t>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𝜇</m:t>
                    </m:r>
                  </m:oMath>
                </a14:m>
                <a:endParaRPr lang="en-US" sz="2000" dirty="0">
                  <a:latin typeface="+mn-lt"/>
                  <a:ea typeface="+mn-ea"/>
                </a:endParaRPr>
              </a:p>
              <a:p>
                <a:pPr algn="l" defTabSz="911352">
                  <a:defRPr/>
                </a:pPr>
                <a:r>
                  <a:rPr lang="en-US" sz="2000" dirty="0">
                    <a:latin typeface="+mn-lt"/>
                    <a:ea typeface="+mn-ea"/>
                  </a:rPr>
                  <a:t> - </a:t>
                </a:r>
                <a14:m>
                  <m:oMath xmlns:m="http://schemas.openxmlformats.org/officeDocument/2006/math">
                    <m:r>
                      <a:rPr lang="en-US" sz="2000" i="1" dirty="0" smtClean="0">
                        <a:latin typeface="Cambria Math" panose="02040503050406030204" pitchFamily="18" charset="0"/>
                        <a:ea typeface="+mn-ea"/>
                      </a:rPr>
                      <m:t>𝑛</m:t>
                    </m:r>
                  </m:oMath>
                </a14:m>
                <a:r>
                  <a:rPr lang="en-US" sz="2000" dirty="0">
                    <a:latin typeface="+mn-lt"/>
                    <a:ea typeface="+mn-ea"/>
                  </a:rPr>
                  <a:t> flows; each flow has an </a:t>
                </a:r>
                <a:br>
                  <a:rPr lang="en-US" sz="2000" dirty="0">
                    <a:latin typeface="+mn-lt"/>
                    <a:ea typeface="+mn-ea"/>
                  </a:rPr>
                </a:br>
                <a:r>
                  <a:rPr lang="en-US" sz="2000" dirty="0">
                    <a:latin typeface="+mn-lt"/>
                    <a:ea typeface="+mn-ea"/>
                  </a:rPr>
                  <a:t>   arrival rate of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𝜆</m:t>
                    </m:r>
                    <m:r>
                      <a:rPr lang="en-US" sz="2000" i="1" dirty="0" smtClean="0">
                        <a:latin typeface="Cambria Math" panose="02040503050406030204" pitchFamily="18" charset="0"/>
                        <a:ea typeface="+mn-ea"/>
                      </a:rPr>
                      <m:t>/</m:t>
                    </m:r>
                    <m:r>
                      <a:rPr lang="en-US" sz="2000" i="1" dirty="0" smtClean="0">
                        <a:latin typeface="Cambria Math" panose="02040503050406030204" pitchFamily="18" charset="0"/>
                        <a:ea typeface="+mn-ea"/>
                      </a:rPr>
                      <m:t>𝑛</m:t>
                    </m:r>
                  </m:oMath>
                </a14:m>
                <a:endParaRPr lang="en-US" sz="2000" dirty="0">
                  <a:latin typeface="+mn-lt"/>
                  <a:ea typeface="+mn-ea"/>
                </a:endParaRPr>
              </a:p>
            </p:txBody>
          </p:sp>
        </mc:Choice>
        <mc:Fallback xmlns="">
          <p:sp>
            <p:nvSpPr>
              <p:cNvPr id="15368" name="Text Box 8"/>
              <p:cNvSpPr txBox="1">
                <a:spLocks noRot="1" noChangeAspect="1" noMove="1" noResize="1" noEditPoints="1" noAdjustHandles="1" noChangeArrowheads="1" noChangeShapeType="1" noTextEdit="1"/>
              </p:cNvSpPr>
              <p:nvPr/>
            </p:nvSpPr>
            <p:spPr bwMode="auto">
              <a:xfrm>
                <a:off x="685800" y="1524000"/>
                <a:ext cx="7848600" cy="2554388"/>
              </a:xfrm>
              <a:prstGeom prst="rect">
                <a:avLst/>
              </a:prstGeom>
              <a:blipFill>
                <a:blip r:embed="rId7"/>
                <a:stretch>
                  <a:fillRect l="-808" t="-1493" b="-2985"/>
                </a:stretch>
              </a:blipFill>
              <a:ln w="12700">
                <a:noFill/>
                <a:miter lim="800000"/>
                <a:headEnd/>
                <a:tailEnd/>
              </a:ln>
            </p:spPr>
            <p:txBody>
              <a:bodyPr/>
              <a:lstStyle/>
              <a:p>
                <a:r>
                  <a:rPr lang="en-US">
                    <a:noFill/>
                  </a:rPr>
                  <a:t> </a:t>
                </a:r>
              </a:p>
            </p:txBody>
          </p:sp>
        </mc:Fallback>
      </mc:AlternateContent>
      <p:pic>
        <p:nvPicPr>
          <p:cNvPr id="60422" name="Picture 9" descr="01-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2590800"/>
            <a:ext cx="36576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20554" name="Object 10"/>
          <p:cNvGraphicFramePr>
            <a:graphicFrameLocks noChangeAspect="1"/>
          </p:cNvGraphicFramePr>
          <p:nvPr>
            <p:extLst/>
          </p:nvPr>
        </p:nvGraphicFramePr>
        <p:xfrm>
          <a:off x="1674813" y="5530850"/>
          <a:ext cx="1042987" cy="806450"/>
        </p:xfrm>
        <a:graphic>
          <a:graphicData uri="http://schemas.openxmlformats.org/presentationml/2006/ole">
            <mc:AlternateContent xmlns:mc="http://schemas.openxmlformats.org/markup-compatibility/2006">
              <mc:Choice xmlns:v="urn:schemas-microsoft-com:vml" Requires="v">
                <p:oleObj spid="_x0000_s369940" name="Equation" r:id="rId9" imgW="444500" imgH="431800" progId="Equation.3">
                  <p:embed/>
                </p:oleObj>
              </mc:Choice>
              <mc:Fallback>
                <p:oleObj name="Equation" r:id="rId9" imgW="444500" imgH="431800" progId="Equation.3">
                  <p:embed/>
                  <p:pic>
                    <p:nvPicPr>
                      <p:cNvPr id="620554"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4813" y="5530850"/>
                        <a:ext cx="1042987" cy="806450"/>
                      </a:xfrm>
                      <a:prstGeom prst="rect">
                        <a:avLst/>
                      </a:prstGeom>
                      <a:noFill/>
                      <a:ln>
                        <a:solidFill>
                          <a:srgbClr val="FF0000"/>
                        </a:solidFill>
                      </a:ln>
                      <a:effectLst/>
                      <a:extLst/>
                    </p:spPr>
                  </p:pic>
                </p:oleObj>
              </mc:Fallback>
            </mc:AlternateContent>
          </a:graphicData>
        </a:graphic>
      </p:graphicFrame>
      <p:sp>
        <p:nvSpPr>
          <p:cNvPr id="15370" name="Oval 9"/>
          <p:cNvSpPr>
            <a:spLocks noChangeArrowheads="1"/>
          </p:cNvSpPr>
          <p:nvPr/>
        </p:nvSpPr>
        <p:spPr bwMode="auto">
          <a:xfrm>
            <a:off x="7312025" y="5799138"/>
            <a:ext cx="304800" cy="3810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1285" tIns="45642" rIns="91285" bIns="45642"/>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pic>
        <p:nvPicPr>
          <p:cNvPr id="60426" name="Picture 2"/>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248400" y="0"/>
            <a:ext cx="27130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87BCF6-09B4-6F49-9E3E-150DDEFCFF7F}"/>
                  </a:ext>
                </a:extLst>
              </p:cNvPr>
              <p:cNvSpPr txBox="1"/>
              <p:nvPr/>
            </p:nvSpPr>
            <p:spPr>
              <a:xfrm>
                <a:off x="5373060" y="5521327"/>
                <a:ext cx="1709571" cy="7286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𝜌</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𝜆</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num>
                        <m:den>
                          <m:r>
                            <a:rPr lang="en-US" altLang="zh-CN" sz="2000" b="0" i="1" smtClean="0">
                              <a:latin typeface="Cambria Math" panose="02040503050406030204" pitchFamily="18" charset="0"/>
                              <a:ea typeface="Cambria Math" panose="02040503050406030204" pitchFamily="18" charset="0"/>
                            </a:rPr>
                            <m:t>𝜇</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den>
                      </m:f>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𝜌</m:t>
                      </m:r>
                    </m:oMath>
                  </m:oMathPara>
                </a14:m>
                <a:endParaRPr lang="en-US" sz="2000" dirty="0"/>
              </a:p>
            </p:txBody>
          </p:sp>
        </mc:Choice>
        <mc:Fallback xmlns="">
          <p:sp>
            <p:nvSpPr>
              <p:cNvPr id="2" name="TextBox 1">
                <a:extLst>
                  <a:ext uri="{FF2B5EF4-FFF2-40B4-BE49-F238E27FC236}">
                    <a16:creationId xmlns:a16="http://schemas.microsoft.com/office/drawing/2014/main" id="{2987BCF6-09B4-6F49-9E3E-150DDEFCFF7F}"/>
                  </a:ext>
                </a:extLst>
              </p:cNvPr>
              <p:cNvSpPr txBox="1">
                <a:spLocks noRot="1" noChangeAspect="1" noMove="1" noResize="1" noEditPoints="1" noAdjustHandles="1" noChangeArrowheads="1" noChangeShapeType="1" noTextEdit="1"/>
              </p:cNvSpPr>
              <p:nvPr/>
            </p:nvSpPr>
            <p:spPr>
              <a:xfrm>
                <a:off x="5373060" y="5521327"/>
                <a:ext cx="1709571" cy="728661"/>
              </a:xfrm>
              <a:prstGeom prst="rect">
                <a:avLst/>
              </a:prstGeom>
              <a:blipFill>
                <a:blip r:embed="rId12"/>
                <a:stretch>
                  <a:fillRect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B34D40D-11BF-F24C-9EF3-9573ED7ADE73}"/>
                  </a:ext>
                </a:extLst>
              </p:cNvPr>
              <p:cNvSpPr txBox="1"/>
              <p:nvPr/>
            </p:nvSpPr>
            <p:spPr>
              <a:xfrm>
                <a:off x="5344259" y="6173933"/>
                <a:ext cx="1839734" cy="722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𝑆</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n-US" altLang="zh-CN" sz="2000" b="0" i="1" smtClean="0">
                              <a:latin typeface="Cambria Math" panose="02040503050406030204" pitchFamily="18" charset="0"/>
                              <a:ea typeface="Cambria Math" panose="02040503050406030204" pitchFamily="18" charset="0"/>
                            </a:rPr>
                            <m:t>𝜇</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den>
                      </m:f>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𝑛𝑆</m:t>
                      </m:r>
                    </m:oMath>
                  </m:oMathPara>
                </a14:m>
                <a:endParaRPr lang="en-US" sz="2000" dirty="0"/>
              </a:p>
            </p:txBody>
          </p:sp>
        </mc:Choice>
        <mc:Fallback xmlns="">
          <p:sp>
            <p:nvSpPr>
              <p:cNvPr id="13" name="TextBox 12">
                <a:extLst>
                  <a:ext uri="{FF2B5EF4-FFF2-40B4-BE49-F238E27FC236}">
                    <a16:creationId xmlns:a16="http://schemas.microsoft.com/office/drawing/2014/main" id="{7B34D40D-11BF-F24C-9EF3-9573ED7ADE73}"/>
                  </a:ext>
                </a:extLst>
              </p:cNvPr>
              <p:cNvSpPr txBox="1">
                <a:spLocks noRot="1" noChangeAspect="1" noMove="1" noResize="1" noEditPoints="1" noAdjustHandles="1" noChangeArrowheads="1" noChangeShapeType="1" noTextEdit="1"/>
              </p:cNvSpPr>
              <p:nvPr/>
            </p:nvSpPr>
            <p:spPr>
              <a:xfrm>
                <a:off x="5344259" y="6173933"/>
                <a:ext cx="1839734" cy="722377"/>
              </a:xfrm>
              <a:prstGeom prst="rect">
                <a:avLst/>
              </a:prstGeom>
              <a:blipFill>
                <a:blip r:embed="rId13"/>
                <a:stretch>
                  <a:fillRect b="-862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DEB7CF9-A1DF-1B42-86AC-312899DF02FD}"/>
              </a:ext>
            </a:extLst>
          </p:cNvPr>
          <p:cNvSpPr txBox="1"/>
          <p:nvPr/>
        </p:nvSpPr>
        <p:spPr>
          <a:xfrm>
            <a:off x="4231691" y="5401261"/>
            <a:ext cx="1669047" cy="338554"/>
          </a:xfrm>
          <a:prstGeom prst="rect">
            <a:avLst/>
          </a:prstGeom>
          <a:noFill/>
        </p:spPr>
        <p:txBody>
          <a:bodyPr wrap="none" rtlCol="0">
            <a:spAutoFit/>
          </a:bodyPr>
          <a:lstStyle/>
          <a:p>
            <a:r>
              <a:rPr lang="en-US" altLang="zh-CN" sz="1600" dirty="0">
                <a:latin typeface="+mn-lt"/>
              </a:rPr>
              <a:t>For</a:t>
            </a:r>
            <a:r>
              <a:rPr lang="zh-CN" altLang="en-US" sz="1600" dirty="0">
                <a:latin typeface="+mn-lt"/>
              </a:rPr>
              <a:t> </a:t>
            </a:r>
            <a:r>
              <a:rPr lang="en-US" altLang="zh-CN" sz="1600" dirty="0">
                <a:latin typeface="+mn-lt"/>
              </a:rPr>
              <a:t>each</a:t>
            </a:r>
            <a:r>
              <a:rPr lang="zh-CN" altLang="en-US" sz="1600" dirty="0">
                <a:latin typeface="+mn-lt"/>
              </a:rPr>
              <a:t> </a:t>
            </a:r>
            <a:r>
              <a:rPr lang="en-US" altLang="zh-CN" sz="1600" dirty="0">
                <a:latin typeface="+mn-lt"/>
              </a:rPr>
              <a:t>flow</a:t>
            </a:r>
            <a:r>
              <a:rPr lang="zh-CN" altLang="en-US" sz="1600" dirty="0">
                <a:latin typeface="+mn-lt"/>
              </a:rPr>
              <a:t> </a:t>
            </a:r>
            <a:r>
              <a:rPr lang="en-US" altLang="zh-CN" sz="1600" dirty="0" err="1">
                <a:latin typeface="+mn-lt"/>
              </a:rPr>
              <a:t>i</a:t>
            </a:r>
            <a:r>
              <a:rPr lang="en-US" altLang="zh-CN" sz="1600" dirty="0">
                <a:latin typeface="+mn-lt"/>
              </a:rPr>
              <a:t>:</a:t>
            </a:r>
            <a:endParaRPr lang="en-US" sz="1600" dirty="0">
              <a:latin typeface="+mn-lt"/>
            </a:endParaRPr>
          </a:p>
        </p:txBody>
      </p:sp>
      <p:sp>
        <p:nvSpPr>
          <p:cNvPr id="5" name="Right Arrow 4">
            <a:extLst>
              <a:ext uri="{FF2B5EF4-FFF2-40B4-BE49-F238E27FC236}">
                <a16:creationId xmlns:a16="http://schemas.microsoft.com/office/drawing/2014/main" id="{834296AB-DAD7-3B44-9DDA-F054BA3937FE}"/>
              </a:ext>
            </a:extLst>
          </p:cNvPr>
          <p:cNvSpPr/>
          <p:nvPr/>
        </p:nvSpPr>
        <p:spPr bwMode="auto">
          <a:xfrm>
            <a:off x="6977715" y="5872802"/>
            <a:ext cx="267434" cy="484632"/>
          </a:xfrm>
          <a:prstGeom prst="rightArrow">
            <a:avLst/>
          </a:prstGeom>
          <a:solidFill>
            <a:schemeClr val="accent2"/>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331865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r" defTabSz="911225" rtl="0" eaLnBrk="1" fontAlgn="base" latinLnBrk="0" hangingPunct="1">
              <a:lnSpc>
                <a:spcPct val="100000"/>
              </a:lnSpc>
              <a:spcBef>
                <a:spcPct val="0"/>
              </a:spcBef>
              <a:spcAft>
                <a:spcPct val="0"/>
              </a:spcAft>
              <a:buClrTx/>
              <a:buSzTx/>
              <a:buFontTx/>
              <a:buNone/>
              <a:tabLst/>
              <a:defRPr/>
            </a:pPr>
            <a:fld id="{5E1F2F27-D18A-AF48-B059-4B3DA2F9021A}" type="slidenum">
              <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rPr>
              <a:pPr marL="0" marR="0" lvl="0" indent="0" algn="r" defTabSz="911225" rtl="0" eaLnBrk="1" fontAlgn="base" latinLnBrk="0" hangingPunct="1">
                <a:lnSpc>
                  <a:spcPct val="100000"/>
                </a:lnSpc>
                <a:spcBef>
                  <a:spcPct val="0"/>
                </a:spcBef>
                <a:spcAft>
                  <a:spcPct val="0"/>
                </a:spcAft>
                <a:buClrTx/>
                <a:buSzTx/>
                <a:buFontTx/>
                <a:buNone/>
                <a:tabLst/>
                <a:defRPr/>
              </a:pPr>
              <a:t>14</a:t>
            </a:fld>
            <a:endPar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endParaRPr>
          </a:p>
        </p:txBody>
      </p:sp>
      <p:sp>
        <p:nvSpPr>
          <p:cNvPr id="62466" name="Rectangle 4"/>
          <p:cNvSpPr>
            <a:spLocks noChangeArrowheads="1"/>
          </p:cNvSpPr>
          <p:nvPr/>
        </p:nvSpPr>
        <p:spPr bwMode="auto">
          <a:xfrm>
            <a:off x="533400" y="2286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0" i="0" u="sng" strike="noStrike" kern="1200" cap="none" spc="0" normalizeH="0" baseline="0" noProof="0">
                <a:ln>
                  <a:noFill/>
                </a:ln>
                <a:solidFill>
                  <a:srgbClr val="3333CC"/>
                </a:solidFill>
                <a:effectLst/>
                <a:uLnTx/>
                <a:uFillTx/>
                <a:latin typeface="Comic Sans MS" charset="0"/>
                <a:ea typeface="宋体" charset="-122"/>
                <a:cs typeface="+mn-cs"/>
              </a:rPr>
              <a:t>Summary: </a:t>
            </a:r>
            <a:br>
              <a:rPr kumimoji="0" lang="en-US" altLang="zh-CN" sz="2800" b="0" i="0" u="sng" strike="noStrike" kern="1200" cap="none" spc="0" normalizeH="0" baseline="0" noProof="0">
                <a:ln>
                  <a:noFill/>
                </a:ln>
                <a:solidFill>
                  <a:srgbClr val="3333CC"/>
                </a:solidFill>
                <a:effectLst/>
                <a:uLnTx/>
                <a:uFillTx/>
                <a:latin typeface="Comic Sans MS" charset="0"/>
                <a:ea typeface="宋体" charset="-122"/>
                <a:cs typeface="+mn-cs"/>
              </a:rPr>
            </a:br>
            <a:r>
              <a:rPr kumimoji="0" lang="en-US" altLang="x-none" sz="2800" b="0" i="0" u="sng" strike="noStrike" kern="1200" cap="none" spc="0" normalizeH="0" baseline="0" noProof="0">
                <a:ln>
                  <a:noFill/>
                </a:ln>
                <a:solidFill>
                  <a:srgbClr val="3333CC"/>
                </a:solidFill>
                <a:effectLst/>
                <a:uLnTx/>
                <a:uFillTx/>
                <a:latin typeface="Comic Sans MS" charset="0"/>
                <a:ea typeface="宋体" charset="-122"/>
                <a:cs typeface="+mn-cs"/>
              </a:rPr>
              <a:t>Packet Switching vs. Circuit Switching</a:t>
            </a:r>
            <a:endParaRPr kumimoji="0" lang="en-US" altLang="x-none" sz="3600" b="0" i="0" u="sng" strike="noStrike" kern="1200" cap="none" spc="0" normalizeH="0" baseline="0" noProof="0">
              <a:ln>
                <a:noFill/>
              </a:ln>
              <a:solidFill>
                <a:srgbClr val="3333CC"/>
              </a:solidFill>
              <a:effectLst/>
              <a:uLnTx/>
              <a:uFillTx/>
              <a:latin typeface="Comic Sans MS" charset="0"/>
              <a:ea typeface="宋体" charset="-122"/>
              <a:cs typeface="+mn-cs"/>
            </a:endParaRPr>
          </a:p>
        </p:txBody>
      </p:sp>
      <p:sp>
        <p:nvSpPr>
          <p:cNvPr id="52228" name="Rectangle 5"/>
          <p:cNvSpPr>
            <a:spLocks noChangeArrowheads="1"/>
          </p:cNvSpPr>
          <p:nvPr/>
        </p:nvSpPr>
        <p:spPr bwMode="auto">
          <a:xfrm>
            <a:off x="533400" y="1524000"/>
            <a:ext cx="83121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1363" indent="-28416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1413" indent="-227013">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341313" marR="0" lvl="0" indent="-341313" algn="l" defTabSz="914400" rtl="0" eaLnBrk="0" fontAlgn="base" latinLnBrk="0" hangingPunct="0">
              <a:lnSpc>
                <a:spcPct val="100000"/>
              </a:lnSpc>
              <a:spcBef>
                <a:spcPct val="20000"/>
              </a:spcBef>
              <a:spcAft>
                <a:spcPct val="0"/>
              </a:spcAft>
              <a:buClr>
                <a:srgbClr val="3333CC"/>
              </a:buClr>
              <a:buSzPct val="85000"/>
              <a:buFont typeface="Wingdings" pitchFamily="2" charset="2"/>
              <a:buChar char="q"/>
              <a:tabLst/>
              <a:defRPr/>
            </a:pPr>
            <a:r>
              <a:rPr kumimoji="0" lang="en-US" altLang="x-none" sz="24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Advantages of packet switching over circuit switching</a:t>
            </a:r>
          </a:p>
          <a:p>
            <a:pPr marL="741363" marR="0" lvl="1" indent="-284163" algn="l" defTabSz="914400" rtl="0" eaLnBrk="0" fontAlgn="base" latinLnBrk="0" hangingPunct="0">
              <a:lnSpc>
                <a:spcPct val="100000"/>
              </a:lnSpc>
              <a:spcBef>
                <a:spcPct val="20000"/>
              </a:spcBef>
              <a:spcAft>
                <a:spcPct val="0"/>
              </a:spcAft>
              <a:buClr>
                <a:srgbClr val="3333CC"/>
              </a:buClr>
              <a:buSzPct val="75000"/>
              <a:buFont typeface="Courier New" panose="02070309020205020404" pitchFamily="49" charset="0"/>
              <a:buChar char="o"/>
              <a:tabLst/>
              <a:defRPr/>
            </a:pPr>
            <a:r>
              <a:rPr kumimoji="0" lang="en-US" altLang="x-none" sz="20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most important advantage of packet-switching over circuit switching is </a:t>
            </a:r>
            <a:r>
              <a:rPr kumimoji="0" lang="en-US" altLang="x-none" sz="2000" b="0" i="0" u="none" strike="noStrike" kern="1200" cap="none" spc="0" normalizeH="0" baseline="0" noProof="0" dirty="0">
                <a:ln>
                  <a:noFill/>
                </a:ln>
                <a:solidFill>
                  <a:srgbClr val="00B050"/>
                </a:solidFill>
                <a:effectLst/>
                <a:uLnTx/>
                <a:uFillTx/>
                <a:latin typeface="Comic Sans MS" charset="0"/>
                <a:ea typeface="ＭＳ Ｐゴシック" charset="-128"/>
                <a:cs typeface="+mn-cs"/>
              </a:rPr>
              <a:t>statistical multiplexing</a:t>
            </a:r>
            <a:r>
              <a:rPr kumimoji="0" lang="en-US" altLang="x-none" sz="20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 and therefore more efficient bandwidth usage</a:t>
            </a:r>
          </a:p>
          <a:p>
            <a:pPr marL="341313" marR="0" lvl="0" indent="-341313" algn="l" defTabSz="914400" rtl="0" eaLnBrk="0" fontAlgn="base" latinLnBrk="0" hangingPunct="0">
              <a:lnSpc>
                <a:spcPct val="100000"/>
              </a:lnSpc>
              <a:spcBef>
                <a:spcPct val="20000"/>
              </a:spcBef>
              <a:spcAft>
                <a:spcPct val="0"/>
              </a:spcAft>
              <a:buClr>
                <a:srgbClr val="3333CC"/>
              </a:buClr>
              <a:buSzPct val="85000"/>
              <a:buFont typeface="Wingdings" pitchFamily="2" charset="2"/>
              <a:buChar char="q"/>
              <a:tabLst/>
              <a:defRPr/>
            </a:pPr>
            <a:r>
              <a:rPr kumimoji="0" lang="en-US" altLang="x-none" sz="24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Disadvantages of packet switching</a:t>
            </a:r>
          </a:p>
          <a:p>
            <a:pPr marL="741363" marR="0" lvl="1" indent="-284163" algn="l" defTabSz="914400" rtl="0" eaLnBrk="0" fontAlgn="base" latinLnBrk="0" hangingPunct="0">
              <a:lnSpc>
                <a:spcPct val="100000"/>
              </a:lnSpc>
              <a:spcBef>
                <a:spcPct val="20000"/>
              </a:spcBef>
              <a:spcAft>
                <a:spcPct val="0"/>
              </a:spcAft>
              <a:buClr>
                <a:srgbClr val="3333CC"/>
              </a:buClr>
              <a:buSzPct val="75000"/>
              <a:buFont typeface="Courier New" panose="02070309020205020404" pitchFamily="49" charset="0"/>
              <a:buChar char="o"/>
              <a:tabLst/>
              <a:defRPr/>
            </a:pPr>
            <a:r>
              <a:rPr kumimoji="0" lang="en-US" altLang="zh-CN" sz="2000" b="0" i="0" u="none" strike="noStrike" kern="1200" cap="none" spc="0" normalizeH="0" baseline="0" noProof="0" dirty="0">
                <a:ln>
                  <a:noFill/>
                </a:ln>
                <a:solidFill>
                  <a:srgbClr val="FF0000"/>
                </a:solidFill>
                <a:effectLst/>
                <a:uLnTx/>
                <a:uFillTx/>
                <a:latin typeface="Comic Sans MS" charset="0"/>
                <a:ea typeface="宋体" charset="-122"/>
                <a:cs typeface="+mn-cs"/>
              </a:rPr>
              <a:t>potential</a:t>
            </a:r>
            <a:r>
              <a:rPr kumimoji="0" lang="en-US" altLang="x-none" sz="2000" b="0" i="0" u="none" strike="noStrike" kern="1200" cap="none" spc="0" normalizeH="0" baseline="0" noProof="0" dirty="0">
                <a:ln>
                  <a:noFill/>
                </a:ln>
                <a:solidFill>
                  <a:srgbClr val="FF0000"/>
                </a:solidFill>
                <a:effectLst/>
                <a:uLnTx/>
                <a:uFillTx/>
                <a:latin typeface="Comic Sans MS" charset="0"/>
                <a:ea typeface="ＭＳ Ｐゴシック" charset="-128"/>
                <a:cs typeface="+mn-cs"/>
              </a:rPr>
              <a:t> congestion:</a:t>
            </a:r>
            <a:r>
              <a:rPr kumimoji="0" lang="en-US" altLang="x-none" sz="20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 packet delay and high loss </a:t>
            </a:r>
          </a:p>
          <a:p>
            <a:pPr marL="1141413" marR="0" lvl="2" indent="-227013" algn="l" defTabSz="914400" rtl="0" eaLnBrk="0" fontAlgn="base" latinLnBrk="0" hangingPunct="0">
              <a:lnSpc>
                <a:spcPct val="100000"/>
              </a:lnSpc>
              <a:spcBef>
                <a:spcPct val="20000"/>
              </a:spcBef>
              <a:spcAft>
                <a:spcPct val="0"/>
              </a:spcAft>
              <a:buClrTx/>
              <a:buSzTx/>
              <a:buFontTx/>
              <a:buChar char="•"/>
              <a:tabLst/>
              <a:defRPr/>
            </a:pPr>
            <a:r>
              <a:rPr kumimoji="0" lang="en-US" altLang="x-none" sz="20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protocols needed for reliable data transfer, congestion control</a:t>
            </a:r>
          </a:p>
          <a:p>
            <a:pPr marL="1141413" marR="0" lvl="2" indent="-227013" algn="l" defTabSz="914400" rtl="0" eaLnBrk="0" fontAlgn="base" latinLnBrk="0" hangingPunct="0">
              <a:lnSpc>
                <a:spcPct val="100000"/>
              </a:lnSpc>
              <a:spcBef>
                <a:spcPct val="20000"/>
              </a:spcBef>
              <a:spcAft>
                <a:spcPct val="0"/>
              </a:spcAft>
              <a:buClrTx/>
              <a:buSzTx/>
              <a:buFontTx/>
              <a:buChar char="•"/>
              <a:tabLst/>
              <a:defRPr/>
            </a:pPr>
            <a:r>
              <a:rPr kumimoji="0" lang="en-US" altLang="x-none" sz="20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it is possible to guarantee quality of service (QoS) in packet-switched networks and still gain </a:t>
            </a:r>
            <a:r>
              <a:rPr kumimoji="0" lang="en-US" altLang="x-none" sz="2000" b="0" i="0" u="none" strike="noStrike" kern="1200" cap="none" spc="0" normalizeH="0" baseline="0" noProof="0">
                <a:ln>
                  <a:noFill/>
                </a:ln>
                <a:solidFill>
                  <a:srgbClr val="000000"/>
                </a:solidFill>
                <a:effectLst/>
                <a:uLnTx/>
                <a:uFillTx/>
                <a:latin typeface="Comic Sans MS" charset="0"/>
                <a:ea typeface="ＭＳ Ｐゴシック" charset="-128"/>
                <a:cs typeface="+mn-cs"/>
              </a:rPr>
              <a:t>statistical multiplexi</a:t>
            </a:r>
            <a:r>
              <a:rPr kumimoji="0" lang="en-US" altLang="zh-CN" sz="2000" b="0" i="0" u="none" strike="noStrike" kern="1200" cap="none" spc="0" normalizeH="0" baseline="0" noProof="0">
                <a:ln>
                  <a:noFill/>
                </a:ln>
                <a:solidFill>
                  <a:srgbClr val="000000"/>
                </a:solidFill>
                <a:effectLst/>
                <a:uLnTx/>
                <a:uFillTx/>
                <a:latin typeface="Comic Sans MS" charset="0"/>
                <a:ea typeface="ＭＳ Ｐゴシック" charset="-128"/>
                <a:cs typeface="+mn-cs"/>
              </a:rPr>
              <a:t>n</a:t>
            </a:r>
            <a:r>
              <a:rPr kumimoji="0" lang="en-US" altLang="x-none" sz="2000" b="0" i="0" u="none" strike="noStrike" kern="1200" cap="none" spc="0" normalizeH="0" baseline="0" noProof="0">
                <a:ln>
                  <a:noFill/>
                </a:ln>
                <a:solidFill>
                  <a:srgbClr val="000000"/>
                </a:solidFill>
                <a:effectLst/>
                <a:uLnTx/>
                <a:uFillTx/>
                <a:latin typeface="Comic Sans MS" charset="0"/>
                <a:ea typeface="ＭＳ Ｐゴシック" charset="-128"/>
                <a:cs typeface="+mn-cs"/>
              </a:rPr>
              <a:t>g</a:t>
            </a:r>
            <a:r>
              <a:rPr kumimoji="0" lang="en-US" altLang="x-none" sz="20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 but it adds much complexity</a:t>
            </a:r>
          </a:p>
          <a:p>
            <a:pPr marL="741363" marR="0" lvl="1" indent="-284163" algn="l" defTabSz="914400" rtl="0" eaLnBrk="0" fontAlgn="base" latinLnBrk="0" hangingPunct="0">
              <a:lnSpc>
                <a:spcPct val="100000"/>
              </a:lnSpc>
              <a:spcBef>
                <a:spcPct val="20000"/>
              </a:spcBef>
              <a:spcAft>
                <a:spcPct val="0"/>
              </a:spcAft>
              <a:buClr>
                <a:srgbClr val="3333CC"/>
              </a:buClr>
              <a:buSzPct val="75000"/>
              <a:buFont typeface="Courier New" panose="02070309020205020404" pitchFamily="49" charset="0"/>
              <a:buChar char="o"/>
              <a:tabLst/>
              <a:defRPr/>
            </a:pPr>
            <a:r>
              <a:rPr kumimoji="0" lang="en-US" altLang="x-none" sz="2000" b="0" i="0" u="none" strike="noStrike" kern="1200" cap="none" spc="0" normalizeH="0" baseline="0" noProof="0" dirty="0">
                <a:ln>
                  <a:noFill/>
                </a:ln>
                <a:solidFill>
                  <a:srgbClr val="FF0000"/>
                </a:solidFill>
                <a:effectLst/>
                <a:uLnTx/>
                <a:uFillTx/>
                <a:latin typeface="Comic Sans MS" charset="0"/>
                <a:ea typeface="ＭＳ Ｐゴシック" charset="-128"/>
                <a:cs typeface="+mn-cs"/>
              </a:rPr>
              <a:t>packet header overhead</a:t>
            </a:r>
            <a:endParaRPr kumimoji="0" lang="en-US" altLang="zh-CN" sz="2000" b="0" i="0" u="none" strike="noStrike" kern="1200" cap="none" spc="0" normalizeH="0" baseline="0" noProof="0" dirty="0">
              <a:ln>
                <a:noFill/>
              </a:ln>
              <a:solidFill>
                <a:srgbClr val="FF0000"/>
              </a:solidFill>
              <a:effectLst/>
              <a:uLnTx/>
              <a:uFillTx/>
              <a:latin typeface="Comic Sans MS" charset="0"/>
              <a:ea typeface="宋体" charset="-122"/>
              <a:cs typeface="+mn-cs"/>
            </a:endParaRPr>
          </a:p>
          <a:p>
            <a:pPr marL="741363" marR="0" lvl="1" indent="-284163" algn="l" defTabSz="914400" rtl="0" eaLnBrk="0" fontAlgn="base" latinLnBrk="0" hangingPunct="0">
              <a:lnSpc>
                <a:spcPct val="100000"/>
              </a:lnSpc>
              <a:spcBef>
                <a:spcPct val="20000"/>
              </a:spcBef>
              <a:spcAft>
                <a:spcPct val="0"/>
              </a:spcAft>
              <a:buClr>
                <a:srgbClr val="3333CC"/>
              </a:buClr>
              <a:buSzPct val="75000"/>
              <a:buFont typeface="Courier New" panose="02070309020205020404" pitchFamily="49" charset="0"/>
              <a:buChar char="o"/>
              <a:tabLst/>
              <a:defRPr/>
            </a:pPr>
            <a:r>
              <a:rPr kumimoji="0" lang="en-US" altLang="zh-CN" sz="2000" b="0" i="0" u="none" strike="noStrike" kern="1200" cap="none" spc="0" normalizeH="0" baseline="0" noProof="0" dirty="0">
                <a:ln>
                  <a:noFill/>
                </a:ln>
                <a:solidFill>
                  <a:srgbClr val="FF0000"/>
                </a:solidFill>
                <a:effectLst/>
                <a:uLnTx/>
                <a:uFillTx/>
                <a:latin typeface="Comic Sans MS" charset="0"/>
                <a:ea typeface="宋体" charset="-122"/>
                <a:cs typeface="+mn-cs"/>
              </a:rPr>
              <a:t>per packet processing overhead</a:t>
            </a:r>
            <a:endParaRPr kumimoji="0" lang="en-US" altLang="x-none" sz="2000" b="0" i="0" u="none" strike="noStrike" kern="1200" cap="none" spc="0" normalizeH="0" baseline="0" noProof="0" dirty="0">
              <a:ln>
                <a:noFill/>
              </a:ln>
              <a:solidFill>
                <a:srgbClr val="FF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3493915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2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2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B2EB0201-E303-1042-82F5-8D7BEE78BC38}" type="slidenum">
              <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15</a:t>
            </a:fld>
            <a:endPar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endParaRPr>
          </a:p>
        </p:txBody>
      </p:sp>
      <p:sp>
        <p:nvSpPr>
          <p:cNvPr id="46083" name="Rectangle 4"/>
          <p:cNvSpPr>
            <a:spLocks noChangeArrowheads="1"/>
          </p:cNvSpPr>
          <p:nvPr/>
        </p:nvSpPr>
        <p:spPr bwMode="auto">
          <a:xfrm>
            <a:off x="533400" y="228600"/>
            <a:ext cx="7772400" cy="1143000"/>
          </a:xfrm>
          <a:prstGeom prst="rect">
            <a:avLst/>
          </a:prstGeom>
          <a:noFill/>
          <a:ln w="9525">
            <a:noFill/>
            <a:miter lim="800000"/>
            <a:headEnd/>
            <a:tailEnd/>
          </a:ln>
        </p:spPr>
        <p:txBody>
          <a:bodyPr lIns="91402" tIns="45704" rIns="91402" bIns="45704"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0" i="0" u="sng" strike="noStrike" kern="1200" cap="none" spc="0" normalizeH="0" baseline="0" noProof="0" dirty="0">
                <a:ln>
                  <a:noFill/>
                </a:ln>
                <a:solidFill>
                  <a:srgbClr val="3333CC"/>
                </a:solidFill>
                <a:effectLst/>
                <a:uLnTx/>
                <a:uFillTx/>
                <a:latin typeface="Comic Sans MS"/>
                <a:ea typeface="ＭＳ Ｐゴシック" charset="-128"/>
                <a:cs typeface="+mn-cs"/>
              </a:rPr>
              <a:t>Outline</a:t>
            </a:r>
          </a:p>
        </p:txBody>
      </p:sp>
      <p:sp>
        <p:nvSpPr>
          <p:cNvPr id="46084" name="Rectangle 5"/>
          <p:cNvSpPr>
            <a:spLocks noChangeArrowheads="1"/>
          </p:cNvSpPr>
          <p:nvPr/>
        </p:nvSpPr>
        <p:spPr bwMode="auto">
          <a:xfrm>
            <a:off x="533400" y="1600200"/>
            <a:ext cx="7772400" cy="4648200"/>
          </a:xfrm>
          <a:prstGeom prst="rect">
            <a:avLst/>
          </a:prstGeom>
          <a:noFill/>
          <a:ln w="9525">
            <a:noFill/>
            <a:miter lim="800000"/>
            <a:headEnd/>
            <a:tailEnd/>
          </a:ln>
        </p:spPr>
        <p:txBody>
          <a:bodyPr lIns="91402" tIns="45704" rIns="91402" bIns="45704"/>
          <a:lstStyle/>
          <a:p>
            <a:pPr marL="342351" marR="0" lvl="0" indent="-342351" algn="l" defTabSz="914400" rtl="0" eaLnBrk="0" fontAlgn="base" latinLnBrk="0" hangingPunct="0">
              <a:lnSpc>
                <a:spcPct val="100000"/>
              </a:lnSpc>
              <a:spcBef>
                <a:spcPct val="20000"/>
              </a:spcBef>
              <a:spcAft>
                <a:spcPct val="0"/>
              </a:spcAft>
              <a:buClr>
                <a:srgbClr val="3333CC"/>
              </a:buClr>
              <a:buSzPct val="85000"/>
              <a:buFont typeface="Wingdings" pitchFamily="2" charset="2"/>
              <a:buChar char="q"/>
              <a:tabLst/>
              <a:defRPr/>
            </a:pPr>
            <a:r>
              <a:rPr kumimoji="0" lang="en-US" sz="2800" b="0" i="0" u="none" strike="noStrike" kern="1200" cap="none" spc="0" normalizeH="0" baseline="0" noProof="0" dirty="0">
                <a:ln>
                  <a:noFill/>
                </a:ln>
                <a:solidFill>
                  <a:srgbClr val="000000"/>
                </a:solidFill>
                <a:effectLst/>
                <a:uLnTx/>
                <a:uFillTx/>
                <a:latin typeface="Comic Sans MS"/>
                <a:ea typeface="ＭＳ Ｐゴシック" charset="-128"/>
                <a:cs typeface="+mn-cs"/>
              </a:rPr>
              <a:t>Admin. and recap</a:t>
            </a:r>
          </a:p>
          <a:p>
            <a:pPr marL="342351" marR="0" lvl="0" indent="-342351" algn="l" defTabSz="914400" rtl="0" eaLnBrk="0" fontAlgn="base" latinLnBrk="0" hangingPunct="0">
              <a:lnSpc>
                <a:spcPct val="100000"/>
              </a:lnSpc>
              <a:spcBef>
                <a:spcPct val="20000"/>
              </a:spcBef>
              <a:spcAft>
                <a:spcPct val="0"/>
              </a:spcAft>
              <a:buClr>
                <a:srgbClr val="C00000"/>
              </a:buClr>
              <a:buSzPct val="85000"/>
              <a:buFont typeface="Wingdings" pitchFamily="2" charset="2"/>
              <a:buChar char="Ø"/>
              <a:tabLst/>
              <a:defRPr/>
            </a:pPr>
            <a:r>
              <a:rPr kumimoji="0" lang="en-US" sz="2800" b="0" i="1" u="none" strike="noStrike" kern="1200" cap="none" spc="0" normalizeH="0" baseline="0" noProof="0" dirty="0">
                <a:ln>
                  <a:noFill/>
                </a:ln>
                <a:solidFill>
                  <a:srgbClr val="C00000"/>
                </a:solidFill>
                <a:effectLst/>
                <a:uLnTx/>
                <a:uFillTx/>
                <a:latin typeface="Comic Sans MS"/>
                <a:ea typeface="ＭＳ Ｐゴシック" charset="-128"/>
                <a:cs typeface="+mn-cs"/>
              </a:rPr>
              <a:t>A taxonomy of communication networks</a:t>
            </a:r>
          </a:p>
          <a:p>
            <a:pPr marL="741761" marR="0" lvl="1" indent="-285293" algn="l" defTabSz="914400" rtl="0" eaLnBrk="0" fontAlgn="base" latinLnBrk="0" hangingPunct="0">
              <a:lnSpc>
                <a:spcPct val="100000"/>
              </a:lnSpc>
              <a:spcBef>
                <a:spcPct val="20000"/>
              </a:spcBef>
              <a:spcAft>
                <a:spcPct val="0"/>
              </a:spcAft>
              <a:buClr>
                <a:srgbClr val="3333CC"/>
              </a:buClr>
              <a:buSzPct val="75000"/>
              <a:buFont typeface="Wingdings" pitchFamily="2" charset="2"/>
              <a:buChar char="¦"/>
              <a:tabLst/>
              <a:defRPr/>
            </a:pPr>
            <a:r>
              <a:rPr kumimoji="0" lang="en-US" sz="2400" b="0" i="0" u="none" strike="noStrike" kern="1200" cap="none" spc="0" normalizeH="0" baseline="0" noProof="0" dirty="0">
                <a:ln>
                  <a:noFill/>
                </a:ln>
                <a:solidFill>
                  <a:srgbClr val="000000"/>
                </a:solidFill>
                <a:effectLst/>
                <a:uLnTx/>
                <a:uFillTx/>
                <a:latin typeface="Comic Sans MS"/>
                <a:ea typeface="ＭＳ Ｐゴシック" charset="-128"/>
                <a:cs typeface="+mn-cs"/>
              </a:rPr>
              <a:t>circuit switched networks</a:t>
            </a:r>
          </a:p>
          <a:p>
            <a:pPr marL="741761" marR="0" lvl="1" indent="-285293" algn="l" defTabSz="914400" rtl="0" eaLnBrk="0" fontAlgn="base" latinLnBrk="0" hangingPunct="0">
              <a:lnSpc>
                <a:spcPct val="100000"/>
              </a:lnSpc>
              <a:spcBef>
                <a:spcPct val="20000"/>
              </a:spcBef>
              <a:spcAft>
                <a:spcPct val="0"/>
              </a:spcAft>
              <a:buClr>
                <a:srgbClr val="3333CC"/>
              </a:buClr>
              <a:buSzPct val="75000"/>
              <a:buFont typeface="Wingdings" pitchFamily="2" charset="2"/>
              <a:buChar char="¦"/>
              <a:tabLst/>
              <a:defRPr/>
            </a:pPr>
            <a:r>
              <a:rPr kumimoji="0" lang="en-US" sz="2400" b="0" i="0" u="none" strike="noStrike" kern="1200" cap="none" spc="0" normalizeH="0" baseline="0" noProof="0" dirty="0">
                <a:ln>
                  <a:noFill/>
                </a:ln>
                <a:solidFill>
                  <a:srgbClr val="000000"/>
                </a:solidFill>
                <a:effectLst/>
                <a:uLnTx/>
                <a:uFillTx/>
                <a:latin typeface="Comic Sans MS"/>
                <a:ea typeface="ＭＳ Ｐゴシック" charset="-128"/>
                <a:cs typeface="+mn-cs"/>
              </a:rPr>
              <a:t>packet switched networks </a:t>
            </a:r>
          </a:p>
          <a:p>
            <a:pPr marL="741761" marR="0" lvl="1" indent="-285293" algn="l" defTabSz="914400" rtl="0" eaLnBrk="0" fontAlgn="base" latinLnBrk="0" hangingPunct="0">
              <a:lnSpc>
                <a:spcPct val="100000"/>
              </a:lnSpc>
              <a:spcBef>
                <a:spcPct val="20000"/>
              </a:spcBef>
              <a:spcAft>
                <a:spcPct val="0"/>
              </a:spcAft>
              <a:buClr>
                <a:srgbClr val="3333CC"/>
              </a:buClr>
              <a:buSzPct val="75000"/>
              <a:buFont typeface="Wingdings" pitchFamily="2" charset="2"/>
              <a:buChar char="¦"/>
              <a:tabLst/>
              <a:defRPr/>
            </a:pPr>
            <a:r>
              <a:rPr kumimoji="0" lang="en-US" sz="2400" b="0" i="0" u="none" strike="noStrike" kern="1200" cap="none" spc="0" normalizeH="0" baseline="0" noProof="0" dirty="0">
                <a:ln>
                  <a:noFill/>
                </a:ln>
                <a:solidFill>
                  <a:srgbClr val="000000"/>
                </a:solidFill>
                <a:effectLst/>
                <a:uLnTx/>
                <a:uFillTx/>
                <a:latin typeface="Comic Sans MS"/>
                <a:ea typeface="ＭＳ Ｐゴシック" charset="-128"/>
                <a:cs typeface="+mn-cs"/>
              </a:rPr>
              <a:t>circuit switching vs. packet switching</a:t>
            </a:r>
          </a:p>
          <a:p>
            <a:pPr marL="741761" marR="0" lvl="1" indent="-285293" algn="l" defTabSz="914400" rtl="0" eaLnBrk="0" fontAlgn="base" latinLnBrk="0" hangingPunct="0">
              <a:lnSpc>
                <a:spcPct val="100000"/>
              </a:lnSpc>
              <a:spcBef>
                <a:spcPct val="20000"/>
              </a:spcBef>
              <a:spcAft>
                <a:spcPct val="0"/>
              </a:spcAft>
              <a:buClr>
                <a:srgbClr val="C00000"/>
              </a:buClr>
              <a:buSzPct val="75000"/>
              <a:buFont typeface="Wingdings" pitchFamily="2" charset="2"/>
              <a:buChar char="Ø"/>
              <a:tabLst/>
              <a:defRPr/>
            </a:pPr>
            <a:r>
              <a:rPr kumimoji="0" lang="en-US" sz="2400" b="0" i="1" u="none" strike="noStrike" kern="1200" cap="none" spc="0" normalizeH="0" baseline="0" noProof="0" dirty="0">
                <a:ln>
                  <a:noFill/>
                </a:ln>
                <a:solidFill>
                  <a:srgbClr val="C00000"/>
                </a:solidFill>
                <a:effectLst/>
                <a:uLnTx/>
                <a:uFillTx/>
                <a:latin typeface="Comic Sans MS"/>
                <a:ea typeface="ＭＳ Ｐゴシック" charset="-128"/>
                <a:cs typeface="+mn-cs"/>
              </a:rPr>
              <a:t>datagram and virtual circuit packet switched networks</a:t>
            </a:r>
          </a:p>
        </p:txBody>
      </p:sp>
    </p:spTree>
    <p:extLst>
      <p:ext uri="{BB962C8B-B14F-4D97-AF65-F5344CB8AC3E}">
        <p14:creationId xmlns:p14="http://schemas.microsoft.com/office/powerpoint/2010/main" val="4147257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845E3D9-F565-7249-B302-381F2676F989}" type="slidenum">
              <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16</a:t>
            </a:fld>
            <a:endPar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endParaRPr>
          </a:p>
        </p:txBody>
      </p:sp>
      <p:sp>
        <p:nvSpPr>
          <p:cNvPr id="66562" name="Rectangle 4"/>
          <p:cNvSpPr>
            <a:spLocks noChangeArrowheads="1"/>
          </p:cNvSpPr>
          <p:nvPr/>
        </p:nvSpPr>
        <p:spPr bwMode="auto">
          <a:xfrm>
            <a:off x="533400" y="158750"/>
            <a:ext cx="776128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3200" b="0" i="0" u="sng" strike="noStrike" kern="1200" cap="none" spc="0" normalizeH="0" baseline="0" noProof="0">
                <a:ln>
                  <a:noFill/>
                </a:ln>
                <a:solidFill>
                  <a:srgbClr val="3333CC"/>
                </a:solidFill>
                <a:effectLst/>
                <a:uLnTx/>
                <a:uFillTx/>
                <a:latin typeface="Comic Sans MS" charset="0"/>
                <a:ea typeface="ＭＳ Ｐゴシック" charset="-128"/>
                <a:cs typeface="+mn-cs"/>
              </a:rPr>
              <a:t>A Taxonomy of Packet-Switched Networks According to Routing</a:t>
            </a:r>
            <a:endParaRPr kumimoji="0" lang="en-US" altLang="x-none" sz="4000" b="0" i="0" u="sng" strike="noStrike" kern="1200" cap="none" spc="0" normalizeH="0" baseline="0" noProof="0">
              <a:ln>
                <a:noFill/>
              </a:ln>
              <a:solidFill>
                <a:srgbClr val="3333CC"/>
              </a:solidFill>
              <a:effectLst/>
              <a:uLnTx/>
              <a:uFillTx/>
              <a:latin typeface="Comic Sans MS" charset="0"/>
              <a:ea typeface="ＭＳ Ｐゴシック" charset="-128"/>
              <a:cs typeface="+mn-cs"/>
            </a:endParaRPr>
          </a:p>
        </p:txBody>
      </p:sp>
      <p:sp>
        <p:nvSpPr>
          <p:cNvPr id="66563" name="Rectangle 5"/>
          <p:cNvSpPr>
            <a:spLocks noChangeArrowheads="1"/>
          </p:cNvSpPr>
          <p:nvPr/>
        </p:nvSpPr>
        <p:spPr bwMode="auto">
          <a:xfrm>
            <a:off x="533400" y="1679575"/>
            <a:ext cx="822325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1363" indent="-28416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39825" indent="-227013">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341313" marR="0" lvl="0" indent="-341313" algn="l" defTabSz="914400" rtl="0" eaLnBrk="0" fontAlgn="base" latinLnBrk="0" hangingPunct="0">
              <a:lnSpc>
                <a:spcPct val="100000"/>
              </a:lnSpc>
              <a:spcBef>
                <a:spcPct val="20000"/>
              </a:spcBef>
              <a:spcAft>
                <a:spcPct val="0"/>
              </a:spcAft>
              <a:buClr>
                <a:srgbClr val="3333CC"/>
              </a:buClr>
              <a:buSzPct val="85000"/>
              <a:buFont typeface="Wingdings" pitchFamily="2" charset="2"/>
              <a:buChar char="q"/>
              <a:tabLst/>
              <a:defRPr/>
            </a:pPr>
            <a:r>
              <a:rPr kumimoji="0" lang="en-US" altLang="x-none"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Two types of packet switching</a:t>
            </a:r>
          </a:p>
          <a:p>
            <a:pPr marL="741363" marR="0" lvl="1" indent="-284163" algn="l" defTabSz="914400" rtl="0" eaLnBrk="0" fontAlgn="base" latinLnBrk="0" hangingPunct="0">
              <a:lnSpc>
                <a:spcPct val="100000"/>
              </a:lnSpc>
              <a:spcBef>
                <a:spcPct val="20000"/>
              </a:spcBef>
              <a:spcAft>
                <a:spcPct val="0"/>
              </a:spcAft>
              <a:buClr>
                <a:srgbClr val="3333CC"/>
              </a:buClr>
              <a:buSzPct val="75000"/>
              <a:buFont typeface="Courier New" panose="02070309020205020404" pitchFamily="49" charset="0"/>
              <a:buChar char="o"/>
              <a:tabLst/>
              <a:defRPr/>
            </a:pPr>
            <a:r>
              <a:rPr kumimoji="0" lang="en-US" altLang="x-none" sz="2400" b="0" i="0" u="none" strike="noStrike" kern="1200" cap="none" spc="0" normalizeH="0" baseline="0" noProof="0" dirty="0">
                <a:ln>
                  <a:noFill/>
                </a:ln>
                <a:solidFill>
                  <a:srgbClr val="FF0000"/>
                </a:solidFill>
                <a:effectLst/>
                <a:uLnTx/>
                <a:uFillTx/>
                <a:latin typeface="Comic Sans MS" charset="0"/>
                <a:ea typeface="ＭＳ Ｐゴシック" charset="-128"/>
                <a:cs typeface="+mn-cs"/>
              </a:rPr>
              <a:t>datagram network</a:t>
            </a:r>
          </a:p>
          <a:p>
            <a:pPr marL="1139825" marR="0" lvl="2" indent="-227013" algn="l" defTabSz="914400" rtl="0" eaLnBrk="0" fontAlgn="base" latinLnBrk="0" hangingPunct="0">
              <a:lnSpc>
                <a:spcPct val="100000"/>
              </a:lnSpc>
              <a:spcBef>
                <a:spcPct val="20000"/>
              </a:spcBef>
              <a:spcAft>
                <a:spcPct val="0"/>
              </a:spcAft>
              <a:buClrTx/>
              <a:buSzTx/>
              <a:buFontTx/>
              <a:buChar char="•"/>
              <a:tabLst/>
              <a:defRPr/>
            </a:pPr>
            <a:r>
              <a:rPr kumimoji="0" lang="en-US" altLang="x-none" sz="20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each packet of a flow is switched </a:t>
            </a:r>
            <a:r>
              <a:rPr kumimoji="0" lang="en-US" altLang="x-none" sz="2000" b="1" i="0" u="none" strike="noStrike" kern="1200" cap="none" spc="0" normalizeH="0" baseline="0" noProof="0" dirty="0">
                <a:ln>
                  <a:noFill/>
                </a:ln>
                <a:solidFill>
                  <a:srgbClr val="3333CC"/>
                </a:solidFill>
                <a:effectLst/>
                <a:uLnTx/>
                <a:uFillTx/>
                <a:latin typeface="Comic Sans MS" charset="0"/>
                <a:ea typeface="ＭＳ Ｐゴシック" charset="-128"/>
                <a:cs typeface="+mn-cs"/>
              </a:rPr>
              <a:t>independently </a:t>
            </a:r>
            <a:endParaRPr kumimoji="0" lang="en-US" altLang="x-none" sz="2000" b="1" i="0" u="none" strike="noStrike" kern="1200" cap="none" spc="0" normalizeH="0" baseline="0" noProof="0" dirty="0">
              <a:ln>
                <a:noFill/>
              </a:ln>
              <a:solidFill>
                <a:srgbClr val="000000"/>
              </a:solidFill>
              <a:effectLst/>
              <a:uLnTx/>
              <a:uFillTx/>
              <a:latin typeface="Comic Sans MS" charset="0"/>
              <a:ea typeface="ＭＳ Ｐゴシック" charset="-128"/>
              <a:cs typeface="+mn-cs"/>
            </a:endParaRPr>
          </a:p>
          <a:p>
            <a:pPr marL="741363" marR="0" lvl="1" indent="-284163" algn="l" defTabSz="914400" rtl="0" eaLnBrk="0" fontAlgn="base" latinLnBrk="0" hangingPunct="0">
              <a:lnSpc>
                <a:spcPct val="100000"/>
              </a:lnSpc>
              <a:spcBef>
                <a:spcPct val="20000"/>
              </a:spcBef>
              <a:spcAft>
                <a:spcPct val="0"/>
              </a:spcAft>
              <a:buClr>
                <a:srgbClr val="3333CC"/>
              </a:buClr>
              <a:buSzPct val="75000"/>
              <a:buFont typeface="Courier New" panose="02070309020205020404" pitchFamily="49" charset="0"/>
              <a:buChar char="o"/>
              <a:tabLst/>
              <a:defRPr/>
            </a:pPr>
            <a:r>
              <a:rPr kumimoji="0" lang="en-US" altLang="x-none" sz="2400" b="0" i="0" u="none" strike="noStrike" kern="1200" cap="none" spc="0" normalizeH="0" baseline="0" noProof="0" dirty="0">
                <a:ln>
                  <a:noFill/>
                </a:ln>
                <a:solidFill>
                  <a:srgbClr val="FF0000"/>
                </a:solidFill>
                <a:effectLst/>
                <a:uLnTx/>
                <a:uFillTx/>
                <a:latin typeface="Comic Sans MS" charset="0"/>
                <a:ea typeface="ＭＳ Ｐゴシック" charset="-128"/>
                <a:cs typeface="+mn-cs"/>
              </a:rPr>
              <a:t>virtual circuit network:</a:t>
            </a:r>
            <a:r>
              <a:rPr kumimoji="0" lang="en-US" altLang="x-none" sz="24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 </a:t>
            </a:r>
          </a:p>
          <a:p>
            <a:pPr marL="1139825" marR="0" lvl="2" indent="-227013" algn="l" defTabSz="914400" rtl="0" eaLnBrk="0" fontAlgn="base" latinLnBrk="0" hangingPunct="0">
              <a:lnSpc>
                <a:spcPct val="100000"/>
              </a:lnSpc>
              <a:spcBef>
                <a:spcPct val="20000"/>
              </a:spcBef>
              <a:spcAft>
                <a:spcPct val="0"/>
              </a:spcAft>
              <a:buClrTx/>
              <a:buSzTx/>
              <a:buFontTx/>
              <a:buChar char="•"/>
              <a:tabLst/>
              <a:defRPr/>
            </a:pPr>
            <a:r>
              <a:rPr kumimoji="0" lang="en-US" altLang="zh-TW" sz="2000" b="0" i="0" u="none" strike="noStrike" kern="1200" cap="none" spc="0" normalizeH="0" baseline="0" noProof="0" dirty="0">
                <a:ln>
                  <a:noFill/>
                </a:ln>
                <a:solidFill>
                  <a:srgbClr val="000000"/>
                </a:solidFill>
                <a:effectLst/>
                <a:uLnTx/>
                <a:uFillTx/>
                <a:latin typeface="Comic Sans MS" charset="0"/>
                <a:ea typeface="新細明體" charset="-120"/>
                <a:cs typeface="+mn-cs"/>
              </a:rPr>
              <a:t>all packets from one flow are sent along a </a:t>
            </a:r>
            <a:br>
              <a:rPr kumimoji="0" lang="en-US" altLang="zh-TW" sz="2000" b="0" i="0" u="none" strike="noStrike" kern="1200" cap="none" spc="0" normalizeH="0" baseline="0" noProof="0" dirty="0">
                <a:ln>
                  <a:noFill/>
                </a:ln>
                <a:solidFill>
                  <a:srgbClr val="000000"/>
                </a:solidFill>
                <a:effectLst/>
                <a:uLnTx/>
                <a:uFillTx/>
                <a:latin typeface="Comic Sans MS" charset="0"/>
                <a:ea typeface="新細明體" charset="-120"/>
                <a:cs typeface="+mn-cs"/>
              </a:rPr>
            </a:br>
            <a:r>
              <a:rPr kumimoji="0" lang="en-US" altLang="zh-TW" sz="2000" b="1" i="0" u="none" strike="noStrike" kern="1200" cap="none" spc="0" normalizeH="0" baseline="0" noProof="0" dirty="0">
                <a:ln>
                  <a:noFill/>
                </a:ln>
                <a:solidFill>
                  <a:srgbClr val="3333CC"/>
                </a:solidFill>
                <a:effectLst/>
                <a:uLnTx/>
                <a:uFillTx/>
                <a:latin typeface="Comic Sans MS" charset="0"/>
                <a:ea typeface="新細明體" charset="-120"/>
                <a:cs typeface="+mn-cs"/>
              </a:rPr>
              <a:t>pre-established</a:t>
            </a:r>
            <a:r>
              <a:rPr kumimoji="0" lang="en-US" altLang="zh-TW" sz="2000" b="0" i="0" u="none" strike="noStrike" kern="1200" cap="none" spc="0" normalizeH="0" baseline="0" noProof="0" dirty="0">
                <a:ln>
                  <a:noFill/>
                </a:ln>
                <a:solidFill>
                  <a:srgbClr val="000000"/>
                </a:solidFill>
                <a:effectLst/>
                <a:uLnTx/>
                <a:uFillTx/>
                <a:latin typeface="Comic Sans MS" charset="0"/>
                <a:ea typeface="新細明體" charset="-120"/>
                <a:cs typeface="+mn-cs"/>
              </a:rPr>
              <a:t> path (= virtual circuit)</a:t>
            </a:r>
          </a:p>
        </p:txBody>
      </p:sp>
      <p:pic>
        <p:nvPicPr>
          <p:cNvPr id="66564" name="Picture 4" descr="01-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5388" y="4721225"/>
            <a:ext cx="5097462"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8570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16BB07E-ED91-6946-8DDC-36A2162FFBDE}" type="slidenum">
              <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17</a:t>
            </a:fld>
            <a:endPar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endParaRPr>
          </a:p>
        </p:txBody>
      </p:sp>
      <p:sp>
        <p:nvSpPr>
          <p:cNvPr id="68610" name="Rectangle 2"/>
          <p:cNvSpPr>
            <a:spLocks noGrp="1" noChangeArrowheads="1"/>
          </p:cNvSpPr>
          <p:nvPr>
            <p:ph type="title"/>
          </p:nvPr>
        </p:nvSpPr>
        <p:spPr/>
        <p:txBody>
          <a:bodyPr/>
          <a:lstStyle/>
          <a:p>
            <a:r>
              <a:rPr lang="en-US" altLang="x-none">
                <a:ea typeface="ＭＳ Ｐゴシック" charset="-128"/>
              </a:rPr>
              <a:t>Datagram Packet Switching</a:t>
            </a:r>
          </a:p>
        </p:txBody>
      </p:sp>
      <p:sp>
        <p:nvSpPr>
          <p:cNvPr id="28676" name="Rectangle 3"/>
          <p:cNvSpPr>
            <a:spLocks noGrp="1" noChangeArrowheads="1"/>
          </p:cNvSpPr>
          <p:nvPr>
            <p:ph type="body" idx="1"/>
          </p:nvPr>
        </p:nvSpPr>
        <p:spPr>
          <a:xfrm>
            <a:off x="533400" y="1600200"/>
            <a:ext cx="7772400" cy="4795838"/>
          </a:xfrm>
        </p:spPr>
        <p:txBody>
          <a:bodyPr/>
          <a:lstStyle/>
          <a:p>
            <a:pPr>
              <a:buFont typeface="Wingdings" pitchFamily="2" charset="2"/>
              <a:buChar char="q"/>
            </a:pPr>
            <a:r>
              <a:rPr lang="en-US" altLang="x-none" sz="2400" dirty="0">
                <a:ea typeface="ＭＳ Ｐゴシック" charset="-128"/>
              </a:rPr>
              <a:t>Commonly when we say packet switching we mean datagram switching</a:t>
            </a:r>
          </a:p>
          <a:p>
            <a:pPr>
              <a:buFont typeface="Wingdings" pitchFamily="2" charset="2"/>
              <a:buChar char="q"/>
            </a:pPr>
            <a:r>
              <a:rPr lang="en-US" altLang="x-none" sz="2400" dirty="0">
                <a:ea typeface="ＭＳ Ｐゴシック" charset="-128"/>
              </a:rPr>
              <a:t>Example: IP networks</a:t>
            </a:r>
          </a:p>
          <a:p>
            <a:pPr>
              <a:buFont typeface="Wingdings" pitchFamily="2" charset="2"/>
              <a:buChar char="q"/>
            </a:pPr>
            <a:r>
              <a:rPr lang="en-US" altLang="x-none" sz="2400" dirty="0">
                <a:ea typeface="ＭＳ Ｐゴシック" charset="-128"/>
              </a:rPr>
              <a:t>Each packet is independently switched</a:t>
            </a:r>
          </a:p>
          <a:p>
            <a:pPr lvl="1">
              <a:buFont typeface="Courier New" panose="02070309020205020404" pitchFamily="49" charset="0"/>
              <a:buChar char="o"/>
            </a:pPr>
            <a:r>
              <a:rPr lang="en-US" altLang="x-none" sz="2000" dirty="0">
                <a:ea typeface="ＭＳ Ｐゴシック" charset="-128"/>
              </a:rPr>
              <a:t>each packet header contains </a:t>
            </a:r>
            <a:r>
              <a:rPr lang="en-US" altLang="x-none" sz="2000" i="1" dirty="0">
                <a:solidFill>
                  <a:srgbClr val="FF0000"/>
                </a:solidFill>
                <a:ea typeface="ＭＳ Ｐゴシック" charset="-128"/>
              </a:rPr>
              <a:t>complete destination address</a:t>
            </a:r>
            <a:endParaRPr lang="en-US" altLang="zh-CN" sz="2000" i="1" dirty="0">
              <a:solidFill>
                <a:srgbClr val="FF0000"/>
              </a:solidFill>
              <a:ea typeface="宋体" charset="-122"/>
            </a:endParaRPr>
          </a:p>
          <a:p>
            <a:pPr lvl="1">
              <a:buFont typeface="Courier New" panose="02070309020205020404" pitchFamily="49" charset="0"/>
              <a:buChar char="o"/>
            </a:pPr>
            <a:r>
              <a:rPr lang="en-US" altLang="x-none" sz="2000" dirty="0">
                <a:ea typeface="ＭＳ Ｐゴシック" charset="-128"/>
              </a:rPr>
              <a:t>receiving a packet, a router looks at the packet</a:t>
            </a:r>
            <a:r>
              <a:rPr lang="ja-JP" altLang="en-US" sz="2000">
                <a:ea typeface="ＭＳ Ｐゴシック" charset="-128"/>
              </a:rPr>
              <a:t>’</a:t>
            </a:r>
            <a:r>
              <a:rPr lang="en-US" altLang="ja-JP" sz="2000" dirty="0">
                <a:ea typeface="ＭＳ Ｐゴシック" charset="-128"/>
              </a:rPr>
              <a:t>s destination address and </a:t>
            </a:r>
            <a:r>
              <a:rPr lang="en-US" altLang="ja-JP" sz="2000" i="1" dirty="0">
                <a:ea typeface="ＭＳ Ｐゴシック" charset="-128"/>
              </a:rPr>
              <a:t>searches</a:t>
            </a:r>
            <a:r>
              <a:rPr lang="en-US" altLang="ja-JP" sz="2000" dirty="0">
                <a:ea typeface="ＭＳ Ｐゴシック" charset="-128"/>
              </a:rPr>
              <a:t> its current routing table to determine the possible next hops, and pick one</a:t>
            </a:r>
            <a:endParaRPr lang="en-US" altLang="zh-CN" sz="2000" dirty="0">
              <a:ea typeface="宋体" charset="-122"/>
            </a:endParaRPr>
          </a:p>
          <a:p>
            <a:endParaRPr lang="en-US" altLang="zh-CN" sz="2400" dirty="0">
              <a:ea typeface="宋体" charset="-122"/>
            </a:endParaRPr>
          </a:p>
          <a:p>
            <a:pPr>
              <a:buFont typeface="Wingdings" pitchFamily="2" charset="2"/>
              <a:buChar char="q"/>
            </a:pPr>
            <a:r>
              <a:rPr lang="en-US" altLang="zh-CN" sz="2400" dirty="0">
                <a:ea typeface="宋体" charset="-122"/>
              </a:rPr>
              <a:t>Analogy: postal mail system</a:t>
            </a:r>
            <a:endParaRPr lang="en-US" altLang="zh-CN" sz="2000" dirty="0">
              <a:ea typeface="宋体" charset="-122"/>
            </a:endParaRPr>
          </a:p>
        </p:txBody>
      </p:sp>
    </p:spTree>
    <p:extLst>
      <p:ext uri="{BB962C8B-B14F-4D97-AF65-F5344CB8AC3E}">
        <p14:creationId xmlns:p14="http://schemas.microsoft.com/office/powerpoint/2010/main" val="2832201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2C523FAB-8EB8-B148-8525-6BB662C93313}" type="slidenum">
              <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18</a:t>
            </a:fld>
            <a:endPar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endParaRPr>
          </a:p>
        </p:txBody>
      </p:sp>
      <p:sp>
        <p:nvSpPr>
          <p:cNvPr id="70658" name="Freeform 4"/>
          <p:cNvSpPr>
            <a:spLocks noEditPoints="1"/>
          </p:cNvSpPr>
          <p:nvPr/>
        </p:nvSpPr>
        <p:spPr bwMode="auto">
          <a:xfrm>
            <a:off x="1809750" y="3094038"/>
            <a:ext cx="2378075" cy="34925"/>
          </a:xfrm>
          <a:custGeom>
            <a:avLst/>
            <a:gdLst>
              <a:gd name="T0" fmla="*/ 2147483646 w 1500"/>
              <a:gd name="T1" fmla="*/ 2147483646 h 22"/>
              <a:gd name="T2" fmla="*/ 2147483646 w 1500"/>
              <a:gd name="T3" fmla="*/ 2147483646 h 22"/>
              <a:gd name="T4" fmla="*/ 2147483646 w 1500"/>
              <a:gd name="T5" fmla="*/ 0 h 22"/>
              <a:gd name="T6" fmla="*/ 2147483646 w 1500"/>
              <a:gd name="T7" fmla="*/ 2147483646 h 22"/>
              <a:gd name="T8" fmla="*/ 2147483646 w 1500"/>
              <a:gd name="T9" fmla="*/ 2147483646 h 22"/>
              <a:gd name="T10" fmla="*/ 2147483646 w 1500"/>
              <a:gd name="T11" fmla="*/ 2147483646 h 22"/>
              <a:gd name="T12" fmla="*/ 2147483646 w 1500"/>
              <a:gd name="T13" fmla="*/ 2147483646 h 22"/>
              <a:gd name="T14" fmla="*/ 2147483646 w 1500"/>
              <a:gd name="T15" fmla="*/ 2147483646 h 22"/>
              <a:gd name="T16" fmla="*/ 2147483646 w 1500"/>
              <a:gd name="T17" fmla="*/ 2147483646 h 22"/>
              <a:gd name="T18" fmla="*/ 0 w 1500"/>
              <a:gd name="T19" fmla="*/ 2147483646 h 22"/>
              <a:gd name="T20" fmla="*/ 2147483646 w 1500"/>
              <a:gd name="T21" fmla="*/ 2147483646 h 22"/>
              <a:gd name="T22" fmla="*/ 2147483646 w 1500"/>
              <a:gd name="T23" fmla="*/ 2147483646 h 22"/>
              <a:gd name="T24" fmla="*/ 2147483646 w 1500"/>
              <a:gd name="T25" fmla="*/ 2147483646 h 22"/>
              <a:gd name="T26" fmla="*/ 2147483646 w 1500"/>
              <a:gd name="T27" fmla="*/ 2147483646 h 22"/>
              <a:gd name="T28" fmla="*/ 2147483646 w 1500"/>
              <a:gd name="T29" fmla="*/ 2147483646 h 22"/>
              <a:gd name="T30" fmla="*/ 2147483646 w 1500"/>
              <a:gd name="T31" fmla="*/ 0 h 22"/>
              <a:gd name="T32" fmla="*/ 2147483646 w 1500"/>
              <a:gd name="T33" fmla="*/ 2147483646 h 22"/>
              <a:gd name="T34" fmla="*/ 0 w 1500"/>
              <a:gd name="T35" fmla="*/ 2147483646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22"/>
              <a:gd name="T56" fmla="*/ 1500 w 1500"/>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22">
                <a:moveTo>
                  <a:pt x="1500" y="10"/>
                </a:moveTo>
                <a:lnTo>
                  <a:pt x="1498" y="2"/>
                </a:lnTo>
                <a:lnTo>
                  <a:pt x="1490" y="0"/>
                </a:lnTo>
                <a:lnTo>
                  <a:pt x="1482" y="2"/>
                </a:lnTo>
                <a:lnTo>
                  <a:pt x="1478" y="10"/>
                </a:lnTo>
                <a:lnTo>
                  <a:pt x="1482" y="18"/>
                </a:lnTo>
                <a:lnTo>
                  <a:pt x="1490" y="22"/>
                </a:lnTo>
                <a:lnTo>
                  <a:pt x="1498" y="18"/>
                </a:lnTo>
                <a:lnTo>
                  <a:pt x="1500" y="10"/>
                </a:lnTo>
                <a:close/>
                <a:moveTo>
                  <a:pt x="0" y="10"/>
                </a:moveTo>
                <a:lnTo>
                  <a:pt x="2" y="18"/>
                </a:lnTo>
                <a:lnTo>
                  <a:pt x="10" y="22"/>
                </a:lnTo>
                <a:lnTo>
                  <a:pt x="18" y="18"/>
                </a:lnTo>
                <a:lnTo>
                  <a:pt x="21" y="10"/>
                </a:lnTo>
                <a:lnTo>
                  <a:pt x="18" y="2"/>
                </a:lnTo>
                <a:lnTo>
                  <a:pt x="10" y="0"/>
                </a:lnTo>
                <a:lnTo>
                  <a:pt x="2" y="2"/>
                </a:lnTo>
                <a:lnTo>
                  <a:pt x="0" y="10"/>
                </a:lnTo>
                <a:close/>
              </a:path>
            </a:pathLst>
          </a:custGeom>
          <a:solidFill>
            <a:srgbClr val="FFFFFF"/>
          </a:solidFill>
          <a:ln w="28575">
            <a:solidFill>
              <a:srgbClr val="FFFFFF"/>
            </a:solidFill>
            <a:round/>
            <a:headEnd/>
            <a:tailEnd/>
          </a:ln>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659" name="Line 5"/>
          <p:cNvSpPr>
            <a:spLocks noChangeShapeType="1"/>
          </p:cNvSpPr>
          <p:nvPr/>
        </p:nvSpPr>
        <p:spPr bwMode="auto">
          <a:xfrm flipH="1">
            <a:off x="1843088" y="3109913"/>
            <a:ext cx="2309812" cy="158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660" name="Freeform 6"/>
          <p:cNvSpPr>
            <a:spLocks noEditPoints="1"/>
          </p:cNvSpPr>
          <p:nvPr/>
        </p:nvSpPr>
        <p:spPr bwMode="auto">
          <a:xfrm>
            <a:off x="1809750" y="4122738"/>
            <a:ext cx="2378075" cy="638175"/>
          </a:xfrm>
          <a:custGeom>
            <a:avLst/>
            <a:gdLst>
              <a:gd name="T0" fmla="*/ 0 w 1500"/>
              <a:gd name="T1" fmla="*/ 2147483646 h 403"/>
              <a:gd name="T2" fmla="*/ 2147483646 w 1500"/>
              <a:gd name="T3" fmla="*/ 2147483646 h 403"/>
              <a:gd name="T4" fmla="*/ 2147483646 w 1500"/>
              <a:gd name="T5" fmla="*/ 2147483646 h 403"/>
              <a:gd name="T6" fmla="*/ 2147483646 w 1500"/>
              <a:gd name="T7" fmla="*/ 2147483646 h 403"/>
              <a:gd name="T8" fmla="*/ 2147483646 w 1500"/>
              <a:gd name="T9" fmla="*/ 2147483646 h 403"/>
              <a:gd name="T10" fmla="*/ 2147483646 w 1500"/>
              <a:gd name="T11" fmla="*/ 2147483646 h 403"/>
              <a:gd name="T12" fmla="*/ 2147483646 w 1500"/>
              <a:gd name="T13" fmla="*/ 2147483646 h 403"/>
              <a:gd name="T14" fmla="*/ 0 w 1500"/>
              <a:gd name="T15" fmla="*/ 2147483646 h 403"/>
              <a:gd name="T16" fmla="*/ 0 w 1500"/>
              <a:gd name="T17" fmla="*/ 2147483646 h 403"/>
              <a:gd name="T18" fmla="*/ 2147483646 w 1500"/>
              <a:gd name="T19" fmla="*/ 2147483646 h 403"/>
              <a:gd name="T20" fmla="*/ 2147483646 w 1500"/>
              <a:gd name="T21" fmla="*/ 2147483646 h 403"/>
              <a:gd name="T22" fmla="*/ 2147483646 w 1500"/>
              <a:gd name="T23" fmla="*/ 0 h 403"/>
              <a:gd name="T24" fmla="*/ 2147483646 w 1500"/>
              <a:gd name="T25" fmla="*/ 2147483646 h 403"/>
              <a:gd name="T26" fmla="*/ 2147483646 w 1500"/>
              <a:gd name="T27" fmla="*/ 2147483646 h 403"/>
              <a:gd name="T28" fmla="*/ 2147483646 w 1500"/>
              <a:gd name="T29" fmla="*/ 2147483646 h 403"/>
              <a:gd name="T30" fmla="*/ 2147483646 w 1500"/>
              <a:gd name="T31" fmla="*/ 2147483646 h 403"/>
              <a:gd name="T32" fmla="*/ 2147483646 w 1500"/>
              <a:gd name="T33" fmla="*/ 2147483646 h 403"/>
              <a:gd name="T34" fmla="*/ 2147483646 w 1500"/>
              <a:gd name="T35" fmla="*/ 2147483646 h 40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403"/>
              <a:gd name="T56" fmla="*/ 1500 w 1500"/>
              <a:gd name="T57" fmla="*/ 403 h 40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403">
                <a:moveTo>
                  <a:pt x="0" y="395"/>
                </a:moveTo>
                <a:lnTo>
                  <a:pt x="4" y="403"/>
                </a:lnTo>
                <a:lnTo>
                  <a:pt x="14" y="403"/>
                </a:lnTo>
                <a:lnTo>
                  <a:pt x="20" y="399"/>
                </a:lnTo>
                <a:lnTo>
                  <a:pt x="21" y="391"/>
                </a:lnTo>
                <a:lnTo>
                  <a:pt x="16" y="383"/>
                </a:lnTo>
                <a:lnTo>
                  <a:pt x="8" y="381"/>
                </a:lnTo>
                <a:lnTo>
                  <a:pt x="0" y="387"/>
                </a:lnTo>
                <a:lnTo>
                  <a:pt x="0" y="395"/>
                </a:lnTo>
                <a:close/>
                <a:moveTo>
                  <a:pt x="1500" y="8"/>
                </a:moveTo>
                <a:lnTo>
                  <a:pt x="1496" y="2"/>
                </a:lnTo>
                <a:lnTo>
                  <a:pt x="1486" y="0"/>
                </a:lnTo>
                <a:lnTo>
                  <a:pt x="1480" y="6"/>
                </a:lnTo>
                <a:lnTo>
                  <a:pt x="1478" y="14"/>
                </a:lnTo>
                <a:lnTo>
                  <a:pt x="1484" y="22"/>
                </a:lnTo>
                <a:lnTo>
                  <a:pt x="1492" y="22"/>
                </a:lnTo>
                <a:lnTo>
                  <a:pt x="1500" y="18"/>
                </a:lnTo>
                <a:lnTo>
                  <a:pt x="1500" y="8"/>
                </a:lnTo>
                <a:close/>
              </a:path>
            </a:pathLst>
          </a:custGeom>
          <a:solidFill>
            <a:srgbClr val="FFFFFF"/>
          </a:solidFill>
          <a:ln w="28575">
            <a:solidFill>
              <a:srgbClr val="FFFFFF"/>
            </a:solidFill>
            <a:round/>
            <a:headEnd/>
            <a:tailEnd/>
          </a:ln>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661" name="Line 7"/>
          <p:cNvSpPr>
            <a:spLocks noChangeShapeType="1"/>
          </p:cNvSpPr>
          <p:nvPr/>
        </p:nvSpPr>
        <p:spPr bwMode="auto">
          <a:xfrm flipV="1">
            <a:off x="1843088" y="4144963"/>
            <a:ext cx="2309812" cy="59690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662" name="Freeform 8"/>
          <p:cNvSpPr>
            <a:spLocks noEditPoints="1"/>
          </p:cNvSpPr>
          <p:nvPr/>
        </p:nvSpPr>
        <p:spPr bwMode="auto">
          <a:xfrm>
            <a:off x="1809750" y="4725988"/>
            <a:ext cx="2378075" cy="604837"/>
          </a:xfrm>
          <a:custGeom>
            <a:avLst/>
            <a:gdLst>
              <a:gd name="T0" fmla="*/ 0 w 1500"/>
              <a:gd name="T1" fmla="*/ 2147483646 h 381"/>
              <a:gd name="T2" fmla="*/ 2147483646 w 1500"/>
              <a:gd name="T3" fmla="*/ 2147483646 h 381"/>
              <a:gd name="T4" fmla="*/ 2147483646 w 1500"/>
              <a:gd name="T5" fmla="*/ 2147483646 h 381"/>
              <a:gd name="T6" fmla="*/ 2147483646 w 1500"/>
              <a:gd name="T7" fmla="*/ 2147483646 h 381"/>
              <a:gd name="T8" fmla="*/ 2147483646 w 1500"/>
              <a:gd name="T9" fmla="*/ 2147483646 h 381"/>
              <a:gd name="T10" fmla="*/ 2147483646 w 1500"/>
              <a:gd name="T11" fmla="*/ 2147483646 h 381"/>
              <a:gd name="T12" fmla="*/ 2147483646 w 1500"/>
              <a:gd name="T13" fmla="*/ 0 h 381"/>
              <a:gd name="T14" fmla="*/ 2147483646 w 1500"/>
              <a:gd name="T15" fmla="*/ 2147483646 h 381"/>
              <a:gd name="T16" fmla="*/ 0 w 1500"/>
              <a:gd name="T17" fmla="*/ 2147483646 h 381"/>
              <a:gd name="T18" fmla="*/ 2147483646 w 1500"/>
              <a:gd name="T19" fmla="*/ 2147483646 h 381"/>
              <a:gd name="T20" fmla="*/ 2147483646 w 1500"/>
              <a:gd name="T21" fmla="*/ 2147483646 h 381"/>
              <a:gd name="T22" fmla="*/ 2147483646 w 1500"/>
              <a:gd name="T23" fmla="*/ 2147483646 h 381"/>
              <a:gd name="T24" fmla="*/ 2147483646 w 1500"/>
              <a:gd name="T25" fmla="*/ 2147483646 h 381"/>
              <a:gd name="T26" fmla="*/ 2147483646 w 1500"/>
              <a:gd name="T27" fmla="*/ 2147483646 h 381"/>
              <a:gd name="T28" fmla="*/ 2147483646 w 1500"/>
              <a:gd name="T29" fmla="*/ 2147483646 h 381"/>
              <a:gd name="T30" fmla="*/ 2147483646 w 1500"/>
              <a:gd name="T31" fmla="*/ 2147483646 h 381"/>
              <a:gd name="T32" fmla="*/ 2147483646 w 1500"/>
              <a:gd name="T33" fmla="*/ 2147483646 h 381"/>
              <a:gd name="T34" fmla="*/ 2147483646 w 1500"/>
              <a:gd name="T35" fmla="*/ 2147483646 h 3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381"/>
              <a:gd name="T56" fmla="*/ 1500 w 1500"/>
              <a:gd name="T57" fmla="*/ 381 h 3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381">
                <a:moveTo>
                  <a:pt x="0" y="10"/>
                </a:moveTo>
                <a:lnTo>
                  <a:pt x="2" y="18"/>
                </a:lnTo>
                <a:lnTo>
                  <a:pt x="8" y="22"/>
                </a:lnTo>
                <a:lnTo>
                  <a:pt x="16" y="22"/>
                </a:lnTo>
                <a:lnTo>
                  <a:pt x="21" y="14"/>
                </a:lnTo>
                <a:lnTo>
                  <a:pt x="20" y="6"/>
                </a:lnTo>
                <a:lnTo>
                  <a:pt x="14" y="0"/>
                </a:lnTo>
                <a:lnTo>
                  <a:pt x="4" y="2"/>
                </a:lnTo>
                <a:lnTo>
                  <a:pt x="0" y="10"/>
                </a:lnTo>
                <a:close/>
                <a:moveTo>
                  <a:pt x="1500" y="373"/>
                </a:moveTo>
                <a:lnTo>
                  <a:pt x="1500" y="365"/>
                </a:lnTo>
                <a:lnTo>
                  <a:pt x="1492" y="359"/>
                </a:lnTo>
                <a:lnTo>
                  <a:pt x="1484" y="361"/>
                </a:lnTo>
                <a:lnTo>
                  <a:pt x="1478" y="369"/>
                </a:lnTo>
                <a:lnTo>
                  <a:pt x="1480" y="377"/>
                </a:lnTo>
                <a:lnTo>
                  <a:pt x="1486" y="381"/>
                </a:lnTo>
                <a:lnTo>
                  <a:pt x="1496" y="381"/>
                </a:lnTo>
                <a:lnTo>
                  <a:pt x="1500" y="373"/>
                </a:lnTo>
                <a:close/>
              </a:path>
            </a:pathLst>
          </a:custGeom>
          <a:solidFill>
            <a:srgbClr val="FFFFFF"/>
          </a:solidFill>
          <a:ln w="28575">
            <a:solidFill>
              <a:srgbClr val="FFFFFF"/>
            </a:solidFill>
            <a:round/>
            <a:headEnd/>
            <a:tailEnd/>
          </a:ln>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663" name="Line 9"/>
          <p:cNvSpPr>
            <a:spLocks noChangeShapeType="1"/>
          </p:cNvSpPr>
          <p:nvPr/>
        </p:nvSpPr>
        <p:spPr bwMode="auto">
          <a:xfrm>
            <a:off x="1843088" y="4748213"/>
            <a:ext cx="2309812" cy="563562"/>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664" name="Freeform 10"/>
          <p:cNvSpPr>
            <a:spLocks noEditPoints="1"/>
          </p:cNvSpPr>
          <p:nvPr/>
        </p:nvSpPr>
        <p:spPr bwMode="auto">
          <a:xfrm>
            <a:off x="4152900" y="3094038"/>
            <a:ext cx="2632075" cy="461962"/>
          </a:xfrm>
          <a:custGeom>
            <a:avLst/>
            <a:gdLst>
              <a:gd name="T0" fmla="*/ 0 w 1660"/>
              <a:gd name="T1" fmla="*/ 2147483646 h 291"/>
              <a:gd name="T2" fmla="*/ 2147483646 w 1660"/>
              <a:gd name="T3" fmla="*/ 2147483646 h 291"/>
              <a:gd name="T4" fmla="*/ 2147483646 w 1660"/>
              <a:gd name="T5" fmla="*/ 2147483646 h 291"/>
              <a:gd name="T6" fmla="*/ 2147483646 w 1660"/>
              <a:gd name="T7" fmla="*/ 2147483646 h 291"/>
              <a:gd name="T8" fmla="*/ 2147483646 w 1660"/>
              <a:gd name="T9" fmla="*/ 2147483646 h 291"/>
              <a:gd name="T10" fmla="*/ 2147483646 w 1660"/>
              <a:gd name="T11" fmla="*/ 2147483646 h 291"/>
              <a:gd name="T12" fmla="*/ 2147483646 w 1660"/>
              <a:gd name="T13" fmla="*/ 0 h 291"/>
              <a:gd name="T14" fmla="*/ 2147483646 w 1660"/>
              <a:gd name="T15" fmla="*/ 2147483646 h 291"/>
              <a:gd name="T16" fmla="*/ 0 w 1660"/>
              <a:gd name="T17" fmla="*/ 2147483646 h 291"/>
              <a:gd name="T18" fmla="*/ 2147483646 w 1660"/>
              <a:gd name="T19" fmla="*/ 2147483646 h 291"/>
              <a:gd name="T20" fmla="*/ 2147483646 w 1660"/>
              <a:gd name="T21" fmla="*/ 2147483646 h 291"/>
              <a:gd name="T22" fmla="*/ 2147483646 w 1660"/>
              <a:gd name="T23" fmla="*/ 2147483646 h 291"/>
              <a:gd name="T24" fmla="*/ 2147483646 w 1660"/>
              <a:gd name="T25" fmla="*/ 2147483646 h 291"/>
              <a:gd name="T26" fmla="*/ 2147483646 w 1660"/>
              <a:gd name="T27" fmla="*/ 2147483646 h 291"/>
              <a:gd name="T28" fmla="*/ 2147483646 w 1660"/>
              <a:gd name="T29" fmla="*/ 2147483646 h 291"/>
              <a:gd name="T30" fmla="*/ 2147483646 w 1660"/>
              <a:gd name="T31" fmla="*/ 2147483646 h 291"/>
              <a:gd name="T32" fmla="*/ 2147483646 w 1660"/>
              <a:gd name="T33" fmla="*/ 2147483646 h 291"/>
              <a:gd name="T34" fmla="*/ 2147483646 w 1660"/>
              <a:gd name="T35" fmla="*/ 2147483646 h 2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291"/>
              <a:gd name="T56" fmla="*/ 1660 w 1660"/>
              <a:gd name="T57" fmla="*/ 291 h 29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291">
                <a:moveTo>
                  <a:pt x="0" y="10"/>
                </a:moveTo>
                <a:lnTo>
                  <a:pt x="2" y="18"/>
                </a:lnTo>
                <a:lnTo>
                  <a:pt x="10" y="22"/>
                </a:lnTo>
                <a:lnTo>
                  <a:pt x="18" y="20"/>
                </a:lnTo>
                <a:lnTo>
                  <a:pt x="22" y="12"/>
                </a:lnTo>
                <a:lnTo>
                  <a:pt x="20" y="4"/>
                </a:lnTo>
                <a:lnTo>
                  <a:pt x="14" y="0"/>
                </a:lnTo>
                <a:lnTo>
                  <a:pt x="6" y="2"/>
                </a:lnTo>
                <a:lnTo>
                  <a:pt x="0" y="10"/>
                </a:lnTo>
                <a:close/>
                <a:moveTo>
                  <a:pt x="1660" y="281"/>
                </a:moveTo>
                <a:lnTo>
                  <a:pt x="1658" y="273"/>
                </a:lnTo>
                <a:lnTo>
                  <a:pt x="1650" y="269"/>
                </a:lnTo>
                <a:lnTo>
                  <a:pt x="1642" y="271"/>
                </a:lnTo>
                <a:lnTo>
                  <a:pt x="1638" y="279"/>
                </a:lnTo>
                <a:lnTo>
                  <a:pt x="1638" y="287"/>
                </a:lnTo>
                <a:lnTo>
                  <a:pt x="1646" y="291"/>
                </a:lnTo>
                <a:lnTo>
                  <a:pt x="1654" y="289"/>
                </a:lnTo>
                <a:lnTo>
                  <a:pt x="1660" y="281"/>
                </a:lnTo>
                <a:close/>
              </a:path>
            </a:pathLst>
          </a:custGeom>
          <a:solidFill>
            <a:srgbClr val="FFFFFF"/>
          </a:solidFill>
          <a:ln w="28575">
            <a:solidFill>
              <a:srgbClr val="FFFFFF"/>
            </a:solidFill>
            <a:round/>
            <a:headEnd/>
            <a:tailEnd/>
          </a:ln>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665" name="Line 11"/>
          <p:cNvSpPr>
            <a:spLocks noChangeShapeType="1"/>
          </p:cNvSpPr>
          <p:nvPr/>
        </p:nvSpPr>
        <p:spPr bwMode="auto">
          <a:xfrm>
            <a:off x="4187825" y="3113088"/>
            <a:ext cx="2562225" cy="423862"/>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666" name="Freeform 12"/>
          <p:cNvSpPr>
            <a:spLocks noEditPoints="1"/>
          </p:cNvSpPr>
          <p:nvPr/>
        </p:nvSpPr>
        <p:spPr bwMode="auto">
          <a:xfrm>
            <a:off x="4152900" y="3521075"/>
            <a:ext cx="2632075" cy="636588"/>
          </a:xfrm>
          <a:custGeom>
            <a:avLst/>
            <a:gdLst>
              <a:gd name="T0" fmla="*/ 2147483646 w 1660"/>
              <a:gd name="T1" fmla="*/ 2147483646 h 402"/>
              <a:gd name="T2" fmla="*/ 2147483646 w 1660"/>
              <a:gd name="T3" fmla="*/ 2147483646 h 402"/>
              <a:gd name="T4" fmla="*/ 2147483646 w 1660"/>
              <a:gd name="T5" fmla="*/ 0 h 402"/>
              <a:gd name="T6" fmla="*/ 2147483646 w 1660"/>
              <a:gd name="T7" fmla="*/ 2147483646 h 402"/>
              <a:gd name="T8" fmla="*/ 2147483646 w 1660"/>
              <a:gd name="T9" fmla="*/ 2147483646 h 402"/>
              <a:gd name="T10" fmla="*/ 2147483646 w 1660"/>
              <a:gd name="T11" fmla="*/ 2147483646 h 402"/>
              <a:gd name="T12" fmla="*/ 2147483646 w 1660"/>
              <a:gd name="T13" fmla="*/ 2147483646 h 402"/>
              <a:gd name="T14" fmla="*/ 2147483646 w 1660"/>
              <a:gd name="T15" fmla="*/ 2147483646 h 402"/>
              <a:gd name="T16" fmla="*/ 2147483646 w 1660"/>
              <a:gd name="T17" fmla="*/ 2147483646 h 402"/>
              <a:gd name="T18" fmla="*/ 0 w 1660"/>
              <a:gd name="T19" fmla="*/ 2147483646 h 402"/>
              <a:gd name="T20" fmla="*/ 2147483646 w 1660"/>
              <a:gd name="T21" fmla="*/ 2147483646 h 402"/>
              <a:gd name="T22" fmla="*/ 2147483646 w 1660"/>
              <a:gd name="T23" fmla="*/ 2147483646 h 402"/>
              <a:gd name="T24" fmla="*/ 2147483646 w 1660"/>
              <a:gd name="T25" fmla="*/ 2147483646 h 402"/>
              <a:gd name="T26" fmla="*/ 2147483646 w 1660"/>
              <a:gd name="T27" fmla="*/ 2147483646 h 402"/>
              <a:gd name="T28" fmla="*/ 2147483646 w 1660"/>
              <a:gd name="T29" fmla="*/ 2147483646 h 402"/>
              <a:gd name="T30" fmla="*/ 2147483646 w 1660"/>
              <a:gd name="T31" fmla="*/ 2147483646 h 402"/>
              <a:gd name="T32" fmla="*/ 2147483646 w 1660"/>
              <a:gd name="T33" fmla="*/ 2147483646 h 402"/>
              <a:gd name="T34" fmla="*/ 0 w 1660"/>
              <a:gd name="T35" fmla="*/ 2147483646 h 4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402"/>
              <a:gd name="T56" fmla="*/ 1660 w 1660"/>
              <a:gd name="T57" fmla="*/ 402 h 40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402">
                <a:moveTo>
                  <a:pt x="1660" y="8"/>
                </a:moveTo>
                <a:lnTo>
                  <a:pt x="1654" y="2"/>
                </a:lnTo>
                <a:lnTo>
                  <a:pt x="1646" y="0"/>
                </a:lnTo>
                <a:lnTo>
                  <a:pt x="1638" y="4"/>
                </a:lnTo>
                <a:lnTo>
                  <a:pt x="1638" y="14"/>
                </a:lnTo>
                <a:lnTo>
                  <a:pt x="1642" y="20"/>
                </a:lnTo>
                <a:lnTo>
                  <a:pt x="1650" y="22"/>
                </a:lnTo>
                <a:lnTo>
                  <a:pt x="1658" y="16"/>
                </a:lnTo>
                <a:lnTo>
                  <a:pt x="1660" y="8"/>
                </a:lnTo>
                <a:close/>
                <a:moveTo>
                  <a:pt x="0" y="394"/>
                </a:moveTo>
                <a:lnTo>
                  <a:pt x="6" y="400"/>
                </a:lnTo>
                <a:lnTo>
                  <a:pt x="14" y="402"/>
                </a:lnTo>
                <a:lnTo>
                  <a:pt x="22" y="398"/>
                </a:lnTo>
                <a:lnTo>
                  <a:pt x="22" y="388"/>
                </a:lnTo>
                <a:lnTo>
                  <a:pt x="18" y="382"/>
                </a:lnTo>
                <a:lnTo>
                  <a:pt x="10" y="380"/>
                </a:lnTo>
                <a:lnTo>
                  <a:pt x="2" y="386"/>
                </a:lnTo>
                <a:lnTo>
                  <a:pt x="0" y="394"/>
                </a:lnTo>
                <a:close/>
              </a:path>
            </a:pathLst>
          </a:custGeom>
          <a:solidFill>
            <a:srgbClr val="FFFFFF"/>
          </a:solidFill>
          <a:ln w="28575">
            <a:solidFill>
              <a:srgbClr val="FFFFFF"/>
            </a:solidFill>
            <a:round/>
            <a:headEnd/>
            <a:tailEnd/>
          </a:ln>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667" name="Line 13"/>
          <p:cNvSpPr>
            <a:spLocks noChangeShapeType="1"/>
          </p:cNvSpPr>
          <p:nvPr/>
        </p:nvSpPr>
        <p:spPr bwMode="auto">
          <a:xfrm flipH="1">
            <a:off x="4187825" y="3543300"/>
            <a:ext cx="2562225" cy="59213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668" name="Freeform 14"/>
          <p:cNvSpPr>
            <a:spLocks noEditPoints="1"/>
          </p:cNvSpPr>
          <p:nvPr/>
        </p:nvSpPr>
        <p:spPr bwMode="auto">
          <a:xfrm>
            <a:off x="4152900" y="5295900"/>
            <a:ext cx="2347913" cy="38100"/>
          </a:xfrm>
          <a:custGeom>
            <a:avLst/>
            <a:gdLst>
              <a:gd name="T0" fmla="*/ 0 w 1481"/>
              <a:gd name="T1" fmla="*/ 2147483646 h 24"/>
              <a:gd name="T2" fmla="*/ 2147483646 w 1481"/>
              <a:gd name="T3" fmla="*/ 2147483646 h 24"/>
              <a:gd name="T4" fmla="*/ 2147483646 w 1481"/>
              <a:gd name="T5" fmla="*/ 2147483646 h 24"/>
              <a:gd name="T6" fmla="*/ 2147483646 w 1481"/>
              <a:gd name="T7" fmla="*/ 2147483646 h 24"/>
              <a:gd name="T8" fmla="*/ 2147483646 w 1481"/>
              <a:gd name="T9" fmla="*/ 2147483646 h 24"/>
              <a:gd name="T10" fmla="*/ 2147483646 w 1481"/>
              <a:gd name="T11" fmla="*/ 2147483646 h 24"/>
              <a:gd name="T12" fmla="*/ 2147483646 w 1481"/>
              <a:gd name="T13" fmla="*/ 0 h 24"/>
              <a:gd name="T14" fmla="*/ 2147483646 w 1481"/>
              <a:gd name="T15" fmla="*/ 2147483646 h 24"/>
              <a:gd name="T16" fmla="*/ 0 w 1481"/>
              <a:gd name="T17" fmla="*/ 2147483646 h 24"/>
              <a:gd name="T18" fmla="*/ 2147483646 w 1481"/>
              <a:gd name="T19" fmla="*/ 2147483646 h 24"/>
              <a:gd name="T20" fmla="*/ 2147483646 w 1481"/>
              <a:gd name="T21" fmla="*/ 2147483646 h 24"/>
              <a:gd name="T22" fmla="*/ 2147483646 w 1481"/>
              <a:gd name="T23" fmla="*/ 0 h 24"/>
              <a:gd name="T24" fmla="*/ 2147483646 w 1481"/>
              <a:gd name="T25" fmla="*/ 2147483646 h 24"/>
              <a:gd name="T26" fmla="*/ 2147483646 w 1481"/>
              <a:gd name="T27" fmla="*/ 2147483646 h 24"/>
              <a:gd name="T28" fmla="*/ 2147483646 w 1481"/>
              <a:gd name="T29" fmla="*/ 2147483646 h 24"/>
              <a:gd name="T30" fmla="*/ 2147483646 w 1481"/>
              <a:gd name="T31" fmla="*/ 2147483646 h 24"/>
              <a:gd name="T32" fmla="*/ 2147483646 w 1481"/>
              <a:gd name="T33" fmla="*/ 2147483646 h 24"/>
              <a:gd name="T34" fmla="*/ 2147483646 w 1481"/>
              <a:gd name="T35" fmla="*/ 214748364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81"/>
              <a:gd name="T55" fmla="*/ 0 h 24"/>
              <a:gd name="T56" fmla="*/ 1481 w 1481"/>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81" h="24">
                <a:moveTo>
                  <a:pt x="0" y="12"/>
                </a:moveTo>
                <a:lnTo>
                  <a:pt x="4" y="20"/>
                </a:lnTo>
                <a:lnTo>
                  <a:pt x="12" y="24"/>
                </a:lnTo>
                <a:lnTo>
                  <a:pt x="20" y="20"/>
                </a:lnTo>
                <a:lnTo>
                  <a:pt x="22" y="12"/>
                </a:lnTo>
                <a:lnTo>
                  <a:pt x="20" y="4"/>
                </a:lnTo>
                <a:lnTo>
                  <a:pt x="12" y="0"/>
                </a:lnTo>
                <a:lnTo>
                  <a:pt x="4" y="4"/>
                </a:lnTo>
                <a:lnTo>
                  <a:pt x="0" y="12"/>
                </a:lnTo>
                <a:close/>
                <a:moveTo>
                  <a:pt x="1481" y="12"/>
                </a:moveTo>
                <a:lnTo>
                  <a:pt x="1477" y="4"/>
                </a:lnTo>
                <a:lnTo>
                  <a:pt x="1469" y="0"/>
                </a:lnTo>
                <a:lnTo>
                  <a:pt x="1461" y="4"/>
                </a:lnTo>
                <a:lnTo>
                  <a:pt x="1457" y="12"/>
                </a:lnTo>
                <a:lnTo>
                  <a:pt x="1461" y="20"/>
                </a:lnTo>
                <a:lnTo>
                  <a:pt x="1469" y="24"/>
                </a:lnTo>
                <a:lnTo>
                  <a:pt x="1477" y="20"/>
                </a:lnTo>
                <a:lnTo>
                  <a:pt x="1481" y="12"/>
                </a:lnTo>
                <a:close/>
              </a:path>
            </a:pathLst>
          </a:custGeom>
          <a:solidFill>
            <a:srgbClr val="FFFFFF"/>
          </a:solidFill>
          <a:ln w="28575">
            <a:solidFill>
              <a:srgbClr val="FFFFFF"/>
            </a:solidFill>
            <a:round/>
            <a:headEnd/>
            <a:tailEnd/>
          </a:ln>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669" name="Line 15"/>
          <p:cNvSpPr>
            <a:spLocks noChangeShapeType="1"/>
          </p:cNvSpPr>
          <p:nvPr/>
        </p:nvSpPr>
        <p:spPr bwMode="auto">
          <a:xfrm>
            <a:off x="4187825" y="5314950"/>
            <a:ext cx="2274888" cy="158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670" name="Line 16"/>
          <p:cNvSpPr>
            <a:spLocks noChangeShapeType="1"/>
          </p:cNvSpPr>
          <p:nvPr/>
        </p:nvSpPr>
        <p:spPr bwMode="auto">
          <a:xfrm flipH="1" flipV="1">
            <a:off x="6481763" y="5314950"/>
            <a:ext cx="1244600" cy="22225"/>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671" name="Line 17"/>
          <p:cNvSpPr>
            <a:spLocks noChangeShapeType="1"/>
          </p:cNvSpPr>
          <p:nvPr/>
        </p:nvSpPr>
        <p:spPr bwMode="auto">
          <a:xfrm>
            <a:off x="4171950" y="2255838"/>
            <a:ext cx="1588" cy="854075"/>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672" name="Line 18"/>
          <p:cNvSpPr>
            <a:spLocks noChangeShapeType="1"/>
          </p:cNvSpPr>
          <p:nvPr/>
        </p:nvSpPr>
        <p:spPr bwMode="auto">
          <a:xfrm>
            <a:off x="760413" y="2730500"/>
            <a:ext cx="1065212" cy="379413"/>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673" name="Line 19"/>
          <p:cNvSpPr>
            <a:spLocks noChangeShapeType="1"/>
          </p:cNvSpPr>
          <p:nvPr/>
        </p:nvSpPr>
        <p:spPr bwMode="auto">
          <a:xfrm flipV="1">
            <a:off x="760413" y="4745038"/>
            <a:ext cx="1065212" cy="59213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674" name="Line 20"/>
          <p:cNvSpPr>
            <a:spLocks noChangeShapeType="1"/>
          </p:cNvSpPr>
          <p:nvPr/>
        </p:nvSpPr>
        <p:spPr bwMode="auto">
          <a:xfrm flipH="1">
            <a:off x="6765925" y="2755900"/>
            <a:ext cx="817563" cy="78105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675" name="Rectangle 21"/>
          <p:cNvSpPr>
            <a:spLocks noChangeArrowheads="1"/>
          </p:cNvSpPr>
          <p:nvPr/>
        </p:nvSpPr>
        <p:spPr bwMode="auto">
          <a:xfrm>
            <a:off x="2306638" y="2967038"/>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676" name="Rectangle 22"/>
          <p:cNvSpPr>
            <a:spLocks noChangeArrowheads="1"/>
          </p:cNvSpPr>
          <p:nvPr/>
        </p:nvSpPr>
        <p:spPr bwMode="auto">
          <a:xfrm>
            <a:off x="2230438" y="4640263"/>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677" name="Rectangle 23"/>
          <p:cNvSpPr>
            <a:spLocks noChangeArrowheads="1"/>
          </p:cNvSpPr>
          <p:nvPr/>
        </p:nvSpPr>
        <p:spPr bwMode="auto">
          <a:xfrm>
            <a:off x="4437063" y="2890838"/>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678" name="Rectangle 24"/>
          <p:cNvSpPr>
            <a:spLocks noChangeArrowheads="1"/>
          </p:cNvSpPr>
          <p:nvPr/>
        </p:nvSpPr>
        <p:spPr bwMode="auto">
          <a:xfrm>
            <a:off x="4437063" y="3878263"/>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679" name="Rectangle 25"/>
          <p:cNvSpPr>
            <a:spLocks noChangeArrowheads="1"/>
          </p:cNvSpPr>
          <p:nvPr/>
        </p:nvSpPr>
        <p:spPr bwMode="auto">
          <a:xfrm>
            <a:off x="4437063" y="5172075"/>
            <a:ext cx="304800" cy="455613"/>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680" name="Rectangle 26"/>
          <p:cNvSpPr>
            <a:spLocks noChangeArrowheads="1"/>
          </p:cNvSpPr>
          <p:nvPr/>
        </p:nvSpPr>
        <p:spPr bwMode="auto">
          <a:xfrm>
            <a:off x="7024688" y="3346450"/>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681" name="Rectangle 27"/>
          <p:cNvSpPr>
            <a:spLocks noChangeArrowheads="1"/>
          </p:cNvSpPr>
          <p:nvPr/>
        </p:nvSpPr>
        <p:spPr bwMode="auto">
          <a:xfrm>
            <a:off x="6719888" y="5095875"/>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nvGrpSpPr>
          <p:cNvPr id="70682" name="Group 28"/>
          <p:cNvGrpSpPr>
            <a:grpSpLocks/>
          </p:cNvGrpSpPr>
          <p:nvPr/>
        </p:nvGrpSpPr>
        <p:grpSpPr bwMode="auto">
          <a:xfrm>
            <a:off x="1089025" y="2509838"/>
            <a:ext cx="454025" cy="457200"/>
            <a:chOff x="712" y="2330"/>
            <a:chExt cx="286" cy="288"/>
          </a:xfrm>
        </p:grpSpPr>
        <p:sp>
          <p:nvSpPr>
            <p:cNvPr id="70775" name="Freeform 29"/>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76" name="Line 30"/>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77" name="Line 31"/>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78" name="Freeform 32"/>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79" name="Line 33"/>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80" name="Line 34"/>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81" name="Line 35"/>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82" name="Rectangle 36"/>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83" name="Freeform 37"/>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84" name="Line 38"/>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85" name="Line 39"/>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86" name="Line 40"/>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grpSp>
        <p:nvGrpSpPr>
          <p:cNvPr id="70683" name="Group 41"/>
          <p:cNvGrpSpPr>
            <a:grpSpLocks/>
          </p:cNvGrpSpPr>
          <p:nvPr/>
        </p:nvGrpSpPr>
        <p:grpSpPr bwMode="auto">
          <a:xfrm>
            <a:off x="1165225" y="4867275"/>
            <a:ext cx="454025" cy="457200"/>
            <a:chOff x="712" y="2330"/>
            <a:chExt cx="286" cy="288"/>
          </a:xfrm>
        </p:grpSpPr>
        <p:sp>
          <p:nvSpPr>
            <p:cNvPr id="70763" name="Freeform 42"/>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64" name="Line 43"/>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65" name="Line 44"/>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66" name="Freeform 45"/>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67" name="Line 46"/>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68" name="Line 47"/>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69" name="Line 48"/>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70" name="Rectangle 49"/>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71" name="Freeform 50"/>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72" name="Line 51"/>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73" name="Line 52"/>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74" name="Line 53"/>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grpSp>
        <p:nvGrpSpPr>
          <p:cNvPr id="70684" name="Group 54"/>
          <p:cNvGrpSpPr>
            <a:grpSpLocks/>
          </p:cNvGrpSpPr>
          <p:nvPr/>
        </p:nvGrpSpPr>
        <p:grpSpPr bwMode="auto">
          <a:xfrm>
            <a:off x="4513263" y="2054225"/>
            <a:ext cx="454025" cy="455613"/>
            <a:chOff x="712" y="2330"/>
            <a:chExt cx="286" cy="288"/>
          </a:xfrm>
        </p:grpSpPr>
        <p:sp>
          <p:nvSpPr>
            <p:cNvPr id="70751" name="Freeform 55"/>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52" name="Line 56"/>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53" name="Line 57"/>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54" name="Freeform 58"/>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55" name="Line 59"/>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56" name="Line 60"/>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57" name="Line 61"/>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58" name="Rectangle 62"/>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59" name="Freeform 63"/>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60" name="Line 64"/>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61" name="Line 65"/>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62" name="Line 66"/>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grpSp>
        <p:nvGrpSpPr>
          <p:cNvPr id="70685" name="Group 67"/>
          <p:cNvGrpSpPr>
            <a:grpSpLocks/>
          </p:cNvGrpSpPr>
          <p:nvPr/>
        </p:nvGrpSpPr>
        <p:grpSpPr bwMode="auto">
          <a:xfrm>
            <a:off x="7785100" y="2509838"/>
            <a:ext cx="454025" cy="457200"/>
            <a:chOff x="712" y="2330"/>
            <a:chExt cx="286" cy="288"/>
          </a:xfrm>
        </p:grpSpPr>
        <p:sp>
          <p:nvSpPr>
            <p:cNvPr id="70739" name="Freeform 68"/>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40" name="Line 69"/>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41" name="Line 70"/>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42" name="Freeform 71"/>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43" name="Line 72"/>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44" name="Line 73"/>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45" name="Line 74"/>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46" name="Rectangle 75"/>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47" name="Freeform 76"/>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48" name="Line 77"/>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49" name="Line 78"/>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50" name="Line 79"/>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grpSp>
        <p:nvGrpSpPr>
          <p:cNvPr id="70686" name="Group 80"/>
          <p:cNvGrpSpPr>
            <a:grpSpLocks/>
          </p:cNvGrpSpPr>
          <p:nvPr/>
        </p:nvGrpSpPr>
        <p:grpSpPr bwMode="auto">
          <a:xfrm>
            <a:off x="8093075" y="5019675"/>
            <a:ext cx="454025" cy="457200"/>
            <a:chOff x="712" y="2330"/>
            <a:chExt cx="286" cy="288"/>
          </a:xfrm>
        </p:grpSpPr>
        <p:sp>
          <p:nvSpPr>
            <p:cNvPr id="70727" name="Freeform 81"/>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28" name="Line 82"/>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29" name="Line 83"/>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30" name="Freeform 84"/>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31" name="Line 85"/>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32" name="Line 86"/>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33" name="Line 87"/>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34" name="Rectangle 88"/>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35" name="Freeform 89"/>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36" name="Line 90"/>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37" name="Line 91"/>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38" name="Line 92"/>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cxnSp>
        <p:nvCxnSpPr>
          <p:cNvPr id="70687" name="AutoShape 93"/>
          <p:cNvCxnSpPr>
            <a:cxnSpLocks noChangeShapeType="1"/>
            <a:stCxn id="70675" idx="3"/>
            <a:endCxn id="70677" idx="1"/>
          </p:cNvCxnSpPr>
          <p:nvPr/>
        </p:nvCxnSpPr>
        <p:spPr bwMode="auto">
          <a:xfrm flipV="1">
            <a:off x="2611438" y="3117850"/>
            <a:ext cx="1825625" cy="76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88" name="AutoShape 94"/>
          <p:cNvCxnSpPr>
            <a:cxnSpLocks noChangeShapeType="1"/>
            <a:stCxn id="70675" idx="3"/>
            <a:endCxn id="70678" idx="1"/>
          </p:cNvCxnSpPr>
          <p:nvPr/>
        </p:nvCxnSpPr>
        <p:spPr bwMode="auto">
          <a:xfrm>
            <a:off x="2611438" y="3194050"/>
            <a:ext cx="1825625" cy="9128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89" name="AutoShape 95"/>
          <p:cNvCxnSpPr>
            <a:cxnSpLocks noChangeShapeType="1"/>
            <a:stCxn id="70676" idx="3"/>
            <a:endCxn id="70678" idx="1"/>
          </p:cNvCxnSpPr>
          <p:nvPr/>
        </p:nvCxnSpPr>
        <p:spPr bwMode="auto">
          <a:xfrm flipV="1">
            <a:off x="2535238" y="4106863"/>
            <a:ext cx="1901825" cy="760412"/>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0" name="AutoShape 96"/>
          <p:cNvCxnSpPr>
            <a:cxnSpLocks noChangeShapeType="1"/>
            <a:stCxn id="70676" idx="3"/>
            <a:endCxn id="70679" idx="1"/>
          </p:cNvCxnSpPr>
          <p:nvPr/>
        </p:nvCxnSpPr>
        <p:spPr bwMode="auto">
          <a:xfrm>
            <a:off x="2535238" y="4867275"/>
            <a:ext cx="1901825" cy="5334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1" name="AutoShape 97"/>
          <p:cNvCxnSpPr>
            <a:cxnSpLocks noChangeShapeType="1"/>
            <a:stCxn id="70678" idx="3"/>
            <a:endCxn id="70680" idx="1"/>
          </p:cNvCxnSpPr>
          <p:nvPr/>
        </p:nvCxnSpPr>
        <p:spPr bwMode="auto">
          <a:xfrm flipV="1">
            <a:off x="4741863" y="3575050"/>
            <a:ext cx="2282825" cy="5318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2" name="AutoShape 98"/>
          <p:cNvCxnSpPr>
            <a:cxnSpLocks noChangeShapeType="1"/>
            <a:stCxn id="70679" idx="3"/>
            <a:endCxn id="70681" idx="1"/>
          </p:cNvCxnSpPr>
          <p:nvPr/>
        </p:nvCxnSpPr>
        <p:spPr bwMode="auto">
          <a:xfrm flipV="1">
            <a:off x="4741863" y="5324475"/>
            <a:ext cx="1978025" cy="76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3" name="AutoShape 99"/>
          <p:cNvCxnSpPr>
            <a:cxnSpLocks noChangeShapeType="1"/>
            <a:stCxn id="70681" idx="0"/>
            <a:endCxn id="70680" idx="2"/>
          </p:cNvCxnSpPr>
          <p:nvPr/>
        </p:nvCxnSpPr>
        <p:spPr bwMode="auto">
          <a:xfrm flipV="1">
            <a:off x="6872288" y="3803650"/>
            <a:ext cx="304800" cy="12922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4" name="AutoShape 100"/>
          <p:cNvCxnSpPr>
            <a:cxnSpLocks noChangeShapeType="1"/>
            <a:stCxn id="70676" idx="0"/>
            <a:endCxn id="70675" idx="2"/>
          </p:cNvCxnSpPr>
          <p:nvPr/>
        </p:nvCxnSpPr>
        <p:spPr bwMode="auto">
          <a:xfrm flipV="1">
            <a:off x="2382838" y="3422650"/>
            <a:ext cx="76200" cy="12176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5" name="AutoShape 101"/>
          <p:cNvCxnSpPr>
            <a:cxnSpLocks noChangeShapeType="1"/>
            <a:stCxn id="70677" idx="3"/>
            <a:endCxn id="70680" idx="1"/>
          </p:cNvCxnSpPr>
          <p:nvPr/>
        </p:nvCxnSpPr>
        <p:spPr bwMode="auto">
          <a:xfrm>
            <a:off x="4741863" y="3117850"/>
            <a:ext cx="2282825" cy="457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6" name="AutoShape 102"/>
          <p:cNvCxnSpPr>
            <a:cxnSpLocks noChangeShapeType="1"/>
            <a:stCxn id="70783" idx="35"/>
            <a:endCxn id="70675" idx="1"/>
          </p:cNvCxnSpPr>
          <p:nvPr/>
        </p:nvCxnSpPr>
        <p:spPr bwMode="auto">
          <a:xfrm>
            <a:off x="1528763" y="2844800"/>
            <a:ext cx="777875" cy="34925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7" name="AutoShape 103"/>
          <p:cNvCxnSpPr>
            <a:cxnSpLocks noChangeShapeType="1"/>
            <a:stCxn id="70771" idx="31"/>
            <a:endCxn id="70676" idx="1"/>
          </p:cNvCxnSpPr>
          <p:nvPr/>
        </p:nvCxnSpPr>
        <p:spPr bwMode="auto">
          <a:xfrm flipV="1">
            <a:off x="1604963" y="4867275"/>
            <a:ext cx="625475" cy="3143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8" name="AutoShape 104"/>
          <p:cNvCxnSpPr>
            <a:cxnSpLocks noChangeShapeType="1"/>
            <a:stCxn id="70677" idx="0"/>
            <a:endCxn id="70754" idx="4"/>
          </p:cNvCxnSpPr>
          <p:nvPr/>
        </p:nvCxnSpPr>
        <p:spPr bwMode="auto">
          <a:xfrm flipV="1">
            <a:off x="4589463" y="2495550"/>
            <a:ext cx="157162" cy="395288"/>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9" name="AutoShape 105"/>
          <p:cNvCxnSpPr>
            <a:cxnSpLocks noChangeShapeType="1"/>
            <a:stCxn id="70681" idx="3"/>
            <a:endCxn id="70735" idx="23"/>
          </p:cNvCxnSpPr>
          <p:nvPr/>
        </p:nvCxnSpPr>
        <p:spPr bwMode="auto">
          <a:xfrm>
            <a:off x="7024688" y="5324475"/>
            <a:ext cx="1081087" cy="222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700" name="AutoShape 106"/>
          <p:cNvCxnSpPr>
            <a:cxnSpLocks noChangeShapeType="1"/>
            <a:stCxn id="70680" idx="3"/>
            <a:endCxn id="70739" idx="2"/>
          </p:cNvCxnSpPr>
          <p:nvPr/>
        </p:nvCxnSpPr>
        <p:spPr bwMode="auto">
          <a:xfrm flipV="1">
            <a:off x="7329488" y="2967038"/>
            <a:ext cx="455612" cy="608012"/>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70701" name="Text Box 107"/>
          <p:cNvSpPr txBox="1">
            <a:spLocks noChangeArrowheads="1"/>
          </p:cNvSpPr>
          <p:nvPr/>
        </p:nvSpPr>
        <p:spPr bwMode="auto">
          <a:xfrm>
            <a:off x="936625" y="2205038"/>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Host A</a:t>
            </a:r>
          </a:p>
        </p:txBody>
      </p:sp>
      <p:sp>
        <p:nvSpPr>
          <p:cNvPr id="70702" name="Text Box 108"/>
          <p:cNvSpPr txBox="1">
            <a:spLocks noChangeArrowheads="1"/>
          </p:cNvSpPr>
          <p:nvPr/>
        </p:nvSpPr>
        <p:spPr bwMode="auto">
          <a:xfrm>
            <a:off x="984250" y="4567238"/>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Host B</a:t>
            </a:r>
          </a:p>
        </p:txBody>
      </p:sp>
      <p:sp>
        <p:nvSpPr>
          <p:cNvPr id="70703" name="Text Box 109"/>
          <p:cNvSpPr txBox="1">
            <a:spLocks noChangeArrowheads="1"/>
          </p:cNvSpPr>
          <p:nvPr/>
        </p:nvSpPr>
        <p:spPr bwMode="auto">
          <a:xfrm>
            <a:off x="7861300" y="4714875"/>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Host E</a:t>
            </a:r>
          </a:p>
        </p:txBody>
      </p:sp>
      <p:sp>
        <p:nvSpPr>
          <p:cNvPr id="70704" name="Text Box 110"/>
          <p:cNvSpPr txBox="1">
            <a:spLocks noChangeArrowheads="1"/>
          </p:cNvSpPr>
          <p:nvPr/>
        </p:nvSpPr>
        <p:spPr bwMode="auto">
          <a:xfrm>
            <a:off x="7523163" y="2133600"/>
            <a:ext cx="731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Host D</a:t>
            </a:r>
          </a:p>
        </p:txBody>
      </p:sp>
      <p:sp>
        <p:nvSpPr>
          <p:cNvPr id="70705" name="Text Box 111"/>
          <p:cNvSpPr txBox="1">
            <a:spLocks noChangeArrowheads="1"/>
          </p:cNvSpPr>
          <p:nvPr/>
        </p:nvSpPr>
        <p:spPr bwMode="auto">
          <a:xfrm>
            <a:off x="4356100" y="1749425"/>
            <a:ext cx="730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Host C</a:t>
            </a:r>
          </a:p>
        </p:txBody>
      </p:sp>
      <p:sp>
        <p:nvSpPr>
          <p:cNvPr id="70706" name="Text Box 112"/>
          <p:cNvSpPr txBox="1">
            <a:spLocks noChangeArrowheads="1"/>
          </p:cNvSpPr>
          <p:nvPr/>
        </p:nvSpPr>
        <p:spPr bwMode="auto">
          <a:xfrm>
            <a:off x="2011363" y="2665413"/>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Node 1</a:t>
            </a:r>
          </a:p>
        </p:txBody>
      </p:sp>
      <p:sp>
        <p:nvSpPr>
          <p:cNvPr id="70707" name="Text Box 113"/>
          <p:cNvSpPr txBox="1">
            <a:spLocks noChangeArrowheads="1"/>
          </p:cNvSpPr>
          <p:nvPr/>
        </p:nvSpPr>
        <p:spPr bwMode="auto">
          <a:xfrm>
            <a:off x="3676650" y="2738438"/>
            <a:ext cx="758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Node 2</a:t>
            </a:r>
          </a:p>
        </p:txBody>
      </p:sp>
      <p:sp>
        <p:nvSpPr>
          <p:cNvPr id="70708" name="Text Box 114"/>
          <p:cNvSpPr txBox="1">
            <a:spLocks noChangeArrowheads="1"/>
          </p:cNvSpPr>
          <p:nvPr/>
        </p:nvSpPr>
        <p:spPr bwMode="auto">
          <a:xfrm>
            <a:off x="6729413" y="3044825"/>
            <a:ext cx="7604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Node 3</a:t>
            </a:r>
          </a:p>
        </p:txBody>
      </p:sp>
      <p:sp>
        <p:nvSpPr>
          <p:cNvPr id="70709" name="Text Box 115"/>
          <p:cNvSpPr txBox="1">
            <a:spLocks noChangeArrowheads="1"/>
          </p:cNvSpPr>
          <p:nvPr/>
        </p:nvSpPr>
        <p:spPr bwMode="auto">
          <a:xfrm>
            <a:off x="2011363" y="5099050"/>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Node 4</a:t>
            </a:r>
          </a:p>
        </p:txBody>
      </p:sp>
      <p:sp>
        <p:nvSpPr>
          <p:cNvPr id="70710" name="Text Box 116"/>
          <p:cNvSpPr txBox="1">
            <a:spLocks noChangeArrowheads="1"/>
          </p:cNvSpPr>
          <p:nvPr/>
        </p:nvSpPr>
        <p:spPr bwMode="auto">
          <a:xfrm>
            <a:off x="4132263" y="3578225"/>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Node 5</a:t>
            </a:r>
          </a:p>
        </p:txBody>
      </p:sp>
      <p:sp>
        <p:nvSpPr>
          <p:cNvPr id="70711" name="Text Box 117"/>
          <p:cNvSpPr txBox="1">
            <a:spLocks noChangeArrowheads="1"/>
          </p:cNvSpPr>
          <p:nvPr/>
        </p:nvSpPr>
        <p:spPr bwMode="auto">
          <a:xfrm>
            <a:off x="4141788" y="4870450"/>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Node 6</a:t>
            </a:r>
          </a:p>
        </p:txBody>
      </p:sp>
      <p:sp>
        <p:nvSpPr>
          <p:cNvPr id="70712" name="Text Box 118"/>
          <p:cNvSpPr txBox="1">
            <a:spLocks noChangeArrowheads="1"/>
          </p:cNvSpPr>
          <p:nvPr/>
        </p:nvSpPr>
        <p:spPr bwMode="auto">
          <a:xfrm>
            <a:off x="6111875" y="4794250"/>
            <a:ext cx="7588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Node 7</a:t>
            </a:r>
          </a:p>
        </p:txBody>
      </p:sp>
      <p:sp>
        <p:nvSpPr>
          <p:cNvPr id="70713" name="Rectangle 119"/>
          <p:cNvSpPr>
            <a:spLocks noChangeArrowheads="1"/>
          </p:cNvSpPr>
          <p:nvPr/>
        </p:nvSpPr>
        <p:spPr bwMode="auto">
          <a:xfrm>
            <a:off x="1773238" y="4943475"/>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14" name="Rectangle 120"/>
          <p:cNvSpPr>
            <a:spLocks noChangeArrowheads="1"/>
          </p:cNvSpPr>
          <p:nvPr/>
        </p:nvSpPr>
        <p:spPr bwMode="auto">
          <a:xfrm>
            <a:off x="3219450" y="5019675"/>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15" name="Rectangle 121"/>
          <p:cNvSpPr>
            <a:spLocks noChangeArrowheads="1"/>
          </p:cNvSpPr>
          <p:nvPr/>
        </p:nvSpPr>
        <p:spPr bwMode="auto">
          <a:xfrm>
            <a:off x="5197475" y="5324475"/>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16" name="Rectangle 122"/>
          <p:cNvSpPr>
            <a:spLocks noChangeArrowheads="1"/>
          </p:cNvSpPr>
          <p:nvPr/>
        </p:nvSpPr>
        <p:spPr bwMode="auto">
          <a:xfrm>
            <a:off x="6872288" y="4411663"/>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17" name="Rectangle 123"/>
          <p:cNvSpPr>
            <a:spLocks noChangeArrowheads="1"/>
          </p:cNvSpPr>
          <p:nvPr/>
        </p:nvSpPr>
        <p:spPr bwMode="auto">
          <a:xfrm>
            <a:off x="3524250" y="4335463"/>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18" name="Rectangle 124"/>
          <p:cNvSpPr>
            <a:spLocks noChangeArrowheads="1"/>
          </p:cNvSpPr>
          <p:nvPr/>
        </p:nvSpPr>
        <p:spPr bwMode="auto">
          <a:xfrm>
            <a:off x="5883275" y="3727450"/>
            <a:ext cx="304800" cy="150813"/>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19" name="Rectangle 125"/>
          <p:cNvSpPr>
            <a:spLocks noChangeArrowheads="1"/>
          </p:cNvSpPr>
          <p:nvPr/>
        </p:nvSpPr>
        <p:spPr bwMode="auto">
          <a:xfrm>
            <a:off x="7480300" y="2967038"/>
            <a:ext cx="304800" cy="150812"/>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20" name="Rectangle 126"/>
          <p:cNvSpPr>
            <a:spLocks noChangeArrowheads="1"/>
          </p:cNvSpPr>
          <p:nvPr/>
        </p:nvSpPr>
        <p:spPr bwMode="auto">
          <a:xfrm>
            <a:off x="1698625" y="2967038"/>
            <a:ext cx="303213" cy="150812"/>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21" name="Rectangle 127"/>
          <p:cNvSpPr>
            <a:spLocks noChangeArrowheads="1"/>
          </p:cNvSpPr>
          <p:nvPr/>
        </p:nvSpPr>
        <p:spPr bwMode="auto">
          <a:xfrm>
            <a:off x="2990850" y="3422650"/>
            <a:ext cx="304800"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22" name="Rectangle 128"/>
          <p:cNvSpPr>
            <a:spLocks noChangeArrowheads="1"/>
          </p:cNvSpPr>
          <p:nvPr/>
        </p:nvSpPr>
        <p:spPr bwMode="auto">
          <a:xfrm>
            <a:off x="5122863" y="3878263"/>
            <a:ext cx="303212"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23" name="Rectangle 129"/>
          <p:cNvSpPr>
            <a:spLocks noChangeArrowheads="1"/>
          </p:cNvSpPr>
          <p:nvPr/>
        </p:nvSpPr>
        <p:spPr bwMode="auto">
          <a:xfrm>
            <a:off x="7405688" y="3270250"/>
            <a:ext cx="303212"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24" name="Freeform 130"/>
          <p:cNvSpPr>
            <a:spLocks/>
          </p:cNvSpPr>
          <p:nvPr/>
        </p:nvSpPr>
        <p:spPr bwMode="auto">
          <a:xfrm>
            <a:off x="1622425" y="2967038"/>
            <a:ext cx="6315075" cy="2281237"/>
          </a:xfrm>
          <a:custGeom>
            <a:avLst/>
            <a:gdLst>
              <a:gd name="T0" fmla="*/ 0 w 3984"/>
              <a:gd name="T1" fmla="*/ 2147483646 h 1440"/>
              <a:gd name="T2" fmla="*/ 2147483646 w 3984"/>
              <a:gd name="T3" fmla="*/ 2147483646 h 1440"/>
              <a:gd name="T4" fmla="*/ 2147483646 w 3984"/>
              <a:gd name="T5" fmla="*/ 2147483646 h 1440"/>
              <a:gd name="T6" fmla="*/ 2147483646 w 3984"/>
              <a:gd name="T7" fmla="*/ 2147483646 h 1440"/>
              <a:gd name="T8" fmla="*/ 2147483646 w 3984"/>
              <a:gd name="T9" fmla="*/ 0 h 1440"/>
              <a:gd name="T10" fmla="*/ 0 60000 65536"/>
              <a:gd name="T11" fmla="*/ 0 60000 65536"/>
              <a:gd name="T12" fmla="*/ 0 60000 65536"/>
              <a:gd name="T13" fmla="*/ 0 60000 65536"/>
              <a:gd name="T14" fmla="*/ 0 60000 65536"/>
              <a:gd name="T15" fmla="*/ 0 w 3984"/>
              <a:gd name="T16" fmla="*/ 0 h 1440"/>
              <a:gd name="T17" fmla="*/ 3984 w 3984"/>
              <a:gd name="T18" fmla="*/ 1440 h 1440"/>
            </a:gdLst>
            <a:ahLst/>
            <a:cxnLst>
              <a:cxn ang="T10">
                <a:pos x="T0" y="T1"/>
              </a:cxn>
              <a:cxn ang="T11">
                <a:pos x="T2" y="T3"/>
              </a:cxn>
              <a:cxn ang="T12">
                <a:pos x="T4" y="T5"/>
              </a:cxn>
              <a:cxn ang="T13">
                <a:pos x="T6" y="T7"/>
              </a:cxn>
              <a:cxn ang="T14">
                <a:pos x="T8" y="T9"/>
              </a:cxn>
            </a:cxnLst>
            <a:rect l="T15" t="T16" r="T17" b="T18"/>
            <a:pathLst>
              <a:path w="3984" h="1440">
                <a:moveTo>
                  <a:pt x="0" y="1440"/>
                </a:moveTo>
                <a:cubicBezTo>
                  <a:pt x="184" y="1428"/>
                  <a:pt x="368" y="1416"/>
                  <a:pt x="912" y="1296"/>
                </a:cubicBezTo>
                <a:cubicBezTo>
                  <a:pt x="1456" y="1176"/>
                  <a:pt x="2776" y="880"/>
                  <a:pt x="3264" y="720"/>
                </a:cubicBezTo>
                <a:cubicBezTo>
                  <a:pt x="3752" y="560"/>
                  <a:pt x="3720" y="456"/>
                  <a:pt x="3840" y="336"/>
                </a:cubicBezTo>
                <a:cubicBezTo>
                  <a:pt x="3960" y="216"/>
                  <a:pt x="3972" y="108"/>
                  <a:pt x="3984" y="0"/>
                </a:cubicBezTo>
              </a:path>
            </a:pathLst>
          </a:custGeom>
          <a:noFill/>
          <a:ln w="12700">
            <a:solidFill>
              <a:schemeClr val="accent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43" tIns="44379" rIns="90343" bIns="44379"/>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0725" name="Freeform 131"/>
          <p:cNvSpPr>
            <a:spLocks/>
          </p:cNvSpPr>
          <p:nvPr/>
        </p:nvSpPr>
        <p:spPr bwMode="auto">
          <a:xfrm>
            <a:off x="1470025" y="2967038"/>
            <a:ext cx="6391275" cy="1470025"/>
          </a:xfrm>
          <a:custGeom>
            <a:avLst/>
            <a:gdLst>
              <a:gd name="T0" fmla="*/ 0 w 4032"/>
              <a:gd name="T1" fmla="*/ 0 h 928"/>
              <a:gd name="T2" fmla="*/ 2147483646 w 4032"/>
              <a:gd name="T3" fmla="*/ 2147483646 h 928"/>
              <a:gd name="T4" fmla="*/ 2147483646 w 4032"/>
              <a:gd name="T5" fmla="*/ 2147483646 h 928"/>
              <a:gd name="T6" fmla="*/ 2147483646 w 4032"/>
              <a:gd name="T7" fmla="*/ 2147483646 h 928"/>
              <a:gd name="T8" fmla="*/ 2147483646 w 4032"/>
              <a:gd name="T9" fmla="*/ 2147483646 h 928"/>
              <a:gd name="T10" fmla="*/ 2147483646 w 4032"/>
              <a:gd name="T11" fmla="*/ 2147483646 h 928"/>
              <a:gd name="T12" fmla="*/ 2147483646 w 4032"/>
              <a:gd name="T13" fmla="*/ 0 h 928"/>
              <a:gd name="T14" fmla="*/ 0 60000 65536"/>
              <a:gd name="T15" fmla="*/ 0 60000 65536"/>
              <a:gd name="T16" fmla="*/ 0 60000 65536"/>
              <a:gd name="T17" fmla="*/ 0 60000 65536"/>
              <a:gd name="T18" fmla="*/ 0 60000 65536"/>
              <a:gd name="T19" fmla="*/ 0 60000 65536"/>
              <a:gd name="T20" fmla="*/ 0 60000 65536"/>
              <a:gd name="T21" fmla="*/ 0 w 4032"/>
              <a:gd name="T22" fmla="*/ 0 h 928"/>
              <a:gd name="T23" fmla="*/ 4032 w 4032"/>
              <a:gd name="T24" fmla="*/ 928 h 9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32" h="928">
                <a:moveTo>
                  <a:pt x="0" y="0"/>
                </a:moveTo>
                <a:cubicBezTo>
                  <a:pt x="164" y="104"/>
                  <a:pt x="328" y="208"/>
                  <a:pt x="576" y="336"/>
                </a:cubicBezTo>
                <a:cubicBezTo>
                  <a:pt x="824" y="464"/>
                  <a:pt x="1272" y="672"/>
                  <a:pt x="1488" y="768"/>
                </a:cubicBezTo>
                <a:cubicBezTo>
                  <a:pt x="1704" y="864"/>
                  <a:pt x="1696" y="896"/>
                  <a:pt x="1872" y="912"/>
                </a:cubicBezTo>
                <a:cubicBezTo>
                  <a:pt x="2048" y="928"/>
                  <a:pt x="2240" y="928"/>
                  <a:pt x="2544" y="864"/>
                </a:cubicBezTo>
                <a:cubicBezTo>
                  <a:pt x="2848" y="800"/>
                  <a:pt x="3448" y="672"/>
                  <a:pt x="3696" y="528"/>
                </a:cubicBezTo>
                <a:cubicBezTo>
                  <a:pt x="3944" y="384"/>
                  <a:pt x="3988" y="192"/>
                  <a:pt x="4032" y="0"/>
                </a:cubicBezTo>
              </a:path>
            </a:pathLst>
          </a:custGeom>
          <a:noFill/>
          <a:ln w="12700">
            <a:solidFill>
              <a:schemeClr val="accent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43" tIns="44379" rIns="90343" bIns="44379"/>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49223" name="Rectangle 132"/>
          <p:cNvSpPr>
            <a:spLocks noChangeArrowheads="1"/>
          </p:cNvSpPr>
          <p:nvPr/>
        </p:nvSpPr>
        <p:spPr bwMode="auto">
          <a:xfrm>
            <a:off x="831850" y="387350"/>
            <a:ext cx="7772400" cy="984250"/>
          </a:xfrm>
          <a:prstGeom prst="rect">
            <a:avLst/>
          </a:prstGeom>
          <a:noFill/>
          <a:ln w="9525">
            <a:noFill/>
            <a:miter lim="800000"/>
            <a:headEnd/>
            <a:tailEnd/>
          </a:ln>
        </p:spPr>
        <p:txBody>
          <a:bodyPr lIns="91402" tIns="45704" rIns="91402" bIns="45704"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0" i="0" u="sng" strike="noStrike" kern="1200" cap="none" spc="0" normalizeH="0" baseline="0" noProof="0" dirty="0">
                <a:ln>
                  <a:noFill/>
                </a:ln>
                <a:solidFill>
                  <a:srgbClr val="3333CC"/>
                </a:solidFill>
                <a:effectLst/>
                <a:uLnTx/>
                <a:uFillTx/>
                <a:latin typeface="Comic Sans MS"/>
                <a:ea typeface="ＭＳ Ｐゴシック" charset="-128"/>
                <a:cs typeface="+mn-cs"/>
              </a:rPr>
              <a:t>Datagram Packet Switching</a:t>
            </a:r>
          </a:p>
        </p:txBody>
      </p:sp>
    </p:spTree>
    <p:extLst>
      <p:ext uri="{BB962C8B-B14F-4D97-AF65-F5344CB8AC3E}">
        <p14:creationId xmlns:p14="http://schemas.microsoft.com/office/powerpoint/2010/main" val="748187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886FAAF2-CEC8-2944-B69D-E881A1932B9D}" type="slidenum">
              <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19</a:t>
            </a:fld>
            <a:endPar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endParaRPr>
          </a:p>
        </p:txBody>
      </p:sp>
      <p:grpSp>
        <p:nvGrpSpPr>
          <p:cNvPr id="72706" name="Group 2"/>
          <p:cNvGrpSpPr>
            <a:grpSpLocks/>
          </p:cNvGrpSpPr>
          <p:nvPr/>
        </p:nvGrpSpPr>
        <p:grpSpPr bwMode="auto">
          <a:xfrm>
            <a:off x="5570538" y="4875213"/>
            <a:ext cx="1741487" cy="1228725"/>
            <a:chOff x="1321" y="2432"/>
            <a:chExt cx="1097" cy="774"/>
          </a:xfrm>
        </p:grpSpPr>
        <p:sp>
          <p:nvSpPr>
            <p:cNvPr id="72744" name="AutoShape 3"/>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ts val="1000"/>
                </a:spcBef>
                <a:spcAft>
                  <a:spcPts val="100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Arial" charset="0"/>
                  <a:ea typeface="新細明體" charset="-120"/>
                  <a:cs typeface="+mn-cs"/>
                </a:rPr>
                <a:t>Packet 1</a:t>
              </a:r>
            </a:p>
          </p:txBody>
        </p:sp>
        <p:sp>
          <p:nvSpPr>
            <p:cNvPr id="72745" name="AutoShape 4"/>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ts val="1000"/>
                </a:spcBef>
                <a:spcAft>
                  <a:spcPts val="100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Arial" charset="0"/>
                  <a:ea typeface="新細明體" charset="-120"/>
                  <a:cs typeface="+mn-cs"/>
                </a:rPr>
                <a:t>Packet 2</a:t>
              </a:r>
            </a:p>
          </p:txBody>
        </p:sp>
        <p:sp>
          <p:nvSpPr>
            <p:cNvPr id="72746" name="AutoShape 5"/>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ts val="1000"/>
                </a:spcBef>
                <a:spcAft>
                  <a:spcPts val="100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Arial" charset="0"/>
                  <a:ea typeface="新細明體" charset="-120"/>
                  <a:cs typeface="+mn-cs"/>
                </a:rPr>
                <a:t>Packet 3</a:t>
              </a:r>
            </a:p>
          </p:txBody>
        </p:sp>
      </p:grpSp>
      <p:grpSp>
        <p:nvGrpSpPr>
          <p:cNvPr id="72707" name="Group 6"/>
          <p:cNvGrpSpPr>
            <a:grpSpLocks/>
          </p:cNvGrpSpPr>
          <p:nvPr/>
        </p:nvGrpSpPr>
        <p:grpSpPr bwMode="auto">
          <a:xfrm>
            <a:off x="3819525" y="4265613"/>
            <a:ext cx="1741488" cy="1230312"/>
            <a:chOff x="1321" y="2432"/>
            <a:chExt cx="1097" cy="774"/>
          </a:xfrm>
        </p:grpSpPr>
        <p:sp>
          <p:nvSpPr>
            <p:cNvPr id="72741" name="AutoShape 7"/>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ts val="1000"/>
                </a:spcBef>
                <a:spcAft>
                  <a:spcPts val="100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Arial" charset="0"/>
                  <a:ea typeface="新細明體" charset="-120"/>
                  <a:cs typeface="+mn-cs"/>
                </a:rPr>
                <a:t>Packet 1</a:t>
              </a:r>
            </a:p>
          </p:txBody>
        </p:sp>
        <p:sp>
          <p:nvSpPr>
            <p:cNvPr id="72742" name="AutoShape 8"/>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ts val="1000"/>
                </a:spcBef>
                <a:spcAft>
                  <a:spcPts val="100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Arial" charset="0"/>
                  <a:ea typeface="新細明體" charset="-120"/>
                  <a:cs typeface="+mn-cs"/>
                </a:rPr>
                <a:t>Packet 2</a:t>
              </a:r>
            </a:p>
          </p:txBody>
        </p:sp>
        <p:sp>
          <p:nvSpPr>
            <p:cNvPr id="72743" name="AutoShape 9"/>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ts val="1000"/>
                </a:spcBef>
                <a:spcAft>
                  <a:spcPts val="100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Arial" charset="0"/>
                  <a:ea typeface="新細明體" charset="-120"/>
                  <a:cs typeface="+mn-cs"/>
                </a:rPr>
                <a:t>Packet 3</a:t>
              </a:r>
            </a:p>
          </p:txBody>
        </p:sp>
      </p:grpSp>
      <p:sp>
        <p:nvSpPr>
          <p:cNvPr id="72708" name="Rectangle 11"/>
          <p:cNvSpPr>
            <a:spLocks noChangeArrowheads="1"/>
          </p:cNvSpPr>
          <p:nvPr/>
        </p:nvSpPr>
        <p:spPr bwMode="auto">
          <a:xfrm>
            <a:off x="4260850" y="1711325"/>
            <a:ext cx="0"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2709" name="Rectangle 12"/>
          <p:cNvSpPr>
            <a:spLocks noChangeArrowheads="1"/>
          </p:cNvSpPr>
          <p:nvPr/>
        </p:nvSpPr>
        <p:spPr bwMode="auto">
          <a:xfrm>
            <a:off x="4260850" y="1770063"/>
            <a:ext cx="0" cy="1111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2710" name="Rectangle 13"/>
          <p:cNvSpPr>
            <a:spLocks noChangeArrowheads="1"/>
          </p:cNvSpPr>
          <p:nvPr/>
        </p:nvSpPr>
        <p:spPr bwMode="auto">
          <a:xfrm>
            <a:off x="1066800" y="19177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2711" name="Rectangle 14"/>
          <p:cNvSpPr>
            <a:spLocks noChangeArrowheads="1"/>
          </p:cNvSpPr>
          <p:nvPr/>
        </p:nvSpPr>
        <p:spPr bwMode="auto">
          <a:xfrm>
            <a:off x="1790700" y="20701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2712" name="Rectangle 15"/>
          <p:cNvSpPr>
            <a:spLocks noChangeArrowheads="1"/>
          </p:cNvSpPr>
          <p:nvPr/>
        </p:nvSpPr>
        <p:spPr bwMode="auto">
          <a:xfrm>
            <a:off x="1066800" y="19939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2713" name="Rectangle 16"/>
          <p:cNvSpPr>
            <a:spLocks noChangeArrowheads="1"/>
          </p:cNvSpPr>
          <p:nvPr/>
        </p:nvSpPr>
        <p:spPr bwMode="auto">
          <a:xfrm>
            <a:off x="1790700" y="21463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2714" name="Rectangle 17"/>
          <p:cNvSpPr>
            <a:spLocks noChangeArrowheads="1"/>
          </p:cNvSpPr>
          <p:nvPr/>
        </p:nvSpPr>
        <p:spPr bwMode="auto">
          <a:xfrm>
            <a:off x="1066800" y="30861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2715" name="Rectangle 18"/>
          <p:cNvSpPr>
            <a:spLocks noChangeArrowheads="1"/>
          </p:cNvSpPr>
          <p:nvPr/>
        </p:nvSpPr>
        <p:spPr bwMode="auto">
          <a:xfrm>
            <a:off x="3238500" y="3365500"/>
            <a:ext cx="0" cy="12700"/>
          </a:xfrm>
          <a:prstGeom prst="rect">
            <a:avLst/>
          </a:prstGeom>
          <a:blipFill dpi="0" rotWithShape="0">
            <a:blip/>
            <a:srcRect/>
            <a:tile tx="0" ty="0" sx="100000" sy="100000" flip="none" algn="tl"/>
          </a:blipFill>
          <a:ln w="9525">
            <a:solidFill>
              <a:schemeClr val="tx1"/>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2716" name="Rectangle 19"/>
          <p:cNvSpPr>
            <a:spLocks noChangeArrowheads="1"/>
          </p:cNvSpPr>
          <p:nvPr/>
        </p:nvSpPr>
        <p:spPr bwMode="auto">
          <a:xfrm>
            <a:off x="1066800" y="3811588"/>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2717" name="Rectangle 20"/>
          <p:cNvSpPr>
            <a:spLocks noChangeArrowheads="1"/>
          </p:cNvSpPr>
          <p:nvPr/>
        </p:nvSpPr>
        <p:spPr bwMode="auto">
          <a:xfrm>
            <a:off x="3238500" y="4102100"/>
            <a:ext cx="0" cy="12700"/>
          </a:xfrm>
          <a:prstGeom prst="rect">
            <a:avLst/>
          </a:prstGeom>
          <a:blipFill dpi="0" rotWithShape="0">
            <a:blip/>
            <a:srcRect/>
            <a:tile tx="0" ty="0" sx="100000" sy="100000" flip="none" algn="tl"/>
          </a:blipFill>
          <a:ln w="9525">
            <a:solidFill>
              <a:schemeClr val="tx1"/>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aphicFrame>
        <p:nvGraphicFramePr>
          <p:cNvPr id="72718" name="Object 21"/>
          <p:cNvGraphicFramePr>
            <a:graphicFrameLocks noChangeAspect="1"/>
          </p:cNvGraphicFramePr>
          <p:nvPr/>
        </p:nvGraphicFramePr>
        <p:xfrm>
          <a:off x="457200" y="1371600"/>
          <a:ext cx="8229600" cy="1190625"/>
        </p:xfrm>
        <a:graphic>
          <a:graphicData uri="http://schemas.openxmlformats.org/presentationml/2006/ole">
            <mc:AlternateContent xmlns:mc="http://schemas.openxmlformats.org/markup-compatibility/2006">
              <mc:Choice xmlns:v="urn:schemas-microsoft-com:vml" Requires="v">
                <p:oleObj spid="_x0000_s377867" name="VISIO" r:id="rId4" imgW="8280400" imgH="1153160" progId="Visio.Drawing.4">
                  <p:embed/>
                </p:oleObj>
              </mc:Choice>
              <mc:Fallback>
                <p:oleObj name="VISIO" r:id="rId4" imgW="8280400" imgH="1153160" progId="Visio.Drawing.4">
                  <p:embed/>
                  <p:pic>
                    <p:nvPicPr>
                      <p:cNvPr id="72718"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371600"/>
                        <a:ext cx="8229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19" name="Line 23"/>
          <p:cNvSpPr>
            <a:spLocks noChangeShapeType="1"/>
          </p:cNvSpPr>
          <p:nvPr/>
        </p:nvSpPr>
        <p:spPr bwMode="auto">
          <a:xfrm flipV="1">
            <a:off x="2105025" y="3651250"/>
            <a:ext cx="1852613" cy="3333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91" tIns="45713" rIns="91423" bIns="228577"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2720" name="Line 24"/>
          <p:cNvSpPr>
            <a:spLocks noChangeShapeType="1"/>
          </p:cNvSpPr>
          <p:nvPr/>
        </p:nvSpPr>
        <p:spPr bwMode="auto">
          <a:xfrm flipV="1">
            <a:off x="3805238" y="3803650"/>
            <a:ext cx="1524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91" tIns="45713" rIns="91423" bIns="228577"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2721" name="AutoShape 25"/>
          <p:cNvSpPr>
            <a:spLocks/>
          </p:cNvSpPr>
          <p:nvPr/>
        </p:nvSpPr>
        <p:spPr bwMode="auto">
          <a:xfrm>
            <a:off x="4032250" y="3649663"/>
            <a:ext cx="76200" cy="153987"/>
          </a:xfrm>
          <a:prstGeom prst="rightBrace">
            <a:avLst>
              <a:gd name="adj1" fmla="val 1685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74206" tIns="45701" rIns="91396" bIns="2285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50000"/>
              </a:spcBef>
              <a:spcAft>
                <a:spcPts val="1000"/>
              </a:spcAft>
              <a:buClrTx/>
              <a:buSzTx/>
              <a:buFontTx/>
              <a:buNone/>
              <a:tabLst/>
              <a:defRPr/>
            </a:pPr>
            <a:endParaRPr kumimoji="0" lang="x-none" altLang="x-none" sz="1400" b="1" i="0" u="none" strike="noStrike" kern="1200" cap="none" spc="0" normalizeH="0" baseline="0" noProof="0">
              <a:ln>
                <a:noFill/>
              </a:ln>
              <a:solidFill>
                <a:srgbClr val="000000"/>
              </a:solidFill>
              <a:effectLst/>
              <a:uLnTx/>
              <a:uFillTx/>
              <a:latin typeface="新細明體" charset="-120"/>
              <a:ea typeface="ＭＳ Ｐゴシック" charset="-128"/>
              <a:cs typeface="+mn-cs"/>
            </a:endParaRPr>
          </a:p>
        </p:txBody>
      </p:sp>
      <p:grpSp>
        <p:nvGrpSpPr>
          <p:cNvPr id="72722" name="Group 26"/>
          <p:cNvGrpSpPr>
            <a:grpSpLocks/>
          </p:cNvGrpSpPr>
          <p:nvPr/>
        </p:nvGrpSpPr>
        <p:grpSpPr bwMode="auto">
          <a:xfrm>
            <a:off x="2097088" y="3708400"/>
            <a:ext cx="1741487" cy="1227138"/>
            <a:chOff x="1321" y="2432"/>
            <a:chExt cx="1097" cy="774"/>
          </a:xfrm>
        </p:grpSpPr>
        <p:sp>
          <p:nvSpPr>
            <p:cNvPr id="72738" name="AutoShape 27"/>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ts val="1000"/>
                </a:spcBef>
                <a:spcAft>
                  <a:spcPts val="100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Arial" charset="0"/>
                  <a:ea typeface="新細明體" charset="-120"/>
                  <a:cs typeface="+mn-cs"/>
                </a:rPr>
                <a:t>Packet 1</a:t>
              </a:r>
            </a:p>
          </p:txBody>
        </p:sp>
        <p:sp>
          <p:nvSpPr>
            <p:cNvPr id="72739" name="AutoShape 28"/>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ts val="1000"/>
                </a:spcBef>
                <a:spcAft>
                  <a:spcPts val="100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Arial" charset="0"/>
                  <a:ea typeface="新細明體" charset="-120"/>
                  <a:cs typeface="+mn-cs"/>
                </a:rPr>
                <a:t>Packet 2</a:t>
              </a:r>
            </a:p>
          </p:txBody>
        </p:sp>
        <p:sp>
          <p:nvSpPr>
            <p:cNvPr id="72740" name="AutoShape 29"/>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ts val="1000"/>
                </a:spcBef>
                <a:spcAft>
                  <a:spcPts val="100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Arial" charset="0"/>
                  <a:ea typeface="新細明體" charset="-120"/>
                  <a:cs typeface="+mn-cs"/>
                </a:rPr>
                <a:t>Packet 3</a:t>
              </a:r>
            </a:p>
          </p:txBody>
        </p:sp>
      </p:grpSp>
      <p:sp>
        <p:nvSpPr>
          <p:cNvPr id="72723" name="Line 30"/>
          <p:cNvSpPr>
            <a:spLocks noChangeShapeType="1"/>
          </p:cNvSpPr>
          <p:nvPr/>
        </p:nvSpPr>
        <p:spPr bwMode="auto">
          <a:xfrm>
            <a:off x="2097088" y="2738438"/>
            <a:ext cx="0" cy="35083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2724" name="Line 31"/>
          <p:cNvSpPr>
            <a:spLocks noChangeShapeType="1"/>
          </p:cNvSpPr>
          <p:nvPr/>
        </p:nvSpPr>
        <p:spPr bwMode="auto">
          <a:xfrm>
            <a:off x="3829050" y="2738438"/>
            <a:ext cx="0" cy="35083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2725" name="Line 32"/>
          <p:cNvSpPr>
            <a:spLocks noChangeShapeType="1"/>
          </p:cNvSpPr>
          <p:nvPr/>
        </p:nvSpPr>
        <p:spPr bwMode="auto">
          <a:xfrm>
            <a:off x="5562600" y="2738438"/>
            <a:ext cx="0" cy="35083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2726" name="Line 33"/>
          <p:cNvSpPr>
            <a:spLocks noChangeShapeType="1"/>
          </p:cNvSpPr>
          <p:nvPr/>
        </p:nvSpPr>
        <p:spPr bwMode="auto">
          <a:xfrm>
            <a:off x="7294563" y="2738438"/>
            <a:ext cx="0" cy="35083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2727" name="Oval 42"/>
          <p:cNvSpPr>
            <a:spLocks noChangeArrowheads="1"/>
          </p:cNvSpPr>
          <p:nvPr/>
        </p:nvSpPr>
        <p:spPr bwMode="auto">
          <a:xfrm>
            <a:off x="5935663" y="4565650"/>
            <a:ext cx="212725" cy="4968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lIns="91423" tIns="45713" rIns="91423" bIns="228577"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2728" name="Line 43"/>
          <p:cNvSpPr>
            <a:spLocks noChangeShapeType="1"/>
          </p:cNvSpPr>
          <p:nvPr/>
        </p:nvSpPr>
        <p:spPr bwMode="auto">
          <a:xfrm flipV="1">
            <a:off x="6096000" y="3954463"/>
            <a:ext cx="106363" cy="6302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a:tailEnd/>
              </a14:hiddenLine>
            </a:ext>
          </a:extLst>
        </p:spPr>
        <p:txBody>
          <a:bodyPr lIns="91423" tIns="45713" rIns="91423" bIns="228577" anchorCtr="1">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2729" name="Line 45"/>
          <p:cNvSpPr>
            <a:spLocks noChangeShapeType="1"/>
          </p:cNvSpPr>
          <p:nvPr/>
        </p:nvSpPr>
        <p:spPr bwMode="auto">
          <a:xfrm flipV="1">
            <a:off x="6254750" y="4037013"/>
            <a:ext cx="1274763" cy="285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a:tailEnd/>
              </a14:hiddenLine>
            </a:ext>
          </a:extLst>
        </p:spPr>
        <p:txBody>
          <a:bodyPr lIns="91423" tIns="45713" rIns="91423" bIns="228577" anchorCtr="1">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2730" name="AutoShape 47"/>
          <p:cNvSpPr>
            <a:spLocks/>
          </p:cNvSpPr>
          <p:nvPr/>
        </p:nvSpPr>
        <p:spPr bwMode="auto">
          <a:xfrm>
            <a:off x="1905000" y="3684588"/>
            <a:ext cx="76200" cy="381000"/>
          </a:xfrm>
          <a:prstGeom prst="leftBrace">
            <a:avLst>
              <a:gd name="adj1" fmla="val 4169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396" tIns="45701" rIns="274206" bIns="2285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r" defTabSz="914400" rtl="0" eaLnBrk="0" fontAlgn="base" latinLnBrk="0" hangingPunct="0">
              <a:lnSpc>
                <a:spcPct val="100000"/>
              </a:lnSpc>
              <a:spcBef>
                <a:spcPct val="50000"/>
              </a:spcBef>
              <a:spcAft>
                <a:spcPts val="1000"/>
              </a:spcAft>
              <a:buClrTx/>
              <a:buSzTx/>
              <a:buFontTx/>
              <a:buNone/>
              <a:tabLst/>
              <a:defRPr/>
            </a:pPr>
            <a:endParaRPr kumimoji="0" lang="en-US" altLang="x-none" sz="1400" b="0" i="0" u="none" strike="noStrike" kern="1200" cap="none" spc="0" normalizeH="0" baseline="0" noProof="0">
              <a:ln>
                <a:noFill/>
              </a:ln>
              <a:solidFill>
                <a:srgbClr val="000000"/>
              </a:solidFill>
              <a:effectLst/>
              <a:uLnTx/>
              <a:uFillTx/>
              <a:latin typeface="新細明體" charset="-120"/>
              <a:ea typeface="ＭＳ Ｐゴシック" charset="-128"/>
              <a:cs typeface="+mn-cs"/>
            </a:endParaRPr>
          </a:p>
          <a:p>
            <a:pPr marL="0" marR="0" lvl="0" indent="0" algn="r" defTabSz="914400" rtl="0" eaLnBrk="0" fontAlgn="base" latinLnBrk="0" hangingPunct="0">
              <a:lnSpc>
                <a:spcPct val="100000"/>
              </a:lnSpc>
              <a:spcBef>
                <a:spcPct val="50000"/>
              </a:spcBef>
              <a:spcAft>
                <a:spcPts val="1000"/>
              </a:spcAft>
              <a:buClrTx/>
              <a:buSzTx/>
              <a:buFontTx/>
              <a:buNone/>
              <a:tabLst/>
              <a:defRPr/>
            </a:pPr>
            <a:endParaRPr kumimoji="0" lang="en-US" altLang="x-none" sz="1400" b="0" i="0" u="none" strike="noStrike" kern="1200" cap="none" spc="0" normalizeH="0" baseline="0" noProof="0">
              <a:ln>
                <a:noFill/>
              </a:ln>
              <a:solidFill>
                <a:srgbClr val="000000"/>
              </a:solidFill>
              <a:effectLst/>
              <a:uLnTx/>
              <a:uFillTx/>
              <a:latin typeface="新細明體" charset="-120"/>
              <a:ea typeface="ＭＳ Ｐゴシック" charset="-128"/>
              <a:cs typeface="+mn-cs"/>
            </a:endParaRPr>
          </a:p>
        </p:txBody>
      </p:sp>
      <p:sp>
        <p:nvSpPr>
          <p:cNvPr id="72731" name="Text Box 48"/>
          <p:cNvSpPr txBox="1">
            <a:spLocks noChangeArrowheads="1"/>
          </p:cNvSpPr>
          <p:nvPr/>
        </p:nvSpPr>
        <p:spPr bwMode="auto">
          <a:xfrm>
            <a:off x="760413" y="1600200"/>
            <a:ext cx="10080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50000"/>
              </a:spcBef>
              <a:spcAft>
                <a:spcPts val="1000"/>
              </a:spcAft>
              <a:buClrTx/>
              <a:buSzTx/>
              <a:buFontTx/>
              <a:buNone/>
              <a:tabLst/>
              <a:defRPr/>
            </a:pPr>
            <a:r>
              <a:rPr kumimoji="0" lang="en-US" altLang="x-none" sz="1600" b="0" i="0" u="none" strike="noStrike" kern="1200" cap="none" spc="0" normalizeH="0" baseline="0" noProof="0">
                <a:ln>
                  <a:noFill/>
                </a:ln>
                <a:solidFill>
                  <a:srgbClr val="000000"/>
                </a:solidFill>
                <a:effectLst/>
                <a:uLnTx/>
                <a:uFillTx/>
                <a:latin typeface="Times New Roman" charset="0"/>
                <a:ea typeface="ＭＳ Ｐゴシック" charset="-128"/>
                <a:cs typeface="+mn-cs"/>
              </a:rPr>
              <a:t>Host </a:t>
            </a:r>
            <a:r>
              <a:rPr kumimoji="0" lang="en-US" altLang="zh-CN" sz="1600" b="0" i="0" u="none" strike="noStrike" kern="1200" cap="none" spc="0" normalizeH="0" baseline="0" noProof="0">
                <a:ln>
                  <a:noFill/>
                </a:ln>
                <a:solidFill>
                  <a:srgbClr val="000000"/>
                </a:solidFill>
                <a:effectLst/>
                <a:uLnTx/>
                <a:uFillTx/>
                <a:latin typeface="Times New Roman" charset="0"/>
                <a:ea typeface="宋体" charset="-122"/>
                <a:cs typeface="+mn-cs"/>
              </a:rPr>
              <a:t>A</a:t>
            </a:r>
            <a:endParaRPr kumimoji="0" lang="en-US" altLang="x-none" sz="1600" b="0" i="0" u="none" strike="noStrike" kern="1200" cap="none" spc="0" normalizeH="0" baseline="0" noProof="0">
              <a:ln>
                <a:noFill/>
              </a:ln>
              <a:solidFill>
                <a:srgbClr val="000000"/>
              </a:solidFill>
              <a:effectLst/>
              <a:uLnTx/>
              <a:uFillTx/>
              <a:latin typeface="Times New Roman" charset="0"/>
              <a:ea typeface="宋体" charset="-122"/>
              <a:cs typeface="+mn-cs"/>
            </a:endParaRPr>
          </a:p>
        </p:txBody>
      </p:sp>
      <p:sp>
        <p:nvSpPr>
          <p:cNvPr id="72732" name="Text Box 49"/>
          <p:cNvSpPr txBox="1">
            <a:spLocks noChangeArrowheads="1"/>
          </p:cNvSpPr>
          <p:nvPr/>
        </p:nvSpPr>
        <p:spPr bwMode="auto">
          <a:xfrm>
            <a:off x="7696200" y="1600200"/>
            <a:ext cx="827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50000"/>
              </a:spcBef>
              <a:spcAft>
                <a:spcPts val="1000"/>
              </a:spcAft>
              <a:buClrTx/>
              <a:buSzTx/>
              <a:buFontTx/>
              <a:buNone/>
              <a:tabLst/>
              <a:defRPr/>
            </a:pPr>
            <a:r>
              <a:rPr kumimoji="0" lang="en-US" altLang="x-none" sz="1600" b="0" i="0" u="none" strike="noStrike" kern="1200" cap="none" spc="0" normalizeH="0" baseline="0" noProof="0">
                <a:ln>
                  <a:noFill/>
                </a:ln>
                <a:solidFill>
                  <a:srgbClr val="000000"/>
                </a:solidFill>
                <a:effectLst/>
                <a:uLnTx/>
                <a:uFillTx/>
                <a:latin typeface="Times New Roman" charset="0"/>
                <a:ea typeface="ＭＳ Ｐゴシック" charset="-128"/>
                <a:cs typeface="+mn-cs"/>
              </a:rPr>
              <a:t>Host </a:t>
            </a:r>
            <a:r>
              <a:rPr kumimoji="0" lang="en-US" altLang="zh-CN" sz="1600" b="0" i="0" u="none" strike="noStrike" kern="1200" cap="none" spc="0" normalizeH="0" baseline="0" noProof="0">
                <a:ln>
                  <a:noFill/>
                </a:ln>
                <a:solidFill>
                  <a:srgbClr val="000000"/>
                </a:solidFill>
                <a:effectLst/>
                <a:uLnTx/>
                <a:uFillTx/>
                <a:latin typeface="Times New Roman" charset="0"/>
                <a:ea typeface="宋体" charset="-122"/>
                <a:cs typeface="+mn-cs"/>
              </a:rPr>
              <a:t>B</a:t>
            </a:r>
            <a:endParaRPr kumimoji="0" lang="en-US" altLang="x-none" sz="1600" b="0" i="0" u="none" strike="noStrike" kern="1200" cap="none" spc="0" normalizeH="0" baseline="0" noProof="0">
              <a:ln>
                <a:noFill/>
              </a:ln>
              <a:solidFill>
                <a:srgbClr val="000000"/>
              </a:solidFill>
              <a:effectLst/>
              <a:uLnTx/>
              <a:uFillTx/>
              <a:latin typeface="Times New Roman" charset="0"/>
              <a:ea typeface="宋体" charset="-122"/>
              <a:cs typeface="+mn-cs"/>
            </a:endParaRPr>
          </a:p>
        </p:txBody>
      </p:sp>
      <p:sp>
        <p:nvSpPr>
          <p:cNvPr id="72733" name="Text Box 50"/>
          <p:cNvSpPr txBox="1">
            <a:spLocks noChangeArrowheads="1"/>
          </p:cNvSpPr>
          <p:nvPr/>
        </p:nvSpPr>
        <p:spPr bwMode="auto">
          <a:xfrm>
            <a:off x="3424238" y="1752600"/>
            <a:ext cx="7667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50000"/>
              </a:spcBef>
              <a:spcAft>
                <a:spcPts val="100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Times New Roman" charset="0"/>
                <a:ea typeface="ＭＳ Ｐゴシック" charset="-128"/>
                <a:cs typeface="+mn-cs"/>
              </a:rPr>
              <a:t>Node 1</a:t>
            </a:r>
          </a:p>
        </p:txBody>
      </p:sp>
      <p:sp>
        <p:nvSpPr>
          <p:cNvPr id="72734" name="Text Box 51"/>
          <p:cNvSpPr txBox="1">
            <a:spLocks noChangeArrowheads="1"/>
          </p:cNvSpPr>
          <p:nvPr/>
        </p:nvSpPr>
        <p:spPr bwMode="auto">
          <a:xfrm>
            <a:off x="5022850" y="1752600"/>
            <a:ext cx="9953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50000"/>
              </a:spcBef>
              <a:spcAft>
                <a:spcPts val="100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Times New Roman" charset="0"/>
                <a:ea typeface="ＭＳ Ｐゴシック" charset="-128"/>
                <a:cs typeface="+mn-cs"/>
              </a:rPr>
              <a:t>Node 2</a:t>
            </a:r>
          </a:p>
        </p:txBody>
      </p:sp>
      <p:sp>
        <p:nvSpPr>
          <p:cNvPr id="72735" name="Text Box 52"/>
          <p:cNvSpPr txBox="1">
            <a:spLocks noChangeArrowheads="1"/>
          </p:cNvSpPr>
          <p:nvPr/>
        </p:nvSpPr>
        <p:spPr bwMode="auto">
          <a:xfrm>
            <a:off x="4067175" y="3122613"/>
            <a:ext cx="1165225"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600" b="0" i="0" u="none" strike="noStrike" kern="1200" cap="none" spc="0" normalizeH="0" baseline="0" noProof="0">
                <a:ln>
                  <a:noFill/>
                </a:ln>
                <a:solidFill>
                  <a:srgbClr val="000000"/>
                </a:solidFill>
                <a:effectLst/>
                <a:uLnTx/>
                <a:uFillTx/>
                <a:latin typeface="Times New Roman" charset="0"/>
                <a:ea typeface="ＭＳ Ｐゴシック" charset="-128"/>
                <a:cs typeface="+mn-cs"/>
              </a:rPr>
              <a:t>propagation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600" b="0" i="0" u="none" strike="noStrike" kern="1200" cap="none" spc="0" normalizeH="0" baseline="0" noProof="0">
                <a:ln>
                  <a:noFill/>
                </a:ln>
                <a:solidFill>
                  <a:srgbClr val="000000"/>
                </a:solidFill>
                <a:effectLst/>
                <a:uLnTx/>
                <a:uFillTx/>
                <a:latin typeface="Times New Roman" charset="0"/>
                <a:ea typeface="ＭＳ Ｐゴシック" charset="-128"/>
                <a:cs typeface="+mn-cs"/>
              </a:rPr>
              <a:t>delay from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600" b="0" i="0" u="none" strike="noStrike" kern="1200" cap="none" spc="0" normalizeH="0" baseline="0" noProof="0">
                <a:ln>
                  <a:noFill/>
                </a:ln>
                <a:solidFill>
                  <a:srgbClr val="000000"/>
                </a:solidFill>
                <a:effectLst/>
                <a:uLnTx/>
                <a:uFillTx/>
                <a:latin typeface="Times New Roman" charset="0"/>
                <a:ea typeface="ＭＳ Ｐゴシック" charset="-128"/>
                <a:cs typeface="+mn-cs"/>
              </a:rPr>
              <a:t>Host </a:t>
            </a:r>
            <a:r>
              <a:rPr kumimoji="0" lang="en-US" altLang="zh-CN" sz="1600" b="0" i="0" u="none" strike="noStrike" kern="1200" cap="none" spc="0" normalizeH="0" baseline="0" noProof="0">
                <a:ln>
                  <a:noFill/>
                </a:ln>
                <a:solidFill>
                  <a:srgbClr val="000000"/>
                </a:solidFill>
                <a:effectLst/>
                <a:uLnTx/>
                <a:uFillTx/>
                <a:latin typeface="Times New Roman" charset="0"/>
                <a:ea typeface="宋体" charset="-122"/>
                <a:cs typeface="+mn-cs"/>
              </a:rPr>
              <a:t>A</a:t>
            </a:r>
            <a:r>
              <a:rPr kumimoji="0" lang="en-US" altLang="x-none" sz="1600" b="0" i="0" u="none" strike="noStrike" kern="1200" cap="none" spc="0" normalizeH="0" baseline="0" noProof="0">
                <a:ln>
                  <a:noFill/>
                </a:ln>
                <a:solidFill>
                  <a:srgbClr val="000000"/>
                </a:solidFill>
                <a:effectLst/>
                <a:uLnTx/>
                <a:uFillTx/>
                <a:latin typeface="Times New Roman" charset="0"/>
                <a:ea typeface="宋体" charset="-122"/>
                <a:cs typeface="+mn-cs"/>
              </a:rPr>
              <a:t> to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600" b="0" i="0" u="none" strike="noStrike" kern="1200" cap="none" spc="0" normalizeH="0" baseline="0" noProof="0">
                <a:ln>
                  <a:noFill/>
                </a:ln>
                <a:solidFill>
                  <a:srgbClr val="000000"/>
                </a:solidFill>
                <a:effectLst/>
                <a:uLnTx/>
                <a:uFillTx/>
                <a:latin typeface="Times New Roman" charset="0"/>
                <a:ea typeface="宋体" charset="-122"/>
                <a:cs typeface="+mn-cs"/>
              </a:rPr>
              <a:t>Node 1 </a:t>
            </a:r>
          </a:p>
        </p:txBody>
      </p:sp>
      <p:sp>
        <p:nvSpPr>
          <p:cNvPr id="72736" name="Text Box 57"/>
          <p:cNvSpPr txBox="1">
            <a:spLocks noChangeArrowheads="1"/>
          </p:cNvSpPr>
          <p:nvPr/>
        </p:nvSpPr>
        <p:spPr bwMode="auto">
          <a:xfrm>
            <a:off x="341313" y="3544888"/>
            <a:ext cx="1354137"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Times New Roman" charset="0"/>
                <a:ea typeface="ＭＳ Ｐゴシック" charset="-128"/>
                <a:cs typeface="+mn-cs"/>
              </a:rPr>
              <a:t>transmission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Times New Roman" charset="0"/>
                <a:ea typeface="ＭＳ Ｐゴシック" charset="-128"/>
                <a:cs typeface="+mn-cs"/>
              </a:rPr>
              <a:t>time of Packet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Times New Roman" charset="0"/>
                <a:ea typeface="ＭＳ Ｐゴシック" charset="-128"/>
                <a:cs typeface="+mn-cs"/>
              </a:rPr>
              <a:t>at Host </a:t>
            </a:r>
            <a:r>
              <a:rPr kumimoji="0" lang="en-US" altLang="zh-CN" sz="1400" b="0" i="0" u="none" strike="noStrike" kern="1200" cap="none" spc="0" normalizeH="0" baseline="0" noProof="0">
                <a:ln>
                  <a:noFill/>
                </a:ln>
                <a:solidFill>
                  <a:srgbClr val="000000"/>
                </a:solidFill>
                <a:effectLst/>
                <a:uLnTx/>
                <a:uFillTx/>
                <a:latin typeface="Times New Roman" charset="0"/>
                <a:ea typeface="宋体" charset="-122"/>
                <a:cs typeface="+mn-cs"/>
              </a:rPr>
              <a:t>A</a:t>
            </a:r>
            <a:endParaRPr kumimoji="0" lang="en-US" altLang="x-none" sz="1400" b="0" i="0" u="none" strike="noStrike" kern="1200" cap="none" spc="0" normalizeH="0" baseline="0" noProof="0">
              <a:ln>
                <a:noFill/>
              </a:ln>
              <a:solidFill>
                <a:srgbClr val="000000"/>
              </a:solidFill>
              <a:effectLst/>
              <a:uLnTx/>
              <a:uFillTx/>
              <a:latin typeface="Times New Roman" charset="0"/>
              <a:ea typeface="宋体" charset="-122"/>
              <a:cs typeface="+mn-cs"/>
            </a:endParaRPr>
          </a:p>
        </p:txBody>
      </p:sp>
      <p:sp>
        <p:nvSpPr>
          <p:cNvPr id="72737" name="Rectangle 58"/>
          <p:cNvSpPr>
            <a:spLocks noGrp="1" noChangeArrowheads="1"/>
          </p:cNvSpPr>
          <p:nvPr>
            <p:ph type="title"/>
          </p:nvPr>
        </p:nvSpPr>
        <p:spPr/>
        <p:txBody>
          <a:bodyPr/>
          <a:lstStyle/>
          <a:p>
            <a:r>
              <a:rPr lang="en-US" altLang="x-none" sz="3200">
                <a:ea typeface="ＭＳ Ｐゴシック" charset="-128"/>
              </a:rPr>
              <a:t>Timing Diagram of Datagram Switching</a:t>
            </a:r>
          </a:p>
        </p:txBody>
      </p:sp>
    </p:spTree>
    <p:extLst>
      <p:ext uri="{BB962C8B-B14F-4D97-AF65-F5344CB8AC3E}">
        <p14:creationId xmlns:p14="http://schemas.microsoft.com/office/powerpoint/2010/main" val="1068224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118CBA0F-AE1D-C04B-8649-7E71B36DC8A8}" type="slidenum">
              <a:rPr lang="en-US" altLang="x-none" sz="1400"/>
              <a:pPr/>
              <a:t>2</a:t>
            </a:fld>
            <a:endParaRPr lang="en-US" altLang="x-none" sz="1400"/>
          </a:p>
        </p:txBody>
      </p:sp>
      <p:sp>
        <p:nvSpPr>
          <p:cNvPr id="82946" name="Rectangle 2"/>
          <p:cNvSpPr>
            <a:spLocks noGrp="1" noChangeArrowheads="1"/>
          </p:cNvSpPr>
          <p:nvPr>
            <p:ph type="title"/>
          </p:nvPr>
        </p:nvSpPr>
        <p:spPr/>
        <p:txBody>
          <a:bodyPr/>
          <a:lstStyle/>
          <a:p>
            <a:r>
              <a:rPr lang="en-US" altLang="x-none">
                <a:ea typeface="ＭＳ Ｐゴシック" charset="-128"/>
              </a:rPr>
              <a:t>Outline</a:t>
            </a:r>
          </a:p>
        </p:txBody>
      </p:sp>
      <p:sp>
        <p:nvSpPr>
          <p:cNvPr id="82947" name="Rectangle 3"/>
          <p:cNvSpPr>
            <a:spLocks noGrp="1" noChangeArrowheads="1"/>
          </p:cNvSpPr>
          <p:nvPr>
            <p:ph type="body" idx="1"/>
          </p:nvPr>
        </p:nvSpPr>
        <p:spPr/>
        <p:txBody>
          <a:bodyPr/>
          <a:lstStyle/>
          <a:p>
            <a:pPr>
              <a:buClr>
                <a:srgbClr val="C00000"/>
              </a:buClr>
              <a:buFont typeface="Wingdings" charset="2"/>
              <a:buChar char="Ø"/>
            </a:pPr>
            <a:r>
              <a:rPr lang="en-US" altLang="x-none" dirty="0">
                <a:solidFill>
                  <a:srgbClr val="C00000"/>
                </a:solidFill>
                <a:ea typeface="ＭＳ Ｐゴシック" charset="-128"/>
              </a:rPr>
              <a:t>Admin</a:t>
            </a:r>
            <a:r>
              <a:rPr lang="en-US" altLang="zh-CN" dirty="0">
                <a:solidFill>
                  <a:srgbClr val="C00000"/>
                </a:solidFill>
                <a:ea typeface="ＭＳ Ｐゴシック" charset="-128"/>
              </a:rPr>
              <a:t>.</a:t>
            </a:r>
            <a:r>
              <a:rPr lang="en-US" altLang="x-none" dirty="0">
                <a:solidFill>
                  <a:srgbClr val="C00000"/>
                </a:solidFill>
                <a:ea typeface="ＭＳ Ｐゴシック" charset="-128"/>
              </a:rPr>
              <a:t> and recap</a:t>
            </a:r>
          </a:p>
          <a:p>
            <a:pPr>
              <a:buFont typeface="Wingdings" pitchFamily="2" charset="2"/>
              <a:buChar char="q"/>
              <a:defRPr/>
            </a:pPr>
            <a:r>
              <a:rPr lang="en-US" dirty="0">
                <a:ea typeface="宋体" charset="-122"/>
              </a:rPr>
              <a:t>A taxonomy of communication networks</a:t>
            </a:r>
          </a:p>
          <a:p>
            <a:pPr marL="741761" lvl="1" indent="-285293">
              <a:buFont typeface="Wingdings" pitchFamily="2" charset="2"/>
              <a:buChar char="¦"/>
              <a:defRPr/>
            </a:pPr>
            <a:r>
              <a:rPr lang="en-US" dirty="0"/>
              <a:t>datagram and virtual circuit packet switched networks</a:t>
            </a:r>
          </a:p>
          <a:p>
            <a:pPr>
              <a:buFont typeface="Wingdings" pitchFamily="2" charset="2"/>
              <a:buChar char="q"/>
            </a:pPr>
            <a:r>
              <a:rPr lang="en-US" altLang="x-none" dirty="0">
                <a:ea typeface="宋体" charset="-122"/>
              </a:rPr>
              <a:t>Layered network architecture</a:t>
            </a:r>
            <a:endParaRPr lang="en-US" altLang="zh-CN" dirty="0">
              <a:ea typeface="宋体" charset="-122"/>
            </a:endParaRPr>
          </a:p>
          <a:p>
            <a:pPr>
              <a:buFont typeface="Wingdings" pitchFamily="2" charset="2"/>
              <a:buChar char="q"/>
            </a:pPr>
            <a:endParaRPr lang="en-US" altLang="x-none" dirty="0">
              <a:ea typeface="ＭＳ Ｐゴシック"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A2BBCD5-BA47-F542-BB75-5025D30A16F2}" type="slidenum">
              <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20</a:t>
            </a:fld>
            <a:endPar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endParaRPr>
          </a:p>
        </p:txBody>
      </p:sp>
      <p:sp>
        <p:nvSpPr>
          <p:cNvPr id="74754" name="Rectangle 4"/>
          <p:cNvSpPr>
            <a:spLocks noGrp="1" noChangeArrowheads="1"/>
          </p:cNvSpPr>
          <p:nvPr>
            <p:ph type="title"/>
          </p:nvPr>
        </p:nvSpPr>
        <p:spPr>
          <a:xfrm>
            <a:off x="533400" y="228600"/>
            <a:ext cx="7772400" cy="1143000"/>
          </a:xfrm>
        </p:spPr>
        <p:txBody>
          <a:bodyPr/>
          <a:lstStyle/>
          <a:p>
            <a:r>
              <a:rPr lang="en-US" altLang="x-none" sz="3600">
                <a:ea typeface="ＭＳ Ｐゴシック" charset="-128"/>
              </a:rPr>
              <a:t>Virtual-Circuit Packet Switching</a:t>
            </a:r>
          </a:p>
        </p:txBody>
      </p:sp>
      <p:sp>
        <p:nvSpPr>
          <p:cNvPr id="74755" name="Rectangle 3"/>
          <p:cNvSpPr>
            <a:spLocks noGrp="1" noChangeArrowheads="1"/>
          </p:cNvSpPr>
          <p:nvPr>
            <p:ph type="body" sz="half" idx="1"/>
          </p:nvPr>
        </p:nvSpPr>
        <p:spPr>
          <a:xfrm>
            <a:off x="533400" y="1600200"/>
            <a:ext cx="8147050" cy="4800600"/>
          </a:xfrm>
        </p:spPr>
        <p:txBody>
          <a:bodyPr/>
          <a:lstStyle/>
          <a:p>
            <a:pPr>
              <a:lnSpc>
                <a:spcPct val="90000"/>
              </a:lnSpc>
              <a:buFont typeface="Wingdings" pitchFamily="2" charset="2"/>
              <a:buChar char="q"/>
            </a:pPr>
            <a:r>
              <a:rPr lang="en-US" altLang="zh-TW" sz="2400" dirty="0">
                <a:ea typeface="新細明體" charset="-120"/>
              </a:rPr>
              <a:t>Example: Multiple Label Packet Switching (MPLS) in IP networks</a:t>
            </a:r>
            <a:endParaRPr lang="en-US" altLang="zh-TW" sz="2000" dirty="0">
              <a:ea typeface="新細明體" charset="-120"/>
            </a:endParaRPr>
          </a:p>
          <a:p>
            <a:pPr>
              <a:lnSpc>
                <a:spcPct val="90000"/>
              </a:lnSpc>
              <a:buFont typeface="Wingdings" pitchFamily="2" charset="2"/>
              <a:buChar char="q"/>
            </a:pPr>
            <a:endParaRPr lang="en-US" altLang="zh-TW" sz="2000" dirty="0">
              <a:ea typeface="新細明體" charset="-120"/>
            </a:endParaRPr>
          </a:p>
          <a:p>
            <a:pPr>
              <a:lnSpc>
                <a:spcPct val="90000"/>
              </a:lnSpc>
              <a:buFont typeface="Wingdings" pitchFamily="2" charset="2"/>
              <a:buChar char="q"/>
            </a:pPr>
            <a:r>
              <a:rPr lang="en-US" altLang="zh-TW" sz="2400" dirty="0">
                <a:ea typeface="新細明體" charset="-120"/>
              </a:rPr>
              <a:t>Hybrid of circuit switching and datagram switching</a:t>
            </a:r>
          </a:p>
          <a:p>
            <a:pPr lvl="1">
              <a:lnSpc>
                <a:spcPct val="90000"/>
              </a:lnSpc>
              <a:buFont typeface="Courier New" panose="02070309020205020404" pitchFamily="49" charset="0"/>
              <a:buChar char="o"/>
            </a:pPr>
            <a:r>
              <a:rPr lang="en-US" altLang="x-none" sz="2000" dirty="0">
                <a:ea typeface="ＭＳ Ｐゴシック" charset="-128"/>
              </a:rPr>
              <a:t>fixed path determined at</a:t>
            </a:r>
            <a:r>
              <a:rPr lang="en-US" altLang="x-none" sz="2000" i="1" dirty="0">
                <a:ea typeface="ＭＳ Ｐゴシック" charset="-128"/>
              </a:rPr>
              <a:t> </a:t>
            </a:r>
            <a:br>
              <a:rPr lang="en-US" altLang="x-none" sz="2000" i="1" dirty="0">
                <a:ea typeface="ＭＳ Ｐゴシック" charset="-128"/>
              </a:rPr>
            </a:br>
            <a:r>
              <a:rPr lang="en-US" altLang="x-none" sz="2000" i="1" dirty="0">
                <a:ea typeface="ＭＳ Ｐゴシック" charset="-128"/>
              </a:rPr>
              <a:t>virtual circuit setup time</a:t>
            </a:r>
            <a:r>
              <a:rPr lang="en-US" altLang="x-none" sz="2000" dirty="0">
                <a:ea typeface="ＭＳ Ｐゴシック" charset="-128"/>
              </a:rPr>
              <a:t>, </a:t>
            </a:r>
            <a:br>
              <a:rPr lang="en-US" altLang="x-none" sz="2000" dirty="0">
                <a:ea typeface="ＭＳ Ｐゴシック" charset="-128"/>
              </a:rPr>
            </a:br>
            <a:r>
              <a:rPr lang="en-US" altLang="x-none" sz="2000" dirty="0">
                <a:ea typeface="ＭＳ Ｐゴシック" charset="-128"/>
              </a:rPr>
              <a:t>remains fixed thru flow</a:t>
            </a:r>
          </a:p>
          <a:p>
            <a:pPr lvl="1">
              <a:lnSpc>
                <a:spcPct val="90000"/>
              </a:lnSpc>
              <a:buFont typeface="Courier New" panose="02070309020205020404" pitchFamily="49" charset="0"/>
              <a:buChar char="o"/>
            </a:pPr>
            <a:r>
              <a:rPr lang="en-US" altLang="x-none" sz="2000" dirty="0">
                <a:ea typeface="ＭＳ Ｐゴシック" charset="-128"/>
              </a:rPr>
              <a:t>Implementation:</a:t>
            </a:r>
          </a:p>
          <a:p>
            <a:pPr marL="1257300" lvl="2" indent="-342900">
              <a:lnSpc>
                <a:spcPct val="90000"/>
              </a:lnSpc>
              <a:buFont typeface="Comic Sans MS" charset="0"/>
              <a:buAutoNum type="arabicPeriod"/>
            </a:pPr>
            <a:r>
              <a:rPr lang="en-US" altLang="x-none" sz="1600" dirty="0">
                <a:ea typeface="ＭＳ Ｐゴシック" charset="-128"/>
              </a:rPr>
              <a:t>each packet carries a short </a:t>
            </a:r>
            <a:br>
              <a:rPr lang="en-US" altLang="x-none" sz="1600" dirty="0">
                <a:ea typeface="ＭＳ Ｐゴシック" charset="-128"/>
              </a:rPr>
            </a:br>
            <a:r>
              <a:rPr lang="en-US" altLang="x-none" sz="1600" dirty="0">
                <a:ea typeface="ＭＳ Ｐゴシック" charset="-128"/>
              </a:rPr>
              <a:t>local, </a:t>
            </a:r>
            <a:r>
              <a:rPr lang="en-US" altLang="x-none" sz="1600" dirty="0">
                <a:solidFill>
                  <a:srgbClr val="FF0000"/>
                </a:solidFill>
                <a:ea typeface="ＭＳ Ｐゴシック" charset="-128"/>
              </a:rPr>
              <a:t>tag</a:t>
            </a:r>
            <a:r>
              <a:rPr lang="en-US" altLang="x-none" sz="1600" dirty="0">
                <a:ea typeface="ＭＳ Ｐゴシック" charset="-128"/>
              </a:rPr>
              <a:t>  (virtual-circuit (VC) #)</a:t>
            </a:r>
            <a:r>
              <a:rPr lang="en-US" altLang="zh-CN" sz="1600" dirty="0">
                <a:ea typeface="宋体" charset="-122"/>
              </a:rPr>
              <a:t>;</a:t>
            </a:r>
            <a:r>
              <a:rPr lang="en-US" altLang="x-none" sz="1600" dirty="0">
                <a:ea typeface="ＭＳ Ｐゴシック" charset="-128"/>
              </a:rPr>
              <a:t> </a:t>
            </a:r>
            <a:br>
              <a:rPr lang="en-US" altLang="x-none" sz="1600" dirty="0">
                <a:ea typeface="ＭＳ Ｐゴシック" charset="-128"/>
              </a:rPr>
            </a:br>
            <a:r>
              <a:rPr lang="en-US" altLang="x-none" sz="1600" dirty="0">
                <a:ea typeface="ＭＳ Ｐゴシック" charset="-128"/>
              </a:rPr>
              <a:t>tag determines next hop</a:t>
            </a:r>
          </a:p>
        </p:txBody>
      </p:sp>
      <p:graphicFrame>
        <p:nvGraphicFramePr>
          <p:cNvPr id="122965" name="Group 85"/>
          <p:cNvGraphicFramePr>
            <a:graphicFrameLocks noGrp="1"/>
          </p:cNvGraphicFramePr>
          <p:nvPr>
            <p:ph sz="half" idx="2"/>
          </p:nvPr>
        </p:nvGraphicFramePr>
        <p:xfrm>
          <a:off x="5029200" y="3505200"/>
          <a:ext cx="3048000" cy="1941679"/>
        </p:xfrm>
        <a:graphic>
          <a:graphicData uri="http://schemas.openxmlformats.org/drawingml/2006/table">
            <a:tbl>
              <a:tblPr/>
              <a:tblGrid>
                <a:gridCol w="1081088">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gridCol w="785812">
                  <a:extLst>
                    <a:ext uri="{9D8B030D-6E8A-4147-A177-3AD203B41FA5}">
                      <a16:colId xmlns:a16="http://schemas.microsoft.com/office/drawing/2014/main" val="20002"/>
                    </a:ext>
                  </a:extLst>
                </a:gridCol>
              </a:tblGrid>
              <a:tr h="579304">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Incoming VC#</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Outgoing Interface</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QoS</a:t>
                      </a: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035">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12</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2</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035">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16</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3</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035">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20</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3</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7105">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83682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50F3720A-B549-9649-829D-21BC5E04FF35}" type="slidenum">
              <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21</a:t>
            </a:fld>
            <a:endPar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endParaRPr>
          </a:p>
        </p:txBody>
      </p:sp>
      <p:sp>
        <p:nvSpPr>
          <p:cNvPr id="76802" name="Freeform 4"/>
          <p:cNvSpPr>
            <a:spLocks noEditPoints="1"/>
          </p:cNvSpPr>
          <p:nvPr/>
        </p:nvSpPr>
        <p:spPr bwMode="auto">
          <a:xfrm>
            <a:off x="1809750" y="3094038"/>
            <a:ext cx="2378075" cy="34925"/>
          </a:xfrm>
          <a:custGeom>
            <a:avLst/>
            <a:gdLst>
              <a:gd name="T0" fmla="*/ 2147483646 w 1500"/>
              <a:gd name="T1" fmla="*/ 2147483646 h 22"/>
              <a:gd name="T2" fmla="*/ 2147483646 w 1500"/>
              <a:gd name="T3" fmla="*/ 2147483646 h 22"/>
              <a:gd name="T4" fmla="*/ 2147483646 w 1500"/>
              <a:gd name="T5" fmla="*/ 0 h 22"/>
              <a:gd name="T6" fmla="*/ 2147483646 w 1500"/>
              <a:gd name="T7" fmla="*/ 2147483646 h 22"/>
              <a:gd name="T8" fmla="*/ 2147483646 w 1500"/>
              <a:gd name="T9" fmla="*/ 2147483646 h 22"/>
              <a:gd name="T10" fmla="*/ 2147483646 w 1500"/>
              <a:gd name="T11" fmla="*/ 2147483646 h 22"/>
              <a:gd name="T12" fmla="*/ 2147483646 w 1500"/>
              <a:gd name="T13" fmla="*/ 2147483646 h 22"/>
              <a:gd name="T14" fmla="*/ 2147483646 w 1500"/>
              <a:gd name="T15" fmla="*/ 2147483646 h 22"/>
              <a:gd name="T16" fmla="*/ 2147483646 w 1500"/>
              <a:gd name="T17" fmla="*/ 2147483646 h 22"/>
              <a:gd name="T18" fmla="*/ 0 w 1500"/>
              <a:gd name="T19" fmla="*/ 2147483646 h 22"/>
              <a:gd name="T20" fmla="*/ 2147483646 w 1500"/>
              <a:gd name="T21" fmla="*/ 2147483646 h 22"/>
              <a:gd name="T22" fmla="*/ 2147483646 w 1500"/>
              <a:gd name="T23" fmla="*/ 2147483646 h 22"/>
              <a:gd name="T24" fmla="*/ 2147483646 w 1500"/>
              <a:gd name="T25" fmla="*/ 2147483646 h 22"/>
              <a:gd name="T26" fmla="*/ 2147483646 w 1500"/>
              <a:gd name="T27" fmla="*/ 2147483646 h 22"/>
              <a:gd name="T28" fmla="*/ 2147483646 w 1500"/>
              <a:gd name="T29" fmla="*/ 2147483646 h 22"/>
              <a:gd name="T30" fmla="*/ 2147483646 w 1500"/>
              <a:gd name="T31" fmla="*/ 0 h 22"/>
              <a:gd name="T32" fmla="*/ 2147483646 w 1500"/>
              <a:gd name="T33" fmla="*/ 2147483646 h 22"/>
              <a:gd name="T34" fmla="*/ 0 w 1500"/>
              <a:gd name="T35" fmla="*/ 2147483646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22"/>
              <a:gd name="T56" fmla="*/ 1500 w 1500"/>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22">
                <a:moveTo>
                  <a:pt x="1500" y="10"/>
                </a:moveTo>
                <a:lnTo>
                  <a:pt x="1498" y="2"/>
                </a:lnTo>
                <a:lnTo>
                  <a:pt x="1490" y="0"/>
                </a:lnTo>
                <a:lnTo>
                  <a:pt x="1482" y="2"/>
                </a:lnTo>
                <a:lnTo>
                  <a:pt x="1478" y="10"/>
                </a:lnTo>
                <a:lnTo>
                  <a:pt x="1482" y="18"/>
                </a:lnTo>
                <a:lnTo>
                  <a:pt x="1490" y="22"/>
                </a:lnTo>
                <a:lnTo>
                  <a:pt x="1498" y="18"/>
                </a:lnTo>
                <a:lnTo>
                  <a:pt x="1500" y="10"/>
                </a:lnTo>
                <a:close/>
                <a:moveTo>
                  <a:pt x="0" y="10"/>
                </a:moveTo>
                <a:lnTo>
                  <a:pt x="2" y="18"/>
                </a:lnTo>
                <a:lnTo>
                  <a:pt x="10" y="22"/>
                </a:lnTo>
                <a:lnTo>
                  <a:pt x="18" y="18"/>
                </a:lnTo>
                <a:lnTo>
                  <a:pt x="21" y="10"/>
                </a:lnTo>
                <a:lnTo>
                  <a:pt x="18" y="2"/>
                </a:lnTo>
                <a:lnTo>
                  <a:pt x="10" y="0"/>
                </a:lnTo>
                <a:lnTo>
                  <a:pt x="2" y="2"/>
                </a:lnTo>
                <a:lnTo>
                  <a:pt x="0" y="10"/>
                </a:lnTo>
                <a:close/>
              </a:path>
            </a:pathLst>
          </a:custGeom>
          <a:solidFill>
            <a:srgbClr val="FFFFFF"/>
          </a:solidFill>
          <a:ln w="28575">
            <a:solidFill>
              <a:srgbClr val="FFFFFF"/>
            </a:solidFill>
            <a:round/>
            <a:headEnd/>
            <a:tailEnd/>
          </a:ln>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03" name="Line 5"/>
          <p:cNvSpPr>
            <a:spLocks noChangeShapeType="1"/>
          </p:cNvSpPr>
          <p:nvPr/>
        </p:nvSpPr>
        <p:spPr bwMode="auto">
          <a:xfrm flipH="1">
            <a:off x="1843088" y="3109913"/>
            <a:ext cx="2309812" cy="158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04" name="Freeform 6"/>
          <p:cNvSpPr>
            <a:spLocks noEditPoints="1"/>
          </p:cNvSpPr>
          <p:nvPr/>
        </p:nvSpPr>
        <p:spPr bwMode="auto">
          <a:xfrm>
            <a:off x="1809750" y="4122738"/>
            <a:ext cx="2378075" cy="638175"/>
          </a:xfrm>
          <a:custGeom>
            <a:avLst/>
            <a:gdLst>
              <a:gd name="T0" fmla="*/ 0 w 1500"/>
              <a:gd name="T1" fmla="*/ 2147483646 h 403"/>
              <a:gd name="T2" fmla="*/ 2147483646 w 1500"/>
              <a:gd name="T3" fmla="*/ 2147483646 h 403"/>
              <a:gd name="T4" fmla="*/ 2147483646 w 1500"/>
              <a:gd name="T5" fmla="*/ 2147483646 h 403"/>
              <a:gd name="T6" fmla="*/ 2147483646 w 1500"/>
              <a:gd name="T7" fmla="*/ 2147483646 h 403"/>
              <a:gd name="T8" fmla="*/ 2147483646 w 1500"/>
              <a:gd name="T9" fmla="*/ 2147483646 h 403"/>
              <a:gd name="T10" fmla="*/ 2147483646 w 1500"/>
              <a:gd name="T11" fmla="*/ 2147483646 h 403"/>
              <a:gd name="T12" fmla="*/ 2147483646 w 1500"/>
              <a:gd name="T13" fmla="*/ 2147483646 h 403"/>
              <a:gd name="T14" fmla="*/ 0 w 1500"/>
              <a:gd name="T15" fmla="*/ 2147483646 h 403"/>
              <a:gd name="T16" fmla="*/ 0 w 1500"/>
              <a:gd name="T17" fmla="*/ 2147483646 h 403"/>
              <a:gd name="T18" fmla="*/ 2147483646 w 1500"/>
              <a:gd name="T19" fmla="*/ 2147483646 h 403"/>
              <a:gd name="T20" fmla="*/ 2147483646 w 1500"/>
              <a:gd name="T21" fmla="*/ 2147483646 h 403"/>
              <a:gd name="T22" fmla="*/ 2147483646 w 1500"/>
              <a:gd name="T23" fmla="*/ 0 h 403"/>
              <a:gd name="T24" fmla="*/ 2147483646 w 1500"/>
              <a:gd name="T25" fmla="*/ 2147483646 h 403"/>
              <a:gd name="T26" fmla="*/ 2147483646 w 1500"/>
              <a:gd name="T27" fmla="*/ 2147483646 h 403"/>
              <a:gd name="T28" fmla="*/ 2147483646 w 1500"/>
              <a:gd name="T29" fmla="*/ 2147483646 h 403"/>
              <a:gd name="T30" fmla="*/ 2147483646 w 1500"/>
              <a:gd name="T31" fmla="*/ 2147483646 h 403"/>
              <a:gd name="T32" fmla="*/ 2147483646 w 1500"/>
              <a:gd name="T33" fmla="*/ 2147483646 h 403"/>
              <a:gd name="T34" fmla="*/ 2147483646 w 1500"/>
              <a:gd name="T35" fmla="*/ 2147483646 h 40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403"/>
              <a:gd name="T56" fmla="*/ 1500 w 1500"/>
              <a:gd name="T57" fmla="*/ 403 h 40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403">
                <a:moveTo>
                  <a:pt x="0" y="395"/>
                </a:moveTo>
                <a:lnTo>
                  <a:pt x="4" y="403"/>
                </a:lnTo>
                <a:lnTo>
                  <a:pt x="14" y="403"/>
                </a:lnTo>
                <a:lnTo>
                  <a:pt x="20" y="399"/>
                </a:lnTo>
                <a:lnTo>
                  <a:pt x="21" y="391"/>
                </a:lnTo>
                <a:lnTo>
                  <a:pt x="16" y="383"/>
                </a:lnTo>
                <a:lnTo>
                  <a:pt x="8" y="381"/>
                </a:lnTo>
                <a:lnTo>
                  <a:pt x="0" y="387"/>
                </a:lnTo>
                <a:lnTo>
                  <a:pt x="0" y="395"/>
                </a:lnTo>
                <a:close/>
                <a:moveTo>
                  <a:pt x="1500" y="8"/>
                </a:moveTo>
                <a:lnTo>
                  <a:pt x="1496" y="2"/>
                </a:lnTo>
                <a:lnTo>
                  <a:pt x="1486" y="0"/>
                </a:lnTo>
                <a:lnTo>
                  <a:pt x="1480" y="6"/>
                </a:lnTo>
                <a:lnTo>
                  <a:pt x="1478" y="14"/>
                </a:lnTo>
                <a:lnTo>
                  <a:pt x="1484" y="22"/>
                </a:lnTo>
                <a:lnTo>
                  <a:pt x="1492" y="22"/>
                </a:lnTo>
                <a:lnTo>
                  <a:pt x="1500" y="18"/>
                </a:lnTo>
                <a:lnTo>
                  <a:pt x="1500" y="8"/>
                </a:lnTo>
                <a:close/>
              </a:path>
            </a:pathLst>
          </a:custGeom>
          <a:solidFill>
            <a:srgbClr val="FFFFFF"/>
          </a:solidFill>
          <a:ln w="28575">
            <a:solidFill>
              <a:srgbClr val="FFFFFF"/>
            </a:solidFill>
            <a:round/>
            <a:headEnd/>
            <a:tailEnd/>
          </a:ln>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05" name="Line 7"/>
          <p:cNvSpPr>
            <a:spLocks noChangeShapeType="1"/>
          </p:cNvSpPr>
          <p:nvPr/>
        </p:nvSpPr>
        <p:spPr bwMode="auto">
          <a:xfrm flipV="1">
            <a:off x="1843088" y="4144963"/>
            <a:ext cx="2309812" cy="59690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06" name="Freeform 8"/>
          <p:cNvSpPr>
            <a:spLocks noEditPoints="1"/>
          </p:cNvSpPr>
          <p:nvPr/>
        </p:nvSpPr>
        <p:spPr bwMode="auto">
          <a:xfrm>
            <a:off x="1809750" y="4725988"/>
            <a:ext cx="2378075" cy="604837"/>
          </a:xfrm>
          <a:custGeom>
            <a:avLst/>
            <a:gdLst>
              <a:gd name="T0" fmla="*/ 0 w 1500"/>
              <a:gd name="T1" fmla="*/ 2147483646 h 381"/>
              <a:gd name="T2" fmla="*/ 2147483646 w 1500"/>
              <a:gd name="T3" fmla="*/ 2147483646 h 381"/>
              <a:gd name="T4" fmla="*/ 2147483646 w 1500"/>
              <a:gd name="T5" fmla="*/ 2147483646 h 381"/>
              <a:gd name="T6" fmla="*/ 2147483646 w 1500"/>
              <a:gd name="T7" fmla="*/ 2147483646 h 381"/>
              <a:gd name="T8" fmla="*/ 2147483646 w 1500"/>
              <a:gd name="T9" fmla="*/ 2147483646 h 381"/>
              <a:gd name="T10" fmla="*/ 2147483646 w 1500"/>
              <a:gd name="T11" fmla="*/ 2147483646 h 381"/>
              <a:gd name="T12" fmla="*/ 2147483646 w 1500"/>
              <a:gd name="T13" fmla="*/ 0 h 381"/>
              <a:gd name="T14" fmla="*/ 2147483646 w 1500"/>
              <a:gd name="T15" fmla="*/ 2147483646 h 381"/>
              <a:gd name="T16" fmla="*/ 0 w 1500"/>
              <a:gd name="T17" fmla="*/ 2147483646 h 381"/>
              <a:gd name="T18" fmla="*/ 2147483646 w 1500"/>
              <a:gd name="T19" fmla="*/ 2147483646 h 381"/>
              <a:gd name="T20" fmla="*/ 2147483646 w 1500"/>
              <a:gd name="T21" fmla="*/ 2147483646 h 381"/>
              <a:gd name="T22" fmla="*/ 2147483646 w 1500"/>
              <a:gd name="T23" fmla="*/ 2147483646 h 381"/>
              <a:gd name="T24" fmla="*/ 2147483646 w 1500"/>
              <a:gd name="T25" fmla="*/ 2147483646 h 381"/>
              <a:gd name="T26" fmla="*/ 2147483646 w 1500"/>
              <a:gd name="T27" fmla="*/ 2147483646 h 381"/>
              <a:gd name="T28" fmla="*/ 2147483646 w 1500"/>
              <a:gd name="T29" fmla="*/ 2147483646 h 381"/>
              <a:gd name="T30" fmla="*/ 2147483646 w 1500"/>
              <a:gd name="T31" fmla="*/ 2147483646 h 381"/>
              <a:gd name="T32" fmla="*/ 2147483646 w 1500"/>
              <a:gd name="T33" fmla="*/ 2147483646 h 381"/>
              <a:gd name="T34" fmla="*/ 2147483646 w 1500"/>
              <a:gd name="T35" fmla="*/ 2147483646 h 3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381"/>
              <a:gd name="T56" fmla="*/ 1500 w 1500"/>
              <a:gd name="T57" fmla="*/ 381 h 3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381">
                <a:moveTo>
                  <a:pt x="0" y="10"/>
                </a:moveTo>
                <a:lnTo>
                  <a:pt x="2" y="18"/>
                </a:lnTo>
                <a:lnTo>
                  <a:pt x="8" y="22"/>
                </a:lnTo>
                <a:lnTo>
                  <a:pt x="16" y="22"/>
                </a:lnTo>
                <a:lnTo>
                  <a:pt x="21" y="14"/>
                </a:lnTo>
                <a:lnTo>
                  <a:pt x="20" y="6"/>
                </a:lnTo>
                <a:lnTo>
                  <a:pt x="14" y="0"/>
                </a:lnTo>
                <a:lnTo>
                  <a:pt x="4" y="2"/>
                </a:lnTo>
                <a:lnTo>
                  <a:pt x="0" y="10"/>
                </a:lnTo>
                <a:close/>
                <a:moveTo>
                  <a:pt x="1500" y="373"/>
                </a:moveTo>
                <a:lnTo>
                  <a:pt x="1500" y="365"/>
                </a:lnTo>
                <a:lnTo>
                  <a:pt x="1492" y="359"/>
                </a:lnTo>
                <a:lnTo>
                  <a:pt x="1484" y="361"/>
                </a:lnTo>
                <a:lnTo>
                  <a:pt x="1478" y="369"/>
                </a:lnTo>
                <a:lnTo>
                  <a:pt x="1480" y="377"/>
                </a:lnTo>
                <a:lnTo>
                  <a:pt x="1486" y="381"/>
                </a:lnTo>
                <a:lnTo>
                  <a:pt x="1496" y="381"/>
                </a:lnTo>
                <a:lnTo>
                  <a:pt x="1500" y="373"/>
                </a:lnTo>
                <a:close/>
              </a:path>
            </a:pathLst>
          </a:custGeom>
          <a:solidFill>
            <a:srgbClr val="FFFFFF"/>
          </a:solidFill>
          <a:ln w="28575">
            <a:solidFill>
              <a:srgbClr val="FFFFFF"/>
            </a:solidFill>
            <a:round/>
            <a:headEnd/>
            <a:tailEnd/>
          </a:ln>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07" name="Line 9"/>
          <p:cNvSpPr>
            <a:spLocks noChangeShapeType="1"/>
          </p:cNvSpPr>
          <p:nvPr/>
        </p:nvSpPr>
        <p:spPr bwMode="auto">
          <a:xfrm>
            <a:off x="1843088" y="4748213"/>
            <a:ext cx="2309812" cy="563562"/>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08" name="Freeform 10"/>
          <p:cNvSpPr>
            <a:spLocks noEditPoints="1"/>
          </p:cNvSpPr>
          <p:nvPr/>
        </p:nvSpPr>
        <p:spPr bwMode="auto">
          <a:xfrm>
            <a:off x="4152900" y="3094038"/>
            <a:ext cx="2632075" cy="461962"/>
          </a:xfrm>
          <a:custGeom>
            <a:avLst/>
            <a:gdLst>
              <a:gd name="T0" fmla="*/ 0 w 1660"/>
              <a:gd name="T1" fmla="*/ 2147483646 h 291"/>
              <a:gd name="T2" fmla="*/ 2147483646 w 1660"/>
              <a:gd name="T3" fmla="*/ 2147483646 h 291"/>
              <a:gd name="T4" fmla="*/ 2147483646 w 1660"/>
              <a:gd name="T5" fmla="*/ 2147483646 h 291"/>
              <a:gd name="T6" fmla="*/ 2147483646 w 1660"/>
              <a:gd name="T7" fmla="*/ 2147483646 h 291"/>
              <a:gd name="T8" fmla="*/ 2147483646 w 1660"/>
              <a:gd name="T9" fmla="*/ 2147483646 h 291"/>
              <a:gd name="T10" fmla="*/ 2147483646 w 1660"/>
              <a:gd name="T11" fmla="*/ 2147483646 h 291"/>
              <a:gd name="T12" fmla="*/ 2147483646 w 1660"/>
              <a:gd name="T13" fmla="*/ 0 h 291"/>
              <a:gd name="T14" fmla="*/ 2147483646 w 1660"/>
              <a:gd name="T15" fmla="*/ 2147483646 h 291"/>
              <a:gd name="T16" fmla="*/ 0 w 1660"/>
              <a:gd name="T17" fmla="*/ 2147483646 h 291"/>
              <a:gd name="T18" fmla="*/ 2147483646 w 1660"/>
              <a:gd name="T19" fmla="*/ 2147483646 h 291"/>
              <a:gd name="T20" fmla="*/ 2147483646 w 1660"/>
              <a:gd name="T21" fmla="*/ 2147483646 h 291"/>
              <a:gd name="T22" fmla="*/ 2147483646 w 1660"/>
              <a:gd name="T23" fmla="*/ 2147483646 h 291"/>
              <a:gd name="T24" fmla="*/ 2147483646 w 1660"/>
              <a:gd name="T25" fmla="*/ 2147483646 h 291"/>
              <a:gd name="T26" fmla="*/ 2147483646 w 1660"/>
              <a:gd name="T27" fmla="*/ 2147483646 h 291"/>
              <a:gd name="T28" fmla="*/ 2147483646 w 1660"/>
              <a:gd name="T29" fmla="*/ 2147483646 h 291"/>
              <a:gd name="T30" fmla="*/ 2147483646 w 1660"/>
              <a:gd name="T31" fmla="*/ 2147483646 h 291"/>
              <a:gd name="T32" fmla="*/ 2147483646 w 1660"/>
              <a:gd name="T33" fmla="*/ 2147483646 h 291"/>
              <a:gd name="T34" fmla="*/ 2147483646 w 1660"/>
              <a:gd name="T35" fmla="*/ 2147483646 h 2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291"/>
              <a:gd name="T56" fmla="*/ 1660 w 1660"/>
              <a:gd name="T57" fmla="*/ 291 h 29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291">
                <a:moveTo>
                  <a:pt x="0" y="10"/>
                </a:moveTo>
                <a:lnTo>
                  <a:pt x="2" y="18"/>
                </a:lnTo>
                <a:lnTo>
                  <a:pt x="10" y="22"/>
                </a:lnTo>
                <a:lnTo>
                  <a:pt x="18" y="20"/>
                </a:lnTo>
                <a:lnTo>
                  <a:pt x="22" y="12"/>
                </a:lnTo>
                <a:lnTo>
                  <a:pt x="20" y="4"/>
                </a:lnTo>
                <a:lnTo>
                  <a:pt x="14" y="0"/>
                </a:lnTo>
                <a:lnTo>
                  <a:pt x="6" y="2"/>
                </a:lnTo>
                <a:lnTo>
                  <a:pt x="0" y="10"/>
                </a:lnTo>
                <a:close/>
                <a:moveTo>
                  <a:pt x="1660" y="281"/>
                </a:moveTo>
                <a:lnTo>
                  <a:pt x="1658" y="273"/>
                </a:lnTo>
                <a:lnTo>
                  <a:pt x="1650" y="269"/>
                </a:lnTo>
                <a:lnTo>
                  <a:pt x="1642" y="271"/>
                </a:lnTo>
                <a:lnTo>
                  <a:pt x="1638" y="279"/>
                </a:lnTo>
                <a:lnTo>
                  <a:pt x="1638" y="287"/>
                </a:lnTo>
                <a:lnTo>
                  <a:pt x="1646" y="291"/>
                </a:lnTo>
                <a:lnTo>
                  <a:pt x="1654" y="289"/>
                </a:lnTo>
                <a:lnTo>
                  <a:pt x="1660" y="281"/>
                </a:lnTo>
                <a:close/>
              </a:path>
            </a:pathLst>
          </a:custGeom>
          <a:solidFill>
            <a:srgbClr val="FFFFFF"/>
          </a:solidFill>
          <a:ln w="28575">
            <a:solidFill>
              <a:srgbClr val="FFFFFF"/>
            </a:solidFill>
            <a:round/>
            <a:headEnd/>
            <a:tailEnd/>
          </a:ln>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09" name="Line 11"/>
          <p:cNvSpPr>
            <a:spLocks noChangeShapeType="1"/>
          </p:cNvSpPr>
          <p:nvPr/>
        </p:nvSpPr>
        <p:spPr bwMode="auto">
          <a:xfrm>
            <a:off x="4187825" y="3113088"/>
            <a:ext cx="2562225" cy="423862"/>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10" name="Freeform 12"/>
          <p:cNvSpPr>
            <a:spLocks noEditPoints="1"/>
          </p:cNvSpPr>
          <p:nvPr/>
        </p:nvSpPr>
        <p:spPr bwMode="auto">
          <a:xfrm>
            <a:off x="4152900" y="3521075"/>
            <a:ext cx="2632075" cy="636588"/>
          </a:xfrm>
          <a:custGeom>
            <a:avLst/>
            <a:gdLst>
              <a:gd name="T0" fmla="*/ 2147483646 w 1660"/>
              <a:gd name="T1" fmla="*/ 2147483646 h 402"/>
              <a:gd name="T2" fmla="*/ 2147483646 w 1660"/>
              <a:gd name="T3" fmla="*/ 2147483646 h 402"/>
              <a:gd name="T4" fmla="*/ 2147483646 w 1660"/>
              <a:gd name="T5" fmla="*/ 0 h 402"/>
              <a:gd name="T6" fmla="*/ 2147483646 w 1660"/>
              <a:gd name="T7" fmla="*/ 2147483646 h 402"/>
              <a:gd name="T8" fmla="*/ 2147483646 w 1660"/>
              <a:gd name="T9" fmla="*/ 2147483646 h 402"/>
              <a:gd name="T10" fmla="*/ 2147483646 w 1660"/>
              <a:gd name="T11" fmla="*/ 2147483646 h 402"/>
              <a:gd name="T12" fmla="*/ 2147483646 w 1660"/>
              <a:gd name="T13" fmla="*/ 2147483646 h 402"/>
              <a:gd name="T14" fmla="*/ 2147483646 w 1660"/>
              <a:gd name="T15" fmla="*/ 2147483646 h 402"/>
              <a:gd name="T16" fmla="*/ 2147483646 w 1660"/>
              <a:gd name="T17" fmla="*/ 2147483646 h 402"/>
              <a:gd name="T18" fmla="*/ 0 w 1660"/>
              <a:gd name="T19" fmla="*/ 2147483646 h 402"/>
              <a:gd name="T20" fmla="*/ 2147483646 w 1660"/>
              <a:gd name="T21" fmla="*/ 2147483646 h 402"/>
              <a:gd name="T22" fmla="*/ 2147483646 w 1660"/>
              <a:gd name="T23" fmla="*/ 2147483646 h 402"/>
              <a:gd name="T24" fmla="*/ 2147483646 w 1660"/>
              <a:gd name="T25" fmla="*/ 2147483646 h 402"/>
              <a:gd name="T26" fmla="*/ 2147483646 w 1660"/>
              <a:gd name="T27" fmla="*/ 2147483646 h 402"/>
              <a:gd name="T28" fmla="*/ 2147483646 w 1660"/>
              <a:gd name="T29" fmla="*/ 2147483646 h 402"/>
              <a:gd name="T30" fmla="*/ 2147483646 w 1660"/>
              <a:gd name="T31" fmla="*/ 2147483646 h 402"/>
              <a:gd name="T32" fmla="*/ 2147483646 w 1660"/>
              <a:gd name="T33" fmla="*/ 2147483646 h 402"/>
              <a:gd name="T34" fmla="*/ 0 w 1660"/>
              <a:gd name="T35" fmla="*/ 2147483646 h 4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402"/>
              <a:gd name="T56" fmla="*/ 1660 w 1660"/>
              <a:gd name="T57" fmla="*/ 402 h 40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402">
                <a:moveTo>
                  <a:pt x="1660" y="8"/>
                </a:moveTo>
                <a:lnTo>
                  <a:pt x="1654" y="2"/>
                </a:lnTo>
                <a:lnTo>
                  <a:pt x="1646" y="0"/>
                </a:lnTo>
                <a:lnTo>
                  <a:pt x="1638" y="4"/>
                </a:lnTo>
                <a:lnTo>
                  <a:pt x="1638" y="14"/>
                </a:lnTo>
                <a:lnTo>
                  <a:pt x="1642" y="20"/>
                </a:lnTo>
                <a:lnTo>
                  <a:pt x="1650" y="22"/>
                </a:lnTo>
                <a:lnTo>
                  <a:pt x="1658" y="16"/>
                </a:lnTo>
                <a:lnTo>
                  <a:pt x="1660" y="8"/>
                </a:lnTo>
                <a:close/>
                <a:moveTo>
                  <a:pt x="0" y="394"/>
                </a:moveTo>
                <a:lnTo>
                  <a:pt x="6" y="400"/>
                </a:lnTo>
                <a:lnTo>
                  <a:pt x="14" y="402"/>
                </a:lnTo>
                <a:lnTo>
                  <a:pt x="22" y="398"/>
                </a:lnTo>
                <a:lnTo>
                  <a:pt x="22" y="388"/>
                </a:lnTo>
                <a:lnTo>
                  <a:pt x="18" y="382"/>
                </a:lnTo>
                <a:lnTo>
                  <a:pt x="10" y="380"/>
                </a:lnTo>
                <a:lnTo>
                  <a:pt x="2" y="386"/>
                </a:lnTo>
                <a:lnTo>
                  <a:pt x="0" y="394"/>
                </a:lnTo>
                <a:close/>
              </a:path>
            </a:pathLst>
          </a:custGeom>
          <a:solidFill>
            <a:srgbClr val="FFFFFF"/>
          </a:solidFill>
          <a:ln w="28575">
            <a:solidFill>
              <a:srgbClr val="FFFFFF"/>
            </a:solidFill>
            <a:round/>
            <a:headEnd/>
            <a:tailEnd/>
          </a:ln>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11" name="Line 13"/>
          <p:cNvSpPr>
            <a:spLocks noChangeShapeType="1"/>
          </p:cNvSpPr>
          <p:nvPr/>
        </p:nvSpPr>
        <p:spPr bwMode="auto">
          <a:xfrm flipH="1">
            <a:off x="4187825" y="3543300"/>
            <a:ext cx="2562225" cy="59213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12" name="Freeform 14"/>
          <p:cNvSpPr>
            <a:spLocks noEditPoints="1"/>
          </p:cNvSpPr>
          <p:nvPr/>
        </p:nvSpPr>
        <p:spPr bwMode="auto">
          <a:xfrm>
            <a:off x="4152900" y="5295900"/>
            <a:ext cx="2347913" cy="38100"/>
          </a:xfrm>
          <a:custGeom>
            <a:avLst/>
            <a:gdLst>
              <a:gd name="T0" fmla="*/ 0 w 1481"/>
              <a:gd name="T1" fmla="*/ 2147483646 h 24"/>
              <a:gd name="T2" fmla="*/ 2147483646 w 1481"/>
              <a:gd name="T3" fmla="*/ 2147483646 h 24"/>
              <a:gd name="T4" fmla="*/ 2147483646 w 1481"/>
              <a:gd name="T5" fmla="*/ 2147483646 h 24"/>
              <a:gd name="T6" fmla="*/ 2147483646 w 1481"/>
              <a:gd name="T7" fmla="*/ 2147483646 h 24"/>
              <a:gd name="T8" fmla="*/ 2147483646 w 1481"/>
              <a:gd name="T9" fmla="*/ 2147483646 h 24"/>
              <a:gd name="T10" fmla="*/ 2147483646 w 1481"/>
              <a:gd name="T11" fmla="*/ 2147483646 h 24"/>
              <a:gd name="T12" fmla="*/ 2147483646 w 1481"/>
              <a:gd name="T13" fmla="*/ 0 h 24"/>
              <a:gd name="T14" fmla="*/ 2147483646 w 1481"/>
              <a:gd name="T15" fmla="*/ 2147483646 h 24"/>
              <a:gd name="T16" fmla="*/ 0 w 1481"/>
              <a:gd name="T17" fmla="*/ 2147483646 h 24"/>
              <a:gd name="T18" fmla="*/ 2147483646 w 1481"/>
              <a:gd name="T19" fmla="*/ 2147483646 h 24"/>
              <a:gd name="T20" fmla="*/ 2147483646 w 1481"/>
              <a:gd name="T21" fmla="*/ 2147483646 h 24"/>
              <a:gd name="T22" fmla="*/ 2147483646 w 1481"/>
              <a:gd name="T23" fmla="*/ 0 h 24"/>
              <a:gd name="T24" fmla="*/ 2147483646 w 1481"/>
              <a:gd name="T25" fmla="*/ 2147483646 h 24"/>
              <a:gd name="T26" fmla="*/ 2147483646 w 1481"/>
              <a:gd name="T27" fmla="*/ 2147483646 h 24"/>
              <a:gd name="T28" fmla="*/ 2147483646 w 1481"/>
              <a:gd name="T29" fmla="*/ 2147483646 h 24"/>
              <a:gd name="T30" fmla="*/ 2147483646 w 1481"/>
              <a:gd name="T31" fmla="*/ 2147483646 h 24"/>
              <a:gd name="T32" fmla="*/ 2147483646 w 1481"/>
              <a:gd name="T33" fmla="*/ 2147483646 h 24"/>
              <a:gd name="T34" fmla="*/ 2147483646 w 1481"/>
              <a:gd name="T35" fmla="*/ 214748364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81"/>
              <a:gd name="T55" fmla="*/ 0 h 24"/>
              <a:gd name="T56" fmla="*/ 1481 w 1481"/>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81" h="24">
                <a:moveTo>
                  <a:pt x="0" y="12"/>
                </a:moveTo>
                <a:lnTo>
                  <a:pt x="4" y="20"/>
                </a:lnTo>
                <a:lnTo>
                  <a:pt x="12" y="24"/>
                </a:lnTo>
                <a:lnTo>
                  <a:pt x="20" y="20"/>
                </a:lnTo>
                <a:lnTo>
                  <a:pt x="22" y="12"/>
                </a:lnTo>
                <a:lnTo>
                  <a:pt x="20" y="4"/>
                </a:lnTo>
                <a:lnTo>
                  <a:pt x="12" y="0"/>
                </a:lnTo>
                <a:lnTo>
                  <a:pt x="4" y="4"/>
                </a:lnTo>
                <a:lnTo>
                  <a:pt x="0" y="12"/>
                </a:lnTo>
                <a:close/>
                <a:moveTo>
                  <a:pt x="1481" y="12"/>
                </a:moveTo>
                <a:lnTo>
                  <a:pt x="1477" y="4"/>
                </a:lnTo>
                <a:lnTo>
                  <a:pt x="1469" y="0"/>
                </a:lnTo>
                <a:lnTo>
                  <a:pt x="1461" y="4"/>
                </a:lnTo>
                <a:lnTo>
                  <a:pt x="1457" y="12"/>
                </a:lnTo>
                <a:lnTo>
                  <a:pt x="1461" y="20"/>
                </a:lnTo>
                <a:lnTo>
                  <a:pt x="1469" y="24"/>
                </a:lnTo>
                <a:lnTo>
                  <a:pt x="1477" y="20"/>
                </a:lnTo>
                <a:lnTo>
                  <a:pt x="1481" y="12"/>
                </a:lnTo>
                <a:close/>
              </a:path>
            </a:pathLst>
          </a:custGeom>
          <a:solidFill>
            <a:srgbClr val="FFFFFF"/>
          </a:solidFill>
          <a:ln w="28575">
            <a:solidFill>
              <a:srgbClr val="FFFFFF"/>
            </a:solidFill>
            <a:round/>
            <a:headEnd/>
            <a:tailEnd/>
          </a:ln>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13" name="Line 15"/>
          <p:cNvSpPr>
            <a:spLocks noChangeShapeType="1"/>
          </p:cNvSpPr>
          <p:nvPr/>
        </p:nvSpPr>
        <p:spPr bwMode="auto">
          <a:xfrm>
            <a:off x="4187825" y="5314950"/>
            <a:ext cx="2274888" cy="158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14" name="Line 16"/>
          <p:cNvSpPr>
            <a:spLocks noChangeShapeType="1"/>
          </p:cNvSpPr>
          <p:nvPr/>
        </p:nvSpPr>
        <p:spPr bwMode="auto">
          <a:xfrm flipH="1" flipV="1">
            <a:off x="6481763" y="5314950"/>
            <a:ext cx="1244600" cy="22225"/>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15" name="Line 17"/>
          <p:cNvSpPr>
            <a:spLocks noChangeShapeType="1"/>
          </p:cNvSpPr>
          <p:nvPr/>
        </p:nvSpPr>
        <p:spPr bwMode="auto">
          <a:xfrm>
            <a:off x="4171950" y="2255838"/>
            <a:ext cx="1588" cy="854075"/>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16" name="Line 18"/>
          <p:cNvSpPr>
            <a:spLocks noChangeShapeType="1"/>
          </p:cNvSpPr>
          <p:nvPr/>
        </p:nvSpPr>
        <p:spPr bwMode="auto">
          <a:xfrm>
            <a:off x="760413" y="2730500"/>
            <a:ext cx="1065212" cy="379413"/>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17" name="Line 19"/>
          <p:cNvSpPr>
            <a:spLocks noChangeShapeType="1"/>
          </p:cNvSpPr>
          <p:nvPr/>
        </p:nvSpPr>
        <p:spPr bwMode="auto">
          <a:xfrm flipV="1">
            <a:off x="760413" y="4745038"/>
            <a:ext cx="1065212" cy="59213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18" name="Line 20"/>
          <p:cNvSpPr>
            <a:spLocks noChangeShapeType="1"/>
          </p:cNvSpPr>
          <p:nvPr/>
        </p:nvSpPr>
        <p:spPr bwMode="auto">
          <a:xfrm flipH="1">
            <a:off x="6765925" y="2755900"/>
            <a:ext cx="817563" cy="78105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19" name="Rectangle 21"/>
          <p:cNvSpPr>
            <a:spLocks noChangeArrowheads="1"/>
          </p:cNvSpPr>
          <p:nvPr/>
        </p:nvSpPr>
        <p:spPr bwMode="auto">
          <a:xfrm>
            <a:off x="2306638" y="2967038"/>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20" name="Rectangle 22"/>
          <p:cNvSpPr>
            <a:spLocks noChangeArrowheads="1"/>
          </p:cNvSpPr>
          <p:nvPr/>
        </p:nvSpPr>
        <p:spPr bwMode="auto">
          <a:xfrm>
            <a:off x="2230438" y="4640263"/>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21" name="Rectangle 23"/>
          <p:cNvSpPr>
            <a:spLocks noChangeArrowheads="1"/>
          </p:cNvSpPr>
          <p:nvPr/>
        </p:nvSpPr>
        <p:spPr bwMode="auto">
          <a:xfrm>
            <a:off x="4437063" y="2890838"/>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22" name="Rectangle 24"/>
          <p:cNvSpPr>
            <a:spLocks noChangeArrowheads="1"/>
          </p:cNvSpPr>
          <p:nvPr/>
        </p:nvSpPr>
        <p:spPr bwMode="auto">
          <a:xfrm>
            <a:off x="4437063" y="3878263"/>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23" name="Rectangle 25"/>
          <p:cNvSpPr>
            <a:spLocks noChangeArrowheads="1"/>
          </p:cNvSpPr>
          <p:nvPr/>
        </p:nvSpPr>
        <p:spPr bwMode="auto">
          <a:xfrm>
            <a:off x="4437063" y="5172075"/>
            <a:ext cx="304800" cy="455613"/>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24" name="Rectangle 26"/>
          <p:cNvSpPr>
            <a:spLocks noChangeArrowheads="1"/>
          </p:cNvSpPr>
          <p:nvPr/>
        </p:nvSpPr>
        <p:spPr bwMode="auto">
          <a:xfrm>
            <a:off x="7024688" y="3346450"/>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25" name="Rectangle 27"/>
          <p:cNvSpPr>
            <a:spLocks noChangeArrowheads="1"/>
          </p:cNvSpPr>
          <p:nvPr/>
        </p:nvSpPr>
        <p:spPr bwMode="auto">
          <a:xfrm>
            <a:off x="6719888" y="5095875"/>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nvGrpSpPr>
          <p:cNvPr id="76826" name="Group 28"/>
          <p:cNvGrpSpPr>
            <a:grpSpLocks/>
          </p:cNvGrpSpPr>
          <p:nvPr/>
        </p:nvGrpSpPr>
        <p:grpSpPr bwMode="auto">
          <a:xfrm>
            <a:off x="1089025" y="2509838"/>
            <a:ext cx="454025" cy="457200"/>
            <a:chOff x="712" y="2330"/>
            <a:chExt cx="286" cy="288"/>
          </a:xfrm>
        </p:grpSpPr>
        <p:sp>
          <p:nvSpPr>
            <p:cNvPr id="76916" name="Freeform 29"/>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17" name="Line 30"/>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18" name="Line 31"/>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19" name="Freeform 32"/>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20" name="Line 33"/>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21" name="Line 34"/>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22" name="Line 35"/>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23" name="Rectangle 36"/>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24" name="Freeform 37"/>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25" name="Line 38"/>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26" name="Line 39"/>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27" name="Line 40"/>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grpSp>
        <p:nvGrpSpPr>
          <p:cNvPr id="76827" name="Group 41"/>
          <p:cNvGrpSpPr>
            <a:grpSpLocks/>
          </p:cNvGrpSpPr>
          <p:nvPr/>
        </p:nvGrpSpPr>
        <p:grpSpPr bwMode="auto">
          <a:xfrm>
            <a:off x="1165225" y="4867275"/>
            <a:ext cx="454025" cy="457200"/>
            <a:chOff x="712" y="2330"/>
            <a:chExt cx="286" cy="288"/>
          </a:xfrm>
        </p:grpSpPr>
        <p:sp>
          <p:nvSpPr>
            <p:cNvPr id="76904" name="Freeform 42"/>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05" name="Line 43"/>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06" name="Line 44"/>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07" name="Freeform 45"/>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08" name="Line 46"/>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09" name="Line 47"/>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10" name="Line 48"/>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11" name="Rectangle 49"/>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12" name="Freeform 50"/>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13" name="Line 51"/>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14" name="Line 52"/>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15" name="Line 53"/>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grpSp>
        <p:nvGrpSpPr>
          <p:cNvPr id="76828" name="Group 54"/>
          <p:cNvGrpSpPr>
            <a:grpSpLocks/>
          </p:cNvGrpSpPr>
          <p:nvPr/>
        </p:nvGrpSpPr>
        <p:grpSpPr bwMode="auto">
          <a:xfrm>
            <a:off x="4513263" y="2054225"/>
            <a:ext cx="454025" cy="455613"/>
            <a:chOff x="712" y="2330"/>
            <a:chExt cx="286" cy="288"/>
          </a:xfrm>
        </p:grpSpPr>
        <p:sp>
          <p:nvSpPr>
            <p:cNvPr id="76892" name="Freeform 55"/>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93" name="Line 56"/>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94" name="Line 57"/>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95" name="Freeform 58"/>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96" name="Line 59"/>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97" name="Line 60"/>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98" name="Line 61"/>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99" name="Rectangle 62"/>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00" name="Freeform 63"/>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01" name="Line 64"/>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02" name="Line 65"/>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903" name="Line 66"/>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grpSp>
        <p:nvGrpSpPr>
          <p:cNvPr id="76829" name="Group 67"/>
          <p:cNvGrpSpPr>
            <a:grpSpLocks/>
          </p:cNvGrpSpPr>
          <p:nvPr/>
        </p:nvGrpSpPr>
        <p:grpSpPr bwMode="auto">
          <a:xfrm>
            <a:off x="7785100" y="2509838"/>
            <a:ext cx="454025" cy="457200"/>
            <a:chOff x="712" y="2330"/>
            <a:chExt cx="286" cy="288"/>
          </a:xfrm>
        </p:grpSpPr>
        <p:sp>
          <p:nvSpPr>
            <p:cNvPr id="76880" name="Freeform 68"/>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81" name="Line 69"/>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82" name="Line 70"/>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83" name="Freeform 71"/>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84" name="Line 72"/>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85" name="Line 73"/>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86" name="Line 74"/>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87" name="Rectangle 75"/>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88" name="Freeform 76"/>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89" name="Line 77"/>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90" name="Line 78"/>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91" name="Line 79"/>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grpSp>
        <p:nvGrpSpPr>
          <p:cNvPr id="76830" name="Group 80"/>
          <p:cNvGrpSpPr>
            <a:grpSpLocks/>
          </p:cNvGrpSpPr>
          <p:nvPr/>
        </p:nvGrpSpPr>
        <p:grpSpPr bwMode="auto">
          <a:xfrm>
            <a:off x="8093075" y="5019675"/>
            <a:ext cx="454025" cy="457200"/>
            <a:chOff x="712" y="2330"/>
            <a:chExt cx="286" cy="288"/>
          </a:xfrm>
        </p:grpSpPr>
        <p:sp>
          <p:nvSpPr>
            <p:cNvPr id="76868" name="Freeform 81"/>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69" name="Line 82"/>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70" name="Line 83"/>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71" name="Freeform 84"/>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72" name="Line 85"/>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73" name="Line 86"/>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74" name="Line 87"/>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75" name="Rectangle 88"/>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76" name="Freeform 89"/>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77" name="Line 90"/>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78" name="Line 91"/>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79" name="Line 92"/>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cxnSp>
        <p:nvCxnSpPr>
          <p:cNvPr id="76831" name="AutoShape 93"/>
          <p:cNvCxnSpPr>
            <a:cxnSpLocks noChangeShapeType="1"/>
            <a:stCxn id="76819" idx="3"/>
            <a:endCxn id="76821" idx="1"/>
          </p:cNvCxnSpPr>
          <p:nvPr/>
        </p:nvCxnSpPr>
        <p:spPr bwMode="auto">
          <a:xfrm flipV="1">
            <a:off x="2611438" y="3117850"/>
            <a:ext cx="1825625" cy="76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2" name="AutoShape 94"/>
          <p:cNvCxnSpPr>
            <a:cxnSpLocks noChangeShapeType="1"/>
            <a:stCxn id="76819" idx="3"/>
            <a:endCxn id="76822" idx="1"/>
          </p:cNvCxnSpPr>
          <p:nvPr/>
        </p:nvCxnSpPr>
        <p:spPr bwMode="auto">
          <a:xfrm>
            <a:off x="2611438" y="3194050"/>
            <a:ext cx="1825625" cy="9128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3" name="AutoShape 95"/>
          <p:cNvCxnSpPr>
            <a:cxnSpLocks noChangeShapeType="1"/>
            <a:stCxn id="76820" idx="3"/>
            <a:endCxn id="76822" idx="1"/>
          </p:cNvCxnSpPr>
          <p:nvPr/>
        </p:nvCxnSpPr>
        <p:spPr bwMode="auto">
          <a:xfrm flipV="1">
            <a:off x="2535238" y="4106863"/>
            <a:ext cx="1901825" cy="760412"/>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4" name="AutoShape 96"/>
          <p:cNvCxnSpPr>
            <a:cxnSpLocks noChangeShapeType="1"/>
            <a:stCxn id="76820" idx="3"/>
            <a:endCxn id="76823" idx="1"/>
          </p:cNvCxnSpPr>
          <p:nvPr/>
        </p:nvCxnSpPr>
        <p:spPr bwMode="auto">
          <a:xfrm>
            <a:off x="2535238" y="4867275"/>
            <a:ext cx="1901825" cy="5334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5" name="AutoShape 97"/>
          <p:cNvCxnSpPr>
            <a:cxnSpLocks noChangeShapeType="1"/>
            <a:stCxn id="76822" idx="3"/>
            <a:endCxn id="76824" idx="1"/>
          </p:cNvCxnSpPr>
          <p:nvPr/>
        </p:nvCxnSpPr>
        <p:spPr bwMode="auto">
          <a:xfrm flipV="1">
            <a:off x="4741863" y="3575050"/>
            <a:ext cx="2282825" cy="5318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6" name="AutoShape 98"/>
          <p:cNvCxnSpPr>
            <a:cxnSpLocks noChangeShapeType="1"/>
            <a:stCxn id="76823" idx="3"/>
            <a:endCxn id="76825" idx="1"/>
          </p:cNvCxnSpPr>
          <p:nvPr/>
        </p:nvCxnSpPr>
        <p:spPr bwMode="auto">
          <a:xfrm flipV="1">
            <a:off x="4741863" y="5324475"/>
            <a:ext cx="1978025" cy="76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7" name="AutoShape 99"/>
          <p:cNvCxnSpPr>
            <a:cxnSpLocks noChangeShapeType="1"/>
            <a:stCxn id="76825" idx="0"/>
            <a:endCxn id="76824" idx="2"/>
          </p:cNvCxnSpPr>
          <p:nvPr/>
        </p:nvCxnSpPr>
        <p:spPr bwMode="auto">
          <a:xfrm flipV="1">
            <a:off x="6872288" y="3803650"/>
            <a:ext cx="304800" cy="12922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8" name="AutoShape 100"/>
          <p:cNvCxnSpPr>
            <a:cxnSpLocks noChangeShapeType="1"/>
            <a:stCxn id="76820" idx="0"/>
            <a:endCxn id="76819" idx="2"/>
          </p:cNvCxnSpPr>
          <p:nvPr/>
        </p:nvCxnSpPr>
        <p:spPr bwMode="auto">
          <a:xfrm flipV="1">
            <a:off x="2382838" y="3422650"/>
            <a:ext cx="76200" cy="12176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9" name="AutoShape 101"/>
          <p:cNvCxnSpPr>
            <a:cxnSpLocks noChangeShapeType="1"/>
            <a:stCxn id="76821" idx="3"/>
            <a:endCxn id="76824" idx="1"/>
          </p:cNvCxnSpPr>
          <p:nvPr/>
        </p:nvCxnSpPr>
        <p:spPr bwMode="auto">
          <a:xfrm>
            <a:off x="4741863" y="3117850"/>
            <a:ext cx="2282825" cy="457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0" name="AutoShape 102"/>
          <p:cNvCxnSpPr>
            <a:cxnSpLocks noChangeShapeType="1"/>
            <a:stCxn id="76924" idx="35"/>
            <a:endCxn id="76819" idx="1"/>
          </p:cNvCxnSpPr>
          <p:nvPr/>
        </p:nvCxnSpPr>
        <p:spPr bwMode="auto">
          <a:xfrm>
            <a:off x="1528763" y="2844800"/>
            <a:ext cx="777875" cy="34925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1" name="AutoShape 103"/>
          <p:cNvCxnSpPr>
            <a:cxnSpLocks noChangeShapeType="1"/>
            <a:stCxn id="76912" idx="31"/>
            <a:endCxn id="76820" idx="1"/>
          </p:cNvCxnSpPr>
          <p:nvPr/>
        </p:nvCxnSpPr>
        <p:spPr bwMode="auto">
          <a:xfrm flipV="1">
            <a:off x="1604963" y="4867275"/>
            <a:ext cx="625475" cy="3143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2" name="AutoShape 104"/>
          <p:cNvCxnSpPr>
            <a:cxnSpLocks noChangeShapeType="1"/>
            <a:stCxn id="76821" idx="0"/>
            <a:endCxn id="76895" idx="4"/>
          </p:cNvCxnSpPr>
          <p:nvPr/>
        </p:nvCxnSpPr>
        <p:spPr bwMode="auto">
          <a:xfrm flipV="1">
            <a:off x="4589463" y="2495550"/>
            <a:ext cx="157162" cy="395288"/>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3" name="AutoShape 105"/>
          <p:cNvCxnSpPr>
            <a:cxnSpLocks noChangeShapeType="1"/>
            <a:stCxn id="76825" idx="3"/>
            <a:endCxn id="76876" idx="23"/>
          </p:cNvCxnSpPr>
          <p:nvPr/>
        </p:nvCxnSpPr>
        <p:spPr bwMode="auto">
          <a:xfrm>
            <a:off x="7024688" y="5324475"/>
            <a:ext cx="1081087" cy="222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4" name="AutoShape 106"/>
          <p:cNvCxnSpPr>
            <a:cxnSpLocks noChangeShapeType="1"/>
            <a:stCxn id="76824" idx="3"/>
            <a:endCxn id="76880" idx="2"/>
          </p:cNvCxnSpPr>
          <p:nvPr/>
        </p:nvCxnSpPr>
        <p:spPr bwMode="auto">
          <a:xfrm flipV="1">
            <a:off x="7329488" y="2967038"/>
            <a:ext cx="455612" cy="608012"/>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76845" name="Text Box 107"/>
          <p:cNvSpPr txBox="1">
            <a:spLocks noChangeArrowheads="1"/>
          </p:cNvSpPr>
          <p:nvPr/>
        </p:nvSpPr>
        <p:spPr bwMode="auto">
          <a:xfrm>
            <a:off x="936625" y="2205038"/>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Host A</a:t>
            </a:r>
          </a:p>
        </p:txBody>
      </p:sp>
      <p:sp>
        <p:nvSpPr>
          <p:cNvPr id="76846" name="Text Box 108"/>
          <p:cNvSpPr txBox="1">
            <a:spLocks noChangeArrowheads="1"/>
          </p:cNvSpPr>
          <p:nvPr/>
        </p:nvSpPr>
        <p:spPr bwMode="auto">
          <a:xfrm>
            <a:off x="984250" y="4567238"/>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Host B</a:t>
            </a:r>
          </a:p>
        </p:txBody>
      </p:sp>
      <p:sp>
        <p:nvSpPr>
          <p:cNvPr id="76847" name="Text Box 109"/>
          <p:cNvSpPr txBox="1">
            <a:spLocks noChangeArrowheads="1"/>
          </p:cNvSpPr>
          <p:nvPr/>
        </p:nvSpPr>
        <p:spPr bwMode="auto">
          <a:xfrm>
            <a:off x="7861300" y="4714875"/>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Host E</a:t>
            </a:r>
          </a:p>
        </p:txBody>
      </p:sp>
      <p:sp>
        <p:nvSpPr>
          <p:cNvPr id="76848" name="Text Box 110"/>
          <p:cNvSpPr txBox="1">
            <a:spLocks noChangeArrowheads="1"/>
          </p:cNvSpPr>
          <p:nvPr/>
        </p:nvSpPr>
        <p:spPr bwMode="auto">
          <a:xfrm>
            <a:off x="7523163" y="2133600"/>
            <a:ext cx="731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Host D</a:t>
            </a:r>
          </a:p>
        </p:txBody>
      </p:sp>
      <p:sp>
        <p:nvSpPr>
          <p:cNvPr id="76849" name="Text Box 111"/>
          <p:cNvSpPr txBox="1">
            <a:spLocks noChangeArrowheads="1"/>
          </p:cNvSpPr>
          <p:nvPr/>
        </p:nvSpPr>
        <p:spPr bwMode="auto">
          <a:xfrm>
            <a:off x="4356100" y="1749425"/>
            <a:ext cx="730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Host C</a:t>
            </a:r>
          </a:p>
        </p:txBody>
      </p:sp>
      <p:sp>
        <p:nvSpPr>
          <p:cNvPr id="76850" name="Text Box 112"/>
          <p:cNvSpPr txBox="1">
            <a:spLocks noChangeArrowheads="1"/>
          </p:cNvSpPr>
          <p:nvPr/>
        </p:nvSpPr>
        <p:spPr bwMode="auto">
          <a:xfrm>
            <a:off x="2011363" y="2665413"/>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Node 1</a:t>
            </a:r>
          </a:p>
        </p:txBody>
      </p:sp>
      <p:sp>
        <p:nvSpPr>
          <p:cNvPr id="76851" name="Text Box 113"/>
          <p:cNvSpPr txBox="1">
            <a:spLocks noChangeArrowheads="1"/>
          </p:cNvSpPr>
          <p:nvPr/>
        </p:nvSpPr>
        <p:spPr bwMode="auto">
          <a:xfrm>
            <a:off x="3676650" y="2738438"/>
            <a:ext cx="758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Node 2</a:t>
            </a:r>
          </a:p>
        </p:txBody>
      </p:sp>
      <p:sp>
        <p:nvSpPr>
          <p:cNvPr id="76852" name="Text Box 114"/>
          <p:cNvSpPr txBox="1">
            <a:spLocks noChangeArrowheads="1"/>
          </p:cNvSpPr>
          <p:nvPr/>
        </p:nvSpPr>
        <p:spPr bwMode="auto">
          <a:xfrm>
            <a:off x="6729413" y="3044825"/>
            <a:ext cx="7604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Node 3</a:t>
            </a:r>
          </a:p>
        </p:txBody>
      </p:sp>
      <p:sp>
        <p:nvSpPr>
          <p:cNvPr id="76853" name="Text Box 115"/>
          <p:cNvSpPr txBox="1">
            <a:spLocks noChangeArrowheads="1"/>
          </p:cNvSpPr>
          <p:nvPr/>
        </p:nvSpPr>
        <p:spPr bwMode="auto">
          <a:xfrm>
            <a:off x="2011363" y="5099050"/>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Node 4</a:t>
            </a:r>
          </a:p>
        </p:txBody>
      </p:sp>
      <p:sp>
        <p:nvSpPr>
          <p:cNvPr id="76854" name="Text Box 116"/>
          <p:cNvSpPr txBox="1">
            <a:spLocks noChangeArrowheads="1"/>
          </p:cNvSpPr>
          <p:nvPr/>
        </p:nvSpPr>
        <p:spPr bwMode="auto">
          <a:xfrm>
            <a:off x="4132263" y="3578225"/>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Node 5</a:t>
            </a:r>
          </a:p>
        </p:txBody>
      </p:sp>
      <p:sp>
        <p:nvSpPr>
          <p:cNvPr id="76855" name="Text Box 117"/>
          <p:cNvSpPr txBox="1">
            <a:spLocks noChangeArrowheads="1"/>
          </p:cNvSpPr>
          <p:nvPr/>
        </p:nvSpPr>
        <p:spPr bwMode="auto">
          <a:xfrm>
            <a:off x="4141788" y="4870450"/>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Node 6</a:t>
            </a:r>
          </a:p>
        </p:txBody>
      </p:sp>
      <p:sp>
        <p:nvSpPr>
          <p:cNvPr id="76856" name="Text Box 118"/>
          <p:cNvSpPr txBox="1">
            <a:spLocks noChangeArrowheads="1"/>
          </p:cNvSpPr>
          <p:nvPr/>
        </p:nvSpPr>
        <p:spPr bwMode="auto">
          <a:xfrm>
            <a:off x="6111875" y="4794250"/>
            <a:ext cx="7588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Node 7</a:t>
            </a:r>
          </a:p>
        </p:txBody>
      </p:sp>
      <p:sp>
        <p:nvSpPr>
          <p:cNvPr id="76857" name="Rectangle 119"/>
          <p:cNvSpPr>
            <a:spLocks noChangeArrowheads="1"/>
          </p:cNvSpPr>
          <p:nvPr/>
        </p:nvSpPr>
        <p:spPr bwMode="auto">
          <a:xfrm>
            <a:off x="1773238" y="4943475"/>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58" name="Rectangle 120"/>
          <p:cNvSpPr>
            <a:spLocks noChangeArrowheads="1"/>
          </p:cNvSpPr>
          <p:nvPr/>
        </p:nvSpPr>
        <p:spPr bwMode="auto">
          <a:xfrm>
            <a:off x="3524250" y="4335463"/>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59" name="Rectangle 121"/>
          <p:cNvSpPr>
            <a:spLocks noChangeArrowheads="1"/>
          </p:cNvSpPr>
          <p:nvPr/>
        </p:nvSpPr>
        <p:spPr bwMode="auto">
          <a:xfrm>
            <a:off x="5883275" y="3727450"/>
            <a:ext cx="304800" cy="150813"/>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60" name="Rectangle 122"/>
          <p:cNvSpPr>
            <a:spLocks noChangeArrowheads="1"/>
          </p:cNvSpPr>
          <p:nvPr/>
        </p:nvSpPr>
        <p:spPr bwMode="auto">
          <a:xfrm>
            <a:off x="7480300" y="2967038"/>
            <a:ext cx="304800" cy="150812"/>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61" name="Rectangle 123"/>
          <p:cNvSpPr>
            <a:spLocks noChangeArrowheads="1"/>
          </p:cNvSpPr>
          <p:nvPr/>
        </p:nvSpPr>
        <p:spPr bwMode="auto">
          <a:xfrm>
            <a:off x="1698625" y="2967038"/>
            <a:ext cx="303213" cy="150812"/>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62" name="Rectangle 124"/>
          <p:cNvSpPr>
            <a:spLocks noChangeArrowheads="1"/>
          </p:cNvSpPr>
          <p:nvPr/>
        </p:nvSpPr>
        <p:spPr bwMode="auto">
          <a:xfrm>
            <a:off x="2990850" y="3422650"/>
            <a:ext cx="304800"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63" name="Rectangle 125"/>
          <p:cNvSpPr>
            <a:spLocks noChangeArrowheads="1"/>
          </p:cNvSpPr>
          <p:nvPr/>
        </p:nvSpPr>
        <p:spPr bwMode="auto">
          <a:xfrm>
            <a:off x="5122863" y="3878263"/>
            <a:ext cx="303212"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64" name="Rectangle 126"/>
          <p:cNvSpPr>
            <a:spLocks noChangeArrowheads="1"/>
          </p:cNvSpPr>
          <p:nvPr/>
        </p:nvSpPr>
        <p:spPr bwMode="auto">
          <a:xfrm>
            <a:off x="7405688" y="3270250"/>
            <a:ext cx="303212"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65" name="Freeform 127"/>
          <p:cNvSpPr>
            <a:spLocks/>
          </p:cNvSpPr>
          <p:nvPr/>
        </p:nvSpPr>
        <p:spPr bwMode="auto">
          <a:xfrm>
            <a:off x="1522413" y="2890838"/>
            <a:ext cx="6391275" cy="1292225"/>
          </a:xfrm>
          <a:custGeom>
            <a:avLst/>
            <a:gdLst>
              <a:gd name="T0" fmla="*/ 0 w 4032"/>
              <a:gd name="T1" fmla="*/ 0 h 816"/>
              <a:gd name="T2" fmla="*/ 2147483646 w 4032"/>
              <a:gd name="T3" fmla="*/ 2147483646 h 816"/>
              <a:gd name="T4" fmla="*/ 2147483646 w 4032"/>
              <a:gd name="T5" fmla="*/ 2147483646 h 816"/>
              <a:gd name="T6" fmla="*/ 2147483646 w 4032"/>
              <a:gd name="T7" fmla="*/ 2147483646 h 816"/>
              <a:gd name="T8" fmla="*/ 2147483646 w 4032"/>
              <a:gd name="T9" fmla="*/ 2147483646 h 816"/>
              <a:gd name="T10" fmla="*/ 2147483646 w 4032"/>
              <a:gd name="T11" fmla="*/ 2147483646 h 816"/>
              <a:gd name="T12" fmla="*/ 2147483646 w 4032"/>
              <a:gd name="T13" fmla="*/ 2147483646 h 816"/>
              <a:gd name="T14" fmla="*/ 2147483646 w 4032"/>
              <a:gd name="T15" fmla="*/ 2147483646 h 816"/>
              <a:gd name="T16" fmla="*/ 0 60000 65536"/>
              <a:gd name="T17" fmla="*/ 0 60000 65536"/>
              <a:gd name="T18" fmla="*/ 0 60000 65536"/>
              <a:gd name="T19" fmla="*/ 0 60000 65536"/>
              <a:gd name="T20" fmla="*/ 0 60000 65536"/>
              <a:gd name="T21" fmla="*/ 0 60000 65536"/>
              <a:gd name="T22" fmla="*/ 0 60000 65536"/>
              <a:gd name="T23" fmla="*/ 0 60000 65536"/>
              <a:gd name="T24" fmla="*/ 0 w 4032"/>
              <a:gd name="T25" fmla="*/ 0 h 816"/>
              <a:gd name="T26" fmla="*/ 4032 w 4032"/>
              <a:gd name="T27" fmla="*/ 816 h 8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32" h="816">
                <a:moveTo>
                  <a:pt x="0" y="0"/>
                </a:moveTo>
                <a:lnTo>
                  <a:pt x="480" y="240"/>
                </a:lnTo>
                <a:lnTo>
                  <a:pt x="672" y="240"/>
                </a:lnTo>
                <a:lnTo>
                  <a:pt x="1776" y="816"/>
                </a:lnTo>
                <a:lnTo>
                  <a:pt x="2016" y="816"/>
                </a:lnTo>
                <a:lnTo>
                  <a:pt x="3456" y="480"/>
                </a:lnTo>
                <a:lnTo>
                  <a:pt x="3648" y="480"/>
                </a:lnTo>
                <a:lnTo>
                  <a:pt x="4032" y="48"/>
                </a:lnTo>
              </a:path>
            </a:pathLst>
          </a:custGeom>
          <a:noFill/>
          <a:ln w="12700">
            <a:solidFill>
              <a:schemeClr val="accent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43" tIns="44379" rIns="90343" bIns="44379"/>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76866" name="Freeform 128"/>
          <p:cNvSpPr>
            <a:spLocks/>
          </p:cNvSpPr>
          <p:nvPr/>
        </p:nvSpPr>
        <p:spPr bwMode="auto">
          <a:xfrm>
            <a:off x="1598613" y="2967038"/>
            <a:ext cx="6391275" cy="2281237"/>
          </a:xfrm>
          <a:custGeom>
            <a:avLst/>
            <a:gdLst>
              <a:gd name="T0" fmla="*/ 0 w 4032"/>
              <a:gd name="T1" fmla="*/ 2147483646 h 1440"/>
              <a:gd name="T2" fmla="*/ 2147483646 w 4032"/>
              <a:gd name="T3" fmla="*/ 2147483646 h 1440"/>
              <a:gd name="T4" fmla="*/ 2147483646 w 4032"/>
              <a:gd name="T5" fmla="*/ 2147483646 h 1440"/>
              <a:gd name="T6" fmla="*/ 2147483646 w 4032"/>
              <a:gd name="T7" fmla="*/ 2147483646 h 1440"/>
              <a:gd name="T8" fmla="*/ 2147483646 w 4032"/>
              <a:gd name="T9" fmla="*/ 2147483646 h 1440"/>
              <a:gd name="T10" fmla="*/ 2147483646 w 4032"/>
              <a:gd name="T11" fmla="*/ 2147483646 h 1440"/>
              <a:gd name="T12" fmla="*/ 2147483646 w 4032"/>
              <a:gd name="T13" fmla="*/ 2147483646 h 1440"/>
              <a:gd name="T14" fmla="*/ 2147483646 w 4032"/>
              <a:gd name="T15" fmla="*/ 0 h 1440"/>
              <a:gd name="T16" fmla="*/ 0 60000 65536"/>
              <a:gd name="T17" fmla="*/ 0 60000 65536"/>
              <a:gd name="T18" fmla="*/ 0 60000 65536"/>
              <a:gd name="T19" fmla="*/ 0 60000 65536"/>
              <a:gd name="T20" fmla="*/ 0 60000 65536"/>
              <a:gd name="T21" fmla="*/ 0 60000 65536"/>
              <a:gd name="T22" fmla="*/ 0 60000 65536"/>
              <a:gd name="T23" fmla="*/ 0 60000 65536"/>
              <a:gd name="T24" fmla="*/ 0 w 4032"/>
              <a:gd name="T25" fmla="*/ 0 h 1440"/>
              <a:gd name="T26" fmla="*/ 4032 w 4032"/>
              <a:gd name="T27" fmla="*/ 1440 h 14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32" h="1440">
                <a:moveTo>
                  <a:pt x="0" y="1440"/>
                </a:moveTo>
                <a:lnTo>
                  <a:pt x="384" y="1248"/>
                </a:lnTo>
                <a:lnTo>
                  <a:pt x="576" y="1248"/>
                </a:lnTo>
                <a:lnTo>
                  <a:pt x="1728" y="816"/>
                </a:lnTo>
                <a:lnTo>
                  <a:pt x="1968" y="816"/>
                </a:lnTo>
                <a:lnTo>
                  <a:pt x="3408" y="480"/>
                </a:lnTo>
                <a:lnTo>
                  <a:pt x="3600" y="480"/>
                </a:lnTo>
                <a:lnTo>
                  <a:pt x="4032" y="0"/>
                </a:lnTo>
              </a:path>
            </a:pathLst>
          </a:custGeom>
          <a:noFill/>
          <a:ln w="12700">
            <a:solidFill>
              <a:schemeClr val="accent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43" tIns="44379" rIns="90343" bIns="44379"/>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51268" name="Rectangle 129"/>
          <p:cNvSpPr>
            <a:spLocks noChangeArrowheads="1"/>
          </p:cNvSpPr>
          <p:nvPr/>
        </p:nvSpPr>
        <p:spPr bwMode="auto">
          <a:xfrm>
            <a:off x="831850" y="228600"/>
            <a:ext cx="7772400" cy="1143000"/>
          </a:xfrm>
          <a:prstGeom prst="rect">
            <a:avLst/>
          </a:prstGeom>
          <a:noFill/>
          <a:ln w="9525">
            <a:noFill/>
            <a:miter lim="800000"/>
            <a:headEnd/>
            <a:tailEnd/>
          </a:ln>
        </p:spPr>
        <p:txBody>
          <a:bodyPr lIns="91402" tIns="45704" rIns="91402" bIns="45704"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0" i="0" u="sng" strike="noStrike" kern="1200" cap="none" spc="0" normalizeH="0" baseline="0" noProof="0" dirty="0">
                <a:ln>
                  <a:noFill/>
                </a:ln>
                <a:solidFill>
                  <a:srgbClr val="3333CC"/>
                </a:solidFill>
                <a:effectLst/>
                <a:uLnTx/>
                <a:uFillTx/>
                <a:latin typeface="Comic Sans MS"/>
                <a:ea typeface="ＭＳ Ｐゴシック" charset="-128"/>
                <a:cs typeface="+mn-cs"/>
              </a:rPr>
              <a:t>Virtual-Circuit Switching</a:t>
            </a:r>
          </a:p>
        </p:txBody>
      </p:sp>
    </p:spTree>
    <p:extLst>
      <p:ext uri="{BB962C8B-B14F-4D97-AF65-F5344CB8AC3E}">
        <p14:creationId xmlns:p14="http://schemas.microsoft.com/office/powerpoint/2010/main" val="1689471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3085CB4-1E86-2945-B29F-6A0AEDCCE630}" type="slidenum">
              <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22</a:t>
            </a:fld>
            <a:endPar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endParaRPr>
          </a:p>
        </p:txBody>
      </p:sp>
      <p:sp>
        <p:nvSpPr>
          <p:cNvPr id="78850" name="Rectangle 2"/>
          <p:cNvSpPr>
            <a:spLocks noGrp="1" noChangeArrowheads="1"/>
          </p:cNvSpPr>
          <p:nvPr>
            <p:ph type="title"/>
          </p:nvPr>
        </p:nvSpPr>
        <p:spPr>
          <a:xfrm>
            <a:off x="533400" y="538163"/>
            <a:ext cx="7772400" cy="833437"/>
          </a:xfrm>
        </p:spPr>
        <p:txBody>
          <a:bodyPr/>
          <a:lstStyle/>
          <a:p>
            <a:r>
              <a:rPr lang="en-US" altLang="x-none" sz="3600">
                <a:ea typeface="ＭＳ Ｐゴシック" charset="-128"/>
              </a:rPr>
              <a:t>Virtual-Circuit Packet Switching</a:t>
            </a:r>
          </a:p>
        </p:txBody>
      </p:sp>
      <p:sp>
        <p:nvSpPr>
          <p:cNvPr id="78851"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Three phases </a:t>
            </a:r>
          </a:p>
          <a:p>
            <a:pPr marL="836613" lvl="1" indent="-379413">
              <a:buFontTx/>
              <a:buAutoNum type="arabicPeriod"/>
            </a:pPr>
            <a:r>
              <a:rPr lang="en-US" altLang="x-none" dirty="0">
                <a:ea typeface="ＭＳ Ｐゴシック" charset="-128"/>
              </a:rPr>
              <a:t>VC establishment</a:t>
            </a:r>
          </a:p>
          <a:p>
            <a:pPr marL="836613" lvl="1" indent="-379413">
              <a:buFontTx/>
              <a:buAutoNum type="arabicPeriod"/>
            </a:pPr>
            <a:r>
              <a:rPr lang="en-US" altLang="x-none" dirty="0">
                <a:ea typeface="ＭＳ Ｐゴシック" charset="-128"/>
              </a:rPr>
              <a:t>Data transfer</a:t>
            </a:r>
          </a:p>
          <a:p>
            <a:pPr marL="836613" lvl="1" indent="-379413">
              <a:buFontTx/>
              <a:buAutoNum type="arabicPeriod"/>
            </a:pPr>
            <a:r>
              <a:rPr lang="en-US" altLang="x-none" dirty="0">
                <a:ea typeface="ＭＳ Ｐゴシック" charset="-128"/>
              </a:rPr>
              <a:t>VC disconnect</a:t>
            </a:r>
          </a:p>
        </p:txBody>
      </p:sp>
    </p:spTree>
    <p:extLst>
      <p:ext uri="{BB962C8B-B14F-4D97-AF65-F5344CB8AC3E}">
        <p14:creationId xmlns:p14="http://schemas.microsoft.com/office/powerpoint/2010/main" val="2815944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F755BFA-2E72-874C-86AF-518D48F4AE35}" type="slidenum">
              <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23</a:t>
            </a:fld>
            <a:endPar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endParaRPr>
          </a:p>
        </p:txBody>
      </p:sp>
      <p:grpSp>
        <p:nvGrpSpPr>
          <p:cNvPr id="80898" name="Group 2"/>
          <p:cNvGrpSpPr>
            <a:grpSpLocks/>
          </p:cNvGrpSpPr>
          <p:nvPr/>
        </p:nvGrpSpPr>
        <p:grpSpPr bwMode="auto">
          <a:xfrm>
            <a:off x="5570538" y="4762500"/>
            <a:ext cx="1741487" cy="1228725"/>
            <a:chOff x="1321" y="2432"/>
            <a:chExt cx="1097" cy="774"/>
          </a:xfrm>
        </p:grpSpPr>
        <p:sp>
          <p:nvSpPr>
            <p:cNvPr id="80980" name="AutoShape 3"/>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ts val="1000"/>
                </a:spcBef>
                <a:spcAft>
                  <a:spcPts val="100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Arial" charset="0"/>
                  <a:ea typeface="新細明體" charset="-120"/>
                  <a:cs typeface="+mn-cs"/>
                </a:rPr>
                <a:t>Packet 1</a:t>
              </a:r>
            </a:p>
          </p:txBody>
        </p:sp>
        <p:sp>
          <p:nvSpPr>
            <p:cNvPr id="80981" name="AutoShape 4"/>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ts val="1000"/>
                </a:spcBef>
                <a:spcAft>
                  <a:spcPts val="100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Arial" charset="0"/>
                  <a:ea typeface="新細明體" charset="-120"/>
                  <a:cs typeface="+mn-cs"/>
                </a:rPr>
                <a:t>Packet 2</a:t>
              </a:r>
            </a:p>
          </p:txBody>
        </p:sp>
        <p:sp>
          <p:nvSpPr>
            <p:cNvPr id="80982" name="AutoShape 5"/>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ts val="1000"/>
                </a:spcBef>
                <a:spcAft>
                  <a:spcPts val="100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Arial" charset="0"/>
                  <a:ea typeface="新細明體" charset="-120"/>
                  <a:cs typeface="+mn-cs"/>
                </a:rPr>
                <a:t>Packet 3</a:t>
              </a:r>
            </a:p>
          </p:txBody>
        </p:sp>
      </p:grpSp>
      <p:grpSp>
        <p:nvGrpSpPr>
          <p:cNvPr id="80899" name="Group 6"/>
          <p:cNvGrpSpPr>
            <a:grpSpLocks/>
          </p:cNvGrpSpPr>
          <p:nvPr/>
        </p:nvGrpSpPr>
        <p:grpSpPr bwMode="auto">
          <a:xfrm>
            <a:off x="3819525" y="4152900"/>
            <a:ext cx="1741488" cy="1230313"/>
            <a:chOff x="1321" y="2432"/>
            <a:chExt cx="1097" cy="774"/>
          </a:xfrm>
        </p:grpSpPr>
        <p:sp>
          <p:nvSpPr>
            <p:cNvPr id="80977" name="AutoShape 7"/>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ts val="1000"/>
                </a:spcBef>
                <a:spcAft>
                  <a:spcPts val="100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Arial" charset="0"/>
                  <a:ea typeface="新細明體" charset="-120"/>
                  <a:cs typeface="+mn-cs"/>
                </a:rPr>
                <a:t>Packet 1</a:t>
              </a:r>
            </a:p>
          </p:txBody>
        </p:sp>
        <p:sp>
          <p:nvSpPr>
            <p:cNvPr id="80978" name="AutoShape 8"/>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ts val="1000"/>
                </a:spcBef>
                <a:spcAft>
                  <a:spcPts val="100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Arial" charset="0"/>
                  <a:ea typeface="新細明體" charset="-120"/>
                  <a:cs typeface="+mn-cs"/>
                </a:rPr>
                <a:t>Packet 2</a:t>
              </a:r>
            </a:p>
          </p:txBody>
        </p:sp>
        <p:sp>
          <p:nvSpPr>
            <p:cNvPr id="80979" name="AutoShape 9"/>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ts val="1000"/>
                </a:spcBef>
                <a:spcAft>
                  <a:spcPts val="100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Arial" charset="0"/>
                  <a:ea typeface="新細明體" charset="-120"/>
                  <a:cs typeface="+mn-cs"/>
                </a:rPr>
                <a:t>Packet 3</a:t>
              </a:r>
            </a:p>
          </p:txBody>
        </p:sp>
      </p:grpSp>
      <p:sp>
        <p:nvSpPr>
          <p:cNvPr id="80900" name="Rectangle 11"/>
          <p:cNvSpPr>
            <a:spLocks noChangeArrowheads="1"/>
          </p:cNvSpPr>
          <p:nvPr/>
        </p:nvSpPr>
        <p:spPr bwMode="auto">
          <a:xfrm>
            <a:off x="4260850" y="1711325"/>
            <a:ext cx="0"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01" name="Rectangle 12"/>
          <p:cNvSpPr>
            <a:spLocks noChangeArrowheads="1"/>
          </p:cNvSpPr>
          <p:nvPr/>
        </p:nvSpPr>
        <p:spPr bwMode="auto">
          <a:xfrm>
            <a:off x="4260850" y="1770063"/>
            <a:ext cx="0" cy="1111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02" name="Rectangle 13"/>
          <p:cNvSpPr>
            <a:spLocks noChangeArrowheads="1"/>
          </p:cNvSpPr>
          <p:nvPr/>
        </p:nvSpPr>
        <p:spPr bwMode="auto">
          <a:xfrm>
            <a:off x="1066800" y="19177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03" name="Rectangle 14"/>
          <p:cNvSpPr>
            <a:spLocks noChangeArrowheads="1"/>
          </p:cNvSpPr>
          <p:nvPr/>
        </p:nvSpPr>
        <p:spPr bwMode="auto">
          <a:xfrm>
            <a:off x="1790700" y="20701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04" name="Rectangle 15"/>
          <p:cNvSpPr>
            <a:spLocks noChangeArrowheads="1"/>
          </p:cNvSpPr>
          <p:nvPr/>
        </p:nvSpPr>
        <p:spPr bwMode="auto">
          <a:xfrm>
            <a:off x="1066800" y="19939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05" name="Rectangle 16"/>
          <p:cNvSpPr>
            <a:spLocks noChangeArrowheads="1"/>
          </p:cNvSpPr>
          <p:nvPr/>
        </p:nvSpPr>
        <p:spPr bwMode="auto">
          <a:xfrm>
            <a:off x="1790700" y="21463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06" name="Rectangle 17"/>
          <p:cNvSpPr>
            <a:spLocks noChangeArrowheads="1"/>
          </p:cNvSpPr>
          <p:nvPr/>
        </p:nvSpPr>
        <p:spPr bwMode="auto">
          <a:xfrm>
            <a:off x="1066800" y="30861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07" name="Rectangle 18"/>
          <p:cNvSpPr>
            <a:spLocks noChangeArrowheads="1"/>
          </p:cNvSpPr>
          <p:nvPr/>
        </p:nvSpPr>
        <p:spPr bwMode="auto">
          <a:xfrm>
            <a:off x="3219450" y="3044825"/>
            <a:ext cx="0" cy="12700"/>
          </a:xfrm>
          <a:prstGeom prst="rect">
            <a:avLst/>
          </a:prstGeom>
          <a:blipFill dpi="0" rotWithShape="0">
            <a:blip/>
            <a:srcRect/>
            <a:tile tx="0" ty="0" sx="100000" sy="100000" flip="none" algn="tl"/>
          </a:blipFill>
          <a:ln w="9525">
            <a:solidFill>
              <a:schemeClr val="tx1"/>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08" name="Rectangle 19"/>
          <p:cNvSpPr>
            <a:spLocks noChangeArrowheads="1"/>
          </p:cNvSpPr>
          <p:nvPr/>
        </p:nvSpPr>
        <p:spPr bwMode="auto">
          <a:xfrm>
            <a:off x="1066800" y="3811588"/>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09" name="Rectangle 20"/>
          <p:cNvSpPr>
            <a:spLocks noChangeArrowheads="1"/>
          </p:cNvSpPr>
          <p:nvPr/>
        </p:nvSpPr>
        <p:spPr bwMode="auto">
          <a:xfrm>
            <a:off x="3238500" y="3989388"/>
            <a:ext cx="1588" cy="12700"/>
          </a:xfrm>
          <a:prstGeom prst="rect">
            <a:avLst/>
          </a:prstGeom>
          <a:blipFill dpi="0" rotWithShape="0">
            <a:blip/>
            <a:srcRect/>
            <a:tile tx="0" ty="0" sx="100000" sy="100000" flip="none" algn="tl"/>
          </a:blipFill>
          <a:ln w="9525">
            <a:solidFill>
              <a:schemeClr val="tx1"/>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10" name="Freeform 62"/>
          <p:cNvSpPr>
            <a:spLocks/>
          </p:cNvSpPr>
          <p:nvPr/>
        </p:nvSpPr>
        <p:spPr bwMode="auto">
          <a:xfrm>
            <a:off x="6945313" y="1444625"/>
            <a:ext cx="908050" cy="944563"/>
          </a:xfrm>
          <a:custGeom>
            <a:avLst/>
            <a:gdLst>
              <a:gd name="T0" fmla="*/ 2147483646 w 573"/>
              <a:gd name="T1" fmla="*/ 2147483646 h 596"/>
              <a:gd name="T2" fmla="*/ 0 w 573"/>
              <a:gd name="T3" fmla="*/ 2147483646 h 596"/>
              <a:gd name="T4" fmla="*/ 0 w 573"/>
              <a:gd name="T5" fmla="*/ 2147483646 h 596"/>
              <a:gd name="T6" fmla="*/ 2147483646 w 573"/>
              <a:gd name="T7" fmla="*/ 2147483646 h 596"/>
              <a:gd name="T8" fmla="*/ 2147483646 w 573"/>
              <a:gd name="T9" fmla="*/ 2147483646 h 596"/>
              <a:gd name="T10" fmla="*/ 2147483646 w 573"/>
              <a:gd name="T11" fmla="*/ 2147483646 h 596"/>
              <a:gd name="T12" fmla="*/ 2147483646 w 573"/>
              <a:gd name="T13" fmla="*/ 2147483646 h 596"/>
              <a:gd name="T14" fmla="*/ 2147483646 w 573"/>
              <a:gd name="T15" fmla="*/ 2147483646 h 596"/>
              <a:gd name="T16" fmla="*/ 2147483646 w 573"/>
              <a:gd name="T17" fmla="*/ 0 h 596"/>
              <a:gd name="T18" fmla="*/ 2147483646 w 573"/>
              <a:gd name="T19" fmla="*/ 0 h 596"/>
              <a:gd name="T20" fmla="*/ 2147483646 w 573"/>
              <a:gd name="T21" fmla="*/ 2147483646 h 596"/>
              <a:gd name="T22" fmla="*/ 2147483646 w 573"/>
              <a:gd name="T23" fmla="*/ 2147483646 h 596"/>
              <a:gd name="T24" fmla="*/ 2147483646 w 573"/>
              <a:gd name="T25" fmla="*/ 2147483646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3"/>
              <a:gd name="T40" fmla="*/ 0 h 596"/>
              <a:gd name="T41" fmla="*/ 573 w 573"/>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3" h="596">
                <a:moveTo>
                  <a:pt x="127" y="391"/>
                </a:moveTo>
                <a:lnTo>
                  <a:pt x="0" y="391"/>
                </a:lnTo>
                <a:lnTo>
                  <a:pt x="0" y="596"/>
                </a:lnTo>
                <a:lnTo>
                  <a:pt x="573" y="596"/>
                </a:lnTo>
                <a:lnTo>
                  <a:pt x="573" y="391"/>
                </a:lnTo>
                <a:lnTo>
                  <a:pt x="449" y="391"/>
                </a:lnTo>
                <a:lnTo>
                  <a:pt x="449" y="364"/>
                </a:lnTo>
                <a:lnTo>
                  <a:pt x="503" y="364"/>
                </a:lnTo>
                <a:lnTo>
                  <a:pt x="503" y="0"/>
                </a:lnTo>
                <a:lnTo>
                  <a:pt x="73" y="0"/>
                </a:lnTo>
                <a:lnTo>
                  <a:pt x="73" y="364"/>
                </a:lnTo>
                <a:lnTo>
                  <a:pt x="127" y="364"/>
                </a:lnTo>
                <a:lnTo>
                  <a:pt x="127" y="391"/>
                </a:lnTo>
                <a:close/>
              </a:path>
            </a:pathLst>
          </a:custGeom>
          <a:solidFill>
            <a:srgbClr val="FFFFFF"/>
          </a:solidFill>
          <a:ln w="15875">
            <a:solidFill>
              <a:srgbClr val="000000"/>
            </a:solidFill>
            <a:round/>
            <a:headEnd/>
            <a:tailEnd/>
          </a:ln>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11" name="Line 63"/>
          <p:cNvSpPr>
            <a:spLocks noChangeShapeType="1"/>
          </p:cNvSpPr>
          <p:nvPr/>
        </p:nvSpPr>
        <p:spPr bwMode="auto">
          <a:xfrm>
            <a:off x="7146925" y="2065338"/>
            <a:ext cx="509588"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12" name="Line 64"/>
          <p:cNvSpPr>
            <a:spLocks noChangeShapeType="1"/>
          </p:cNvSpPr>
          <p:nvPr/>
        </p:nvSpPr>
        <p:spPr bwMode="auto">
          <a:xfrm>
            <a:off x="7146925" y="2022475"/>
            <a:ext cx="50958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13" name="Freeform 65"/>
          <p:cNvSpPr>
            <a:spLocks noEditPoints="1"/>
          </p:cNvSpPr>
          <p:nvPr/>
        </p:nvSpPr>
        <p:spPr bwMode="auto">
          <a:xfrm>
            <a:off x="7415213" y="2097088"/>
            <a:ext cx="368300" cy="265112"/>
          </a:xfrm>
          <a:custGeom>
            <a:avLst/>
            <a:gdLst>
              <a:gd name="T0" fmla="*/ 0 w 233"/>
              <a:gd name="T1" fmla="*/ 2147483646 h 168"/>
              <a:gd name="T2" fmla="*/ 2147483646 w 233"/>
              <a:gd name="T3" fmla="*/ 2147483646 h 168"/>
              <a:gd name="T4" fmla="*/ 2147483646 w 233"/>
              <a:gd name="T5" fmla="*/ 0 h 168"/>
              <a:gd name="T6" fmla="*/ 0 w 233"/>
              <a:gd name="T7" fmla="*/ 0 h 168"/>
              <a:gd name="T8" fmla="*/ 0 w 233"/>
              <a:gd name="T9" fmla="*/ 2147483646 h 168"/>
              <a:gd name="T10" fmla="*/ 2147483646 w 233"/>
              <a:gd name="T11" fmla="*/ 2147483646 h 168"/>
              <a:gd name="T12" fmla="*/ 2147483646 w 233"/>
              <a:gd name="T13" fmla="*/ 2147483646 h 168"/>
              <a:gd name="T14" fmla="*/ 2147483646 w 233"/>
              <a:gd name="T15" fmla="*/ 0 h 168"/>
              <a:gd name="T16" fmla="*/ 2147483646 w 233"/>
              <a:gd name="T17" fmla="*/ 0 h 168"/>
              <a:gd name="T18" fmla="*/ 2147483646 w 233"/>
              <a:gd name="T19" fmla="*/ 214748364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7" y="26"/>
                </a:moveTo>
                <a:lnTo>
                  <a:pt x="233" y="26"/>
                </a:lnTo>
                <a:lnTo>
                  <a:pt x="233" y="0"/>
                </a:lnTo>
                <a:lnTo>
                  <a:pt x="207" y="0"/>
                </a:lnTo>
                <a:lnTo>
                  <a:pt x="207" y="26"/>
                </a:lnTo>
                <a:close/>
              </a:path>
            </a:pathLst>
          </a:custGeom>
          <a:solidFill>
            <a:srgbClr val="FFFFFF"/>
          </a:solidFill>
          <a:ln w="4763">
            <a:solidFill>
              <a:srgbClr val="000000"/>
            </a:solidFill>
            <a:round/>
            <a:headEnd/>
            <a:tailEnd/>
          </a:ln>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14" name="Line 66"/>
          <p:cNvSpPr>
            <a:spLocks noChangeShapeType="1"/>
          </p:cNvSpPr>
          <p:nvPr/>
        </p:nvSpPr>
        <p:spPr bwMode="auto">
          <a:xfrm>
            <a:off x="7415213" y="2184400"/>
            <a:ext cx="296862"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15" name="Line 67"/>
          <p:cNvSpPr>
            <a:spLocks noChangeShapeType="1"/>
          </p:cNvSpPr>
          <p:nvPr/>
        </p:nvSpPr>
        <p:spPr bwMode="auto">
          <a:xfrm>
            <a:off x="7415213" y="2273300"/>
            <a:ext cx="296862"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16" name="Line 68"/>
          <p:cNvSpPr>
            <a:spLocks noChangeShapeType="1"/>
          </p:cNvSpPr>
          <p:nvPr/>
        </p:nvSpPr>
        <p:spPr bwMode="auto">
          <a:xfrm>
            <a:off x="7431088" y="2225675"/>
            <a:ext cx="26670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17" name="Rectangle 69"/>
          <p:cNvSpPr>
            <a:spLocks noChangeArrowheads="1"/>
          </p:cNvSpPr>
          <p:nvPr/>
        </p:nvSpPr>
        <p:spPr bwMode="auto">
          <a:xfrm>
            <a:off x="7586663" y="2200275"/>
            <a:ext cx="85725" cy="57150"/>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18" name="Freeform 70"/>
          <p:cNvSpPr>
            <a:spLocks noEditPoints="1"/>
          </p:cNvSpPr>
          <p:nvPr/>
        </p:nvSpPr>
        <p:spPr bwMode="auto">
          <a:xfrm>
            <a:off x="6975475" y="1512888"/>
            <a:ext cx="854075" cy="635000"/>
          </a:xfrm>
          <a:custGeom>
            <a:avLst/>
            <a:gdLst>
              <a:gd name="T0" fmla="*/ 2147483646 w 539"/>
              <a:gd name="T1" fmla="*/ 2147483646 h 401"/>
              <a:gd name="T2" fmla="*/ 2147483646 w 539"/>
              <a:gd name="T3" fmla="*/ 2147483646 h 401"/>
              <a:gd name="T4" fmla="*/ 2147483646 w 539"/>
              <a:gd name="T5" fmla="*/ 2147483646 h 401"/>
              <a:gd name="T6" fmla="*/ 2147483646 w 539"/>
              <a:gd name="T7" fmla="*/ 2147483646 h 401"/>
              <a:gd name="T8" fmla="*/ 2147483646 w 539"/>
              <a:gd name="T9" fmla="*/ 2147483646 h 401"/>
              <a:gd name="T10" fmla="*/ 2147483646 w 539"/>
              <a:gd name="T11" fmla="*/ 2147483646 h 401"/>
              <a:gd name="T12" fmla="*/ 2147483646 w 539"/>
              <a:gd name="T13" fmla="*/ 2147483646 h 401"/>
              <a:gd name="T14" fmla="*/ 2147483646 w 539"/>
              <a:gd name="T15" fmla="*/ 2147483646 h 401"/>
              <a:gd name="T16" fmla="*/ 2147483646 w 539"/>
              <a:gd name="T17" fmla="*/ 2147483646 h 401"/>
              <a:gd name="T18" fmla="*/ 2147483646 w 539"/>
              <a:gd name="T19" fmla="*/ 2147483646 h 401"/>
              <a:gd name="T20" fmla="*/ 2147483646 w 539"/>
              <a:gd name="T21" fmla="*/ 2147483646 h 401"/>
              <a:gd name="T22" fmla="*/ 2147483646 w 539"/>
              <a:gd name="T23" fmla="*/ 2147483646 h 401"/>
              <a:gd name="T24" fmla="*/ 2147483646 w 539"/>
              <a:gd name="T25" fmla="*/ 2147483646 h 401"/>
              <a:gd name="T26" fmla="*/ 2147483646 w 539"/>
              <a:gd name="T27" fmla="*/ 2147483646 h 401"/>
              <a:gd name="T28" fmla="*/ 2147483646 w 539"/>
              <a:gd name="T29" fmla="*/ 0 h 401"/>
              <a:gd name="T30" fmla="*/ 2147483646 w 539"/>
              <a:gd name="T31" fmla="*/ 0 h 401"/>
              <a:gd name="T32" fmla="*/ 2147483646 w 539"/>
              <a:gd name="T33" fmla="*/ 2147483646 h 401"/>
              <a:gd name="T34" fmla="*/ 2147483646 w 539"/>
              <a:gd name="T35" fmla="*/ 2147483646 h 401"/>
              <a:gd name="T36" fmla="*/ 2147483646 w 539"/>
              <a:gd name="T37" fmla="*/ 2147483646 h 401"/>
              <a:gd name="T38" fmla="*/ 0 w 539"/>
              <a:gd name="T39" fmla="*/ 2147483646 h 401"/>
              <a:gd name="T40" fmla="*/ 2147483646 w 539"/>
              <a:gd name="T41" fmla="*/ 2147483646 h 401"/>
              <a:gd name="T42" fmla="*/ 2147483646 w 539"/>
              <a:gd name="T43" fmla="*/ 2147483646 h 401"/>
              <a:gd name="T44" fmla="*/ 0 w 539"/>
              <a:gd name="T45" fmla="*/ 2147483646 h 401"/>
              <a:gd name="T46" fmla="*/ 0 w 539"/>
              <a:gd name="T47" fmla="*/ 2147483646 h 401"/>
              <a:gd name="T48" fmla="*/ 2147483646 w 539"/>
              <a:gd name="T49" fmla="*/ 2147483646 h 401"/>
              <a:gd name="T50" fmla="*/ 2147483646 w 539"/>
              <a:gd name="T51" fmla="*/ 2147483646 h 401"/>
              <a:gd name="T52" fmla="*/ 2147483646 w 539"/>
              <a:gd name="T53" fmla="*/ 2147483646 h 401"/>
              <a:gd name="T54" fmla="*/ 2147483646 w 539"/>
              <a:gd name="T55" fmla="*/ 2147483646 h 401"/>
              <a:gd name="T56" fmla="*/ 2147483646 w 539"/>
              <a:gd name="T57" fmla="*/ 2147483646 h 401"/>
              <a:gd name="T58" fmla="*/ 2147483646 w 539"/>
              <a:gd name="T59" fmla="*/ 2147483646 h 401"/>
              <a:gd name="T60" fmla="*/ 2147483646 w 539"/>
              <a:gd name="T61" fmla="*/ 2147483646 h 401"/>
              <a:gd name="T62" fmla="*/ 2147483646 w 539"/>
              <a:gd name="T63" fmla="*/ 2147483646 h 401"/>
              <a:gd name="T64" fmla="*/ 2147483646 w 539"/>
              <a:gd name="T65" fmla="*/ 2147483646 h 401"/>
              <a:gd name="T66" fmla="*/ 2147483646 w 539"/>
              <a:gd name="T67" fmla="*/ 2147483646 h 401"/>
              <a:gd name="T68" fmla="*/ 2147483646 w 539"/>
              <a:gd name="T69" fmla="*/ 2147483646 h 401"/>
              <a:gd name="T70" fmla="*/ 2147483646 w 539"/>
              <a:gd name="T71" fmla="*/ 2147483646 h 401"/>
              <a:gd name="T72" fmla="*/ 2147483646 w 539"/>
              <a:gd name="T73" fmla="*/ 2147483646 h 401"/>
              <a:gd name="T74" fmla="*/ 2147483646 w 539"/>
              <a:gd name="T75" fmla="*/ 2147483646 h 401"/>
              <a:gd name="T76" fmla="*/ 2147483646 w 539"/>
              <a:gd name="T77" fmla="*/ 2147483646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9"/>
              <a:gd name="T118" fmla="*/ 0 h 401"/>
              <a:gd name="T119" fmla="*/ 539 w 539"/>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9" h="401">
                <a:moveTo>
                  <a:pt x="449" y="285"/>
                </a:moveTo>
                <a:lnTo>
                  <a:pt x="472" y="285"/>
                </a:lnTo>
                <a:lnTo>
                  <a:pt x="472" y="278"/>
                </a:lnTo>
                <a:lnTo>
                  <a:pt x="449" y="278"/>
                </a:lnTo>
                <a:lnTo>
                  <a:pt x="449" y="285"/>
                </a:lnTo>
                <a:close/>
                <a:moveTo>
                  <a:pt x="121" y="239"/>
                </a:moveTo>
                <a:lnTo>
                  <a:pt x="121" y="27"/>
                </a:lnTo>
                <a:lnTo>
                  <a:pt x="417" y="27"/>
                </a:lnTo>
                <a:lnTo>
                  <a:pt x="417" y="239"/>
                </a:lnTo>
                <a:lnTo>
                  <a:pt x="121" y="239"/>
                </a:lnTo>
                <a:close/>
                <a:moveTo>
                  <a:pt x="108" y="252"/>
                </a:moveTo>
                <a:lnTo>
                  <a:pt x="430" y="252"/>
                </a:lnTo>
                <a:lnTo>
                  <a:pt x="430" y="14"/>
                </a:lnTo>
                <a:lnTo>
                  <a:pt x="443" y="14"/>
                </a:lnTo>
                <a:lnTo>
                  <a:pt x="443" y="0"/>
                </a:lnTo>
                <a:lnTo>
                  <a:pt x="93" y="0"/>
                </a:lnTo>
                <a:lnTo>
                  <a:pt x="93" y="265"/>
                </a:lnTo>
                <a:lnTo>
                  <a:pt x="108" y="265"/>
                </a:lnTo>
                <a:lnTo>
                  <a:pt x="108" y="252"/>
                </a:lnTo>
                <a:close/>
                <a:moveTo>
                  <a:pt x="0" y="388"/>
                </a:moveTo>
                <a:lnTo>
                  <a:pt x="54" y="388"/>
                </a:lnTo>
                <a:lnTo>
                  <a:pt x="54" y="368"/>
                </a:lnTo>
                <a:lnTo>
                  <a:pt x="0" y="368"/>
                </a:lnTo>
                <a:lnTo>
                  <a:pt x="0" y="388"/>
                </a:lnTo>
                <a:close/>
                <a:moveTo>
                  <a:pt x="312" y="401"/>
                </a:moveTo>
                <a:lnTo>
                  <a:pt x="430" y="401"/>
                </a:lnTo>
                <a:lnTo>
                  <a:pt x="430" y="391"/>
                </a:lnTo>
                <a:lnTo>
                  <a:pt x="312" y="391"/>
                </a:lnTo>
                <a:lnTo>
                  <a:pt x="312" y="401"/>
                </a:lnTo>
                <a:close/>
                <a:moveTo>
                  <a:pt x="519" y="378"/>
                </a:moveTo>
                <a:lnTo>
                  <a:pt x="539" y="378"/>
                </a:lnTo>
                <a:lnTo>
                  <a:pt x="539" y="368"/>
                </a:lnTo>
                <a:lnTo>
                  <a:pt x="519" y="368"/>
                </a:lnTo>
                <a:lnTo>
                  <a:pt x="519" y="378"/>
                </a:lnTo>
                <a:close/>
                <a:moveTo>
                  <a:pt x="519" y="394"/>
                </a:moveTo>
                <a:lnTo>
                  <a:pt x="539" y="394"/>
                </a:lnTo>
                <a:lnTo>
                  <a:pt x="539" y="388"/>
                </a:lnTo>
                <a:lnTo>
                  <a:pt x="519" y="388"/>
                </a:lnTo>
                <a:lnTo>
                  <a:pt x="519" y="394"/>
                </a:lnTo>
                <a:close/>
              </a:path>
            </a:pathLst>
          </a:custGeom>
          <a:solidFill>
            <a:srgbClr val="000000"/>
          </a:solidFill>
          <a:ln w="4763">
            <a:solidFill>
              <a:srgbClr val="000000"/>
            </a:solidFill>
            <a:round/>
            <a:headEnd/>
            <a:tailEnd/>
          </a:ln>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19" name="Line 71"/>
          <p:cNvSpPr>
            <a:spLocks noChangeShapeType="1"/>
          </p:cNvSpPr>
          <p:nvPr/>
        </p:nvSpPr>
        <p:spPr bwMode="auto">
          <a:xfrm>
            <a:off x="7061200" y="1992313"/>
            <a:ext cx="681038" cy="1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20" name="Line 72"/>
          <p:cNvSpPr>
            <a:spLocks noChangeShapeType="1"/>
          </p:cNvSpPr>
          <p:nvPr/>
        </p:nvSpPr>
        <p:spPr bwMode="auto">
          <a:xfrm flipV="1">
            <a:off x="7234238" y="1992313"/>
            <a:ext cx="1587" cy="30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21" name="Line 73"/>
          <p:cNvSpPr>
            <a:spLocks noChangeShapeType="1"/>
          </p:cNvSpPr>
          <p:nvPr/>
        </p:nvSpPr>
        <p:spPr bwMode="auto">
          <a:xfrm flipV="1">
            <a:off x="7400925" y="1992313"/>
            <a:ext cx="1588" cy="30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22" name="Rectangle 74"/>
          <p:cNvSpPr>
            <a:spLocks noChangeArrowheads="1"/>
          </p:cNvSpPr>
          <p:nvPr/>
        </p:nvSpPr>
        <p:spPr bwMode="auto">
          <a:xfrm>
            <a:off x="3425825" y="2038350"/>
            <a:ext cx="908050" cy="234950"/>
          </a:xfrm>
          <a:prstGeom prst="rect">
            <a:avLst/>
          </a:prstGeom>
          <a:solidFill>
            <a:srgbClr val="FFFFFF"/>
          </a:solidFill>
          <a:ln w="15875">
            <a:solidFill>
              <a:srgbClr val="000000"/>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23" name="Rectangle 75"/>
          <p:cNvSpPr>
            <a:spLocks noChangeArrowheads="1"/>
          </p:cNvSpPr>
          <p:nvPr/>
        </p:nvSpPr>
        <p:spPr bwMode="auto">
          <a:xfrm>
            <a:off x="3451225" y="2070100"/>
            <a:ext cx="852488" cy="26988"/>
          </a:xfrm>
          <a:prstGeom prst="rect">
            <a:avLst/>
          </a:prstGeom>
          <a:solidFill>
            <a:srgbClr val="000000"/>
          </a:solidFill>
          <a:ln w="4763">
            <a:solidFill>
              <a:srgbClr val="000000"/>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24" name="Freeform 76"/>
          <p:cNvSpPr>
            <a:spLocks noEditPoints="1"/>
          </p:cNvSpPr>
          <p:nvPr/>
        </p:nvSpPr>
        <p:spPr bwMode="auto">
          <a:xfrm>
            <a:off x="3465513" y="2128838"/>
            <a:ext cx="768350" cy="112712"/>
          </a:xfrm>
          <a:custGeom>
            <a:avLst/>
            <a:gdLst>
              <a:gd name="T0" fmla="*/ 0 w 485"/>
              <a:gd name="T1" fmla="*/ 2147483646 h 72"/>
              <a:gd name="T2" fmla="*/ 2147483646 w 485"/>
              <a:gd name="T3" fmla="*/ 2147483646 h 72"/>
              <a:gd name="T4" fmla="*/ 2147483646 w 485"/>
              <a:gd name="T5" fmla="*/ 2147483646 h 72"/>
              <a:gd name="T6" fmla="*/ 2147483646 w 485"/>
              <a:gd name="T7" fmla="*/ 2147483646 h 72"/>
              <a:gd name="T8" fmla="*/ 2147483646 w 485"/>
              <a:gd name="T9" fmla="*/ 2147483646 h 72"/>
              <a:gd name="T10" fmla="*/ 2147483646 w 485"/>
              <a:gd name="T11" fmla="*/ 2147483646 h 72"/>
              <a:gd name="T12" fmla="*/ 0 w 485"/>
              <a:gd name="T13" fmla="*/ 2147483646 h 72"/>
              <a:gd name="T14" fmla="*/ 2147483646 w 485"/>
              <a:gd name="T15" fmla="*/ 2147483646 h 72"/>
              <a:gd name="T16" fmla="*/ 2147483646 w 485"/>
              <a:gd name="T17" fmla="*/ 2147483646 h 72"/>
              <a:gd name="T18" fmla="*/ 2147483646 w 485"/>
              <a:gd name="T19" fmla="*/ 0 h 72"/>
              <a:gd name="T20" fmla="*/ 2147483646 w 485"/>
              <a:gd name="T21" fmla="*/ 0 h 72"/>
              <a:gd name="T22" fmla="*/ 2147483646 w 485"/>
              <a:gd name="T23" fmla="*/ 2147483646 h 72"/>
              <a:gd name="T24" fmla="*/ 2147483646 w 485"/>
              <a:gd name="T25" fmla="*/ 2147483646 h 72"/>
              <a:gd name="T26" fmla="*/ 2147483646 w 485"/>
              <a:gd name="T27" fmla="*/ 2147483646 h 72"/>
              <a:gd name="T28" fmla="*/ 2147483646 w 485"/>
              <a:gd name="T29" fmla="*/ 2147483646 h 72"/>
              <a:gd name="T30" fmla="*/ 2147483646 w 485"/>
              <a:gd name="T31" fmla="*/ 2147483646 h 72"/>
              <a:gd name="T32" fmla="*/ 2147483646 w 485"/>
              <a:gd name="T33" fmla="*/ 2147483646 h 72"/>
              <a:gd name="T34" fmla="*/ 2147483646 w 485"/>
              <a:gd name="T35" fmla="*/ 2147483646 h 72"/>
              <a:gd name="T36" fmla="*/ 2147483646 w 485"/>
              <a:gd name="T37" fmla="*/ 2147483646 h 72"/>
              <a:gd name="T38" fmla="*/ 2147483646 w 485"/>
              <a:gd name="T39" fmla="*/ 0 h 72"/>
              <a:gd name="T40" fmla="*/ 2147483646 w 485"/>
              <a:gd name="T41" fmla="*/ 0 h 72"/>
              <a:gd name="T42" fmla="*/ 2147483646 w 485"/>
              <a:gd name="T43" fmla="*/ 2147483646 h 72"/>
              <a:gd name="T44" fmla="*/ 2147483646 w 485"/>
              <a:gd name="T45" fmla="*/ 2147483646 h 72"/>
              <a:gd name="T46" fmla="*/ 2147483646 w 485"/>
              <a:gd name="T47" fmla="*/ 2147483646 h 72"/>
              <a:gd name="T48" fmla="*/ 2147483646 w 485"/>
              <a:gd name="T49" fmla="*/ 2147483646 h 72"/>
              <a:gd name="T50" fmla="*/ 2147483646 w 485"/>
              <a:gd name="T51" fmla="*/ 2147483646 h 72"/>
              <a:gd name="T52" fmla="*/ 2147483646 w 485"/>
              <a:gd name="T53" fmla="*/ 2147483646 h 7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5"/>
              <a:gd name="T82" fmla="*/ 0 h 72"/>
              <a:gd name="T83" fmla="*/ 485 w 485"/>
              <a:gd name="T84" fmla="*/ 72 h 7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5" h="72">
                <a:moveTo>
                  <a:pt x="0" y="46"/>
                </a:moveTo>
                <a:lnTo>
                  <a:pt x="10" y="26"/>
                </a:lnTo>
                <a:lnTo>
                  <a:pt x="64" y="26"/>
                </a:lnTo>
                <a:lnTo>
                  <a:pt x="74" y="46"/>
                </a:lnTo>
                <a:lnTo>
                  <a:pt x="64" y="62"/>
                </a:lnTo>
                <a:lnTo>
                  <a:pt x="10" y="62"/>
                </a:lnTo>
                <a:lnTo>
                  <a:pt x="0" y="46"/>
                </a:lnTo>
                <a:close/>
                <a:moveTo>
                  <a:pt x="163" y="26"/>
                </a:moveTo>
                <a:lnTo>
                  <a:pt x="287" y="26"/>
                </a:lnTo>
                <a:lnTo>
                  <a:pt x="297" y="0"/>
                </a:lnTo>
                <a:lnTo>
                  <a:pt x="153" y="0"/>
                </a:lnTo>
                <a:lnTo>
                  <a:pt x="163" y="26"/>
                </a:lnTo>
                <a:close/>
                <a:moveTo>
                  <a:pt x="163" y="72"/>
                </a:moveTo>
                <a:lnTo>
                  <a:pt x="287" y="72"/>
                </a:lnTo>
                <a:lnTo>
                  <a:pt x="297" y="46"/>
                </a:lnTo>
                <a:lnTo>
                  <a:pt x="153" y="46"/>
                </a:lnTo>
                <a:lnTo>
                  <a:pt x="163" y="72"/>
                </a:lnTo>
                <a:close/>
                <a:moveTo>
                  <a:pt x="395" y="26"/>
                </a:moveTo>
                <a:lnTo>
                  <a:pt x="485" y="26"/>
                </a:lnTo>
                <a:lnTo>
                  <a:pt x="485" y="0"/>
                </a:lnTo>
                <a:lnTo>
                  <a:pt x="395" y="0"/>
                </a:lnTo>
                <a:lnTo>
                  <a:pt x="395" y="26"/>
                </a:lnTo>
                <a:close/>
                <a:moveTo>
                  <a:pt x="427" y="72"/>
                </a:moveTo>
                <a:lnTo>
                  <a:pt x="453" y="72"/>
                </a:lnTo>
                <a:lnTo>
                  <a:pt x="453" y="46"/>
                </a:lnTo>
                <a:lnTo>
                  <a:pt x="427" y="46"/>
                </a:lnTo>
                <a:lnTo>
                  <a:pt x="427" y="72"/>
                </a:lnTo>
                <a:close/>
              </a:path>
            </a:pathLst>
          </a:custGeom>
          <a:solidFill>
            <a:srgbClr val="C0C0C0"/>
          </a:solidFill>
          <a:ln w="4763">
            <a:solidFill>
              <a:srgbClr val="000000"/>
            </a:solidFill>
            <a:round/>
            <a:headEnd/>
            <a:tailEnd/>
          </a:ln>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25" name="Freeform 77"/>
          <p:cNvSpPr>
            <a:spLocks/>
          </p:cNvSpPr>
          <p:nvPr/>
        </p:nvSpPr>
        <p:spPr bwMode="auto">
          <a:xfrm>
            <a:off x="2517775" y="2152650"/>
            <a:ext cx="908050" cy="1588"/>
          </a:xfrm>
          <a:custGeom>
            <a:avLst/>
            <a:gdLst>
              <a:gd name="T0" fmla="*/ 2147483646 w 573"/>
              <a:gd name="T1" fmla="*/ 0 h 1587"/>
              <a:gd name="T2" fmla="*/ 2147483646 w 573"/>
              <a:gd name="T3" fmla="*/ 0 h 1587"/>
              <a:gd name="T4" fmla="*/ 0 w 573"/>
              <a:gd name="T5" fmla="*/ 0 h 1587"/>
              <a:gd name="T6" fmla="*/ 0 60000 65536"/>
              <a:gd name="T7" fmla="*/ 0 60000 65536"/>
              <a:gd name="T8" fmla="*/ 0 60000 65536"/>
              <a:gd name="T9" fmla="*/ 0 w 573"/>
              <a:gd name="T10" fmla="*/ 0 h 1587"/>
              <a:gd name="T11" fmla="*/ 573 w 573"/>
              <a:gd name="T12" fmla="*/ 1587 h 1587"/>
            </a:gdLst>
            <a:ahLst/>
            <a:cxnLst>
              <a:cxn ang="T6">
                <a:pos x="T0" y="T1"/>
              </a:cxn>
              <a:cxn ang="T7">
                <a:pos x="T2" y="T3"/>
              </a:cxn>
              <a:cxn ang="T8">
                <a:pos x="T4" y="T5"/>
              </a:cxn>
            </a:cxnLst>
            <a:rect l="T9" t="T10" r="T11" b="T12"/>
            <a:pathLst>
              <a:path w="573" h="1587">
                <a:moveTo>
                  <a:pt x="573" y="0"/>
                </a:moveTo>
                <a:lnTo>
                  <a:pt x="286" y="0"/>
                </a:lnTo>
                <a:lnTo>
                  <a:pt x="0" y="0"/>
                </a:ln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26" name="Rectangle 78"/>
          <p:cNvSpPr>
            <a:spLocks noChangeArrowheads="1"/>
          </p:cNvSpPr>
          <p:nvPr/>
        </p:nvSpPr>
        <p:spPr bwMode="auto">
          <a:xfrm>
            <a:off x="5016500" y="2038350"/>
            <a:ext cx="909638" cy="234950"/>
          </a:xfrm>
          <a:prstGeom prst="rect">
            <a:avLst/>
          </a:prstGeom>
          <a:solidFill>
            <a:srgbClr val="FFFFFF"/>
          </a:solidFill>
          <a:ln w="15875">
            <a:solidFill>
              <a:srgbClr val="000000"/>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27" name="Rectangle 79"/>
          <p:cNvSpPr>
            <a:spLocks noChangeArrowheads="1"/>
          </p:cNvSpPr>
          <p:nvPr/>
        </p:nvSpPr>
        <p:spPr bwMode="auto">
          <a:xfrm>
            <a:off x="5041900" y="2070100"/>
            <a:ext cx="854075" cy="26988"/>
          </a:xfrm>
          <a:prstGeom prst="rect">
            <a:avLst/>
          </a:prstGeom>
          <a:solidFill>
            <a:srgbClr val="000000"/>
          </a:solidFill>
          <a:ln w="4763">
            <a:solidFill>
              <a:srgbClr val="000000"/>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28" name="Freeform 80"/>
          <p:cNvSpPr>
            <a:spLocks noEditPoints="1"/>
          </p:cNvSpPr>
          <p:nvPr/>
        </p:nvSpPr>
        <p:spPr bwMode="auto">
          <a:xfrm>
            <a:off x="5057775" y="2128838"/>
            <a:ext cx="766763" cy="112712"/>
          </a:xfrm>
          <a:custGeom>
            <a:avLst/>
            <a:gdLst>
              <a:gd name="T0" fmla="*/ 0 w 484"/>
              <a:gd name="T1" fmla="*/ 2147483646 h 72"/>
              <a:gd name="T2" fmla="*/ 2147483646 w 484"/>
              <a:gd name="T3" fmla="*/ 2147483646 h 72"/>
              <a:gd name="T4" fmla="*/ 2147483646 w 484"/>
              <a:gd name="T5" fmla="*/ 2147483646 h 72"/>
              <a:gd name="T6" fmla="*/ 2147483646 w 484"/>
              <a:gd name="T7" fmla="*/ 2147483646 h 72"/>
              <a:gd name="T8" fmla="*/ 2147483646 w 484"/>
              <a:gd name="T9" fmla="*/ 2147483646 h 72"/>
              <a:gd name="T10" fmla="*/ 2147483646 w 484"/>
              <a:gd name="T11" fmla="*/ 2147483646 h 72"/>
              <a:gd name="T12" fmla="*/ 0 w 484"/>
              <a:gd name="T13" fmla="*/ 2147483646 h 72"/>
              <a:gd name="T14" fmla="*/ 2147483646 w 484"/>
              <a:gd name="T15" fmla="*/ 2147483646 h 72"/>
              <a:gd name="T16" fmla="*/ 2147483646 w 484"/>
              <a:gd name="T17" fmla="*/ 2147483646 h 72"/>
              <a:gd name="T18" fmla="*/ 2147483646 w 484"/>
              <a:gd name="T19" fmla="*/ 0 h 72"/>
              <a:gd name="T20" fmla="*/ 2147483646 w 484"/>
              <a:gd name="T21" fmla="*/ 0 h 72"/>
              <a:gd name="T22" fmla="*/ 2147483646 w 484"/>
              <a:gd name="T23" fmla="*/ 2147483646 h 72"/>
              <a:gd name="T24" fmla="*/ 2147483646 w 484"/>
              <a:gd name="T25" fmla="*/ 2147483646 h 72"/>
              <a:gd name="T26" fmla="*/ 2147483646 w 484"/>
              <a:gd name="T27" fmla="*/ 2147483646 h 72"/>
              <a:gd name="T28" fmla="*/ 2147483646 w 484"/>
              <a:gd name="T29" fmla="*/ 2147483646 h 72"/>
              <a:gd name="T30" fmla="*/ 2147483646 w 484"/>
              <a:gd name="T31" fmla="*/ 2147483646 h 72"/>
              <a:gd name="T32" fmla="*/ 2147483646 w 484"/>
              <a:gd name="T33" fmla="*/ 2147483646 h 72"/>
              <a:gd name="T34" fmla="*/ 2147483646 w 484"/>
              <a:gd name="T35" fmla="*/ 2147483646 h 72"/>
              <a:gd name="T36" fmla="*/ 2147483646 w 484"/>
              <a:gd name="T37" fmla="*/ 2147483646 h 72"/>
              <a:gd name="T38" fmla="*/ 2147483646 w 484"/>
              <a:gd name="T39" fmla="*/ 0 h 72"/>
              <a:gd name="T40" fmla="*/ 2147483646 w 484"/>
              <a:gd name="T41" fmla="*/ 0 h 72"/>
              <a:gd name="T42" fmla="*/ 2147483646 w 484"/>
              <a:gd name="T43" fmla="*/ 2147483646 h 72"/>
              <a:gd name="T44" fmla="*/ 2147483646 w 484"/>
              <a:gd name="T45" fmla="*/ 2147483646 h 72"/>
              <a:gd name="T46" fmla="*/ 2147483646 w 484"/>
              <a:gd name="T47" fmla="*/ 2147483646 h 72"/>
              <a:gd name="T48" fmla="*/ 2147483646 w 484"/>
              <a:gd name="T49" fmla="*/ 2147483646 h 72"/>
              <a:gd name="T50" fmla="*/ 2147483646 w 484"/>
              <a:gd name="T51" fmla="*/ 2147483646 h 72"/>
              <a:gd name="T52" fmla="*/ 2147483646 w 484"/>
              <a:gd name="T53" fmla="*/ 2147483646 h 7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4"/>
              <a:gd name="T82" fmla="*/ 0 h 72"/>
              <a:gd name="T83" fmla="*/ 484 w 484"/>
              <a:gd name="T84" fmla="*/ 72 h 7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4" h="72">
                <a:moveTo>
                  <a:pt x="0" y="46"/>
                </a:moveTo>
                <a:lnTo>
                  <a:pt x="9" y="26"/>
                </a:lnTo>
                <a:lnTo>
                  <a:pt x="63" y="26"/>
                </a:lnTo>
                <a:lnTo>
                  <a:pt x="73" y="46"/>
                </a:lnTo>
                <a:lnTo>
                  <a:pt x="63" y="62"/>
                </a:lnTo>
                <a:lnTo>
                  <a:pt x="9" y="62"/>
                </a:lnTo>
                <a:lnTo>
                  <a:pt x="0" y="46"/>
                </a:lnTo>
                <a:close/>
                <a:moveTo>
                  <a:pt x="162" y="26"/>
                </a:moveTo>
                <a:lnTo>
                  <a:pt x="286" y="26"/>
                </a:lnTo>
                <a:lnTo>
                  <a:pt x="296" y="0"/>
                </a:lnTo>
                <a:lnTo>
                  <a:pt x="153" y="0"/>
                </a:lnTo>
                <a:lnTo>
                  <a:pt x="162" y="26"/>
                </a:lnTo>
                <a:close/>
                <a:moveTo>
                  <a:pt x="162" y="72"/>
                </a:moveTo>
                <a:lnTo>
                  <a:pt x="286" y="72"/>
                </a:lnTo>
                <a:lnTo>
                  <a:pt x="296" y="46"/>
                </a:lnTo>
                <a:lnTo>
                  <a:pt x="153" y="46"/>
                </a:lnTo>
                <a:lnTo>
                  <a:pt x="162" y="72"/>
                </a:lnTo>
                <a:close/>
                <a:moveTo>
                  <a:pt x="395" y="26"/>
                </a:moveTo>
                <a:lnTo>
                  <a:pt x="484" y="26"/>
                </a:lnTo>
                <a:lnTo>
                  <a:pt x="484" y="0"/>
                </a:lnTo>
                <a:lnTo>
                  <a:pt x="395" y="0"/>
                </a:lnTo>
                <a:lnTo>
                  <a:pt x="395" y="26"/>
                </a:lnTo>
                <a:close/>
                <a:moveTo>
                  <a:pt x="427" y="72"/>
                </a:moveTo>
                <a:lnTo>
                  <a:pt x="452" y="72"/>
                </a:lnTo>
                <a:lnTo>
                  <a:pt x="452" y="46"/>
                </a:lnTo>
                <a:lnTo>
                  <a:pt x="427" y="46"/>
                </a:lnTo>
                <a:lnTo>
                  <a:pt x="427" y="72"/>
                </a:lnTo>
                <a:close/>
              </a:path>
            </a:pathLst>
          </a:custGeom>
          <a:solidFill>
            <a:srgbClr val="C0C0C0"/>
          </a:solidFill>
          <a:ln w="4763">
            <a:solidFill>
              <a:srgbClr val="000000"/>
            </a:solidFill>
            <a:round/>
            <a:headEnd/>
            <a:tailEnd/>
          </a:ln>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29" name="Freeform 81"/>
          <p:cNvSpPr>
            <a:spLocks/>
          </p:cNvSpPr>
          <p:nvPr/>
        </p:nvSpPr>
        <p:spPr bwMode="auto">
          <a:xfrm>
            <a:off x="4333875" y="2152650"/>
            <a:ext cx="682625" cy="1588"/>
          </a:xfrm>
          <a:custGeom>
            <a:avLst/>
            <a:gdLst>
              <a:gd name="T0" fmla="*/ 0 w 430"/>
              <a:gd name="T1" fmla="*/ 0 h 1587"/>
              <a:gd name="T2" fmla="*/ 2147483646 w 430"/>
              <a:gd name="T3" fmla="*/ 0 h 1587"/>
              <a:gd name="T4" fmla="*/ 2147483646 w 430"/>
              <a:gd name="T5" fmla="*/ 0 h 1587"/>
              <a:gd name="T6" fmla="*/ 0 60000 65536"/>
              <a:gd name="T7" fmla="*/ 0 60000 65536"/>
              <a:gd name="T8" fmla="*/ 0 60000 65536"/>
              <a:gd name="T9" fmla="*/ 0 w 430"/>
              <a:gd name="T10" fmla="*/ 0 h 1587"/>
              <a:gd name="T11" fmla="*/ 430 w 430"/>
              <a:gd name="T12" fmla="*/ 1587 h 1587"/>
            </a:gdLst>
            <a:ahLst/>
            <a:cxnLst>
              <a:cxn ang="T6">
                <a:pos x="T0" y="T1"/>
              </a:cxn>
              <a:cxn ang="T7">
                <a:pos x="T2" y="T3"/>
              </a:cxn>
              <a:cxn ang="T8">
                <a:pos x="T4" y="T5"/>
              </a:cxn>
            </a:cxnLst>
            <a:rect l="T9" t="T10" r="T11" b="T12"/>
            <a:pathLst>
              <a:path w="430" h="1587">
                <a:moveTo>
                  <a:pt x="0" y="0"/>
                </a:moveTo>
                <a:lnTo>
                  <a:pt x="214" y="0"/>
                </a:lnTo>
                <a:lnTo>
                  <a:pt x="430" y="0"/>
                </a:ln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30" name="Freeform 82"/>
          <p:cNvSpPr>
            <a:spLocks/>
          </p:cNvSpPr>
          <p:nvPr/>
        </p:nvSpPr>
        <p:spPr bwMode="auto">
          <a:xfrm>
            <a:off x="5926138" y="2152650"/>
            <a:ext cx="1019175" cy="1588"/>
          </a:xfrm>
          <a:custGeom>
            <a:avLst/>
            <a:gdLst>
              <a:gd name="T0" fmla="*/ 0 w 643"/>
              <a:gd name="T1" fmla="*/ 0 h 1587"/>
              <a:gd name="T2" fmla="*/ 2147483646 w 643"/>
              <a:gd name="T3" fmla="*/ 0 h 1587"/>
              <a:gd name="T4" fmla="*/ 2147483646 w 643"/>
              <a:gd name="T5" fmla="*/ 0 h 1587"/>
              <a:gd name="T6" fmla="*/ 0 60000 65536"/>
              <a:gd name="T7" fmla="*/ 0 60000 65536"/>
              <a:gd name="T8" fmla="*/ 0 60000 65536"/>
              <a:gd name="T9" fmla="*/ 0 w 643"/>
              <a:gd name="T10" fmla="*/ 0 h 1587"/>
              <a:gd name="T11" fmla="*/ 643 w 643"/>
              <a:gd name="T12" fmla="*/ 1587 h 1587"/>
            </a:gdLst>
            <a:ahLst/>
            <a:cxnLst>
              <a:cxn ang="T6">
                <a:pos x="T0" y="T1"/>
              </a:cxn>
              <a:cxn ang="T7">
                <a:pos x="T2" y="T3"/>
              </a:cxn>
              <a:cxn ang="T8">
                <a:pos x="T4" y="T5"/>
              </a:cxn>
            </a:cxnLst>
            <a:rect l="T9" t="T10" r="T11" b="T12"/>
            <a:pathLst>
              <a:path w="643" h="1587">
                <a:moveTo>
                  <a:pt x="0" y="0"/>
                </a:moveTo>
                <a:lnTo>
                  <a:pt x="321" y="0"/>
                </a:lnTo>
                <a:lnTo>
                  <a:pt x="643" y="0"/>
                </a:ln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31" name="Freeform 83"/>
          <p:cNvSpPr>
            <a:spLocks/>
          </p:cNvSpPr>
          <p:nvPr/>
        </p:nvSpPr>
        <p:spPr bwMode="auto">
          <a:xfrm>
            <a:off x="1608138" y="1444625"/>
            <a:ext cx="909637" cy="944563"/>
          </a:xfrm>
          <a:custGeom>
            <a:avLst/>
            <a:gdLst>
              <a:gd name="T0" fmla="*/ 2147483646 w 574"/>
              <a:gd name="T1" fmla="*/ 2147483646 h 596"/>
              <a:gd name="T2" fmla="*/ 0 w 574"/>
              <a:gd name="T3" fmla="*/ 2147483646 h 596"/>
              <a:gd name="T4" fmla="*/ 0 w 574"/>
              <a:gd name="T5" fmla="*/ 2147483646 h 596"/>
              <a:gd name="T6" fmla="*/ 2147483646 w 574"/>
              <a:gd name="T7" fmla="*/ 2147483646 h 596"/>
              <a:gd name="T8" fmla="*/ 2147483646 w 574"/>
              <a:gd name="T9" fmla="*/ 2147483646 h 596"/>
              <a:gd name="T10" fmla="*/ 2147483646 w 574"/>
              <a:gd name="T11" fmla="*/ 2147483646 h 596"/>
              <a:gd name="T12" fmla="*/ 2147483646 w 574"/>
              <a:gd name="T13" fmla="*/ 2147483646 h 596"/>
              <a:gd name="T14" fmla="*/ 2147483646 w 574"/>
              <a:gd name="T15" fmla="*/ 2147483646 h 596"/>
              <a:gd name="T16" fmla="*/ 2147483646 w 574"/>
              <a:gd name="T17" fmla="*/ 0 h 596"/>
              <a:gd name="T18" fmla="*/ 2147483646 w 574"/>
              <a:gd name="T19" fmla="*/ 0 h 596"/>
              <a:gd name="T20" fmla="*/ 2147483646 w 574"/>
              <a:gd name="T21" fmla="*/ 2147483646 h 596"/>
              <a:gd name="T22" fmla="*/ 2147483646 w 574"/>
              <a:gd name="T23" fmla="*/ 2147483646 h 596"/>
              <a:gd name="T24" fmla="*/ 2147483646 w 574"/>
              <a:gd name="T25" fmla="*/ 2147483646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32" name="Line 84"/>
          <p:cNvSpPr>
            <a:spLocks noChangeShapeType="1"/>
          </p:cNvSpPr>
          <p:nvPr/>
        </p:nvSpPr>
        <p:spPr bwMode="auto">
          <a:xfrm>
            <a:off x="1803400" y="2065338"/>
            <a:ext cx="511175"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33" name="Line 85"/>
          <p:cNvSpPr>
            <a:spLocks noChangeShapeType="1"/>
          </p:cNvSpPr>
          <p:nvPr/>
        </p:nvSpPr>
        <p:spPr bwMode="auto">
          <a:xfrm>
            <a:off x="1803400" y="2022475"/>
            <a:ext cx="511175"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34" name="Freeform 86"/>
          <p:cNvSpPr>
            <a:spLocks noEditPoints="1"/>
          </p:cNvSpPr>
          <p:nvPr/>
        </p:nvSpPr>
        <p:spPr bwMode="auto">
          <a:xfrm>
            <a:off x="2076450" y="2097088"/>
            <a:ext cx="369888" cy="265112"/>
          </a:xfrm>
          <a:custGeom>
            <a:avLst/>
            <a:gdLst>
              <a:gd name="T0" fmla="*/ 0 w 233"/>
              <a:gd name="T1" fmla="*/ 2147483646 h 168"/>
              <a:gd name="T2" fmla="*/ 2147483646 w 233"/>
              <a:gd name="T3" fmla="*/ 2147483646 h 168"/>
              <a:gd name="T4" fmla="*/ 2147483646 w 233"/>
              <a:gd name="T5" fmla="*/ 0 h 168"/>
              <a:gd name="T6" fmla="*/ 0 w 233"/>
              <a:gd name="T7" fmla="*/ 0 h 168"/>
              <a:gd name="T8" fmla="*/ 0 w 233"/>
              <a:gd name="T9" fmla="*/ 2147483646 h 168"/>
              <a:gd name="T10" fmla="*/ 2147483646 w 233"/>
              <a:gd name="T11" fmla="*/ 2147483646 h 168"/>
              <a:gd name="T12" fmla="*/ 2147483646 w 233"/>
              <a:gd name="T13" fmla="*/ 2147483646 h 168"/>
              <a:gd name="T14" fmla="*/ 2147483646 w 233"/>
              <a:gd name="T15" fmla="*/ 0 h 168"/>
              <a:gd name="T16" fmla="*/ 2147483646 w 233"/>
              <a:gd name="T17" fmla="*/ 0 h 168"/>
              <a:gd name="T18" fmla="*/ 2147483646 w 233"/>
              <a:gd name="T19" fmla="*/ 214748364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35" name="Line 87"/>
          <p:cNvSpPr>
            <a:spLocks noChangeShapeType="1"/>
          </p:cNvSpPr>
          <p:nvPr/>
        </p:nvSpPr>
        <p:spPr bwMode="auto">
          <a:xfrm>
            <a:off x="2076450" y="2184400"/>
            <a:ext cx="29845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36" name="Line 88"/>
          <p:cNvSpPr>
            <a:spLocks noChangeShapeType="1"/>
          </p:cNvSpPr>
          <p:nvPr/>
        </p:nvSpPr>
        <p:spPr bwMode="auto">
          <a:xfrm>
            <a:off x="2076450" y="2273300"/>
            <a:ext cx="29845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37" name="Line 89"/>
          <p:cNvSpPr>
            <a:spLocks noChangeShapeType="1"/>
          </p:cNvSpPr>
          <p:nvPr/>
        </p:nvSpPr>
        <p:spPr bwMode="auto">
          <a:xfrm>
            <a:off x="2087563" y="2225675"/>
            <a:ext cx="27305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38" name="Rectangle 90"/>
          <p:cNvSpPr>
            <a:spLocks noChangeArrowheads="1"/>
          </p:cNvSpPr>
          <p:nvPr/>
        </p:nvSpPr>
        <p:spPr bwMode="auto">
          <a:xfrm>
            <a:off x="2244725" y="2200275"/>
            <a:ext cx="85725" cy="57150"/>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39" name="Freeform 91"/>
          <p:cNvSpPr>
            <a:spLocks noEditPoints="1"/>
          </p:cNvSpPr>
          <p:nvPr/>
        </p:nvSpPr>
        <p:spPr bwMode="auto">
          <a:xfrm>
            <a:off x="1633538" y="1512888"/>
            <a:ext cx="852487" cy="635000"/>
          </a:xfrm>
          <a:custGeom>
            <a:avLst/>
            <a:gdLst>
              <a:gd name="T0" fmla="*/ 2147483646 w 538"/>
              <a:gd name="T1" fmla="*/ 2147483646 h 401"/>
              <a:gd name="T2" fmla="*/ 2147483646 w 538"/>
              <a:gd name="T3" fmla="*/ 2147483646 h 401"/>
              <a:gd name="T4" fmla="*/ 2147483646 w 538"/>
              <a:gd name="T5" fmla="*/ 2147483646 h 401"/>
              <a:gd name="T6" fmla="*/ 2147483646 w 538"/>
              <a:gd name="T7" fmla="*/ 2147483646 h 401"/>
              <a:gd name="T8" fmla="*/ 2147483646 w 538"/>
              <a:gd name="T9" fmla="*/ 2147483646 h 401"/>
              <a:gd name="T10" fmla="*/ 2147483646 w 538"/>
              <a:gd name="T11" fmla="*/ 2147483646 h 401"/>
              <a:gd name="T12" fmla="*/ 2147483646 w 538"/>
              <a:gd name="T13" fmla="*/ 2147483646 h 401"/>
              <a:gd name="T14" fmla="*/ 2147483646 w 538"/>
              <a:gd name="T15" fmla="*/ 2147483646 h 401"/>
              <a:gd name="T16" fmla="*/ 2147483646 w 538"/>
              <a:gd name="T17" fmla="*/ 2147483646 h 401"/>
              <a:gd name="T18" fmla="*/ 2147483646 w 538"/>
              <a:gd name="T19" fmla="*/ 2147483646 h 401"/>
              <a:gd name="T20" fmla="*/ 2147483646 w 538"/>
              <a:gd name="T21" fmla="*/ 2147483646 h 401"/>
              <a:gd name="T22" fmla="*/ 2147483646 w 538"/>
              <a:gd name="T23" fmla="*/ 2147483646 h 401"/>
              <a:gd name="T24" fmla="*/ 2147483646 w 538"/>
              <a:gd name="T25" fmla="*/ 2147483646 h 401"/>
              <a:gd name="T26" fmla="*/ 2147483646 w 538"/>
              <a:gd name="T27" fmla="*/ 2147483646 h 401"/>
              <a:gd name="T28" fmla="*/ 2147483646 w 538"/>
              <a:gd name="T29" fmla="*/ 0 h 401"/>
              <a:gd name="T30" fmla="*/ 2147483646 w 538"/>
              <a:gd name="T31" fmla="*/ 0 h 401"/>
              <a:gd name="T32" fmla="*/ 2147483646 w 538"/>
              <a:gd name="T33" fmla="*/ 2147483646 h 401"/>
              <a:gd name="T34" fmla="*/ 2147483646 w 538"/>
              <a:gd name="T35" fmla="*/ 2147483646 h 401"/>
              <a:gd name="T36" fmla="*/ 2147483646 w 538"/>
              <a:gd name="T37" fmla="*/ 2147483646 h 401"/>
              <a:gd name="T38" fmla="*/ 0 w 538"/>
              <a:gd name="T39" fmla="*/ 2147483646 h 401"/>
              <a:gd name="T40" fmla="*/ 2147483646 w 538"/>
              <a:gd name="T41" fmla="*/ 2147483646 h 401"/>
              <a:gd name="T42" fmla="*/ 2147483646 w 538"/>
              <a:gd name="T43" fmla="*/ 2147483646 h 401"/>
              <a:gd name="T44" fmla="*/ 0 w 538"/>
              <a:gd name="T45" fmla="*/ 2147483646 h 401"/>
              <a:gd name="T46" fmla="*/ 0 w 538"/>
              <a:gd name="T47" fmla="*/ 2147483646 h 401"/>
              <a:gd name="T48" fmla="*/ 2147483646 w 538"/>
              <a:gd name="T49" fmla="*/ 2147483646 h 401"/>
              <a:gd name="T50" fmla="*/ 2147483646 w 538"/>
              <a:gd name="T51" fmla="*/ 2147483646 h 401"/>
              <a:gd name="T52" fmla="*/ 2147483646 w 538"/>
              <a:gd name="T53" fmla="*/ 2147483646 h 401"/>
              <a:gd name="T54" fmla="*/ 2147483646 w 538"/>
              <a:gd name="T55" fmla="*/ 2147483646 h 401"/>
              <a:gd name="T56" fmla="*/ 2147483646 w 538"/>
              <a:gd name="T57" fmla="*/ 2147483646 h 401"/>
              <a:gd name="T58" fmla="*/ 2147483646 w 538"/>
              <a:gd name="T59" fmla="*/ 2147483646 h 401"/>
              <a:gd name="T60" fmla="*/ 2147483646 w 538"/>
              <a:gd name="T61" fmla="*/ 2147483646 h 401"/>
              <a:gd name="T62" fmla="*/ 2147483646 w 538"/>
              <a:gd name="T63" fmla="*/ 2147483646 h 401"/>
              <a:gd name="T64" fmla="*/ 2147483646 w 538"/>
              <a:gd name="T65" fmla="*/ 2147483646 h 401"/>
              <a:gd name="T66" fmla="*/ 2147483646 w 538"/>
              <a:gd name="T67" fmla="*/ 2147483646 h 401"/>
              <a:gd name="T68" fmla="*/ 2147483646 w 538"/>
              <a:gd name="T69" fmla="*/ 2147483646 h 401"/>
              <a:gd name="T70" fmla="*/ 2147483646 w 538"/>
              <a:gd name="T71" fmla="*/ 2147483646 h 401"/>
              <a:gd name="T72" fmla="*/ 2147483646 w 538"/>
              <a:gd name="T73" fmla="*/ 2147483646 h 401"/>
              <a:gd name="T74" fmla="*/ 2147483646 w 538"/>
              <a:gd name="T75" fmla="*/ 2147483646 h 401"/>
              <a:gd name="T76" fmla="*/ 2147483646 w 538"/>
              <a:gd name="T77" fmla="*/ 2147483646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40" name="Line 92"/>
          <p:cNvSpPr>
            <a:spLocks noChangeShapeType="1"/>
          </p:cNvSpPr>
          <p:nvPr/>
        </p:nvSpPr>
        <p:spPr bwMode="auto">
          <a:xfrm>
            <a:off x="1717675" y="1992313"/>
            <a:ext cx="682625" cy="1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41" name="Line 93"/>
          <p:cNvSpPr>
            <a:spLocks noChangeShapeType="1"/>
          </p:cNvSpPr>
          <p:nvPr/>
        </p:nvSpPr>
        <p:spPr bwMode="auto">
          <a:xfrm flipV="1">
            <a:off x="1890713" y="1992313"/>
            <a:ext cx="1587" cy="30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42" name="Line 94"/>
          <p:cNvSpPr>
            <a:spLocks noChangeShapeType="1"/>
          </p:cNvSpPr>
          <p:nvPr/>
        </p:nvSpPr>
        <p:spPr bwMode="auto">
          <a:xfrm flipV="1">
            <a:off x="2062163" y="1992313"/>
            <a:ext cx="1587" cy="30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nvGrpSpPr>
          <p:cNvPr id="80943" name="Group 25"/>
          <p:cNvGrpSpPr>
            <a:grpSpLocks/>
          </p:cNvGrpSpPr>
          <p:nvPr/>
        </p:nvGrpSpPr>
        <p:grpSpPr bwMode="auto">
          <a:xfrm>
            <a:off x="2097088" y="3595688"/>
            <a:ext cx="1741487" cy="1227137"/>
            <a:chOff x="1321" y="2432"/>
            <a:chExt cx="1097" cy="774"/>
          </a:xfrm>
        </p:grpSpPr>
        <p:sp>
          <p:nvSpPr>
            <p:cNvPr id="80974" name="AutoShape 26"/>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ts val="1000"/>
                </a:spcBef>
                <a:spcAft>
                  <a:spcPts val="100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Arial" charset="0"/>
                  <a:ea typeface="新細明體" charset="-120"/>
                  <a:cs typeface="+mn-cs"/>
                </a:rPr>
                <a:t>Packet 1</a:t>
              </a:r>
            </a:p>
          </p:txBody>
        </p:sp>
        <p:sp>
          <p:nvSpPr>
            <p:cNvPr id="80975" name="AutoShape 27"/>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ts val="1000"/>
                </a:spcBef>
                <a:spcAft>
                  <a:spcPts val="100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Arial" charset="0"/>
                  <a:ea typeface="新細明體" charset="-120"/>
                  <a:cs typeface="+mn-cs"/>
                </a:rPr>
                <a:t>Packet 2</a:t>
              </a:r>
            </a:p>
          </p:txBody>
        </p:sp>
        <p:sp>
          <p:nvSpPr>
            <p:cNvPr id="80976" name="AutoShape 28"/>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ts val="1000"/>
                </a:spcBef>
                <a:spcAft>
                  <a:spcPts val="100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Arial" charset="0"/>
                  <a:ea typeface="新細明體" charset="-120"/>
                  <a:cs typeface="+mn-cs"/>
                </a:rPr>
                <a:t>Packet 3</a:t>
              </a:r>
            </a:p>
          </p:txBody>
        </p:sp>
      </p:grpSp>
      <p:sp>
        <p:nvSpPr>
          <p:cNvPr id="80944" name="Line 30"/>
          <p:cNvSpPr>
            <a:spLocks noChangeShapeType="1"/>
          </p:cNvSpPr>
          <p:nvPr/>
        </p:nvSpPr>
        <p:spPr bwMode="auto">
          <a:xfrm flipH="1">
            <a:off x="3805238" y="2454275"/>
            <a:ext cx="23812" cy="40862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45" name="Line 31"/>
          <p:cNvSpPr>
            <a:spLocks noChangeShapeType="1"/>
          </p:cNvSpPr>
          <p:nvPr/>
        </p:nvSpPr>
        <p:spPr bwMode="auto">
          <a:xfrm flipH="1">
            <a:off x="5554663" y="2530475"/>
            <a:ext cx="7937" cy="4010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46" name="Line 32"/>
          <p:cNvSpPr>
            <a:spLocks noChangeShapeType="1"/>
          </p:cNvSpPr>
          <p:nvPr/>
        </p:nvSpPr>
        <p:spPr bwMode="auto">
          <a:xfrm>
            <a:off x="7294563" y="2454275"/>
            <a:ext cx="11112" cy="40862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47" name="Text Box 38"/>
          <p:cNvSpPr txBox="1">
            <a:spLocks noChangeArrowheads="1"/>
          </p:cNvSpPr>
          <p:nvPr/>
        </p:nvSpPr>
        <p:spPr bwMode="auto">
          <a:xfrm>
            <a:off x="760413" y="1563688"/>
            <a:ext cx="10080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50000"/>
              </a:spcBef>
              <a:spcAft>
                <a:spcPts val="1000"/>
              </a:spcAft>
              <a:buClrTx/>
              <a:buSzTx/>
              <a:buFontTx/>
              <a:buNone/>
              <a:tabLst/>
              <a:defRPr/>
            </a:pPr>
            <a:r>
              <a:rPr kumimoji="0" lang="en-US" altLang="x-none" sz="1600" b="0" i="0" u="none" strike="noStrike" kern="1200" cap="none" spc="0" normalizeH="0" baseline="0" noProof="0">
                <a:ln>
                  <a:noFill/>
                </a:ln>
                <a:solidFill>
                  <a:srgbClr val="000000"/>
                </a:solidFill>
                <a:effectLst/>
                <a:uLnTx/>
                <a:uFillTx/>
                <a:latin typeface="Arial" charset="0"/>
                <a:ea typeface="ＭＳ Ｐゴシック" charset="-128"/>
                <a:cs typeface="+mn-cs"/>
              </a:rPr>
              <a:t>Host 1</a:t>
            </a:r>
          </a:p>
        </p:txBody>
      </p:sp>
      <p:sp>
        <p:nvSpPr>
          <p:cNvPr id="80948" name="Text Box 39"/>
          <p:cNvSpPr txBox="1">
            <a:spLocks noChangeArrowheads="1"/>
          </p:cNvSpPr>
          <p:nvPr/>
        </p:nvSpPr>
        <p:spPr bwMode="auto">
          <a:xfrm>
            <a:off x="7696200" y="1563688"/>
            <a:ext cx="827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50000"/>
              </a:spcBef>
              <a:spcAft>
                <a:spcPts val="1000"/>
              </a:spcAft>
              <a:buClrTx/>
              <a:buSzTx/>
              <a:buFontTx/>
              <a:buNone/>
              <a:tabLst/>
              <a:defRPr/>
            </a:pPr>
            <a:r>
              <a:rPr kumimoji="0" lang="en-US" altLang="x-none" sz="1600" b="0" i="0" u="none" strike="noStrike" kern="1200" cap="none" spc="0" normalizeH="0" baseline="0" noProof="0">
                <a:ln>
                  <a:noFill/>
                </a:ln>
                <a:solidFill>
                  <a:srgbClr val="000000"/>
                </a:solidFill>
                <a:effectLst/>
                <a:uLnTx/>
                <a:uFillTx/>
                <a:latin typeface="Arial" charset="0"/>
                <a:ea typeface="ＭＳ Ｐゴシック" charset="-128"/>
                <a:cs typeface="+mn-cs"/>
              </a:rPr>
              <a:t>Host 2</a:t>
            </a:r>
          </a:p>
        </p:txBody>
      </p:sp>
      <p:sp>
        <p:nvSpPr>
          <p:cNvPr id="80949" name="Text Box 40"/>
          <p:cNvSpPr txBox="1">
            <a:spLocks noChangeArrowheads="1"/>
          </p:cNvSpPr>
          <p:nvPr/>
        </p:nvSpPr>
        <p:spPr bwMode="auto">
          <a:xfrm>
            <a:off x="3424238" y="1716088"/>
            <a:ext cx="7667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50000"/>
              </a:spcBef>
              <a:spcAft>
                <a:spcPts val="100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新細明體" charset="-120"/>
                <a:ea typeface="ＭＳ Ｐゴシック" charset="-128"/>
                <a:cs typeface="+mn-cs"/>
              </a:rPr>
              <a:t>Node 1</a:t>
            </a:r>
          </a:p>
        </p:txBody>
      </p:sp>
      <p:sp>
        <p:nvSpPr>
          <p:cNvPr id="80950" name="Text Box 41"/>
          <p:cNvSpPr txBox="1">
            <a:spLocks noChangeArrowheads="1"/>
          </p:cNvSpPr>
          <p:nvPr/>
        </p:nvSpPr>
        <p:spPr bwMode="auto">
          <a:xfrm>
            <a:off x="5022850" y="1716088"/>
            <a:ext cx="7683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50000"/>
              </a:spcBef>
              <a:spcAft>
                <a:spcPts val="100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新細明體" charset="-120"/>
                <a:ea typeface="ＭＳ Ｐゴシック" charset="-128"/>
                <a:cs typeface="+mn-cs"/>
              </a:rPr>
              <a:t>Node 2</a:t>
            </a:r>
          </a:p>
        </p:txBody>
      </p:sp>
      <p:sp>
        <p:nvSpPr>
          <p:cNvPr id="80951" name="AutoShape 48"/>
          <p:cNvSpPr>
            <a:spLocks noChangeArrowheads="1"/>
          </p:cNvSpPr>
          <p:nvPr/>
        </p:nvSpPr>
        <p:spPr bwMode="auto">
          <a:xfrm rot="5400000">
            <a:off x="4598988" y="1868488"/>
            <a:ext cx="182562" cy="1725612"/>
          </a:xfrm>
          <a:prstGeom prst="parallelogram">
            <a:avLst>
              <a:gd name="adj" fmla="val 63884"/>
            </a:avLst>
          </a:prstGeom>
          <a:solidFill>
            <a:schemeClr val="accent1"/>
          </a:solidFill>
          <a:ln w="9525">
            <a:solidFill>
              <a:schemeClr val="tx1"/>
            </a:solidFill>
            <a:miter lim="800000"/>
            <a:headEnd/>
            <a:tailEnd/>
          </a:ln>
        </p:spPr>
        <p:txBody>
          <a:bodyPr rot="10800000" vert="eaVert" wrap="none" lIns="91974" tIns="45988" rIns="91974" bIns="4598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52" name="AutoShape 49"/>
          <p:cNvSpPr>
            <a:spLocks noChangeArrowheads="1"/>
          </p:cNvSpPr>
          <p:nvPr/>
        </p:nvSpPr>
        <p:spPr bwMode="auto">
          <a:xfrm rot="5400000">
            <a:off x="2872582" y="1685131"/>
            <a:ext cx="184150" cy="1725613"/>
          </a:xfrm>
          <a:prstGeom prst="parallelogram">
            <a:avLst>
              <a:gd name="adj" fmla="val 63884"/>
            </a:avLst>
          </a:prstGeom>
          <a:solidFill>
            <a:schemeClr val="accent1"/>
          </a:solidFill>
          <a:ln w="9525">
            <a:solidFill>
              <a:schemeClr val="tx1"/>
            </a:solidFill>
            <a:miter lim="800000"/>
            <a:headEnd/>
            <a:tailEnd/>
          </a:ln>
        </p:spPr>
        <p:txBody>
          <a:bodyPr rot="10800000" vert="eaVert" wrap="none" lIns="91974" tIns="45988" rIns="91974" bIns="4598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53" name="Line 50"/>
          <p:cNvSpPr>
            <a:spLocks noChangeShapeType="1"/>
          </p:cNvSpPr>
          <p:nvPr/>
        </p:nvSpPr>
        <p:spPr bwMode="auto">
          <a:xfrm>
            <a:off x="2124075" y="2443163"/>
            <a:ext cx="535305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91" tIns="45713" rIns="91423" bIns="228577"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54" name="Line 51"/>
          <p:cNvSpPr>
            <a:spLocks noChangeShapeType="1"/>
          </p:cNvSpPr>
          <p:nvPr/>
        </p:nvSpPr>
        <p:spPr bwMode="auto">
          <a:xfrm>
            <a:off x="3814763" y="2579688"/>
            <a:ext cx="3662362"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91" tIns="45713" rIns="91423" bIns="228577"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55" name="AutoShape 52"/>
          <p:cNvSpPr>
            <a:spLocks/>
          </p:cNvSpPr>
          <p:nvPr/>
        </p:nvSpPr>
        <p:spPr bwMode="auto">
          <a:xfrm>
            <a:off x="7477125" y="2433638"/>
            <a:ext cx="76200" cy="152400"/>
          </a:xfrm>
          <a:prstGeom prst="rightBrace">
            <a:avLst>
              <a:gd name="adj1" fmla="val 16676"/>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74206" tIns="45701" rIns="91396" bIns="2285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50000"/>
              </a:spcBef>
              <a:spcAft>
                <a:spcPts val="1000"/>
              </a:spcAft>
              <a:buClrTx/>
              <a:buSzTx/>
              <a:buFontTx/>
              <a:buNone/>
              <a:tabLst/>
              <a:defRPr/>
            </a:pPr>
            <a:endParaRPr kumimoji="0" lang="x-none" altLang="x-none" sz="1400" b="0" i="0" u="none" strike="noStrike" kern="1200" cap="none" spc="0" normalizeH="0" baseline="0" noProof="0">
              <a:ln>
                <a:noFill/>
              </a:ln>
              <a:solidFill>
                <a:srgbClr val="000000"/>
              </a:solidFill>
              <a:effectLst/>
              <a:uLnTx/>
              <a:uFillTx/>
              <a:latin typeface="新細明體" charset="-120"/>
              <a:ea typeface="ＭＳ Ｐゴシック" charset="-128"/>
              <a:cs typeface="+mn-cs"/>
            </a:endParaRPr>
          </a:p>
        </p:txBody>
      </p:sp>
      <p:sp>
        <p:nvSpPr>
          <p:cNvPr id="80956" name="Text Box 53"/>
          <p:cNvSpPr txBox="1">
            <a:spLocks noChangeArrowheads="1"/>
          </p:cNvSpPr>
          <p:nvPr/>
        </p:nvSpPr>
        <p:spPr bwMode="auto">
          <a:xfrm>
            <a:off x="7572375" y="2406650"/>
            <a:ext cx="1654175"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propagation delay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between Host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400" b="0" i="0" u="none" strike="noStrike" kern="1200" cap="none" spc="0" normalizeH="0" baseline="0" noProof="0">
                <a:ln>
                  <a:noFill/>
                </a:ln>
                <a:solidFill>
                  <a:srgbClr val="000000"/>
                </a:solidFill>
                <a:effectLst/>
                <a:uLnTx/>
                <a:uFillTx/>
                <a:latin typeface="Arial" charset="0"/>
                <a:ea typeface="ＭＳ Ｐゴシック" charset="-128"/>
                <a:cs typeface="+mn-cs"/>
              </a:rPr>
              <a:t>and Node 1</a:t>
            </a:r>
          </a:p>
        </p:txBody>
      </p:sp>
      <p:sp>
        <p:nvSpPr>
          <p:cNvPr id="80957" name="AutoShape 54"/>
          <p:cNvSpPr>
            <a:spLocks noChangeArrowheads="1"/>
          </p:cNvSpPr>
          <p:nvPr/>
        </p:nvSpPr>
        <p:spPr bwMode="auto">
          <a:xfrm rot="5400000">
            <a:off x="6324601" y="2062162"/>
            <a:ext cx="182562" cy="1725613"/>
          </a:xfrm>
          <a:prstGeom prst="parallelogram">
            <a:avLst>
              <a:gd name="adj" fmla="val 63884"/>
            </a:avLst>
          </a:prstGeom>
          <a:solidFill>
            <a:schemeClr val="accent1"/>
          </a:solidFill>
          <a:ln w="9525">
            <a:solidFill>
              <a:schemeClr val="tx1"/>
            </a:solidFill>
            <a:miter lim="800000"/>
            <a:headEnd/>
            <a:tailEnd/>
          </a:ln>
        </p:spPr>
        <p:txBody>
          <a:bodyPr rot="10800000" vert="eaVert" wrap="none" lIns="91974" tIns="45988" rIns="91974" bIns="4598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nvGrpSpPr>
          <p:cNvPr id="80958" name="Group 100"/>
          <p:cNvGrpSpPr>
            <a:grpSpLocks/>
          </p:cNvGrpSpPr>
          <p:nvPr/>
        </p:nvGrpSpPr>
        <p:grpSpPr bwMode="auto">
          <a:xfrm flipH="1">
            <a:off x="2105025" y="6010275"/>
            <a:ext cx="5175250" cy="493713"/>
            <a:chOff x="432" y="3360"/>
            <a:chExt cx="3260" cy="346"/>
          </a:xfrm>
        </p:grpSpPr>
        <p:sp>
          <p:nvSpPr>
            <p:cNvPr id="80971" name="AutoShape 101"/>
            <p:cNvSpPr>
              <a:spLocks noChangeArrowheads="1"/>
            </p:cNvSpPr>
            <p:nvPr/>
          </p:nvSpPr>
          <p:spPr bwMode="auto">
            <a:xfrm rot="5400000">
              <a:off x="3091" y="3105"/>
              <a:ext cx="115" cy="1087"/>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72" name="AutoShape 102"/>
            <p:cNvSpPr>
              <a:spLocks noChangeArrowheads="1"/>
            </p:cNvSpPr>
            <p:nvPr/>
          </p:nvSpPr>
          <p:spPr bwMode="auto">
            <a:xfrm rot="5400000">
              <a:off x="2004" y="2990"/>
              <a:ext cx="116" cy="1086"/>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73" name="AutoShape 103"/>
            <p:cNvSpPr>
              <a:spLocks noChangeArrowheads="1"/>
            </p:cNvSpPr>
            <p:nvPr/>
          </p:nvSpPr>
          <p:spPr bwMode="auto">
            <a:xfrm rot="5400000">
              <a:off x="918" y="2874"/>
              <a:ext cx="115" cy="1087"/>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grpSp>
        <p:nvGrpSpPr>
          <p:cNvPr id="80959" name="Group 104"/>
          <p:cNvGrpSpPr>
            <a:grpSpLocks/>
          </p:cNvGrpSpPr>
          <p:nvPr/>
        </p:nvGrpSpPr>
        <p:grpSpPr bwMode="auto">
          <a:xfrm flipH="1">
            <a:off x="2092325" y="3100388"/>
            <a:ext cx="5175250" cy="495300"/>
            <a:chOff x="432" y="3360"/>
            <a:chExt cx="3260" cy="346"/>
          </a:xfrm>
        </p:grpSpPr>
        <p:sp>
          <p:nvSpPr>
            <p:cNvPr id="80968" name="AutoShape 105"/>
            <p:cNvSpPr>
              <a:spLocks noChangeArrowheads="1"/>
            </p:cNvSpPr>
            <p:nvPr/>
          </p:nvSpPr>
          <p:spPr bwMode="auto">
            <a:xfrm rot="5400000">
              <a:off x="3091" y="3105"/>
              <a:ext cx="115" cy="1087"/>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69" name="AutoShape 106"/>
            <p:cNvSpPr>
              <a:spLocks noChangeArrowheads="1"/>
            </p:cNvSpPr>
            <p:nvPr/>
          </p:nvSpPr>
          <p:spPr bwMode="auto">
            <a:xfrm rot="5400000">
              <a:off x="2004" y="2990"/>
              <a:ext cx="116" cy="1086"/>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70" name="AutoShape 107"/>
            <p:cNvSpPr>
              <a:spLocks noChangeArrowheads="1"/>
            </p:cNvSpPr>
            <p:nvPr/>
          </p:nvSpPr>
          <p:spPr bwMode="auto">
            <a:xfrm rot="5400000">
              <a:off x="918" y="2874"/>
              <a:ext cx="115" cy="1087"/>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sp>
        <p:nvSpPr>
          <p:cNvPr id="80960" name="Line 29"/>
          <p:cNvSpPr>
            <a:spLocks noChangeShapeType="1"/>
          </p:cNvSpPr>
          <p:nvPr/>
        </p:nvSpPr>
        <p:spPr bwMode="auto">
          <a:xfrm>
            <a:off x="2101850" y="2433638"/>
            <a:ext cx="0" cy="41068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61" name="AutoShape 108"/>
          <p:cNvSpPr>
            <a:spLocks/>
          </p:cNvSpPr>
          <p:nvPr/>
        </p:nvSpPr>
        <p:spPr bwMode="auto">
          <a:xfrm>
            <a:off x="1901825" y="2509838"/>
            <a:ext cx="76200" cy="989012"/>
          </a:xfrm>
          <a:prstGeom prst="leftBrace">
            <a:avLst>
              <a:gd name="adj1" fmla="val 10822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62" name="AutoShape 109"/>
          <p:cNvSpPr>
            <a:spLocks/>
          </p:cNvSpPr>
          <p:nvPr/>
        </p:nvSpPr>
        <p:spPr bwMode="auto">
          <a:xfrm>
            <a:off x="1901825" y="3575050"/>
            <a:ext cx="76200" cy="2357438"/>
          </a:xfrm>
          <a:prstGeom prst="leftBrace">
            <a:avLst>
              <a:gd name="adj1" fmla="val 257956"/>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63" name="AutoShape 110"/>
          <p:cNvSpPr>
            <a:spLocks/>
          </p:cNvSpPr>
          <p:nvPr/>
        </p:nvSpPr>
        <p:spPr bwMode="auto">
          <a:xfrm>
            <a:off x="1901825" y="6008688"/>
            <a:ext cx="76200" cy="455612"/>
          </a:xfrm>
          <a:prstGeom prst="leftBrace">
            <a:avLst>
              <a:gd name="adj1" fmla="val 49854"/>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x-none" altLang="x-none"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0964" name="Text Box 111"/>
          <p:cNvSpPr txBox="1">
            <a:spLocks noChangeArrowheads="1"/>
          </p:cNvSpPr>
          <p:nvPr/>
        </p:nvSpPr>
        <p:spPr bwMode="auto">
          <a:xfrm>
            <a:off x="533400" y="2770188"/>
            <a:ext cx="1446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600" b="0" i="0" u="none" strike="noStrike" kern="1200" cap="none" spc="0" normalizeH="0" baseline="0" noProof="0">
                <a:ln>
                  <a:noFill/>
                </a:ln>
                <a:solidFill>
                  <a:srgbClr val="000000"/>
                </a:solidFill>
                <a:effectLst/>
                <a:uLnTx/>
                <a:uFillTx/>
                <a:latin typeface="Arial" charset="0"/>
                <a:ea typeface="ＭＳ Ｐゴシック" charset="-128"/>
                <a:cs typeface="+mn-cs"/>
              </a:rPr>
              <a:t>VC</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600" b="0" i="0" u="none" strike="noStrike" kern="1200" cap="none" spc="0" normalizeH="0" baseline="0" noProof="0">
                <a:ln>
                  <a:noFill/>
                </a:ln>
                <a:solidFill>
                  <a:srgbClr val="000000"/>
                </a:solidFill>
                <a:effectLst/>
                <a:uLnTx/>
                <a:uFillTx/>
                <a:latin typeface="Arial" charset="0"/>
                <a:ea typeface="ＭＳ Ｐゴシック" charset="-128"/>
                <a:cs typeface="+mn-cs"/>
              </a:rPr>
              <a:t>establishment</a:t>
            </a:r>
          </a:p>
        </p:txBody>
      </p:sp>
      <p:sp>
        <p:nvSpPr>
          <p:cNvPr id="80965" name="Text Box 112"/>
          <p:cNvSpPr txBox="1">
            <a:spLocks noChangeArrowheads="1"/>
          </p:cNvSpPr>
          <p:nvPr/>
        </p:nvSpPr>
        <p:spPr bwMode="auto">
          <a:xfrm>
            <a:off x="533400" y="5964238"/>
            <a:ext cx="119697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600" b="0" i="0" u="none" strike="noStrike" kern="1200" cap="none" spc="0" normalizeH="0" baseline="0" noProof="0">
                <a:ln>
                  <a:noFill/>
                </a:ln>
                <a:solidFill>
                  <a:srgbClr val="000000"/>
                </a:solidFill>
                <a:effectLst/>
                <a:uLnTx/>
                <a:uFillTx/>
                <a:latin typeface="Arial" charset="0"/>
                <a:ea typeface="ＭＳ Ｐゴシック" charset="-128"/>
                <a:cs typeface="+mn-cs"/>
              </a:rPr>
              <a:t>VC</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600" b="0" i="0" u="none" strike="noStrike" kern="1200" cap="none" spc="0" normalizeH="0" baseline="0" noProof="0">
                <a:ln>
                  <a:noFill/>
                </a:ln>
                <a:solidFill>
                  <a:srgbClr val="000000"/>
                </a:solidFill>
                <a:effectLst/>
                <a:uLnTx/>
                <a:uFillTx/>
                <a:latin typeface="Arial" charset="0"/>
                <a:ea typeface="ＭＳ Ｐゴシック" charset="-128"/>
                <a:cs typeface="+mn-cs"/>
              </a:rPr>
              <a:t>termination</a:t>
            </a:r>
          </a:p>
        </p:txBody>
      </p:sp>
      <p:sp>
        <p:nvSpPr>
          <p:cNvPr id="80966" name="Text Box 113"/>
          <p:cNvSpPr txBox="1">
            <a:spLocks noChangeArrowheads="1"/>
          </p:cNvSpPr>
          <p:nvPr/>
        </p:nvSpPr>
        <p:spPr bwMode="auto">
          <a:xfrm>
            <a:off x="566738" y="4519613"/>
            <a:ext cx="8794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600" b="0" i="0" u="none" strike="noStrike" kern="1200" cap="none" spc="0" normalizeH="0" baseline="0" noProof="0">
                <a:ln>
                  <a:noFill/>
                </a:ln>
                <a:solidFill>
                  <a:srgbClr val="000000"/>
                </a:solidFill>
                <a:effectLst/>
                <a:uLnTx/>
                <a:uFillTx/>
                <a:latin typeface="Arial" charset="0"/>
                <a:ea typeface="ＭＳ Ｐゴシック" charset="-128"/>
                <a:cs typeface="+mn-cs"/>
              </a:rPr>
              <a: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600" b="0" i="0" u="none" strike="noStrike" kern="1200" cap="none" spc="0" normalizeH="0" baseline="0" noProof="0">
                <a:ln>
                  <a:noFill/>
                </a:ln>
                <a:solidFill>
                  <a:srgbClr val="000000"/>
                </a:solidFill>
                <a:effectLst/>
                <a:uLnTx/>
                <a:uFillTx/>
                <a:latin typeface="Arial" charset="0"/>
                <a:ea typeface="ＭＳ Ｐゴシック" charset="-128"/>
                <a:cs typeface="+mn-cs"/>
              </a:rPr>
              <a:t>transfer</a:t>
            </a:r>
          </a:p>
        </p:txBody>
      </p:sp>
      <p:sp>
        <p:nvSpPr>
          <p:cNvPr id="80967" name="Rectangle 114"/>
          <p:cNvSpPr>
            <a:spLocks noGrp="1" noChangeArrowheads="1"/>
          </p:cNvSpPr>
          <p:nvPr>
            <p:ph type="title"/>
          </p:nvPr>
        </p:nvSpPr>
        <p:spPr/>
        <p:txBody>
          <a:bodyPr/>
          <a:lstStyle/>
          <a:p>
            <a:r>
              <a:rPr lang="en-US" altLang="x-none" sz="2800">
                <a:ea typeface="ＭＳ Ｐゴシック" charset="-128"/>
              </a:rPr>
              <a:t>Timing Diagram of Virtual-Circuit Switching</a:t>
            </a:r>
          </a:p>
        </p:txBody>
      </p:sp>
    </p:spTree>
    <p:extLst>
      <p:ext uri="{BB962C8B-B14F-4D97-AF65-F5344CB8AC3E}">
        <p14:creationId xmlns:p14="http://schemas.microsoft.com/office/powerpoint/2010/main" val="3809005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BBA3964-1362-3148-8BF6-3B95A00809B7}" type="slidenum">
              <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24</a:t>
            </a:fld>
            <a:endPar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endParaRPr>
          </a:p>
        </p:txBody>
      </p:sp>
      <p:sp>
        <p:nvSpPr>
          <p:cNvPr id="82946" name="Rectangle 2"/>
          <p:cNvSpPr>
            <a:spLocks noGrp="1" noChangeArrowheads="1"/>
          </p:cNvSpPr>
          <p:nvPr>
            <p:ph type="title"/>
          </p:nvPr>
        </p:nvSpPr>
        <p:spPr/>
        <p:txBody>
          <a:bodyPr/>
          <a:lstStyle/>
          <a:p>
            <a:r>
              <a:rPr lang="en-US" altLang="x-none" sz="2800" dirty="0">
                <a:ea typeface="ＭＳ Ｐゴシック" charset="-128"/>
              </a:rPr>
              <a:t>Discussion: Datagram Switching </a:t>
            </a:r>
            <a:br>
              <a:rPr lang="en-US" altLang="x-none" sz="2800" dirty="0">
                <a:ea typeface="ＭＳ Ｐゴシック" charset="-128"/>
              </a:rPr>
            </a:br>
            <a:r>
              <a:rPr lang="en-US" altLang="x-none" sz="2800" dirty="0">
                <a:ea typeface="ＭＳ Ｐゴシック" charset="-128"/>
              </a:rPr>
              <a:t>vs. Virtual Circuit Switching</a:t>
            </a:r>
          </a:p>
        </p:txBody>
      </p:sp>
      <p:sp>
        <p:nvSpPr>
          <p:cNvPr id="82947"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What are the benefits of datagram switching</a:t>
            </a:r>
            <a:r>
              <a:rPr lang="en-US" altLang="zh-CN" dirty="0">
                <a:ea typeface="宋体" charset="-122"/>
              </a:rPr>
              <a:t> over virtual circuit switching</a:t>
            </a:r>
            <a:r>
              <a:rPr lang="en-US" altLang="x-none" dirty="0">
                <a:ea typeface="ＭＳ Ｐゴシック" charset="-128"/>
              </a:rPr>
              <a:t>?</a:t>
            </a:r>
          </a:p>
          <a:p>
            <a:endParaRPr lang="en-US" altLang="x-none" dirty="0">
              <a:ea typeface="ＭＳ Ｐゴシック" charset="-128"/>
            </a:endParaRPr>
          </a:p>
          <a:p>
            <a:endParaRPr lang="en-US" altLang="x-none" dirty="0">
              <a:ea typeface="ＭＳ Ｐゴシック" charset="-128"/>
            </a:endParaRPr>
          </a:p>
          <a:p>
            <a:endParaRPr lang="en-US" altLang="x-none" dirty="0">
              <a:ea typeface="ＭＳ Ｐゴシック" charset="-128"/>
            </a:endParaRPr>
          </a:p>
          <a:p>
            <a:pPr>
              <a:buFont typeface="Wingdings" pitchFamily="2" charset="2"/>
              <a:buChar char="q"/>
            </a:pPr>
            <a:r>
              <a:rPr lang="en-US" altLang="x-none" dirty="0">
                <a:ea typeface="ＭＳ Ｐゴシック" charset="-128"/>
              </a:rPr>
              <a:t>What are the benefits of virtual circuit switching</a:t>
            </a:r>
            <a:r>
              <a:rPr lang="en-US" altLang="zh-CN" dirty="0">
                <a:ea typeface="宋体" charset="-122"/>
              </a:rPr>
              <a:t> over datagram switching</a:t>
            </a:r>
            <a:r>
              <a:rPr lang="en-US" altLang="x-none" dirty="0">
                <a:ea typeface="ＭＳ Ｐゴシック" charset="-128"/>
              </a:rPr>
              <a:t>?</a:t>
            </a:r>
          </a:p>
        </p:txBody>
      </p:sp>
    </p:spTree>
    <p:extLst>
      <p:ext uri="{BB962C8B-B14F-4D97-AF65-F5344CB8AC3E}">
        <p14:creationId xmlns:p14="http://schemas.microsoft.com/office/powerpoint/2010/main" val="1337023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D778CE31-D5B8-A447-BD81-71F02B51D028}" type="slidenum">
              <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25</a:t>
            </a:fld>
            <a:endPar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endParaRPr>
          </a:p>
        </p:txBody>
      </p:sp>
      <p:sp>
        <p:nvSpPr>
          <p:cNvPr id="84994" name="Rectangle 5"/>
          <p:cNvSpPr>
            <a:spLocks noChangeArrowheads="1"/>
          </p:cNvSpPr>
          <p:nvPr/>
        </p:nvSpPr>
        <p:spPr bwMode="auto">
          <a:xfrm>
            <a:off x="387350" y="234950"/>
            <a:ext cx="7772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2" tIns="45704" rIns="91402" bIns="45704"/>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3200" b="0" i="0" u="sng" strike="noStrike" kern="1200" cap="none" spc="0" normalizeH="0" baseline="0" noProof="0">
                <a:ln>
                  <a:noFill/>
                </a:ln>
                <a:solidFill>
                  <a:srgbClr val="3333CC"/>
                </a:solidFill>
                <a:effectLst/>
                <a:uLnTx/>
                <a:uFillTx/>
                <a:latin typeface="Comic Sans MS" charset="0"/>
                <a:ea typeface="ＭＳ Ｐゴシック" charset="-128"/>
                <a:cs typeface="+mn-cs"/>
              </a:rPr>
              <a:t>Summary of the Taxonomy </a:t>
            </a:r>
            <a:br>
              <a:rPr kumimoji="0" lang="en-US" altLang="x-none" sz="3200" b="0" i="0" u="sng" strike="noStrike" kern="1200" cap="none" spc="0" normalizeH="0" baseline="0" noProof="0">
                <a:ln>
                  <a:noFill/>
                </a:ln>
                <a:solidFill>
                  <a:srgbClr val="3333CC"/>
                </a:solidFill>
                <a:effectLst/>
                <a:uLnTx/>
                <a:uFillTx/>
                <a:latin typeface="Comic Sans MS" charset="0"/>
                <a:ea typeface="ＭＳ Ｐゴシック" charset="-128"/>
                <a:cs typeface="+mn-cs"/>
              </a:rPr>
            </a:br>
            <a:r>
              <a:rPr kumimoji="0" lang="en-US" altLang="x-none" sz="3200" b="0" i="0" u="sng" strike="noStrike" kern="1200" cap="none" spc="0" normalizeH="0" baseline="0" noProof="0">
                <a:ln>
                  <a:noFill/>
                </a:ln>
                <a:solidFill>
                  <a:srgbClr val="3333CC"/>
                </a:solidFill>
                <a:effectLst/>
                <a:uLnTx/>
                <a:uFillTx/>
                <a:latin typeface="Comic Sans MS" charset="0"/>
                <a:ea typeface="ＭＳ Ｐゴシック" charset="-128"/>
                <a:cs typeface="+mn-cs"/>
              </a:rPr>
              <a:t>of Communication Networks</a:t>
            </a:r>
            <a:endParaRPr kumimoji="0" lang="en-US" altLang="zh-TW" sz="3200" b="0" i="1" u="sng" strike="noStrike" kern="1200" cap="none" spc="0" normalizeH="0" baseline="0" noProof="0">
              <a:ln>
                <a:noFill/>
              </a:ln>
              <a:solidFill>
                <a:srgbClr val="FE00FE"/>
              </a:solidFill>
              <a:effectLst/>
              <a:uLnTx/>
              <a:uFillTx/>
              <a:latin typeface="Comic Sans MS" charset="0"/>
              <a:ea typeface="新細明體" charset="-120"/>
              <a:cs typeface="+mn-cs"/>
            </a:endParaRPr>
          </a:p>
        </p:txBody>
      </p:sp>
      <p:grpSp>
        <p:nvGrpSpPr>
          <p:cNvPr id="84995" name="Group 23"/>
          <p:cNvGrpSpPr>
            <a:grpSpLocks/>
          </p:cNvGrpSpPr>
          <p:nvPr/>
        </p:nvGrpSpPr>
        <p:grpSpPr bwMode="auto">
          <a:xfrm>
            <a:off x="82550" y="1831975"/>
            <a:ext cx="8059738" cy="4198938"/>
            <a:chOff x="52" y="1156"/>
            <a:chExt cx="5084" cy="2650"/>
          </a:xfrm>
        </p:grpSpPr>
        <p:sp>
          <p:nvSpPr>
            <p:cNvPr id="84996" name="Text Box 11"/>
            <p:cNvSpPr txBox="1">
              <a:spLocks noChangeArrowheads="1"/>
            </p:cNvSpPr>
            <p:nvPr/>
          </p:nvSpPr>
          <p:spPr bwMode="auto">
            <a:xfrm>
              <a:off x="52" y="2624"/>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50000"/>
                </a:spcBef>
                <a:spcAft>
                  <a:spcPts val="1000"/>
                </a:spcAft>
                <a:buClrTx/>
                <a:buSzTx/>
                <a:buFontTx/>
                <a:buNone/>
                <a:tabLst/>
                <a:defRPr/>
              </a:pPr>
              <a:r>
                <a:rPr kumimoji="0" lang="en-US" altLang="x-none" sz="1800" b="0" i="0" u="none" strike="noStrike" kern="1200" cap="none" spc="0" normalizeH="0" baseline="0" noProof="0">
                  <a:ln>
                    <a:noFill/>
                  </a:ln>
                  <a:solidFill>
                    <a:srgbClr val="000000"/>
                  </a:solidFill>
                  <a:effectLst/>
                  <a:uLnTx/>
                  <a:uFillTx/>
                  <a:latin typeface="Times New Roman" charset="0"/>
                  <a:ea typeface="ＭＳ Ｐゴシック" charset="-128"/>
                  <a:cs typeface="+mn-cs"/>
                </a:rPr>
                <a:t>circuit-switched</a:t>
              </a:r>
              <a:br>
                <a:rPr kumimoji="0" lang="en-US" altLang="x-none" sz="1800" b="0" i="0" u="none" strike="noStrike" kern="1200" cap="none" spc="0" normalizeH="0" baseline="0" noProof="0">
                  <a:ln>
                    <a:noFill/>
                  </a:ln>
                  <a:solidFill>
                    <a:srgbClr val="000000"/>
                  </a:solidFill>
                  <a:effectLst/>
                  <a:uLnTx/>
                  <a:uFillTx/>
                  <a:latin typeface="Times New Roman" charset="0"/>
                  <a:ea typeface="ＭＳ Ｐゴシック" charset="-128"/>
                  <a:cs typeface="+mn-cs"/>
                </a:rPr>
              </a:br>
              <a:r>
                <a:rPr kumimoji="0" lang="en-US" altLang="x-none" sz="1800" b="0" i="0" u="none" strike="noStrike" kern="1200" cap="none" spc="0" normalizeH="0" baseline="0" noProof="0">
                  <a:ln>
                    <a:noFill/>
                  </a:ln>
                  <a:solidFill>
                    <a:srgbClr val="000000"/>
                  </a:solidFill>
                  <a:effectLst/>
                  <a:uLnTx/>
                  <a:uFillTx/>
                  <a:latin typeface="Times New Roman" charset="0"/>
                  <a:ea typeface="ＭＳ Ｐゴシック" charset="-128"/>
                  <a:cs typeface="+mn-cs"/>
                </a:rPr>
                <a:t>network</a:t>
              </a:r>
              <a:endParaRPr kumimoji="0" lang="en-US" altLang="x-none" sz="2800" b="0" i="1"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nvGrpSpPr>
            <p:cNvPr id="84997" name="Group 21"/>
            <p:cNvGrpSpPr>
              <a:grpSpLocks/>
            </p:cNvGrpSpPr>
            <p:nvPr/>
          </p:nvGrpSpPr>
          <p:grpSpPr bwMode="auto">
            <a:xfrm>
              <a:off x="484" y="1156"/>
              <a:ext cx="4652" cy="2650"/>
              <a:chOff x="484" y="1392"/>
              <a:chExt cx="4652" cy="2650"/>
            </a:xfrm>
          </p:grpSpPr>
          <p:sp>
            <p:nvSpPr>
              <p:cNvPr id="84998" name="Text Box 6"/>
              <p:cNvSpPr txBox="1">
                <a:spLocks noChangeArrowheads="1"/>
              </p:cNvSpPr>
              <p:nvPr/>
            </p:nvSpPr>
            <p:spPr bwMode="auto">
              <a:xfrm>
                <a:off x="2211" y="1392"/>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50000"/>
                  </a:spcBef>
                  <a:spcAft>
                    <a:spcPts val="1000"/>
                  </a:spcAft>
                  <a:buClrTx/>
                  <a:buSzTx/>
                  <a:buFontTx/>
                  <a:buNone/>
                  <a:tabLst/>
                  <a:defRPr/>
                </a:pPr>
                <a:r>
                  <a:rPr kumimoji="0" lang="en-US" altLang="x-none" sz="1800" b="0" i="0" u="none" strike="noStrike" kern="1200" cap="none" spc="0" normalizeH="0" baseline="0" noProof="0">
                    <a:ln>
                      <a:noFill/>
                    </a:ln>
                    <a:solidFill>
                      <a:srgbClr val="000000"/>
                    </a:solidFill>
                    <a:effectLst/>
                    <a:uLnTx/>
                    <a:uFillTx/>
                    <a:latin typeface="Times New Roman" charset="0"/>
                    <a:ea typeface="ＭＳ Ｐゴシック" charset="-128"/>
                    <a:cs typeface="+mn-cs"/>
                  </a:rPr>
                  <a:t>communication network</a:t>
                </a:r>
                <a:endParaRPr kumimoji="0" lang="en-US" altLang="x-none" sz="2800" b="0" i="1"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4999" name="Text Box 7"/>
              <p:cNvSpPr txBox="1">
                <a:spLocks noChangeArrowheads="1"/>
              </p:cNvSpPr>
              <p:nvPr/>
            </p:nvSpPr>
            <p:spPr bwMode="auto">
              <a:xfrm>
                <a:off x="672" y="2020"/>
                <a:ext cx="1297"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50000"/>
                  </a:spcBef>
                  <a:spcAft>
                    <a:spcPts val="1000"/>
                  </a:spcAft>
                  <a:buClrTx/>
                  <a:buSzTx/>
                  <a:buFontTx/>
                  <a:buNone/>
                  <a:tabLst/>
                  <a:defRPr/>
                </a:pPr>
                <a:r>
                  <a:rPr kumimoji="0" lang="en-US" altLang="x-none" sz="1800" b="0" i="0" u="none" strike="noStrike" kern="1200" cap="none" spc="0" normalizeH="0" baseline="0" noProof="0">
                    <a:ln>
                      <a:noFill/>
                    </a:ln>
                    <a:solidFill>
                      <a:srgbClr val="000000"/>
                    </a:solidFill>
                    <a:effectLst/>
                    <a:uLnTx/>
                    <a:uFillTx/>
                    <a:latin typeface="Times New Roman" charset="0"/>
                    <a:ea typeface="ＭＳ Ｐゴシック" charset="-128"/>
                    <a:cs typeface="+mn-cs"/>
                  </a:rPr>
                  <a:t>switched</a:t>
                </a:r>
                <a:br>
                  <a:rPr kumimoji="0" lang="en-US" altLang="x-none" sz="1800" b="0" i="0" u="none" strike="noStrike" kern="1200" cap="none" spc="0" normalizeH="0" baseline="0" noProof="0">
                    <a:ln>
                      <a:noFill/>
                    </a:ln>
                    <a:solidFill>
                      <a:srgbClr val="000000"/>
                    </a:solidFill>
                    <a:effectLst/>
                    <a:uLnTx/>
                    <a:uFillTx/>
                    <a:latin typeface="Times New Roman" charset="0"/>
                    <a:ea typeface="ＭＳ Ｐゴシック" charset="-128"/>
                    <a:cs typeface="+mn-cs"/>
                  </a:rPr>
                </a:br>
                <a:r>
                  <a:rPr kumimoji="0" lang="en-US" altLang="x-none" sz="1800" b="0" i="0" u="none" strike="noStrike" kern="1200" cap="none" spc="0" normalizeH="0" baseline="0" noProof="0">
                    <a:ln>
                      <a:noFill/>
                    </a:ln>
                    <a:solidFill>
                      <a:srgbClr val="000000"/>
                    </a:solidFill>
                    <a:effectLst/>
                    <a:uLnTx/>
                    <a:uFillTx/>
                    <a:latin typeface="Times New Roman" charset="0"/>
                    <a:ea typeface="ＭＳ Ｐゴシック" charset="-128"/>
                    <a:cs typeface="+mn-cs"/>
                  </a:rPr>
                  <a:t>network</a:t>
                </a:r>
                <a:endParaRPr kumimoji="0" lang="en-US" altLang="x-none" sz="2800" b="0" i="1"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5000" name="Text Box 8"/>
              <p:cNvSpPr txBox="1">
                <a:spLocks noChangeArrowheads="1"/>
              </p:cNvSpPr>
              <p:nvPr/>
            </p:nvSpPr>
            <p:spPr bwMode="auto">
              <a:xfrm>
                <a:off x="3838" y="2064"/>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50000"/>
                  </a:spcBef>
                  <a:spcAft>
                    <a:spcPts val="1000"/>
                  </a:spcAft>
                  <a:buClrTx/>
                  <a:buSzTx/>
                  <a:buFontTx/>
                  <a:buNone/>
                  <a:tabLst/>
                  <a:defRPr/>
                </a:pPr>
                <a:r>
                  <a:rPr kumimoji="0" lang="en-US" altLang="x-none" sz="1800" b="0" i="0" u="none" strike="noStrike" kern="1200" cap="none" spc="0" normalizeH="0" baseline="0" noProof="0">
                    <a:ln>
                      <a:noFill/>
                    </a:ln>
                    <a:solidFill>
                      <a:srgbClr val="000000"/>
                    </a:solidFill>
                    <a:effectLst/>
                    <a:uLnTx/>
                    <a:uFillTx/>
                    <a:latin typeface="Times New Roman" charset="0"/>
                    <a:ea typeface="ＭＳ Ｐゴシック" charset="-128"/>
                    <a:cs typeface="+mn-cs"/>
                  </a:rPr>
                  <a:t>broadcast</a:t>
                </a:r>
                <a:br>
                  <a:rPr kumimoji="0" lang="en-US" altLang="x-none" sz="1800" b="0" i="0" u="none" strike="noStrike" kern="1200" cap="none" spc="0" normalizeH="0" baseline="0" noProof="0">
                    <a:ln>
                      <a:noFill/>
                    </a:ln>
                    <a:solidFill>
                      <a:srgbClr val="000000"/>
                    </a:solidFill>
                    <a:effectLst/>
                    <a:uLnTx/>
                    <a:uFillTx/>
                    <a:latin typeface="Times New Roman" charset="0"/>
                    <a:ea typeface="ＭＳ Ｐゴシック" charset="-128"/>
                    <a:cs typeface="+mn-cs"/>
                  </a:rPr>
                </a:br>
                <a:r>
                  <a:rPr kumimoji="0" lang="en-US" altLang="x-none" sz="1800" b="0" i="0" u="none" strike="noStrike" kern="1200" cap="none" spc="0" normalizeH="0" baseline="0" noProof="0">
                    <a:ln>
                      <a:noFill/>
                    </a:ln>
                    <a:solidFill>
                      <a:srgbClr val="000000"/>
                    </a:solidFill>
                    <a:effectLst/>
                    <a:uLnTx/>
                    <a:uFillTx/>
                    <a:latin typeface="Times New Roman" charset="0"/>
                    <a:ea typeface="ＭＳ Ｐゴシック" charset="-128"/>
                    <a:cs typeface="+mn-cs"/>
                  </a:rPr>
                  <a:t>communication</a:t>
                </a:r>
                <a:endParaRPr kumimoji="0" lang="en-US" altLang="x-none" sz="2800" b="0" i="1"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5001" name="Line 9"/>
              <p:cNvSpPr>
                <a:spLocks noChangeShapeType="1"/>
              </p:cNvSpPr>
              <p:nvPr/>
            </p:nvSpPr>
            <p:spPr bwMode="auto">
              <a:xfrm flipH="1">
                <a:off x="1154" y="1680"/>
                <a:ext cx="1294" cy="3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5002" name="Line 10"/>
              <p:cNvSpPr>
                <a:spLocks noChangeShapeType="1"/>
              </p:cNvSpPr>
              <p:nvPr/>
            </p:nvSpPr>
            <p:spPr bwMode="auto">
              <a:xfrm>
                <a:off x="3317" y="1679"/>
                <a:ext cx="1153" cy="38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5003" name="Text Box 12"/>
              <p:cNvSpPr txBox="1">
                <a:spLocks noChangeArrowheads="1"/>
              </p:cNvSpPr>
              <p:nvPr/>
            </p:nvSpPr>
            <p:spPr bwMode="auto">
              <a:xfrm>
                <a:off x="1730" y="2832"/>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50000"/>
                  </a:spcBef>
                  <a:spcAft>
                    <a:spcPts val="1000"/>
                  </a:spcAft>
                  <a:buClrTx/>
                  <a:buSzTx/>
                  <a:buFontTx/>
                  <a:buNone/>
                  <a:tabLst/>
                  <a:defRPr/>
                </a:pPr>
                <a:r>
                  <a:rPr kumimoji="0" lang="en-US" altLang="x-none" sz="1800" b="0" i="0" u="none" strike="noStrike" kern="1200" cap="none" spc="0" normalizeH="0" baseline="0" noProof="0">
                    <a:ln>
                      <a:noFill/>
                    </a:ln>
                    <a:solidFill>
                      <a:srgbClr val="000000"/>
                    </a:solidFill>
                    <a:effectLst/>
                    <a:uLnTx/>
                    <a:uFillTx/>
                    <a:latin typeface="Times New Roman" charset="0"/>
                    <a:ea typeface="ＭＳ Ｐゴシック" charset="-128"/>
                    <a:cs typeface="+mn-cs"/>
                  </a:rPr>
                  <a:t>packet-switched</a:t>
                </a:r>
                <a:br>
                  <a:rPr kumimoji="0" lang="en-US" altLang="x-none" sz="1800" b="0" i="0" u="none" strike="noStrike" kern="1200" cap="none" spc="0" normalizeH="0" baseline="0" noProof="0">
                    <a:ln>
                      <a:noFill/>
                    </a:ln>
                    <a:solidFill>
                      <a:srgbClr val="000000"/>
                    </a:solidFill>
                    <a:effectLst/>
                    <a:uLnTx/>
                    <a:uFillTx/>
                    <a:latin typeface="Times New Roman" charset="0"/>
                    <a:ea typeface="ＭＳ Ｐゴシック" charset="-128"/>
                    <a:cs typeface="+mn-cs"/>
                  </a:rPr>
                </a:br>
                <a:r>
                  <a:rPr kumimoji="0" lang="en-US" altLang="x-none" sz="1800" b="0" i="0" u="none" strike="noStrike" kern="1200" cap="none" spc="0" normalizeH="0" baseline="0" noProof="0">
                    <a:ln>
                      <a:noFill/>
                    </a:ln>
                    <a:solidFill>
                      <a:srgbClr val="000000"/>
                    </a:solidFill>
                    <a:effectLst/>
                    <a:uLnTx/>
                    <a:uFillTx/>
                    <a:latin typeface="Times New Roman" charset="0"/>
                    <a:ea typeface="ＭＳ Ｐゴシック" charset="-128"/>
                    <a:cs typeface="+mn-cs"/>
                  </a:rPr>
                  <a:t> network</a:t>
                </a:r>
                <a:endParaRPr kumimoji="0" lang="en-US" altLang="x-none" sz="2800" b="0" i="1"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5004" name="Line 13"/>
              <p:cNvSpPr>
                <a:spLocks noChangeShapeType="1"/>
              </p:cNvSpPr>
              <p:nvPr/>
            </p:nvSpPr>
            <p:spPr bwMode="auto">
              <a:xfrm flipH="1">
                <a:off x="484" y="2496"/>
                <a:ext cx="764" cy="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5005" name="Line 14"/>
              <p:cNvSpPr>
                <a:spLocks noChangeShapeType="1"/>
              </p:cNvSpPr>
              <p:nvPr/>
            </p:nvSpPr>
            <p:spPr bwMode="auto">
              <a:xfrm>
                <a:off x="1392" y="2500"/>
                <a:ext cx="916" cy="3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5006" name="Text Box 15"/>
              <p:cNvSpPr txBox="1">
                <a:spLocks noChangeArrowheads="1"/>
              </p:cNvSpPr>
              <p:nvPr/>
            </p:nvSpPr>
            <p:spPr bwMode="auto">
              <a:xfrm>
                <a:off x="676" y="3634"/>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50000"/>
                  </a:spcBef>
                  <a:spcAft>
                    <a:spcPts val="1000"/>
                  </a:spcAft>
                  <a:buClrTx/>
                  <a:buSzTx/>
                  <a:buFontTx/>
                  <a:buNone/>
                  <a:tabLst/>
                  <a:defRPr/>
                </a:pPr>
                <a:r>
                  <a:rPr kumimoji="0" lang="en-US" altLang="x-none" sz="1800" b="0" i="0" u="none" strike="noStrike" kern="1200" cap="none" spc="0" normalizeH="0" baseline="0" noProof="0">
                    <a:ln>
                      <a:noFill/>
                    </a:ln>
                    <a:solidFill>
                      <a:srgbClr val="000000"/>
                    </a:solidFill>
                    <a:effectLst/>
                    <a:uLnTx/>
                    <a:uFillTx/>
                    <a:latin typeface="Times New Roman" charset="0"/>
                    <a:ea typeface="ＭＳ Ｐゴシック" charset="-128"/>
                    <a:cs typeface="+mn-cs"/>
                  </a:rPr>
                  <a:t>datagram</a:t>
                </a:r>
                <a:br>
                  <a:rPr kumimoji="0" lang="en-US" altLang="x-none" sz="1800" b="0" i="0" u="none" strike="noStrike" kern="1200" cap="none" spc="0" normalizeH="0" baseline="0" noProof="0">
                    <a:ln>
                      <a:noFill/>
                    </a:ln>
                    <a:solidFill>
                      <a:srgbClr val="000000"/>
                    </a:solidFill>
                    <a:effectLst/>
                    <a:uLnTx/>
                    <a:uFillTx/>
                    <a:latin typeface="Times New Roman" charset="0"/>
                    <a:ea typeface="ＭＳ Ｐゴシック" charset="-128"/>
                    <a:cs typeface="+mn-cs"/>
                  </a:rPr>
                </a:br>
                <a:r>
                  <a:rPr kumimoji="0" lang="en-US" altLang="x-none" sz="1800" b="0" i="0" u="none" strike="noStrike" kern="1200" cap="none" spc="0" normalizeH="0" baseline="0" noProof="0">
                    <a:ln>
                      <a:noFill/>
                    </a:ln>
                    <a:solidFill>
                      <a:srgbClr val="000000"/>
                    </a:solidFill>
                    <a:effectLst/>
                    <a:uLnTx/>
                    <a:uFillTx/>
                    <a:latin typeface="Times New Roman" charset="0"/>
                    <a:ea typeface="ＭＳ Ｐゴシック" charset="-128"/>
                    <a:cs typeface="+mn-cs"/>
                  </a:rPr>
                  <a:t> network</a:t>
                </a:r>
                <a:endParaRPr kumimoji="0" lang="en-US" altLang="x-none" sz="2800" b="0" i="1"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5007" name="Line 17"/>
              <p:cNvSpPr>
                <a:spLocks noChangeShapeType="1"/>
              </p:cNvSpPr>
              <p:nvPr/>
            </p:nvSpPr>
            <p:spPr bwMode="auto">
              <a:xfrm flipH="1">
                <a:off x="1396" y="3322"/>
                <a:ext cx="867" cy="33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5008" name="Text Box 19"/>
              <p:cNvSpPr txBox="1">
                <a:spLocks noChangeArrowheads="1"/>
              </p:cNvSpPr>
              <p:nvPr/>
            </p:nvSpPr>
            <p:spPr bwMode="auto">
              <a:xfrm>
                <a:off x="2882" y="3604"/>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50000"/>
                  </a:spcBef>
                  <a:spcAft>
                    <a:spcPts val="1000"/>
                  </a:spcAft>
                  <a:buClrTx/>
                  <a:buSzTx/>
                  <a:buFontTx/>
                  <a:buNone/>
                  <a:tabLst/>
                  <a:defRPr/>
                </a:pPr>
                <a:r>
                  <a:rPr kumimoji="0" lang="en-US" altLang="x-none" sz="1800" b="0" i="0" u="none" strike="noStrike" kern="1200" cap="none" spc="0" normalizeH="0" baseline="0" noProof="0">
                    <a:ln>
                      <a:noFill/>
                    </a:ln>
                    <a:solidFill>
                      <a:srgbClr val="000000"/>
                    </a:solidFill>
                    <a:effectLst/>
                    <a:uLnTx/>
                    <a:uFillTx/>
                    <a:latin typeface="Times New Roman" charset="0"/>
                    <a:ea typeface="ＭＳ Ｐゴシック" charset="-128"/>
                    <a:cs typeface="+mn-cs"/>
                  </a:rPr>
                  <a:t>virtual circuit network</a:t>
                </a:r>
                <a:endParaRPr kumimoji="0" lang="en-US" altLang="x-none" sz="2800" b="0" i="1"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85009" name="Line 20"/>
              <p:cNvSpPr>
                <a:spLocks noChangeShapeType="1"/>
              </p:cNvSpPr>
              <p:nvPr/>
            </p:nvSpPr>
            <p:spPr bwMode="auto">
              <a:xfrm>
                <a:off x="2452" y="3316"/>
                <a:ext cx="960"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5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grpSp>
    </p:spTree>
    <p:extLst>
      <p:ext uri="{BB962C8B-B14F-4D97-AF65-F5344CB8AC3E}">
        <p14:creationId xmlns:p14="http://schemas.microsoft.com/office/powerpoint/2010/main" val="767717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7FF78573-E469-414B-BA3D-CEAD6AF01B70}" type="slidenum">
              <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26</a:t>
            </a:fld>
            <a:endParaRPr kumimoji="0" lang="en-US" altLang="x-none" sz="1200" b="0" i="0" u="none" strike="noStrike" kern="1200" cap="none" spc="0" normalizeH="0" baseline="0" noProof="0">
              <a:ln>
                <a:noFill/>
              </a:ln>
              <a:solidFill>
                <a:srgbClr val="000000"/>
              </a:solidFill>
              <a:effectLst/>
              <a:uLnTx/>
              <a:uFillTx/>
              <a:latin typeface="Tahoma" charset="0"/>
              <a:ea typeface="ＭＳ Ｐゴシック" charset="-128"/>
              <a:cs typeface="+mn-cs"/>
            </a:endParaRPr>
          </a:p>
        </p:txBody>
      </p:sp>
      <p:sp>
        <p:nvSpPr>
          <p:cNvPr id="87042" name="Rectangle 2"/>
          <p:cNvSpPr>
            <a:spLocks noGrp="1" noChangeArrowheads="1"/>
          </p:cNvSpPr>
          <p:nvPr>
            <p:ph type="title"/>
          </p:nvPr>
        </p:nvSpPr>
        <p:spPr/>
        <p:txBody>
          <a:bodyPr/>
          <a:lstStyle/>
          <a:p>
            <a:r>
              <a:rPr lang="en-US" altLang="x-none" sz="3600">
                <a:ea typeface="ＭＳ Ｐゴシック" charset="-128"/>
              </a:rPr>
              <a:t>Summary of Progress</a:t>
            </a:r>
          </a:p>
        </p:txBody>
      </p:sp>
      <p:sp>
        <p:nvSpPr>
          <p:cNvPr id="87043"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We have seen the hardware infrastructure, the basic communication scheme, a next key question is how to develop the software system.</a:t>
            </a:r>
          </a:p>
        </p:txBody>
      </p:sp>
    </p:spTree>
    <p:extLst>
      <p:ext uri="{BB962C8B-B14F-4D97-AF65-F5344CB8AC3E}">
        <p14:creationId xmlns:p14="http://schemas.microsoft.com/office/powerpoint/2010/main" val="2750995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x-none" sz="3600">
                <a:ea typeface="ＭＳ Ｐゴシック" charset="-128"/>
              </a:rPr>
              <a:t>Summary of Progress</a:t>
            </a:r>
          </a:p>
        </p:txBody>
      </p:sp>
      <p:sp>
        <p:nvSpPr>
          <p:cNvPr id="87043" name="Rectangle 3"/>
          <p:cNvSpPr>
            <a:spLocks noGrp="1" noChangeArrowheads="1"/>
          </p:cNvSpPr>
          <p:nvPr>
            <p:ph idx="1"/>
          </p:nvPr>
        </p:nvSpPr>
        <p:spPr/>
        <p:txBody>
          <a:bodyPr/>
          <a:lstStyle/>
          <a:p>
            <a:pPr>
              <a:buFont typeface="Wingdings" pitchFamily="2" charset="2"/>
              <a:buChar char="q"/>
            </a:pPr>
            <a:r>
              <a:rPr lang="en-US" altLang="x-none" dirty="0">
                <a:ea typeface="ＭＳ Ｐゴシック" charset="-128"/>
              </a:rPr>
              <a:t>We have seen the hardware infrastructure, the basic communication scheme, a next key question is how to develop the software system.</a:t>
            </a:r>
          </a:p>
        </p:txBody>
      </p:sp>
      <p:sp>
        <p:nvSpPr>
          <p:cNvPr id="8704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FF78573-E469-414B-BA3D-CEAD6AF01B70}" type="slidenum">
              <a:rPr lang="en-US" altLang="x-none" sz="1200">
                <a:latin typeface="Tahoma" charset="0"/>
              </a:rPr>
              <a:pPr>
                <a:spcBef>
                  <a:spcPct val="0"/>
                </a:spcBef>
                <a:buClrTx/>
                <a:buSzTx/>
                <a:buFontTx/>
                <a:buNone/>
              </a:pPr>
              <a:t>27</a:t>
            </a:fld>
            <a:endParaRPr lang="en-US" altLang="x-none" sz="1200">
              <a:latin typeface="Tahoma" charset="0"/>
            </a:endParaRPr>
          </a:p>
        </p:txBody>
      </p:sp>
    </p:spTree>
    <p:extLst>
      <p:ext uri="{BB962C8B-B14F-4D97-AF65-F5344CB8AC3E}">
        <p14:creationId xmlns:p14="http://schemas.microsoft.com/office/powerpoint/2010/main" val="1217802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89941DF-E16E-5F4B-92D8-3DBC9168B165}" type="slidenum">
              <a:rPr lang="en-US" altLang="x-none" sz="1200">
                <a:latin typeface="Tahoma" charset="0"/>
              </a:rPr>
              <a:pPr>
                <a:spcBef>
                  <a:spcPct val="0"/>
                </a:spcBef>
                <a:buClrTx/>
                <a:buSzTx/>
                <a:buFontTx/>
                <a:buNone/>
              </a:pPr>
              <a:t>28</a:t>
            </a:fld>
            <a:endParaRPr lang="en-US" altLang="x-none" sz="1200">
              <a:latin typeface="Tahoma" charset="0"/>
            </a:endParaRPr>
          </a:p>
        </p:txBody>
      </p:sp>
      <p:sp>
        <p:nvSpPr>
          <p:cNvPr id="89090"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Outline</a:t>
            </a:r>
          </a:p>
        </p:txBody>
      </p:sp>
      <p:sp>
        <p:nvSpPr>
          <p:cNvPr id="89091" name="Rectangle 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charset="2"/>
              <a:buChar char="q"/>
            </a:pPr>
            <a:r>
              <a:rPr lang="en-US" altLang="zh-CN" dirty="0">
                <a:ea typeface="宋体" charset="-122"/>
              </a:rPr>
              <a:t>Admin. and r</a:t>
            </a:r>
            <a:r>
              <a:rPr lang="en-US" altLang="x-none" dirty="0">
                <a:ea typeface="宋体" charset="-122"/>
              </a:rPr>
              <a:t>ecap</a:t>
            </a:r>
          </a:p>
          <a:p>
            <a:pPr algn="l">
              <a:buFont typeface="Wingdings" charset="2"/>
              <a:buChar char="q"/>
            </a:pPr>
            <a:r>
              <a:rPr lang="en-US" dirty="0">
                <a:ea typeface="宋体" charset="-122"/>
              </a:rPr>
              <a:t>A taxonomy of communication networks</a:t>
            </a:r>
            <a:endParaRPr lang="en-US" altLang="x-none" dirty="0">
              <a:ea typeface="宋体" charset="-122"/>
            </a:endParaRPr>
          </a:p>
          <a:p>
            <a:pPr algn="l">
              <a:buClr>
                <a:srgbClr val="0033CC"/>
              </a:buClr>
              <a:buFont typeface="Wingdings" charset="2"/>
              <a:buChar char="q"/>
            </a:pPr>
            <a:r>
              <a:rPr lang="en-US" altLang="x-none" dirty="0">
                <a:ea typeface="宋体" charset="-122"/>
              </a:rPr>
              <a:t>Layered network architecture</a:t>
            </a:r>
          </a:p>
          <a:p>
            <a:pPr lvl="1" algn="l">
              <a:buClr>
                <a:srgbClr val="C00000"/>
              </a:buClr>
              <a:buSzPct val="85000"/>
              <a:buFont typeface="Wingdings" charset="2"/>
              <a:buChar char="Ø"/>
            </a:pPr>
            <a:r>
              <a:rPr lang="en-US" altLang="x-none" sz="2800" i="1" dirty="0">
                <a:solidFill>
                  <a:srgbClr val="C00000"/>
                </a:solidFill>
              </a:rPr>
              <a:t>what is layering?</a:t>
            </a:r>
          </a:p>
          <a:p>
            <a:pPr lvl="1" algn="l">
              <a:buSzPct val="85000"/>
              <a:buFont typeface="Wingdings" charset="2"/>
              <a:buChar char="q"/>
            </a:pPr>
            <a:r>
              <a:rPr lang="en-US" altLang="x-none" sz="2800" dirty="0"/>
              <a:t>why </a:t>
            </a:r>
            <a:r>
              <a:rPr lang="en-US" altLang="zh-CN" sz="2800" dirty="0">
                <a:ea typeface="宋体" charset="-122"/>
              </a:rPr>
              <a:t>l</a:t>
            </a:r>
            <a:r>
              <a:rPr lang="en-US" altLang="x-none" sz="2800" dirty="0"/>
              <a:t>ayering?</a:t>
            </a:r>
          </a:p>
          <a:p>
            <a:pPr lvl="1" algn="l">
              <a:buClr>
                <a:srgbClr val="0033CC"/>
              </a:buClr>
              <a:buSzPct val="85000"/>
              <a:buFont typeface="Wingdings" charset="2"/>
              <a:buChar char="q"/>
            </a:pPr>
            <a:r>
              <a:rPr lang="en-US" altLang="x-none" sz="2800" dirty="0"/>
              <a:t>how to determine the layers?</a:t>
            </a:r>
          </a:p>
          <a:p>
            <a:pPr lvl="1" algn="l">
              <a:buClr>
                <a:srgbClr val="0033CC"/>
              </a:buClr>
              <a:buSzPct val="85000"/>
              <a:buFont typeface="Wingdings" charset="2"/>
              <a:buChar char="q"/>
            </a:pPr>
            <a:r>
              <a:rPr lang="en-US" altLang="x-none" sz="2800" dirty="0"/>
              <a:t>ISO/OSI layering and Internet layering</a:t>
            </a:r>
          </a:p>
        </p:txBody>
      </p:sp>
    </p:spTree>
    <p:extLst>
      <p:ext uri="{BB962C8B-B14F-4D97-AF65-F5344CB8AC3E}">
        <p14:creationId xmlns:p14="http://schemas.microsoft.com/office/powerpoint/2010/main" val="2827263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pitchFamily="2" charset="2"/>
              <a:buChar char="q"/>
            </a:pPr>
            <a:r>
              <a:rPr lang="en-US" altLang="x-none" dirty="0"/>
              <a:t>A technique to organize a networked system into a </a:t>
            </a:r>
            <a:r>
              <a:rPr lang="en-US" altLang="x-none" dirty="0">
                <a:solidFill>
                  <a:srgbClr val="FF0000"/>
                </a:solidFill>
              </a:rPr>
              <a:t>succession</a:t>
            </a:r>
            <a:r>
              <a:rPr lang="en-US" altLang="x-none" dirty="0"/>
              <a:t> of logically distinct entities, such that the service provided by one entity is </a:t>
            </a:r>
            <a:r>
              <a:rPr lang="en-US" altLang="x-none" dirty="0">
                <a:solidFill>
                  <a:srgbClr val="FF0000"/>
                </a:solidFill>
              </a:rPr>
              <a:t>solely</a:t>
            </a:r>
            <a:r>
              <a:rPr lang="en-US" altLang="x-none" dirty="0"/>
              <a:t> based on the service provided by the previous (lower level) entity.</a:t>
            </a:r>
          </a:p>
        </p:txBody>
      </p:sp>
      <p:sp>
        <p:nvSpPr>
          <p:cNvPr id="9113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064867-AFF1-574C-B2FD-E152DF7BADF3}" type="slidenum">
              <a:rPr lang="en-US" altLang="x-none" sz="1200">
                <a:latin typeface="Tahoma" charset="0"/>
              </a:rPr>
              <a:pPr>
                <a:spcBef>
                  <a:spcPct val="0"/>
                </a:spcBef>
                <a:buClrTx/>
                <a:buSzTx/>
                <a:buFontTx/>
                <a:buNone/>
              </a:pPr>
              <a:t>29</a:t>
            </a:fld>
            <a:endParaRPr lang="en-US" altLang="x-none" sz="1200">
              <a:latin typeface="Tahoma" charset="0"/>
            </a:endParaRPr>
          </a:p>
        </p:txBody>
      </p:sp>
      <p:sp>
        <p:nvSpPr>
          <p:cNvPr id="9113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What is Layering?</a:t>
            </a:r>
          </a:p>
        </p:txBody>
      </p:sp>
      <p:sp>
        <p:nvSpPr>
          <p:cNvPr id="91140" name="Rectangle 4"/>
          <p:cNvSpPr>
            <a:spLocks noChangeArrowheads="1"/>
          </p:cNvSpPr>
          <p:nvPr/>
        </p:nvSpPr>
        <p:spPr bwMode="auto">
          <a:xfrm>
            <a:off x="9906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1" name="Text Box 5"/>
          <p:cNvSpPr txBox="1">
            <a:spLocks noChangeArrowheads="1"/>
          </p:cNvSpPr>
          <p:nvPr/>
        </p:nvSpPr>
        <p:spPr bwMode="auto">
          <a:xfrm>
            <a:off x="10239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1142" name="Rectangle 6"/>
          <p:cNvSpPr>
            <a:spLocks noChangeArrowheads="1"/>
          </p:cNvSpPr>
          <p:nvPr/>
        </p:nvSpPr>
        <p:spPr bwMode="auto">
          <a:xfrm>
            <a:off x="9906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3" name="Text Box 7"/>
          <p:cNvSpPr txBox="1">
            <a:spLocks noChangeArrowheads="1"/>
          </p:cNvSpPr>
          <p:nvPr/>
        </p:nvSpPr>
        <p:spPr bwMode="auto">
          <a:xfrm>
            <a:off x="11715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1144" name="Rectangle 8"/>
          <p:cNvSpPr>
            <a:spLocks noChangeArrowheads="1"/>
          </p:cNvSpPr>
          <p:nvPr/>
        </p:nvSpPr>
        <p:spPr bwMode="auto">
          <a:xfrm>
            <a:off x="9906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5" name="Text Box 9"/>
          <p:cNvSpPr txBox="1">
            <a:spLocks noChangeArrowheads="1"/>
          </p:cNvSpPr>
          <p:nvPr/>
        </p:nvSpPr>
        <p:spPr bwMode="auto">
          <a:xfrm>
            <a:off x="11715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46" name="Rectangle 10"/>
          <p:cNvSpPr>
            <a:spLocks noChangeArrowheads="1"/>
          </p:cNvSpPr>
          <p:nvPr/>
        </p:nvSpPr>
        <p:spPr bwMode="auto">
          <a:xfrm>
            <a:off x="9906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7" name="Text Box 11"/>
          <p:cNvSpPr txBox="1">
            <a:spLocks noChangeArrowheads="1"/>
          </p:cNvSpPr>
          <p:nvPr/>
        </p:nvSpPr>
        <p:spPr bwMode="auto">
          <a:xfrm>
            <a:off x="11715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48" name="Rectangle 12"/>
          <p:cNvSpPr>
            <a:spLocks noChangeArrowheads="1"/>
          </p:cNvSpPr>
          <p:nvPr/>
        </p:nvSpPr>
        <p:spPr bwMode="auto">
          <a:xfrm>
            <a:off x="9906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9" name="Text Box 13"/>
          <p:cNvSpPr txBox="1">
            <a:spLocks noChangeArrowheads="1"/>
          </p:cNvSpPr>
          <p:nvPr/>
        </p:nvSpPr>
        <p:spPr bwMode="auto">
          <a:xfrm>
            <a:off x="11445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50" name="Rectangle 14"/>
          <p:cNvSpPr>
            <a:spLocks noChangeArrowheads="1"/>
          </p:cNvSpPr>
          <p:nvPr/>
        </p:nvSpPr>
        <p:spPr bwMode="auto">
          <a:xfrm>
            <a:off x="64008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1" name="Text Box 15"/>
          <p:cNvSpPr txBox="1">
            <a:spLocks noChangeArrowheads="1"/>
          </p:cNvSpPr>
          <p:nvPr/>
        </p:nvSpPr>
        <p:spPr bwMode="auto">
          <a:xfrm>
            <a:off x="64341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1152" name="Rectangle 16"/>
          <p:cNvSpPr>
            <a:spLocks noChangeArrowheads="1"/>
          </p:cNvSpPr>
          <p:nvPr/>
        </p:nvSpPr>
        <p:spPr bwMode="auto">
          <a:xfrm>
            <a:off x="64008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3" name="Text Box 17"/>
          <p:cNvSpPr txBox="1">
            <a:spLocks noChangeArrowheads="1"/>
          </p:cNvSpPr>
          <p:nvPr/>
        </p:nvSpPr>
        <p:spPr bwMode="auto">
          <a:xfrm>
            <a:off x="65817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1154" name="Rectangle 18"/>
          <p:cNvSpPr>
            <a:spLocks noChangeArrowheads="1"/>
          </p:cNvSpPr>
          <p:nvPr/>
        </p:nvSpPr>
        <p:spPr bwMode="auto">
          <a:xfrm>
            <a:off x="64008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5" name="Text Box 19"/>
          <p:cNvSpPr txBox="1">
            <a:spLocks noChangeArrowheads="1"/>
          </p:cNvSpPr>
          <p:nvPr/>
        </p:nvSpPr>
        <p:spPr bwMode="auto">
          <a:xfrm>
            <a:off x="65817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56" name="Rectangle 20"/>
          <p:cNvSpPr>
            <a:spLocks noChangeArrowheads="1"/>
          </p:cNvSpPr>
          <p:nvPr/>
        </p:nvSpPr>
        <p:spPr bwMode="auto">
          <a:xfrm>
            <a:off x="64008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7" name="Text Box 21"/>
          <p:cNvSpPr txBox="1">
            <a:spLocks noChangeArrowheads="1"/>
          </p:cNvSpPr>
          <p:nvPr/>
        </p:nvSpPr>
        <p:spPr bwMode="auto">
          <a:xfrm>
            <a:off x="65817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58" name="Rectangle 22"/>
          <p:cNvSpPr>
            <a:spLocks noChangeArrowheads="1"/>
          </p:cNvSpPr>
          <p:nvPr/>
        </p:nvSpPr>
        <p:spPr bwMode="auto">
          <a:xfrm>
            <a:off x="64008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9" name="Text Box 23"/>
          <p:cNvSpPr txBox="1">
            <a:spLocks noChangeArrowheads="1"/>
          </p:cNvSpPr>
          <p:nvPr/>
        </p:nvSpPr>
        <p:spPr bwMode="auto">
          <a:xfrm>
            <a:off x="65547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60" name="Rectangle 24"/>
          <p:cNvSpPr>
            <a:spLocks noChangeArrowheads="1"/>
          </p:cNvSpPr>
          <p:nvPr/>
        </p:nvSpPr>
        <p:spPr bwMode="auto">
          <a:xfrm>
            <a:off x="3630613" y="5181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1" name="Text Box 25"/>
          <p:cNvSpPr txBox="1">
            <a:spLocks noChangeArrowheads="1"/>
          </p:cNvSpPr>
          <p:nvPr/>
        </p:nvSpPr>
        <p:spPr bwMode="auto">
          <a:xfrm>
            <a:off x="3811588" y="51657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62" name="Rectangle 26"/>
          <p:cNvSpPr>
            <a:spLocks noChangeArrowheads="1"/>
          </p:cNvSpPr>
          <p:nvPr/>
        </p:nvSpPr>
        <p:spPr bwMode="auto">
          <a:xfrm>
            <a:off x="3630613" y="5562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3" name="Text Box 27"/>
          <p:cNvSpPr txBox="1">
            <a:spLocks noChangeArrowheads="1"/>
          </p:cNvSpPr>
          <p:nvPr/>
        </p:nvSpPr>
        <p:spPr bwMode="auto">
          <a:xfrm>
            <a:off x="3811588"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64" name="Rectangle 28"/>
          <p:cNvSpPr>
            <a:spLocks noChangeArrowheads="1"/>
          </p:cNvSpPr>
          <p:nvPr/>
        </p:nvSpPr>
        <p:spPr bwMode="auto">
          <a:xfrm>
            <a:off x="3630613" y="5943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5" name="Text Box 29"/>
          <p:cNvSpPr txBox="1">
            <a:spLocks noChangeArrowheads="1"/>
          </p:cNvSpPr>
          <p:nvPr/>
        </p:nvSpPr>
        <p:spPr bwMode="auto">
          <a:xfrm>
            <a:off x="3784600" y="59277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66" name="Rectangle 30"/>
          <p:cNvSpPr>
            <a:spLocks noChangeArrowheads="1"/>
          </p:cNvSpPr>
          <p:nvPr/>
        </p:nvSpPr>
        <p:spPr bwMode="auto">
          <a:xfrm>
            <a:off x="762000" y="6324600"/>
            <a:ext cx="7543800" cy="3810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7" name="Text Box 31"/>
          <p:cNvSpPr txBox="1">
            <a:spLocks noChangeArrowheads="1"/>
          </p:cNvSpPr>
          <p:nvPr/>
        </p:nvSpPr>
        <p:spPr bwMode="auto">
          <a:xfrm>
            <a:off x="3429000" y="63087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 medium</a:t>
            </a:r>
          </a:p>
        </p:txBody>
      </p:sp>
      <p:cxnSp>
        <p:nvCxnSpPr>
          <p:cNvPr id="91168" name="AutoShape 32"/>
          <p:cNvCxnSpPr>
            <a:cxnSpLocks noChangeShapeType="1"/>
            <a:stCxn id="91148" idx="3"/>
            <a:endCxn id="91164" idx="1"/>
          </p:cNvCxnSpPr>
          <p:nvPr/>
        </p:nvCxnSpPr>
        <p:spPr bwMode="auto">
          <a:xfrm>
            <a:off x="2706688" y="6134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69" name="AutoShape 33"/>
          <p:cNvCxnSpPr>
            <a:cxnSpLocks noChangeShapeType="1"/>
            <a:stCxn id="91146" idx="3"/>
            <a:endCxn id="91162" idx="1"/>
          </p:cNvCxnSpPr>
          <p:nvPr/>
        </p:nvCxnSpPr>
        <p:spPr bwMode="auto">
          <a:xfrm>
            <a:off x="2706688" y="5753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0" name="AutoShape 34"/>
          <p:cNvCxnSpPr>
            <a:cxnSpLocks noChangeShapeType="1"/>
            <a:stCxn id="91144" idx="3"/>
            <a:endCxn id="91160" idx="1"/>
          </p:cNvCxnSpPr>
          <p:nvPr/>
        </p:nvCxnSpPr>
        <p:spPr bwMode="auto">
          <a:xfrm>
            <a:off x="2706688" y="5372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1" name="AutoShape 35"/>
          <p:cNvCxnSpPr>
            <a:cxnSpLocks noChangeShapeType="1"/>
            <a:stCxn id="91164" idx="3"/>
            <a:endCxn id="91158" idx="1"/>
          </p:cNvCxnSpPr>
          <p:nvPr/>
        </p:nvCxnSpPr>
        <p:spPr bwMode="auto">
          <a:xfrm>
            <a:off x="5346700" y="6134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2" name="AutoShape 36"/>
          <p:cNvCxnSpPr>
            <a:cxnSpLocks noChangeShapeType="1"/>
            <a:stCxn id="91162" idx="3"/>
            <a:endCxn id="91156" idx="1"/>
          </p:cNvCxnSpPr>
          <p:nvPr/>
        </p:nvCxnSpPr>
        <p:spPr bwMode="auto">
          <a:xfrm>
            <a:off x="5346700" y="5753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3" name="AutoShape 37"/>
          <p:cNvCxnSpPr>
            <a:cxnSpLocks noChangeShapeType="1"/>
            <a:stCxn id="91160" idx="3"/>
            <a:endCxn id="91154" idx="1"/>
          </p:cNvCxnSpPr>
          <p:nvPr/>
        </p:nvCxnSpPr>
        <p:spPr bwMode="auto">
          <a:xfrm>
            <a:off x="5346700" y="5372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4" name="AutoShape 38"/>
          <p:cNvCxnSpPr>
            <a:cxnSpLocks noChangeShapeType="1"/>
            <a:stCxn id="91142" idx="3"/>
            <a:endCxn id="91152" idx="1"/>
          </p:cNvCxnSpPr>
          <p:nvPr/>
        </p:nvCxnSpPr>
        <p:spPr bwMode="auto">
          <a:xfrm>
            <a:off x="2706688" y="4991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5" name="AutoShape 39"/>
          <p:cNvCxnSpPr>
            <a:cxnSpLocks noChangeShapeType="1"/>
            <a:stCxn id="91140" idx="3"/>
            <a:endCxn id="91150" idx="1"/>
          </p:cNvCxnSpPr>
          <p:nvPr/>
        </p:nvCxnSpPr>
        <p:spPr bwMode="auto">
          <a:xfrm>
            <a:off x="2706688" y="4610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80783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4"/>
          <p:cNvSpPr>
            <a:spLocks noGrp="1"/>
          </p:cNvSpPr>
          <p:nvPr>
            <p:ph type="sldNum" sz="quarter" idx="11"/>
          </p:nvPr>
        </p:nvSpPr>
        <p:spPr>
          <a:xfrm>
            <a:off x="5137150" y="6369050"/>
            <a:ext cx="3956050" cy="455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70304686-9EB6-9846-B532-665CA8CAED70}" type="slidenum">
              <a:rPr lang="en-US" altLang="x-none" sz="1200">
                <a:solidFill>
                  <a:srgbClr val="000000"/>
                </a:solidFill>
                <a:latin typeface="Tahoma" charset="0"/>
              </a:rPr>
              <a:pPr/>
              <a:t>3</a:t>
            </a:fld>
            <a:endParaRPr lang="en-US" altLang="x-none" sz="1200">
              <a:solidFill>
                <a:srgbClr val="000000"/>
              </a:solidFill>
              <a:latin typeface="Tahoma" charset="0"/>
            </a:endParaRPr>
          </a:p>
        </p:txBody>
      </p:sp>
      <p:sp>
        <p:nvSpPr>
          <p:cNvPr id="84994" name="Rectangle 2"/>
          <p:cNvSpPr>
            <a:spLocks noGrp="1" noChangeArrowheads="1"/>
          </p:cNvSpPr>
          <p:nvPr>
            <p:ph type="title"/>
          </p:nvPr>
        </p:nvSpPr>
        <p:spPr/>
        <p:txBody>
          <a:bodyPr/>
          <a:lstStyle/>
          <a:p>
            <a:r>
              <a:rPr lang="en-US" altLang="x-none">
                <a:ea typeface="ＭＳ Ｐゴシック" charset="-128"/>
              </a:rPr>
              <a:t>Admin</a:t>
            </a:r>
          </a:p>
        </p:txBody>
      </p:sp>
      <p:sp>
        <p:nvSpPr>
          <p:cNvPr id="84995"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Questions on Assignment One</a:t>
            </a:r>
          </a:p>
        </p:txBody>
      </p:sp>
    </p:spTree>
    <p:extLst>
      <p:ext uri="{BB962C8B-B14F-4D97-AF65-F5344CB8AC3E}">
        <p14:creationId xmlns:p14="http://schemas.microsoft.com/office/powerpoint/2010/main" val="2388759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B862D25-618E-5B4A-A554-55B1A8E22DD9}" type="slidenum">
              <a:rPr lang="en-US" altLang="x-none" sz="1200">
                <a:latin typeface="Tahoma" charset="0"/>
              </a:rPr>
              <a:pPr>
                <a:spcBef>
                  <a:spcPct val="0"/>
                </a:spcBef>
                <a:buClrTx/>
                <a:buSzTx/>
                <a:buFontTx/>
                <a:buNone/>
              </a:pPr>
              <a:t>30</a:t>
            </a:fld>
            <a:endParaRPr lang="en-US" altLang="x-none" sz="1200">
              <a:latin typeface="Tahoma" charset="0"/>
            </a:endParaRPr>
          </a:p>
        </p:txBody>
      </p:sp>
      <p:sp>
        <p:nvSpPr>
          <p:cNvPr id="93186" name="Rectangle 1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Outline</a:t>
            </a:r>
          </a:p>
        </p:txBody>
      </p:sp>
      <p:sp>
        <p:nvSpPr>
          <p:cNvPr id="93187" name="Rectangle 1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charset="2"/>
              <a:buChar char="q"/>
            </a:pPr>
            <a:r>
              <a:rPr lang="en-US" altLang="x-none" dirty="0"/>
              <a:t>Admin. and recap</a:t>
            </a:r>
          </a:p>
          <a:p>
            <a:pPr algn="l">
              <a:buFont typeface="Wingdings" charset="2"/>
              <a:buChar char="q"/>
            </a:pPr>
            <a:r>
              <a:rPr lang="en-US" dirty="0">
                <a:ea typeface="宋体" charset="-122"/>
              </a:rPr>
              <a:t>A taxonomy of communication networks</a:t>
            </a:r>
            <a:endParaRPr lang="en-US" altLang="x-none" dirty="0"/>
          </a:p>
          <a:p>
            <a:pPr algn="l">
              <a:buClr>
                <a:srgbClr val="0033CC"/>
              </a:buClr>
              <a:buFont typeface="Wingdings" charset="2"/>
              <a:buChar char="q"/>
            </a:pPr>
            <a:r>
              <a:rPr lang="en-US" altLang="x-none" dirty="0"/>
              <a:t>Layered network architecture</a:t>
            </a:r>
          </a:p>
          <a:p>
            <a:pPr lvl="1" algn="l">
              <a:buSzPct val="85000"/>
              <a:buFont typeface="Wingdings" charset="2"/>
              <a:buChar char="q"/>
            </a:pPr>
            <a:r>
              <a:rPr lang="en-US" altLang="x-none" sz="2800" dirty="0"/>
              <a:t>what is layering?</a:t>
            </a:r>
          </a:p>
          <a:p>
            <a:pPr lvl="1" algn="l">
              <a:buClr>
                <a:srgbClr val="C00000"/>
              </a:buClr>
              <a:buSzPct val="85000"/>
              <a:buFont typeface="Wingdings" charset="2"/>
              <a:buChar char="Ø"/>
            </a:pPr>
            <a:r>
              <a:rPr lang="en-US" altLang="x-none" sz="2800" i="1" dirty="0">
                <a:solidFill>
                  <a:srgbClr val="C00000"/>
                </a:solidFill>
              </a:rPr>
              <a:t>why </a:t>
            </a:r>
            <a:r>
              <a:rPr lang="en-US" altLang="zh-CN" sz="2800" i="1" dirty="0">
                <a:solidFill>
                  <a:srgbClr val="C00000"/>
                </a:solidFill>
                <a:ea typeface="宋体" charset="-122"/>
              </a:rPr>
              <a:t>l</a:t>
            </a:r>
            <a:r>
              <a:rPr lang="en-US" altLang="x-none" sz="2800" i="1" dirty="0">
                <a:solidFill>
                  <a:srgbClr val="C00000"/>
                </a:solidFill>
              </a:rPr>
              <a:t>ayering?</a:t>
            </a:r>
          </a:p>
        </p:txBody>
      </p:sp>
    </p:spTree>
    <p:extLst>
      <p:ext uri="{BB962C8B-B14F-4D97-AF65-F5344CB8AC3E}">
        <p14:creationId xmlns:p14="http://schemas.microsoft.com/office/powerpoint/2010/main" val="1412406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Why Layering?</a:t>
            </a:r>
          </a:p>
        </p:txBody>
      </p:sp>
      <p:sp>
        <p:nvSpPr>
          <p:cNvPr id="9523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912523C-E089-A54F-BF04-705AC9DCB5B9}" type="slidenum">
              <a:rPr lang="en-US" altLang="x-none" sz="1200">
                <a:latin typeface="Tahoma" charset="0"/>
              </a:rPr>
              <a:pPr>
                <a:spcBef>
                  <a:spcPct val="0"/>
                </a:spcBef>
                <a:buClrTx/>
                <a:buSzTx/>
                <a:buFontTx/>
                <a:buNone/>
              </a:pPr>
              <a:t>31</a:t>
            </a:fld>
            <a:endParaRPr lang="en-US" altLang="x-none" sz="1200">
              <a:latin typeface="Tahoma" charset="0"/>
            </a:endParaRPr>
          </a:p>
        </p:txBody>
      </p:sp>
      <p:sp>
        <p:nvSpPr>
          <p:cNvPr id="95235" name="Rectangle 5"/>
          <p:cNvSpPr>
            <a:spLocks noChangeArrowheads="1"/>
          </p:cNvSpPr>
          <p:nvPr/>
        </p:nvSpPr>
        <p:spPr bwMode="auto">
          <a:xfrm>
            <a:off x="4495800" y="1676400"/>
            <a:ext cx="4254500" cy="190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sz="2000" dirty="0"/>
              <a:t>Dealing with complex systems:</a:t>
            </a:r>
            <a:br>
              <a:rPr lang="en-US" altLang="x-none" sz="2000" dirty="0"/>
            </a:br>
            <a:r>
              <a:rPr lang="en-US" altLang="x-none" sz="1800" dirty="0"/>
              <a:t>explicit structure allows identification of the relationship among a complex system’</a:t>
            </a:r>
            <a:r>
              <a:rPr lang="en-US" altLang="ja-JP" sz="1800" dirty="0"/>
              <a:t>s pieces</a:t>
            </a:r>
            <a:endParaRPr lang="en-US" altLang="ja-JP" sz="2000" dirty="0"/>
          </a:p>
          <a:p>
            <a:pPr lvl="1" algn="l">
              <a:buFont typeface="Courier New" panose="02070309020205020404" pitchFamily="49" charset="0"/>
              <a:buChar char="o"/>
            </a:pPr>
            <a:r>
              <a:rPr lang="en-US" altLang="x-none" sz="1800" dirty="0"/>
              <a:t>layered </a:t>
            </a:r>
            <a:r>
              <a:rPr lang="en-US" altLang="x-none" sz="1800" dirty="0">
                <a:solidFill>
                  <a:schemeClr val="accent2"/>
                </a:solidFill>
              </a:rPr>
              <a:t>reference model</a:t>
            </a:r>
            <a:r>
              <a:rPr lang="en-US" altLang="x-none" sz="1800" dirty="0"/>
              <a:t> for discussion</a:t>
            </a:r>
          </a:p>
          <a:p>
            <a:pPr lvl="1" algn="l"/>
            <a:endParaRPr lang="en-US" altLang="x-none" sz="1800" dirty="0"/>
          </a:p>
        </p:txBody>
      </p:sp>
      <p:sp>
        <p:nvSpPr>
          <p:cNvPr id="95236" name="Rectangle 5"/>
          <p:cNvSpPr>
            <a:spLocks noChangeArrowheads="1"/>
          </p:cNvSpPr>
          <p:nvPr/>
        </p:nvSpPr>
        <p:spPr bwMode="auto">
          <a:xfrm>
            <a:off x="609600" y="1676400"/>
            <a:ext cx="3581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sz="2400" u="sng" dirty="0">
                <a:solidFill>
                  <a:srgbClr val="FF0000"/>
                </a:solidFill>
              </a:rPr>
              <a:t>Networks are complex ! </a:t>
            </a:r>
          </a:p>
          <a:p>
            <a:pPr algn="l">
              <a:buFont typeface="Wingdings" pitchFamily="2" charset="2"/>
              <a:buChar char="q"/>
            </a:pPr>
            <a:r>
              <a:rPr lang="en-US" altLang="x-none" sz="2400" dirty="0"/>
              <a:t>many </a:t>
            </a:r>
            <a:r>
              <a:rPr lang="ja-JP" altLang="en-US" sz="2400" dirty="0"/>
              <a:t>“</a:t>
            </a:r>
            <a:r>
              <a:rPr lang="en-US" altLang="ja-JP" sz="2400" dirty="0"/>
              <a:t>pieces</a:t>
            </a:r>
            <a:r>
              <a:rPr lang="ja-JP" altLang="en-US" sz="2400" dirty="0"/>
              <a:t>”</a:t>
            </a:r>
            <a:r>
              <a:rPr lang="en-US" altLang="ja-JP" sz="2400" dirty="0"/>
              <a:t>:</a:t>
            </a:r>
          </a:p>
          <a:p>
            <a:pPr lvl="1" algn="l">
              <a:buFont typeface="Courier New" panose="02070309020205020404" pitchFamily="49" charset="0"/>
              <a:buChar char="o"/>
            </a:pPr>
            <a:r>
              <a:rPr lang="en-US" altLang="x-none" dirty="0"/>
              <a:t>hardware</a:t>
            </a:r>
          </a:p>
          <a:p>
            <a:pPr lvl="2" algn="l"/>
            <a:r>
              <a:rPr lang="en-US" altLang="x-none" dirty="0"/>
              <a:t>hosts</a:t>
            </a:r>
          </a:p>
          <a:p>
            <a:pPr lvl="2" algn="l"/>
            <a:r>
              <a:rPr lang="en-US" altLang="x-none" dirty="0"/>
              <a:t>routers</a:t>
            </a:r>
          </a:p>
          <a:p>
            <a:pPr lvl="2" algn="l"/>
            <a:r>
              <a:rPr lang="en-US" altLang="x-none" dirty="0"/>
              <a:t>links of various media</a:t>
            </a:r>
          </a:p>
          <a:p>
            <a:pPr lvl="2" algn="l"/>
            <a:endParaRPr lang="en-US" altLang="x-none" dirty="0"/>
          </a:p>
          <a:p>
            <a:pPr lvl="1" algn="l">
              <a:buFont typeface="Courier New" panose="02070309020205020404" pitchFamily="49" charset="0"/>
              <a:buChar char="o"/>
            </a:pPr>
            <a:r>
              <a:rPr lang="en-US" altLang="x-none" dirty="0"/>
              <a:t>software</a:t>
            </a:r>
          </a:p>
          <a:p>
            <a:pPr lvl="2" algn="l"/>
            <a:r>
              <a:rPr lang="en-US" altLang="x-none" dirty="0"/>
              <a:t>applications</a:t>
            </a:r>
          </a:p>
          <a:p>
            <a:pPr lvl="2" algn="l"/>
            <a:r>
              <a:rPr lang="en-US" altLang="x-none" dirty="0"/>
              <a:t>infrastructure</a:t>
            </a:r>
          </a:p>
        </p:txBody>
      </p:sp>
      <p:sp>
        <p:nvSpPr>
          <p:cNvPr id="95237" name="Rectangle 5"/>
          <p:cNvSpPr>
            <a:spLocks noChangeArrowheads="1"/>
          </p:cNvSpPr>
          <p:nvPr/>
        </p:nvSpPr>
        <p:spPr bwMode="auto">
          <a:xfrm>
            <a:off x="4495800" y="3886200"/>
            <a:ext cx="4267200" cy="243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Tx/>
              <a:buNone/>
            </a:pPr>
            <a:r>
              <a:rPr lang="en-US" altLang="x-none" sz="1800" dirty="0">
                <a:solidFill>
                  <a:srgbClr val="FF0000"/>
                </a:solidFill>
              </a:rPr>
              <a:t>Modularization</a:t>
            </a:r>
            <a:r>
              <a:rPr lang="en-US" altLang="x-none" sz="1800" dirty="0"/>
              <a:t> eases maintenance, updating of system:</a:t>
            </a:r>
          </a:p>
          <a:p>
            <a:pPr lvl="1">
              <a:buFont typeface="Courier New" panose="02070309020205020404" pitchFamily="49" charset="0"/>
              <a:buChar char="o"/>
            </a:pPr>
            <a:r>
              <a:rPr lang="en-US" altLang="x-none" sz="1800" dirty="0"/>
              <a:t>change of implementation of a layer</a:t>
            </a:r>
            <a:r>
              <a:rPr lang="en-US" altLang="en-US" sz="1800" dirty="0"/>
              <a:t>’</a:t>
            </a:r>
            <a:r>
              <a:rPr lang="en-US" altLang="ja-JP" sz="1800" dirty="0"/>
              <a:t>s service transparent to rest of system</a:t>
            </a:r>
            <a:r>
              <a:rPr lang="en-US" altLang="zh-CN" sz="1800" dirty="0">
                <a:ea typeface="宋体" charset="-122"/>
              </a:rPr>
              <a:t>, </a:t>
            </a:r>
            <a:r>
              <a:rPr lang="en-US" altLang="ja-JP" sz="1800" dirty="0"/>
              <a:t>e.g., change</a:t>
            </a:r>
            <a:r>
              <a:rPr lang="en-US" altLang="zh-CN" sz="1800" dirty="0">
                <a:ea typeface="宋体" charset="-122"/>
              </a:rPr>
              <a:t>s</a:t>
            </a:r>
            <a:r>
              <a:rPr lang="en-US" altLang="ja-JP" sz="1800" dirty="0"/>
              <a:t> in routing protocol doesn’t affect rest of system</a:t>
            </a:r>
            <a:endParaRPr lang="en-US" altLang="x-none" sz="1800" dirty="0"/>
          </a:p>
        </p:txBody>
      </p:sp>
    </p:spTree>
    <p:extLst>
      <p:ext uri="{BB962C8B-B14F-4D97-AF65-F5344CB8AC3E}">
        <p14:creationId xmlns:p14="http://schemas.microsoft.com/office/powerpoint/2010/main" val="2285526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x-none" dirty="0">
                <a:ea typeface="ＭＳ Ｐゴシック" charset="-128"/>
              </a:rPr>
              <a:t>An Example: No Layering</a:t>
            </a:r>
          </a:p>
        </p:txBody>
      </p:sp>
      <p:sp>
        <p:nvSpPr>
          <p:cNvPr id="328707" name="Rectangle 3"/>
          <p:cNvSpPr>
            <a:spLocks noGrp="1" noChangeArrowheads="1"/>
          </p:cNvSpPr>
          <p:nvPr>
            <p:ph idx="1"/>
          </p:nvPr>
        </p:nvSpPr>
        <p:spPr>
          <a:xfrm>
            <a:off x="533400" y="4038598"/>
            <a:ext cx="7772400" cy="2209801"/>
          </a:xfrm>
        </p:spPr>
        <p:txBody>
          <a:bodyPr/>
          <a:lstStyle/>
          <a:p>
            <a:pPr>
              <a:buFont typeface="Wingdings" pitchFamily="2" charset="2"/>
              <a:buChar char="q"/>
            </a:pPr>
            <a:r>
              <a:rPr lang="en-US" altLang="x-none" dirty="0">
                <a:ea typeface="ＭＳ Ｐゴシック" charset="-128"/>
              </a:rPr>
              <a:t>No layering: each new application has to be </a:t>
            </a:r>
            <a:r>
              <a:rPr lang="en-US" altLang="x-none" dirty="0">
                <a:solidFill>
                  <a:srgbClr val="FF0000"/>
                </a:solidFill>
                <a:ea typeface="ＭＳ Ｐゴシック" charset="-128"/>
              </a:rPr>
              <a:t>re-</a:t>
            </a:r>
            <a:r>
              <a:rPr lang="en-US" altLang="x-none" dirty="0">
                <a:ea typeface="ＭＳ Ｐゴシック" charset="-128"/>
              </a:rPr>
              <a:t>implemented for every network technology</a:t>
            </a:r>
            <a:r>
              <a:rPr lang="en-US" altLang="zh-CN" dirty="0">
                <a:ea typeface="宋体" charset="-122"/>
              </a:rPr>
              <a:t> </a:t>
            </a:r>
            <a:r>
              <a:rPr lang="en-US" altLang="x-none" dirty="0">
                <a:ea typeface="ＭＳ Ｐゴシック" charset="-128"/>
              </a:rPr>
              <a:t>!</a:t>
            </a:r>
          </a:p>
        </p:txBody>
      </p:sp>
      <p:sp>
        <p:nvSpPr>
          <p:cNvPr id="9728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D9073CB-6BD6-4F4F-8DB1-3E71E82C045C}" type="slidenum">
              <a:rPr lang="en-US" altLang="x-none" sz="1200">
                <a:latin typeface="Tahoma" charset="0"/>
              </a:rPr>
              <a:pPr>
                <a:spcBef>
                  <a:spcPct val="0"/>
                </a:spcBef>
                <a:buClrTx/>
                <a:buSzTx/>
                <a:buFontTx/>
                <a:buNone/>
              </a:pPr>
              <a:t>32</a:t>
            </a:fld>
            <a:endParaRPr lang="en-US" altLang="x-none" sz="1200">
              <a:latin typeface="Tahoma" charset="0"/>
            </a:endParaRPr>
          </a:p>
        </p:txBody>
      </p:sp>
      <p:sp>
        <p:nvSpPr>
          <p:cNvPr id="97284" name="Rectangle 4"/>
          <p:cNvSpPr>
            <a:spLocks noChangeArrowheads="1"/>
          </p:cNvSpPr>
          <p:nvPr/>
        </p:nvSpPr>
        <p:spPr bwMode="auto">
          <a:xfrm>
            <a:off x="2819400" y="2057400"/>
            <a:ext cx="9144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85" name="Rectangle 5"/>
          <p:cNvSpPr>
            <a:spLocks noChangeArrowheads="1"/>
          </p:cNvSpPr>
          <p:nvPr/>
        </p:nvSpPr>
        <p:spPr bwMode="auto">
          <a:xfrm>
            <a:off x="4495800" y="2057400"/>
            <a:ext cx="6858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86" name="Text Box 6"/>
          <p:cNvSpPr txBox="1">
            <a:spLocks noChangeArrowheads="1"/>
          </p:cNvSpPr>
          <p:nvPr/>
        </p:nvSpPr>
        <p:spPr bwMode="auto">
          <a:xfrm>
            <a:off x="2808288" y="2133600"/>
            <a:ext cx="100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Telnet </a:t>
            </a:r>
          </a:p>
        </p:txBody>
      </p:sp>
      <p:sp>
        <p:nvSpPr>
          <p:cNvPr id="97287" name="Text Box 7"/>
          <p:cNvSpPr txBox="1">
            <a:spLocks noChangeArrowheads="1"/>
          </p:cNvSpPr>
          <p:nvPr/>
        </p:nvSpPr>
        <p:spPr bwMode="auto">
          <a:xfrm>
            <a:off x="4516438" y="2057400"/>
            <a:ext cx="66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FTP</a:t>
            </a:r>
          </a:p>
        </p:txBody>
      </p:sp>
      <p:grpSp>
        <p:nvGrpSpPr>
          <p:cNvPr id="2" name="Group 38"/>
          <p:cNvGrpSpPr>
            <a:grpSpLocks/>
          </p:cNvGrpSpPr>
          <p:nvPr/>
        </p:nvGrpSpPr>
        <p:grpSpPr bwMode="auto">
          <a:xfrm>
            <a:off x="5891213" y="3048000"/>
            <a:ext cx="1227137" cy="762000"/>
            <a:chOff x="3423" y="2400"/>
            <a:chExt cx="773" cy="480"/>
          </a:xfrm>
        </p:grpSpPr>
        <p:sp>
          <p:nvSpPr>
            <p:cNvPr id="97310" name="Rectangle 12"/>
            <p:cNvSpPr>
              <a:spLocks noChangeArrowheads="1"/>
            </p:cNvSpPr>
            <p:nvPr/>
          </p:nvSpPr>
          <p:spPr bwMode="auto">
            <a:xfrm>
              <a:off x="3456" y="2400"/>
              <a:ext cx="672" cy="48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311" name="Text Box 11"/>
            <p:cNvSpPr txBox="1">
              <a:spLocks noChangeArrowheads="1"/>
            </p:cNvSpPr>
            <p:nvPr/>
          </p:nvSpPr>
          <p:spPr bwMode="auto">
            <a:xfrm>
              <a:off x="3423" y="2407"/>
              <a:ext cx="7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Wireless</a:t>
              </a:r>
              <a:endParaRPr lang="en-US" altLang="x-none" sz="2000" b="1">
                <a:latin typeface="Arial" charset="0"/>
                <a:ea typeface="宋体" charset="-122"/>
              </a:endParaRPr>
            </a:p>
          </p:txBody>
        </p:sp>
      </p:grpSp>
      <p:sp>
        <p:nvSpPr>
          <p:cNvPr id="97289" name="Rectangle 13"/>
          <p:cNvSpPr>
            <a:spLocks noChangeArrowheads="1"/>
          </p:cNvSpPr>
          <p:nvPr/>
        </p:nvSpPr>
        <p:spPr bwMode="auto">
          <a:xfrm>
            <a:off x="3276600" y="3048000"/>
            <a:ext cx="11430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90" name="Text Box 14"/>
          <p:cNvSpPr txBox="1">
            <a:spLocks noChangeArrowheads="1"/>
          </p:cNvSpPr>
          <p:nvPr/>
        </p:nvSpPr>
        <p:spPr bwMode="auto">
          <a:xfrm>
            <a:off x="3336925" y="3059113"/>
            <a:ext cx="1082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Ether-net</a:t>
            </a:r>
            <a:endParaRPr lang="en-US" altLang="x-none" sz="2000" b="1">
              <a:latin typeface="Arial" charset="0"/>
              <a:ea typeface="宋体" charset="-122"/>
            </a:endParaRPr>
          </a:p>
        </p:txBody>
      </p:sp>
      <p:sp>
        <p:nvSpPr>
          <p:cNvPr id="97291" name="Rectangle 15"/>
          <p:cNvSpPr>
            <a:spLocks noChangeArrowheads="1"/>
          </p:cNvSpPr>
          <p:nvPr/>
        </p:nvSpPr>
        <p:spPr bwMode="auto">
          <a:xfrm>
            <a:off x="4724400" y="3048000"/>
            <a:ext cx="9906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92" name="Text Box 16"/>
          <p:cNvSpPr txBox="1">
            <a:spLocks noChangeArrowheads="1"/>
          </p:cNvSpPr>
          <p:nvPr/>
        </p:nvSpPr>
        <p:spPr bwMode="auto">
          <a:xfrm>
            <a:off x="4784725" y="3059113"/>
            <a:ext cx="854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F</a:t>
            </a:r>
            <a:r>
              <a:rPr lang="en-US" altLang="x-none" sz="2000" b="1">
                <a:latin typeface="Arial" charset="0"/>
                <a:ea typeface="宋体" charset="-122"/>
              </a:rPr>
              <a:t>iber</a:t>
            </a:r>
          </a:p>
          <a:p>
            <a:pPr algn="ctr">
              <a:spcBef>
                <a:spcPct val="0"/>
              </a:spcBef>
              <a:buClrTx/>
              <a:buSzTx/>
              <a:buFontTx/>
              <a:buNone/>
            </a:pPr>
            <a:r>
              <a:rPr lang="en-US" altLang="x-none" sz="2000" b="1">
                <a:latin typeface="Arial" charset="0"/>
                <a:ea typeface="宋体" charset="-122"/>
              </a:rPr>
              <a:t>optic</a:t>
            </a:r>
          </a:p>
        </p:txBody>
      </p:sp>
      <p:sp>
        <p:nvSpPr>
          <p:cNvPr id="97293" name="Line 17"/>
          <p:cNvSpPr>
            <a:spLocks noChangeShapeType="1"/>
          </p:cNvSpPr>
          <p:nvPr/>
        </p:nvSpPr>
        <p:spPr bwMode="auto">
          <a:xfrm>
            <a:off x="2438400" y="2819400"/>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4" name="Text Box 18"/>
          <p:cNvSpPr txBox="1">
            <a:spLocks noChangeArrowheads="1"/>
          </p:cNvSpPr>
          <p:nvPr/>
        </p:nvSpPr>
        <p:spPr bwMode="auto">
          <a:xfrm>
            <a:off x="871538" y="2144713"/>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dirty="0">
                <a:latin typeface="Arial" charset="0"/>
              </a:rPr>
              <a:t>Application</a:t>
            </a:r>
          </a:p>
        </p:txBody>
      </p:sp>
      <p:sp>
        <p:nvSpPr>
          <p:cNvPr id="97295" name="Text Box 19"/>
          <p:cNvSpPr txBox="1">
            <a:spLocks noChangeArrowheads="1"/>
          </p:cNvSpPr>
          <p:nvPr/>
        </p:nvSpPr>
        <p:spPr bwMode="auto">
          <a:xfrm>
            <a:off x="898525" y="3124200"/>
            <a:ext cx="183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dirty="0">
                <a:latin typeface="Arial" charset="0"/>
              </a:rPr>
              <a:t>Transmission</a:t>
            </a:r>
          </a:p>
          <a:p>
            <a:pPr>
              <a:spcBef>
                <a:spcPct val="0"/>
              </a:spcBef>
              <a:buClrTx/>
              <a:buSzTx/>
              <a:buFontTx/>
              <a:buNone/>
            </a:pPr>
            <a:r>
              <a:rPr lang="en-US" altLang="x-none" sz="2000" b="1" dirty="0">
                <a:latin typeface="Arial" charset="0"/>
              </a:rPr>
              <a:t>Media</a:t>
            </a:r>
          </a:p>
        </p:txBody>
      </p:sp>
      <p:cxnSp>
        <p:nvCxnSpPr>
          <p:cNvPr id="97296" name="AutoShape 20"/>
          <p:cNvCxnSpPr>
            <a:cxnSpLocks noChangeShapeType="1"/>
            <a:stCxn id="97286" idx="2"/>
            <a:endCxn id="97290" idx="0"/>
          </p:cNvCxnSpPr>
          <p:nvPr/>
        </p:nvCxnSpPr>
        <p:spPr bwMode="auto">
          <a:xfrm>
            <a:off x="3309938" y="2530475"/>
            <a:ext cx="568325" cy="528638"/>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7" name="AutoShape 21"/>
          <p:cNvCxnSpPr>
            <a:cxnSpLocks noChangeShapeType="1"/>
            <a:stCxn id="97286" idx="2"/>
            <a:endCxn id="97291" idx="0"/>
          </p:cNvCxnSpPr>
          <p:nvPr/>
        </p:nvCxnSpPr>
        <p:spPr bwMode="auto">
          <a:xfrm>
            <a:off x="3309938" y="2530475"/>
            <a:ext cx="1909762" cy="5080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8" name="AutoShape 22"/>
          <p:cNvCxnSpPr>
            <a:cxnSpLocks noChangeShapeType="1"/>
            <a:stCxn id="97285" idx="2"/>
            <a:endCxn id="97289" idx="0"/>
          </p:cNvCxnSpPr>
          <p:nvPr/>
        </p:nvCxnSpPr>
        <p:spPr bwMode="auto">
          <a:xfrm flipH="1">
            <a:off x="3848100" y="2524125"/>
            <a:ext cx="9906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9" name="AutoShape 23"/>
          <p:cNvCxnSpPr>
            <a:cxnSpLocks noChangeShapeType="1"/>
            <a:stCxn id="97285" idx="2"/>
            <a:endCxn id="97291" idx="0"/>
          </p:cNvCxnSpPr>
          <p:nvPr/>
        </p:nvCxnSpPr>
        <p:spPr bwMode="auto">
          <a:xfrm>
            <a:off x="4838700" y="2524125"/>
            <a:ext cx="3810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 name="Group 39"/>
          <p:cNvGrpSpPr>
            <a:grpSpLocks/>
          </p:cNvGrpSpPr>
          <p:nvPr/>
        </p:nvGrpSpPr>
        <p:grpSpPr bwMode="auto">
          <a:xfrm>
            <a:off x="5943600" y="2057400"/>
            <a:ext cx="849313" cy="457200"/>
            <a:chOff x="3456" y="1776"/>
            <a:chExt cx="535" cy="288"/>
          </a:xfrm>
        </p:grpSpPr>
        <p:sp>
          <p:nvSpPr>
            <p:cNvPr id="97308" name="Rectangle 29"/>
            <p:cNvSpPr>
              <a:spLocks noChangeArrowheads="1"/>
            </p:cNvSpPr>
            <p:nvPr/>
          </p:nvSpPr>
          <p:spPr bwMode="auto">
            <a:xfrm>
              <a:off x="3463" y="1776"/>
              <a:ext cx="528" cy="288"/>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309" name="Text Box 30"/>
            <p:cNvSpPr txBox="1">
              <a:spLocks noChangeArrowheads="1"/>
            </p:cNvSpPr>
            <p:nvPr/>
          </p:nvSpPr>
          <p:spPr bwMode="auto">
            <a:xfrm>
              <a:off x="3456" y="1814"/>
              <a:ext cx="5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HTTP</a:t>
              </a:r>
            </a:p>
          </p:txBody>
        </p:sp>
      </p:grpSp>
      <p:grpSp>
        <p:nvGrpSpPr>
          <p:cNvPr id="4" name="Group 47"/>
          <p:cNvGrpSpPr>
            <a:grpSpLocks/>
          </p:cNvGrpSpPr>
          <p:nvPr/>
        </p:nvGrpSpPr>
        <p:grpSpPr bwMode="auto">
          <a:xfrm>
            <a:off x="3848100" y="2514600"/>
            <a:ext cx="2525713" cy="523875"/>
            <a:chOff x="2424" y="1584"/>
            <a:chExt cx="1591" cy="330"/>
          </a:xfrm>
        </p:grpSpPr>
        <p:cxnSp>
          <p:nvCxnSpPr>
            <p:cNvPr id="97306" name="AutoShape 41"/>
            <p:cNvCxnSpPr>
              <a:cxnSpLocks noChangeShapeType="1"/>
            </p:cNvCxnSpPr>
            <p:nvPr/>
          </p:nvCxnSpPr>
          <p:spPr bwMode="auto">
            <a:xfrm flipH="1">
              <a:off x="2424" y="1584"/>
              <a:ext cx="1548" cy="330"/>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97307" name="AutoShape 42"/>
            <p:cNvCxnSpPr>
              <a:cxnSpLocks noChangeShapeType="1"/>
            </p:cNvCxnSpPr>
            <p:nvPr/>
          </p:nvCxnSpPr>
          <p:spPr bwMode="auto">
            <a:xfrm flipH="1">
              <a:off x="3288" y="1590"/>
              <a:ext cx="727" cy="324"/>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5" name="Group 46"/>
          <p:cNvGrpSpPr>
            <a:grpSpLocks/>
          </p:cNvGrpSpPr>
          <p:nvPr/>
        </p:nvGrpSpPr>
        <p:grpSpPr bwMode="auto">
          <a:xfrm>
            <a:off x="3462338" y="2514600"/>
            <a:ext cx="3090862" cy="544513"/>
            <a:chOff x="2181" y="1584"/>
            <a:chExt cx="1947" cy="343"/>
          </a:xfrm>
        </p:grpSpPr>
        <p:cxnSp>
          <p:nvCxnSpPr>
            <p:cNvPr id="97303" name="AutoShape 43"/>
            <p:cNvCxnSpPr>
              <a:cxnSpLocks noChangeShapeType="1"/>
              <a:stCxn id="97285" idx="2"/>
              <a:endCxn id="97310" idx="0"/>
            </p:cNvCxnSpPr>
            <p:nvPr/>
          </p:nvCxnSpPr>
          <p:spPr bwMode="auto">
            <a:xfrm>
              <a:off x="3048" y="1590"/>
              <a:ext cx="1032"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97304" name="AutoShape 44"/>
            <p:cNvCxnSpPr>
              <a:cxnSpLocks noChangeShapeType="1"/>
              <a:endCxn id="97311" idx="0"/>
            </p:cNvCxnSpPr>
            <p:nvPr/>
          </p:nvCxnSpPr>
          <p:spPr bwMode="auto">
            <a:xfrm>
              <a:off x="2181" y="1584"/>
              <a:ext cx="1917" cy="343"/>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97305" name="Line 45"/>
            <p:cNvSpPr>
              <a:spLocks noChangeShapeType="1"/>
            </p:cNvSpPr>
            <p:nvPr/>
          </p:nvSpPr>
          <p:spPr bwMode="auto">
            <a:xfrm>
              <a:off x="4128" y="1584"/>
              <a:ext cx="0" cy="336"/>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462267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87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x-none" sz="3600" dirty="0">
                <a:ea typeface="ＭＳ Ｐゴシック" charset="-128"/>
              </a:rPr>
              <a:t>An Example: Benefit of Layering</a:t>
            </a:r>
          </a:p>
        </p:txBody>
      </p:sp>
      <p:sp>
        <p:nvSpPr>
          <p:cNvPr id="99331" name="Rectangle 3"/>
          <p:cNvSpPr>
            <a:spLocks noGrp="1" noChangeArrowheads="1"/>
          </p:cNvSpPr>
          <p:nvPr>
            <p:ph idx="1"/>
          </p:nvPr>
        </p:nvSpPr>
        <p:spPr>
          <a:xfrm>
            <a:off x="533400" y="1371600"/>
            <a:ext cx="7772400" cy="4876800"/>
          </a:xfrm>
        </p:spPr>
        <p:txBody>
          <a:bodyPr/>
          <a:lstStyle/>
          <a:p>
            <a:pPr>
              <a:buFont typeface="Wingdings" pitchFamily="2" charset="2"/>
              <a:buChar char="q"/>
            </a:pPr>
            <a:r>
              <a:rPr lang="en-US" altLang="zh-CN" dirty="0">
                <a:ea typeface="宋体" charset="-122"/>
              </a:rPr>
              <a:t>I</a:t>
            </a:r>
            <a:r>
              <a:rPr lang="en-US" altLang="x-none" dirty="0">
                <a:ea typeface="ＭＳ Ｐゴシック" charset="-128"/>
              </a:rPr>
              <a:t>ntroduc</a:t>
            </a:r>
            <a:r>
              <a:rPr lang="en-US" altLang="zh-CN" dirty="0">
                <a:ea typeface="宋体" charset="-122"/>
              </a:rPr>
              <a:t>ing</a:t>
            </a:r>
            <a:r>
              <a:rPr lang="en-US" altLang="x-none" dirty="0">
                <a:ea typeface="ＭＳ Ｐゴシック" charset="-128"/>
              </a:rPr>
              <a:t> an intermediate layer provides a </a:t>
            </a:r>
            <a:r>
              <a:rPr lang="en-US" altLang="x-none" dirty="0">
                <a:solidFill>
                  <a:srgbClr val="FF0000"/>
                </a:solidFill>
                <a:ea typeface="ＭＳ Ｐゴシック" charset="-128"/>
              </a:rPr>
              <a:t>common</a:t>
            </a:r>
            <a:r>
              <a:rPr lang="en-US" altLang="x-none" dirty="0">
                <a:ea typeface="ＭＳ Ｐゴシック" charset="-128"/>
              </a:rPr>
              <a:t> </a:t>
            </a:r>
            <a:r>
              <a:rPr lang="en-US" altLang="x-none" dirty="0">
                <a:solidFill>
                  <a:srgbClr val="FF0000"/>
                </a:solidFill>
                <a:ea typeface="ＭＳ Ｐゴシック" charset="-128"/>
              </a:rPr>
              <a:t>abstraction</a:t>
            </a:r>
            <a:r>
              <a:rPr lang="en-US" altLang="x-none" dirty="0">
                <a:ea typeface="ＭＳ Ｐゴシック" charset="-128"/>
              </a:rPr>
              <a:t> for network technologies</a:t>
            </a:r>
          </a:p>
        </p:txBody>
      </p:sp>
      <p:sp>
        <p:nvSpPr>
          <p:cNvPr id="99329"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1AA6B77-78D0-AF4B-BA76-8DE0C24B5E38}" type="slidenum">
              <a:rPr lang="en-US" altLang="x-none" sz="1200">
                <a:latin typeface="Tahoma" charset="0"/>
              </a:rPr>
              <a:pPr>
                <a:spcBef>
                  <a:spcPct val="0"/>
                </a:spcBef>
                <a:buClrTx/>
                <a:buSzTx/>
                <a:buFontTx/>
                <a:buNone/>
              </a:pPr>
              <a:t>33</a:t>
            </a:fld>
            <a:endParaRPr lang="en-US" altLang="x-none" sz="1200">
              <a:latin typeface="Tahoma" charset="0"/>
            </a:endParaRPr>
          </a:p>
        </p:txBody>
      </p:sp>
      <p:sp>
        <p:nvSpPr>
          <p:cNvPr id="331780" name="Rectangle 4"/>
          <p:cNvSpPr>
            <a:spLocks noChangeArrowheads="1"/>
          </p:cNvSpPr>
          <p:nvPr/>
        </p:nvSpPr>
        <p:spPr bwMode="auto">
          <a:xfrm>
            <a:off x="5715000" y="2667000"/>
            <a:ext cx="8382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Times New Roman" charset="0"/>
              </a:rPr>
              <a:t>HTTP</a:t>
            </a:r>
          </a:p>
        </p:txBody>
      </p:sp>
      <p:sp>
        <p:nvSpPr>
          <p:cNvPr id="99333" name="Rectangle 5"/>
          <p:cNvSpPr>
            <a:spLocks noChangeArrowheads="1"/>
          </p:cNvSpPr>
          <p:nvPr/>
        </p:nvSpPr>
        <p:spPr bwMode="auto">
          <a:xfrm>
            <a:off x="2743200" y="2711450"/>
            <a:ext cx="9144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4" name="Rectangle 6"/>
          <p:cNvSpPr>
            <a:spLocks noChangeArrowheads="1"/>
          </p:cNvSpPr>
          <p:nvPr/>
        </p:nvSpPr>
        <p:spPr bwMode="auto">
          <a:xfrm>
            <a:off x="4191000" y="2667000"/>
            <a:ext cx="6858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5" name="Text Box 7"/>
          <p:cNvSpPr txBox="1">
            <a:spLocks noChangeArrowheads="1"/>
          </p:cNvSpPr>
          <p:nvPr/>
        </p:nvSpPr>
        <p:spPr bwMode="auto">
          <a:xfrm>
            <a:off x="2732088" y="2743200"/>
            <a:ext cx="100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dirty="0">
                <a:latin typeface="Arial" charset="0"/>
              </a:rPr>
              <a:t>Telnet </a:t>
            </a:r>
          </a:p>
        </p:txBody>
      </p:sp>
      <p:sp>
        <p:nvSpPr>
          <p:cNvPr id="99336" name="Text Box 8"/>
          <p:cNvSpPr txBox="1">
            <a:spLocks noChangeArrowheads="1"/>
          </p:cNvSpPr>
          <p:nvPr/>
        </p:nvSpPr>
        <p:spPr bwMode="auto">
          <a:xfrm>
            <a:off x="4191000" y="2743200"/>
            <a:ext cx="66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FTP</a:t>
            </a:r>
          </a:p>
        </p:txBody>
      </p:sp>
      <p:grpSp>
        <p:nvGrpSpPr>
          <p:cNvPr id="2" name="Group 10"/>
          <p:cNvGrpSpPr>
            <a:grpSpLocks/>
          </p:cNvGrpSpPr>
          <p:nvPr/>
        </p:nvGrpSpPr>
        <p:grpSpPr bwMode="auto">
          <a:xfrm>
            <a:off x="5811838" y="5334000"/>
            <a:ext cx="1227137" cy="762000"/>
            <a:chOff x="3421" y="2400"/>
            <a:chExt cx="773" cy="480"/>
          </a:xfrm>
        </p:grpSpPr>
        <p:sp>
          <p:nvSpPr>
            <p:cNvPr id="99354" name="Rectangle 11"/>
            <p:cNvSpPr>
              <a:spLocks noChangeArrowheads="1"/>
            </p:cNvSpPr>
            <p:nvPr/>
          </p:nvSpPr>
          <p:spPr bwMode="auto">
            <a:xfrm>
              <a:off x="3456" y="2400"/>
              <a:ext cx="672" cy="48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55" name="Text Box 12"/>
            <p:cNvSpPr txBox="1">
              <a:spLocks noChangeArrowheads="1"/>
            </p:cNvSpPr>
            <p:nvPr/>
          </p:nvSpPr>
          <p:spPr bwMode="auto">
            <a:xfrm>
              <a:off x="3421" y="2407"/>
              <a:ext cx="7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Wireless</a:t>
              </a:r>
              <a:endParaRPr lang="en-US" altLang="x-none" sz="2000" b="1">
                <a:latin typeface="Arial" charset="0"/>
                <a:ea typeface="宋体" charset="-122"/>
              </a:endParaRPr>
            </a:p>
          </p:txBody>
        </p:sp>
      </p:grpSp>
      <p:sp>
        <p:nvSpPr>
          <p:cNvPr id="99338" name="Rectangle 13"/>
          <p:cNvSpPr>
            <a:spLocks noChangeArrowheads="1"/>
          </p:cNvSpPr>
          <p:nvPr/>
        </p:nvSpPr>
        <p:spPr bwMode="auto">
          <a:xfrm>
            <a:off x="3200400" y="5334000"/>
            <a:ext cx="11430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9" name="Text Box 14"/>
          <p:cNvSpPr txBox="1">
            <a:spLocks noChangeArrowheads="1"/>
          </p:cNvSpPr>
          <p:nvPr/>
        </p:nvSpPr>
        <p:spPr bwMode="auto">
          <a:xfrm>
            <a:off x="3152775" y="5334000"/>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Ethernet</a:t>
            </a:r>
            <a:endParaRPr lang="en-US" altLang="x-none" sz="2000" b="1">
              <a:latin typeface="Arial" charset="0"/>
              <a:ea typeface="宋体" charset="-122"/>
            </a:endParaRPr>
          </a:p>
        </p:txBody>
      </p:sp>
      <p:sp>
        <p:nvSpPr>
          <p:cNvPr id="99340" name="Rectangle 15"/>
          <p:cNvSpPr>
            <a:spLocks noChangeArrowheads="1"/>
          </p:cNvSpPr>
          <p:nvPr/>
        </p:nvSpPr>
        <p:spPr bwMode="auto">
          <a:xfrm>
            <a:off x="4648200" y="5334000"/>
            <a:ext cx="9906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41" name="Text Box 16"/>
          <p:cNvSpPr txBox="1">
            <a:spLocks noChangeArrowheads="1"/>
          </p:cNvSpPr>
          <p:nvPr/>
        </p:nvSpPr>
        <p:spPr bwMode="auto">
          <a:xfrm>
            <a:off x="4648200" y="5334000"/>
            <a:ext cx="99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F</a:t>
            </a:r>
            <a:r>
              <a:rPr lang="en-US" altLang="x-none" sz="2000" b="1">
                <a:latin typeface="Arial" charset="0"/>
                <a:ea typeface="宋体" charset="-122"/>
              </a:rPr>
              <a:t>iber</a:t>
            </a:r>
          </a:p>
          <a:p>
            <a:pPr algn="ctr">
              <a:spcBef>
                <a:spcPct val="0"/>
              </a:spcBef>
              <a:buClrTx/>
              <a:buSzTx/>
              <a:buFontTx/>
              <a:buNone/>
            </a:pPr>
            <a:r>
              <a:rPr lang="en-US" altLang="x-none" sz="2000" b="1">
                <a:latin typeface="Arial" charset="0"/>
                <a:ea typeface="宋体" charset="-122"/>
              </a:rPr>
              <a:t>optic</a:t>
            </a:r>
          </a:p>
        </p:txBody>
      </p:sp>
      <p:sp>
        <p:nvSpPr>
          <p:cNvPr id="99342" name="Line 17"/>
          <p:cNvSpPr>
            <a:spLocks noChangeShapeType="1"/>
          </p:cNvSpPr>
          <p:nvPr/>
        </p:nvSpPr>
        <p:spPr bwMode="auto">
          <a:xfrm>
            <a:off x="2362200" y="3489325"/>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3" name="Text Box 18"/>
          <p:cNvSpPr txBox="1">
            <a:spLocks noChangeArrowheads="1"/>
          </p:cNvSpPr>
          <p:nvPr/>
        </p:nvSpPr>
        <p:spPr bwMode="auto">
          <a:xfrm>
            <a:off x="795338" y="2798763"/>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9344" name="Text Box 19"/>
          <p:cNvSpPr txBox="1">
            <a:spLocks noChangeArrowheads="1"/>
          </p:cNvSpPr>
          <p:nvPr/>
        </p:nvSpPr>
        <p:spPr bwMode="auto">
          <a:xfrm>
            <a:off x="822325" y="4556125"/>
            <a:ext cx="183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Transmission</a:t>
            </a:r>
          </a:p>
          <a:p>
            <a:pPr>
              <a:spcBef>
                <a:spcPct val="0"/>
              </a:spcBef>
              <a:buClrTx/>
              <a:buSzTx/>
              <a:buFontTx/>
              <a:buNone/>
            </a:pPr>
            <a:r>
              <a:rPr lang="en-US" altLang="x-none" sz="2000" b="1">
                <a:latin typeface="Arial" charset="0"/>
              </a:rPr>
              <a:t>Media</a:t>
            </a:r>
          </a:p>
        </p:txBody>
      </p:sp>
      <p:sp>
        <p:nvSpPr>
          <p:cNvPr id="99345" name="Rectangle 37"/>
          <p:cNvSpPr>
            <a:spLocks noChangeArrowheads="1"/>
          </p:cNvSpPr>
          <p:nvPr/>
        </p:nvSpPr>
        <p:spPr bwMode="auto">
          <a:xfrm>
            <a:off x="3886200" y="3733800"/>
            <a:ext cx="1447800" cy="2286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46" name="Line 38"/>
          <p:cNvSpPr>
            <a:spLocks noChangeShapeType="1"/>
          </p:cNvSpPr>
          <p:nvPr/>
        </p:nvSpPr>
        <p:spPr bwMode="auto">
          <a:xfrm>
            <a:off x="2362200" y="4175125"/>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7" name="Text Box 39"/>
          <p:cNvSpPr txBox="1">
            <a:spLocks noChangeArrowheads="1"/>
          </p:cNvSpPr>
          <p:nvPr/>
        </p:nvSpPr>
        <p:spPr bwMode="auto">
          <a:xfrm>
            <a:off x="838200" y="3505200"/>
            <a:ext cx="1439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a:p>
            <a:pPr>
              <a:spcBef>
                <a:spcPct val="0"/>
              </a:spcBef>
              <a:buClrTx/>
              <a:buSzTx/>
              <a:buFontTx/>
              <a:buNone/>
            </a:pPr>
            <a:r>
              <a:rPr lang="en-US" altLang="x-none" sz="2000" b="1">
                <a:latin typeface="Arial" charset="0"/>
              </a:rPr>
              <a:t>&amp; Network</a:t>
            </a:r>
          </a:p>
        </p:txBody>
      </p:sp>
      <p:cxnSp>
        <p:nvCxnSpPr>
          <p:cNvPr id="99348" name="AutoShape 41"/>
          <p:cNvCxnSpPr>
            <a:cxnSpLocks noChangeShapeType="1"/>
            <a:stCxn id="99333" idx="2"/>
            <a:endCxn id="99345" idx="0"/>
          </p:cNvCxnSpPr>
          <p:nvPr/>
        </p:nvCxnSpPr>
        <p:spPr bwMode="auto">
          <a:xfrm>
            <a:off x="3200400" y="3178175"/>
            <a:ext cx="1409700" cy="5429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9349" name="AutoShape 42"/>
          <p:cNvCxnSpPr>
            <a:cxnSpLocks noChangeShapeType="1"/>
            <a:stCxn id="99334" idx="2"/>
            <a:endCxn id="99345" idx="0"/>
          </p:cNvCxnSpPr>
          <p:nvPr/>
        </p:nvCxnSpPr>
        <p:spPr bwMode="auto">
          <a:xfrm>
            <a:off x="4533900" y="3133725"/>
            <a:ext cx="76200" cy="587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1819" name="AutoShape 43"/>
          <p:cNvCxnSpPr>
            <a:cxnSpLocks noChangeShapeType="1"/>
            <a:stCxn id="331780" idx="2"/>
            <a:endCxn id="99345" idx="0"/>
          </p:cNvCxnSpPr>
          <p:nvPr/>
        </p:nvCxnSpPr>
        <p:spPr bwMode="auto">
          <a:xfrm flipH="1">
            <a:off x="4610100" y="3133725"/>
            <a:ext cx="1524000" cy="587375"/>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99351" name="AutoShape 44"/>
          <p:cNvCxnSpPr>
            <a:cxnSpLocks noChangeShapeType="1"/>
            <a:stCxn id="99345" idx="2"/>
            <a:endCxn id="99338" idx="0"/>
          </p:cNvCxnSpPr>
          <p:nvPr/>
        </p:nvCxnSpPr>
        <p:spPr bwMode="auto">
          <a:xfrm flipH="1">
            <a:off x="3771900" y="3975100"/>
            <a:ext cx="838200" cy="1349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9352" name="AutoShape 45"/>
          <p:cNvCxnSpPr>
            <a:cxnSpLocks noChangeShapeType="1"/>
            <a:stCxn id="99345" idx="2"/>
            <a:endCxn id="99340" idx="0"/>
          </p:cNvCxnSpPr>
          <p:nvPr/>
        </p:nvCxnSpPr>
        <p:spPr bwMode="auto">
          <a:xfrm>
            <a:off x="4610100" y="3975100"/>
            <a:ext cx="533400" cy="1349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1823" name="AutoShape 47"/>
          <p:cNvCxnSpPr>
            <a:cxnSpLocks noChangeShapeType="1"/>
            <a:stCxn id="99345" idx="2"/>
            <a:endCxn id="99354" idx="0"/>
          </p:cNvCxnSpPr>
          <p:nvPr/>
        </p:nvCxnSpPr>
        <p:spPr bwMode="auto">
          <a:xfrm>
            <a:off x="4610100" y="3975100"/>
            <a:ext cx="1790700" cy="1349375"/>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21077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7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18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1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4AE18E8-1EDC-4546-9624-B24A2F634629}" type="slidenum">
              <a:rPr lang="en-US" altLang="x-none" sz="1200">
                <a:latin typeface="Tahoma" charset="0"/>
              </a:rPr>
              <a:pPr>
                <a:spcBef>
                  <a:spcPct val="0"/>
                </a:spcBef>
                <a:buClrTx/>
                <a:buSzTx/>
                <a:buFontTx/>
                <a:buNone/>
              </a:pPr>
              <a:t>34</a:t>
            </a:fld>
            <a:endParaRPr lang="en-US" altLang="x-none" sz="1200">
              <a:latin typeface="Tahoma" charset="0"/>
            </a:endParaRPr>
          </a:p>
        </p:txBody>
      </p:sp>
      <p:sp>
        <p:nvSpPr>
          <p:cNvPr id="10137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ISO/OSI Concepts</a:t>
            </a:r>
          </a:p>
        </p:txBody>
      </p:sp>
      <p:sp>
        <p:nvSpPr>
          <p:cNvPr id="496645" name="Rectangle 5"/>
          <p:cNvSpPr>
            <a:spLocks noChangeArrowheads="1"/>
          </p:cNvSpPr>
          <p:nvPr/>
        </p:nvSpPr>
        <p:spPr bwMode="auto">
          <a:xfrm>
            <a:off x="533400" y="1447800"/>
            <a:ext cx="8077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pitchFamily="2" charset="2"/>
              <a:buChar char="q"/>
            </a:pPr>
            <a:r>
              <a:rPr lang="en-US" altLang="x-none" dirty="0"/>
              <a:t>ISO – International Standard Organization</a:t>
            </a:r>
          </a:p>
          <a:p>
            <a:pPr algn="l">
              <a:buFont typeface="Wingdings" pitchFamily="2" charset="2"/>
              <a:buChar char="q"/>
            </a:pPr>
            <a:r>
              <a:rPr lang="en-US" altLang="x-none" dirty="0"/>
              <a:t>OSI – Open System Interconnection</a:t>
            </a:r>
          </a:p>
          <a:p>
            <a:pPr algn="l">
              <a:buFont typeface="Wingdings" pitchFamily="2" charset="2"/>
              <a:buChar char="q"/>
            </a:pPr>
            <a:endParaRPr lang="en-US" altLang="x-none" dirty="0"/>
          </a:p>
          <a:p>
            <a:pPr algn="l">
              <a:buFont typeface="Wingdings" pitchFamily="2" charset="2"/>
              <a:buChar char="q"/>
            </a:pPr>
            <a:r>
              <a:rPr lang="en-US" altLang="x-none" dirty="0"/>
              <a:t>Service – says </a:t>
            </a:r>
            <a:r>
              <a:rPr lang="en-US" altLang="x-none" dirty="0">
                <a:solidFill>
                  <a:srgbClr val="FF0000"/>
                </a:solidFill>
              </a:rPr>
              <a:t>what </a:t>
            </a:r>
            <a:r>
              <a:rPr lang="en-US" altLang="x-none" dirty="0"/>
              <a:t>a layer does</a:t>
            </a:r>
          </a:p>
          <a:p>
            <a:pPr algn="l">
              <a:buFont typeface="Wingdings" pitchFamily="2" charset="2"/>
              <a:buChar char="q"/>
            </a:pPr>
            <a:r>
              <a:rPr lang="en-US" altLang="x-none" dirty="0"/>
              <a:t>Interface – says </a:t>
            </a:r>
            <a:r>
              <a:rPr lang="en-US" altLang="x-none" dirty="0">
                <a:solidFill>
                  <a:srgbClr val="FF0000"/>
                </a:solidFill>
              </a:rPr>
              <a:t>how</a:t>
            </a:r>
            <a:r>
              <a:rPr lang="en-US" altLang="x-none" dirty="0"/>
              <a:t> to </a:t>
            </a:r>
            <a:r>
              <a:rPr lang="en-US" altLang="x-none" dirty="0">
                <a:solidFill>
                  <a:srgbClr val="FF0000"/>
                </a:solidFill>
              </a:rPr>
              <a:t>access</a:t>
            </a:r>
            <a:r>
              <a:rPr lang="en-US" altLang="x-none" dirty="0"/>
              <a:t> the service </a:t>
            </a:r>
          </a:p>
          <a:p>
            <a:pPr algn="l">
              <a:buFont typeface="Wingdings" pitchFamily="2" charset="2"/>
              <a:buChar char="q"/>
            </a:pPr>
            <a:r>
              <a:rPr lang="en-US" altLang="x-none" dirty="0"/>
              <a:t>Protocol – specifies </a:t>
            </a:r>
            <a:r>
              <a:rPr lang="en-US" altLang="x-none" dirty="0">
                <a:solidFill>
                  <a:srgbClr val="FF0000"/>
                </a:solidFill>
              </a:rPr>
              <a:t>how</a:t>
            </a:r>
            <a:r>
              <a:rPr lang="en-US" altLang="x-none" dirty="0"/>
              <a:t> the service is </a:t>
            </a:r>
            <a:r>
              <a:rPr lang="en-US" altLang="x-none" dirty="0">
                <a:solidFill>
                  <a:srgbClr val="FF0000"/>
                </a:solidFill>
              </a:rPr>
              <a:t>implemented</a:t>
            </a:r>
          </a:p>
          <a:p>
            <a:pPr lvl="1" algn="l">
              <a:buFont typeface="Courier New" panose="02070309020205020404" pitchFamily="49" charset="0"/>
              <a:buChar char="o"/>
            </a:pPr>
            <a:r>
              <a:rPr lang="en-US" altLang="x-none" dirty="0"/>
              <a:t>a set of rules and formats that govern the communications between two or more </a:t>
            </a:r>
            <a:r>
              <a:rPr lang="en-US" altLang="x-none" dirty="0">
                <a:solidFill>
                  <a:srgbClr val="FF0000"/>
                </a:solidFill>
              </a:rPr>
              <a:t>peers</a:t>
            </a:r>
            <a:r>
              <a:rPr lang="en-US" altLang="x-none" dirty="0"/>
              <a:t> </a:t>
            </a:r>
          </a:p>
        </p:txBody>
      </p:sp>
    </p:spTree>
    <p:extLst>
      <p:ext uri="{BB962C8B-B14F-4D97-AF65-F5344CB8AC3E}">
        <p14:creationId xmlns:p14="http://schemas.microsoft.com/office/powerpoint/2010/main" val="4236316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664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664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664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66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title"/>
          </p:nvPr>
        </p:nvSpPr>
        <p:spPr/>
        <p:txBody>
          <a:bodyPr/>
          <a:lstStyle/>
          <a:p>
            <a:r>
              <a:rPr lang="en-US" altLang="x-none" dirty="0">
                <a:ea typeface="ＭＳ Ｐゴシック" charset="-128"/>
              </a:rPr>
              <a:t>An Example of Layering</a:t>
            </a:r>
          </a:p>
        </p:txBody>
      </p:sp>
      <p:sp>
        <p:nvSpPr>
          <p:cNvPr id="10342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2E1FB2B-27A1-8D42-96A4-BDA8B033513D}" type="slidenum">
              <a:rPr lang="en-US" altLang="x-none" sz="1200">
                <a:latin typeface="Tahoma" charset="0"/>
              </a:rPr>
              <a:pPr>
                <a:spcBef>
                  <a:spcPct val="0"/>
                </a:spcBef>
                <a:buClrTx/>
                <a:buSzTx/>
                <a:buFontTx/>
                <a:buNone/>
              </a:pPr>
              <a:t>35</a:t>
            </a:fld>
            <a:endParaRPr lang="en-US" altLang="x-none" sz="1200">
              <a:latin typeface="Tahoma" charset="0"/>
            </a:endParaRPr>
          </a:p>
        </p:txBody>
      </p:sp>
      <p:pic>
        <p:nvPicPr>
          <p:cNvPr id="103427" name="Picture 5"/>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0" y="1600200"/>
            <a:ext cx="8153400" cy="4876800"/>
          </a:xfrm>
        </p:spPr>
      </p:pic>
      <p:sp>
        <p:nvSpPr>
          <p:cNvPr id="103428" name="Rectangle 4"/>
          <p:cNvSpPr>
            <a:spLocks noChangeArrowheads="1"/>
          </p:cNvSpPr>
          <p:nvPr/>
        </p:nvSpPr>
        <p:spPr bwMode="auto">
          <a:xfrm>
            <a:off x="3917005" y="17526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29" name="Rectangle 5"/>
          <p:cNvSpPr>
            <a:spLocks noChangeArrowheads="1"/>
          </p:cNvSpPr>
          <p:nvPr/>
        </p:nvSpPr>
        <p:spPr bwMode="auto">
          <a:xfrm>
            <a:off x="3917005" y="25908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0" name="Rectangle 6"/>
          <p:cNvSpPr>
            <a:spLocks noChangeArrowheads="1"/>
          </p:cNvSpPr>
          <p:nvPr/>
        </p:nvSpPr>
        <p:spPr bwMode="auto">
          <a:xfrm>
            <a:off x="3917005" y="33909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1" name="Rectangle 7"/>
          <p:cNvSpPr>
            <a:spLocks noChangeArrowheads="1"/>
          </p:cNvSpPr>
          <p:nvPr/>
        </p:nvSpPr>
        <p:spPr bwMode="auto">
          <a:xfrm>
            <a:off x="3917005" y="41910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2" name="Rectangle 8"/>
          <p:cNvSpPr>
            <a:spLocks noChangeArrowheads="1"/>
          </p:cNvSpPr>
          <p:nvPr/>
        </p:nvSpPr>
        <p:spPr bwMode="auto">
          <a:xfrm>
            <a:off x="3917005" y="50292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3" name="Rectangle 9"/>
          <p:cNvSpPr>
            <a:spLocks noChangeArrowheads="1"/>
          </p:cNvSpPr>
          <p:nvPr/>
        </p:nvSpPr>
        <p:spPr bwMode="auto">
          <a:xfrm>
            <a:off x="-1" y="2362200"/>
            <a:ext cx="2305455"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4" name="Rectangle 10"/>
          <p:cNvSpPr>
            <a:spLocks noChangeArrowheads="1"/>
          </p:cNvSpPr>
          <p:nvPr/>
        </p:nvSpPr>
        <p:spPr bwMode="auto">
          <a:xfrm>
            <a:off x="0" y="3200400"/>
            <a:ext cx="2305455"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5" name="Rectangle 11"/>
          <p:cNvSpPr>
            <a:spLocks noChangeArrowheads="1"/>
          </p:cNvSpPr>
          <p:nvPr/>
        </p:nvSpPr>
        <p:spPr bwMode="auto">
          <a:xfrm>
            <a:off x="0" y="4038600"/>
            <a:ext cx="2305454"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6" name="Rectangle 12"/>
          <p:cNvSpPr>
            <a:spLocks noChangeArrowheads="1"/>
          </p:cNvSpPr>
          <p:nvPr/>
        </p:nvSpPr>
        <p:spPr bwMode="auto">
          <a:xfrm>
            <a:off x="19455" y="4838700"/>
            <a:ext cx="22860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Tree>
    <p:extLst>
      <p:ext uri="{BB962C8B-B14F-4D97-AF65-F5344CB8AC3E}">
        <p14:creationId xmlns:p14="http://schemas.microsoft.com/office/powerpoint/2010/main" val="3878248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title"/>
          </p:nvPr>
        </p:nvSpPr>
        <p:spPr/>
        <p:txBody>
          <a:bodyPr/>
          <a:lstStyle/>
          <a:p>
            <a:r>
              <a:rPr lang="en-US" altLang="x-none">
                <a:ea typeface="ＭＳ Ｐゴシック" charset="-128"/>
              </a:rPr>
              <a:t>An Example of Layering</a:t>
            </a:r>
          </a:p>
        </p:txBody>
      </p:sp>
      <p:sp>
        <p:nvSpPr>
          <p:cNvPr id="10342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2E1FB2B-27A1-8D42-96A4-BDA8B033513D}" type="slidenum">
              <a:rPr lang="en-US" altLang="x-none" sz="1200">
                <a:latin typeface="Tahoma" charset="0"/>
              </a:rPr>
              <a:pPr>
                <a:spcBef>
                  <a:spcPct val="0"/>
                </a:spcBef>
                <a:buClrTx/>
                <a:buSzTx/>
                <a:buFontTx/>
                <a:buNone/>
              </a:pPr>
              <a:t>36</a:t>
            </a:fld>
            <a:endParaRPr lang="en-US" altLang="x-none" sz="1200">
              <a:latin typeface="Tahoma" charset="0"/>
            </a:endParaRPr>
          </a:p>
        </p:txBody>
      </p:sp>
      <p:pic>
        <p:nvPicPr>
          <p:cNvPr id="103427" name="Picture 5"/>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0" y="1600200"/>
            <a:ext cx="8153400" cy="4876800"/>
          </a:xfrm>
        </p:spPr>
      </p:pic>
    </p:spTree>
    <p:extLst>
      <p:ext uri="{BB962C8B-B14F-4D97-AF65-F5344CB8AC3E}">
        <p14:creationId xmlns:p14="http://schemas.microsoft.com/office/powerpoint/2010/main" val="1771228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x-none" sz="3200" dirty="0">
                <a:ea typeface="ＭＳ Ｐゴシック" charset="-128"/>
              </a:rPr>
              <a:t>Layering </a:t>
            </a:r>
            <a:r>
              <a:rPr lang="en-US" altLang="x-none" sz="3200" dirty="0">
                <a:latin typeface="Times New Roman" charset="0"/>
                <a:ea typeface="ＭＳ Ｐゴシック" charset="-128"/>
              </a:rPr>
              <a:t>-&gt;</a:t>
            </a:r>
            <a:r>
              <a:rPr lang="en-US" altLang="x-none" sz="3200" dirty="0">
                <a:ea typeface="ＭＳ Ｐゴシック" charset="-128"/>
              </a:rPr>
              <a:t> </a:t>
            </a:r>
            <a:r>
              <a:rPr lang="en-US" altLang="x-none" sz="3200" i="1" dirty="0">
                <a:solidFill>
                  <a:srgbClr val="FF0000"/>
                </a:solidFill>
                <a:ea typeface="ＭＳ Ｐゴシック" charset="-128"/>
              </a:rPr>
              <a:t>Logical </a:t>
            </a:r>
            <a:r>
              <a:rPr lang="en-US" altLang="x-none" sz="3200" dirty="0">
                <a:solidFill>
                  <a:srgbClr val="FF0000"/>
                </a:solidFill>
                <a:ea typeface="ＭＳ Ｐゴシック" charset="-128"/>
              </a:rPr>
              <a:t>Communication</a:t>
            </a:r>
          </a:p>
        </p:txBody>
      </p:sp>
      <p:sp>
        <p:nvSpPr>
          <p:cNvPr id="10752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5D927CE-F6A0-CA4C-918F-9CD2C8EE8E2C}" type="slidenum">
              <a:rPr lang="en-US" altLang="x-none" sz="1200">
                <a:latin typeface="Tahoma" charset="0"/>
              </a:rPr>
              <a:pPr>
                <a:spcBef>
                  <a:spcPct val="0"/>
                </a:spcBef>
                <a:buClrTx/>
                <a:buSzTx/>
                <a:buFontTx/>
                <a:buNone/>
              </a:pPr>
              <a:t>37</a:t>
            </a:fld>
            <a:endParaRPr lang="en-US" altLang="x-none" sz="1200">
              <a:latin typeface="Tahoma" charset="0"/>
            </a:endParaRPr>
          </a:p>
        </p:txBody>
      </p:sp>
      <p:graphicFrame>
        <p:nvGraphicFramePr>
          <p:cNvPr id="107523" name="Object 4"/>
          <p:cNvGraphicFramePr>
            <a:graphicFrameLocks noChangeAspect="1"/>
          </p:cNvGraphicFramePr>
          <p:nvPr/>
        </p:nvGraphicFramePr>
        <p:xfrm>
          <a:off x="3657600" y="1676400"/>
          <a:ext cx="4665663" cy="4876800"/>
        </p:xfrm>
        <a:graphic>
          <a:graphicData uri="http://schemas.openxmlformats.org/presentationml/2006/ole">
            <mc:AlternateContent xmlns:mc="http://schemas.openxmlformats.org/markup-compatibility/2006">
              <mc:Choice xmlns:v="urn:schemas-microsoft-com:vml" Requires="v">
                <p:oleObj spid="_x0000_s359580" name="Photo Editor Photo" r:id="rId4" imgW="7478169" imgH="7819048" progId="MSPhotoEd.3">
                  <p:embed/>
                </p:oleObj>
              </mc:Choice>
              <mc:Fallback>
                <p:oleObj name="Photo Editor Photo" r:id="rId4" imgW="7478169" imgH="7819048" progId="MSPhotoEd.3">
                  <p:embed/>
                  <p:pic>
                    <p:nvPicPr>
                      <p:cNvPr id="10752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1676400"/>
                        <a:ext cx="46656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7524" name="Rectangle 5"/>
          <p:cNvSpPr>
            <a:spLocks noChangeArrowheads="1"/>
          </p:cNvSpPr>
          <p:nvPr/>
        </p:nvSpPr>
        <p:spPr bwMode="auto">
          <a:xfrm>
            <a:off x="533400" y="1752600"/>
            <a:ext cx="28130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sz="2400" dirty="0">
                <a:solidFill>
                  <a:srgbClr val="FF0000"/>
                </a:solidFill>
              </a:rPr>
              <a:t>E.g.: </a:t>
            </a:r>
            <a:r>
              <a:rPr lang="en-US" altLang="zh-CN" sz="2400" dirty="0">
                <a:solidFill>
                  <a:srgbClr val="FF0000"/>
                </a:solidFill>
                <a:ea typeface="宋体" charset="-122"/>
              </a:rPr>
              <a:t>application</a:t>
            </a:r>
            <a:endParaRPr lang="en-US" altLang="x-none" sz="2400" dirty="0">
              <a:ea typeface="宋体" charset="-122"/>
            </a:endParaRPr>
          </a:p>
          <a:p>
            <a:pPr algn="l">
              <a:buFont typeface="Wingdings" pitchFamily="2" charset="2"/>
              <a:buChar char="q"/>
            </a:pPr>
            <a:r>
              <a:rPr lang="en-US" altLang="x-none" sz="2000" dirty="0">
                <a:ea typeface="宋体" charset="-122"/>
              </a:rPr>
              <a:t>provide services to users </a:t>
            </a:r>
          </a:p>
          <a:p>
            <a:pPr algn="l">
              <a:buFont typeface="Wingdings" pitchFamily="2" charset="2"/>
              <a:buChar char="q"/>
            </a:pPr>
            <a:endParaRPr lang="en-US" altLang="zh-CN" sz="2000" dirty="0">
              <a:ea typeface="宋体" charset="-122"/>
            </a:endParaRPr>
          </a:p>
          <a:p>
            <a:pPr algn="l">
              <a:buFont typeface="Wingdings" pitchFamily="2" charset="2"/>
              <a:buChar char="q"/>
            </a:pPr>
            <a:r>
              <a:rPr lang="en-US" altLang="zh-CN" sz="2000" dirty="0">
                <a:ea typeface="宋体" charset="-122"/>
              </a:rPr>
              <a:t>application protocol:</a:t>
            </a:r>
          </a:p>
          <a:p>
            <a:pPr lvl="1" algn="l">
              <a:buFont typeface="Courier New" panose="02070309020205020404" pitchFamily="49" charset="0"/>
              <a:buChar char="o"/>
            </a:pPr>
            <a:r>
              <a:rPr lang="en-US" altLang="zh-CN" sz="1800" dirty="0">
                <a:ea typeface="宋体" charset="-122"/>
              </a:rPr>
              <a:t>s</a:t>
            </a:r>
            <a:r>
              <a:rPr lang="en-US" altLang="x-none" sz="1800" dirty="0"/>
              <a:t>end</a:t>
            </a:r>
            <a:r>
              <a:rPr lang="en-US" altLang="zh-CN" sz="1800" dirty="0">
                <a:ea typeface="宋体" charset="-122"/>
              </a:rPr>
              <a:t> messages </a:t>
            </a:r>
            <a:r>
              <a:rPr lang="en-US" altLang="x-none" sz="1800" dirty="0"/>
              <a:t>to peer</a:t>
            </a:r>
            <a:endParaRPr lang="en-US" altLang="zh-CN" sz="1800" dirty="0">
              <a:ea typeface="宋体" charset="-122"/>
            </a:endParaRPr>
          </a:p>
          <a:p>
            <a:pPr lvl="1" algn="l">
              <a:buFont typeface="Courier New" panose="02070309020205020404" pitchFamily="49" charset="0"/>
              <a:buChar char="o"/>
            </a:pPr>
            <a:r>
              <a:rPr lang="en-US" altLang="zh-CN" sz="1800" dirty="0">
                <a:ea typeface="宋体" charset="-122"/>
              </a:rPr>
              <a:t>for example, HELO, MAIL FROM, RCPT TO are messages between two SMTP peers</a:t>
            </a:r>
            <a:endParaRPr lang="en-US" altLang="x-none" sz="1800" dirty="0"/>
          </a:p>
        </p:txBody>
      </p:sp>
    </p:spTree>
    <p:extLst>
      <p:ext uri="{BB962C8B-B14F-4D97-AF65-F5344CB8AC3E}">
        <p14:creationId xmlns:p14="http://schemas.microsoft.com/office/powerpoint/2010/main" val="34293961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726AB15-2A6C-BC44-87D0-203AF74E141C}" type="slidenum">
              <a:rPr lang="en-US" altLang="x-none" sz="1200">
                <a:latin typeface="Tahoma" charset="0"/>
              </a:rPr>
              <a:pPr>
                <a:spcBef>
                  <a:spcPct val="0"/>
                </a:spcBef>
                <a:buClrTx/>
                <a:buSzTx/>
                <a:buFontTx/>
                <a:buNone/>
              </a:pPr>
              <a:t>38</a:t>
            </a:fld>
            <a:endParaRPr lang="en-US" altLang="x-none" sz="1200">
              <a:latin typeface="Tahoma" charset="0"/>
            </a:endParaRPr>
          </a:p>
        </p:txBody>
      </p:sp>
      <p:sp>
        <p:nvSpPr>
          <p:cNvPr id="109570" name="Rectangle 4"/>
          <p:cNvSpPr>
            <a:spLocks noChangeArrowheads="1"/>
          </p:cNvSpPr>
          <p:nvPr/>
        </p:nvSpPr>
        <p:spPr bwMode="auto">
          <a:xfrm>
            <a:off x="304800" y="13335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3200" u="sng" dirty="0">
                <a:solidFill>
                  <a:schemeClr val="accent2"/>
                </a:solidFill>
              </a:rPr>
              <a:t>Layering: </a:t>
            </a:r>
            <a:r>
              <a:rPr lang="en-US" altLang="x-none" sz="3200" b="1" i="1" u="sng" dirty="0">
                <a:solidFill>
                  <a:schemeClr val="accent2"/>
                </a:solidFill>
              </a:rPr>
              <a:t>Logical</a:t>
            </a:r>
            <a:r>
              <a:rPr lang="en-US" altLang="x-none" sz="3200" i="1" u="sng" dirty="0">
                <a:solidFill>
                  <a:schemeClr val="accent2"/>
                </a:solidFill>
              </a:rPr>
              <a:t> </a:t>
            </a:r>
            <a:r>
              <a:rPr lang="en-US" altLang="x-none" sz="3200" u="sng" dirty="0">
                <a:solidFill>
                  <a:schemeClr val="accent2"/>
                </a:solidFill>
              </a:rPr>
              <a:t>Communication </a:t>
            </a:r>
            <a:endParaRPr lang="en-US" altLang="x-none" sz="4000" u="sng" dirty="0">
              <a:solidFill>
                <a:schemeClr val="accent2"/>
              </a:solidFill>
            </a:endParaRPr>
          </a:p>
        </p:txBody>
      </p:sp>
      <p:sp>
        <p:nvSpPr>
          <p:cNvPr id="109571" name="Freeform 5"/>
          <p:cNvSpPr>
            <a:spLocks/>
          </p:cNvSpPr>
          <p:nvPr/>
        </p:nvSpPr>
        <p:spPr bwMode="auto">
          <a:xfrm>
            <a:off x="3001963" y="1601788"/>
            <a:ext cx="5943600" cy="4451350"/>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09572" name="Object 6"/>
          <p:cNvGraphicFramePr>
            <a:graphicFrameLocks noChangeAspect="1"/>
          </p:cNvGraphicFramePr>
          <p:nvPr/>
        </p:nvGraphicFramePr>
        <p:xfrm>
          <a:off x="3362325" y="1952625"/>
          <a:ext cx="1323975" cy="892175"/>
        </p:xfrm>
        <a:graphic>
          <a:graphicData uri="http://schemas.openxmlformats.org/presentationml/2006/ole">
            <mc:AlternateContent xmlns:mc="http://schemas.openxmlformats.org/markup-compatibility/2006">
              <mc:Choice xmlns:v="urn:schemas-microsoft-com:vml" Requires="v">
                <p:oleObj spid="_x0000_s360759" name="ClipArt" r:id="rId4" imgW="1307079" imgH="1083682" progId="MS_ClipArt_Gallery.2">
                  <p:embed/>
                </p:oleObj>
              </mc:Choice>
              <mc:Fallback>
                <p:oleObj name="ClipArt" r:id="rId4" imgW="1307079" imgH="1083682" progId="MS_ClipArt_Gallery.2">
                  <p:embed/>
                  <p:pic>
                    <p:nvPicPr>
                      <p:cNvPr id="10957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2325" y="1952625"/>
                        <a:ext cx="132397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9573" name="Line 7"/>
          <p:cNvSpPr>
            <a:spLocks noChangeShapeType="1"/>
          </p:cNvSpPr>
          <p:nvPr/>
        </p:nvSpPr>
        <p:spPr bwMode="auto">
          <a:xfrm flipV="1">
            <a:off x="4654550" y="2628900"/>
            <a:ext cx="363538" cy="79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9574" name="Object 8"/>
          <p:cNvGraphicFramePr>
            <a:graphicFrameLocks noChangeAspect="1"/>
          </p:cNvGraphicFramePr>
          <p:nvPr/>
        </p:nvGraphicFramePr>
        <p:xfrm>
          <a:off x="3362325" y="3619500"/>
          <a:ext cx="1323975" cy="893763"/>
        </p:xfrm>
        <a:graphic>
          <a:graphicData uri="http://schemas.openxmlformats.org/presentationml/2006/ole">
            <mc:AlternateContent xmlns:mc="http://schemas.openxmlformats.org/markup-compatibility/2006">
              <mc:Choice xmlns:v="urn:schemas-microsoft-com:vml" Requires="v">
                <p:oleObj spid="_x0000_s360760" name="ClipArt" r:id="rId6" imgW="1307079" imgH="1083682" progId="MS_ClipArt_Gallery.2">
                  <p:embed/>
                </p:oleObj>
              </mc:Choice>
              <mc:Fallback>
                <p:oleObj name="ClipArt" r:id="rId6" imgW="1307079" imgH="1083682" progId="MS_ClipArt_Gallery.2">
                  <p:embed/>
                  <p:pic>
                    <p:nvPicPr>
                      <p:cNvPr id="10957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2325" y="3619500"/>
                        <a:ext cx="1323975"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9575" name="Line 9"/>
          <p:cNvSpPr>
            <a:spLocks noChangeShapeType="1"/>
          </p:cNvSpPr>
          <p:nvPr/>
        </p:nvSpPr>
        <p:spPr bwMode="auto">
          <a:xfrm flipV="1">
            <a:off x="4654550" y="4297363"/>
            <a:ext cx="363538"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9576" name="Group 10"/>
          <p:cNvGrpSpPr>
            <a:grpSpLocks/>
          </p:cNvGrpSpPr>
          <p:nvPr/>
        </p:nvGrpSpPr>
        <p:grpSpPr bwMode="auto">
          <a:xfrm>
            <a:off x="5062538" y="2995613"/>
            <a:ext cx="165100" cy="600075"/>
            <a:chOff x="3842" y="406"/>
            <a:chExt cx="51" cy="167"/>
          </a:xfrm>
        </p:grpSpPr>
        <p:sp>
          <p:nvSpPr>
            <p:cNvPr id="109680" name="Oval 11"/>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81" name="Oval 12"/>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82" name="Oval 13"/>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77" name="Group 14"/>
          <p:cNvGrpSpPr>
            <a:grpSpLocks/>
          </p:cNvGrpSpPr>
          <p:nvPr/>
        </p:nvGrpSpPr>
        <p:grpSpPr bwMode="auto">
          <a:xfrm>
            <a:off x="6056313" y="4433888"/>
            <a:ext cx="666750" cy="1106487"/>
            <a:chOff x="4180" y="783"/>
            <a:chExt cx="150" cy="307"/>
          </a:xfrm>
        </p:grpSpPr>
        <p:sp>
          <p:nvSpPr>
            <p:cNvPr id="109672" name="AutoShape 15"/>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3" name="Rectangle 16"/>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4"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5"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6" name="Line 19"/>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77" name="Line 20"/>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78"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9" name="Rectangle 22"/>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78" name="Group 23"/>
          <p:cNvGrpSpPr>
            <a:grpSpLocks/>
          </p:cNvGrpSpPr>
          <p:nvPr/>
        </p:nvGrpSpPr>
        <p:grpSpPr bwMode="auto">
          <a:xfrm rot="-5400000">
            <a:off x="7066756" y="4606132"/>
            <a:ext cx="227013" cy="742950"/>
            <a:chOff x="3842" y="406"/>
            <a:chExt cx="51" cy="167"/>
          </a:xfrm>
        </p:grpSpPr>
        <p:sp>
          <p:nvSpPr>
            <p:cNvPr id="109669" name="Oval 24"/>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0" name="Oval 25"/>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1" name="Oval 26"/>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sp>
        <p:nvSpPr>
          <p:cNvPr id="109579" name="Line 27"/>
          <p:cNvSpPr>
            <a:spLocks noChangeShapeType="1"/>
          </p:cNvSpPr>
          <p:nvPr/>
        </p:nvSpPr>
        <p:spPr bwMode="auto">
          <a:xfrm>
            <a:off x="6489700" y="4175125"/>
            <a:ext cx="1577975"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0" name="Line 28"/>
          <p:cNvSpPr>
            <a:spLocks noChangeShapeType="1"/>
          </p:cNvSpPr>
          <p:nvPr/>
        </p:nvSpPr>
        <p:spPr bwMode="auto">
          <a:xfrm>
            <a:off x="6500813" y="4165600"/>
            <a:ext cx="4762" cy="268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1" name="Line 29"/>
          <p:cNvSpPr>
            <a:spLocks noChangeShapeType="1"/>
          </p:cNvSpPr>
          <p:nvPr/>
        </p:nvSpPr>
        <p:spPr bwMode="auto">
          <a:xfrm>
            <a:off x="8078788" y="4160838"/>
            <a:ext cx="3175" cy="2317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2" name="Line 30"/>
          <p:cNvSpPr>
            <a:spLocks noChangeShapeType="1"/>
          </p:cNvSpPr>
          <p:nvPr/>
        </p:nvSpPr>
        <p:spPr bwMode="auto">
          <a:xfrm>
            <a:off x="5535613" y="2662238"/>
            <a:ext cx="919162" cy="742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3" name="Line 31"/>
          <p:cNvSpPr>
            <a:spLocks noChangeShapeType="1"/>
          </p:cNvSpPr>
          <p:nvPr/>
        </p:nvSpPr>
        <p:spPr bwMode="auto">
          <a:xfrm flipV="1">
            <a:off x="5575300" y="3463925"/>
            <a:ext cx="879475" cy="923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4" name="Line 32"/>
          <p:cNvSpPr>
            <a:spLocks noChangeShapeType="1"/>
          </p:cNvSpPr>
          <p:nvPr/>
        </p:nvSpPr>
        <p:spPr bwMode="auto">
          <a:xfrm flipV="1">
            <a:off x="7253288" y="3703638"/>
            <a:ext cx="4762"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9585" name="Group 33"/>
          <p:cNvGrpSpPr>
            <a:grpSpLocks/>
          </p:cNvGrpSpPr>
          <p:nvPr/>
        </p:nvGrpSpPr>
        <p:grpSpPr bwMode="auto">
          <a:xfrm>
            <a:off x="7662863" y="4397375"/>
            <a:ext cx="666750" cy="1108075"/>
            <a:chOff x="4180" y="783"/>
            <a:chExt cx="150" cy="307"/>
          </a:xfrm>
        </p:grpSpPr>
        <p:sp>
          <p:nvSpPr>
            <p:cNvPr id="109661" name="AutoShape 34"/>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2" name="Rectangle 35"/>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3" name="Rectangle 3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4" name="AutoShape 3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5" name="Line 38"/>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6" name="Line 39"/>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7" name="Rectangle 4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8" name="Rectangle 41"/>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86" name="Group 42"/>
          <p:cNvGrpSpPr>
            <a:grpSpLocks/>
          </p:cNvGrpSpPr>
          <p:nvPr/>
        </p:nvGrpSpPr>
        <p:grpSpPr bwMode="auto">
          <a:xfrm>
            <a:off x="6408738" y="3076575"/>
            <a:ext cx="1598612" cy="654050"/>
            <a:chOff x="3600" y="219"/>
            <a:chExt cx="360" cy="175"/>
          </a:xfrm>
        </p:grpSpPr>
        <p:sp>
          <p:nvSpPr>
            <p:cNvPr id="109648" name="Oval 4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9" name="Line 4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0" name="Line 4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1" name="Rectangle 4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sp>
          <p:nvSpPr>
            <p:cNvPr id="109652" name="Oval 4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109653" name="Group 48"/>
            <p:cNvGrpSpPr>
              <a:grpSpLocks/>
            </p:cNvGrpSpPr>
            <p:nvPr/>
          </p:nvGrpSpPr>
          <p:grpSpPr bwMode="auto">
            <a:xfrm>
              <a:off x="3686" y="244"/>
              <a:ext cx="177" cy="66"/>
              <a:chOff x="2848" y="848"/>
              <a:chExt cx="140" cy="98"/>
            </a:xfrm>
          </p:grpSpPr>
          <p:sp>
            <p:nvSpPr>
              <p:cNvPr id="109658" name="Line 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9" name="Line 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0" name="Line 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54" name="Group 52"/>
            <p:cNvGrpSpPr>
              <a:grpSpLocks/>
            </p:cNvGrpSpPr>
            <p:nvPr/>
          </p:nvGrpSpPr>
          <p:grpSpPr bwMode="auto">
            <a:xfrm flipV="1">
              <a:off x="3686" y="243"/>
              <a:ext cx="177" cy="66"/>
              <a:chOff x="2848" y="848"/>
              <a:chExt cx="140" cy="98"/>
            </a:xfrm>
          </p:grpSpPr>
          <p:sp>
            <p:nvSpPr>
              <p:cNvPr id="109655" name="Line 5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6" name="Line 5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7" name="Line 5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09587" name="Group 56"/>
          <p:cNvGrpSpPr>
            <a:grpSpLocks/>
          </p:cNvGrpSpPr>
          <p:nvPr/>
        </p:nvGrpSpPr>
        <p:grpSpPr bwMode="auto">
          <a:xfrm>
            <a:off x="3302000" y="1362075"/>
            <a:ext cx="5514975" cy="4471988"/>
            <a:chOff x="1291" y="897"/>
            <a:chExt cx="3496" cy="2847"/>
          </a:xfrm>
        </p:grpSpPr>
        <p:grpSp>
          <p:nvGrpSpPr>
            <p:cNvPr id="109610" name="Group 57"/>
            <p:cNvGrpSpPr>
              <a:grpSpLocks/>
            </p:cNvGrpSpPr>
            <p:nvPr/>
          </p:nvGrpSpPr>
          <p:grpSpPr bwMode="auto">
            <a:xfrm>
              <a:off x="1341" y="897"/>
              <a:ext cx="849" cy="965"/>
              <a:chOff x="186" y="1425"/>
              <a:chExt cx="849" cy="965"/>
            </a:xfrm>
          </p:grpSpPr>
          <p:sp>
            <p:nvSpPr>
              <p:cNvPr id="109641" name="Rectangle 58"/>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2" name="Rectangle 59"/>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3" name="Text Box 60"/>
              <p:cNvSpPr txBox="1">
                <a:spLocks noChangeArrowheads="1"/>
              </p:cNvSpPr>
              <p:nvPr/>
            </p:nvSpPr>
            <p:spPr bwMode="auto">
              <a:xfrm>
                <a:off x="186" y="1457"/>
                <a:ext cx="836"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44" name="Line 61"/>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5" name="Line 62"/>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6" name="Line 63"/>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7" name="Line 64"/>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1" name="Group 65"/>
            <p:cNvGrpSpPr>
              <a:grpSpLocks/>
            </p:cNvGrpSpPr>
            <p:nvPr/>
          </p:nvGrpSpPr>
          <p:grpSpPr bwMode="auto">
            <a:xfrm>
              <a:off x="1291" y="1985"/>
              <a:ext cx="850" cy="967"/>
              <a:chOff x="185" y="1425"/>
              <a:chExt cx="850" cy="967"/>
            </a:xfrm>
          </p:grpSpPr>
          <p:sp>
            <p:nvSpPr>
              <p:cNvPr id="109634" name="Rectangle 66"/>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35" name="Rectangle 67"/>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36" name="Text Box 68"/>
              <p:cNvSpPr txBox="1">
                <a:spLocks noChangeArrowheads="1"/>
              </p:cNvSpPr>
              <p:nvPr/>
            </p:nvSpPr>
            <p:spPr bwMode="auto">
              <a:xfrm>
                <a:off x="185" y="1459"/>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37" name="Line 69"/>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8" name="Line 70"/>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9" name="Line 71"/>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0" name="Line 72"/>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2" name="Group 73"/>
            <p:cNvGrpSpPr>
              <a:grpSpLocks/>
            </p:cNvGrpSpPr>
            <p:nvPr/>
          </p:nvGrpSpPr>
          <p:grpSpPr bwMode="auto">
            <a:xfrm>
              <a:off x="2814" y="2781"/>
              <a:ext cx="850" cy="963"/>
              <a:chOff x="185" y="1425"/>
              <a:chExt cx="850" cy="963"/>
            </a:xfrm>
          </p:grpSpPr>
          <p:sp>
            <p:nvSpPr>
              <p:cNvPr id="109627" name="Rectangle 74"/>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8" name="Rectangle 75"/>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9" name="Text Box 76"/>
              <p:cNvSpPr txBox="1">
                <a:spLocks noChangeArrowheads="1"/>
              </p:cNvSpPr>
              <p:nvPr/>
            </p:nvSpPr>
            <p:spPr bwMode="auto">
              <a:xfrm>
                <a:off x="185" y="1455"/>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30" name="Line 77"/>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1" name="Line 78"/>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2" name="Line 79"/>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3" name="Line 80"/>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3" name="Group 81"/>
            <p:cNvGrpSpPr>
              <a:grpSpLocks/>
            </p:cNvGrpSpPr>
            <p:nvPr/>
          </p:nvGrpSpPr>
          <p:grpSpPr bwMode="auto">
            <a:xfrm>
              <a:off x="3937" y="2777"/>
              <a:ext cx="850" cy="965"/>
              <a:chOff x="185" y="1425"/>
              <a:chExt cx="850" cy="965"/>
            </a:xfrm>
          </p:grpSpPr>
          <p:sp>
            <p:nvSpPr>
              <p:cNvPr id="109620" name="Rectangle 82"/>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1" name="Rectangle 83"/>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2" name="Text Box 84"/>
              <p:cNvSpPr txBox="1">
                <a:spLocks noChangeArrowheads="1"/>
              </p:cNvSpPr>
              <p:nvPr/>
            </p:nvSpPr>
            <p:spPr bwMode="auto">
              <a:xfrm>
                <a:off x="185" y="1457"/>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23" name="Line 85"/>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4" name="Line 86"/>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5" name="Line 87"/>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6" name="Line 88"/>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4" name="Group 89"/>
            <p:cNvGrpSpPr>
              <a:grpSpLocks/>
            </p:cNvGrpSpPr>
            <p:nvPr/>
          </p:nvGrpSpPr>
          <p:grpSpPr bwMode="auto">
            <a:xfrm>
              <a:off x="3341" y="1815"/>
              <a:ext cx="832" cy="615"/>
              <a:chOff x="4369" y="791"/>
              <a:chExt cx="832" cy="615"/>
            </a:xfrm>
          </p:grpSpPr>
          <p:sp>
            <p:nvSpPr>
              <p:cNvPr id="109615" name="Rectangle 90"/>
              <p:cNvSpPr>
                <a:spLocks noChangeArrowheads="1"/>
              </p:cNvSpPr>
              <p:nvPr/>
            </p:nvSpPr>
            <p:spPr bwMode="auto">
              <a:xfrm>
                <a:off x="4403" y="791"/>
                <a:ext cx="798" cy="5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16" name="Rectangle 91"/>
              <p:cNvSpPr>
                <a:spLocks noChangeArrowheads="1"/>
              </p:cNvSpPr>
              <p:nvPr/>
            </p:nvSpPr>
            <p:spPr bwMode="auto">
              <a:xfrm>
                <a:off x="4369" y="830"/>
                <a:ext cx="798" cy="56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17" name="Text Box 92"/>
              <p:cNvSpPr txBox="1">
                <a:spLocks noChangeArrowheads="1"/>
              </p:cNvSpPr>
              <p:nvPr/>
            </p:nvSpPr>
            <p:spPr bwMode="auto">
              <a:xfrm>
                <a:off x="4437" y="823"/>
                <a:ext cx="664"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18" name="Line 93"/>
              <p:cNvSpPr>
                <a:spLocks noChangeShapeType="1"/>
              </p:cNvSpPr>
              <p:nvPr/>
            </p:nvSpPr>
            <p:spPr bwMode="auto">
              <a:xfrm flipV="1">
                <a:off x="4370" y="103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19" name="Line 94"/>
              <p:cNvSpPr>
                <a:spLocks noChangeShapeType="1"/>
              </p:cNvSpPr>
              <p:nvPr/>
            </p:nvSpPr>
            <p:spPr bwMode="auto">
              <a:xfrm flipV="1">
                <a:off x="4382" y="121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9588" name="Freeform 95"/>
          <p:cNvSpPr>
            <a:spLocks/>
          </p:cNvSpPr>
          <p:nvPr/>
        </p:nvSpPr>
        <p:spPr bwMode="auto">
          <a:xfrm>
            <a:off x="3829050" y="1514475"/>
            <a:ext cx="3724275" cy="3162300"/>
          </a:xfrm>
          <a:custGeom>
            <a:avLst/>
            <a:gdLst>
              <a:gd name="T0" fmla="*/ 2147483646 w 2346"/>
              <a:gd name="T1" fmla="*/ 0 h 1992"/>
              <a:gd name="T2" fmla="*/ 0 w 2346"/>
              <a:gd name="T3" fmla="*/ 2147483646 h 1992"/>
              <a:gd name="T4" fmla="*/ 2147483646 w 2346"/>
              <a:gd name="T5" fmla="*/ 2147483646 h 1992"/>
              <a:gd name="T6" fmla="*/ 2147483646 w 2346"/>
              <a:gd name="T7" fmla="*/ 2147483646 h 1992"/>
              <a:gd name="T8" fmla="*/ 0 60000 65536"/>
              <a:gd name="T9" fmla="*/ 0 60000 65536"/>
              <a:gd name="T10" fmla="*/ 0 60000 65536"/>
              <a:gd name="T11" fmla="*/ 0 60000 65536"/>
              <a:gd name="T12" fmla="*/ 0 w 2346"/>
              <a:gd name="T13" fmla="*/ 0 h 1992"/>
              <a:gd name="T14" fmla="*/ 2346 w 2346"/>
              <a:gd name="T15" fmla="*/ 1992 h 1992"/>
            </a:gdLst>
            <a:ahLst/>
            <a:cxnLst>
              <a:cxn ang="T8">
                <a:pos x="T0" y="T1"/>
              </a:cxn>
              <a:cxn ang="T9">
                <a:pos x="T2" y="T3"/>
              </a:cxn>
              <a:cxn ang="T10">
                <a:pos x="T4" y="T5"/>
              </a:cxn>
              <a:cxn ang="T11">
                <a:pos x="T6" y="T7"/>
              </a:cxn>
            </a:cxnLst>
            <a:rect l="T12" t="T13" r="T14" b="T15"/>
            <a:pathLst>
              <a:path w="2346" h="1992">
                <a:moveTo>
                  <a:pt x="12" y="0"/>
                </a:moveTo>
                <a:lnTo>
                  <a:pt x="0" y="288"/>
                </a:lnTo>
                <a:lnTo>
                  <a:pt x="2112" y="1812"/>
                </a:lnTo>
                <a:lnTo>
                  <a:pt x="2346" y="199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09589" name="Group 96"/>
          <p:cNvGrpSpPr>
            <a:grpSpLocks/>
          </p:cNvGrpSpPr>
          <p:nvPr/>
        </p:nvGrpSpPr>
        <p:grpSpPr bwMode="auto">
          <a:xfrm>
            <a:off x="7966075" y="4046538"/>
            <a:ext cx="700088" cy="382587"/>
            <a:chOff x="4712" y="2088"/>
            <a:chExt cx="444" cy="244"/>
          </a:xfrm>
        </p:grpSpPr>
        <p:sp>
          <p:nvSpPr>
            <p:cNvPr id="109608" name="Rectangle 97"/>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9" name="Text Box 98"/>
            <p:cNvSpPr txBox="1">
              <a:spLocks noChangeArrowheads="1"/>
            </p:cNvSpPr>
            <p:nvPr/>
          </p:nvSpPr>
          <p:spPr bwMode="auto">
            <a:xfrm>
              <a:off x="4726" y="2098"/>
              <a:ext cx="4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dirty="0">
                  <a:solidFill>
                    <a:srgbClr val="FF0000"/>
                  </a:solidFill>
                </a:rPr>
                <a:t>data</a:t>
              </a:r>
              <a:endParaRPr lang="en-US" altLang="x-none" sz="2400" dirty="0">
                <a:latin typeface="Times New Roman" charset="0"/>
              </a:endParaRPr>
            </a:p>
          </p:txBody>
        </p:sp>
      </p:grpSp>
      <p:grpSp>
        <p:nvGrpSpPr>
          <p:cNvPr id="109590" name="Group 99"/>
          <p:cNvGrpSpPr>
            <a:grpSpLocks/>
          </p:cNvGrpSpPr>
          <p:nvPr/>
        </p:nvGrpSpPr>
        <p:grpSpPr bwMode="auto">
          <a:xfrm>
            <a:off x="3451225" y="1114425"/>
            <a:ext cx="701675" cy="382588"/>
            <a:chOff x="4712" y="2088"/>
            <a:chExt cx="444" cy="244"/>
          </a:xfrm>
        </p:grpSpPr>
        <p:sp>
          <p:nvSpPr>
            <p:cNvPr id="109606" name="Rectangle 100"/>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7" name="Text Box 101"/>
            <p:cNvSpPr txBox="1">
              <a:spLocks noChangeArrowheads="1"/>
            </p:cNvSpPr>
            <p:nvPr/>
          </p:nvSpPr>
          <p:spPr bwMode="auto">
            <a:xfrm>
              <a:off x="4726" y="2098"/>
              <a:ext cx="41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
        <p:nvSpPr>
          <p:cNvPr id="109591" name="Rectangle 102"/>
          <p:cNvSpPr>
            <a:spLocks noChangeArrowheads="1"/>
          </p:cNvSpPr>
          <p:nvPr/>
        </p:nvSpPr>
        <p:spPr bwMode="auto">
          <a:xfrm>
            <a:off x="254000" y="2235200"/>
            <a:ext cx="281305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sz="2400" dirty="0">
                <a:solidFill>
                  <a:srgbClr val="FF0000"/>
                </a:solidFill>
              </a:rPr>
              <a:t>E.g.: transport</a:t>
            </a:r>
            <a:endParaRPr lang="en-US" altLang="x-none" sz="2400" dirty="0"/>
          </a:p>
          <a:p>
            <a:pPr algn="l">
              <a:buFont typeface="Wingdings" pitchFamily="2" charset="2"/>
              <a:buChar char="q"/>
            </a:pPr>
            <a:r>
              <a:rPr lang="en-US" altLang="x-none" sz="2000" dirty="0"/>
              <a:t>Trans. </a:t>
            </a:r>
            <a:r>
              <a:rPr lang="en-US" altLang="zh-CN" sz="2000" dirty="0" err="1">
                <a:ea typeface="宋体" charset="-122"/>
              </a:rPr>
              <a:t>msg</a:t>
            </a:r>
            <a:r>
              <a:rPr lang="en-US" altLang="x-none" sz="2000" dirty="0">
                <a:ea typeface="宋体" charset="-122"/>
              </a:rPr>
              <a:t> for app</a:t>
            </a:r>
          </a:p>
          <a:p>
            <a:pPr algn="l">
              <a:buFont typeface="Wingdings" pitchFamily="2" charset="2"/>
              <a:buChar char="q"/>
            </a:pPr>
            <a:endParaRPr lang="en-US" altLang="x-none" sz="2000" dirty="0">
              <a:ea typeface="宋体" charset="-122"/>
            </a:endParaRPr>
          </a:p>
          <a:p>
            <a:pPr algn="l">
              <a:buFont typeface="Wingdings" pitchFamily="2" charset="2"/>
              <a:buChar char="q"/>
            </a:pPr>
            <a:r>
              <a:rPr lang="en-US" altLang="x-none" sz="2000" dirty="0">
                <a:ea typeface="宋体" charset="-122"/>
              </a:rPr>
              <a:t>Transport protocol</a:t>
            </a:r>
          </a:p>
          <a:p>
            <a:pPr lvl="1" algn="l">
              <a:buFont typeface="Courier New" panose="02070309020205020404" pitchFamily="49" charset="0"/>
              <a:buChar char="o"/>
            </a:pPr>
            <a:r>
              <a:rPr lang="en-US" altLang="x-none" sz="1800" dirty="0"/>
              <a:t>add </a:t>
            </a:r>
            <a:r>
              <a:rPr lang="en-US" altLang="zh-CN" sz="1800" dirty="0">
                <a:ea typeface="宋体" charset="-122"/>
              </a:rPr>
              <a:t>control</a:t>
            </a:r>
            <a:r>
              <a:rPr lang="en-US" altLang="x-none" sz="1800" dirty="0"/>
              <a:t> info to form </a:t>
            </a:r>
            <a:r>
              <a:rPr lang="ja-JP" altLang="en-US" sz="1800"/>
              <a:t>“</a:t>
            </a:r>
            <a:r>
              <a:rPr lang="en-US" altLang="zh-CN" sz="1800" dirty="0"/>
              <a:t>segment</a:t>
            </a:r>
            <a:r>
              <a:rPr lang="ja-JP" altLang="en-US" sz="1800"/>
              <a:t>”</a:t>
            </a:r>
            <a:endParaRPr lang="en-US" altLang="ja-JP" sz="1800" dirty="0"/>
          </a:p>
          <a:p>
            <a:pPr lvl="1" algn="l">
              <a:buFont typeface="Courier New" panose="02070309020205020404" pitchFamily="49" charset="0"/>
              <a:buChar char="o"/>
            </a:pPr>
            <a:r>
              <a:rPr lang="en-US" altLang="x-none" sz="1800" dirty="0"/>
              <a:t>send </a:t>
            </a:r>
            <a:r>
              <a:rPr lang="en-US" altLang="zh-CN" sz="1800" dirty="0"/>
              <a:t>segment</a:t>
            </a:r>
            <a:r>
              <a:rPr lang="en-US" altLang="x-none" sz="1800" dirty="0"/>
              <a:t> to peer</a:t>
            </a:r>
          </a:p>
          <a:p>
            <a:pPr lvl="1" algn="l">
              <a:buFont typeface="Courier New" panose="02070309020205020404" pitchFamily="49" charset="0"/>
              <a:buChar char="o"/>
            </a:pPr>
            <a:r>
              <a:rPr lang="en-US" altLang="x-none" sz="1800" dirty="0"/>
              <a:t>wait for peer to </a:t>
            </a:r>
            <a:r>
              <a:rPr lang="en-US" altLang="x-none" sz="1800" dirty="0" err="1"/>
              <a:t>ack</a:t>
            </a:r>
            <a:r>
              <a:rPr lang="en-US" altLang="x-none" sz="1800" dirty="0"/>
              <a:t> receipt</a:t>
            </a:r>
            <a:r>
              <a:rPr lang="en-US" altLang="zh-CN" sz="1800" dirty="0">
                <a:ea typeface="宋体" charset="-122"/>
              </a:rPr>
              <a:t>; if no </a:t>
            </a:r>
            <a:r>
              <a:rPr lang="en-US" altLang="zh-CN" sz="1800" dirty="0" err="1">
                <a:ea typeface="宋体" charset="-122"/>
              </a:rPr>
              <a:t>ack</a:t>
            </a:r>
            <a:r>
              <a:rPr lang="en-US" altLang="zh-CN" sz="1800" dirty="0">
                <a:ea typeface="宋体" charset="-122"/>
              </a:rPr>
              <a:t>, retransmit</a:t>
            </a:r>
            <a:endParaRPr lang="en-US" altLang="x-none" sz="1800" dirty="0"/>
          </a:p>
        </p:txBody>
      </p:sp>
      <p:grpSp>
        <p:nvGrpSpPr>
          <p:cNvPr id="109592" name="Group 103"/>
          <p:cNvGrpSpPr>
            <a:grpSpLocks/>
          </p:cNvGrpSpPr>
          <p:nvPr/>
        </p:nvGrpSpPr>
        <p:grpSpPr bwMode="auto">
          <a:xfrm>
            <a:off x="5308600" y="3408363"/>
            <a:ext cx="700088" cy="382587"/>
            <a:chOff x="4712" y="2088"/>
            <a:chExt cx="444" cy="244"/>
          </a:xfrm>
        </p:grpSpPr>
        <p:sp>
          <p:nvSpPr>
            <p:cNvPr id="109604" name="Rectangle 104"/>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5" name="Text Box 105"/>
            <p:cNvSpPr txBox="1">
              <a:spLocks noChangeArrowheads="1"/>
            </p:cNvSpPr>
            <p:nvPr/>
          </p:nvSpPr>
          <p:spPr bwMode="auto">
            <a:xfrm>
              <a:off x="4726" y="2098"/>
              <a:ext cx="4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
        <p:nvSpPr>
          <p:cNvPr id="109593" name="Line 106"/>
          <p:cNvSpPr>
            <a:spLocks noChangeShapeType="1"/>
          </p:cNvSpPr>
          <p:nvPr/>
        </p:nvSpPr>
        <p:spPr bwMode="auto">
          <a:xfrm>
            <a:off x="6019800" y="3752850"/>
            <a:ext cx="285750" cy="2190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594" name="Line 107"/>
          <p:cNvSpPr>
            <a:spLocks noChangeShapeType="1"/>
          </p:cNvSpPr>
          <p:nvPr/>
        </p:nvSpPr>
        <p:spPr bwMode="auto">
          <a:xfrm flipH="1" flipV="1">
            <a:off x="5448300" y="2790825"/>
            <a:ext cx="200025" cy="1619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595" name="Rectangle 108"/>
          <p:cNvSpPr>
            <a:spLocks noChangeArrowheads="1"/>
          </p:cNvSpPr>
          <p:nvPr/>
        </p:nvSpPr>
        <p:spPr bwMode="auto">
          <a:xfrm>
            <a:off x="7524750" y="4714875"/>
            <a:ext cx="1257300" cy="276225"/>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chemeClr val="bg1"/>
                </a:solidFill>
              </a:rPr>
              <a:t>transport</a:t>
            </a:r>
            <a:endParaRPr lang="en-US" altLang="x-none" sz="2400">
              <a:latin typeface="Times New Roman" charset="0"/>
            </a:endParaRPr>
          </a:p>
        </p:txBody>
      </p:sp>
      <p:sp>
        <p:nvSpPr>
          <p:cNvPr id="109596" name="Rectangle 109"/>
          <p:cNvSpPr>
            <a:spLocks noChangeArrowheads="1"/>
          </p:cNvSpPr>
          <p:nvPr/>
        </p:nvSpPr>
        <p:spPr bwMode="auto">
          <a:xfrm>
            <a:off x="3438525" y="1762125"/>
            <a:ext cx="1257300" cy="276225"/>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chemeClr val="bg1"/>
                </a:solidFill>
              </a:rPr>
              <a:t>transport</a:t>
            </a:r>
            <a:endParaRPr lang="en-US" altLang="x-none" sz="2400">
              <a:latin typeface="Times New Roman" charset="0"/>
            </a:endParaRPr>
          </a:p>
        </p:txBody>
      </p:sp>
      <p:sp>
        <p:nvSpPr>
          <p:cNvPr id="109597" name="Freeform 110"/>
          <p:cNvSpPr>
            <a:spLocks/>
          </p:cNvSpPr>
          <p:nvPr/>
        </p:nvSpPr>
        <p:spPr bwMode="auto">
          <a:xfrm>
            <a:off x="8439150" y="4419600"/>
            <a:ext cx="9525" cy="361950"/>
          </a:xfrm>
          <a:custGeom>
            <a:avLst/>
            <a:gdLst>
              <a:gd name="T0" fmla="*/ 2147483646 w 6"/>
              <a:gd name="T1" fmla="*/ 2147483646 h 228"/>
              <a:gd name="T2" fmla="*/ 0 w 6"/>
              <a:gd name="T3" fmla="*/ 0 h 228"/>
              <a:gd name="T4" fmla="*/ 0 60000 65536"/>
              <a:gd name="T5" fmla="*/ 0 60000 65536"/>
              <a:gd name="T6" fmla="*/ 0 w 6"/>
              <a:gd name="T7" fmla="*/ 0 h 228"/>
              <a:gd name="T8" fmla="*/ 6 w 6"/>
              <a:gd name="T9" fmla="*/ 228 h 228"/>
            </a:gdLst>
            <a:ahLst/>
            <a:cxnLst>
              <a:cxn ang="T4">
                <a:pos x="T0" y="T1"/>
              </a:cxn>
              <a:cxn ang="T5">
                <a:pos x="T2" y="T3"/>
              </a:cxn>
            </a:cxnLst>
            <a:rect l="T6" t="T7" r="T8" b="T9"/>
            <a:pathLst>
              <a:path w="6" h="228">
                <a:moveTo>
                  <a:pt x="6" y="228"/>
                </a:moveTo>
                <a:lnTo>
                  <a:pt x="0" y="0"/>
                </a:ln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9598" name="Freeform 111"/>
          <p:cNvSpPr>
            <a:spLocks/>
          </p:cNvSpPr>
          <p:nvPr/>
        </p:nvSpPr>
        <p:spPr bwMode="auto">
          <a:xfrm>
            <a:off x="4824413" y="2206625"/>
            <a:ext cx="890587" cy="519113"/>
          </a:xfrm>
          <a:custGeom>
            <a:avLst/>
            <a:gdLst>
              <a:gd name="T0" fmla="*/ 2147483646 w 1122"/>
              <a:gd name="T1" fmla="*/ 2147483646 h 981"/>
              <a:gd name="T2" fmla="*/ 2147483646 w 1122"/>
              <a:gd name="T3" fmla="*/ 2147483646 h 981"/>
              <a:gd name="T4" fmla="*/ 2147483646 w 1122"/>
              <a:gd name="T5" fmla="*/ 0 h 981"/>
              <a:gd name="T6" fmla="*/ 2147483646 w 1122"/>
              <a:gd name="T7" fmla="*/ 2147483646 h 981"/>
              <a:gd name="T8" fmla="*/ 2147483646 w 1122"/>
              <a:gd name="T9" fmla="*/ 2147483646 h 981"/>
              <a:gd name="T10" fmla="*/ 2147483646 w 1122"/>
              <a:gd name="T11" fmla="*/ 2147483646 h 981"/>
              <a:gd name="T12" fmla="*/ 2147483646 w 1122"/>
              <a:gd name="T13" fmla="*/ 2147483646 h 981"/>
              <a:gd name="T14" fmla="*/ 2147483646 w 1122"/>
              <a:gd name="T15" fmla="*/ 2147483646 h 981"/>
              <a:gd name="T16" fmla="*/ 2147483646 w 1122"/>
              <a:gd name="T17" fmla="*/ 2147483646 h 981"/>
              <a:gd name="T18" fmla="*/ 2147483646 w 1122"/>
              <a:gd name="T19" fmla="*/ 2147483646 h 981"/>
              <a:gd name="T20" fmla="*/ 2147483646 w 1122"/>
              <a:gd name="T21" fmla="*/ 2147483646 h 981"/>
              <a:gd name="T22" fmla="*/ 2147483646 w 1122"/>
              <a:gd name="T23" fmla="*/ 2147483646 h 981"/>
              <a:gd name="T24" fmla="*/ 2147483646 w 1122"/>
              <a:gd name="T25" fmla="*/ 2147483646 h 981"/>
              <a:gd name="T26" fmla="*/ 2147483646 w 1122"/>
              <a:gd name="T27" fmla="*/ 2147483646 h 981"/>
              <a:gd name="T28" fmla="*/ 2147483646 w 1122"/>
              <a:gd name="T29" fmla="*/ 2147483646 h 981"/>
              <a:gd name="T30" fmla="*/ 2147483646 w 1122"/>
              <a:gd name="T31" fmla="*/ 2147483646 h 981"/>
              <a:gd name="T32" fmla="*/ 2147483646 w 1122"/>
              <a:gd name="T33" fmla="*/ 2147483646 h 981"/>
              <a:gd name="T34" fmla="*/ 2147483646 w 1122"/>
              <a:gd name="T35" fmla="*/ 2147483646 h 981"/>
              <a:gd name="T36" fmla="*/ 2147483646 w 1122"/>
              <a:gd name="T37" fmla="*/ 2147483646 h 981"/>
              <a:gd name="T38" fmla="*/ 2147483646 w 1122"/>
              <a:gd name="T39" fmla="*/ 2147483646 h 981"/>
              <a:gd name="T40" fmla="*/ 2147483646 w 1122"/>
              <a:gd name="T41" fmla="*/ 2147483646 h 981"/>
              <a:gd name="T42" fmla="*/ 2147483646 w 1122"/>
              <a:gd name="T43" fmla="*/ 2147483646 h 981"/>
              <a:gd name="T44" fmla="*/ 2147483646 w 1122"/>
              <a:gd name="T45" fmla="*/ 2147483646 h 981"/>
              <a:gd name="T46" fmla="*/ 2147483646 w 1122"/>
              <a:gd name="T47" fmla="*/ 2147483646 h 981"/>
              <a:gd name="T48" fmla="*/ 2147483646 w 1122"/>
              <a:gd name="T49" fmla="*/ 2147483646 h 981"/>
              <a:gd name="T50" fmla="*/ 2147483646 w 1122"/>
              <a:gd name="T51" fmla="*/ 2147483646 h 981"/>
              <a:gd name="T52" fmla="*/ 2147483646 w 1122"/>
              <a:gd name="T53" fmla="*/ 2147483646 h 981"/>
              <a:gd name="T54" fmla="*/ 2147483646 w 1122"/>
              <a:gd name="T55" fmla="*/ 2147483646 h 981"/>
              <a:gd name="T56" fmla="*/ 2147483646 w 1122"/>
              <a:gd name="T57" fmla="*/ 2147483646 h 981"/>
              <a:gd name="T58" fmla="*/ 2147483646 w 1122"/>
              <a:gd name="T59" fmla="*/ 2147483646 h 981"/>
              <a:gd name="T60" fmla="*/ 2147483646 w 1122"/>
              <a:gd name="T61" fmla="*/ 2147483646 h 981"/>
              <a:gd name="T62" fmla="*/ 2147483646 w 1122"/>
              <a:gd name="T63" fmla="*/ 2147483646 h 981"/>
              <a:gd name="T64" fmla="*/ 2147483646 w 1122"/>
              <a:gd name="T65" fmla="*/ 2147483646 h 981"/>
              <a:gd name="T66" fmla="*/ 2147483646 w 1122"/>
              <a:gd name="T67" fmla="*/ 2147483646 h 981"/>
              <a:gd name="T68" fmla="*/ 2147483646 w 1122"/>
              <a:gd name="T69" fmla="*/ 2147483646 h 981"/>
              <a:gd name="T70" fmla="*/ 2147483646 w 1122"/>
              <a:gd name="T71" fmla="*/ 2147483646 h 981"/>
              <a:gd name="T72" fmla="*/ 2147483646 w 1122"/>
              <a:gd name="T73" fmla="*/ 2147483646 h 981"/>
              <a:gd name="T74" fmla="*/ 2147483646 w 1122"/>
              <a:gd name="T75" fmla="*/ 2147483646 h 981"/>
              <a:gd name="T76" fmla="*/ 2147483646 w 1122"/>
              <a:gd name="T77" fmla="*/ 2147483646 h 981"/>
              <a:gd name="T78" fmla="*/ 2147483646 w 1122"/>
              <a:gd name="T79" fmla="*/ 2147483646 h 981"/>
              <a:gd name="T80" fmla="*/ 2147483646 w 1122"/>
              <a:gd name="T81" fmla="*/ 2147483646 h 981"/>
              <a:gd name="T82" fmla="*/ 2147483646 w 1122"/>
              <a:gd name="T83" fmla="*/ 2147483646 h 981"/>
              <a:gd name="T84" fmla="*/ 2147483646 w 1122"/>
              <a:gd name="T85" fmla="*/ 2147483646 h 981"/>
              <a:gd name="T86" fmla="*/ 2147483646 w 1122"/>
              <a:gd name="T87" fmla="*/ 2147483646 h 981"/>
              <a:gd name="T88" fmla="*/ 2147483646 w 1122"/>
              <a:gd name="T89" fmla="*/ 2147483646 h 981"/>
              <a:gd name="T90" fmla="*/ 2147483646 w 1122"/>
              <a:gd name="T91" fmla="*/ 2147483646 h 981"/>
              <a:gd name="T92" fmla="*/ 2147483646 w 1122"/>
              <a:gd name="T93" fmla="*/ 2147483646 h 981"/>
              <a:gd name="T94" fmla="*/ 2147483646 w 1122"/>
              <a:gd name="T95" fmla="*/ 2147483646 h 981"/>
              <a:gd name="T96" fmla="*/ 2147483646 w 1122"/>
              <a:gd name="T97" fmla="*/ 2147483646 h 981"/>
              <a:gd name="T98" fmla="*/ 2147483646 w 1122"/>
              <a:gd name="T99" fmla="*/ 2147483646 h 981"/>
              <a:gd name="T100" fmla="*/ 2147483646 w 1122"/>
              <a:gd name="T101" fmla="*/ 2147483646 h 981"/>
              <a:gd name="T102" fmla="*/ 2147483646 w 1122"/>
              <a:gd name="T103" fmla="*/ 2147483646 h 981"/>
              <a:gd name="T104" fmla="*/ 2147483646 w 1122"/>
              <a:gd name="T105" fmla="*/ 2147483646 h 981"/>
              <a:gd name="T106" fmla="*/ 2147483646 w 1122"/>
              <a:gd name="T107" fmla="*/ 2147483646 h 981"/>
              <a:gd name="T108" fmla="*/ 2147483646 w 1122"/>
              <a:gd name="T109" fmla="*/ 2147483646 h 981"/>
              <a:gd name="T110" fmla="*/ 2147483646 w 1122"/>
              <a:gd name="T111" fmla="*/ 2147483646 h 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2"/>
              <a:gd name="T169" fmla="*/ 0 h 981"/>
              <a:gd name="T170" fmla="*/ 1122 w 1122"/>
              <a:gd name="T171" fmla="*/ 981 h 9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2" h="981">
                <a:moveTo>
                  <a:pt x="986" y="98"/>
                </a:moveTo>
                <a:lnTo>
                  <a:pt x="964" y="84"/>
                </a:lnTo>
                <a:lnTo>
                  <a:pt x="941" y="72"/>
                </a:lnTo>
                <a:lnTo>
                  <a:pt x="918" y="61"/>
                </a:lnTo>
                <a:lnTo>
                  <a:pt x="894" y="52"/>
                </a:lnTo>
                <a:lnTo>
                  <a:pt x="870" y="42"/>
                </a:lnTo>
                <a:lnTo>
                  <a:pt x="847" y="35"/>
                </a:lnTo>
                <a:lnTo>
                  <a:pt x="821" y="28"/>
                </a:lnTo>
                <a:lnTo>
                  <a:pt x="796" y="21"/>
                </a:lnTo>
                <a:lnTo>
                  <a:pt x="770" y="15"/>
                </a:lnTo>
                <a:lnTo>
                  <a:pt x="744" y="11"/>
                </a:lnTo>
                <a:lnTo>
                  <a:pt x="715" y="8"/>
                </a:lnTo>
                <a:lnTo>
                  <a:pt x="687" y="4"/>
                </a:lnTo>
                <a:lnTo>
                  <a:pt x="657" y="3"/>
                </a:lnTo>
                <a:lnTo>
                  <a:pt x="627" y="1"/>
                </a:lnTo>
                <a:lnTo>
                  <a:pt x="594" y="0"/>
                </a:lnTo>
                <a:lnTo>
                  <a:pt x="562" y="0"/>
                </a:lnTo>
                <a:lnTo>
                  <a:pt x="528" y="0"/>
                </a:lnTo>
                <a:lnTo>
                  <a:pt x="496" y="1"/>
                </a:lnTo>
                <a:lnTo>
                  <a:pt x="465" y="3"/>
                </a:lnTo>
                <a:lnTo>
                  <a:pt x="436" y="4"/>
                </a:lnTo>
                <a:lnTo>
                  <a:pt x="407" y="8"/>
                </a:lnTo>
                <a:lnTo>
                  <a:pt x="378" y="11"/>
                </a:lnTo>
                <a:lnTo>
                  <a:pt x="352" y="15"/>
                </a:lnTo>
                <a:lnTo>
                  <a:pt x="326" y="21"/>
                </a:lnTo>
                <a:lnTo>
                  <a:pt x="300" y="28"/>
                </a:lnTo>
                <a:lnTo>
                  <a:pt x="275" y="35"/>
                </a:lnTo>
                <a:lnTo>
                  <a:pt x="252" y="42"/>
                </a:lnTo>
                <a:lnTo>
                  <a:pt x="227" y="52"/>
                </a:lnTo>
                <a:lnTo>
                  <a:pt x="203" y="61"/>
                </a:lnTo>
                <a:lnTo>
                  <a:pt x="181" y="72"/>
                </a:lnTo>
                <a:lnTo>
                  <a:pt x="157" y="84"/>
                </a:lnTo>
                <a:lnTo>
                  <a:pt x="135" y="98"/>
                </a:lnTo>
                <a:lnTo>
                  <a:pt x="94" y="127"/>
                </a:lnTo>
                <a:lnTo>
                  <a:pt x="63" y="160"/>
                </a:lnTo>
                <a:lnTo>
                  <a:pt x="39" y="196"/>
                </a:lnTo>
                <a:lnTo>
                  <a:pt x="22" y="233"/>
                </a:lnTo>
                <a:lnTo>
                  <a:pt x="11" y="269"/>
                </a:lnTo>
                <a:lnTo>
                  <a:pt x="4" y="304"/>
                </a:lnTo>
                <a:lnTo>
                  <a:pt x="1" y="336"/>
                </a:lnTo>
                <a:lnTo>
                  <a:pt x="0" y="364"/>
                </a:lnTo>
                <a:lnTo>
                  <a:pt x="1" y="386"/>
                </a:lnTo>
                <a:lnTo>
                  <a:pt x="6" y="405"/>
                </a:lnTo>
                <a:lnTo>
                  <a:pt x="11" y="421"/>
                </a:lnTo>
                <a:lnTo>
                  <a:pt x="20" y="432"/>
                </a:lnTo>
                <a:lnTo>
                  <a:pt x="30" y="442"/>
                </a:lnTo>
                <a:lnTo>
                  <a:pt x="43" y="447"/>
                </a:lnTo>
                <a:lnTo>
                  <a:pt x="57" y="453"/>
                </a:lnTo>
                <a:lnTo>
                  <a:pt x="73" y="456"/>
                </a:lnTo>
                <a:lnTo>
                  <a:pt x="86" y="457"/>
                </a:lnTo>
                <a:lnTo>
                  <a:pt x="99" y="457"/>
                </a:lnTo>
                <a:lnTo>
                  <a:pt x="113" y="456"/>
                </a:lnTo>
                <a:lnTo>
                  <a:pt x="127" y="453"/>
                </a:lnTo>
                <a:lnTo>
                  <a:pt x="142" y="450"/>
                </a:lnTo>
                <a:lnTo>
                  <a:pt x="155" y="447"/>
                </a:lnTo>
                <a:lnTo>
                  <a:pt x="168" y="442"/>
                </a:lnTo>
                <a:lnTo>
                  <a:pt x="183" y="438"/>
                </a:lnTo>
                <a:lnTo>
                  <a:pt x="195" y="432"/>
                </a:lnTo>
                <a:lnTo>
                  <a:pt x="208" y="426"/>
                </a:lnTo>
                <a:lnTo>
                  <a:pt x="220" y="421"/>
                </a:lnTo>
                <a:lnTo>
                  <a:pt x="231" y="414"/>
                </a:lnTo>
                <a:lnTo>
                  <a:pt x="241" y="408"/>
                </a:lnTo>
                <a:lnTo>
                  <a:pt x="250" y="403"/>
                </a:lnTo>
                <a:lnTo>
                  <a:pt x="258" y="396"/>
                </a:lnTo>
                <a:lnTo>
                  <a:pt x="265" y="390"/>
                </a:lnTo>
                <a:lnTo>
                  <a:pt x="276" y="379"/>
                </a:lnTo>
                <a:lnTo>
                  <a:pt x="286" y="368"/>
                </a:lnTo>
                <a:lnTo>
                  <a:pt x="294" y="357"/>
                </a:lnTo>
                <a:lnTo>
                  <a:pt x="300" y="346"/>
                </a:lnTo>
                <a:lnTo>
                  <a:pt x="304" y="336"/>
                </a:lnTo>
                <a:lnTo>
                  <a:pt x="308" y="325"/>
                </a:lnTo>
                <a:lnTo>
                  <a:pt x="309" y="315"/>
                </a:lnTo>
                <a:lnTo>
                  <a:pt x="308" y="305"/>
                </a:lnTo>
                <a:lnTo>
                  <a:pt x="302" y="283"/>
                </a:lnTo>
                <a:lnTo>
                  <a:pt x="297" y="255"/>
                </a:lnTo>
                <a:lnTo>
                  <a:pt x="294" y="231"/>
                </a:lnTo>
                <a:lnTo>
                  <a:pt x="300" y="216"/>
                </a:lnTo>
                <a:lnTo>
                  <a:pt x="310" y="215"/>
                </a:lnTo>
                <a:lnTo>
                  <a:pt x="318" y="222"/>
                </a:lnTo>
                <a:lnTo>
                  <a:pt x="323" y="237"/>
                </a:lnTo>
                <a:lnTo>
                  <a:pt x="327" y="259"/>
                </a:lnTo>
                <a:lnTo>
                  <a:pt x="328" y="295"/>
                </a:lnTo>
                <a:lnTo>
                  <a:pt x="326" y="332"/>
                </a:lnTo>
                <a:lnTo>
                  <a:pt x="322" y="365"/>
                </a:lnTo>
                <a:lnTo>
                  <a:pt x="317" y="389"/>
                </a:lnTo>
                <a:lnTo>
                  <a:pt x="312" y="401"/>
                </a:lnTo>
                <a:lnTo>
                  <a:pt x="302" y="419"/>
                </a:lnTo>
                <a:lnTo>
                  <a:pt x="290" y="440"/>
                </a:lnTo>
                <a:lnTo>
                  <a:pt x="275" y="464"/>
                </a:lnTo>
                <a:lnTo>
                  <a:pt x="258" y="489"/>
                </a:lnTo>
                <a:lnTo>
                  <a:pt x="243" y="513"/>
                </a:lnTo>
                <a:lnTo>
                  <a:pt x="227" y="535"/>
                </a:lnTo>
                <a:lnTo>
                  <a:pt x="213" y="553"/>
                </a:lnTo>
                <a:lnTo>
                  <a:pt x="200" y="574"/>
                </a:lnTo>
                <a:lnTo>
                  <a:pt x="185" y="606"/>
                </a:lnTo>
                <a:lnTo>
                  <a:pt x="170" y="644"/>
                </a:lnTo>
                <a:lnTo>
                  <a:pt x="154" y="686"/>
                </a:lnTo>
                <a:lnTo>
                  <a:pt x="138" y="730"/>
                </a:lnTo>
                <a:lnTo>
                  <a:pt x="126" y="772"/>
                </a:lnTo>
                <a:lnTo>
                  <a:pt x="116" y="810"/>
                </a:lnTo>
                <a:lnTo>
                  <a:pt x="110" y="840"/>
                </a:lnTo>
                <a:lnTo>
                  <a:pt x="107" y="882"/>
                </a:lnTo>
                <a:lnTo>
                  <a:pt x="108" y="916"/>
                </a:lnTo>
                <a:lnTo>
                  <a:pt x="113" y="941"/>
                </a:lnTo>
                <a:lnTo>
                  <a:pt x="124" y="957"/>
                </a:lnTo>
                <a:lnTo>
                  <a:pt x="139" y="970"/>
                </a:lnTo>
                <a:lnTo>
                  <a:pt x="159" y="977"/>
                </a:lnTo>
                <a:lnTo>
                  <a:pt x="185" y="980"/>
                </a:lnTo>
                <a:lnTo>
                  <a:pt x="217" y="981"/>
                </a:lnTo>
                <a:lnTo>
                  <a:pt x="235" y="981"/>
                </a:lnTo>
                <a:lnTo>
                  <a:pt x="255" y="981"/>
                </a:lnTo>
                <a:lnTo>
                  <a:pt x="277" y="981"/>
                </a:lnTo>
                <a:lnTo>
                  <a:pt x="301" y="981"/>
                </a:lnTo>
                <a:lnTo>
                  <a:pt x="326" y="981"/>
                </a:lnTo>
                <a:lnTo>
                  <a:pt x="352" y="981"/>
                </a:lnTo>
                <a:lnTo>
                  <a:pt x="378" y="981"/>
                </a:lnTo>
                <a:lnTo>
                  <a:pt x="404" y="981"/>
                </a:lnTo>
                <a:lnTo>
                  <a:pt x="430" y="981"/>
                </a:lnTo>
                <a:lnTo>
                  <a:pt x="455" y="981"/>
                </a:lnTo>
                <a:lnTo>
                  <a:pt x="477" y="981"/>
                </a:lnTo>
                <a:lnTo>
                  <a:pt x="499" y="981"/>
                </a:lnTo>
                <a:lnTo>
                  <a:pt x="518" y="981"/>
                </a:lnTo>
                <a:lnTo>
                  <a:pt x="533" y="981"/>
                </a:lnTo>
                <a:lnTo>
                  <a:pt x="546" y="981"/>
                </a:lnTo>
                <a:lnTo>
                  <a:pt x="555" y="981"/>
                </a:lnTo>
                <a:lnTo>
                  <a:pt x="555" y="872"/>
                </a:lnTo>
                <a:lnTo>
                  <a:pt x="535" y="871"/>
                </a:lnTo>
                <a:lnTo>
                  <a:pt x="514" y="867"/>
                </a:lnTo>
                <a:lnTo>
                  <a:pt x="495" y="860"/>
                </a:lnTo>
                <a:lnTo>
                  <a:pt x="477" y="851"/>
                </a:lnTo>
                <a:lnTo>
                  <a:pt x="459" y="842"/>
                </a:lnTo>
                <a:lnTo>
                  <a:pt x="444" y="828"/>
                </a:lnTo>
                <a:lnTo>
                  <a:pt x="428" y="814"/>
                </a:lnTo>
                <a:lnTo>
                  <a:pt x="413" y="797"/>
                </a:lnTo>
                <a:lnTo>
                  <a:pt x="401" y="779"/>
                </a:lnTo>
                <a:lnTo>
                  <a:pt x="389" y="761"/>
                </a:lnTo>
                <a:lnTo>
                  <a:pt x="380" y="740"/>
                </a:lnTo>
                <a:lnTo>
                  <a:pt x="371" y="718"/>
                </a:lnTo>
                <a:lnTo>
                  <a:pt x="364" y="694"/>
                </a:lnTo>
                <a:lnTo>
                  <a:pt x="359" y="670"/>
                </a:lnTo>
                <a:lnTo>
                  <a:pt x="356" y="645"/>
                </a:lnTo>
                <a:lnTo>
                  <a:pt x="355" y="620"/>
                </a:lnTo>
                <a:lnTo>
                  <a:pt x="356" y="595"/>
                </a:lnTo>
                <a:lnTo>
                  <a:pt x="359" y="570"/>
                </a:lnTo>
                <a:lnTo>
                  <a:pt x="364" y="546"/>
                </a:lnTo>
                <a:lnTo>
                  <a:pt x="371" y="523"/>
                </a:lnTo>
                <a:lnTo>
                  <a:pt x="380" y="500"/>
                </a:lnTo>
                <a:lnTo>
                  <a:pt x="389" y="479"/>
                </a:lnTo>
                <a:lnTo>
                  <a:pt x="401" y="461"/>
                </a:lnTo>
                <a:lnTo>
                  <a:pt x="413" y="443"/>
                </a:lnTo>
                <a:lnTo>
                  <a:pt x="428" y="426"/>
                </a:lnTo>
                <a:lnTo>
                  <a:pt x="444" y="412"/>
                </a:lnTo>
                <a:lnTo>
                  <a:pt x="459" y="399"/>
                </a:lnTo>
                <a:lnTo>
                  <a:pt x="477" y="389"/>
                </a:lnTo>
                <a:lnTo>
                  <a:pt x="495" y="380"/>
                </a:lnTo>
                <a:lnTo>
                  <a:pt x="514" y="373"/>
                </a:lnTo>
                <a:lnTo>
                  <a:pt x="535" y="369"/>
                </a:lnTo>
                <a:lnTo>
                  <a:pt x="555" y="368"/>
                </a:lnTo>
                <a:lnTo>
                  <a:pt x="555" y="241"/>
                </a:lnTo>
                <a:lnTo>
                  <a:pt x="546" y="241"/>
                </a:lnTo>
                <a:lnTo>
                  <a:pt x="536" y="241"/>
                </a:lnTo>
                <a:lnTo>
                  <a:pt x="524" y="242"/>
                </a:lnTo>
                <a:lnTo>
                  <a:pt x="513" y="242"/>
                </a:lnTo>
                <a:lnTo>
                  <a:pt x="503" y="242"/>
                </a:lnTo>
                <a:lnTo>
                  <a:pt x="493" y="244"/>
                </a:lnTo>
                <a:lnTo>
                  <a:pt x="484" y="244"/>
                </a:lnTo>
                <a:lnTo>
                  <a:pt x="477" y="244"/>
                </a:lnTo>
                <a:lnTo>
                  <a:pt x="467" y="237"/>
                </a:lnTo>
                <a:lnTo>
                  <a:pt x="462" y="220"/>
                </a:lnTo>
                <a:lnTo>
                  <a:pt x="460" y="203"/>
                </a:lnTo>
                <a:lnTo>
                  <a:pt x="465" y="195"/>
                </a:lnTo>
                <a:lnTo>
                  <a:pt x="471" y="194"/>
                </a:lnTo>
                <a:lnTo>
                  <a:pt x="478" y="194"/>
                </a:lnTo>
                <a:lnTo>
                  <a:pt x="489" y="194"/>
                </a:lnTo>
                <a:lnTo>
                  <a:pt x="501" y="194"/>
                </a:lnTo>
                <a:lnTo>
                  <a:pt x="514" y="194"/>
                </a:lnTo>
                <a:lnTo>
                  <a:pt x="530" y="195"/>
                </a:lnTo>
                <a:lnTo>
                  <a:pt x="546" y="195"/>
                </a:lnTo>
                <a:lnTo>
                  <a:pt x="562" y="195"/>
                </a:lnTo>
                <a:lnTo>
                  <a:pt x="577" y="195"/>
                </a:lnTo>
                <a:lnTo>
                  <a:pt x="593" y="195"/>
                </a:lnTo>
                <a:lnTo>
                  <a:pt x="608" y="194"/>
                </a:lnTo>
                <a:lnTo>
                  <a:pt x="621" y="194"/>
                </a:lnTo>
                <a:lnTo>
                  <a:pt x="633" y="194"/>
                </a:lnTo>
                <a:lnTo>
                  <a:pt x="644" y="194"/>
                </a:lnTo>
                <a:lnTo>
                  <a:pt x="651" y="194"/>
                </a:lnTo>
                <a:lnTo>
                  <a:pt x="657" y="195"/>
                </a:lnTo>
                <a:lnTo>
                  <a:pt x="662" y="203"/>
                </a:lnTo>
                <a:lnTo>
                  <a:pt x="662" y="220"/>
                </a:lnTo>
                <a:lnTo>
                  <a:pt x="655" y="237"/>
                </a:lnTo>
                <a:lnTo>
                  <a:pt x="645" y="244"/>
                </a:lnTo>
                <a:lnTo>
                  <a:pt x="637" y="244"/>
                </a:lnTo>
                <a:lnTo>
                  <a:pt x="628" y="244"/>
                </a:lnTo>
                <a:lnTo>
                  <a:pt x="617" y="242"/>
                </a:lnTo>
                <a:lnTo>
                  <a:pt x="605" y="242"/>
                </a:lnTo>
                <a:lnTo>
                  <a:pt x="593" y="242"/>
                </a:lnTo>
                <a:lnTo>
                  <a:pt x="581" y="241"/>
                </a:lnTo>
                <a:lnTo>
                  <a:pt x="571" y="241"/>
                </a:lnTo>
                <a:lnTo>
                  <a:pt x="562" y="241"/>
                </a:lnTo>
                <a:lnTo>
                  <a:pt x="560" y="241"/>
                </a:lnTo>
                <a:lnTo>
                  <a:pt x="558" y="241"/>
                </a:lnTo>
                <a:lnTo>
                  <a:pt x="557" y="241"/>
                </a:lnTo>
                <a:lnTo>
                  <a:pt x="555" y="241"/>
                </a:lnTo>
                <a:lnTo>
                  <a:pt x="555" y="368"/>
                </a:lnTo>
                <a:lnTo>
                  <a:pt x="556" y="368"/>
                </a:lnTo>
                <a:lnTo>
                  <a:pt x="557" y="368"/>
                </a:lnTo>
                <a:lnTo>
                  <a:pt x="558" y="368"/>
                </a:lnTo>
                <a:lnTo>
                  <a:pt x="580" y="369"/>
                </a:lnTo>
                <a:lnTo>
                  <a:pt x="600" y="373"/>
                </a:lnTo>
                <a:lnTo>
                  <a:pt x="619" y="379"/>
                </a:lnTo>
                <a:lnTo>
                  <a:pt x="638" y="387"/>
                </a:lnTo>
                <a:lnTo>
                  <a:pt x="656" y="399"/>
                </a:lnTo>
                <a:lnTo>
                  <a:pt x="673" y="411"/>
                </a:lnTo>
                <a:lnTo>
                  <a:pt x="688" y="425"/>
                </a:lnTo>
                <a:lnTo>
                  <a:pt x="703" y="442"/>
                </a:lnTo>
                <a:lnTo>
                  <a:pt x="717" y="460"/>
                </a:lnTo>
                <a:lnTo>
                  <a:pt x="728" y="479"/>
                </a:lnTo>
                <a:lnTo>
                  <a:pt x="738" y="500"/>
                </a:lnTo>
                <a:lnTo>
                  <a:pt x="747" y="523"/>
                </a:lnTo>
                <a:lnTo>
                  <a:pt x="754" y="545"/>
                </a:lnTo>
                <a:lnTo>
                  <a:pt x="758" y="570"/>
                </a:lnTo>
                <a:lnTo>
                  <a:pt x="761" y="594"/>
                </a:lnTo>
                <a:lnTo>
                  <a:pt x="763" y="620"/>
                </a:lnTo>
                <a:lnTo>
                  <a:pt x="761" y="647"/>
                </a:lnTo>
                <a:lnTo>
                  <a:pt x="758" y="670"/>
                </a:lnTo>
                <a:lnTo>
                  <a:pt x="754" y="695"/>
                </a:lnTo>
                <a:lnTo>
                  <a:pt x="747" y="718"/>
                </a:lnTo>
                <a:lnTo>
                  <a:pt x="738" y="740"/>
                </a:lnTo>
                <a:lnTo>
                  <a:pt x="728" y="761"/>
                </a:lnTo>
                <a:lnTo>
                  <a:pt x="717" y="780"/>
                </a:lnTo>
                <a:lnTo>
                  <a:pt x="703" y="798"/>
                </a:lnTo>
                <a:lnTo>
                  <a:pt x="688" y="815"/>
                </a:lnTo>
                <a:lnTo>
                  <a:pt x="673" y="829"/>
                </a:lnTo>
                <a:lnTo>
                  <a:pt x="656" y="842"/>
                </a:lnTo>
                <a:lnTo>
                  <a:pt x="638" y="853"/>
                </a:lnTo>
                <a:lnTo>
                  <a:pt x="619" y="861"/>
                </a:lnTo>
                <a:lnTo>
                  <a:pt x="600" y="867"/>
                </a:lnTo>
                <a:lnTo>
                  <a:pt x="580" y="871"/>
                </a:lnTo>
                <a:lnTo>
                  <a:pt x="558" y="872"/>
                </a:lnTo>
                <a:lnTo>
                  <a:pt x="557" y="872"/>
                </a:lnTo>
                <a:lnTo>
                  <a:pt x="556" y="872"/>
                </a:lnTo>
                <a:lnTo>
                  <a:pt x="555" y="872"/>
                </a:lnTo>
                <a:lnTo>
                  <a:pt x="555" y="981"/>
                </a:lnTo>
                <a:lnTo>
                  <a:pt x="558" y="981"/>
                </a:lnTo>
                <a:lnTo>
                  <a:pt x="560" y="981"/>
                </a:lnTo>
                <a:lnTo>
                  <a:pt x="562" y="981"/>
                </a:lnTo>
                <a:lnTo>
                  <a:pt x="564" y="981"/>
                </a:lnTo>
                <a:lnTo>
                  <a:pt x="573" y="981"/>
                </a:lnTo>
                <a:lnTo>
                  <a:pt x="585" y="981"/>
                </a:lnTo>
                <a:lnTo>
                  <a:pt x="602" y="981"/>
                </a:lnTo>
                <a:lnTo>
                  <a:pt x="622" y="981"/>
                </a:lnTo>
                <a:lnTo>
                  <a:pt x="645" y="981"/>
                </a:lnTo>
                <a:lnTo>
                  <a:pt x="671" y="981"/>
                </a:lnTo>
                <a:lnTo>
                  <a:pt x="697" y="981"/>
                </a:lnTo>
                <a:lnTo>
                  <a:pt x="726" y="981"/>
                </a:lnTo>
                <a:lnTo>
                  <a:pt x="754" y="981"/>
                </a:lnTo>
                <a:lnTo>
                  <a:pt x="783" y="981"/>
                </a:lnTo>
                <a:lnTo>
                  <a:pt x="811" y="981"/>
                </a:lnTo>
                <a:lnTo>
                  <a:pt x="838" y="981"/>
                </a:lnTo>
                <a:lnTo>
                  <a:pt x="863" y="981"/>
                </a:lnTo>
                <a:lnTo>
                  <a:pt x="885" y="981"/>
                </a:lnTo>
                <a:lnTo>
                  <a:pt x="905" y="981"/>
                </a:lnTo>
                <a:lnTo>
                  <a:pt x="937" y="980"/>
                </a:lnTo>
                <a:lnTo>
                  <a:pt x="961" y="977"/>
                </a:lnTo>
                <a:lnTo>
                  <a:pt x="983" y="970"/>
                </a:lnTo>
                <a:lnTo>
                  <a:pt x="997" y="957"/>
                </a:lnTo>
                <a:lnTo>
                  <a:pt x="1009" y="941"/>
                </a:lnTo>
                <a:lnTo>
                  <a:pt x="1013" y="916"/>
                </a:lnTo>
                <a:lnTo>
                  <a:pt x="1014" y="882"/>
                </a:lnTo>
                <a:lnTo>
                  <a:pt x="1011" y="840"/>
                </a:lnTo>
                <a:lnTo>
                  <a:pt x="1005" y="810"/>
                </a:lnTo>
                <a:lnTo>
                  <a:pt x="995" y="772"/>
                </a:lnTo>
                <a:lnTo>
                  <a:pt x="983" y="730"/>
                </a:lnTo>
                <a:lnTo>
                  <a:pt x="968" y="686"/>
                </a:lnTo>
                <a:lnTo>
                  <a:pt x="951" y="644"/>
                </a:lnTo>
                <a:lnTo>
                  <a:pt x="936" y="606"/>
                </a:lnTo>
                <a:lnTo>
                  <a:pt x="921" y="574"/>
                </a:lnTo>
                <a:lnTo>
                  <a:pt x="907" y="553"/>
                </a:lnTo>
                <a:lnTo>
                  <a:pt x="894" y="535"/>
                </a:lnTo>
                <a:lnTo>
                  <a:pt x="878" y="513"/>
                </a:lnTo>
                <a:lnTo>
                  <a:pt x="863" y="489"/>
                </a:lnTo>
                <a:lnTo>
                  <a:pt x="846" y="464"/>
                </a:lnTo>
                <a:lnTo>
                  <a:pt x="831" y="440"/>
                </a:lnTo>
                <a:lnTo>
                  <a:pt x="819" y="419"/>
                </a:lnTo>
                <a:lnTo>
                  <a:pt x="809" y="401"/>
                </a:lnTo>
                <a:lnTo>
                  <a:pt x="804" y="389"/>
                </a:lnTo>
                <a:lnTo>
                  <a:pt x="799" y="365"/>
                </a:lnTo>
                <a:lnTo>
                  <a:pt x="795" y="332"/>
                </a:lnTo>
                <a:lnTo>
                  <a:pt x="794" y="295"/>
                </a:lnTo>
                <a:lnTo>
                  <a:pt x="794" y="259"/>
                </a:lnTo>
                <a:lnTo>
                  <a:pt x="797" y="237"/>
                </a:lnTo>
                <a:lnTo>
                  <a:pt x="803" y="222"/>
                </a:lnTo>
                <a:lnTo>
                  <a:pt x="811" y="215"/>
                </a:lnTo>
                <a:lnTo>
                  <a:pt x="821" y="216"/>
                </a:lnTo>
                <a:lnTo>
                  <a:pt x="827" y="231"/>
                </a:lnTo>
                <a:lnTo>
                  <a:pt x="824" y="255"/>
                </a:lnTo>
                <a:lnTo>
                  <a:pt x="819" y="283"/>
                </a:lnTo>
                <a:lnTo>
                  <a:pt x="813" y="305"/>
                </a:lnTo>
                <a:lnTo>
                  <a:pt x="812" y="315"/>
                </a:lnTo>
                <a:lnTo>
                  <a:pt x="813" y="325"/>
                </a:lnTo>
                <a:lnTo>
                  <a:pt x="817" y="336"/>
                </a:lnTo>
                <a:lnTo>
                  <a:pt x="821" y="346"/>
                </a:lnTo>
                <a:lnTo>
                  <a:pt x="827" y="357"/>
                </a:lnTo>
                <a:lnTo>
                  <a:pt x="834" y="368"/>
                </a:lnTo>
                <a:lnTo>
                  <a:pt x="845" y="379"/>
                </a:lnTo>
                <a:lnTo>
                  <a:pt x="856" y="390"/>
                </a:lnTo>
                <a:lnTo>
                  <a:pt x="863" y="396"/>
                </a:lnTo>
                <a:lnTo>
                  <a:pt x="870" y="403"/>
                </a:lnTo>
                <a:lnTo>
                  <a:pt x="879" y="408"/>
                </a:lnTo>
                <a:lnTo>
                  <a:pt x="890" y="414"/>
                </a:lnTo>
                <a:lnTo>
                  <a:pt x="901" y="421"/>
                </a:lnTo>
                <a:lnTo>
                  <a:pt x="913" y="426"/>
                </a:lnTo>
                <a:lnTo>
                  <a:pt x="925" y="432"/>
                </a:lnTo>
                <a:lnTo>
                  <a:pt x="939" y="438"/>
                </a:lnTo>
                <a:lnTo>
                  <a:pt x="952" y="442"/>
                </a:lnTo>
                <a:lnTo>
                  <a:pt x="966" y="447"/>
                </a:lnTo>
                <a:lnTo>
                  <a:pt x="980" y="450"/>
                </a:lnTo>
                <a:lnTo>
                  <a:pt x="994" y="453"/>
                </a:lnTo>
                <a:lnTo>
                  <a:pt x="1009" y="456"/>
                </a:lnTo>
                <a:lnTo>
                  <a:pt x="1022" y="457"/>
                </a:lnTo>
                <a:lnTo>
                  <a:pt x="1036" y="457"/>
                </a:lnTo>
                <a:lnTo>
                  <a:pt x="1048" y="456"/>
                </a:lnTo>
                <a:lnTo>
                  <a:pt x="1064" y="453"/>
                </a:lnTo>
                <a:lnTo>
                  <a:pt x="1078" y="447"/>
                </a:lnTo>
                <a:lnTo>
                  <a:pt x="1091" y="442"/>
                </a:lnTo>
                <a:lnTo>
                  <a:pt x="1102" y="432"/>
                </a:lnTo>
                <a:lnTo>
                  <a:pt x="1110" y="421"/>
                </a:lnTo>
                <a:lnTo>
                  <a:pt x="1116" y="405"/>
                </a:lnTo>
                <a:lnTo>
                  <a:pt x="1121" y="386"/>
                </a:lnTo>
                <a:lnTo>
                  <a:pt x="1122" y="364"/>
                </a:lnTo>
                <a:lnTo>
                  <a:pt x="1121" y="336"/>
                </a:lnTo>
                <a:lnTo>
                  <a:pt x="1118" y="304"/>
                </a:lnTo>
                <a:lnTo>
                  <a:pt x="1111" y="269"/>
                </a:lnTo>
                <a:lnTo>
                  <a:pt x="1100" y="233"/>
                </a:lnTo>
                <a:lnTo>
                  <a:pt x="1082" y="196"/>
                </a:lnTo>
                <a:lnTo>
                  <a:pt x="1058" y="160"/>
                </a:lnTo>
                <a:lnTo>
                  <a:pt x="1027" y="127"/>
                </a:lnTo>
                <a:lnTo>
                  <a:pt x="986" y="9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599" name="Freeform 112"/>
          <p:cNvSpPr>
            <a:spLocks/>
          </p:cNvSpPr>
          <p:nvPr/>
        </p:nvSpPr>
        <p:spPr bwMode="auto">
          <a:xfrm>
            <a:off x="4495800" y="2047875"/>
            <a:ext cx="3822700" cy="2892425"/>
          </a:xfrm>
          <a:custGeom>
            <a:avLst/>
            <a:gdLst>
              <a:gd name="T0" fmla="*/ 0 w 2408"/>
              <a:gd name="T1" fmla="*/ 0 h 1822"/>
              <a:gd name="T2" fmla="*/ 2147483646 w 2408"/>
              <a:gd name="T3" fmla="*/ 2147483646 h 1822"/>
              <a:gd name="T4" fmla="*/ 2147483646 w 2408"/>
              <a:gd name="T5" fmla="*/ 2147483646 h 1822"/>
              <a:gd name="T6" fmla="*/ 0 60000 65536"/>
              <a:gd name="T7" fmla="*/ 0 60000 65536"/>
              <a:gd name="T8" fmla="*/ 0 60000 65536"/>
              <a:gd name="T9" fmla="*/ 0 w 2408"/>
              <a:gd name="T10" fmla="*/ 0 h 1822"/>
              <a:gd name="T11" fmla="*/ 2408 w 2408"/>
              <a:gd name="T12" fmla="*/ 1822 h 1822"/>
            </a:gdLst>
            <a:ahLst/>
            <a:cxnLst>
              <a:cxn ang="T6">
                <a:pos x="T0" y="T1"/>
              </a:cxn>
              <a:cxn ang="T7">
                <a:pos x="T2" y="T3"/>
              </a:cxn>
              <a:cxn ang="T8">
                <a:pos x="T4" y="T5"/>
              </a:cxn>
            </a:cxnLst>
            <a:rect l="T9" t="T10" r="T11" b="T12"/>
            <a:pathLst>
              <a:path w="2408" h="1822">
                <a:moveTo>
                  <a:pt x="0" y="0"/>
                </a:moveTo>
                <a:lnTo>
                  <a:pt x="6" y="126"/>
                </a:lnTo>
                <a:lnTo>
                  <a:pt x="2408" y="1822"/>
                </a:lnTo>
              </a:path>
            </a:pathLst>
          </a:custGeom>
          <a:noFill/>
          <a:ln w="3810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09600" name="Group 113"/>
          <p:cNvGrpSpPr>
            <a:grpSpLocks/>
          </p:cNvGrpSpPr>
          <p:nvPr/>
        </p:nvGrpSpPr>
        <p:grpSpPr bwMode="auto">
          <a:xfrm>
            <a:off x="5670550" y="2836863"/>
            <a:ext cx="700088" cy="382587"/>
            <a:chOff x="4712" y="2088"/>
            <a:chExt cx="444" cy="244"/>
          </a:xfrm>
        </p:grpSpPr>
        <p:sp>
          <p:nvSpPr>
            <p:cNvPr id="109602" name="Rectangle 114"/>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3" name="Text Box 115"/>
            <p:cNvSpPr txBox="1">
              <a:spLocks noChangeArrowheads="1"/>
            </p:cNvSpPr>
            <p:nvPr/>
          </p:nvSpPr>
          <p:spPr bwMode="auto">
            <a:xfrm>
              <a:off x="4726" y="2098"/>
              <a:ext cx="34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ack</a:t>
              </a:r>
              <a:endParaRPr lang="en-US" altLang="x-none" sz="2400">
                <a:latin typeface="Times New Roman" charset="0"/>
              </a:endParaRPr>
            </a:p>
          </p:txBody>
        </p:sp>
      </p:grpSp>
      <p:sp>
        <p:nvSpPr>
          <p:cNvPr id="109601" name="Freeform 116"/>
          <p:cNvSpPr>
            <a:spLocks/>
          </p:cNvSpPr>
          <p:nvPr/>
        </p:nvSpPr>
        <p:spPr bwMode="auto">
          <a:xfrm>
            <a:off x="4843463" y="3911600"/>
            <a:ext cx="890587" cy="519113"/>
          </a:xfrm>
          <a:custGeom>
            <a:avLst/>
            <a:gdLst>
              <a:gd name="T0" fmla="*/ 2147483646 w 1122"/>
              <a:gd name="T1" fmla="*/ 2147483646 h 981"/>
              <a:gd name="T2" fmla="*/ 2147483646 w 1122"/>
              <a:gd name="T3" fmla="*/ 2147483646 h 981"/>
              <a:gd name="T4" fmla="*/ 2147483646 w 1122"/>
              <a:gd name="T5" fmla="*/ 0 h 981"/>
              <a:gd name="T6" fmla="*/ 2147483646 w 1122"/>
              <a:gd name="T7" fmla="*/ 2147483646 h 981"/>
              <a:gd name="T8" fmla="*/ 2147483646 w 1122"/>
              <a:gd name="T9" fmla="*/ 2147483646 h 981"/>
              <a:gd name="T10" fmla="*/ 2147483646 w 1122"/>
              <a:gd name="T11" fmla="*/ 2147483646 h 981"/>
              <a:gd name="T12" fmla="*/ 2147483646 w 1122"/>
              <a:gd name="T13" fmla="*/ 2147483646 h 981"/>
              <a:gd name="T14" fmla="*/ 2147483646 w 1122"/>
              <a:gd name="T15" fmla="*/ 2147483646 h 981"/>
              <a:gd name="T16" fmla="*/ 2147483646 w 1122"/>
              <a:gd name="T17" fmla="*/ 2147483646 h 981"/>
              <a:gd name="T18" fmla="*/ 2147483646 w 1122"/>
              <a:gd name="T19" fmla="*/ 2147483646 h 981"/>
              <a:gd name="T20" fmla="*/ 2147483646 w 1122"/>
              <a:gd name="T21" fmla="*/ 2147483646 h 981"/>
              <a:gd name="T22" fmla="*/ 2147483646 w 1122"/>
              <a:gd name="T23" fmla="*/ 2147483646 h 981"/>
              <a:gd name="T24" fmla="*/ 2147483646 w 1122"/>
              <a:gd name="T25" fmla="*/ 2147483646 h 981"/>
              <a:gd name="T26" fmla="*/ 2147483646 w 1122"/>
              <a:gd name="T27" fmla="*/ 2147483646 h 981"/>
              <a:gd name="T28" fmla="*/ 2147483646 w 1122"/>
              <a:gd name="T29" fmla="*/ 2147483646 h 981"/>
              <a:gd name="T30" fmla="*/ 2147483646 w 1122"/>
              <a:gd name="T31" fmla="*/ 2147483646 h 981"/>
              <a:gd name="T32" fmla="*/ 2147483646 w 1122"/>
              <a:gd name="T33" fmla="*/ 2147483646 h 981"/>
              <a:gd name="T34" fmla="*/ 2147483646 w 1122"/>
              <a:gd name="T35" fmla="*/ 2147483646 h 981"/>
              <a:gd name="T36" fmla="*/ 2147483646 w 1122"/>
              <a:gd name="T37" fmla="*/ 2147483646 h 981"/>
              <a:gd name="T38" fmla="*/ 2147483646 w 1122"/>
              <a:gd name="T39" fmla="*/ 2147483646 h 981"/>
              <a:gd name="T40" fmla="*/ 2147483646 w 1122"/>
              <a:gd name="T41" fmla="*/ 2147483646 h 981"/>
              <a:gd name="T42" fmla="*/ 2147483646 w 1122"/>
              <a:gd name="T43" fmla="*/ 2147483646 h 981"/>
              <a:gd name="T44" fmla="*/ 2147483646 w 1122"/>
              <a:gd name="T45" fmla="*/ 2147483646 h 981"/>
              <a:gd name="T46" fmla="*/ 2147483646 w 1122"/>
              <a:gd name="T47" fmla="*/ 2147483646 h 981"/>
              <a:gd name="T48" fmla="*/ 2147483646 w 1122"/>
              <a:gd name="T49" fmla="*/ 2147483646 h 981"/>
              <a:gd name="T50" fmla="*/ 2147483646 w 1122"/>
              <a:gd name="T51" fmla="*/ 2147483646 h 981"/>
              <a:gd name="T52" fmla="*/ 2147483646 w 1122"/>
              <a:gd name="T53" fmla="*/ 2147483646 h 981"/>
              <a:gd name="T54" fmla="*/ 2147483646 w 1122"/>
              <a:gd name="T55" fmla="*/ 2147483646 h 981"/>
              <a:gd name="T56" fmla="*/ 2147483646 w 1122"/>
              <a:gd name="T57" fmla="*/ 2147483646 h 981"/>
              <a:gd name="T58" fmla="*/ 2147483646 w 1122"/>
              <a:gd name="T59" fmla="*/ 2147483646 h 981"/>
              <a:gd name="T60" fmla="*/ 2147483646 w 1122"/>
              <a:gd name="T61" fmla="*/ 2147483646 h 981"/>
              <a:gd name="T62" fmla="*/ 2147483646 w 1122"/>
              <a:gd name="T63" fmla="*/ 2147483646 h 981"/>
              <a:gd name="T64" fmla="*/ 2147483646 w 1122"/>
              <a:gd name="T65" fmla="*/ 2147483646 h 981"/>
              <a:gd name="T66" fmla="*/ 2147483646 w 1122"/>
              <a:gd name="T67" fmla="*/ 2147483646 h 981"/>
              <a:gd name="T68" fmla="*/ 2147483646 w 1122"/>
              <a:gd name="T69" fmla="*/ 2147483646 h 981"/>
              <a:gd name="T70" fmla="*/ 2147483646 w 1122"/>
              <a:gd name="T71" fmla="*/ 2147483646 h 981"/>
              <a:gd name="T72" fmla="*/ 2147483646 w 1122"/>
              <a:gd name="T73" fmla="*/ 2147483646 h 981"/>
              <a:gd name="T74" fmla="*/ 2147483646 w 1122"/>
              <a:gd name="T75" fmla="*/ 2147483646 h 981"/>
              <a:gd name="T76" fmla="*/ 2147483646 w 1122"/>
              <a:gd name="T77" fmla="*/ 2147483646 h 981"/>
              <a:gd name="T78" fmla="*/ 2147483646 w 1122"/>
              <a:gd name="T79" fmla="*/ 2147483646 h 981"/>
              <a:gd name="T80" fmla="*/ 2147483646 w 1122"/>
              <a:gd name="T81" fmla="*/ 2147483646 h 981"/>
              <a:gd name="T82" fmla="*/ 2147483646 w 1122"/>
              <a:gd name="T83" fmla="*/ 2147483646 h 981"/>
              <a:gd name="T84" fmla="*/ 2147483646 w 1122"/>
              <a:gd name="T85" fmla="*/ 2147483646 h 981"/>
              <a:gd name="T86" fmla="*/ 2147483646 w 1122"/>
              <a:gd name="T87" fmla="*/ 2147483646 h 981"/>
              <a:gd name="T88" fmla="*/ 2147483646 w 1122"/>
              <a:gd name="T89" fmla="*/ 2147483646 h 981"/>
              <a:gd name="T90" fmla="*/ 2147483646 w 1122"/>
              <a:gd name="T91" fmla="*/ 2147483646 h 981"/>
              <a:gd name="T92" fmla="*/ 2147483646 w 1122"/>
              <a:gd name="T93" fmla="*/ 2147483646 h 981"/>
              <a:gd name="T94" fmla="*/ 2147483646 w 1122"/>
              <a:gd name="T95" fmla="*/ 2147483646 h 981"/>
              <a:gd name="T96" fmla="*/ 2147483646 w 1122"/>
              <a:gd name="T97" fmla="*/ 2147483646 h 981"/>
              <a:gd name="T98" fmla="*/ 2147483646 w 1122"/>
              <a:gd name="T99" fmla="*/ 2147483646 h 981"/>
              <a:gd name="T100" fmla="*/ 2147483646 w 1122"/>
              <a:gd name="T101" fmla="*/ 2147483646 h 981"/>
              <a:gd name="T102" fmla="*/ 2147483646 w 1122"/>
              <a:gd name="T103" fmla="*/ 2147483646 h 981"/>
              <a:gd name="T104" fmla="*/ 2147483646 w 1122"/>
              <a:gd name="T105" fmla="*/ 2147483646 h 981"/>
              <a:gd name="T106" fmla="*/ 2147483646 w 1122"/>
              <a:gd name="T107" fmla="*/ 2147483646 h 981"/>
              <a:gd name="T108" fmla="*/ 2147483646 w 1122"/>
              <a:gd name="T109" fmla="*/ 2147483646 h 981"/>
              <a:gd name="T110" fmla="*/ 2147483646 w 1122"/>
              <a:gd name="T111" fmla="*/ 2147483646 h 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2"/>
              <a:gd name="T169" fmla="*/ 0 h 981"/>
              <a:gd name="T170" fmla="*/ 1122 w 1122"/>
              <a:gd name="T171" fmla="*/ 981 h 9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2" h="981">
                <a:moveTo>
                  <a:pt x="986" y="98"/>
                </a:moveTo>
                <a:lnTo>
                  <a:pt x="964" y="84"/>
                </a:lnTo>
                <a:lnTo>
                  <a:pt x="941" y="72"/>
                </a:lnTo>
                <a:lnTo>
                  <a:pt x="918" y="61"/>
                </a:lnTo>
                <a:lnTo>
                  <a:pt x="894" y="52"/>
                </a:lnTo>
                <a:lnTo>
                  <a:pt x="870" y="42"/>
                </a:lnTo>
                <a:lnTo>
                  <a:pt x="847" y="35"/>
                </a:lnTo>
                <a:lnTo>
                  <a:pt x="821" y="28"/>
                </a:lnTo>
                <a:lnTo>
                  <a:pt x="796" y="21"/>
                </a:lnTo>
                <a:lnTo>
                  <a:pt x="770" y="15"/>
                </a:lnTo>
                <a:lnTo>
                  <a:pt x="744" y="11"/>
                </a:lnTo>
                <a:lnTo>
                  <a:pt x="715" y="8"/>
                </a:lnTo>
                <a:lnTo>
                  <a:pt x="687" y="4"/>
                </a:lnTo>
                <a:lnTo>
                  <a:pt x="657" y="3"/>
                </a:lnTo>
                <a:lnTo>
                  <a:pt x="627" y="1"/>
                </a:lnTo>
                <a:lnTo>
                  <a:pt x="594" y="0"/>
                </a:lnTo>
                <a:lnTo>
                  <a:pt x="562" y="0"/>
                </a:lnTo>
                <a:lnTo>
                  <a:pt x="528" y="0"/>
                </a:lnTo>
                <a:lnTo>
                  <a:pt x="496" y="1"/>
                </a:lnTo>
                <a:lnTo>
                  <a:pt x="465" y="3"/>
                </a:lnTo>
                <a:lnTo>
                  <a:pt x="436" y="4"/>
                </a:lnTo>
                <a:lnTo>
                  <a:pt x="407" y="8"/>
                </a:lnTo>
                <a:lnTo>
                  <a:pt x="378" y="11"/>
                </a:lnTo>
                <a:lnTo>
                  <a:pt x="352" y="15"/>
                </a:lnTo>
                <a:lnTo>
                  <a:pt x="326" y="21"/>
                </a:lnTo>
                <a:lnTo>
                  <a:pt x="300" y="28"/>
                </a:lnTo>
                <a:lnTo>
                  <a:pt x="275" y="35"/>
                </a:lnTo>
                <a:lnTo>
                  <a:pt x="252" y="42"/>
                </a:lnTo>
                <a:lnTo>
                  <a:pt x="227" y="52"/>
                </a:lnTo>
                <a:lnTo>
                  <a:pt x="203" y="61"/>
                </a:lnTo>
                <a:lnTo>
                  <a:pt x="181" y="72"/>
                </a:lnTo>
                <a:lnTo>
                  <a:pt x="157" y="84"/>
                </a:lnTo>
                <a:lnTo>
                  <a:pt x="135" y="98"/>
                </a:lnTo>
                <a:lnTo>
                  <a:pt x="94" y="127"/>
                </a:lnTo>
                <a:lnTo>
                  <a:pt x="63" y="160"/>
                </a:lnTo>
                <a:lnTo>
                  <a:pt x="39" y="196"/>
                </a:lnTo>
                <a:lnTo>
                  <a:pt x="22" y="233"/>
                </a:lnTo>
                <a:lnTo>
                  <a:pt x="11" y="269"/>
                </a:lnTo>
                <a:lnTo>
                  <a:pt x="4" y="304"/>
                </a:lnTo>
                <a:lnTo>
                  <a:pt x="1" y="336"/>
                </a:lnTo>
                <a:lnTo>
                  <a:pt x="0" y="364"/>
                </a:lnTo>
                <a:lnTo>
                  <a:pt x="1" y="386"/>
                </a:lnTo>
                <a:lnTo>
                  <a:pt x="6" y="405"/>
                </a:lnTo>
                <a:lnTo>
                  <a:pt x="11" y="421"/>
                </a:lnTo>
                <a:lnTo>
                  <a:pt x="20" y="432"/>
                </a:lnTo>
                <a:lnTo>
                  <a:pt x="30" y="442"/>
                </a:lnTo>
                <a:lnTo>
                  <a:pt x="43" y="447"/>
                </a:lnTo>
                <a:lnTo>
                  <a:pt x="57" y="453"/>
                </a:lnTo>
                <a:lnTo>
                  <a:pt x="73" y="456"/>
                </a:lnTo>
                <a:lnTo>
                  <a:pt x="86" y="457"/>
                </a:lnTo>
                <a:lnTo>
                  <a:pt x="99" y="457"/>
                </a:lnTo>
                <a:lnTo>
                  <a:pt x="113" y="456"/>
                </a:lnTo>
                <a:lnTo>
                  <a:pt x="127" y="453"/>
                </a:lnTo>
                <a:lnTo>
                  <a:pt x="142" y="450"/>
                </a:lnTo>
                <a:lnTo>
                  <a:pt x="155" y="447"/>
                </a:lnTo>
                <a:lnTo>
                  <a:pt x="168" y="442"/>
                </a:lnTo>
                <a:lnTo>
                  <a:pt x="183" y="438"/>
                </a:lnTo>
                <a:lnTo>
                  <a:pt x="195" y="432"/>
                </a:lnTo>
                <a:lnTo>
                  <a:pt x="208" y="426"/>
                </a:lnTo>
                <a:lnTo>
                  <a:pt x="220" y="421"/>
                </a:lnTo>
                <a:lnTo>
                  <a:pt x="231" y="414"/>
                </a:lnTo>
                <a:lnTo>
                  <a:pt x="241" y="408"/>
                </a:lnTo>
                <a:lnTo>
                  <a:pt x="250" y="403"/>
                </a:lnTo>
                <a:lnTo>
                  <a:pt x="258" y="396"/>
                </a:lnTo>
                <a:lnTo>
                  <a:pt x="265" y="390"/>
                </a:lnTo>
                <a:lnTo>
                  <a:pt x="276" y="379"/>
                </a:lnTo>
                <a:lnTo>
                  <a:pt x="286" y="368"/>
                </a:lnTo>
                <a:lnTo>
                  <a:pt x="294" y="357"/>
                </a:lnTo>
                <a:lnTo>
                  <a:pt x="300" y="346"/>
                </a:lnTo>
                <a:lnTo>
                  <a:pt x="304" y="336"/>
                </a:lnTo>
                <a:lnTo>
                  <a:pt x="308" y="325"/>
                </a:lnTo>
                <a:lnTo>
                  <a:pt x="309" y="315"/>
                </a:lnTo>
                <a:lnTo>
                  <a:pt x="308" y="305"/>
                </a:lnTo>
                <a:lnTo>
                  <a:pt x="302" y="283"/>
                </a:lnTo>
                <a:lnTo>
                  <a:pt x="297" y="255"/>
                </a:lnTo>
                <a:lnTo>
                  <a:pt x="294" y="231"/>
                </a:lnTo>
                <a:lnTo>
                  <a:pt x="300" y="216"/>
                </a:lnTo>
                <a:lnTo>
                  <a:pt x="310" y="215"/>
                </a:lnTo>
                <a:lnTo>
                  <a:pt x="318" y="222"/>
                </a:lnTo>
                <a:lnTo>
                  <a:pt x="323" y="237"/>
                </a:lnTo>
                <a:lnTo>
                  <a:pt x="327" y="259"/>
                </a:lnTo>
                <a:lnTo>
                  <a:pt x="328" y="295"/>
                </a:lnTo>
                <a:lnTo>
                  <a:pt x="326" y="332"/>
                </a:lnTo>
                <a:lnTo>
                  <a:pt x="322" y="365"/>
                </a:lnTo>
                <a:lnTo>
                  <a:pt x="317" y="389"/>
                </a:lnTo>
                <a:lnTo>
                  <a:pt x="312" y="401"/>
                </a:lnTo>
                <a:lnTo>
                  <a:pt x="302" y="419"/>
                </a:lnTo>
                <a:lnTo>
                  <a:pt x="290" y="440"/>
                </a:lnTo>
                <a:lnTo>
                  <a:pt x="275" y="464"/>
                </a:lnTo>
                <a:lnTo>
                  <a:pt x="258" y="489"/>
                </a:lnTo>
                <a:lnTo>
                  <a:pt x="243" y="513"/>
                </a:lnTo>
                <a:lnTo>
                  <a:pt x="227" y="535"/>
                </a:lnTo>
                <a:lnTo>
                  <a:pt x="213" y="553"/>
                </a:lnTo>
                <a:lnTo>
                  <a:pt x="200" y="574"/>
                </a:lnTo>
                <a:lnTo>
                  <a:pt x="185" y="606"/>
                </a:lnTo>
                <a:lnTo>
                  <a:pt x="170" y="644"/>
                </a:lnTo>
                <a:lnTo>
                  <a:pt x="154" y="686"/>
                </a:lnTo>
                <a:lnTo>
                  <a:pt x="138" y="730"/>
                </a:lnTo>
                <a:lnTo>
                  <a:pt x="126" y="772"/>
                </a:lnTo>
                <a:lnTo>
                  <a:pt x="116" y="810"/>
                </a:lnTo>
                <a:lnTo>
                  <a:pt x="110" y="840"/>
                </a:lnTo>
                <a:lnTo>
                  <a:pt x="107" y="882"/>
                </a:lnTo>
                <a:lnTo>
                  <a:pt x="108" y="916"/>
                </a:lnTo>
                <a:lnTo>
                  <a:pt x="113" y="941"/>
                </a:lnTo>
                <a:lnTo>
                  <a:pt x="124" y="957"/>
                </a:lnTo>
                <a:lnTo>
                  <a:pt x="139" y="970"/>
                </a:lnTo>
                <a:lnTo>
                  <a:pt x="159" y="977"/>
                </a:lnTo>
                <a:lnTo>
                  <a:pt x="185" y="980"/>
                </a:lnTo>
                <a:lnTo>
                  <a:pt x="217" y="981"/>
                </a:lnTo>
                <a:lnTo>
                  <a:pt x="235" y="981"/>
                </a:lnTo>
                <a:lnTo>
                  <a:pt x="255" y="981"/>
                </a:lnTo>
                <a:lnTo>
                  <a:pt x="277" y="981"/>
                </a:lnTo>
                <a:lnTo>
                  <a:pt x="301" y="981"/>
                </a:lnTo>
                <a:lnTo>
                  <a:pt x="326" y="981"/>
                </a:lnTo>
                <a:lnTo>
                  <a:pt x="352" y="981"/>
                </a:lnTo>
                <a:lnTo>
                  <a:pt x="378" y="981"/>
                </a:lnTo>
                <a:lnTo>
                  <a:pt x="404" y="981"/>
                </a:lnTo>
                <a:lnTo>
                  <a:pt x="430" y="981"/>
                </a:lnTo>
                <a:lnTo>
                  <a:pt x="455" y="981"/>
                </a:lnTo>
                <a:lnTo>
                  <a:pt x="477" y="981"/>
                </a:lnTo>
                <a:lnTo>
                  <a:pt x="499" y="981"/>
                </a:lnTo>
                <a:lnTo>
                  <a:pt x="518" y="981"/>
                </a:lnTo>
                <a:lnTo>
                  <a:pt x="533" y="981"/>
                </a:lnTo>
                <a:lnTo>
                  <a:pt x="546" y="981"/>
                </a:lnTo>
                <a:lnTo>
                  <a:pt x="555" y="981"/>
                </a:lnTo>
                <a:lnTo>
                  <a:pt x="555" y="872"/>
                </a:lnTo>
                <a:lnTo>
                  <a:pt x="535" y="871"/>
                </a:lnTo>
                <a:lnTo>
                  <a:pt x="514" y="867"/>
                </a:lnTo>
                <a:lnTo>
                  <a:pt x="495" y="860"/>
                </a:lnTo>
                <a:lnTo>
                  <a:pt x="477" y="851"/>
                </a:lnTo>
                <a:lnTo>
                  <a:pt x="459" y="842"/>
                </a:lnTo>
                <a:lnTo>
                  <a:pt x="444" y="828"/>
                </a:lnTo>
                <a:lnTo>
                  <a:pt x="428" y="814"/>
                </a:lnTo>
                <a:lnTo>
                  <a:pt x="413" y="797"/>
                </a:lnTo>
                <a:lnTo>
                  <a:pt x="401" y="779"/>
                </a:lnTo>
                <a:lnTo>
                  <a:pt x="389" y="761"/>
                </a:lnTo>
                <a:lnTo>
                  <a:pt x="380" y="740"/>
                </a:lnTo>
                <a:lnTo>
                  <a:pt x="371" y="718"/>
                </a:lnTo>
                <a:lnTo>
                  <a:pt x="364" y="694"/>
                </a:lnTo>
                <a:lnTo>
                  <a:pt x="359" y="670"/>
                </a:lnTo>
                <a:lnTo>
                  <a:pt x="356" y="645"/>
                </a:lnTo>
                <a:lnTo>
                  <a:pt x="355" y="620"/>
                </a:lnTo>
                <a:lnTo>
                  <a:pt x="356" y="595"/>
                </a:lnTo>
                <a:lnTo>
                  <a:pt x="359" y="570"/>
                </a:lnTo>
                <a:lnTo>
                  <a:pt x="364" y="546"/>
                </a:lnTo>
                <a:lnTo>
                  <a:pt x="371" y="523"/>
                </a:lnTo>
                <a:lnTo>
                  <a:pt x="380" y="500"/>
                </a:lnTo>
                <a:lnTo>
                  <a:pt x="389" y="479"/>
                </a:lnTo>
                <a:lnTo>
                  <a:pt x="401" y="461"/>
                </a:lnTo>
                <a:lnTo>
                  <a:pt x="413" y="443"/>
                </a:lnTo>
                <a:lnTo>
                  <a:pt x="428" y="426"/>
                </a:lnTo>
                <a:lnTo>
                  <a:pt x="444" y="412"/>
                </a:lnTo>
                <a:lnTo>
                  <a:pt x="459" y="399"/>
                </a:lnTo>
                <a:lnTo>
                  <a:pt x="477" y="389"/>
                </a:lnTo>
                <a:lnTo>
                  <a:pt x="495" y="380"/>
                </a:lnTo>
                <a:lnTo>
                  <a:pt x="514" y="373"/>
                </a:lnTo>
                <a:lnTo>
                  <a:pt x="535" y="369"/>
                </a:lnTo>
                <a:lnTo>
                  <a:pt x="555" y="368"/>
                </a:lnTo>
                <a:lnTo>
                  <a:pt x="555" y="241"/>
                </a:lnTo>
                <a:lnTo>
                  <a:pt x="546" y="241"/>
                </a:lnTo>
                <a:lnTo>
                  <a:pt x="536" y="241"/>
                </a:lnTo>
                <a:lnTo>
                  <a:pt x="524" y="242"/>
                </a:lnTo>
                <a:lnTo>
                  <a:pt x="513" y="242"/>
                </a:lnTo>
                <a:lnTo>
                  <a:pt x="503" y="242"/>
                </a:lnTo>
                <a:lnTo>
                  <a:pt x="493" y="244"/>
                </a:lnTo>
                <a:lnTo>
                  <a:pt x="484" y="244"/>
                </a:lnTo>
                <a:lnTo>
                  <a:pt x="477" y="244"/>
                </a:lnTo>
                <a:lnTo>
                  <a:pt x="467" y="237"/>
                </a:lnTo>
                <a:lnTo>
                  <a:pt x="462" y="220"/>
                </a:lnTo>
                <a:lnTo>
                  <a:pt x="460" y="203"/>
                </a:lnTo>
                <a:lnTo>
                  <a:pt x="465" y="195"/>
                </a:lnTo>
                <a:lnTo>
                  <a:pt x="471" y="194"/>
                </a:lnTo>
                <a:lnTo>
                  <a:pt x="478" y="194"/>
                </a:lnTo>
                <a:lnTo>
                  <a:pt x="489" y="194"/>
                </a:lnTo>
                <a:lnTo>
                  <a:pt x="501" y="194"/>
                </a:lnTo>
                <a:lnTo>
                  <a:pt x="514" y="194"/>
                </a:lnTo>
                <a:lnTo>
                  <a:pt x="530" y="195"/>
                </a:lnTo>
                <a:lnTo>
                  <a:pt x="546" y="195"/>
                </a:lnTo>
                <a:lnTo>
                  <a:pt x="562" y="195"/>
                </a:lnTo>
                <a:lnTo>
                  <a:pt x="577" y="195"/>
                </a:lnTo>
                <a:lnTo>
                  <a:pt x="593" y="195"/>
                </a:lnTo>
                <a:lnTo>
                  <a:pt x="608" y="194"/>
                </a:lnTo>
                <a:lnTo>
                  <a:pt x="621" y="194"/>
                </a:lnTo>
                <a:lnTo>
                  <a:pt x="633" y="194"/>
                </a:lnTo>
                <a:lnTo>
                  <a:pt x="644" y="194"/>
                </a:lnTo>
                <a:lnTo>
                  <a:pt x="651" y="194"/>
                </a:lnTo>
                <a:lnTo>
                  <a:pt x="657" y="195"/>
                </a:lnTo>
                <a:lnTo>
                  <a:pt x="662" y="203"/>
                </a:lnTo>
                <a:lnTo>
                  <a:pt x="662" y="220"/>
                </a:lnTo>
                <a:lnTo>
                  <a:pt x="655" y="237"/>
                </a:lnTo>
                <a:lnTo>
                  <a:pt x="645" y="244"/>
                </a:lnTo>
                <a:lnTo>
                  <a:pt x="637" y="244"/>
                </a:lnTo>
                <a:lnTo>
                  <a:pt x="628" y="244"/>
                </a:lnTo>
                <a:lnTo>
                  <a:pt x="617" y="242"/>
                </a:lnTo>
                <a:lnTo>
                  <a:pt x="605" y="242"/>
                </a:lnTo>
                <a:lnTo>
                  <a:pt x="593" y="242"/>
                </a:lnTo>
                <a:lnTo>
                  <a:pt x="581" y="241"/>
                </a:lnTo>
                <a:lnTo>
                  <a:pt x="571" y="241"/>
                </a:lnTo>
                <a:lnTo>
                  <a:pt x="562" y="241"/>
                </a:lnTo>
                <a:lnTo>
                  <a:pt x="560" y="241"/>
                </a:lnTo>
                <a:lnTo>
                  <a:pt x="558" y="241"/>
                </a:lnTo>
                <a:lnTo>
                  <a:pt x="557" y="241"/>
                </a:lnTo>
                <a:lnTo>
                  <a:pt x="555" y="241"/>
                </a:lnTo>
                <a:lnTo>
                  <a:pt x="555" y="368"/>
                </a:lnTo>
                <a:lnTo>
                  <a:pt x="556" y="368"/>
                </a:lnTo>
                <a:lnTo>
                  <a:pt x="557" y="368"/>
                </a:lnTo>
                <a:lnTo>
                  <a:pt x="558" y="368"/>
                </a:lnTo>
                <a:lnTo>
                  <a:pt x="580" y="369"/>
                </a:lnTo>
                <a:lnTo>
                  <a:pt x="600" y="373"/>
                </a:lnTo>
                <a:lnTo>
                  <a:pt x="619" y="379"/>
                </a:lnTo>
                <a:lnTo>
                  <a:pt x="638" y="387"/>
                </a:lnTo>
                <a:lnTo>
                  <a:pt x="656" y="399"/>
                </a:lnTo>
                <a:lnTo>
                  <a:pt x="673" y="411"/>
                </a:lnTo>
                <a:lnTo>
                  <a:pt x="688" y="425"/>
                </a:lnTo>
                <a:lnTo>
                  <a:pt x="703" y="442"/>
                </a:lnTo>
                <a:lnTo>
                  <a:pt x="717" y="460"/>
                </a:lnTo>
                <a:lnTo>
                  <a:pt x="728" y="479"/>
                </a:lnTo>
                <a:lnTo>
                  <a:pt x="738" y="500"/>
                </a:lnTo>
                <a:lnTo>
                  <a:pt x="747" y="523"/>
                </a:lnTo>
                <a:lnTo>
                  <a:pt x="754" y="545"/>
                </a:lnTo>
                <a:lnTo>
                  <a:pt x="758" y="570"/>
                </a:lnTo>
                <a:lnTo>
                  <a:pt x="761" y="594"/>
                </a:lnTo>
                <a:lnTo>
                  <a:pt x="763" y="620"/>
                </a:lnTo>
                <a:lnTo>
                  <a:pt x="761" y="647"/>
                </a:lnTo>
                <a:lnTo>
                  <a:pt x="758" y="670"/>
                </a:lnTo>
                <a:lnTo>
                  <a:pt x="754" y="695"/>
                </a:lnTo>
                <a:lnTo>
                  <a:pt x="747" y="718"/>
                </a:lnTo>
                <a:lnTo>
                  <a:pt x="738" y="740"/>
                </a:lnTo>
                <a:lnTo>
                  <a:pt x="728" y="761"/>
                </a:lnTo>
                <a:lnTo>
                  <a:pt x="717" y="780"/>
                </a:lnTo>
                <a:lnTo>
                  <a:pt x="703" y="798"/>
                </a:lnTo>
                <a:lnTo>
                  <a:pt x="688" y="815"/>
                </a:lnTo>
                <a:lnTo>
                  <a:pt x="673" y="829"/>
                </a:lnTo>
                <a:lnTo>
                  <a:pt x="656" y="842"/>
                </a:lnTo>
                <a:lnTo>
                  <a:pt x="638" y="853"/>
                </a:lnTo>
                <a:lnTo>
                  <a:pt x="619" y="861"/>
                </a:lnTo>
                <a:lnTo>
                  <a:pt x="600" y="867"/>
                </a:lnTo>
                <a:lnTo>
                  <a:pt x="580" y="871"/>
                </a:lnTo>
                <a:lnTo>
                  <a:pt x="558" y="872"/>
                </a:lnTo>
                <a:lnTo>
                  <a:pt x="557" y="872"/>
                </a:lnTo>
                <a:lnTo>
                  <a:pt x="556" y="872"/>
                </a:lnTo>
                <a:lnTo>
                  <a:pt x="555" y="872"/>
                </a:lnTo>
                <a:lnTo>
                  <a:pt x="555" y="981"/>
                </a:lnTo>
                <a:lnTo>
                  <a:pt x="558" y="981"/>
                </a:lnTo>
                <a:lnTo>
                  <a:pt x="560" y="981"/>
                </a:lnTo>
                <a:lnTo>
                  <a:pt x="562" y="981"/>
                </a:lnTo>
                <a:lnTo>
                  <a:pt x="564" y="981"/>
                </a:lnTo>
                <a:lnTo>
                  <a:pt x="573" y="981"/>
                </a:lnTo>
                <a:lnTo>
                  <a:pt x="585" y="981"/>
                </a:lnTo>
                <a:lnTo>
                  <a:pt x="602" y="981"/>
                </a:lnTo>
                <a:lnTo>
                  <a:pt x="622" y="981"/>
                </a:lnTo>
                <a:lnTo>
                  <a:pt x="645" y="981"/>
                </a:lnTo>
                <a:lnTo>
                  <a:pt x="671" y="981"/>
                </a:lnTo>
                <a:lnTo>
                  <a:pt x="697" y="981"/>
                </a:lnTo>
                <a:lnTo>
                  <a:pt x="726" y="981"/>
                </a:lnTo>
                <a:lnTo>
                  <a:pt x="754" y="981"/>
                </a:lnTo>
                <a:lnTo>
                  <a:pt x="783" y="981"/>
                </a:lnTo>
                <a:lnTo>
                  <a:pt x="811" y="981"/>
                </a:lnTo>
                <a:lnTo>
                  <a:pt x="838" y="981"/>
                </a:lnTo>
                <a:lnTo>
                  <a:pt x="863" y="981"/>
                </a:lnTo>
                <a:lnTo>
                  <a:pt x="885" y="981"/>
                </a:lnTo>
                <a:lnTo>
                  <a:pt x="905" y="981"/>
                </a:lnTo>
                <a:lnTo>
                  <a:pt x="937" y="980"/>
                </a:lnTo>
                <a:lnTo>
                  <a:pt x="961" y="977"/>
                </a:lnTo>
                <a:lnTo>
                  <a:pt x="983" y="970"/>
                </a:lnTo>
                <a:lnTo>
                  <a:pt x="997" y="957"/>
                </a:lnTo>
                <a:lnTo>
                  <a:pt x="1009" y="941"/>
                </a:lnTo>
                <a:lnTo>
                  <a:pt x="1013" y="916"/>
                </a:lnTo>
                <a:lnTo>
                  <a:pt x="1014" y="882"/>
                </a:lnTo>
                <a:lnTo>
                  <a:pt x="1011" y="840"/>
                </a:lnTo>
                <a:lnTo>
                  <a:pt x="1005" y="810"/>
                </a:lnTo>
                <a:lnTo>
                  <a:pt x="995" y="772"/>
                </a:lnTo>
                <a:lnTo>
                  <a:pt x="983" y="730"/>
                </a:lnTo>
                <a:lnTo>
                  <a:pt x="968" y="686"/>
                </a:lnTo>
                <a:lnTo>
                  <a:pt x="951" y="644"/>
                </a:lnTo>
                <a:lnTo>
                  <a:pt x="936" y="606"/>
                </a:lnTo>
                <a:lnTo>
                  <a:pt x="921" y="574"/>
                </a:lnTo>
                <a:lnTo>
                  <a:pt x="907" y="553"/>
                </a:lnTo>
                <a:lnTo>
                  <a:pt x="894" y="535"/>
                </a:lnTo>
                <a:lnTo>
                  <a:pt x="878" y="513"/>
                </a:lnTo>
                <a:lnTo>
                  <a:pt x="863" y="489"/>
                </a:lnTo>
                <a:lnTo>
                  <a:pt x="846" y="464"/>
                </a:lnTo>
                <a:lnTo>
                  <a:pt x="831" y="440"/>
                </a:lnTo>
                <a:lnTo>
                  <a:pt x="819" y="419"/>
                </a:lnTo>
                <a:lnTo>
                  <a:pt x="809" y="401"/>
                </a:lnTo>
                <a:lnTo>
                  <a:pt x="804" y="389"/>
                </a:lnTo>
                <a:lnTo>
                  <a:pt x="799" y="365"/>
                </a:lnTo>
                <a:lnTo>
                  <a:pt x="795" y="332"/>
                </a:lnTo>
                <a:lnTo>
                  <a:pt x="794" y="295"/>
                </a:lnTo>
                <a:lnTo>
                  <a:pt x="794" y="259"/>
                </a:lnTo>
                <a:lnTo>
                  <a:pt x="797" y="237"/>
                </a:lnTo>
                <a:lnTo>
                  <a:pt x="803" y="222"/>
                </a:lnTo>
                <a:lnTo>
                  <a:pt x="811" y="215"/>
                </a:lnTo>
                <a:lnTo>
                  <a:pt x="821" y="216"/>
                </a:lnTo>
                <a:lnTo>
                  <a:pt x="827" y="231"/>
                </a:lnTo>
                <a:lnTo>
                  <a:pt x="824" y="255"/>
                </a:lnTo>
                <a:lnTo>
                  <a:pt x="819" y="283"/>
                </a:lnTo>
                <a:lnTo>
                  <a:pt x="813" y="305"/>
                </a:lnTo>
                <a:lnTo>
                  <a:pt x="812" y="315"/>
                </a:lnTo>
                <a:lnTo>
                  <a:pt x="813" y="325"/>
                </a:lnTo>
                <a:lnTo>
                  <a:pt x="817" y="336"/>
                </a:lnTo>
                <a:lnTo>
                  <a:pt x="821" y="346"/>
                </a:lnTo>
                <a:lnTo>
                  <a:pt x="827" y="357"/>
                </a:lnTo>
                <a:lnTo>
                  <a:pt x="834" y="368"/>
                </a:lnTo>
                <a:lnTo>
                  <a:pt x="845" y="379"/>
                </a:lnTo>
                <a:lnTo>
                  <a:pt x="856" y="390"/>
                </a:lnTo>
                <a:lnTo>
                  <a:pt x="863" y="396"/>
                </a:lnTo>
                <a:lnTo>
                  <a:pt x="870" y="403"/>
                </a:lnTo>
                <a:lnTo>
                  <a:pt x="879" y="408"/>
                </a:lnTo>
                <a:lnTo>
                  <a:pt x="890" y="414"/>
                </a:lnTo>
                <a:lnTo>
                  <a:pt x="901" y="421"/>
                </a:lnTo>
                <a:lnTo>
                  <a:pt x="913" y="426"/>
                </a:lnTo>
                <a:lnTo>
                  <a:pt x="925" y="432"/>
                </a:lnTo>
                <a:lnTo>
                  <a:pt x="939" y="438"/>
                </a:lnTo>
                <a:lnTo>
                  <a:pt x="952" y="442"/>
                </a:lnTo>
                <a:lnTo>
                  <a:pt x="966" y="447"/>
                </a:lnTo>
                <a:lnTo>
                  <a:pt x="980" y="450"/>
                </a:lnTo>
                <a:lnTo>
                  <a:pt x="994" y="453"/>
                </a:lnTo>
                <a:lnTo>
                  <a:pt x="1009" y="456"/>
                </a:lnTo>
                <a:lnTo>
                  <a:pt x="1022" y="457"/>
                </a:lnTo>
                <a:lnTo>
                  <a:pt x="1036" y="457"/>
                </a:lnTo>
                <a:lnTo>
                  <a:pt x="1048" y="456"/>
                </a:lnTo>
                <a:lnTo>
                  <a:pt x="1064" y="453"/>
                </a:lnTo>
                <a:lnTo>
                  <a:pt x="1078" y="447"/>
                </a:lnTo>
                <a:lnTo>
                  <a:pt x="1091" y="442"/>
                </a:lnTo>
                <a:lnTo>
                  <a:pt x="1102" y="432"/>
                </a:lnTo>
                <a:lnTo>
                  <a:pt x="1110" y="421"/>
                </a:lnTo>
                <a:lnTo>
                  <a:pt x="1116" y="405"/>
                </a:lnTo>
                <a:lnTo>
                  <a:pt x="1121" y="386"/>
                </a:lnTo>
                <a:lnTo>
                  <a:pt x="1122" y="364"/>
                </a:lnTo>
                <a:lnTo>
                  <a:pt x="1121" y="336"/>
                </a:lnTo>
                <a:lnTo>
                  <a:pt x="1118" y="304"/>
                </a:lnTo>
                <a:lnTo>
                  <a:pt x="1111" y="269"/>
                </a:lnTo>
                <a:lnTo>
                  <a:pt x="1100" y="233"/>
                </a:lnTo>
                <a:lnTo>
                  <a:pt x="1082" y="196"/>
                </a:lnTo>
                <a:lnTo>
                  <a:pt x="1058" y="160"/>
                </a:lnTo>
                <a:lnTo>
                  <a:pt x="1027" y="127"/>
                </a:lnTo>
                <a:lnTo>
                  <a:pt x="986" y="9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2582297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623A7FE-334D-3341-B8B3-2D501A69B9D5}" type="slidenum">
              <a:rPr lang="en-US" altLang="x-none" sz="1200">
                <a:latin typeface="Tahoma" charset="0"/>
              </a:rPr>
              <a:pPr>
                <a:spcBef>
                  <a:spcPct val="0"/>
                </a:spcBef>
                <a:buClrTx/>
                <a:buSzTx/>
                <a:buFontTx/>
                <a:buNone/>
              </a:pPr>
              <a:t>39</a:t>
            </a:fld>
            <a:endParaRPr lang="en-US" altLang="x-none" sz="1200">
              <a:latin typeface="Tahoma" charset="0"/>
            </a:endParaRPr>
          </a:p>
        </p:txBody>
      </p:sp>
      <p:sp>
        <p:nvSpPr>
          <p:cNvPr id="111618" name="Rectangle 4"/>
          <p:cNvSpPr>
            <a:spLocks noChangeArrowheads="1"/>
          </p:cNvSpPr>
          <p:nvPr/>
        </p:nvSpPr>
        <p:spPr bwMode="auto">
          <a:xfrm>
            <a:off x="304800" y="2286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3200" u="sng" dirty="0">
                <a:solidFill>
                  <a:schemeClr val="accent2"/>
                </a:solidFill>
              </a:rPr>
              <a:t>Layering: </a:t>
            </a:r>
            <a:r>
              <a:rPr lang="en-US" altLang="x-none" sz="3200" b="1" i="1" u="sng" dirty="0">
                <a:solidFill>
                  <a:schemeClr val="accent2"/>
                </a:solidFill>
              </a:rPr>
              <a:t>Physical</a:t>
            </a:r>
            <a:r>
              <a:rPr lang="en-US" altLang="x-none" sz="3200" u="sng" dirty="0">
                <a:solidFill>
                  <a:schemeClr val="accent2"/>
                </a:solidFill>
              </a:rPr>
              <a:t> Communication </a:t>
            </a:r>
            <a:endParaRPr lang="en-US" altLang="x-none" sz="4000" u="sng" dirty="0">
              <a:solidFill>
                <a:schemeClr val="accent2"/>
              </a:solidFill>
            </a:endParaRPr>
          </a:p>
        </p:txBody>
      </p:sp>
      <p:grpSp>
        <p:nvGrpSpPr>
          <p:cNvPr id="111619" name="Group 5"/>
          <p:cNvGrpSpPr>
            <a:grpSpLocks/>
          </p:cNvGrpSpPr>
          <p:nvPr/>
        </p:nvGrpSpPr>
        <p:grpSpPr bwMode="auto">
          <a:xfrm>
            <a:off x="1731963" y="1670050"/>
            <a:ext cx="5981700" cy="4497388"/>
            <a:chOff x="1091" y="1052"/>
            <a:chExt cx="3768" cy="2833"/>
          </a:xfrm>
        </p:grpSpPr>
        <p:sp>
          <p:nvSpPr>
            <p:cNvPr id="111672" name="Freeform 6"/>
            <p:cNvSpPr>
              <a:spLocks/>
            </p:cNvSpPr>
            <p:nvPr/>
          </p:nvSpPr>
          <p:spPr bwMode="auto">
            <a:xfrm>
              <a:off x="1091" y="1052"/>
              <a:ext cx="3768" cy="2833"/>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11673" name="Group 7"/>
            <p:cNvGrpSpPr>
              <a:grpSpLocks/>
            </p:cNvGrpSpPr>
            <p:nvPr/>
          </p:nvGrpSpPr>
          <p:grpSpPr bwMode="auto">
            <a:xfrm>
              <a:off x="1319" y="1275"/>
              <a:ext cx="1480" cy="568"/>
              <a:chOff x="3552" y="246"/>
              <a:chExt cx="527" cy="248"/>
            </a:xfrm>
          </p:grpSpPr>
          <p:graphicFrame>
            <p:nvGraphicFramePr>
              <p:cNvPr id="111724"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62093" name="ClipArt" r:id="rId4" imgW="1307079" imgH="1083682" progId="MS_ClipArt_Gallery.2">
                      <p:embed/>
                    </p:oleObj>
                  </mc:Choice>
                  <mc:Fallback>
                    <p:oleObj name="ClipArt" r:id="rId4" imgW="1307079" imgH="1083682" progId="MS_ClipArt_Gallery.2">
                      <p:embed/>
                      <p:pic>
                        <p:nvPicPr>
                          <p:cNvPr id="11172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1725"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62094" name="ClipArt" r:id="rId6" imgW="682368" imgH="480541" progId="MS_ClipArt_Gallery.2">
                      <p:embed/>
                    </p:oleObj>
                  </mc:Choice>
                  <mc:Fallback>
                    <p:oleObj name="ClipArt" r:id="rId6" imgW="682368" imgH="480541" progId="MS_ClipArt_Gallery.2">
                      <p:embed/>
                      <p:pic>
                        <p:nvPicPr>
                          <p:cNvPr id="11172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1726" name="Line 10"/>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74" name="Group 11"/>
            <p:cNvGrpSpPr>
              <a:grpSpLocks/>
            </p:cNvGrpSpPr>
            <p:nvPr/>
          </p:nvGrpSpPr>
          <p:grpSpPr bwMode="auto">
            <a:xfrm>
              <a:off x="1319" y="2336"/>
              <a:ext cx="1480" cy="569"/>
              <a:chOff x="3552" y="246"/>
              <a:chExt cx="527" cy="248"/>
            </a:xfrm>
          </p:grpSpPr>
          <p:graphicFrame>
            <p:nvGraphicFramePr>
              <p:cNvPr id="111721"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62095" name="ClipArt" r:id="rId8" imgW="1307079" imgH="1083682" progId="MS_ClipArt_Gallery.2">
                      <p:embed/>
                    </p:oleObj>
                  </mc:Choice>
                  <mc:Fallback>
                    <p:oleObj name="ClipArt" r:id="rId8" imgW="1307079" imgH="1083682" progId="MS_ClipArt_Gallery.2">
                      <p:embed/>
                      <p:pic>
                        <p:nvPicPr>
                          <p:cNvPr id="111721"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1722"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62096" name="ClipArt" r:id="rId9" imgW="682368" imgH="480541" progId="MS_ClipArt_Gallery.2">
                      <p:embed/>
                    </p:oleObj>
                  </mc:Choice>
                  <mc:Fallback>
                    <p:oleObj name="ClipArt" r:id="rId9" imgW="682368" imgH="480541" progId="MS_ClipArt_Gallery.2">
                      <p:embed/>
                      <p:pic>
                        <p:nvPicPr>
                          <p:cNvPr id="111722"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1723" name="Line 14"/>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75" name="Group 15"/>
            <p:cNvGrpSpPr>
              <a:grpSpLocks/>
            </p:cNvGrpSpPr>
            <p:nvPr/>
          </p:nvGrpSpPr>
          <p:grpSpPr bwMode="auto">
            <a:xfrm>
              <a:off x="2397" y="1939"/>
              <a:ext cx="105" cy="382"/>
              <a:chOff x="3842" y="406"/>
              <a:chExt cx="51" cy="167"/>
            </a:xfrm>
          </p:grpSpPr>
          <p:sp>
            <p:nvSpPr>
              <p:cNvPr id="111718" name="Oval 16"/>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9" name="Oval 17"/>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20" name="Oval 18"/>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76" name="Group 19"/>
            <p:cNvGrpSpPr>
              <a:grpSpLocks/>
            </p:cNvGrpSpPr>
            <p:nvPr/>
          </p:nvGrpSpPr>
          <p:grpSpPr bwMode="auto">
            <a:xfrm>
              <a:off x="3027" y="2854"/>
              <a:ext cx="423" cy="705"/>
              <a:chOff x="4180" y="783"/>
              <a:chExt cx="150" cy="307"/>
            </a:xfrm>
          </p:grpSpPr>
          <p:sp>
            <p:nvSpPr>
              <p:cNvPr id="111710" name="AutoShape 2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1" name="Rectangle 2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2"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3"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4" name="Line 2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15" name="Line 2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16"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7" name="Rectangle 2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77" name="Group 28"/>
            <p:cNvGrpSpPr>
              <a:grpSpLocks/>
            </p:cNvGrpSpPr>
            <p:nvPr/>
          </p:nvGrpSpPr>
          <p:grpSpPr bwMode="auto">
            <a:xfrm rot="-5400000">
              <a:off x="3667" y="2965"/>
              <a:ext cx="145" cy="471"/>
              <a:chOff x="3842" y="406"/>
              <a:chExt cx="51" cy="167"/>
            </a:xfrm>
          </p:grpSpPr>
          <p:sp>
            <p:nvSpPr>
              <p:cNvPr id="111707" name="Oval 29"/>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8" name="Oval 30"/>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9" name="Oval 31"/>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sp>
          <p:nvSpPr>
            <p:cNvPr id="111678" name="Line 32"/>
            <p:cNvSpPr>
              <a:spLocks noChangeShapeType="1"/>
            </p:cNvSpPr>
            <p:nvPr/>
          </p:nvSpPr>
          <p:spPr bwMode="auto">
            <a:xfrm>
              <a:off x="3302" y="2690"/>
              <a:ext cx="1000"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9" name="Line 33"/>
            <p:cNvSpPr>
              <a:spLocks noChangeShapeType="1"/>
            </p:cNvSpPr>
            <p:nvPr/>
          </p:nvSpPr>
          <p:spPr bwMode="auto">
            <a:xfrm>
              <a:off x="3309" y="2684"/>
              <a:ext cx="3" cy="1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0" name="Line 34"/>
            <p:cNvSpPr>
              <a:spLocks noChangeShapeType="1"/>
            </p:cNvSpPr>
            <p:nvPr/>
          </p:nvSpPr>
          <p:spPr bwMode="auto">
            <a:xfrm>
              <a:off x="4309" y="2681"/>
              <a:ext cx="3" cy="1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1" name="Line 35"/>
            <p:cNvSpPr>
              <a:spLocks noChangeShapeType="1"/>
            </p:cNvSpPr>
            <p:nvPr/>
          </p:nvSpPr>
          <p:spPr bwMode="auto">
            <a:xfrm>
              <a:off x="2697" y="1727"/>
              <a:ext cx="583" cy="4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2" name="Line 36"/>
            <p:cNvSpPr>
              <a:spLocks noChangeShapeType="1"/>
            </p:cNvSpPr>
            <p:nvPr/>
          </p:nvSpPr>
          <p:spPr bwMode="auto">
            <a:xfrm flipV="1">
              <a:off x="2722" y="2237"/>
              <a:ext cx="558" cy="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3" name="Line 37"/>
            <p:cNvSpPr>
              <a:spLocks noChangeShapeType="1"/>
            </p:cNvSpPr>
            <p:nvPr/>
          </p:nvSpPr>
          <p:spPr bwMode="auto">
            <a:xfrm flipV="1">
              <a:off x="3786" y="2390"/>
              <a:ext cx="3" cy="2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1684" name="Group 38"/>
            <p:cNvGrpSpPr>
              <a:grpSpLocks/>
            </p:cNvGrpSpPr>
            <p:nvPr/>
          </p:nvGrpSpPr>
          <p:grpSpPr bwMode="auto">
            <a:xfrm>
              <a:off x="4046" y="2831"/>
              <a:ext cx="423" cy="705"/>
              <a:chOff x="4180" y="783"/>
              <a:chExt cx="150" cy="307"/>
            </a:xfrm>
          </p:grpSpPr>
          <p:sp>
            <p:nvSpPr>
              <p:cNvPr id="111699" name="AutoShape 3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0" name="Rectangle 4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1" name="Rectangle 4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2" name="AutoShape 4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3" name="Line 4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4" name="Line 4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5" name="Rectangle 4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6" name="Rectangle 4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85" name="Group 47"/>
            <p:cNvGrpSpPr>
              <a:grpSpLocks/>
            </p:cNvGrpSpPr>
            <p:nvPr/>
          </p:nvGrpSpPr>
          <p:grpSpPr bwMode="auto">
            <a:xfrm>
              <a:off x="3251" y="1991"/>
              <a:ext cx="1013" cy="416"/>
              <a:chOff x="3600" y="219"/>
              <a:chExt cx="360" cy="175"/>
            </a:xfrm>
          </p:grpSpPr>
          <p:sp>
            <p:nvSpPr>
              <p:cNvPr id="111686" name="Oval 4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87" name="Line 4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8" name="Line 5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9" name="Rectangle 5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sp>
            <p:nvSpPr>
              <p:cNvPr id="111690" name="Oval 5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111691" name="Group 53"/>
              <p:cNvGrpSpPr>
                <a:grpSpLocks/>
              </p:cNvGrpSpPr>
              <p:nvPr/>
            </p:nvGrpSpPr>
            <p:grpSpPr bwMode="auto">
              <a:xfrm>
                <a:off x="3686" y="244"/>
                <a:ext cx="177" cy="66"/>
                <a:chOff x="2848" y="848"/>
                <a:chExt cx="140" cy="98"/>
              </a:xfrm>
            </p:grpSpPr>
            <p:sp>
              <p:nvSpPr>
                <p:cNvPr id="111696" name="Line 5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7" name="Line 5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8" name="Line 5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92" name="Group 57"/>
              <p:cNvGrpSpPr>
                <a:grpSpLocks/>
              </p:cNvGrpSpPr>
              <p:nvPr/>
            </p:nvGrpSpPr>
            <p:grpSpPr bwMode="auto">
              <a:xfrm flipV="1">
                <a:off x="3686" y="243"/>
                <a:ext cx="177" cy="66"/>
                <a:chOff x="2848" y="848"/>
                <a:chExt cx="140" cy="98"/>
              </a:xfrm>
            </p:grpSpPr>
            <p:sp>
              <p:nvSpPr>
                <p:cNvPr id="111693" name="Line 5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4" name="Line 5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5" name="Line 6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nvGrpSpPr>
          <p:cNvPr id="111620" name="Group 61"/>
          <p:cNvGrpSpPr>
            <a:grpSpLocks/>
          </p:cNvGrpSpPr>
          <p:nvPr/>
        </p:nvGrpSpPr>
        <p:grpSpPr bwMode="auto">
          <a:xfrm>
            <a:off x="2116138" y="1427163"/>
            <a:ext cx="1344612" cy="1512887"/>
            <a:chOff x="188" y="1425"/>
            <a:chExt cx="847" cy="953"/>
          </a:xfrm>
        </p:grpSpPr>
        <p:sp>
          <p:nvSpPr>
            <p:cNvPr id="111665" name="Rectangle 62"/>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6" name="Rectangle 63"/>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7" name="Text Box 64"/>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68" name="Line 65"/>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9" name="Line 66"/>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0" name="Line 67"/>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1" name="Line 68"/>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1" name="Group 69"/>
          <p:cNvGrpSpPr>
            <a:grpSpLocks/>
          </p:cNvGrpSpPr>
          <p:nvPr/>
        </p:nvGrpSpPr>
        <p:grpSpPr bwMode="auto">
          <a:xfrm>
            <a:off x="2038350" y="3154363"/>
            <a:ext cx="1344613" cy="1512887"/>
            <a:chOff x="188" y="1425"/>
            <a:chExt cx="847" cy="953"/>
          </a:xfrm>
        </p:grpSpPr>
        <p:sp>
          <p:nvSpPr>
            <p:cNvPr id="111658" name="Rectangle 70"/>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9" name="Rectangle 71"/>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0" name="Text Box 72"/>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61" name="Line 73"/>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2" name="Line 74"/>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3" name="Line 75"/>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4" name="Line 76"/>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2" name="Group 77"/>
          <p:cNvGrpSpPr>
            <a:grpSpLocks/>
          </p:cNvGrpSpPr>
          <p:nvPr/>
        </p:nvGrpSpPr>
        <p:grpSpPr bwMode="auto">
          <a:xfrm>
            <a:off x="4456113" y="4418013"/>
            <a:ext cx="1344612" cy="1512887"/>
            <a:chOff x="188" y="1425"/>
            <a:chExt cx="847" cy="953"/>
          </a:xfrm>
        </p:grpSpPr>
        <p:sp>
          <p:nvSpPr>
            <p:cNvPr id="111651" name="Rectangle 78"/>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2" name="Rectangle 79"/>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3" name="Text Box 80"/>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54" name="Line 81"/>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5" name="Line 82"/>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6" name="Line 83"/>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7" name="Line 84"/>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3" name="Group 85"/>
          <p:cNvGrpSpPr>
            <a:grpSpLocks/>
          </p:cNvGrpSpPr>
          <p:nvPr/>
        </p:nvGrpSpPr>
        <p:grpSpPr bwMode="auto">
          <a:xfrm>
            <a:off x="6238875" y="4411663"/>
            <a:ext cx="1344613" cy="1512887"/>
            <a:chOff x="188" y="1425"/>
            <a:chExt cx="847" cy="953"/>
          </a:xfrm>
        </p:grpSpPr>
        <p:sp>
          <p:nvSpPr>
            <p:cNvPr id="111644" name="Rectangle 86"/>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5" name="Rectangle 87"/>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6" name="Text Box 88"/>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47" name="Line 89"/>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8" name="Line 90"/>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9" name="Line 91"/>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0" name="Line 92"/>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4" name="Group 93"/>
          <p:cNvGrpSpPr>
            <a:grpSpLocks/>
          </p:cNvGrpSpPr>
          <p:nvPr/>
        </p:nvGrpSpPr>
        <p:grpSpPr bwMode="auto">
          <a:xfrm>
            <a:off x="5287963" y="2884488"/>
            <a:ext cx="1320800" cy="963612"/>
            <a:chOff x="4369" y="791"/>
            <a:chExt cx="832" cy="607"/>
          </a:xfrm>
        </p:grpSpPr>
        <p:sp>
          <p:nvSpPr>
            <p:cNvPr id="111639" name="Rectangle 94"/>
            <p:cNvSpPr>
              <a:spLocks noChangeArrowheads="1"/>
            </p:cNvSpPr>
            <p:nvPr/>
          </p:nvSpPr>
          <p:spPr bwMode="auto">
            <a:xfrm>
              <a:off x="4403" y="791"/>
              <a:ext cx="798" cy="5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0" name="Rectangle 95"/>
            <p:cNvSpPr>
              <a:spLocks noChangeArrowheads="1"/>
            </p:cNvSpPr>
            <p:nvPr/>
          </p:nvSpPr>
          <p:spPr bwMode="auto">
            <a:xfrm>
              <a:off x="4369" y="830"/>
              <a:ext cx="798" cy="56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1" name="Text Box 96"/>
            <p:cNvSpPr txBox="1">
              <a:spLocks noChangeArrowheads="1"/>
            </p:cNvSpPr>
            <p:nvPr/>
          </p:nvSpPr>
          <p:spPr bwMode="auto">
            <a:xfrm>
              <a:off x="4439" y="821"/>
              <a:ext cx="66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42" name="Line 97"/>
            <p:cNvSpPr>
              <a:spLocks noChangeShapeType="1"/>
            </p:cNvSpPr>
            <p:nvPr/>
          </p:nvSpPr>
          <p:spPr bwMode="auto">
            <a:xfrm flipV="1">
              <a:off x="4370" y="103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3" name="Line 98"/>
            <p:cNvSpPr>
              <a:spLocks noChangeShapeType="1"/>
            </p:cNvSpPr>
            <p:nvPr/>
          </p:nvSpPr>
          <p:spPr bwMode="auto">
            <a:xfrm flipV="1">
              <a:off x="4382" y="121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11075" name="Line 99"/>
          <p:cNvSpPr>
            <a:spLocks noChangeShapeType="1"/>
          </p:cNvSpPr>
          <p:nvPr/>
        </p:nvSpPr>
        <p:spPr bwMode="auto">
          <a:xfrm>
            <a:off x="2940050" y="1638300"/>
            <a:ext cx="6350" cy="10287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1076" name="Line 100"/>
          <p:cNvSpPr>
            <a:spLocks noChangeShapeType="1"/>
          </p:cNvSpPr>
          <p:nvPr/>
        </p:nvSpPr>
        <p:spPr bwMode="auto">
          <a:xfrm>
            <a:off x="6165850" y="3048000"/>
            <a:ext cx="6350" cy="27305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7" name="Line 101"/>
          <p:cNvSpPr>
            <a:spLocks noChangeShapeType="1"/>
          </p:cNvSpPr>
          <p:nvPr/>
        </p:nvSpPr>
        <p:spPr bwMode="auto">
          <a:xfrm flipV="1">
            <a:off x="5549900" y="3016250"/>
            <a:ext cx="0" cy="6159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8" name="Line 102"/>
          <p:cNvSpPr>
            <a:spLocks noChangeShapeType="1"/>
          </p:cNvSpPr>
          <p:nvPr/>
        </p:nvSpPr>
        <p:spPr bwMode="auto">
          <a:xfrm>
            <a:off x="5543550" y="3035300"/>
            <a:ext cx="625475" cy="31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9" name="Line 103"/>
          <p:cNvSpPr>
            <a:spLocks noChangeShapeType="1"/>
          </p:cNvSpPr>
          <p:nvPr/>
        </p:nvSpPr>
        <p:spPr bwMode="auto">
          <a:xfrm>
            <a:off x="6165850" y="5765800"/>
            <a:ext cx="787400" cy="95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80" name="Line 104"/>
          <p:cNvSpPr>
            <a:spLocks noChangeShapeType="1"/>
          </p:cNvSpPr>
          <p:nvPr/>
        </p:nvSpPr>
        <p:spPr bwMode="auto">
          <a:xfrm flipV="1">
            <a:off x="6953250" y="4606925"/>
            <a:ext cx="12700" cy="1168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1081" name="Line 105"/>
          <p:cNvSpPr>
            <a:spLocks noChangeShapeType="1"/>
          </p:cNvSpPr>
          <p:nvPr/>
        </p:nvSpPr>
        <p:spPr bwMode="auto">
          <a:xfrm flipV="1">
            <a:off x="2971800" y="2682875"/>
            <a:ext cx="1403350" cy="285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82" name="Line 106"/>
          <p:cNvSpPr>
            <a:spLocks noChangeShapeType="1"/>
          </p:cNvSpPr>
          <p:nvPr/>
        </p:nvSpPr>
        <p:spPr bwMode="auto">
          <a:xfrm>
            <a:off x="4346575" y="2698750"/>
            <a:ext cx="1212850" cy="965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 name="Group 107"/>
          <p:cNvGrpSpPr>
            <a:grpSpLocks/>
          </p:cNvGrpSpPr>
          <p:nvPr/>
        </p:nvGrpSpPr>
        <p:grpSpPr bwMode="auto">
          <a:xfrm>
            <a:off x="6661150" y="4178300"/>
            <a:ext cx="704850" cy="382588"/>
            <a:chOff x="4712" y="2088"/>
            <a:chExt cx="444" cy="241"/>
          </a:xfrm>
        </p:grpSpPr>
        <p:sp>
          <p:nvSpPr>
            <p:cNvPr id="111637" name="Rectangle 108"/>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38" name="Text Box 109"/>
            <p:cNvSpPr txBox="1">
              <a:spLocks noChangeArrowheads="1"/>
            </p:cNvSpPr>
            <p:nvPr/>
          </p:nvSpPr>
          <p:spPr bwMode="auto">
            <a:xfrm>
              <a:off x="4726" y="2098"/>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grpSp>
        <p:nvGrpSpPr>
          <p:cNvPr id="18" name="Group 110"/>
          <p:cNvGrpSpPr>
            <a:grpSpLocks/>
          </p:cNvGrpSpPr>
          <p:nvPr/>
        </p:nvGrpSpPr>
        <p:grpSpPr bwMode="auto">
          <a:xfrm>
            <a:off x="2609850" y="1257300"/>
            <a:ext cx="704850" cy="382588"/>
            <a:chOff x="4712" y="2088"/>
            <a:chExt cx="444" cy="241"/>
          </a:xfrm>
        </p:grpSpPr>
        <p:sp>
          <p:nvSpPr>
            <p:cNvPr id="111635" name="Rectangle 111"/>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36" name="Text Box 112"/>
            <p:cNvSpPr txBox="1">
              <a:spLocks noChangeArrowheads="1"/>
            </p:cNvSpPr>
            <p:nvPr/>
          </p:nvSpPr>
          <p:spPr bwMode="auto">
            <a:xfrm>
              <a:off x="4726" y="2098"/>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Tree>
    <p:extLst>
      <p:ext uri="{BB962C8B-B14F-4D97-AF65-F5344CB8AC3E}">
        <p14:creationId xmlns:p14="http://schemas.microsoft.com/office/powerpoint/2010/main" val="2522938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nodeType="afterGroup">
                            <p:stCondLst>
                              <p:cond delay="500"/>
                            </p:stCondLst>
                            <p:childTnLst>
                              <p:par>
                                <p:cTn id="9" presetID="17" presetClass="entr" presetSubtype="1" fill="hold" grpId="0" nodeType="afterEffect">
                                  <p:stCondLst>
                                    <p:cond delay="0"/>
                                  </p:stCondLst>
                                  <p:childTnLst>
                                    <p:set>
                                      <p:cBhvr>
                                        <p:cTn id="10" dur="1" fill="hold">
                                          <p:stCondLst>
                                            <p:cond delay="0"/>
                                          </p:stCondLst>
                                        </p:cTn>
                                        <p:tgtEl>
                                          <p:spTgt spid="511075"/>
                                        </p:tgtEl>
                                        <p:attrNameLst>
                                          <p:attrName>style.visibility</p:attrName>
                                        </p:attrNameLst>
                                      </p:cBhvr>
                                      <p:to>
                                        <p:strVal val="visible"/>
                                      </p:to>
                                    </p:set>
                                    <p:anim calcmode="lin" valueType="num">
                                      <p:cBhvr>
                                        <p:cTn id="11" dur="2000" fill="hold"/>
                                        <p:tgtEl>
                                          <p:spTgt spid="511075"/>
                                        </p:tgtEl>
                                        <p:attrNameLst>
                                          <p:attrName>ppt_x</p:attrName>
                                        </p:attrNameLst>
                                      </p:cBhvr>
                                      <p:tavLst>
                                        <p:tav tm="0">
                                          <p:val>
                                            <p:strVal val="#ppt_x"/>
                                          </p:val>
                                        </p:tav>
                                        <p:tav tm="100000">
                                          <p:val>
                                            <p:strVal val="#ppt_x"/>
                                          </p:val>
                                        </p:tav>
                                      </p:tavLst>
                                    </p:anim>
                                    <p:anim calcmode="lin" valueType="num">
                                      <p:cBhvr>
                                        <p:cTn id="12" dur="2000" fill="hold"/>
                                        <p:tgtEl>
                                          <p:spTgt spid="511075"/>
                                        </p:tgtEl>
                                        <p:attrNameLst>
                                          <p:attrName>ppt_y</p:attrName>
                                        </p:attrNameLst>
                                      </p:cBhvr>
                                      <p:tavLst>
                                        <p:tav tm="0">
                                          <p:val>
                                            <p:strVal val="#ppt_y-#ppt_h/2"/>
                                          </p:val>
                                        </p:tav>
                                        <p:tav tm="100000">
                                          <p:val>
                                            <p:strVal val="#ppt_y"/>
                                          </p:val>
                                        </p:tav>
                                      </p:tavLst>
                                    </p:anim>
                                    <p:anim calcmode="lin" valueType="num">
                                      <p:cBhvr>
                                        <p:cTn id="13" dur="2000" fill="hold"/>
                                        <p:tgtEl>
                                          <p:spTgt spid="511075"/>
                                        </p:tgtEl>
                                        <p:attrNameLst>
                                          <p:attrName>ppt_w</p:attrName>
                                        </p:attrNameLst>
                                      </p:cBhvr>
                                      <p:tavLst>
                                        <p:tav tm="0">
                                          <p:val>
                                            <p:strVal val="#ppt_w"/>
                                          </p:val>
                                        </p:tav>
                                        <p:tav tm="100000">
                                          <p:val>
                                            <p:strVal val="#ppt_w"/>
                                          </p:val>
                                        </p:tav>
                                      </p:tavLst>
                                    </p:anim>
                                    <p:anim calcmode="lin" valueType="num">
                                      <p:cBhvr>
                                        <p:cTn id="14" dur="2000" fill="hold"/>
                                        <p:tgtEl>
                                          <p:spTgt spid="511075"/>
                                        </p:tgtEl>
                                        <p:attrNameLst>
                                          <p:attrName>ppt_h</p:attrName>
                                        </p:attrNameLst>
                                      </p:cBhvr>
                                      <p:tavLst>
                                        <p:tav tm="0">
                                          <p:val>
                                            <p:fltVal val="0"/>
                                          </p:val>
                                        </p:tav>
                                        <p:tav tm="100000">
                                          <p:val>
                                            <p:strVal val="#ppt_h"/>
                                          </p:val>
                                        </p:tav>
                                      </p:tavLst>
                                    </p:anim>
                                  </p:childTnLst>
                                </p:cTn>
                              </p:par>
                            </p:childTnLst>
                          </p:cTn>
                        </p:par>
                        <p:par>
                          <p:cTn id="15" fill="hold" nodeType="afterGroup">
                            <p:stCondLst>
                              <p:cond delay="2500"/>
                            </p:stCondLst>
                            <p:childTnLst>
                              <p:par>
                                <p:cTn id="16" presetID="17" presetClass="entr" presetSubtype="8" fill="hold" grpId="0" nodeType="afterEffect">
                                  <p:stCondLst>
                                    <p:cond delay="0"/>
                                  </p:stCondLst>
                                  <p:childTnLst>
                                    <p:set>
                                      <p:cBhvr>
                                        <p:cTn id="17" dur="1" fill="hold">
                                          <p:stCondLst>
                                            <p:cond delay="0"/>
                                          </p:stCondLst>
                                        </p:cTn>
                                        <p:tgtEl>
                                          <p:spTgt spid="511081"/>
                                        </p:tgtEl>
                                        <p:attrNameLst>
                                          <p:attrName>style.visibility</p:attrName>
                                        </p:attrNameLst>
                                      </p:cBhvr>
                                      <p:to>
                                        <p:strVal val="visible"/>
                                      </p:to>
                                    </p:set>
                                    <p:anim calcmode="lin" valueType="num">
                                      <p:cBhvr>
                                        <p:cTn id="18" dur="2000" fill="hold"/>
                                        <p:tgtEl>
                                          <p:spTgt spid="511081"/>
                                        </p:tgtEl>
                                        <p:attrNameLst>
                                          <p:attrName>ppt_x</p:attrName>
                                        </p:attrNameLst>
                                      </p:cBhvr>
                                      <p:tavLst>
                                        <p:tav tm="0">
                                          <p:val>
                                            <p:strVal val="#ppt_x-#ppt_w/2"/>
                                          </p:val>
                                        </p:tav>
                                        <p:tav tm="100000">
                                          <p:val>
                                            <p:strVal val="#ppt_x"/>
                                          </p:val>
                                        </p:tav>
                                      </p:tavLst>
                                    </p:anim>
                                    <p:anim calcmode="lin" valueType="num">
                                      <p:cBhvr>
                                        <p:cTn id="19" dur="2000" fill="hold"/>
                                        <p:tgtEl>
                                          <p:spTgt spid="511081"/>
                                        </p:tgtEl>
                                        <p:attrNameLst>
                                          <p:attrName>ppt_y</p:attrName>
                                        </p:attrNameLst>
                                      </p:cBhvr>
                                      <p:tavLst>
                                        <p:tav tm="0">
                                          <p:val>
                                            <p:strVal val="#ppt_y"/>
                                          </p:val>
                                        </p:tav>
                                        <p:tav tm="100000">
                                          <p:val>
                                            <p:strVal val="#ppt_y"/>
                                          </p:val>
                                        </p:tav>
                                      </p:tavLst>
                                    </p:anim>
                                    <p:anim calcmode="lin" valueType="num">
                                      <p:cBhvr>
                                        <p:cTn id="20" dur="2000" fill="hold"/>
                                        <p:tgtEl>
                                          <p:spTgt spid="511081"/>
                                        </p:tgtEl>
                                        <p:attrNameLst>
                                          <p:attrName>ppt_w</p:attrName>
                                        </p:attrNameLst>
                                      </p:cBhvr>
                                      <p:tavLst>
                                        <p:tav tm="0">
                                          <p:val>
                                            <p:fltVal val="0"/>
                                          </p:val>
                                        </p:tav>
                                        <p:tav tm="100000">
                                          <p:val>
                                            <p:strVal val="#ppt_w"/>
                                          </p:val>
                                        </p:tav>
                                      </p:tavLst>
                                    </p:anim>
                                    <p:anim calcmode="lin" valueType="num">
                                      <p:cBhvr>
                                        <p:cTn id="21" dur="2000" fill="hold"/>
                                        <p:tgtEl>
                                          <p:spTgt spid="511081"/>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4500"/>
                            </p:stCondLst>
                            <p:childTnLst>
                              <p:par>
                                <p:cTn id="23" presetID="18" presetClass="entr" presetSubtype="6" fill="hold" grpId="0" nodeType="afterEffect">
                                  <p:stCondLst>
                                    <p:cond delay="0"/>
                                  </p:stCondLst>
                                  <p:childTnLst>
                                    <p:set>
                                      <p:cBhvr>
                                        <p:cTn id="24" dur="1" fill="hold">
                                          <p:stCondLst>
                                            <p:cond delay="0"/>
                                          </p:stCondLst>
                                        </p:cTn>
                                        <p:tgtEl>
                                          <p:spTgt spid="511082"/>
                                        </p:tgtEl>
                                        <p:attrNameLst>
                                          <p:attrName>style.visibility</p:attrName>
                                        </p:attrNameLst>
                                      </p:cBhvr>
                                      <p:to>
                                        <p:strVal val="visible"/>
                                      </p:to>
                                    </p:set>
                                    <p:animEffect transition="in" filter="strips(downRight)">
                                      <p:cBhvr>
                                        <p:cTn id="25" dur="2000"/>
                                        <p:tgtEl>
                                          <p:spTgt spid="511082"/>
                                        </p:tgtEl>
                                      </p:cBhvr>
                                    </p:animEffect>
                                  </p:childTnLst>
                                </p:cTn>
                              </p:par>
                            </p:childTnLst>
                          </p:cTn>
                        </p:par>
                        <p:par>
                          <p:cTn id="26" fill="hold" nodeType="afterGroup">
                            <p:stCondLst>
                              <p:cond delay="6500"/>
                            </p:stCondLst>
                            <p:childTnLst>
                              <p:par>
                                <p:cTn id="27" presetID="17" presetClass="entr" presetSubtype="4" fill="hold" grpId="0" nodeType="afterEffect">
                                  <p:stCondLst>
                                    <p:cond delay="0"/>
                                  </p:stCondLst>
                                  <p:childTnLst>
                                    <p:set>
                                      <p:cBhvr>
                                        <p:cTn id="28" dur="1" fill="hold">
                                          <p:stCondLst>
                                            <p:cond delay="0"/>
                                          </p:stCondLst>
                                        </p:cTn>
                                        <p:tgtEl>
                                          <p:spTgt spid="511077"/>
                                        </p:tgtEl>
                                        <p:attrNameLst>
                                          <p:attrName>style.visibility</p:attrName>
                                        </p:attrNameLst>
                                      </p:cBhvr>
                                      <p:to>
                                        <p:strVal val="visible"/>
                                      </p:to>
                                    </p:set>
                                    <p:anim calcmode="lin" valueType="num">
                                      <p:cBhvr>
                                        <p:cTn id="29" dur="2000" fill="hold"/>
                                        <p:tgtEl>
                                          <p:spTgt spid="511077"/>
                                        </p:tgtEl>
                                        <p:attrNameLst>
                                          <p:attrName>ppt_x</p:attrName>
                                        </p:attrNameLst>
                                      </p:cBhvr>
                                      <p:tavLst>
                                        <p:tav tm="0">
                                          <p:val>
                                            <p:strVal val="#ppt_x"/>
                                          </p:val>
                                        </p:tav>
                                        <p:tav tm="100000">
                                          <p:val>
                                            <p:strVal val="#ppt_x"/>
                                          </p:val>
                                        </p:tav>
                                      </p:tavLst>
                                    </p:anim>
                                    <p:anim calcmode="lin" valueType="num">
                                      <p:cBhvr>
                                        <p:cTn id="30" dur="2000" fill="hold"/>
                                        <p:tgtEl>
                                          <p:spTgt spid="511077"/>
                                        </p:tgtEl>
                                        <p:attrNameLst>
                                          <p:attrName>ppt_y</p:attrName>
                                        </p:attrNameLst>
                                      </p:cBhvr>
                                      <p:tavLst>
                                        <p:tav tm="0">
                                          <p:val>
                                            <p:strVal val="#ppt_y+#ppt_h/2"/>
                                          </p:val>
                                        </p:tav>
                                        <p:tav tm="100000">
                                          <p:val>
                                            <p:strVal val="#ppt_y"/>
                                          </p:val>
                                        </p:tav>
                                      </p:tavLst>
                                    </p:anim>
                                    <p:anim calcmode="lin" valueType="num">
                                      <p:cBhvr>
                                        <p:cTn id="31" dur="2000" fill="hold"/>
                                        <p:tgtEl>
                                          <p:spTgt spid="511077"/>
                                        </p:tgtEl>
                                        <p:attrNameLst>
                                          <p:attrName>ppt_w</p:attrName>
                                        </p:attrNameLst>
                                      </p:cBhvr>
                                      <p:tavLst>
                                        <p:tav tm="0">
                                          <p:val>
                                            <p:strVal val="#ppt_w"/>
                                          </p:val>
                                        </p:tav>
                                        <p:tav tm="100000">
                                          <p:val>
                                            <p:strVal val="#ppt_w"/>
                                          </p:val>
                                        </p:tav>
                                      </p:tavLst>
                                    </p:anim>
                                    <p:anim calcmode="lin" valueType="num">
                                      <p:cBhvr>
                                        <p:cTn id="32" dur="2000" fill="hold"/>
                                        <p:tgtEl>
                                          <p:spTgt spid="511077"/>
                                        </p:tgtEl>
                                        <p:attrNameLst>
                                          <p:attrName>ppt_h</p:attrName>
                                        </p:attrNameLst>
                                      </p:cBhvr>
                                      <p:tavLst>
                                        <p:tav tm="0">
                                          <p:val>
                                            <p:fltVal val="0"/>
                                          </p:val>
                                        </p:tav>
                                        <p:tav tm="100000">
                                          <p:val>
                                            <p:strVal val="#ppt_h"/>
                                          </p:val>
                                        </p:tav>
                                      </p:tavLst>
                                    </p:anim>
                                  </p:childTnLst>
                                </p:cTn>
                              </p:par>
                            </p:childTnLst>
                          </p:cTn>
                        </p:par>
                        <p:par>
                          <p:cTn id="33" fill="hold" nodeType="afterGroup">
                            <p:stCondLst>
                              <p:cond delay="8500"/>
                            </p:stCondLst>
                            <p:childTnLst>
                              <p:par>
                                <p:cTn id="34" presetID="17" presetClass="entr" presetSubtype="8" fill="hold" grpId="0" nodeType="afterEffect">
                                  <p:stCondLst>
                                    <p:cond delay="0"/>
                                  </p:stCondLst>
                                  <p:childTnLst>
                                    <p:set>
                                      <p:cBhvr>
                                        <p:cTn id="35" dur="1" fill="hold">
                                          <p:stCondLst>
                                            <p:cond delay="0"/>
                                          </p:stCondLst>
                                        </p:cTn>
                                        <p:tgtEl>
                                          <p:spTgt spid="511078"/>
                                        </p:tgtEl>
                                        <p:attrNameLst>
                                          <p:attrName>style.visibility</p:attrName>
                                        </p:attrNameLst>
                                      </p:cBhvr>
                                      <p:to>
                                        <p:strVal val="visible"/>
                                      </p:to>
                                    </p:set>
                                    <p:anim calcmode="lin" valueType="num">
                                      <p:cBhvr>
                                        <p:cTn id="36" dur="2000" fill="hold"/>
                                        <p:tgtEl>
                                          <p:spTgt spid="511078"/>
                                        </p:tgtEl>
                                        <p:attrNameLst>
                                          <p:attrName>ppt_x</p:attrName>
                                        </p:attrNameLst>
                                      </p:cBhvr>
                                      <p:tavLst>
                                        <p:tav tm="0">
                                          <p:val>
                                            <p:strVal val="#ppt_x-#ppt_w/2"/>
                                          </p:val>
                                        </p:tav>
                                        <p:tav tm="100000">
                                          <p:val>
                                            <p:strVal val="#ppt_x"/>
                                          </p:val>
                                        </p:tav>
                                      </p:tavLst>
                                    </p:anim>
                                    <p:anim calcmode="lin" valueType="num">
                                      <p:cBhvr>
                                        <p:cTn id="37" dur="2000" fill="hold"/>
                                        <p:tgtEl>
                                          <p:spTgt spid="511078"/>
                                        </p:tgtEl>
                                        <p:attrNameLst>
                                          <p:attrName>ppt_y</p:attrName>
                                        </p:attrNameLst>
                                      </p:cBhvr>
                                      <p:tavLst>
                                        <p:tav tm="0">
                                          <p:val>
                                            <p:strVal val="#ppt_y"/>
                                          </p:val>
                                        </p:tav>
                                        <p:tav tm="100000">
                                          <p:val>
                                            <p:strVal val="#ppt_y"/>
                                          </p:val>
                                        </p:tav>
                                      </p:tavLst>
                                    </p:anim>
                                    <p:anim calcmode="lin" valueType="num">
                                      <p:cBhvr>
                                        <p:cTn id="38" dur="2000" fill="hold"/>
                                        <p:tgtEl>
                                          <p:spTgt spid="511078"/>
                                        </p:tgtEl>
                                        <p:attrNameLst>
                                          <p:attrName>ppt_w</p:attrName>
                                        </p:attrNameLst>
                                      </p:cBhvr>
                                      <p:tavLst>
                                        <p:tav tm="0">
                                          <p:val>
                                            <p:fltVal val="0"/>
                                          </p:val>
                                        </p:tav>
                                        <p:tav tm="100000">
                                          <p:val>
                                            <p:strVal val="#ppt_w"/>
                                          </p:val>
                                        </p:tav>
                                      </p:tavLst>
                                    </p:anim>
                                    <p:anim calcmode="lin" valueType="num">
                                      <p:cBhvr>
                                        <p:cTn id="39" dur="2000" fill="hold"/>
                                        <p:tgtEl>
                                          <p:spTgt spid="511078"/>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10500"/>
                            </p:stCondLst>
                            <p:childTnLst>
                              <p:par>
                                <p:cTn id="41" presetID="17" presetClass="entr" presetSubtype="1" fill="hold" grpId="0" nodeType="afterEffect">
                                  <p:stCondLst>
                                    <p:cond delay="0"/>
                                  </p:stCondLst>
                                  <p:childTnLst>
                                    <p:set>
                                      <p:cBhvr>
                                        <p:cTn id="42" dur="1" fill="hold">
                                          <p:stCondLst>
                                            <p:cond delay="0"/>
                                          </p:stCondLst>
                                        </p:cTn>
                                        <p:tgtEl>
                                          <p:spTgt spid="511076"/>
                                        </p:tgtEl>
                                        <p:attrNameLst>
                                          <p:attrName>style.visibility</p:attrName>
                                        </p:attrNameLst>
                                      </p:cBhvr>
                                      <p:to>
                                        <p:strVal val="visible"/>
                                      </p:to>
                                    </p:set>
                                    <p:anim calcmode="lin" valueType="num">
                                      <p:cBhvr>
                                        <p:cTn id="43" dur="2000" fill="hold"/>
                                        <p:tgtEl>
                                          <p:spTgt spid="511076"/>
                                        </p:tgtEl>
                                        <p:attrNameLst>
                                          <p:attrName>ppt_x</p:attrName>
                                        </p:attrNameLst>
                                      </p:cBhvr>
                                      <p:tavLst>
                                        <p:tav tm="0">
                                          <p:val>
                                            <p:strVal val="#ppt_x"/>
                                          </p:val>
                                        </p:tav>
                                        <p:tav tm="100000">
                                          <p:val>
                                            <p:strVal val="#ppt_x"/>
                                          </p:val>
                                        </p:tav>
                                      </p:tavLst>
                                    </p:anim>
                                    <p:anim calcmode="lin" valueType="num">
                                      <p:cBhvr>
                                        <p:cTn id="44" dur="2000" fill="hold"/>
                                        <p:tgtEl>
                                          <p:spTgt spid="511076"/>
                                        </p:tgtEl>
                                        <p:attrNameLst>
                                          <p:attrName>ppt_y</p:attrName>
                                        </p:attrNameLst>
                                      </p:cBhvr>
                                      <p:tavLst>
                                        <p:tav tm="0">
                                          <p:val>
                                            <p:strVal val="#ppt_y-#ppt_h/2"/>
                                          </p:val>
                                        </p:tav>
                                        <p:tav tm="100000">
                                          <p:val>
                                            <p:strVal val="#ppt_y"/>
                                          </p:val>
                                        </p:tav>
                                      </p:tavLst>
                                    </p:anim>
                                    <p:anim calcmode="lin" valueType="num">
                                      <p:cBhvr>
                                        <p:cTn id="45" dur="2000" fill="hold"/>
                                        <p:tgtEl>
                                          <p:spTgt spid="511076"/>
                                        </p:tgtEl>
                                        <p:attrNameLst>
                                          <p:attrName>ppt_w</p:attrName>
                                        </p:attrNameLst>
                                      </p:cBhvr>
                                      <p:tavLst>
                                        <p:tav tm="0">
                                          <p:val>
                                            <p:strVal val="#ppt_w"/>
                                          </p:val>
                                        </p:tav>
                                        <p:tav tm="100000">
                                          <p:val>
                                            <p:strVal val="#ppt_w"/>
                                          </p:val>
                                        </p:tav>
                                      </p:tavLst>
                                    </p:anim>
                                    <p:anim calcmode="lin" valueType="num">
                                      <p:cBhvr>
                                        <p:cTn id="46" dur="2000" fill="hold"/>
                                        <p:tgtEl>
                                          <p:spTgt spid="511076"/>
                                        </p:tgtEl>
                                        <p:attrNameLst>
                                          <p:attrName>ppt_h</p:attrName>
                                        </p:attrNameLst>
                                      </p:cBhvr>
                                      <p:tavLst>
                                        <p:tav tm="0">
                                          <p:val>
                                            <p:fltVal val="0"/>
                                          </p:val>
                                        </p:tav>
                                        <p:tav tm="100000">
                                          <p:val>
                                            <p:strVal val="#ppt_h"/>
                                          </p:val>
                                        </p:tav>
                                      </p:tavLst>
                                    </p:anim>
                                  </p:childTnLst>
                                </p:cTn>
                              </p:par>
                            </p:childTnLst>
                          </p:cTn>
                        </p:par>
                        <p:par>
                          <p:cTn id="47" fill="hold" nodeType="afterGroup">
                            <p:stCondLst>
                              <p:cond delay="12500"/>
                            </p:stCondLst>
                            <p:childTnLst>
                              <p:par>
                                <p:cTn id="48" presetID="17" presetClass="entr" presetSubtype="8" fill="hold" grpId="0" nodeType="afterEffect">
                                  <p:stCondLst>
                                    <p:cond delay="0"/>
                                  </p:stCondLst>
                                  <p:childTnLst>
                                    <p:set>
                                      <p:cBhvr>
                                        <p:cTn id="49" dur="1" fill="hold">
                                          <p:stCondLst>
                                            <p:cond delay="0"/>
                                          </p:stCondLst>
                                        </p:cTn>
                                        <p:tgtEl>
                                          <p:spTgt spid="511079"/>
                                        </p:tgtEl>
                                        <p:attrNameLst>
                                          <p:attrName>style.visibility</p:attrName>
                                        </p:attrNameLst>
                                      </p:cBhvr>
                                      <p:to>
                                        <p:strVal val="visible"/>
                                      </p:to>
                                    </p:set>
                                    <p:anim calcmode="lin" valueType="num">
                                      <p:cBhvr>
                                        <p:cTn id="50" dur="2000" fill="hold"/>
                                        <p:tgtEl>
                                          <p:spTgt spid="511079"/>
                                        </p:tgtEl>
                                        <p:attrNameLst>
                                          <p:attrName>ppt_x</p:attrName>
                                        </p:attrNameLst>
                                      </p:cBhvr>
                                      <p:tavLst>
                                        <p:tav tm="0">
                                          <p:val>
                                            <p:strVal val="#ppt_x-#ppt_w/2"/>
                                          </p:val>
                                        </p:tav>
                                        <p:tav tm="100000">
                                          <p:val>
                                            <p:strVal val="#ppt_x"/>
                                          </p:val>
                                        </p:tav>
                                      </p:tavLst>
                                    </p:anim>
                                    <p:anim calcmode="lin" valueType="num">
                                      <p:cBhvr>
                                        <p:cTn id="51" dur="2000" fill="hold"/>
                                        <p:tgtEl>
                                          <p:spTgt spid="511079"/>
                                        </p:tgtEl>
                                        <p:attrNameLst>
                                          <p:attrName>ppt_y</p:attrName>
                                        </p:attrNameLst>
                                      </p:cBhvr>
                                      <p:tavLst>
                                        <p:tav tm="0">
                                          <p:val>
                                            <p:strVal val="#ppt_y"/>
                                          </p:val>
                                        </p:tav>
                                        <p:tav tm="100000">
                                          <p:val>
                                            <p:strVal val="#ppt_y"/>
                                          </p:val>
                                        </p:tav>
                                      </p:tavLst>
                                    </p:anim>
                                    <p:anim calcmode="lin" valueType="num">
                                      <p:cBhvr>
                                        <p:cTn id="52" dur="2000" fill="hold"/>
                                        <p:tgtEl>
                                          <p:spTgt spid="511079"/>
                                        </p:tgtEl>
                                        <p:attrNameLst>
                                          <p:attrName>ppt_w</p:attrName>
                                        </p:attrNameLst>
                                      </p:cBhvr>
                                      <p:tavLst>
                                        <p:tav tm="0">
                                          <p:val>
                                            <p:fltVal val="0"/>
                                          </p:val>
                                        </p:tav>
                                        <p:tav tm="100000">
                                          <p:val>
                                            <p:strVal val="#ppt_w"/>
                                          </p:val>
                                        </p:tav>
                                      </p:tavLst>
                                    </p:anim>
                                    <p:anim calcmode="lin" valueType="num">
                                      <p:cBhvr>
                                        <p:cTn id="53" dur="2000" fill="hold"/>
                                        <p:tgtEl>
                                          <p:spTgt spid="511079"/>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14500"/>
                            </p:stCondLst>
                            <p:childTnLst>
                              <p:par>
                                <p:cTn id="55" presetID="17" presetClass="entr" presetSubtype="4" fill="hold" grpId="0" nodeType="afterEffect">
                                  <p:stCondLst>
                                    <p:cond delay="0"/>
                                  </p:stCondLst>
                                  <p:childTnLst>
                                    <p:set>
                                      <p:cBhvr>
                                        <p:cTn id="56" dur="1" fill="hold">
                                          <p:stCondLst>
                                            <p:cond delay="0"/>
                                          </p:stCondLst>
                                        </p:cTn>
                                        <p:tgtEl>
                                          <p:spTgt spid="511080"/>
                                        </p:tgtEl>
                                        <p:attrNameLst>
                                          <p:attrName>style.visibility</p:attrName>
                                        </p:attrNameLst>
                                      </p:cBhvr>
                                      <p:to>
                                        <p:strVal val="visible"/>
                                      </p:to>
                                    </p:set>
                                    <p:anim calcmode="lin" valueType="num">
                                      <p:cBhvr>
                                        <p:cTn id="57" dur="2000" fill="hold"/>
                                        <p:tgtEl>
                                          <p:spTgt spid="511080"/>
                                        </p:tgtEl>
                                        <p:attrNameLst>
                                          <p:attrName>ppt_x</p:attrName>
                                        </p:attrNameLst>
                                      </p:cBhvr>
                                      <p:tavLst>
                                        <p:tav tm="0">
                                          <p:val>
                                            <p:strVal val="#ppt_x"/>
                                          </p:val>
                                        </p:tav>
                                        <p:tav tm="100000">
                                          <p:val>
                                            <p:strVal val="#ppt_x"/>
                                          </p:val>
                                        </p:tav>
                                      </p:tavLst>
                                    </p:anim>
                                    <p:anim calcmode="lin" valueType="num">
                                      <p:cBhvr>
                                        <p:cTn id="58" dur="2000" fill="hold"/>
                                        <p:tgtEl>
                                          <p:spTgt spid="511080"/>
                                        </p:tgtEl>
                                        <p:attrNameLst>
                                          <p:attrName>ppt_y</p:attrName>
                                        </p:attrNameLst>
                                      </p:cBhvr>
                                      <p:tavLst>
                                        <p:tav tm="0">
                                          <p:val>
                                            <p:strVal val="#ppt_y+#ppt_h/2"/>
                                          </p:val>
                                        </p:tav>
                                        <p:tav tm="100000">
                                          <p:val>
                                            <p:strVal val="#ppt_y"/>
                                          </p:val>
                                        </p:tav>
                                      </p:tavLst>
                                    </p:anim>
                                    <p:anim calcmode="lin" valueType="num">
                                      <p:cBhvr>
                                        <p:cTn id="59" dur="2000" fill="hold"/>
                                        <p:tgtEl>
                                          <p:spTgt spid="511080"/>
                                        </p:tgtEl>
                                        <p:attrNameLst>
                                          <p:attrName>ppt_w</p:attrName>
                                        </p:attrNameLst>
                                      </p:cBhvr>
                                      <p:tavLst>
                                        <p:tav tm="0">
                                          <p:val>
                                            <p:strVal val="#ppt_w"/>
                                          </p:val>
                                        </p:tav>
                                        <p:tav tm="100000">
                                          <p:val>
                                            <p:strVal val="#ppt_w"/>
                                          </p:val>
                                        </p:tav>
                                      </p:tavLst>
                                    </p:anim>
                                    <p:anim calcmode="lin" valueType="num">
                                      <p:cBhvr>
                                        <p:cTn id="60" dur="2000" fill="hold"/>
                                        <p:tgtEl>
                                          <p:spTgt spid="511080"/>
                                        </p:tgtEl>
                                        <p:attrNameLst>
                                          <p:attrName>ppt_h</p:attrName>
                                        </p:attrNameLst>
                                      </p:cBhvr>
                                      <p:tavLst>
                                        <p:tav tm="0">
                                          <p:val>
                                            <p:fltVal val="0"/>
                                          </p:val>
                                        </p:tav>
                                        <p:tav tm="100000">
                                          <p:val>
                                            <p:strVal val="#ppt_h"/>
                                          </p:val>
                                        </p:tav>
                                      </p:tavLst>
                                    </p:anim>
                                  </p:childTnLst>
                                </p:cTn>
                              </p:par>
                            </p:childTnLst>
                          </p:cTn>
                        </p:par>
                        <p:par>
                          <p:cTn id="61" fill="hold" nodeType="afterGroup">
                            <p:stCondLst>
                              <p:cond delay="16500"/>
                            </p:stCondLst>
                            <p:childTnLst>
                              <p:par>
                                <p:cTn id="62" presetID="9" presetClass="entr" presetSubtype="0" fill="hold"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dissolve">
                                      <p:cBhvr>
                                        <p:cTn id="64"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75" grpId="0" animBg="1"/>
      <p:bldP spid="511076" grpId="0" animBg="1"/>
      <p:bldP spid="511077" grpId="0" animBg="1"/>
      <p:bldP spid="511078" grpId="0" animBg="1"/>
      <p:bldP spid="511079" grpId="0" animBg="1"/>
      <p:bldP spid="511080" grpId="0" animBg="1"/>
      <p:bldP spid="511081" grpId="0" animBg="1"/>
      <p:bldP spid="51108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3"/>
          <p:cNvSpPr>
            <a:spLocks noGrp="1"/>
          </p:cNvSpPr>
          <p:nvPr>
            <p:ph type="sldNum" sz="quarter" idx="11"/>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8BA19F5D-8DC4-D14F-A233-689B91B597BD}" type="slidenum">
              <a:rPr lang="en-US" altLang="x-none" sz="1400"/>
              <a:pPr/>
              <a:t>4</a:t>
            </a:fld>
            <a:endParaRPr lang="en-US" altLang="x-none" sz="1400"/>
          </a:p>
        </p:txBody>
      </p:sp>
      <p:sp>
        <p:nvSpPr>
          <p:cNvPr id="87042" name="Rectangle 5"/>
          <p:cNvSpPr>
            <a:spLocks noChangeArrowheads="1"/>
          </p:cNvSpPr>
          <p:nvPr/>
        </p:nvSpPr>
        <p:spPr bwMode="auto">
          <a:xfrm>
            <a:off x="387350" y="234950"/>
            <a:ext cx="7772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2" tIns="45704" rIns="91402" bIns="45704"/>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3200" u="sng">
                <a:solidFill>
                  <a:schemeClr val="accent2"/>
                </a:solidFill>
                <a:latin typeface="Comic Sans MS" charset="0"/>
              </a:rPr>
              <a:t>Recap: Summary of the Taxonomy </a:t>
            </a:r>
            <a:br>
              <a:rPr lang="en-US" altLang="x-none" sz="3200" u="sng">
                <a:solidFill>
                  <a:schemeClr val="accent2"/>
                </a:solidFill>
                <a:latin typeface="Comic Sans MS" charset="0"/>
              </a:rPr>
            </a:br>
            <a:r>
              <a:rPr lang="en-US" altLang="x-none" sz="3200" u="sng">
                <a:solidFill>
                  <a:schemeClr val="accent2"/>
                </a:solidFill>
                <a:latin typeface="Comic Sans MS" charset="0"/>
              </a:rPr>
              <a:t>of Communication Networks</a:t>
            </a:r>
            <a:endParaRPr lang="en-US" altLang="zh-TW" sz="3200" i="1" u="sng">
              <a:solidFill>
                <a:srgbClr val="FE00FE"/>
              </a:solidFill>
              <a:latin typeface="Comic Sans MS" charset="0"/>
              <a:ea typeface="新細明體" charset="-120"/>
            </a:endParaRPr>
          </a:p>
        </p:txBody>
      </p:sp>
      <p:grpSp>
        <p:nvGrpSpPr>
          <p:cNvPr id="87043" name="Group 23"/>
          <p:cNvGrpSpPr>
            <a:grpSpLocks/>
          </p:cNvGrpSpPr>
          <p:nvPr/>
        </p:nvGrpSpPr>
        <p:grpSpPr bwMode="auto">
          <a:xfrm>
            <a:off x="809625" y="1665288"/>
            <a:ext cx="6519863" cy="4614862"/>
            <a:chOff x="1428" y="937"/>
            <a:chExt cx="4113" cy="2913"/>
          </a:xfrm>
        </p:grpSpPr>
        <p:sp>
          <p:nvSpPr>
            <p:cNvPr id="87044" name="Text Box 11"/>
            <p:cNvSpPr txBox="1">
              <a:spLocks noChangeArrowheads="1"/>
            </p:cNvSpPr>
            <p:nvPr/>
          </p:nvSpPr>
          <p:spPr bwMode="auto">
            <a:xfrm>
              <a:off x="3580" y="2639"/>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circuit-switched</a:t>
              </a:r>
              <a:br>
                <a:rPr lang="en-US" altLang="x-none" sz="1800"/>
              </a:br>
              <a:r>
                <a:rPr lang="en-US" altLang="x-none" sz="1800"/>
                <a:t>network</a:t>
              </a:r>
              <a:endParaRPr lang="en-US" altLang="x-none" sz="2800" i="1">
                <a:solidFill>
                  <a:srgbClr val="000000"/>
                </a:solidFill>
              </a:endParaRPr>
            </a:p>
          </p:txBody>
        </p:sp>
        <p:grpSp>
          <p:nvGrpSpPr>
            <p:cNvPr id="87045" name="Group 21"/>
            <p:cNvGrpSpPr>
              <a:grpSpLocks/>
            </p:cNvGrpSpPr>
            <p:nvPr/>
          </p:nvGrpSpPr>
          <p:grpSpPr bwMode="auto">
            <a:xfrm>
              <a:off x="1428" y="937"/>
              <a:ext cx="4113" cy="2913"/>
              <a:chOff x="1428" y="1173"/>
              <a:chExt cx="4113" cy="2913"/>
            </a:xfrm>
          </p:grpSpPr>
          <p:sp>
            <p:nvSpPr>
              <p:cNvPr id="87046" name="Text Box 6"/>
              <p:cNvSpPr txBox="1">
                <a:spLocks noChangeArrowheads="1"/>
              </p:cNvSpPr>
              <p:nvPr/>
            </p:nvSpPr>
            <p:spPr bwMode="auto">
              <a:xfrm>
                <a:off x="3601" y="1173"/>
                <a:ext cx="103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communication network</a:t>
                </a:r>
                <a:endParaRPr lang="en-US" altLang="x-none" sz="2800" i="1">
                  <a:solidFill>
                    <a:srgbClr val="000000"/>
                  </a:solidFill>
                </a:endParaRPr>
              </a:p>
            </p:txBody>
          </p:sp>
          <p:sp>
            <p:nvSpPr>
              <p:cNvPr id="87047" name="Text Box 7"/>
              <p:cNvSpPr txBox="1">
                <a:spLocks noChangeArrowheads="1"/>
              </p:cNvSpPr>
              <p:nvPr/>
            </p:nvSpPr>
            <p:spPr bwMode="auto">
              <a:xfrm>
                <a:off x="3075" y="2142"/>
                <a:ext cx="79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switched</a:t>
                </a:r>
                <a:br>
                  <a:rPr lang="en-US" altLang="x-none" sz="1800"/>
                </a:br>
                <a:r>
                  <a:rPr lang="en-US" altLang="x-none" sz="1800"/>
                  <a:t>network</a:t>
                </a:r>
                <a:endParaRPr lang="en-US" altLang="x-none" sz="2800" i="1">
                  <a:solidFill>
                    <a:srgbClr val="000000"/>
                  </a:solidFill>
                </a:endParaRPr>
              </a:p>
            </p:txBody>
          </p:sp>
          <p:sp>
            <p:nvSpPr>
              <p:cNvPr id="87048" name="Text Box 8"/>
              <p:cNvSpPr txBox="1">
                <a:spLocks noChangeArrowheads="1"/>
              </p:cNvSpPr>
              <p:nvPr/>
            </p:nvSpPr>
            <p:spPr bwMode="auto">
              <a:xfrm>
                <a:off x="4511" y="2134"/>
                <a:ext cx="103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broadcast</a:t>
                </a:r>
                <a:br>
                  <a:rPr lang="en-US" altLang="x-none" sz="1800"/>
                </a:br>
                <a:r>
                  <a:rPr lang="en-US" altLang="x-none" sz="1800"/>
                  <a:t>communication</a:t>
                </a:r>
                <a:endParaRPr lang="en-US" altLang="x-none" sz="2800" i="1">
                  <a:solidFill>
                    <a:srgbClr val="000000"/>
                  </a:solidFill>
                </a:endParaRPr>
              </a:p>
            </p:txBody>
          </p:sp>
          <p:sp>
            <p:nvSpPr>
              <p:cNvPr id="87049" name="Line 9"/>
              <p:cNvSpPr>
                <a:spLocks noChangeShapeType="1"/>
              </p:cNvSpPr>
              <p:nvPr/>
            </p:nvSpPr>
            <p:spPr bwMode="auto">
              <a:xfrm flipH="1">
                <a:off x="3434" y="1566"/>
                <a:ext cx="473" cy="56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0" name="Line 10"/>
              <p:cNvSpPr>
                <a:spLocks noChangeShapeType="1"/>
              </p:cNvSpPr>
              <p:nvPr/>
            </p:nvSpPr>
            <p:spPr bwMode="auto">
              <a:xfrm>
                <a:off x="4370" y="1556"/>
                <a:ext cx="594" cy="6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1" name="Text Box 12"/>
              <p:cNvSpPr txBox="1">
                <a:spLocks noChangeArrowheads="1"/>
              </p:cNvSpPr>
              <p:nvPr/>
            </p:nvSpPr>
            <p:spPr bwMode="auto">
              <a:xfrm>
                <a:off x="2305" y="2884"/>
                <a:ext cx="1163"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packet-switched</a:t>
                </a:r>
                <a:br>
                  <a:rPr lang="en-US" altLang="x-none" sz="1800"/>
                </a:br>
                <a:r>
                  <a:rPr lang="en-US" altLang="x-none" sz="1800"/>
                  <a:t> network</a:t>
                </a:r>
                <a:endParaRPr lang="en-US" altLang="x-none" sz="2800" i="1">
                  <a:solidFill>
                    <a:srgbClr val="000000"/>
                  </a:solidFill>
                </a:endParaRPr>
              </a:p>
            </p:txBody>
          </p:sp>
          <p:sp>
            <p:nvSpPr>
              <p:cNvPr id="87052" name="Line 13"/>
              <p:cNvSpPr>
                <a:spLocks noChangeShapeType="1"/>
              </p:cNvSpPr>
              <p:nvPr/>
            </p:nvSpPr>
            <p:spPr bwMode="auto">
              <a:xfrm flipH="1">
                <a:off x="2840" y="2513"/>
                <a:ext cx="383" cy="44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3" name="Line 14"/>
              <p:cNvSpPr>
                <a:spLocks noChangeShapeType="1"/>
              </p:cNvSpPr>
              <p:nvPr/>
            </p:nvSpPr>
            <p:spPr bwMode="auto">
              <a:xfrm>
                <a:off x="3752" y="2509"/>
                <a:ext cx="417" cy="44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4" name="Text Box 15"/>
              <p:cNvSpPr txBox="1">
                <a:spLocks noChangeArrowheads="1"/>
              </p:cNvSpPr>
              <p:nvPr/>
            </p:nvSpPr>
            <p:spPr bwMode="auto">
              <a:xfrm>
                <a:off x="1428" y="3678"/>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datagram</a:t>
                </a:r>
                <a:br>
                  <a:rPr lang="en-US" altLang="x-none" sz="1800"/>
                </a:br>
                <a:r>
                  <a:rPr lang="en-US" altLang="x-none" sz="1800"/>
                  <a:t> network</a:t>
                </a:r>
                <a:endParaRPr lang="en-US" altLang="x-none" sz="2800" i="1">
                  <a:solidFill>
                    <a:srgbClr val="000000"/>
                  </a:solidFill>
                </a:endParaRPr>
              </a:p>
            </p:txBody>
          </p:sp>
          <p:sp>
            <p:nvSpPr>
              <p:cNvPr id="87055" name="Line 17"/>
              <p:cNvSpPr>
                <a:spLocks noChangeShapeType="1"/>
              </p:cNvSpPr>
              <p:nvPr/>
            </p:nvSpPr>
            <p:spPr bwMode="auto">
              <a:xfrm flipH="1">
                <a:off x="2202" y="3243"/>
                <a:ext cx="489" cy="47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6" name="Text Box 19"/>
              <p:cNvSpPr txBox="1">
                <a:spLocks noChangeArrowheads="1"/>
              </p:cNvSpPr>
              <p:nvPr/>
            </p:nvSpPr>
            <p:spPr bwMode="auto">
              <a:xfrm>
                <a:off x="2882" y="3648"/>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virtual circuit network</a:t>
                </a:r>
                <a:endParaRPr lang="en-US" altLang="x-none" sz="2800">
                  <a:solidFill>
                    <a:srgbClr val="000000"/>
                  </a:solidFill>
                </a:endParaRPr>
              </a:p>
            </p:txBody>
          </p:sp>
          <p:sp>
            <p:nvSpPr>
              <p:cNvPr id="87057" name="Line 20"/>
              <p:cNvSpPr>
                <a:spLocks noChangeShapeType="1"/>
              </p:cNvSpPr>
              <p:nvPr/>
            </p:nvSpPr>
            <p:spPr bwMode="auto">
              <a:xfrm>
                <a:off x="3081" y="3255"/>
                <a:ext cx="458" cy="4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grpSp>
      </p:grpSp>
    </p:spTree>
    <p:extLst>
      <p:ext uri="{BB962C8B-B14F-4D97-AF65-F5344CB8AC3E}">
        <p14:creationId xmlns:p14="http://schemas.microsoft.com/office/powerpoint/2010/main" val="3422545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751AEAF-EE3D-2042-A9B4-4359B29F9A20}" type="slidenum">
              <a:rPr lang="en-US" altLang="x-none" sz="1200">
                <a:latin typeface="Tahoma" charset="0"/>
              </a:rPr>
              <a:pPr>
                <a:spcBef>
                  <a:spcPct val="0"/>
                </a:spcBef>
                <a:buClrTx/>
                <a:buSzTx/>
                <a:buFontTx/>
                <a:buNone/>
              </a:pPr>
              <a:t>40</a:t>
            </a:fld>
            <a:endParaRPr lang="en-US" altLang="x-none" sz="1200">
              <a:latin typeface="Tahoma" charset="0"/>
            </a:endParaRPr>
          </a:p>
        </p:txBody>
      </p:sp>
      <p:sp>
        <p:nvSpPr>
          <p:cNvPr id="113666" name="Rectangle 4"/>
          <p:cNvSpPr>
            <a:spLocks noChangeArrowheads="1"/>
          </p:cNvSpPr>
          <p:nvPr/>
        </p:nvSpPr>
        <p:spPr bwMode="auto">
          <a:xfrm>
            <a:off x="546100" y="279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3600" u="sng" dirty="0">
                <a:solidFill>
                  <a:schemeClr val="accent2"/>
                </a:solidFill>
              </a:rPr>
              <a:t>Protocol Layering and Meta Data</a:t>
            </a:r>
            <a:endParaRPr lang="en-US" altLang="x-none" sz="4000" u="sng" dirty="0">
              <a:solidFill>
                <a:schemeClr val="accent2"/>
              </a:solidFill>
            </a:endParaRPr>
          </a:p>
        </p:txBody>
      </p:sp>
      <p:sp>
        <p:nvSpPr>
          <p:cNvPr id="113667" name="Rectangle 5"/>
          <p:cNvSpPr>
            <a:spLocks noChangeArrowheads="1"/>
          </p:cNvSpPr>
          <p:nvPr/>
        </p:nvSpPr>
        <p:spPr bwMode="auto">
          <a:xfrm>
            <a:off x="533400" y="1371600"/>
            <a:ext cx="84582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sz="2400" dirty="0"/>
              <a:t>Each layer takes data from above</a:t>
            </a:r>
          </a:p>
          <a:p>
            <a:pPr algn="l">
              <a:buFont typeface="Wingdings" pitchFamily="2" charset="2"/>
              <a:buChar char="q"/>
            </a:pPr>
            <a:r>
              <a:rPr lang="en-US" altLang="x-none" sz="2400" dirty="0"/>
              <a:t>adds header (meta) information to its peer to</a:t>
            </a:r>
            <a:br>
              <a:rPr lang="en-US" altLang="x-none" sz="2400" dirty="0"/>
            </a:br>
            <a:r>
              <a:rPr lang="en-US" altLang="x-none" sz="2400" dirty="0"/>
              <a:t>create new data unit</a:t>
            </a:r>
          </a:p>
          <a:p>
            <a:pPr algn="l">
              <a:buFont typeface="Wingdings" pitchFamily="2" charset="2"/>
              <a:buChar char="q"/>
            </a:pPr>
            <a:r>
              <a:rPr lang="en-US" altLang="x-none" sz="2400" dirty="0"/>
              <a:t>passes new data unit to layer below</a:t>
            </a:r>
          </a:p>
        </p:txBody>
      </p:sp>
      <p:pic>
        <p:nvPicPr>
          <p:cNvPr id="3" name="Picture 2">
            <a:extLst>
              <a:ext uri="{FF2B5EF4-FFF2-40B4-BE49-F238E27FC236}">
                <a16:creationId xmlns:a16="http://schemas.microsoft.com/office/drawing/2014/main" id="{294BDD81-2A33-7D4D-B8FE-7CE76E673A00}"/>
              </a:ext>
            </a:extLst>
          </p:cNvPr>
          <p:cNvPicPr>
            <a:picLocks noChangeAspect="1"/>
          </p:cNvPicPr>
          <p:nvPr/>
        </p:nvPicPr>
        <p:blipFill>
          <a:blip r:embed="rId3"/>
          <a:stretch>
            <a:fillRect/>
          </a:stretch>
        </p:blipFill>
        <p:spPr>
          <a:xfrm>
            <a:off x="1828800" y="3133830"/>
            <a:ext cx="5791200" cy="3463859"/>
          </a:xfrm>
          <a:prstGeom prst="rect">
            <a:avLst/>
          </a:prstGeom>
        </p:spPr>
      </p:pic>
    </p:spTree>
    <p:extLst>
      <p:ext uri="{BB962C8B-B14F-4D97-AF65-F5344CB8AC3E}">
        <p14:creationId xmlns:p14="http://schemas.microsoft.com/office/powerpoint/2010/main" val="1490110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Packet as a Stack in a Layered Architecture</a:t>
            </a:r>
          </a:p>
        </p:txBody>
      </p:sp>
      <p:sp>
        <p:nvSpPr>
          <p:cNvPr id="2" name="Slide Number Placeholder 1"/>
          <p:cNvSpPr>
            <a:spLocks noGrp="1"/>
          </p:cNvSpPr>
          <p:nvPr>
            <p:ph type="sldNum" sz="quarter" idx="4294967295"/>
          </p:nvPr>
        </p:nvSpPr>
        <p:spPr/>
        <p:txBody>
          <a:bodyPr/>
          <a:lstStyle/>
          <a:p>
            <a:pPr>
              <a:defRPr/>
            </a:pPr>
            <a:fld id="{3AE42049-0041-694B-AAE7-BBF2FB23E03E}" type="slidenum">
              <a:rPr lang="en-US" altLang="x-none" smtClean="0"/>
              <a:pPr>
                <a:defRPr/>
              </a:pPr>
              <a:t>41</a:t>
            </a:fld>
            <a:endParaRPr lang="en-US" altLang="x-none"/>
          </a:p>
        </p:txBody>
      </p:sp>
      <p:sp>
        <p:nvSpPr>
          <p:cNvPr id="5" name="Rectangle 4"/>
          <p:cNvSpPr>
            <a:spLocks noChangeArrowheads="1"/>
          </p:cNvSpPr>
          <p:nvPr/>
        </p:nvSpPr>
        <p:spPr bwMode="auto">
          <a:xfrm>
            <a:off x="9906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6" name="Text Box 5"/>
          <p:cNvSpPr txBox="1">
            <a:spLocks noChangeArrowheads="1"/>
          </p:cNvSpPr>
          <p:nvPr/>
        </p:nvSpPr>
        <p:spPr bwMode="auto">
          <a:xfrm>
            <a:off x="10239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7" name="Rectangle 6"/>
          <p:cNvSpPr>
            <a:spLocks noChangeArrowheads="1"/>
          </p:cNvSpPr>
          <p:nvPr/>
        </p:nvSpPr>
        <p:spPr bwMode="auto">
          <a:xfrm>
            <a:off x="9906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 name="Text Box 7"/>
          <p:cNvSpPr txBox="1">
            <a:spLocks noChangeArrowheads="1"/>
          </p:cNvSpPr>
          <p:nvPr/>
        </p:nvSpPr>
        <p:spPr bwMode="auto">
          <a:xfrm>
            <a:off x="11715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dirty="0">
                <a:latin typeface="Arial" charset="0"/>
              </a:rPr>
              <a:t>Transport</a:t>
            </a:r>
          </a:p>
        </p:txBody>
      </p:sp>
      <p:sp>
        <p:nvSpPr>
          <p:cNvPr id="9" name="Rectangle 8"/>
          <p:cNvSpPr>
            <a:spLocks noChangeArrowheads="1"/>
          </p:cNvSpPr>
          <p:nvPr/>
        </p:nvSpPr>
        <p:spPr bwMode="auto">
          <a:xfrm>
            <a:off x="9906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 name="Text Box 9"/>
          <p:cNvSpPr txBox="1">
            <a:spLocks noChangeArrowheads="1"/>
          </p:cNvSpPr>
          <p:nvPr/>
        </p:nvSpPr>
        <p:spPr bwMode="auto">
          <a:xfrm>
            <a:off x="11715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11" name="Rectangle 10"/>
          <p:cNvSpPr>
            <a:spLocks noChangeArrowheads="1"/>
          </p:cNvSpPr>
          <p:nvPr/>
        </p:nvSpPr>
        <p:spPr bwMode="auto">
          <a:xfrm>
            <a:off x="9906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 name="Text Box 11"/>
          <p:cNvSpPr txBox="1">
            <a:spLocks noChangeArrowheads="1"/>
          </p:cNvSpPr>
          <p:nvPr/>
        </p:nvSpPr>
        <p:spPr bwMode="auto">
          <a:xfrm>
            <a:off x="11715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13" name="Rectangle 12"/>
          <p:cNvSpPr>
            <a:spLocks noChangeArrowheads="1"/>
          </p:cNvSpPr>
          <p:nvPr/>
        </p:nvSpPr>
        <p:spPr bwMode="auto">
          <a:xfrm>
            <a:off x="9906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4" name="Text Box 13"/>
          <p:cNvSpPr txBox="1">
            <a:spLocks noChangeArrowheads="1"/>
          </p:cNvSpPr>
          <p:nvPr/>
        </p:nvSpPr>
        <p:spPr bwMode="auto">
          <a:xfrm>
            <a:off x="11445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15" name="Rectangle 14"/>
          <p:cNvSpPr>
            <a:spLocks noChangeArrowheads="1"/>
          </p:cNvSpPr>
          <p:nvPr/>
        </p:nvSpPr>
        <p:spPr bwMode="auto">
          <a:xfrm>
            <a:off x="64008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6" name="Text Box 15"/>
          <p:cNvSpPr txBox="1">
            <a:spLocks noChangeArrowheads="1"/>
          </p:cNvSpPr>
          <p:nvPr/>
        </p:nvSpPr>
        <p:spPr bwMode="auto">
          <a:xfrm>
            <a:off x="64341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17" name="Rectangle 16"/>
          <p:cNvSpPr>
            <a:spLocks noChangeArrowheads="1"/>
          </p:cNvSpPr>
          <p:nvPr/>
        </p:nvSpPr>
        <p:spPr bwMode="auto">
          <a:xfrm>
            <a:off x="64008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8" name="Text Box 17"/>
          <p:cNvSpPr txBox="1">
            <a:spLocks noChangeArrowheads="1"/>
          </p:cNvSpPr>
          <p:nvPr/>
        </p:nvSpPr>
        <p:spPr bwMode="auto">
          <a:xfrm>
            <a:off x="65817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19" name="Rectangle 18"/>
          <p:cNvSpPr>
            <a:spLocks noChangeArrowheads="1"/>
          </p:cNvSpPr>
          <p:nvPr/>
        </p:nvSpPr>
        <p:spPr bwMode="auto">
          <a:xfrm>
            <a:off x="64008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0" name="Text Box 19"/>
          <p:cNvSpPr txBox="1">
            <a:spLocks noChangeArrowheads="1"/>
          </p:cNvSpPr>
          <p:nvPr/>
        </p:nvSpPr>
        <p:spPr bwMode="auto">
          <a:xfrm>
            <a:off x="65817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21" name="Rectangle 20"/>
          <p:cNvSpPr>
            <a:spLocks noChangeArrowheads="1"/>
          </p:cNvSpPr>
          <p:nvPr/>
        </p:nvSpPr>
        <p:spPr bwMode="auto">
          <a:xfrm>
            <a:off x="64008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2" name="Text Box 21"/>
          <p:cNvSpPr txBox="1">
            <a:spLocks noChangeArrowheads="1"/>
          </p:cNvSpPr>
          <p:nvPr/>
        </p:nvSpPr>
        <p:spPr bwMode="auto">
          <a:xfrm>
            <a:off x="65817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23" name="Rectangle 22"/>
          <p:cNvSpPr>
            <a:spLocks noChangeArrowheads="1"/>
          </p:cNvSpPr>
          <p:nvPr/>
        </p:nvSpPr>
        <p:spPr bwMode="auto">
          <a:xfrm>
            <a:off x="64008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4" name="Text Box 23"/>
          <p:cNvSpPr txBox="1">
            <a:spLocks noChangeArrowheads="1"/>
          </p:cNvSpPr>
          <p:nvPr/>
        </p:nvSpPr>
        <p:spPr bwMode="auto">
          <a:xfrm>
            <a:off x="65547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25" name="Rectangle 24"/>
          <p:cNvSpPr>
            <a:spLocks noChangeArrowheads="1"/>
          </p:cNvSpPr>
          <p:nvPr/>
        </p:nvSpPr>
        <p:spPr bwMode="auto">
          <a:xfrm>
            <a:off x="3630613" y="5181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6" name="Text Box 25"/>
          <p:cNvSpPr txBox="1">
            <a:spLocks noChangeArrowheads="1"/>
          </p:cNvSpPr>
          <p:nvPr/>
        </p:nvSpPr>
        <p:spPr bwMode="auto">
          <a:xfrm>
            <a:off x="3811588" y="51657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27" name="Rectangle 26"/>
          <p:cNvSpPr>
            <a:spLocks noChangeArrowheads="1"/>
          </p:cNvSpPr>
          <p:nvPr/>
        </p:nvSpPr>
        <p:spPr bwMode="auto">
          <a:xfrm>
            <a:off x="3630613" y="5562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8" name="Text Box 27"/>
          <p:cNvSpPr txBox="1">
            <a:spLocks noChangeArrowheads="1"/>
          </p:cNvSpPr>
          <p:nvPr/>
        </p:nvSpPr>
        <p:spPr bwMode="auto">
          <a:xfrm>
            <a:off x="3811588"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29" name="Rectangle 28"/>
          <p:cNvSpPr>
            <a:spLocks noChangeArrowheads="1"/>
          </p:cNvSpPr>
          <p:nvPr/>
        </p:nvSpPr>
        <p:spPr bwMode="auto">
          <a:xfrm>
            <a:off x="3630613" y="5943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30" name="Text Box 29"/>
          <p:cNvSpPr txBox="1">
            <a:spLocks noChangeArrowheads="1"/>
          </p:cNvSpPr>
          <p:nvPr/>
        </p:nvSpPr>
        <p:spPr bwMode="auto">
          <a:xfrm>
            <a:off x="3784600" y="59277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31" name="Rectangle 30"/>
          <p:cNvSpPr>
            <a:spLocks noChangeArrowheads="1"/>
          </p:cNvSpPr>
          <p:nvPr/>
        </p:nvSpPr>
        <p:spPr bwMode="auto">
          <a:xfrm>
            <a:off x="762000" y="6324600"/>
            <a:ext cx="7543800" cy="3810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32" name="Text Box 31"/>
          <p:cNvSpPr txBox="1">
            <a:spLocks noChangeArrowheads="1"/>
          </p:cNvSpPr>
          <p:nvPr/>
        </p:nvSpPr>
        <p:spPr bwMode="auto">
          <a:xfrm>
            <a:off x="3429000" y="63087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 medium</a:t>
            </a:r>
          </a:p>
        </p:txBody>
      </p:sp>
      <p:cxnSp>
        <p:nvCxnSpPr>
          <p:cNvPr id="33" name="AutoShape 32"/>
          <p:cNvCxnSpPr>
            <a:cxnSpLocks noChangeShapeType="1"/>
          </p:cNvCxnSpPr>
          <p:nvPr/>
        </p:nvCxnSpPr>
        <p:spPr bwMode="auto">
          <a:xfrm>
            <a:off x="2706688" y="6134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4" name="AutoShape 33"/>
          <p:cNvCxnSpPr>
            <a:cxnSpLocks noChangeShapeType="1"/>
          </p:cNvCxnSpPr>
          <p:nvPr/>
        </p:nvCxnSpPr>
        <p:spPr bwMode="auto">
          <a:xfrm>
            <a:off x="2706688" y="5753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5" name="AutoShape 34"/>
          <p:cNvCxnSpPr>
            <a:cxnSpLocks noChangeShapeType="1"/>
          </p:cNvCxnSpPr>
          <p:nvPr/>
        </p:nvCxnSpPr>
        <p:spPr bwMode="auto">
          <a:xfrm>
            <a:off x="2706688" y="5372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6" name="AutoShape 35"/>
          <p:cNvCxnSpPr>
            <a:cxnSpLocks noChangeShapeType="1"/>
          </p:cNvCxnSpPr>
          <p:nvPr/>
        </p:nvCxnSpPr>
        <p:spPr bwMode="auto">
          <a:xfrm>
            <a:off x="5346700" y="6134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7" name="AutoShape 36"/>
          <p:cNvCxnSpPr>
            <a:cxnSpLocks noChangeShapeType="1"/>
          </p:cNvCxnSpPr>
          <p:nvPr/>
        </p:nvCxnSpPr>
        <p:spPr bwMode="auto">
          <a:xfrm>
            <a:off x="5346700" y="5753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8" name="AutoShape 37"/>
          <p:cNvCxnSpPr>
            <a:cxnSpLocks noChangeShapeType="1"/>
          </p:cNvCxnSpPr>
          <p:nvPr/>
        </p:nvCxnSpPr>
        <p:spPr bwMode="auto">
          <a:xfrm>
            <a:off x="5346700" y="5372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9" name="AutoShape 38"/>
          <p:cNvCxnSpPr>
            <a:cxnSpLocks noChangeShapeType="1"/>
          </p:cNvCxnSpPr>
          <p:nvPr/>
        </p:nvCxnSpPr>
        <p:spPr bwMode="auto">
          <a:xfrm>
            <a:off x="2706688" y="4991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40" name="AutoShape 39"/>
          <p:cNvCxnSpPr>
            <a:cxnSpLocks noChangeShapeType="1"/>
          </p:cNvCxnSpPr>
          <p:nvPr/>
        </p:nvCxnSpPr>
        <p:spPr bwMode="auto">
          <a:xfrm>
            <a:off x="2706688" y="4610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59406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Implications of Layered Architecture</a:t>
            </a:r>
          </a:p>
        </p:txBody>
      </p:sp>
      <p:sp>
        <p:nvSpPr>
          <p:cNvPr id="3" name="Content Placeholder 2"/>
          <p:cNvSpPr>
            <a:spLocks noGrp="1"/>
          </p:cNvSpPr>
          <p:nvPr>
            <p:ph idx="1"/>
          </p:nvPr>
        </p:nvSpPr>
        <p:spPr/>
        <p:txBody>
          <a:bodyPr/>
          <a:lstStyle/>
          <a:p>
            <a:pPr>
              <a:buFont typeface="Wingdings" pitchFamily="2" charset="2"/>
              <a:buChar char="q"/>
            </a:pPr>
            <a:r>
              <a:rPr lang="en-US" dirty="0"/>
              <a:t>A packet as a stack container</a:t>
            </a:r>
          </a:p>
          <a:p>
            <a:endParaRPr lang="en-US" dirty="0"/>
          </a:p>
          <a:p>
            <a:endParaRPr lang="en-US" dirty="0"/>
          </a:p>
          <a:p>
            <a:endParaRPr lang="en-US" dirty="0"/>
          </a:p>
          <a:p>
            <a:endParaRPr lang="en-US" dirty="0"/>
          </a:p>
          <a:p>
            <a:pPr>
              <a:buFont typeface="Wingdings" pitchFamily="2" charset="2"/>
              <a:buChar char="q"/>
            </a:pPr>
            <a:r>
              <a:rPr lang="en-US" dirty="0"/>
              <a:t>Each layer needs </a:t>
            </a:r>
            <a:r>
              <a:rPr lang="en-US" dirty="0">
                <a:solidFill>
                  <a:srgbClr val="FF0000"/>
                </a:solidFill>
              </a:rPr>
              <a:t>multiplexing </a:t>
            </a:r>
            <a:r>
              <a:rPr lang="en-US" dirty="0"/>
              <a:t>and</a:t>
            </a:r>
            <a:r>
              <a:rPr lang="en-US" dirty="0">
                <a:solidFill>
                  <a:srgbClr val="FF0000"/>
                </a:solidFill>
              </a:rPr>
              <a:t> </a:t>
            </a:r>
            <a:r>
              <a:rPr lang="en-US" dirty="0" err="1">
                <a:solidFill>
                  <a:srgbClr val="FF0000"/>
                </a:solidFill>
              </a:rPr>
              <a:t>demultiplexing</a:t>
            </a:r>
            <a:r>
              <a:rPr lang="en-US" dirty="0"/>
              <a:t> to serve layer above </a:t>
            </a:r>
          </a:p>
        </p:txBody>
      </p:sp>
      <p:sp>
        <p:nvSpPr>
          <p:cNvPr id="4" name="Slide Number Placeholder 3"/>
          <p:cNvSpPr>
            <a:spLocks noGrp="1"/>
          </p:cNvSpPr>
          <p:nvPr>
            <p:ph type="sldNum" sz="quarter" idx="4294967295"/>
          </p:nvPr>
        </p:nvSpPr>
        <p:spPr/>
        <p:txBody>
          <a:bodyPr/>
          <a:lstStyle/>
          <a:p>
            <a:fld id="{5B515B45-02BE-A846-A238-478A97E3CA84}" type="slidenum">
              <a:rPr lang="en-US" altLang="x-none" smtClean="0"/>
              <a:pPr/>
              <a:t>42</a:t>
            </a:fld>
            <a:endParaRPr lang="en-US" altLang="x-none"/>
          </a:p>
        </p:txBody>
      </p:sp>
      <p:sp>
        <p:nvSpPr>
          <p:cNvPr id="5" name="Rectangle 4"/>
          <p:cNvSpPr/>
          <p:nvPr/>
        </p:nvSpPr>
        <p:spPr bwMode="auto">
          <a:xfrm>
            <a:off x="3355761" y="2100937"/>
            <a:ext cx="928254" cy="158615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
        <p:nvSpPr>
          <p:cNvPr id="6" name="Rectangle 5"/>
          <p:cNvSpPr/>
          <p:nvPr/>
        </p:nvSpPr>
        <p:spPr bwMode="auto">
          <a:xfrm>
            <a:off x="3355761" y="3192284"/>
            <a:ext cx="928254" cy="494805"/>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err="1">
                <a:latin typeface="Times New Roman" pitchFamily="18" charset="0"/>
              </a:rPr>
              <a:t>H</a:t>
            </a:r>
            <a:r>
              <a:rPr kumimoji="0" lang="en-US" b="0" i="0" u="none" strike="noStrike" cap="none" normalizeH="0" baseline="0" dirty="0" err="1">
                <a:ln>
                  <a:noFill/>
                </a:ln>
                <a:solidFill>
                  <a:schemeClr val="tx1"/>
                </a:solidFill>
                <a:effectLst/>
                <a:latin typeface="Times New Roman" pitchFamily="18" charset="0"/>
              </a:rPr>
              <a:t>n</a:t>
            </a:r>
            <a:endParaRPr kumimoji="0" lang="en-US" b="0" i="0" u="none" strike="noStrike" cap="none" normalizeH="0" baseline="0" dirty="0">
              <a:ln>
                <a:noFill/>
              </a:ln>
              <a:solidFill>
                <a:schemeClr val="tx1"/>
              </a:solidFill>
              <a:effectLst/>
              <a:latin typeface="Times New Roman" pitchFamily="18" charset="0"/>
            </a:endParaRPr>
          </a:p>
        </p:txBody>
      </p:sp>
      <p:sp>
        <p:nvSpPr>
          <p:cNvPr id="7" name="Rectangle 6"/>
          <p:cNvSpPr/>
          <p:nvPr/>
        </p:nvSpPr>
        <p:spPr bwMode="auto">
          <a:xfrm>
            <a:off x="3355761" y="2657784"/>
            <a:ext cx="928254" cy="494805"/>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rPr>
              <a:t>Hn-1</a:t>
            </a:r>
          </a:p>
        </p:txBody>
      </p:sp>
      <p:sp>
        <p:nvSpPr>
          <p:cNvPr id="8" name="Rectangle 7"/>
          <p:cNvSpPr/>
          <p:nvPr/>
        </p:nvSpPr>
        <p:spPr bwMode="auto">
          <a:xfrm>
            <a:off x="3355761" y="2117266"/>
            <a:ext cx="928254" cy="494805"/>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mr-IN" b="0" i="0" u="none" strike="noStrike" cap="none" normalizeH="0" baseline="0" dirty="0">
                <a:ln>
                  <a:noFill/>
                </a:ln>
                <a:solidFill>
                  <a:schemeClr val="tx1"/>
                </a:solidFill>
                <a:effectLst/>
                <a:latin typeface="Times New Roman" pitchFamily="18" charset="0"/>
              </a:rPr>
              <a:t>…</a:t>
            </a:r>
            <a:endParaRPr kumimoji="0" lang="en-US" b="0" i="0" u="none" strike="noStrike" cap="none" normalizeH="0" baseline="0" dirty="0">
              <a:ln>
                <a:noFill/>
              </a:ln>
              <a:solidFill>
                <a:schemeClr val="tx1"/>
              </a:solidFill>
              <a:effectLst/>
              <a:latin typeface="Times New Roman" pitchFamily="18" charset="0"/>
            </a:endParaRPr>
          </a:p>
        </p:txBody>
      </p:sp>
      <p:sp>
        <p:nvSpPr>
          <p:cNvPr id="9" name="Rectangle 8"/>
          <p:cNvSpPr/>
          <p:nvPr/>
        </p:nvSpPr>
        <p:spPr bwMode="auto">
          <a:xfrm>
            <a:off x="3355761" y="6077992"/>
            <a:ext cx="928254" cy="494805"/>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rPr>
              <a:t>Ln-1</a:t>
            </a:r>
          </a:p>
        </p:txBody>
      </p:sp>
      <p:sp>
        <p:nvSpPr>
          <p:cNvPr id="10" name="TextBox 9"/>
          <p:cNvSpPr txBox="1"/>
          <p:nvPr/>
        </p:nvSpPr>
        <p:spPr>
          <a:xfrm>
            <a:off x="4789156" y="5429865"/>
            <a:ext cx="3011503" cy="1200329"/>
          </a:xfrm>
          <a:prstGeom prst="rect">
            <a:avLst/>
          </a:prstGeom>
          <a:noFill/>
        </p:spPr>
        <p:txBody>
          <a:bodyPr wrap="square" rtlCol="0">
            <a:spAutoFit/>
          </a:bodyPr>
          <a:lstStyle/>
          <a:p>
            <a:r>
              <a:rPr lang="en-US" dirty="0"/>
              <a:t>Has a field to indicate which higher layer requires the service</a:t>
            </a:r>
          </a:p>
        </p:txBody>
      </p:sp>
      <p:cxnSp>
        <p:nvCxnSpPr>
          <p:cNvPr id="12" name="Straight Arrow Connector 11"/>
          <p:cNvCxnSpPr>
            <a:endCxn id="9" idx="3"/>
          </p:cNvCxnSpPr>
          <p:nvPr/>
        </p:nvCxnSpPr>
        <p:spPr bwMode="auto">
          <a:xfrm flipH="1">
            <a:off x="4284015" y="5850186"/>
            <a:ext cx="712528" cy="47520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4" name="Rectangle 13"/>
          <p:cNvSpPr/>
          <p:nvPr/>
        </p:nvSpPr>
        <p:spPr bwMode="auto">
          <a:xfrm>
            <a:off x="3355761" y="5550927"/>
            <a:ext cx="928254" cy="494805"/>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rPr>
              <a:t>Ln</a:t>
            </a:r>
          </a:p>
        </p:txBody>
      </p:sp>
    </p:spTree>
    <p:extLst>
      <p:ext uri="{BB962C8B-B14F-4D97-AF65-F5344CB8AC3E}">
        <p14:creationId xmlns:p14="http://schemas.microsoft.com/office/powerpoint/2010/main" val="365109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5C0BDE2-DC01-8C44-8F16-7164EBEB54F4}" type="slidenum">
              <a:rPr lang="en-US" altLang="x-none" sz="1200">
                <a:latin typeface="Tahoma" charset="0"/>
              </a:rPr>
              <a:pPr>
                <a:spcBef>
                  <a:spcPct val="0"/>
                </a:spcBef>
                <a:buClrTx/>
                <a:buSzTx/>
                <a:buFontTx/>
                <a:buNone/>
              </a:pPr>
              <a:t>43</a:t>
            </a:fld>
            <a:endParaRPr lang="en-US" altLang="x-none" sz="1200">
              <a:latin typeface="Tahoma" charset="0"/>
            </a:endParaRPr>
          </a:p>
        </p:txBody>
      </p:sp>
      <p:sp>
        <p:nvSpPr>
          <p:cNvPr id="115714" name="Rectangle 7"/>
          <p:cNvSpPr>
            <a:spLocks noChangeArrowheads="1"/>
          </p:cNvSpPr>
          <p:nvPr/>
        </p:nvSpPr>
        <p:spPr bwMode="auto">
          <a:xfrm>
            <a:off x="304800" y="2438400"/>
            <a:ext cx="8305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buFont typeface="ZapfDingbats" charset="0"/>
              <a:buNone/>
            </a:pPr>
            <a:r>
              <a:rPr lang="en-US" altLang="x-none" sz="4000" dirty="0"/>
              <a:t>Key design issue: </a:t>
            </a:r>
          </a:p>
          <a:p>
            <a:pPr algn="ctr">
              <a:buFont typeface="ZapfDingbats" charset="0"/>
              <a:buNone/>
            </a:pPr>
            <a:r>
              <a:rPr lang="en-US" altLang="x-none" sz="4000" dirty="0">
                <a:solidFill>
                  <a:schemeClr val="accent2"/>
                </a:solidFill>
              </a:rPr>
              <a:t>How do you </a:t>
            </a:r>
            <a:r>
              <a:rPr lang="en-US" altLang="x-none" sz="4400" i="1" dirty="0">
                <a:solidFill>
                  <a:schemeClr val="accent2"/>
                </a:solidFill>
              </a:rPr>
              <a:t>divide</a:t>
            </a:r>
            <a:r>
              <a:rPr lang="en-US" altLang="x-none" sz="4000" dirty="0">
                <a:solidFill>
                  <a:schemeClr val="accent2"/>
                </a:solidFill>
              </a:rPr>
              <a:t> functionalit</a:t>
            </a:r>
            <a:r>
              <a:rPr lang="en-US" altLang="zh-CN" sz="4000" dirty="0">
                <a:solidFill>
                  <a:schemeClr val="accent2"/>
                </a:solidFill>
                <a:ea typeface="宋体" charset="-122"/>
              </a:rPr>
              <a:t>ies</a:t>
            </a:r>
            <a:r>
              <a:rPr lang="en-US" altLang="x-none" sz="4000" dirty="0">
                <a:solidFill>
                  <a:schemeClr val="accent2"/>
                </a:solidFill>
                <a:ea typeface="宋体" charset="-122"/>
              </a:rPr>
              <a:t> among the layers?</a:t>
            </a:r>
          </a:p>
        </p:txBody>
      </p:sp>
    </p:spTree>
    <p:extLst>
      <p:ext uri="{BB962C8B-B14F-4D97-AF65-F5344CB8AC3E}">
        <p14:creationId xmlns:p14="http://schemas.microsoft.com/office/powerpoint/2010/main" val="745399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1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charset="2"/>
              <a:buChar char="q"/>
            </a:pPr>
            <a:r>
              <a:rPr lang="en-US" altLang="x-none" dirty="0"/>
              <a:t>Ad</a:t>
            </a:r>
            <a:r>
              <a:rPr lang="en-US" altLang="zh-CN" dirty="0"/>
              <a:t>min.</a:t>
            </a:r>
            <a:r>
              <a:rPr lang="zh-CN" altLang="en-US" dirty="0"/>
              <a:t> </a:t>
            </a:r>
            <a:r>
              <a:rPr lang="en-US" altLang="zh-CN" dirty="0"/>
              <a:t>and</a:t>
            </a:r>
            <a:r>
              <a:rPr lang="zh-CN" altLang="en-US" dirty="0"/>
              <a:t> </a:t>
            </a:r>
            <a:r>
              <a:rPr lang="en-US" altLang="zh-CN" dirty="0"/>
              <a:t>recap</a:t>
            </a:r>
          </a:p>
          <a:p>
            <a:pPr algn="l">
              <a:buFont typeface="Wingdings" charset="2"/>
              <a:buChar char="q"/>
            </a:pPr>
            <a:r>
              <a:rPr lang="en-US" dirty="0">
                <a:ea typeface="宋体" charset="-122"/>
              </a:rPr>
              <a:t>A taxonomy of communication networks</a:t>
            </a:r>
            <a:endParaRPr lang="en-US" altLang="x-none" dirty="0"/>
          </a:p>
          <a:p>
            <a:pPr algn="l">
              <a:buClr>
                <a:srgbClr val="0033CC"/>
              </a:buClr>
              <a:buFont typeface="Wingdings" charset="2"/>
              <a:buChar char="q"/>
            </a:pPr>
            <a:r>
              <a:rPr lang="en-US" altLang="x-none" dirty="0"/>
              <a:t>Layered network architecture</a:t>
            </a:r>
          </a:p>
          <a:p>
            <a:pPr lvl="1" algn="l">
              <a:buSzPct val="85000"/>
              <a:buFont typeface="Wingdings" charset="2"/>
              <a:buChar char="q"/>
            </a:pPr>
            <a:r>
              <a:rPr lang="en-US" altLang="x-none" sz="2800" dirty="0"/>
              <a:t>what is layering?</a:t>
            </a:r>
          </a:p>
          <a:p>
            <a:pPr lvl="1" algn="l">
              <a:buSzPct val="85000"/>
              <a:buFont typeface="Wingdings" charset="2"/>
              <a:buChar char="q"/>
            </a:pPr>
            <a:r>
              <a:rPr lang="en-US" altLang="x-none" sz="2800" dirty="0"/>
              <a:t>why layering?</a:t>
            </a:r>
          </a:p>
          <a:p>
            <a:pPr lvl="1" algn="l">
              <a:buClr>
                <a:srgbClr val="C00000"/>
              </a:buClr>
              <a:buSzPct val="85000"/>
              <a:buFont typeface="Wingdings" charset="2"/>
              <a:buChar char="Ø"/>
            </a:pPr>
            <a:r>
              <a:rPr lang="en-US" altLang="x-none" sz="2800" i="1" dirty="0">
                <a:solidFill>
                  <a:srgbClr val="C00000"/>
                </a:solidFill>
              </a:rPr>
              <a:t>how to determine the layers?</a:t>
            </a:r>
          </a:p>
        </p:txBody>
      </p:sp>
      <p:sp>
        <p:nvSpPr>
          <p:cNvPr id="11776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6EA141E-4664-CD4D-9BA1-E47EA4676C63}" type="slidenum">
              <a:rPr lang="en-US" altLang="x-none" sz="1200">
                <a:latin typeface="Tahoma" charset="0"/>
              </a:rPr>
              <a:pPr>
                <a:spcBef>
                  <a:spcPct val="0"/>
                </a:spcBef>
                <a:buClrTx/>
                <a:buSzTx/>
                <a:buFontTx/>
                <a:buNone/>
              </a:pPr>
              <a:t>44</a:t>
            </a:fld>
            <a:endParaRPr lang="en-US" altLang="x-none" sz="1200">
              <a:latin typeface="Tahoma" charset="0"/>
            </a:endParaRPr>
          </a:p>
        </p:txBody>
      </p:sp>
      <p:sp>
        <p:nvSpPr>
          <p:cNvPr id="117762" name="Rectangle 1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Outline</a:t>
            </a:r>
          </a:p>
        </p:txBody>
      </p:sp>
    </p:spTree>
    <p:extLst>
      <p:ext uri="{BB962C8B-B14F-4D97-AF65-F5344CB8AC3E}">
        <p14:creationId xmlns:p14="http://schemas.microsoft.com/office/powerpoint/2010/main" val="15875393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56DFFE3-1455-3C45-94C6-402DEC86D622}" type="slidenum">
              <a:rPr lang="en-US" altLang="x-none" sz="1200">
                <a:latin typeface="Tahoma" charset="0"/>
              </a:rPr>
              <a:pPr>
                <a:spcBef>
                  <a:spcPct val="0"/>
                </a:spcBef>
                <a:buClrTx/>
                <a:buSzTx/>
                <a:buFontTx/>
                <a:buNone/>
              </a:pPr>
              <a:t>45</a:t>
            </a:fld>
            <a:endParaRPr lang="en-US" altLang="x-none" sz="1200">
              <a:latin typeface="Tahoma" charset="0"/>
            </a:endParaRPr>
          </a:p>
        </p:txBody>
      </p:sp>
      <p:sp>
        <p:nvSpPr>
          <p:cNvPr id="119810" name="Rectangle 4"/>
          <p:cNvSpPr>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The End-to-End Arguments</a:t>
            </a:r>
          </a:p>
        </p:txBody>
      </p:sp>
      <p:sp>
        <p:nvSpPr>
          <p:cNvPr id="119811" name="Rectangle 5"/>
          <p:cNvSpPr>
            <a:spLocks noChangeArrowheads="1"/>
          </p:cNvSpPr>
          <p:nvPr/>
        </p:nvSpPr>
        <p:spPr bwMode="auto">
          <a:xfrm>
            <a:off x="685800" y="16002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i="1" dirty="0"/>
              <a:t>The function in question can completely and correctly be implemented only with the knowledge and help of the application standing at the endpoints of the communication systems. Therefore, providing that questioned function as a feature of the communications systems itself is not possible.</a:t>
            </a:r>
          </a:p>
          <a:p>
            <a:pPr algn="l">
              <a:buFont typeface="ZapfDingbats" charset="0"/>
              <a:buNone/>
            </a:pPr>
            <a:r>
              <a:rPr lang="en-US" altLang="x-none" dirty="0"/>
              <a:t>                       </a:t>
            </a:r>
            <a:r>
              <a:rPr lang="en-US" altLang="x-none" sz="1800" dirty="0"/>
              <a:t>J. </a:t>
            </a:r>
            <a:r>
              <a:rPr lang="en-US" altLang="x-none" sz="1800" dirty="0" err="1"/>
              <a:t>Saltzer</a:t>
            </a:r>
            <a:r>
              <a:rPr lang="en-US" altLang="x-none" sz="1800" dirty="0"/>
              <a:t>, D. Reed, and D. Clark, 1984 </a:t>
            </a:r>
          </a:p>
        </p:txBody>
      </p:sp>
    </p:spTree>
    <p:extLst>
      <p:ext uri="{BB962C8B-B14F-4D97-AF65-F5344CB8AC3E}">
        <p14:creationId xmlns:p14="http://schemas.microsoft.com/office/powerpoint/2010/main" val="15864348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BD94E3F-7730-F145-A8AB-ED923AAF88E3}" type="slidenum">
              <a:rPr lang="en-US" altLang="x-none" sz="1200">
                <a:latin typeface="Tahoma" charset="0"/>
              </a:rPr>
              <a:pPr>
                <a:spcBef>
                  <a:spcPct val="0"/>
                </a:spcBef>
                <a:buClrTx/>
                <a:buSzTx/>
                <a:buFontTx/>
                <a:buNone/>
              </a:pPr>
              <a:t>46</a:t>
            </a:fld>
            <a:endParaRPr lang="en-US" altLang="x-none" sz="1200">
              <a:latin typeface="Tahoma" charset="0"/>
            </a:endParaRPr>
          </a:p>
        </p:txBody>
      </p:sp>
      <p:sp>
        <p:nvSpPr>
          <p:cNvPr id="121858" name="Rectangle 2"/>
          <p:cNvSpPr>
            <a:spLocks noChangeArrowheads="1"/>
          </p:cNvSpPr>
          <p:nvPr/>
        </p:nvSpPr>
        <p:spPr bwMode="auto">
          <a:xfrm>
            <a:off x="685800" y="3810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u="sng" dirty="0">
                <a:solidFill>
                  <a:schemeClr val="accent2"/>
                </a:solidFill>
              </a:rPr>
              <a:t>What does the End-to-End Arguments Mean?</a:t>
            </a:r>
          </a:p>
        </p:txBody>
      </p:sp>
      <p:sp>
        <p:nvSpPr>
          <p:cNvPr id="121859" name="Rectangle 3"/>
          <p:cNvSpPr>
            <a:spLocks noChangeArrowheads="1"/>
          </p:cNvSpPr>
          <p:nvPr/>
        </p:nvSpPr>
        <p:spPr bwMode="auto">
          <a:xfrm>
            <a:off x="685800" y="1447800"/>
            <a:ext cx="8001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pitchFamily="2" charset="2"/>
              <a:buChar char="q"/>
            </a:pPr>
            <a:r>
              <a:rPr lang="en-US" altLang="x-none" dirty="0"/>
              <a:t>The application knows the requirements best, place functionalit</a:t>
            </a:r>
            <a:r>
              <a:rPr lang="en-US" altLang="zh-CN" dirty="0">
                <a:ea typeface="宋体" charset="-122"/>
              </a:rPr>
              <a:t>ies</a:t>
            </a:r>
            <a:r>
              <a:rPr lang="en-US" altLang="x-none" dirty="0">
                <a:ea typeface="宋体" charset="-122"/>
              </a:rPr>
              <a:t> as high in the layer as possible</a:t>
            </a:r>
          </a:p>
          <a:p>
            <a:pPr algn="l">
              <a:buFont typeface="Wingdings" pitchFamily="2" charset="2"/>
              <a:buChar char="q"/>
            </a:pPr>
            <a:endParaRPr lang="en-US" altLang="zh-CN" dirty="0">
              <a:ea typeface="宋体" charset="-122"/>
            </a:endParaRPr>
          </a:p>
          <a:p>
            <a:pPr algn="l">
              <a:buFont typeface="Wingdings" pitchFamily="2" charset="2"/>
              <a:buChar char="q"/>
            </a:pPr>
            <a:r>
              <a:rPr lang="en-US" altLang="x-none" dirty="0">
                <a:ea typeface="宋体" charset="-122"/>
              </a:rPr>
              <a:t>Think twice before implementing a functionality at a lower layer, even when you believe it will be useful to an application</a:t>
            </a:r>
            <a:endParaRPr lang="en-US" altLang="zh-CN" dirty="0">
              <a:ea typeface="宋体" charset="-122"/>
            </a:endParaRPr>
          </a:p>
        </p:txBody>
      </p:sp>
    </p:spTree>
    <p:extLst>
      <p:ext uri="{BB962C8B-B14F-4D97-AF65-F5344CB8AC3E}">
        <p14:creationId xmlns:p14="http://schemas.microsoft.com/office/powerpoint/2010/main" val="1467318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A6F9533-2C08-4C41-8406-B93C6552289C}" type="slidenum">
              <a:rPr lang="en-US" altLang="x-none" sz="1200">
                <a:latin typeface="Tahoma" charset="0"/>
              </a:rPr>
              <a:pPr>
                <a:spcBef>
                  <a:spcPct val="0"/>
                </a:spcBef>
                <a:buClrTx/>
                <a:buSzTx/>
                <a:buFontTx/>
                <a:buNone/>
              </a:pPr>
              <a:t>47</a:t>
            </a:fld>
            <a:endParaRPr lang="en-US" altLang="x-none" sz="1200">
              <a:latin typeface="Tahoma" charset="0"/>
            </a:endParaRPr>
          </a:p>
        </p:txBody>
      </p:sp>
      <p:sp>
        <p:nvSpPr>
          <p:cNvPr id="123906" name="Oval 4"/>
          <p:cNvSpPr>
            <a:spLocks noChangeArrowheads="1"/>
          </p:cNvSpPr>
          <p:nvPr/>
        </p:nvSpPr>
        <p:spPr bwMode="auto">
          <a:xfrm>
            <a:off x="1676400" y="1981200"/>
            <a:ext cx="1066800" cy="685800"/>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07" name="Rectangle 5"/>
          <p:cNvSpPr>
            <a:spLocks noChangeArrowheads="1"/>
          </p:cNvSpPr>
          <p:nvPr/>
        </p:nvSpPr>
        <p:spPr bwMode="auto">
          <a:xfrm>
            <a:off x="5334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3200" u="sng" dirty="0">
                <a:solidFill>
                  <a:schemeClr val="accent2"/>
                </a:solidFill>
              </a:rPr>
              <a:t>Example: </a:t>
            </a:r>
            <a:r>
              <a:rPr lang="en-US" altLang="zh-CN" sz="3200" u="sng" dirty="0">
                <a:solidFill>
                  <a:schemeClr val="accent2"/>
                </a:solidFill>
                <a:ea typeface="宋体" charset="-122"/>
              </a:rPr>
              <a:t>Where to Provide </a:t>
            </a:r>
            <a:r>
              <a:rPr lang="en-US" altLang="x-none" sz="3200" u="sng" dirty="0">
                <a:solidFill>
                  <a:schemeClr val="accent2"/>
                </a:solidFill>
                <a:ea typeface="宋体" charset="-122"/>
              </a:rPr>
              <a:t>Reliability</a:t>
            </a:r>
            <a:r>
              <a:rPr lang="en-US" altLang="zh-CN" sz="3200" u="sng" dirty="0">
                <a:solidFill>
                  <a:schemeClr val="accent2"/>
                </a:solidFill>
                <a:ea typeface="宋体" charset="-122"/>
              </a:rPr>
              <a:t> ?</a:t>
            </a:r>
            <a:endParaRPr lang="en-US" altLang="x-none" sz="3200" u="sng" dirty="0">
              <a:solidFill>
                <a:schemeClr val="accent2"/>
              </a:solidFill>
              <a:ea typeface="宋体" charset="-122"/>
            </a:endParaRPr>
          </a:p>
        </p:txBody>
      </p:sp>
      <p:sp>
        <p:nvSpPr>
          <p:cNvPr id="435206" name="Rectangle 6"/>
          <p:cNvSpPr>
            <a:spLocks noChangeArrowheads="1"/>
          </p:cNvSpPr>
          <p:nvPr/>
        </p:nvSpPr>
        <p:spPr bwMode="auto">
          <a:xfrm>
            <a:off x="609600" y="4114800"/>
            <a:ext cx="7772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pitchFamily="2" charset="2"/>
              <a:buChar char="q"/>
            </a:pPr>
            <a:r>
              <a:rPr lang="en-US" altLang="x-none" dirty="0"/>
              <a:t>Solution 1: the network (lower layer L1) provides reliability, i.e., each hop provides reliability</a:t>
            </a:r>
          </a:p>
          <a:p>
            <a:pPr algn="l">
              <a:buFont typeface="Wingdings" pitchFamily="2" charset="2"/>
              <a:buChar char="q"/>
            </a:pPr>
            <a:r>
              <a:rPr lang="en-US" altLang="x-none" dirty="0"/>
              <a:t>Solution 2: the end host (higher layer L2) provides reliability, i.e., end-to-end check and retry</a:t>
            </a:r>
          </a:p>
        </p:txBody>
      </p:sp>
      <p:sp>
        <p:nvSpPr>
          <p:cNvPr id="123909" name="Oval 7"/>
          <p:cNvSpPr>
            <a:spLocks noChangeArrowheads="1"/>
          </p:cNvSpPr>
          <p:nvPr/>
        </p:nvSpPr>
        <p:spPr bwMode="auto">
          <a:xfrm>
            <a:off x="685800" y="26670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0" name="Rectangle 8"/>
          <p:cNvSpPr>
            <a:spLocks noChangeArrowheads="1"/>
          </p:cNvSpPr>
          <p:nvPr/>
        </p:nvSpPr>
        <p:spPr bwMode="auto">
          <a:xfrm>
            <a:off x="685800" y="2438400"/>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1" name="Oval 9"/>
          <p:cNvSpPr>
            <a:spLocks noChangeArrowheads="1"/>
          </p:cNvSpPr>
          <p:nvPr/>
        </p:nvSpPr>
        <p:spPr bwMode="auto">
          <a:xfrm>
            <a:off x="685800" y="2362200"/>
            <a:ext cx="609600" cy="1524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2" name="Oval 10"/>
          <p:cNvSpPr>
            <a:spLocks noChangeArrowheads="1"/>
          </p:cNvSpPr>
          <p:nvPr/>
        </p:nvSpPr>
        <p:spPr bwMode="auto">
          <a:xfrm>
            <a:off x="7772400" y="26670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3" name="Rectangle 11"/>
          <p:cNvSpPr>
            <a:spLocks noChangeArrowheads="1"/>
          </p:cNvSpPr>
          <p:nvPr/>
        </p:nvSpPr>
        <p:spPr bwMode="auto">
          <a:xfrm>
            <a:off x="7772400" y="2438400"/>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4" name="Oval 12"/>
          <p:cNvSpPr>
            <a:spLocks noChangeArrowheads="1"/>
          </p:cNvSpPr>
          <p:nvPr/>
        </p:nvSpPr>
        <p:spPr bwMode="auto">
          <a:xfrm>
            <a:off x="7772400" y="2362200"/>
            <a:ext cx="609600" cy="1524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5" name="Rectangle 13"/>
          <p:cNvSpPr>
            <a:spLocks noChangeArrowheads="1"/>
          </p:cNvSpPr>
          <p:nvPr/>
        </p:nvSpPr>
        <p:spPr bwMode="auto">
          <a:xfrm>
            <a:off x="16002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6" name="Oval 14"/>
          <p:cNvSpPr>
            <a:spLocks noChangeArrowheads="1"/>
          </p:cNvSpPr>
          <p:nvPr/>
        </p:nvSpPr>
        <p:spPr bwMode="auto">
          <a:xfrm>
            <a:off x="1828800" y="27432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17" name="Text Box 15"/>
          <p:cNvSpPr txBox="1">
            <a:spLocks noChangeArrowheads="1"/>
          </p:cNvSpPr>
          <p:nvPr/>
        </p:nvSpPr>
        <p:spPr bwMode="auto">
          <a:xfrm>
            <a:off x="1981200" y="2144713"/>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L2</a:t>
            </a:r>
          </a:p>
        </p:txBody>
      </p:sp>
      <p:sp>
        <p:nvSpPr>
          <p:cNvPr id="123918" name="Oval 16"/>
          <p:cNvSpPr>
            <a:spLocks noChangeArrowheads="1"/>
          </p:cNvSpPr>
          <p:nvPr/>
        </p:nvSpPr>
        <p:spPr bwMode="auto">
          <a:xfrm>
            <a:off x="6400800" y="1981200"/>
            <a:ext cx="1066800" cy="685800"/>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9" name="Rectangle 17"/>
          <p:cNvSpPr>
            <a:spLocks noChangeArrowheads="1"/>
          </p:cNvSpPr>
          <p:nvPr/>
        </p:nvSpPr>
        <p:spPr bwMode="auto">
          <a:xfrm>
            <a:off x="63246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20" name="Oval 18"/>
          <p:cNvSpPr>
            <a:spLocks noChangeArrowheads="1"/>
          </p:cNvSpPr>
          <p:nvPr/>
        </p:nvSpPr>
        <p:spPr bwMode="auto">
          <a:xfrm>
            <a:off x="6477000" y="27432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21" name="Line 20"/>
          <p:cNvSpPr>
            <a:spLocks noChangeShapeType="1"/>
          </p:cNvSpPr>
          <p:nvPr/>
        </p:nvSpPr>
        <p:spPr bwMode="auto">
          <a:xfrm>
            <a:off x="4800600" y="3505200"/>
            <a:ext cx="2514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2" name="Line 21"/>
          <p:cNvSpPr>
            <a:spLocks noChangeShapeType="1"/>
          </p:cNvSpPr>
          <p:nvPr/>
        </p:nvSpPr>
        <p:spPr bwMode="auto">
          <a:xfrm>
            <a:off x="22860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3" name="Line 22"/>
          <p:cNvSpPr>
            <a:spLocks noChangeShapeType="1"/>
          </p:cNvSpPr>
          <p:nvPr/>
        </p:nvSpPr>
        <p:spPr bwMode="auto">
          <a:xfrm>
            <a:off x="69342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5224" name="Line 24"/>
          <p:cNvSpPr>
            <a:spLocks noChangeShapeType="1"/>
          </p:cNvSpPr>
          <p:nvPr/>
        </p:nvSpPr>
        <p:spPr bwMode="auto">
          <a:xfrm>
            <a:off x="2438400" y="2590800"/>
            <a:ext cx="76200" cy="457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5226" name="Line 26"/>
          <p:cNvSpPr>
            <a:spLocks noChangeShapeType="1"/>
          </p:cNvSpPr>
          <p:nvPr/>
        </p:nvSpPr>
        <p:spPr bwMode="auto">
          <a:xfrm flipV="1">
            <a:off x="6705600" y="2514600"/>
            <a:ext cx="7620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926" name="Text Box 28"/>
          <p:cNvSpPr txBox="1">
            <a:spLocks noChangeArrowheads="1"/>
          </p:cNvSpPr>
          <p:nvPr/>
        </p:nvSpPr>
        <p:spPr bwMode="auto">
          <a:xfrm>
            <a:off x="2057400" y="15240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S</a:t>
            </a:r>
            <a:endParaRPr lang="en-US" altLang="x-none" sz="2000" b="1">
              <a:latin typeface="Arial" charset="0"/>
              <a:ea typeface="宋体" charset="-122"/>
            </a:endParaRPr>
          </a:p>
        </p:txBody>
      </p:sp>
      <p:sp>
        <p:nvSpPr>
          <p:cNvPr id="123927" name="Text Box 29"/>
          <p:cNvSpPr txBox="1">
            <a:spLocks noChangeArrowheads="1"/>
          </p:cNvSpPr>
          <p:nvPr/>
        </p:nvSpPr>
        <p:spPr bwMode="auto">
          <a:xfrm>
            <a:off x="6386513" y="15081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     R</a:t>
            </a:r>
            <a:endParaRPr lang="en-US" altLang="x-none" sz="2000" b="1">
              <a:latin typeface="Arial" charset="0"/>
              <a:ea typeface="宋体" charset="-122"/>
            </a:endParaRPr>
          </a:p>
        </p:txBody>
      </p:sp>
      <p:sp>
        <p:nvSpPr>
          <p:cNvPr id="435230" name="Freeform 30"/>
          <p:cNvSpPr>
            <a:spLocks/>
          </p:cNvSpPr>
          <p:nvPr/>
        </p:nvSpPr>
        <p:spPr bwMode="auto">
          <a:xfrm>
            <a:off x="2590800" y="2971800"/>
            <a:ext cx="1600200" cy="457200"/>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929" name="Rectangle 35"/>
          <p:cNvSpPr>
            <a:spLocks noChangeArrowheads="1"/>
          </p:cNvSpPr>
          <p:nvPr/>
        </p:nvSpPr>
        <p:spPr bwMode="auto">
          <a:xfrm>
            <a:off x="40386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30" name="Oval 36"/>
          <p:cNvSpPr>
            <a:spLocks noChangeArrowheads="1"/>
          </p:cNvSpPr>
          <p:nvPr/>
        </p:nvSpPr>
        <p:spPr bwMode="auto">
          <a:xfrm>
            <a:off x="4191000" y="26670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31" name="Text Box 39"/>
          <p:cNvSpPr txBox="1">
            <a:spLocks noChangeArrowheads="1"/>
          </p:cNvSpPr>
          <p:nvPr/>
        </p:nvSpPr>
        <p:spPr bwMode="auto">
          <a:xfrm>
            <a:off x="6681788" y="2133600"/>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L2</a:t>
            </a:r>
          </a:p>
        </p:txBody>
      </p:sp>
      <p:sp>
        <p:nvSpPr>
          <p:cNvPr id="123932" name="Text Box 40"/>
          <p:cNvSpPr txBox="1">
            <a:spLocks noChangeArrowheads="1"/>
          </p:cNvSpPr>
          <p:nvPr/>
        </p:nvSpPr>
        <p:spPr bwMode="auto">
          <a:xfrm>
            <a:off x="4111625" y="1524000"/>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     A</a:t>
            </a:r>
            <a:endParaRPr lang="en-US" altLang="x-none" sz="2000" b="1">
              <a:latin typeface="Arial" charset="0"/>
              <a:ea typeface="宋体" charset="-122"/>
            </a:endParaRPr>
          </a:p>
        </p:txBody>
      </p:sp>
      <p:sp>
        <p:nvSpPr>
          <p:cNvPr id="123933" name="Line 41"/>
          <p:cNvSpPr>
            <a:spLocks noChangeShapeType="1"/>
          </p:cNvSpPr>
          <p:nvPr/>
        </p:nvSpPr>
        <p:spPr bwMode="auto">
          <a:xfrm>
            <a:off x="1981200" y="3505200"/>
            <a:ext cx="2514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34" name="Line 42"/>
          <p:cNvSpPr>
            <a:spLocks noChangeShapeType="1"/>
          </p:cNvSpPr>
          <p:nvPr/>
        </p:nvSpPr>
        <p:spPr bwMode="auto">
          <a:xfrm>
            <a:off x="42672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35" name="Line 43"/>
          <p:cNvSpPr>
            <a:spLocks noChangeShapeType="1"/>
          </p:cNvSpPr>
          <p:nvPr/>
        </p:nvSpPr>
        <p:spPr bwMode="auto">
          <a:xfrm>
            <a:off x="49530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5244" name="Freeform 44"/>
          <p:cNvSpPr>
            <a:spLocks/>
          </p:cNvSpPr>
          <p:nvPr/>
        </p:nvSpPr>
        <p:spPr bwMode="auto">
          <a:xfrm>
            <a:off x="5105400" y="2971800"/>
            <a:ext cx="1600200" cy="457200"/>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823351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52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52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52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5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6" grpId="0"/>
      <p:bldP spid="435224" grpId="0" animBg="1"/>
      <p:bldP spid="435226" grpId="0" animBg="1"/>
      <p:bldP spid="435230" grpId="0" animBg="1"/>
      <p:bldP spid="43524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2C19361-F5AF-1C45-9C73-DA955DF5537D}" type="slidenum">
              <a:rPr lang="en-US" altLang="x-none" sz="1200">
                <a:latin typeface="Tahoma" charset="0"/>
              </a:rPr>
              <a:pPr>
                <a:spcBef>
                  <a:spcPct val="0"/>
                </a:spcBef>
                <a:buClrTx/>
                <a:buSzTx/>
                <a:buFontTx/>
                <a:buNone/>
              </a:pPr>
              <a:t>48</a:t>
            </a:fld>
            <a:endParaRPr lang="en-US" altLang="x-none" sz="1200">
              <a:latin typeface="Tahoma" charset="0"/>
            </a:endParaRPr>
          </a:p>
        </p:txBody>
      </p:sp>
      <p:sp>
        <p:nvSpPr>
          <p:cNvPr id="125954" name="Rectangle 4"/>
          <p:cNvSpPr>
            <a:spLocks noChangeArrowheads="1"/>
          </p:cNvSpPr>
          <p:nvPr/>
        </p:nvSpPr>
        <p:spPr bwMode="auto">
          <a:xfrm>
            <a:off x="533400" y="1524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zh-CN" sz="3200" u="sng" dirty="0">
                <a:solidFill>
                  <a:srgbClr val="3333CC"/>
                </a:solidFill>
                <a:ea typeface="宋体" charset="-122"/>
              </a:rPr>
              <a:t>What are Reasons for Implementing Reliability at Higher Layer ?</a:t>
            </a:r>
            <a:endParaRPr lang="en-US" altLang="x-none" sz="3200" u="sng" dirty="0">
              <a:solidFill>
                <a:srgbClr val="3333CC"/>
              </a:solidFill>
              <a:ea typeface="宋体" charset="-122"/>
            </a:endParaRPr>
          </a:p>
        </p:txBody>
      </p:sp>
      <p:sp>
        <p:nvSpPr>
          <p:cNvPr id="436229" name="Rectangle 5"/>
          <p:cNvSpPr>
            <a:spLocks noChangeArrowheads="1"/>
          </p:cNvSpPr>
          <p:nvPr/>
        </p:nvSpPr>
        <p:spPr bwMode="auto">
          <a:xfrm>
            <a:off x="533400" y="13716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Clr>
                <a:srgbClr val="3333CC"/>
              </a:buClr>
              <a:buFont typeface="Wingdings" pitchFamily="2" charset="2"/>
              <a:buChar char="q"/>
            </a:pPr>
            <a:r>
              <a:rPr lang="en-US" altLang="zh-CN" sz="2000" dirty="0">
                <a:solidFill>
                  <a:srgbClr val="000000"/>
                </a:solidFill>
                <a:ea typeface="宋体" charset="-122"/>
              </a:rPr>
              <a:t>The lower layer cannot completely provide the functionality</a:t>
            </a:r>
          </a:p>
          <a:p>
            <a:pPr lvl="1" algn="l">
              <a:buClr>
                <a:srgbClr val="3333CC"/>
              </a:buClr>
              <a:buFont typeface="Courier New" panose="02070309020205020404" pitchFamily="49" charset="0"/>
              <a:buChar char="o"/>
            </a:pPr>
            <a:r>
              <a:rPr lang="en-US" altLang="zh-CN" sz="1800" dirty="0">
                <a:solidFill>
                  <a:srgbClr val="000000"/>
                </a:solidFill>
                <a:ea typeface="宋体" charset="-122"/>
              </a:rPr>
              <a:t>t</a:t>
            </a:r>
            <a:r>
              <a:rPr lang="en-US" altLang="x-none" sz="1800" dirty="0">
                <a:solidFill>
                  <a:srgbClr val="000000"/>
                </a:solidFill>
              </a:rPr>
              <a:t>he receiver has to do the check anyway</a:t>
            </a:r>
            <a:r>
              <a:rPr lang="en-US" altLang="zh-CN" sz="1800" dirty="0">
                <a:solidFill>
                  <a:srgbClr val="000000"/>
                </a:solidFill>
                <a:ea typeface="宋体" charset="-122"/>
              </a:rPr>
              <a:t> </a:t>
            </a:r>
            <a:r>
              <a:rPr lang="en-US" altLang="x-none" sz="1800" dirty="0">
                <a:solidFill>
                  <a:srgbClr val="000000"/>
                </a:solidFill>
              </a:rPr>
              <a:t>!</a:t>
            </a:r>
            <a:endParaRPr lang="en-US" altLang="zh-CN" sz="1800" dirty="0">
              <a:solidFill>
                <a:srgbClr val="000000"/>
              </a:solidFill>
              <a:ea typeface="宋体" charset="-122"/>
            </a:endParaRPr>
          </a:p>
          <a:p>
            <a:pPr algn="l">
              <a:buClr>
                <a:srgbClr val="3333CC"/>
              </a:buClr>
              <a:buFont typeface="Wingdings" pitchFamily="2" charset="2"/>
              <a:buChar char="q"/>
            </a:pPr>
            <a:r>
              <a:rPr lang="en-US" altLang="zh-CN" sz="2000" dirty="0">
                <a:solidFill>
                  <a:srgbClr val="000000"/>
                </a:solidFill>
                <a:ea typeface="宋体" charset="-122"/>
              </a:rPr>
              <a:t>Implementing it at lower layer increases complexity, cost and overhead at lower layer</a:t>
            </a:r>
          </a:p>
          <a:p>
            <a:pPr lvl="1" algn="l">
              <a:buClr>
                <a:srgbClr val="3333CC"/>
              </a:buClr>
              <a:buFont typeface="Courier New" panose="02070309020205020404" pitchFamily="49" charset="0"/>
              <a:buChar char="o"/>
            </a:pPr>
            <a:r>
              <a:rPr lang="en-US" altLang="zh-CN" sz="1800" dirty="0">
                <a:solidFill>
                  <a:srgbClr val="000000"/>
                </a:solidFill>
                <a:ea typeface="宋体" charset="-122"/>
              </a:rPr>
              <a:t>shared by all upper layer applications </a:t>
            </a:r>
            <a:r>
              <a:rPr lang="en-US" altLang="zh-CN" sz="1800" dirty="0">
                <a:solidFill>
                  <a:srgbClr val="000000"/>
                </a:solidFill>
                <a:ea typeface="宋体" charset="-122"/>
                <a:sym typeface="Wingdings" charset="2"/>
              </a:rPr>
              <a:t> everyone pays for it, even if you do not need it</a:t>
            </a:r>
            <a:endParaRPr lang="en-US" altLang="x-none" sz="1800" dirty="0">
              <a:solidFill>
                <a:srgbClr val="000000"/>
              </a:solidFill>
            </a:endParaRPr>
          </a:p>
          <a:p>
            <a:pPr algn="l">
              <a:buClr>
                <a:srgbClr val="3333CC"/>
              </a:buClr>
              <a:buFont typeface="Wingdings" pitchFamily="2" charset="2"/>
              <a:buChar char="q"/>
            </a:pPr>
            <a:r>
              <a:rPr lang="en-US" altLang="x-none" sz="2000" dirty="0">
                <a:solidFill>
                  <a:srgbClr val="000000"/>
                </a:solidFill>
                <a:ea typeface="宋体" charset="-122"/>
              </a:rPr>
              <a:t>The </a:t>
            </a:r>
            <a:r>
              <a:rPr lang="en-US" altLang="zh-CN" sz="2000" dirty="0">
                <a:solidFill>
                  <a:srgbClr val="000000"/>
                </a:solidFill>
                <a:ea typeface="宋体" charset="-122"/>
              </a:rPr>
              <a:t>upper layer</a:t>
            </a:r>
            <a:endParaRPr lang="en-US" altLang="x-none" sz="2000" dirty="0">
              <a:solidFill>
                <a:srgbClr val="000000"/>
              </a:solidFill>
              <a:ea typeface="宋体" charset="-122"/>
            </a:endParaRPr>
          </a:p>
          <a:p>
            <a:pPr lvl="1" algn="l">
              <a:buClr>
                <a:srgbClr val="3333CC"/>
              </a:buClr>
              <a:buFont typeface="Courier New" panose="02070309020205020404" pitchFamily="49" charset="0"/>
              <a:buChar char="o"/>
            </a:pPr>
            <a:r>
              <a:rPr lang="en-US" altLang="x-none" sz="1800" dirty="0">
                <a:solidFill>
                  <a:srgbClr val="000000"/>
                </a:solidFill>
              </a:rPr>
              <a:t>knows the requirements b</a:t>
            </a:r>
            <a:r>
              <a:rPr lang="en-US" altLang="zh-CN" sz="1800" dirty="0">
                <a:solidFill>
                  <a:srgbClr val="000000"/>
                </a:solidFill>
                <a:ea typeface="宋体" charset="-122"/>
              </a:rPr>
              <a:t>etter and thus may choose a better approach to implement it</a:t>
            </a:r>
          </a:p>
          <a:p>
            <a:pPr algn="l">
              <a:buClr>
                <a:srgbClr val="3333CC"/>
              </a:buClr>
            </a:pPr>
            <a:endParaRPr lang="en-US" altLang="x-none" sz="2000" dirty="0">
              <a:solidFill>
                <a:srgbClr val="000000"/>
              </a:solidFill>
              <a:ea typeface="宋体" charset="-122"/>
            </a:endParaRPr>
          </a:p>
          <a:p>
            <a:pPr algn="l">
              <a:buClr>
                <a:srgbClr val="3333CC"/>
              </a:buClr>
            </a:pPr>
            <a:endParaRPr lang="en-US" altLang="x-none" sz="2000" dirty="0">
              <a:solidFill>
                <a:srgbClr val="000000"/>
              </a:solidFill>
              <a:ea typeface="宋体" charset="-122"/>
            </a:endParaRPr>
          </a:p>
        </p:txBody>
      </p:sp>
      <p:sp>
        <p:nvSpPr>
          <p:cNvPr id="125956" name="Oval 37"/>
          <p:cNvSpPr>
            <a:spLocks noChangeArrowheads="1"/>
          </p:cNvSpPr>
          <p:nvPr/>
        </p:nvSpPr>
        <p:spPr bwMode="auto">
          <a:xfrm>
            <a:off x="3090863" y="5537200"/>
            <a:ext cx="828675"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7" name="Oval 38"/>
          <p:cNvSpPr>
            <a:spLocks noChangeArrowheads="1"/>
          </p:cNvSpPr>
          <p:nvPr/>
        </p:nvSpPr>
        <p:spPr bwMode="auto">
          <a:xfrm>
            <a:off x="2497138" y="5945188"/>
            <a:ext cx="474662" cy="1143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8" name="Rectangle 39"/>
          <p:cNvSpPr>
            <a:spLocks noChangeArrowheads="1"/>
          </p:cNvSpPr>
          <p:nvPr/>
        </p:nvSpPr>
        <p:spPr bwMode="auto">
          <a:xfrm>
            <a:off x="2497138" y="5772150"/>
            <a:ext cx="474662" cy="230188"/>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9" name="Oval 40"/>
          <p:cNvSpPr>
            <a:spLocks noChangeArrowheads="1"/>
          </p:cNvSpPr>
          <p:nvPr/>
        </p:nvSpPr>
        <p:spPr bwMode="auto">
          <a:xfrm>
            <a:off x="2497138" y="5715000"/>
            <a:ext cx="474662" cy="1143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0" name="Oval 41"/>
          <p:cNvSpPr>
            <a:spLocks noChangeArrowheads="1"/>
          </p:cNvSpPr>
          <p:nvPr/>
        </p:nvSpPr>
        <p:spPr bwMode="auto">
          <a:xfrm>
            <a:off x="7772400" y="5943600"/>
            <a:ext cx="474663" cy="1143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1" name="Rectangle 42"/>
          <p:cNvSpPr>
            <a:spLocks noChangeArrowheads="1"/>
          </p:cNvSpPr>
          <p:nvPr/>
        </p:nvSpPr>
        <p:spPr bwMode="auto">
          <a:xfrm>
            <a:off x="7772400" y="5789613"/>
            <a:ext cx="474663" cy="230187"/>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2" name="Oval 43"/>
          <p:cNvSpPr>
            <a:spLocks noChangeArrowheads="1"/>
          </p:cNvSpPr>
          <p:nvPr/>
        </p:nvSpPr>
        <p:spPr bwMode="auto">
          <a:xfrm>
            <a:off x="7772400" y="5732463"/>
            <a:ext cx="474663" cy="1143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3" name="Rectangle 44"/>
          <p:cNvSpPr>
            <a:spLocks noChangeArrowheads="1"/>
          </p:cNvSpPr>
          <p:nvPr/>
        </p:nvSpPr>
        <p:spPr bwMode="auto">
          <a:xfrm>
            <a:off x="3030538" y="5480050"/>
            <a:ext cx="949325"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4" name="Oval 45"/>
          <p:cNvSpPr>
            <a:spLocks noChangeArrowheads="1"/>
          </p:cNvSpPr>
          <p:nvPr/>
        </p:nvSpPr>
        <p:spPr bwMode="auto">
          <a:xfrm>
            <a:off x="3208338"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65" name="Text Box 46"/>
          <p:cNvSpPr txBox="1">
            <a:spLocks noChangeArrowheads="1"/>
          </p:cNvSpPr>
          <p:nvPr/>
        </p:nvSpPr>
        <p:spPr bwMode="auto">
          <a:xfrm>
            <a:off x="3327400" y="5661025"/>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5966" name="Oval 47"/>
          <p:cNvSpPr>
            <a:spLocks noChangeArrowheads="1"/>
          </p:cNvSpPr>
          <p:nvPr/>
        </p:nvSpPr>
        <p:spPr bwMode="auto">
          <a:xfrm>
            <a:off x="6764338" y="5537200"/>
            <a:ext cx="830262"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7" name="Rectangle 48"/>
          <p:cNvSpPr>
            <a:spLocks noChangeArrowheads="1"/>
          </p:cNvSpPr>
          <p:nvPr/>
        </p:nvSpPr>
        <p:spPr bwMode="auto">
          <a:xfrm>
            <a:off x="6705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8" name="Oval 49"/>
          <p:cNvSpPr>
            <a:spLocks noChangeArrowheads="1"/>
          </p:cNvSpPr>
          <p:nvPr/>
        </p:nvSpPr>
        <p:spPr bwMode="auto">
          <a:xfrm>
            <a:off x="6824663"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69" name="Line 50"/>
          <p:cNvSpPr>
            <a:spLocks noChangeShapeType="1"/>
          </p:cNvSpPr>
          <p:nvPr/>
        </p:nvSpPr>
        <p:spPr bwMode="auto">
          <a:xfrm>
            <a:off x="5519738"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0" name="Line 51"/>
          <p:cNvSpPr>
            <a:spLocks noChangeShapeType="1"/>
          </p:cNvSpPr>
          <p:nvPr/>
        </p:nvSpPr>
        <p:spPr bwMode="auto">
          <a:xfrm>
            <a:off x="3563938"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1" name="Line 52"/>
          <p:cNvSpPr>
            <a:spLocks noChangeShapeType="1"/>
          </p:cNvSpPr>
          <p:nvPr/>
        </p:nvSpPr>
        <p:spPr bwMode="auto">
          <a:xfrm>
            <a:off x="7180263"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2" name="Line 54"/>
          <p:cNvSpPr>
            <a:spLocks noChangeShapeType="1"/>
          </p:cNvSpPr>
          <p:nvPr/>
        </p:nvSpPr>
        <p:spPr bwMode="auto">
          <a:xfrm>
            <a:off x="3683000" y="5997575"/>
            <a:ext cx="58738" cy="3444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3" name="Line 55"/>
          <p:cNvSpPr>
            <a:spLocks noChangeShapeType="1"/>
          </p:cNvSpPr>
          <p:nvPr/>
        </p:nvSpPr>
        <p:spPr bwMode="auto">
          <a:xfrm flipV="1">
            <a:off x="7002463" y="5940425"/>
            <a:ext cx="58737" cy="285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4" name="Text Box 57"/>
          <p:cNvSpPr txBox="1">
            <a:spLocks noChangeArrowheads="1"/>
          </p:cNvSpPr>
          <p:nvPr/>
        </p:nvSpPr>
        <p:spPr bwMode="auto">
          <a:xfrm>
            <a:off x="2922588" y="53943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25975" name="Text Box 58"/>
          <p:cNvSpPr txBox="1">
            <a:spLocks noChangeArrowheads="1"/>
          </p:cNvSpPr>
          <p:nvPr/>
        </p:nvSpPr>
        <p:spPr bwMode="auto">
          <a:xfrm>
            <a:off x="629285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25976" name="Freeform 59"/>
          <p:cNvSpPr>
            <a:spLocks/>
          </p:cNvSpPr>
          <p:nvPr/>
        </p:nvSpPr>
        <p:spPr bwMode="auto">
          <a:xfrm>
            <a:off x="38020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5977" name="Rectangle 60"/>
          <p:cNvSpPr>
            <a:spLocks noChangeArrowheads="1"/>
          </p:cNvSpPr>
          <p:nvPr/>
        </p:nvSpPr>
        <p:spPr bwMode="auto">
          <a:xfrm>
            <a:off x="4927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78" name="Oval 61"/>
          <p:cNvSpPr>
            <a:spLocks noChangeArrowheads="1"/>
          </p:cNvSpPr>
          <p:nvPr/>
        </p:nvSpPr>
        <p:spPr bwMode="auto">
          <a:xfrm>
            <a:off x="5046663" y="605472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79" name="Text Box 62"/>
          <p:cNvSpPr txBox="1">
            <a:spLocks noChangeArrowheads="1"/>
          </p:cNvSpPr>
          <p:nvPr/>
        </p:nvSpPr>
        <p:spPr bwMode="auto">
          <a:xfrm>
            <a:off x="6983413" y="5653088"/>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5980" name="Text Box 63"/>
          <p:cNvSpPr txBox="1">
            <a:spLocks noChangeArrowheads="1"/>
          </p:cNvSpPr>
          <p:nvPr/>
        </p:nvSpPr>
        <p:spPr bwMode="auto">
          <a:xfrm>
            <a:off x="449580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25981" name="Line 64"/>
          <p:cNvSpPr>
            <a:spLocks noChangeShapeType="1"/>
          </p:cNvSpPr>
          <p:nvPr/>
        </p:nvSpPr>
        <p:spPr bwMode="auto">
          <a:xfrm>
            <a:off x="3327400"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2" name="Line 65"/>
          <p:cNvSpPr>
            <a:spLocks noChangeShapeType="1"/>
          </p:cNvSpPr>
          <p:nvPr/>
        </p:nvSpPr>
        <p:spPr bwMode="auto">
          <a:xfrm>
            <a:off x="51054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3" name="Line 66"/>
          <p:cNvSpPr>
            <a:spLocks noChangeShapeType="1"/>
          </p:cNvSpPr>
          <p:nvPr/>
        </p:nvSpPr>
        <p:spPr bwMode="auto">
          <a:xfrm>
            <a:off x="56388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4" name="Freeform 67"/>
          <p:cNvSpPr>
            <a:spLocks/>
          </p:cNvSpPr>
          <p:nvPr/>
        </p:nvSpPr>
        <p:spPr bwMode="auto">
          <a:xfrm>
            <a:off x="57578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480431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622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3622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622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622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62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A307107-B895-C84F-8E6F-CF2BA3417BAE}" type="slidenum">
              <a:rPr lang="en-US" altLang="x-none" sz="1200">
                <a:latin typeface="Tahoma" charset="0"/>
              </a:rPr>
              <a:pPr>
                <a:spcBef>
                  <a:spcPct val="0"/>
                </a:spcBef>
                <a:buClrTx/>
                <a:buSzTx/>
                <a:buFontTx/>
                <a:buNone/>
              </a:pPr>
              <a:t>49</a:t>
            </a:fld>
            <a:endParaRPr lang="en-US" altLang="x-none" sz="1200">
              <a:latin typeface="Tahoma" charset="0"/>
            </a:endParaRPr>
          </a:p>
        </p:txBody>
      </p:sp>
      <p:sp>
        <p:nvSpPr>
          <p:cNvPr id="128002" name="Rectangle 2"/>
          <p:cNvSpPr>
            <a:spLocks noChangeArrowheads="1"/>
          </p:cNvSpPr>
          <p:nvPr/>
        </p:nvSpPr>
        <p:spPr bwMode="auto">
          <a:xfrm>
            <a:off x="5334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zh-CN" sz="3600" u="sng" dirty="0">
                <a:solidFill>
                  <a:srgbClr val="3333CC"/>
                </a:solidFill>
                <a:ea typeface="宋体" charset="-122"/>
              </a:rPr>
              <a:t>Are There Reasons Implementing </a:t>
            </a:r>
            <a:br>
              <a:rPr lang="en-US" altLang="zh-CN" sz="3600" u="sng" dirty="0">
                <a:solidFill>
                  <a:srgbClr val="3333CC"/>
                </a:solidFill>
                <a:ea typeface="宋体" charset="-122"/>
              </a:rPr>
            </a:br>
            <a:r>
              <a:rPr lang="en-US" altLang="zh-CN" sz="3600" u="sng" dirty="0">
                <a:solidFill>
                  <a:srgbClr val="3333CC"/>
                </a:solidFill>
                <a:ea typeface="宋体" charset="-122"/>
              </a:rPr>
              <a:t>Reliability at Lower Layer ?</a:t>
            </a:r>
            <a:endParaRPr lang="en-US" altLang="x-none" sz="3600" u="sng" dirty="0">
              <a:solidFill>
                <a:srgbClr val="3333CC"/>
              </a:solidFill>
              <a:ea typeface="宋体" charset="-122"/>
            </a:endParaRPr>
          </a:p>
        </p:txBody>
      </p:sp>
      <p:sp>
        <p:nvSpPr>
          <p:cNvPr id="547843" name="Rectangle 3"/>
          <p:cNvSpPr>
            <a:spLocks noChangeArrowheads="1"/>
          </p:cNvSpPr>
          <p:nvPr/>
        </p:nvSpPr>
        <p:spPr bwMode="auto">
          <a:xfrm>
            <a:off x="533400" y="16002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Clr>
                <a:srgbClr val="3333CC"/>
              </a:buClr>
              <a:buFont typeface="Wingdings" pitchFamily="2" charset="2"/>
              <a:buChar char="q"/>
            </a:pPr>
            <a:r>
              <a:rPr lang="en-US" altLang="zh-CN" dirty="0">
                <a:solidFill>
                  <a:srgbClr val="000000"/>
                </a:solidFill>
                <a:ea typeface="宋体" charset="-122"/>
              </a:rPr>
              <a:t>Improve performance, e.g., if </a:t>
            </a:r>
            <a:r>
              <a:rPr lang="en-US" altLang="x-none" dirty="0">
                <a:solidFill>
                  <a:srgbClr val="000000"/>
                </a:solidFill>
                <a:ea typeface="宋体" charset="-122"/>
              </a:rPr>
              <a:t>high cost/delay/… </a:t>
            </a:r>
            <a:r>
              <a:rPr lang="en-US" altLang="zh-CN" dirty="0">
                <a:solidFill>
                  <a:srgbClr val="000000"/>
                </a:solidFill>
                <a:ea typeface="宋体" charset="-122"/>
              </a:rPr>
              <a:t>on a local link</a:t>
            </a:r>
          </a:p>
          <a:p>
            <a:pPr lvl="1" algn="l">
              <a:buClr>
                <a:srgbClr val="3333CC"/>
              </a:buClr>
              <a:buFont typeface="Courier New" panose="02070309020205020404" pitchFamily="49" charset="0"/>
              <a:buChar char="o"/>
            </a:pPr>
            <a:r>
              <a:rPr lang="en-US" altLang="zh-CN" dirty="0">
                <a:solidFill>
                  <a:srgbClr val="000000"/>
                </a:solidFill>
                <a:ea typeface="宋体" charset="-122"/>
              </a:rPr>
              <a:t>improves efficiency</a:t>
            </a:r>
            <a:endParaRPr lang="en-US" altLang="x-none" dirty="0">
              <a:solidFill>
                <a:srgbClr val="000000"/>
              </a:solidFill>
            </a:endParaRPr>
          </a:p>
          <a:p>
            <a:pPr lvl="1" algn="l">
              <a:buClr>
                <a:srgbClr val="3333CC"/>
              </a:buClr>
              <a:buFont typeface="Courier New" panose="02070309020205020404" pitchFamily="49" charset="0"/>
              <a:buChar char="o"/>
            </a:pPr>
            <a:r>
              <a:rPr lang="en-US" altLang="zh-CN" dirty="0">
                <a:solidFill>
                  <a:srgbClr val="000000"/>
                </a:solidFill>
                <a:ea typeface="宋体" charset="-122"/>
              </a:rPr>
              <a:t>reduces delay</a:t>
            </a:r>
          </a:p>
          <a:p>
            <a:pPr algn="l">
              <a:buClr>
                <a:srgbClr val="3333CC"/>
              </a:buClr>
              <a:buFont typeface="Wingdings" pitchFamily="2" charset="2"/>
              <a:buChar char="q"/>
            </a:pPr>
            <a:r>
              <a:rPr lang="en-US" altLang="zh-CN" dirty="0">
                <a:solidFill>
                  <a:srgbClr val="000000"/>
                </a:solidFill>
                <a:ea typeface="宋体" charset="-122"/>
              </a:rPr>
              <a:t>Share common code, e.g., reliability is required by multiple applications</a:t>
            </a:r>
            <a:endParaRPr lang="en-US" altLang="x-none" dirty="0">
              <a:solidFill>
                <a:srgbClr val="000000"/>
              </a:solidFill>
              <a:ea typeface="宋体" charset="-122"/>
            </a:endParaRPr>
          </a:p>
          <a:p>
            <a:pPr algn="l">
              <a:buClr>
                <a:srgbClr val="3333CC"/>
              </a:buClr>
            </a:pPr>
            <a:endParaRPr lang="en-US" altLang="x-none" dirty="0">
              <a:solidFill>
                <a:srgbClr val="000000"/>
              </a:solidFill>
              <a:ea typeface="宋体" charset="-122"/>
            </a:endParaRPr>
          </a:p>
        </p:txBody>
      </p:sp>
      <p:grpSp>
        <p:nvGrpSpPr>
          <p:cNvPr id="128004" name="Group 35"/>
          <p:cNvGrpSpPr>
            <a:grpSpLocks/>
          </p:cNvGrpSpPr>
          <p:nvPr/>
        </p:nvGrpSpPr>
        <p:grpSpPr bwMode="auto">
          <a:xfrm>
            <a:off x="2438400" y="5089525"/>
            <a:ext cx="5867400" cy="1768475"/>
            <a:chOff x="1536" y="3206"/>
            <a:chExt cx="3696" cy="1114"/>
          </a:xfrm>
        </p:grpSpPr>
        <p:sp>
          <p:nvSpPr>
            <p:cNvPr id="128005" name="Oval 36"/>
            <p:cNvSpPr>
              <a:spLocks noChangeArrowheads="1"/>
            </p:cNvSpPr>
            <p:nvPr/>
          </p:nvSpPr>
          <p:spPr bwMode="auto">
            <a:xfrm>
              <a:off x="1947" y="3488"/>
              <a:ext cx="522" cy="326"/>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6" name="Oval 37"/>
            <p:cNvSpPr>
              <a:spLocks noChangeArrowheads="1"/>
            </p:cNvSpPr>
            <p:nvPr/>
          </p:nvSpPr>
          <p:spPr bwMode="auto">
            <a:xfrm>
              <a:off x="1536" y="4248"/>
              <a:ext cx="299" cy="72"/>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7" name="Rectangle 38"/>
            <p:cNvSpPr>
              <a:spLocks noChangeArrowheads="1"/>
            </p:cNvSpPr>
            <p:nvPr/>
          </p:nvSpPr>
          <p:spPr bwMode="auto">
            <a:xfrm>
              <a:off x="1536" y="4139"/>
              <a:ext cx="299" cy="145"/>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8" name="Oval 39"/>
            <p:cNvSpPr>
              <a:spLocks noChangeArrowheads="1"/>
            </p:cNvSpPr>
            <p:nvPr/>
          </p:nvSpPr>
          <p:spPr bwMode="auto">
            <a:xfrm>
              <a:off x="1536" y="4103"/>
              <a:ext cx="299" cy="72"/>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9" name="Oval 40"/>
            <p:cNvSpPr>
              <a:spLocks noChangeArrowheads="1"/>
            </p:cNvSpPr>
            <p:nvPr/>
          </p:nvSpPr>
          <p:spPr bwMode="auto">
            <a:xfrm>
              <a:off x="4933" y="4248"/>
              <a:ext cx="299" cy="72"/>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0" name="Rectangle 41"/>
            <p:cNvSpPr>
              <a:spLocks noChangeArrowheads="1"/>
            </p:cNvSpPr>
            <p:nvPr/>
          </p:nvSpPr>
          <p:spPr bwMode="auto">
            <a:xfrm>
              <a:off x="4933" y="4139"/>
              <a:ext cx="299" cy="145"/>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1" name="Oval 42"/>
            <p:cNvSpPr>
              <a:spLocks noChangeArrowheads="1"/>
            </p:cNvSpPr>
            <p:nvPr/>
          </p:nvSpPr>
          <p:spPr bwMode="auto">
            <a:xfrm>
              <a:off x="4933" y="4103"/>
              <a:ext cx="299" cy="72"/>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2" name="Rectangle 43"/>
            <p:cNvSpPr>
              <a:spLocks noChangeArrowheads="1"/>
            </p:cNvSpPr>
            <p:nvPr/>
          </p:nvSpPr>
          <p:spPr bwMode="auto">
            <a:xfrm>
              <a:off x="1909" y="3452"/>
              <a:ext cx="598"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3" name="Oval 44"/>
            <p:cNvSpPr>
              <a:spLocks noChangeArrowheads="1"/>
            </p:cNvSpPr>
            <p:nvPr/>
          </p:nvSpPr>
          <p:spPr bwMode="auto">
            <a:xfrm>
              <a:off x="2021" y="3850"/>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14" name="Text Box 45"/>
            <p:cNvSpPr txBox="1">
              <a:spLocks noChangeArrowheads="1"/>
            </p:cNvSpPr>
            <p:nvPr/>
          </p:nvSpPr>
          <p:spPr bwMode="auto">
            <a:xfrm>
              <a:off x="2096" y="3566"/>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8015" name="Oval 46"/>
            <p:cNvSpPr>
              <a:spLocks noChangeArrowheads="1"/>
            </p:cNvSpPr>
            <p:nvPr/>
          </p:nvSpPr>
          <p:spPr bwMode="auto">
            <a:xfrm>
              <a:off x="4261" y="3488"/>
              <a:ext cx="523" cy="326"/>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6" name="Rectangle 47"/>
            <p:cNvSpPr>
              <a:spLocks noChangeArrowheads="1"/>
            </p:cNvSpPr>
            <p:nvPr/>
          </p:nvSpPr>
          <p:spPr bwMode="auto">
            <a:xfrm>
              <a:off x="4224" y="3452"/>
              <a:ext cx="597"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7" name="Oval 48"/>
            <p:cNvSpPr>
              <a:spLocks noChangeArrowheads="1"/>
            </p:cNvSpPr>
            <p:nvPr/>
          </p:nvSpPr>
          <p:spPr bwMode="auto">
            <a:xfrm>
              <a:off x="4299" y="3850"/>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18" name="Line 49"/>
            <p:cNvSpPr>
              <a:spLocks noChangeShapeType="1"/>
            </p:cNvSpPr>
            <p:nvPr/>
          </p:nvSpPr>
          <p:spPr bwMode="auto">
            <a:xfrm>
              <a:off x="3477" y="4212"/>
              <a:ext cx="1232"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19" name="Line 50"/>
            <p:cNvSpPr>
              <a:spLocks noChangeShapeType="1"/>
            </p:cNvSpPr>
            <p:nvPr/>
          </p:nvSpPr>
          <p:spPr bwMode="auto">
            <a:xfrm>
              <a:off x="2245"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20" name="Line 51"/>
            <p:cNvSpPr>
              <a:spLocks noChangeShapeType="1"/>
            </p:cNvSpPr>
            <p:nvPr/>
          </p:nvSpPr>
          <p:spPr bwMode="auto">
            <a:xfrm>
              <a:off x="4523"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21" name="Freeform 52"/>
            <p:cNvSpPr>
              <a:spLocks/>
            </p:cNvSpPr>
            <p:nvPr/>
          </p:nvSpPr>
          <p:spPr bwMode="auto">
            <a:xfrm>
              <a:off x="1834" y="3741"/>
              <a:ext cx="300" cy="360"/>
            </a:xfrm>
            <a:custGeom>
              <a:avLst/>
              <a:gdLst>
                <a:gd name="T0" fmla="*/ 0 w 384"/>
                <a:gd name="T1" fmla="*/ 2 h 480"/>
                <a:gd name="T2" fmla="*/ 2 w 384"/>
                <a:gd name="T3" fmla="*/ 2 h 480"/>
                <a:gd name="T4" fmla="*/ 2 w 384"/>
                <a:gd name="T5" fmla="*/ 2 h 480"/>
                <a:gd name="T6" fmla="*/ 2 w 384"/>
                <a:gd name="T7" fmla="*/ 0 h 480"/>
                <a:gd name="T8" fmla="*/ 0 60000 65536"/>
                <a:gd name="T9" fmla="*/ 0 60000 65536"/>
                <a:gd name="T10" fmla="*/ 0 60000 65536"/>
                <a:gd name="T11" fmla="*/ 0 60000 65536"/>
                <a:gd name="T12" fmla="*/ 0 w 384"/>
                <a:gd name="T13" fmla="*/ 0 h 480"/>
                <a:gd name="T14" fmla="*/ 384 w 384"/>
                <a:gd name="T15" fmla="*/ 480 h 480"/>
              </a:gdLst>
              <a:ahLst/>
              <a:cxnLst>
                <a:cxn ang="T8">
                  <a:pos x="T0" y="T1"/>
                </a:cxn>
                <a:cxn ang="T9">
                  <a:pos x="T2" y="T3"/>
                </a:cxn>
                <a:cxn ang="T10">
                  <a:pos x="T4" y="T5"/>
                </a:cxn>
                <a:cxn ang="T11">
                  <a:pos x="T6" y="T7"/>
                </a:cxn>
              </a:cxnLst>
              <a:rect l="T12" t="T13" r="T14" b="T15"/>
              <a:pathLst>
                <a:path w="384" h="480">
                  <a:moveTo>
                    <a:pt x="0" y="480"/>
                  </a:moveTo>
                  <a:lnTo>
                    <a:pt x="336" y="384"/>
                  </a:lnTo>
                  <a:lnTo>
                    <a:pt x="384" y="288"/>
                  </a:lnTo>
                  <a:lnTo>
                    <a:pt x="384"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2" name="Line 53"/>
            <p:cNvSpPr>
              <a:spLocks noChangeShapeType="1"/>
            </p:cNvSpPr>
            <p:nvPr/>
          </p:nvSpPr>
          <p:spPr bwMode="auto">
            <a:xfrm>
              <a:off x="2320" y="3778"/>
              <a:ext cx="37" cy="21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3" name="Line 54"/>
            <p:cNvSpPr>
              <a:spLocks noChangeShapeType="1"/>
            </p:cNvSpPr>
            <p:nvPr/>
          </p:nvSpPr>
          <p:spPr bwMode="auto">
            <a:xfrm flipV="1">
              <a:off x="4411" y="3742"/>
              <a:ext cx="37" cy="18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4" name="Freeform 55"/>
            <p:cNvSpPr>
              <a:spLocks/>
            </p:cNvSpPr>
            <p:nvPr/>
          </p:nvSpPr>
          <p:spPr bwMode="auto">
            <a:xfrm>
              <a:off x="4597" y="3778"/>
              <a:ext cx="336" cy="325"/>
            </a:xfrm>
            <a:custGeom>
              <a:avLst/>
              <a:gdLst>
                <a:gd name="T0" fmla="*/ 0 w 432"/>
                <a:gd name="T1" fmla="*/ 0 h 432"/>
                <a:gd name="T2" fmla="*/ 2 w 432"/>
                <a:gd name="T3" fmla="*/ 2 h 432"/>
                <a:gd name="T4" fmla="*/ 2 w 432"/>
                <a:gd name="T5" fmla="*/ 2 h 432"/>
                <a:gd name="T6" fmla="*/ 2 w 432"/>
                <a:gd name="T7" fmla="*/ 2 h 432"/>
                <a:gd name="T8" fmla="*/ 0 60000 65536"/>
                <a:gd name="T9" fmla="*/ 0 60000 65536"/>
                <a:gd name="T10" fmla="*/ 0 60000 65536"/>
                <a:gd name="T11" fmla="*/ 0 60000 65536"/>
                <a:gd name="T12" fmla="*/ 0 w 432"/>
                <a:gd name="T13" fmla="*/ 0 h 432"/>
                <a:gd name="T14" fmla="*/ 432 w 432"/>
                <a:gd name="T15" fmla="*/ 432 h 432"/>
              </a:gdLst>
              <a:ahLst/>
              <a:cxnLst>
                <a:cxn ang="T8">
                  <a:pos x="T0" y="T1"/>
                </a:cxn>
                <a:cxn ang="T9">
                  <a:pos x="T2" y="T3"/>
                </a:cxn>
                <a:cxn ang="T10">
                  <a:pos x="T4" y="T5"/>
                </a:cxn>
                <a:cxn ang="T11">
                  <a:pos x="T6" y="T7"/>
                </a:cxn>
              </a:cxnLst>
              <a:rect l="T12" t="T13" r="T14" b="T15"/>
              <a:pathLst>
                <a:path w="432" h="432">
                  <a:moveTo>
                    <a:pt x="0" y="0"/>
                  </a:moveTo>
                  <a:lnTo>
                    <a:pt x="48" y="288"/>
                  </a:lnTo>
                  <a:lnTo>
                    <a:pt x="240" y="384"/>
                  </a:lnTo>
                  <a:lnTo>
                    <a:pt x="432" y="43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5" name="Text Box 56"/>
            <p:cNvSpPr txBox="1">
              <a:spLocks noChangeArrowheads="1"/>
            </p:cNvSpPr>
            <p:nvPr/>
          </p:nvSpPr>
          <p:spPr bwMode="auto">
            <a:xfrm>
              <a:off x="2113" y="3206"/>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28026" name="Text Box 57"/>
            <p:cNvSpPr txBox="1">
              <a:spLocks noChangeArrowheads="1"/>
            </p:cNvSpPr>
            <p:nvPr/>
          </p:nvSpPr>
          <p:spPr bwMode="auto">
            <a:xfrm>
              <a:off x="4176" y="3216"/>
              <a:ext cx="4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28027" name="Freeform 58"/>
            <p:cNvSpPr>
              <a:spLocks/>
            </p:cNvSpPr>
            <p:nvPr/>
          </p:nvSpPr>
          <p:spPr bwMode="auto">
            <a:xfrm>
              <a:off x="2395" y="3958"/>
              <a:ext cx="784" cy="217"/>
            </a:xfrm>
            <a:custGeom>
              <a:avLst/>
              <a:gdLst>
                <a:gd name="T0" fmla="*/ 0 w 1776"/>
                <a:gd name="T1" fmla="*/ 0 h 576"/>
                <a:gd name="T2" fmla="*/ 0 w 1776"/>
                <a:gd name="T3" fmla="*/ 0 h 576"/>
                <a:gd name="T4" fmla="*/ 0 w 1776"/>
                <a:gd name="T5" fmla="*/ 0 h 576"/>
                <a:gd name="T6" fmla="*/ 0 w 1776"/>
                <a:gd name="T7" fmla="*/ 0 h 576"/>
                <a:gd name="T8" fmla="*/ 0 w 1776"/>
                <a:gd name="T9" fmla="*/ 0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8" name="Rectangle 59"/>
            <p:cNvSpPr>
              <a:spLocks noChangeArrowheads="1"/>
            </p:cNvSpPr>
            <p:nvPr/>
          </p:nvSpPr>
          <p:spPr bwMode="auto">
            <a:xfrm>
              <a:off x="3104" y="3452"/>
              <a:ext cx="597"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29" name="Oval 60"/>
            <p:cNvSpPr>
              <a:spLocks noChangeArrowheads="1"/>
            </p:cNvSpPr>
            <p:nvPr/>
          </p:nvSpPr>
          <p:spPr bwMode="auto">
            <a:xfrm>
              <a:off x="3179" y="3814"/>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30" name="Text Box 61"/>
            <p:cNvSpPr txBox="1">
              <a:spLocks noChangeArrowheads="1"/>
            </p:cNvSpPr>
            <p:nvPr/>
          </p:nvSpPr>
          <p:spPr bwMode="auto">
            <a:xfrm>
              <a:off x="4399" y="3561"/>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8031" name="Text Box 62"/>
            <p:cNvSpPr txBox="1">
              <a:spLocks noChangeArrowheads="1"/>
            </p:cNvSpPr>
            <p:nvPr/>
          </p:nvSpPr>
          <p:spPr bwMode="auto">
            <a:xfrm>
              <a:off x="3052" y="3216"/>
              <a:ext cx="4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28032" name="Line 63"/>
            <p:cNvSpPr>
              <a:spLocks noChangeShapeType="1"/>
            </p:cNvSpPr>
            <p:nvPr/>
          </p:nvSpPr>
          <p:spPr bwMode="auto">
            <a:xfrm>
              <a:off x="2096" y="4212"/>
              <a:ext cx="1232"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3" name="Line 64"/>
            <p:cNvSpPr>
              <a:spLocks noChangeShapeType="1"/>
            </p:cNvSpPr>
            <p:nvPr/>
          </p:nvSpPr>
          <p:spPr bwMode="auto">
            <a:xfrm>
              <a:off x="3216"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4" name="Line 65"/>
            <p:cNvSpPr>
              <a:spLocks noChangeShapeType="1"/>
            </p:cNvSpPr>
            <p:nvPr/>
          </p:nvSpPr>
          <p:spPr bwMode="auto">
            <a:xfrm>
              <a:off x="3552"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5" name="Freeform 66"/>
            <p:cNvSpPr>
              <a:spLocks/>
            </p:cNvSpPr>
            <p:nvPr/>
          </p:nvSpPr>
          <p:spPr bwMode="auto">
            <a:xfrm>
              <a:off x="3627" y="3958"/>
              <a:ext cx="784" cy="217"/>
            </a:xfrm>
            <a:custGeom>
              <a:avLst/>
              <a:gdLst>
                <a:gd name="T0" fmla="*/ 0 w 1776"/>
                <a:gd name="T1" fmla="*/ 0 h 576"/>
                <a:gd name="T2" fmla="*/ 0 w 1776"/>
                <a:gd name="T3" fmla="*/ 0 h 576"/>
                <a:gd name="T4" fmla="*/ 0 w 1776"/>
                <a:gd name="T5" fmla="*/ 0 h 576"/>
                <a:gd name="T6" fmla="*/ 0 w 1776"/>
                <a:gd name="T7" fmla="*/ 0 h 576"/>
                <a:gd name="T8" fmla="*/ 0 w 1776"/>
                <a:gd name="T9" fmla="*/ 0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3565030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3"/>
          <p:cNvSpPr>
            <a:spLocks noGrp="1"/>
          </p:cNvSpPr>
          <p:nvPr>
            <p:ph type="title"/>
          </p:nvPr>
        </p:nvSpPr>
        <p:spPr/>
        <p:txBody>
          <a:bodyPr/>
          <a:lstStyle/>
          <a:p>
            <a:r>
              <a:rPr lang="en-US" altLang="x-none" sz="2800" dirty="0">
                <a:ea typeface="ＭＳ Ｐゴシック" charset="-128"/>
              </a:rPr>
              <a:t>Recap: Circuit Switching vs. Packet Switching</a:t>
            </a:r>
          </a:p>
        </p:txBody>
      </p:sp>
      <p:sp>
        <p:nvSpPr>
          <p:cNvPr id="37890" name="Slide Number Placeholder 1"/>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1200" dirty="0">
                <a:latin typeface="Tahoma" charset="0"/>
              </a:rPr>
              <a:t>5</a:t>
            </a:r>
            <a:endParaRPr lang="en-US" altLang="x-none" sz="1200" dirty="0">
              <a:latin typeface="Tahoma" charset="0"/>
            </a:endParaRPr>
          </a:p>
        </p:txBody>
      </p:sp>
      <p:graphicFrame>
        <p:nvGraphicFramePr>
          <p:cNvPr id="3" name="Table 2"/>
          <p:cNvGraphicFramePr>
            <a:graphicFrameLocks noGrp="1"/>
          </p:cNvGraphicFramePr>
          <p:nvPr/>
        </p:nvGraphicFramePr>
        <p:xfrm>
          <a:off x="690563" y="1617663"/>
          <a:ext cx="7686675" cy="4294187"/>
        </p:xfrm>
        <a:graphic>
          <a:graphicData uri="http://schemas.openxmlformats.org/drawingml/2006/table">
            <a:tbl>
              <a:tblPr/>
              <a:tblGrid>
                <a:gridCol w="2206625">
                  <a:extLst>
                    <a:ext uri="{9D8B030D-6E8A-4147-A177-3AD203B41FA5}">
                      <a16:colId xmlns:a16="http://schemas.microsoft.com/office/drawing/2014/main" val="20000"/>
                    </a:ext>
                  </a:extLst>
                </a:gridCol>
                <a:gridCol w="2474912">
                  <a:extLst>
                    <a:ext uri="{9D8B030D-6E8A-4147-A177-3AD203B41FA5}">
                      <a16:colId xmlns:a16="http://schemas.microsoft.com/office/drawing/2014/main" val="20001"/>
                    </a:ext>
                  </a:extLst>
                </a:gridCol>
                <a:gridCol w="3005138">
                  <a:extLst>
                    <a:ext uri="{9D8B030D-6E8A-4147-A177-3AD203B41FA5}">
                      <a16:colId xmlns:a16="http://schemas.microsoft.com/office/drawing/2014/main" val="20002"/>
                    </a:ext>
                  </a:extLst>
                </a:gridCol>
              </a:tblGrid>
              <a:tr h="82284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x-none" altLang="x-none" sz="1800" b="1" i="0" u="none" strike="noStrike" cap="none" normalizeH="0" baseline="0">
                        <a:ln>
                          <a:noFill/>
                        </a:ln>
                        <a:solidFill>
                          <a:srgbClr val="FFFFFF"/>
                        </a:solidFill>
                        <a:effectLst/>
                        <a:latin typeface="Comic Sans MS" charset="0"/>
                        <a:ea typeface="ＭＳ Ｐゴシック" charset="-128"/>
                      </a:endParaRP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circuit switching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packet </a:t>
                      </a:r>
                      <a:br>
                        <a:rPr kumimoji="0" lang="en-US" altLang="x-none" sz="2400" b="1" i="0" u="none" strike="noStrike" cap="none" normalizeH="0" baseline="0">
                          <a:ln>
                            <a:noFill/>
                          </a:ln>
                          <a:solidFill>
                            <a:srgbClr val="FFFFFF"/>
                          </a:solidFill>
                          <a:effectLst/>
                          <a:latin typeface="Comic Sans MS" charset="0"/>
                          <a:ea typeface="ＭＳ Ｐゴシック" charset="-128"/>
                        </a:rPr>
                      </a:br>
                      <a:r>
                        <a:rPr kumimoji="0" lang="en-US" altLang="x-none" sz="2400" b="1" i="0" u="none" strike="noStrike" cap="none" normalizeH="0" baseline="0">
                          <a:ln>
                            <a:noFill/>
                          </a:ln>
                          <a:solidFill>
                            <a:srgbClr val="FFFFFF"/>
                          </a:solidFill>
                          <a:effectLst/>
                          <a:latin typeface="Comic Sans MS" charset="0"/>
                          <a:ea typeface="ＭＳ Ｐゴシック" charset="-128"/>
                        </a:rPr>
                        <a:t>switching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3991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usage</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use a single partition bandwidth</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use whole link bandwidth</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1"/>
                  </a:ext>
                </a:extLst>
              </a:tr>
              <a:tr h="63991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reservation/setup</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need reservation </a:t>
                      </a:r>
                      <a:br>
                        <a:rPr kumimoji="0" lang="en-US" altLang="x-none" sz="1800" b="0" i="0" u="none" strike="noStrike" cap="none" normalizeH="0" baseline="0">
                          <a:ln>
                            <a:noFill/>
                          </a:ln>
                          <a:solidFill>
                            <a:srgbClr val="000000"/>
                          </a:solidFill>
                          <a:effectLst/>
                          <a:latin typeface="Comic Sans MS" charset="0"/>
                          <a:ea typeface="ＭＳ Ｐゴシック" charset="-128"/>
                        </a:rPr>
                      </a:br>
                      <a:r>
                        <a:rPr kumimoji="0" lang="en-US" altLang="x-none" sz="1800" b="0" i="0" u="none" strike="noStrike" cap="none" normalizeH="0" baseline="0">
                          <a:ln>
                            <a:noFill/>
                          </a:ln>
                          <a:solidFill>
                            <a:srgbClr val="000000"/>
                          </a:solidFill>
                          <a:effectLst/>
                          <a:latin typeface="Comic Sans MS" charset="0"/>
                          <a:ea typeface="ＭＳ Ｐゴシック" charset="-128"/>
                        </a:rPr>
                        <a:t>(setup delay)</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no reservation</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2"/>
                  </a:ext>
                </a:extLst>
              </a:tr>
              <a:tr h="639950">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contention</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busy signal </a:t>
                      </a:r>
                      <a:br>
                        <a:rPr kumimoji="0" lang="en-US" altLang="x-none" sz="1800" b="0" i="0" u="none" strike="noStrike" cap="none" normalizeH="0" baseline="0">
                          <a:ln>
                            <a:noFill/>
                          </a:ln>
                          <a:solidFill>
                            <a:srgbClr val="000000"/>
                          </a:solidFill>
                          <a:effectLst/>
                          <a:latin typeface="Comic Sans MS" charset="0"/>
                          <a:ea typeface="ＭＳ Ｐゴシック" charset="-128"/>
                        </a:rPr>
                      </a:br>
                      <a:r>
                        <a:rPr kumimoji="0" lang="en-US" altLang="x-none" sz="1800" b="0" i="0" u="none" strike="noStrike" cap="none" normalizeH="0" baseline="0">
                          <a:ln>
                            <a:noFill/>
                          </a:ln>
                          <a:solidFill>
                            <a:srgbClr val="000000"/>
                          </a:solidFill>
                          <a:effectLst/>
                          <a:latin typeface="Comic Sans MS" charset="0"/>
                          <a:ea typeface="ＭＳ Ｐゴシック" charset="-128"/>
                        </a:rPr>
                        <a:t>(session loss)</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congestion (long delay and packet losses)</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3"/>
                  </a:ext>
                </a:extLst>
              </a:tr>
              <a:tr h="425483">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charging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time</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packet</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extLst>
                  <a:ext uri="{0D108BD9-81ED-4DB2-BD59-A6C34878D82A}">
                    <a16:rowId xmlns:a16="http://schemas.microsoft.com/office/drawing/2014/main" val="10004"/>
                  </a:ext>
                </a:extLst>
              </a:tr>
              <a:tr h="365609">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header</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no per-pkt header</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per packet header</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extLst>
                  <a:ext uri="{0D108BD9-81ED-4DB2-BD59-A6C34878D82A}">
                    <a16:rowId xmlns:a16="http://schemas.microsoft.com/office/drawing/2014/main" val="10005"/>
                  </a:ext>
                </a:extLst>
              </a:tr>
              <a:tr h="760473">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 path processing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per packet processing</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654845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533400" y="238327"/>
            <a:ext cx="7772400" cy="1143000"/>
          </a:xfrm>
        </p:spPr>
        <p:txBody>
          <a:bodyPr/>
          <a:lstStyle/>
          <a:p>
            <a:r>
              <a:rPr lang="en-US" altLang="x-none" sz="3600">
                <a:ea typeface="ＭＳ Ｐゴシック" charset="-128"/>
              </a:rPr>
              <a:t>Summary: End-to-End Arguments</a:t>
            </a:r>
          </a:p>
        </p:txBody>
      </p:sp>
      <p:sp>
        <p:nvSpPr>
          <p:cNvPr id="130051" name="Rectangle 3"/>
          <p:cNvSpPr>
            <a:spLocks noGrp="1" noChangeArrowheads="1"/>
          </p:cNvSpPr>
          <p:nvPr>
            <p:ph idx="1"/>
          </p:nvPr>
        </p:nvSpPr>
        <p:spPr/>
        <p:txBody>
          <a:bodyPr/>
          <a:lstStyle/>
          <a:p>
            <a:pPr>
              <a:buFont typeface="Wingdings" pitchFamily="2" charset="2"/>
              <a:buChar char="q"/>
            </a:pPr>
            <a:r>
              <a:rPr lang="en-US" altLang="x-none" dirty="0">
                <a:ea typeface="ＭＳ Ｐゴシック" charset="-128"/>
              </a:rPr>
              <a:t>If a higher layer can do it, don</a:t>
            </a:r>
            <a:r>
              <a:rPr lang="ja-JP" altLang="en-US">
                <a:ea typeface="ＭＳ Ｐゴシック" charset="-128"/>
              </a:rPr>
              <a:t>’</a:t>
            </a:r>
            <a:r>
              <a:rPr lang="en-US" altLang="ja-JP" dirty="0">
                <a:ea typeface="ＭＳ Ｐゴシック" charset="-128"/>
              </a:rPr>
              <a:t>t do it at a lower layer -- the higher the layer, the more it knows about the best what it needs</a:t>
            </a:r>
          </a:p>
          <a:p>
            <a:pPr>
              <a:buFont typeface="Wingdings" pitchFamily="2" charset="2"/>
              <a:buChar char="q"/>
            </a:pPr>
            <a:r>
              <a:rPr lang="en-US" altLang="x-none" dirty="0">
                <a:ea typeface="ＭＳ Ｐゴシック" charset="-128"/>
              </a:rPr>
              <a:t>Add functionality in lower layers </a:t>
            </a:r>
            <a:r>
              <a:rPr lang="en-US" altLang="x-none" dirty="0" err="1">
                <a:ea typeface="ＭＳ Ｐゴシック" charset="-128"/>
              </a:rPr>
              <a:t>iff</a:t>
            </a:r>
            <a:r>
              <a:rPr lang="en-US" altLang="x-none" dirty="0">
                <a:ea typeface="ＭＳ Ｐゴシック" charset="-128"/>
              </a:rPr>
              <a:t> it </a:t>
            </a:r>
          </a:p>
          <a:p>
            <a:pPr lvl="2">
              <a:buFontTx/>
              <a:buNone/>
            </a:pPr>
            <a:r>
              <a:rPr lang="en-US" altLang="x-none" dirty="0">
                <a:ea typeface="ＭＳ Ｐゴシック" charset="-128"/>
              </a:rPr>
              <a:t>(1) is used by and improves performance of a large number of (current and potential future) applications,</a:t>
            </a:r>
          </a:p>
          <a:p>
            <a:pPr lvl="2">
              <a:buFontTx/>
              <a:buNone/>
            </a:pPr>
            <a:r>
              <a:rPr lang="en-US" altLang="x-none" dirty="0">
                <a:ea typeface="ＭＳ Ｐゴシック" charset="-128"/>
              </a:rPr>
              <a:t>(2) does not hurt (too much) other applications</a:t>
            </a:r>
            <a:r>
              <a:rPr lang="en-US" altLang="zh-CN" dirty="0">
                <a:ea typeface="宋体" charset="-122"/>
              </a:rPr>
              <a:t>, and </a:t>
            </a:r>
          </a:p>
          <a:p>
            <a:pPr lvl="2">
              <a:buFontTx/>
              <a:buNone/>
            </a:pPr>
            <a:r>
              <a:rPr lang="en-US" altLang="zh-CN" dirty="0">
                <a:ea typeface="宋体" charset="-122"/>
              </a:rPr>
              <a:t>(3) does not increase (too much) complexity/overhead</a:t>
            </a:r>
          </a:p>
          <a:p>
            <a:pPr>
              <a:buFont typeface="Wingdings" pitchFamily="2" charset="2"/>
              <a:buChar char="q"/>
            </a:pPr>
            <a:r>
              <a:rPr lang="en-US" altLang="x-none" dirty="0">
                <a:ea typeface="宋体" charset="-122"/>
              </a:rPr>
              <a:t>Practical tradeoff, e.g.,</a:t>
            </a:r>
          </a:p>
          <a:p>
            <a:pPr lvl="1">
              <a:buFont typeface="Courier New" panose="02070309020205020404" pitchFamily="49" charset="0"/>
              <a:buChar char="o"/>
            </a:pPr>
            <a:r>
              <a:rPr lang="en-US" altLang="x-none" dirty="0">
                <a:ea typeface="宋体" charset="-122"/>
              </a:rPr>
              <a:t>allow multiple interfaces at a lower layer (one provides the function; one does not)</a:t>
            </a:r>
          </a:p>
        </p:txBody>
      </p:sp>
      <p:sp>
        <p:nvSpPr>
          <p:cNvPr id="130049"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9BA0022-1326-A847-838D-45BEB945BB29}" type="slidenum">
              <a:rPr lang="en-US" altLang="x-none" sz="1200">
                <a:latin typeface="Tahoma" charset="0"/>
              </a:rPr>
              <a:pPr>
                <a:spcBef>
                  <a:spcPct val="0"/>
                </a:spcBef>
                <a:buClrTx/>
                <a:buSzTx/>
                <a:buFontTx/>
                <a:buNone/>
              </a:pPr>
              <a:t>50</a:t>
            </a:fld>
            <a:endParaRPr lang="en-US" altLang="x-none" sz="1200">
              <a:latin typeface="Tahoma" charset="0"/>
            </a:endParaRPr>
          </a:p>
        </p:txBody>
      </p:sp>
    </p:spTree>
    <p:extLst>
      <p:ext uri="{BB962C8B-B14F-4D97-AF65-F5344CB8AC3E}">
        <p14:creationId xmlns:p14="http://schemas.microsoft.com/office/powerpoint/2010/main" val="21867119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5"/>
          <p:cNvSpPr>
            <a:spLocks noChangeArrowheads="1"/>
          </p:cNvSpPr>
          <p:nvPr/>
        </p:nvSpPr>
        <p:spPr bwMode="auto">
          <a:xfrm>
            <a:off x="533400" y="1371600"/>
            <a:ext cx="7772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Clr>
                <a:srgbClr val="3333CC"/>
              </a:buClr>
              <a:buFont typeface="Wingdings" pitchFamily="2" charset="2"/>
              <a:buChar char="q"/>
            </a:pPr>
            <a:r>
              <a:rPr lang="en-US" altLang="x-none" sz="2400" dirty="0">
                <a:solidFill>
                  <a:srgbClr val="000000"/>
                </a:solidFill>
              </a:rPr>
              <a:t>We used reliability as an example</a:t>
            </a:r>
          </a:p>
          <a:p>
            <a:pPr algn="l">
              <a:buClr>
                <a:srgbClr val="3333CC"/>
              </a:buClr>
              <a:buFont typeface="Wingdings" pitchFamily="2" charset="2"/>
              <a:buChar char="q"/>
            </a:pPr>
            <a:endParaRPr lang="en-US" altLang="x-none" sz="2400" dirty="0">
              <a:solidFill>
                <a:srgbClr val="000000"/>
              </a:solidFill>
            </a:endParaRPr>
          </a:p>
          <a:p>
            <a:pPr algn="l">
              <a:buClr>
                <a:srgbClr val="3333CC"/>
              </a:buClr>
              <a:buFont typeface="Wingdings" pitchFamily="2" charset="2"/>
              <a:buChar char="q"/>
            </a:pPr>
            <a:r>
              <a:rPr lang="en-US" altLang="x-none" sz="2400" dirty="0">
                <a:solidFill>
                  <a:srgbClr val="000000"/>
                </a:solidFill>
              </a:rPr>
              <a:t>Assume two layers (L1: network; L2: end-to-end). Where may you implement the following functions?</a:t>
            </a:r>
          </a:p>
          <a:p>
            <a:pPr lvl="1" algn="l">
              <a:buClr>
                <a:srgbClr val="3333CC"/>
              </a:buClr>
              <a:buSzPct val="85000"/>
              <a:buFont typeface="Courier New" panose="02070309020205020404" pitchFamily="49" charset="0"/>
              <a:buChar char="o"/>
            </a:pPr>
            <a:r>
              <a:rPr lang="en-US" altLang="x-none" dirty="0">
                <a:solidFill>
                  <a:srgbClr val="000000"/>
                </a:solidFill>
              </a:rPr>
              <a:t>security (privacy of traffic)</a:t>
            </a:r>
          </a:p>
          <a:p>
            <a:pPr lvl="1" algn="l">
              <a:buClr>
                <a:srgbClr val="3333CC"/>
              </a:buClr>
              <a:buSzPct val="85000"/>
              <a:buFont typeface="Courier New" panose="02070309020205020404" pitchFamily="49" charset="0"/>
              <a:buChar char="o"/>
            </a:pPr>
            <a:r>
              <a:rPr lang="en-US" altLang="x-none" dirty="0">
                <a:solidFill>
                  <a:srgbClr val="000000"/>
                </a:solidFill>
              </a:rPr>
              <a:t>quality of service (e.g., delay/bandwidth guarantee)</a:t>
            </a:r>
          </a:p>
          <a:p>
            <a:pPr lvl="1" algn="l">
              <a:buClr>
                <a:srgbClr val="3333CC"/>
              </a:buClr>
              <a:buSzPct val="85000"/>
              <a:buFont typeface="Courier New" panose="02070309020205020404" pitchFamily="49" charset="0"/>
              <a:buChar char="o"/>
            </a:pPr>
            <a:r>
              <a:rPr lang="en-US" altLang="x-none" dirty="0">
                <a:solidFill>
                  <a:srgbClr val="000000"/>
                </a:solidFill>
              </a:rPr>
              <a:t>congestion control (e.g., not to overwhelm network links or receiver) </a:t>
            </a:r>
          </a:p>
          <a:p>
            <a:pPr lvl="1" algn="l">
              <a:buClr>
                <a:srgbClr val="3333CC"/>
              </a:buClr>
              <a:buSzPct val="85000"/>
              <a:buFont typeface="ZapfDingbats" charset="0"/>
              <a:buChar char="r"/>
            </a:pPr>
            <a:endParaRPr lang="en-US" altLang="x-none" dirty="0">
              <a:solidFill>
                <a:srgbClr val="000000"/>
              </a:solidFill>
            </a:endParaRPr>
          </a:p>
          <a:p>
            <a:pPr lvl="1" algn="l">
              <a:buClr>
                <a:srgbClr val="3333CC"/>
              </a:buClr>
              <a:buSzPct val="85000"/>
              <a:buFont typeface="ZapfDingbats" charset="0"/>
              <a:buChar char="r"/>
            </a:pPr>
            <a:endParaRPr lang="en-US" altLang="x-none" dirty="0">
              <a:solidFill>
                <a:srgbClr val="000000"/>
              </a:solidFill>
            </a:endParaRPr>
          </a:p>
          <a:p>
            <a:pPr lvl="1" algn="l">
              <a:buClr>
                <a:srgbClr val="3333CC"/>
              </a:buClr>
            </a:pPr>
            <a:endParaRPr lang="en-US" altLang="x-none" dirty="0">
              <a:solidFill>
                <a:srgbClr val="000000"/>
              </a:solidFill>
            </a:endParaRPr>
          </a:p>
        </p:txBody>
      </p:sp>
      <p:sp>
        <p:nvSpPr>
          <p:cNvPr id="13209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0F09AC4-6EFE-F040-A3F6-000947CB4D13}" type="slidenum">
              <a:rPr lang="en-US" altLang="x-none" sz="1200">
                <a:latin typeface="Tahoma" charset="0"/>
              </a:rPr>
              <a:pPr>
                <a:spcBef>
                  <a:spcPct val="0"/>
                </a:spcBef>
                <a:buClrTx/>
                <a:buSzTx/>
                <a:buFontTx/>
                <a:buNone/>
              </a:pPr>
              <a:t>51</a:t>
            </a:fld>
            <a:endParaRPr lang="en-US" altLang="x-none" sz="1200">
              <a:latin typeface="Tahoma" charset="0"/>
            </a:endParaRPr>
          </a:p>
        </p:txBody>
      </p:sp>
      <p:sp>
        <p:nvSpPr>
          <p:cNvPr id="13209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rgbClr val="3333CC"/>
                </a:solidFill>
              </a:rPr>
              <a:t>Examples</a:t>
            </a:r>
          </a:p>
        </p:txBody>
      </p:sp>
      <p:sp>
        <p:nvSpPr>
          <p:cNvPr id="132100" name="Oval 37"/>
          <p:cNvSpPr>
            <a:spLocks noChangeArrowheads="1"/>
          </p:cNvSpPr>
          <p:nvPr/>
        </p:nvSpPr>
        <p:spPr bwMode="auto">
          <a:xfrm>
            <a:off x="3090863" y="5537200"/>
            <a:ext cx="828675"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1" name="Rectangle 44"/>
          <p:cNvSpPr>
            <a:spLocks noChangeArrowheads="1"/>
          </p:cNvSpPr>
          <p:nvPr/>
        </p:nvSpPr>
        <p:spPr bwMode="auto">
          <a:xfrm>
            <a:off x="3030538" y="5480050"/>
            <a:ext cx="949325"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2" name="Oval 45"/>
          <p:cNvSpPr>
            <a:spLocks noChangeArrowheads="1"/>
          </p:cNvSpPr>
          <p:nvPr/>
        </p:nvSpPr>
        <p:spPr bwMode="auto">
          <a:xfrm>
            <a:off x="3208338"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03" name="Text Box 46"/>
          <p:cNvSpPr txBox="1">
            <a:spLocks noChangeArrowheads="1"/>
          </p:cNvSpPr>
          <p:nvPr/>
        </p:nvSpPr>
        <p:spPr bwMode="auto">
          <a:xfrm>
            <a:off x="3327400" y="5661025"/>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2104" name="Oval 47"/>
          <p:cNvSpPr>
            <a:spLocks noChangeArrowheads="1"/>
          </p:cNvSpPr>
          <p:nvPr/>
        </p:nvSpPr>
        <p:spPr bwMode="auto">
          <a:xfrm>
            <a:off x="6764338" y="5537200"/>
            <a:ext cx="830262"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5" name="Rectangle 48"/>
          <p:cNvSpPr>
            <a:spLocks noChangeArrowheads="1"/>
          </p:cNvSpPr>
          <p:nvPr/>
        </p:nvSpPr>
        <p:spPr bwMode="auto">
          <a:xfrm>
            <a:off x="6705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6" name="Oval 49"/>
          <p:cNvSpPr>
            <a:spLocks noChangeArrowheads="1"/>
          </p:cNvSpPr>
          <p:nvPr/>
        </p:nvSpPr>
        <p:spPr bwMode="auto">
          <a:xfrm>
            <a:off x="6824663"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07" name="Line 50"/>
          <p:cNvSpPr>
            <a:spLocks noChangeShapeType="1"/>
          </p:cNvSpPr>
          <p:nvPr/>
        </p:nvSpPr>
        <p:spPr bwMode="auto">
          <a:xfrm>
            <a:off x="5519738"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08" name="Line 51"/>
          <p:cNvSpPr>
            <a:spLocks noChangeShapeType="1"/>
          </p:cNvSpPr>
          <p:nvPr/>
        </p:nvSpPr>
        <p:spPr bwMode="auto">
          <a:xfrm>
            <a:off x="3563938"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09" name="Line 52"/>
          <p:cNvSpPr>
            <a:spLocks noChangeShapeType="1"/>
          </p:cNvSpPr>
          <p:nvPr/>
        </p:nvSpPr>
        <p:spPr bwMode="auto">
          <a:xfrm>
            <a:off x="7180263"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10" name="Line 54"/>
          <p:cNvSpPr>
            <a:spLocks noChangeShapeType="1"/>
          </p:cNvSpPr>
          <p:nvPr/>
        </p:nvSpPr>
        <p:spPr bwMode="auto">
          <a:xfrm>
            <a:off x="3683000" y="5997575"/>
            <a:ext cx="58738" cy="3444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2111" name="Line 55"/>
          <p:cNvSpPr>
            <a:spLocks noChangeShapeType="1"/>
          </p:cNvSpPr>
          <p:nvPr/>
        </p:nvSpPr>
        <p:spPr bwMode="auto">
          <a:xfrm flipV="1">
            <a:off x="7002463" y="5940425"/>
            <a:ext cx="58737" cy="285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2112" name="Text Box 57"/>
          <p:cNvSpPr txBox="1">
            <a:spLocks noChangeArrowheads="1"/>
          </p:cNvSpPr>
          <p:nvPr/>
        </p:nvSpPr>
        <p:spPr bwMode="auto">
          <a:xfrm>
            <a:off x="2922588" y="53943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32113" name="Text Box 58"/>
          <p:cNvSpPr txBox="1">
            <a:spLocks noChangeArrowheads="1"/>
          </p:cNvSpPr>
          <p:nvPr/>
        </p:nvSpPr>
        <p:spPr bwMode="auto">
          <a:xfrm>
            <a:off x="629285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32114" name="Freeform 59"/>
          <p:cNvSpPr>
            <a:spLocks/>
          </p:cNvSpPr>
          <p:nvPr/>
        </p:nvSpPr>
        <p:spPr bwMode="auto">
          <a:xfrm>
            <a:off x="38020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2115" name="Rectangle 60"/>
          <p:cNvSpPr>
            <a:spLocks noChangeArrowheads="1"/>
          </p:cNvSpPr>
          <p:nvPr/>
        </p:nvSpPr>
        <p:spPr bwMode="auto">
          <a:xfrm>
            <a:off x="4927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16" name="Oval 61"/>
          <p:cNvSpPr>
            <a:spLocks noChangeArrowheads="1"/>
          </p:cNvSpPr>
          <p:nvPr/>
        </p:nvSpPr>
        <p:spPr bwMode="auto">
          <a:xfrm>
            <a:off x="5046663" y="605472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17" name="Text Box 62"/>
          <p:cNvSpPr txBox="1">
            <a:spLocks noChangeArrowheads="1"/>
          </p:cNvSpPr>
          <p:nvPr/>
        </p:nvSpPr>
        <p:spPr bwMode="auto">
          <a:xfrm>
            <a:off x="6983413" y="5653088"/>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2118" name="Text Box 63"/>
          <p:cNvSpPr txBox="1">
            <a:spLocks noChangeArrowheads="1"/>
          </p:cNvSpPr>
          <p:nvPr/>
        </p:nvSpPr>
        <p:spPr bwMode="auto">
          <a:xfrm>
            <a:off x="449580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32119" name="Line 64"/>
          <p:cNvSpPr>
            <a:spLocks noChangeShapeType="1"/>
          </p:cNvSpPr>
          <p:nvPr/>
        </p:nvSpPr>
        <p:spPr bwMode="auto">
          <a:xfrm>
            <a:off x="3327400"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0" name="Line 65"/>
          <p:cNvSpPr>
            <a:spLocks noChangeShapeType="1"/>
          </p:cNvSpPr>
          <p:nvPr/>
        </p:nvSpPr>
        <p:spPr bwMode="auto">
          <a:xfrm>
            <a:off x="51054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1" name="Line 66"/>
          <p:cNvSpPr>
            <a:spLocks noChangeShapeType="1"/>
          </p:cNvSpPr>
          <p:nvPr/>
        </p:nvSpPr>
        <p:spPr bwMode="auto">
          <a:xfrm>
            <a:off x="56388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2" name="Freeform 67"/>
          <p:cNvSpPr>
            <a:spLocks/>
          </p:cNvSpPr>
          <p:nvPr/>
        </p:nvSpPr>
        <p:spPr bwMode="auto">
          <a:xfrm>
            <a:off x="57578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371328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209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2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2"/>
          <p:cNvSpPr>
            <a:spLocks noGrp="1"/>
          </p:cNvSpPr>
          <p:nvPr>
            <p:ph type="title"/>
          </p:nvPr>
        </p:nvSpPr>
        <p:spPr/>
        <p:txBody>
          <a:bodyPr/>
          <a:lstStyle/>
          <a:p>
            <a:r>
              <a:rPr lang="en-US" altLang="x-none">
                <a:ea typeface="ＭＳ Ｐゴシック" charset="-128"/>
              </a:rPr>
              <a:t>Example</a:t>
            </a:r>
          </a:p>
        </p:txBody>
      </p:sp>
      <p:sp>
        <p:nvSpPr>
          <p:cNvPr id="134146" name="Content Placeholder 3"/>
          <p:cNvSpPr>
            <a:spLocks noGrp="1"/>
          </p:cNvSpPr>
          <p:nvPr>
            <p:ph idx="1"/>
          </p:nvPr>
        </p:nvSpPr>
        <p:spPr/>
        <p:txBody>
          <a:bodyPr/>
          <a:lstStyle/>
          <a:p>
            <a:pPr>
              <a:buFont typeface="Wingdings" pitchFamily="2" charset="2"/>
              <a:buChar char="q"/>
            </a:pPr>
            <a:r>
              <a:rPr lang="en-US" altLang="x-none" dirty="0">
                <a:ea typeface="ＭＳ Ｐゴシック" charset="-128"/>
              </a:rPr>
              <a:t>Consider the presence service in a social networking system: shows which contacts are online (e.g., skype)</a:t>
            </a:r>
          </a:p>
          <a:p>
            <a:pPr lvl="1">
              <a:buFont typeface="Courier New" panose="02070309020205020404" pitchFamily="49" charset="0"/>
              <a:buChar char="o"/>
            </a:pPr>
            <a:r>
              <a:rPr lang="en-US" altLang="x-none" dirty="0">
                <a:ea typeface="ＭＳ Ｐゴシック" charset="-128"/>
              </a:rPr>
              <a:t>implementing by end user’</a:t>
            </a:r>
            <a:r>
              <a:rPr lang="en-US" altLang="ja-JP" dirty="0">
                <a:ea typeface="ＭＳ Ｐゴシック" charset="-128"/>
              </a:rPr>
              <a:t>s host app or through a third party service?</a:t>
            </a:r>
            <a:endParaRPr lang="en-US" altLang="x-none" dirty="0">
              <a:ea typeface="ＭＳ Ｐゴシック" charset="-128"/>
            </a:endParaRPr>
          </a:p>
        </p:txBody>
      </p:sp>
      <p:sp>
        <p:nvSpPr>
          <p:cNvPr id="134147" name="Slide Number Placeholder 1"/>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ClrTx/>
              <a:buSzTx/>
              <a:buFontTx/>
              <a:buNone/>
            </a:pPr>
            <a:fld id="{4FDB941E-CD56-AD43-96BA-64CA64D69C58}" type="slidenum">
              <a:rPr lang="en-US" altLang="x-none" sz="1200">
                <a:solidFill>
                  <a:srgbClr val="000000"/>
                </a:solidFill>
                <a:latin typeface="Tahoma" charset="0"/>
              </a:rPr>
              <a:pPr eaLnBrk="1" hangingPunct="1">
                <a:spcBef>
                  <a:spcPct val="0"/>
                </a:spcBef>
                <a:buClrTx/>
                <a:buSzTx/>
                <a:buFontTx/>
                <a:buNone/>
              </a:pPr>
              <a:t>52</a:t>
            </a:fld>
            <a:endParaRPr lang="en-US" altLang="x-none" sz="1200">
              <a:solidFill>
                <a:srgbClr val="000000"/>
              </a:solidFill>
              <a:latin typeface="Tahoma" charset="0"/>
            </a:endParaRPr>
          </a:p>
        </p:txBody>
      </p:sp>
      <p:sp>
        <p:nvSpPr>
          <p:cNvPr id="134148" name="Oval 37"/>
          <p:cNvSpPr>
            <a:spLocks noChangeArrowheads="1"/>
          </p:cNvSpPr>
          <p:nvPr/>
        </p:nvSpPr>
        <p:spPr bwMode="auto">
          <a:xfrm>
            <a:off x="1947863" y="4324350"/>
            <a:ext cx="1331912" cy="7588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49" name="Rectangle 44"/>
          <p:cNvSpPr>
            <a:spLocks noChangeArrowheads="1"/>
          </p:cNvSpPr>
          <p:nvPr/>
        </p:nvSpPr>
        <p:spPr bwMode="auto">
          <a:xfrm>
            <a:off x="1887538" y="4267200"/>
            <a:ext cx="1527175" cy="1600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0" name="Text Box 46"/>
          <p:cNvSpPr txBox="1">
            <a:spLocks noChangeArrowheads="1"/>
          </p:cNvSpPr>
          <p:nvPr/>
        </p:nvSpPr>
        <p:spPr bwMode="auto">
          <a:xfrm>
            <a:off x="2184400" y="4448175"/>
            <a:ext cx="773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4151" name="Oval 47"/>
          <p:cNvSpPr>
            <a:spLocks noChangeArrowheads="1"/>
          </p:cNvSpPr>
          <p:nvPr/>
        </p:nvSpPr>
        <p:spPr bwMode="auto">
          <a:xfrm>
            <a:off x="5621338" y="4324350"/>
            <a:ext cx="1335087" cy="7588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2" name="Rectangle 48"/>
          <p:cNvSpPr>
            <a:spLocks noChangeArrowheads="1"/>
          </p:cNvSpPr>
          <p:nvPr/>
        </p:nvSpPr>
        <p:spPr bwMode="auto">
          <a:xfrm>
            <a:off x="5562600" y="4267200"/>
            <a:ext cx="1524000" cy="1600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3" name="Oval 49"/>
          <p:cNvSpPr>
            <a:spLocks noChangeArrowheads="1"/>
          </p:cNvSpPr>
          <p:nvPr/>
        </p:nvSpPr>
        <p:spPr bwMode="auto">
          <a:xfrm>
            <a:off x="3962400" y="5181600"/>
            <a:ext cx="1143000" cy="58896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4154" name="Text Box 57"/>
          <p:cNvSpPr txBox="1">
            <a:spLocks noChangeArrowheads="1"/>
          </p:cNvSpPr>
          <p:nvPr/>
        </p:nvSpPr>
        <p:spPr bwMode="auto">
          <a:xfrm>
            <a:off x="1779588" y="4181475"/>
            <a:ext cx="569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ea typeface="宋体" charset="-122"/>
              </a:rPr>
              <a:t>A</a:t>
            </a:r>
          </a:p>
        </p:txBody>
      </p:sp>
      <p:sp>
        <p:nvSpPr>
          <p:cNvPr id="134155" name="Text Box 58"/>
          <p:cNvSpPr txBox="1">
            <a:spLocks noChangeArrowheads="1"/>
          </p:cNvSpPr>
          <p:nvPr/>
        </p:nvSpPr>
        <p:spPr bwMode="auto">
          <a:xfrm>
            <a:off x="5149850" y="4181475"/>
            <a:ext cx="115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B</a:t>
            </a:r>
            <a:endParaRPr lang="en-US" altLang="x-none" sz="2000" b="1">
              <a:solidFill>
                <a:srgbClr val="000000"/>
              </a:solidFill>
              <a:latin typeface="Arial" charset="0"/>
              <a:ea typeface="宋体" charset="-122"/>
            </a:endParaRPr>
          </a:p>
        </p:txBody>
      </p:sp>
      <p:sp>
        <p:nvSpPr>
          <p:cNvPr id="134156" name="Text Box 62"/>
          <p:cNvSpPr txBox="1">
            <a:spLocks noChangeArrowheads="1"/>
          </p:cNvSpPr>
          <p:nvPr/>
        </p:nvSpPr>
        <p:spPr bwMode="auto">
          <a:xfrm>
            <a:off x="5840413" y="4440238"/>
            <a:ext cx="7731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28" name="Line 54"/>
          <p:cNvSpPr>
            <a:spLocks noChangeShapeType="1"/>
          </p:cNvSpPr>
          <p:nvPr/>
        </p:nvSpPr>
        <p:spPr bwMode="auto">
          <a:xfrm>
            <a:off x="3200400" y="4800600"/>
            <a:ext cx="838200" cy="533400"/>
          </a:xfrm>
          <a:prstGeom prst="line">
            <a:avLst/>
          </a:prstGeom>
          <a:noFill/>
          <a:ln w="38100">
            <a:solidFill>
              <a:schemeClr val="accent6"/>
            </a:solidFill>
            <a:round/>
            <a:headEnd type="triangle" w="lg" len="med"/>
            <a:tailEnd type="triangle" w="lg" len="med"/>
          </a:ln>
          <a:extLst>
            <a:ext uri="{909E8E84-426E-40dd-AFC4-6F175D3DCCD1}"/>
          </a:extLst>
        </p:spPr>
        <p:txBody>
          <a:bodyPr wrap="none" anchor="ctr"/>
          <a:lstStyle/>
          <a:p>
            <a:pPr algn="ctr">
              <a:defRPr/>
            </a:pPr>
            <a:endParaRPr lang="en-US">
              <a:ea typeface="ＭＳ Ｐゴシック" charset="0"/>
              <a:cs typeface="ＭＳ Ｐゴシック" charset="0"/>
            </a:endParaRPr>
          </a:p>
        </p:txBody>
      </p:sp>
      <p:sp>
        <p:nvSpPr>
          <p:cNvPr id="29" name="Line 54"/>
          <p:cNvSpPr>
            <a:spLocks noChangeShapeType="1"/>
          </p:cNvSpPr>
          <p:nvPr/>
        </p:nvSpPr>
        <p:spPr bwMode="auto">
          <a:xfrm flipH="1">
            <a:off x="5029200" y="4876800"/>
            <a:ext cx="762000" cy="457200"/>
          </a:xfrm>
          <a:prstGeom prst="line">
            <a:avLst/>
          </a:prstGeom>
          <a:noFill/>
          <a:ln w="38100">
            <a:solidFill>
              <a:schemeClr val="accent6"/>
            </a:solidFill>
            <a:round/>
            <a:headEnd type="triangle" w="lg" len="med"/>
            <a:tailEnd type="triangle" w="lg" len="med"/>
          </a:ln>
          <a:extLst>
            <a:ext uri="{909E8E84-426E-40dd-AFC4-6F175D3DCCD1}"/>
          </a:extLst>
        </p:spPr>
        <p:txBody>
          <a:bodyPr wrap="none" anchor="ctr"/>
          <a:lstStyle/>
          <a:p>
            <a:pPr algn="ctr">
              <a:defRPr/>
            </a:pPr>
            <a:endParaRPr lang="en-US">
              <a:ea typeface="ＭＳ Ｐゴシック" charset="0"/>
              <a:cs typeface="ＭＳ Ｐゴシック" charset="0"/>
            </a:endParaRPr>
          </a:p>
        </p:txBody>
      </p:sp>
      <p:sp>
        <p:nvSpPr>
          <p:cNvPr id="134159" name="Line 54"/>
          <p:cNvSpPr>
            <a:spLocks noChangeShapeType="1"/>
          </p:cNvSpPr>
          <p:nvPr/>
        </p:nvSpPr>
        <p:spPr bwMode="auto">
          <a:xfrm>
            <a:off x="3276600" y="4648200"/>
            <a:ext cx="2362200" cy="0"/>
          </a:xfrm>
          <a:prstGeom prst="line">
            <a:avLst/>
          </a:prstGeom>
          <a:noFill/>
          <a:ln w="38100">
            <a:solidFill>
              <a:srgbClr val="660066"/>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8517814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x-none">
                <a:ea typeface="ＭＳ Ｐゴシック" charset="-128"/>
              </a:rPr>
              <a:t>Challenges</a:t>
            </a:r>
          </a:p>
        </p:txBody>
      </p:sp>
      <p:sp>
        <p:nvSpPr>
          <p:cNvPr id="136195" name="Rectangle 3"/>
          <p:cNvSpPr>
            <a:spLocks noGrp="1" noChangeArrowheads="1"/>
          </p:cNvSpPr>
          <p:nvPr>
            <p:ph idx="1"/>
          </p:nvPr>
        </p:nvSpPr>
        <p:spPr/>
        <p:txBody>
          <a:bodyPr/>
          <a:lstStyle/>
          <a:p>
            <a:pPr>
              <a:lnSpc>
                <a:spcPct val="80000"/>
              </a:lnSpc>
              <a:buFont typeface="Wingdings" pitchFamily="2" charset="2"/>
              <a:buChar char="q"/>
            </a:pPr>
            <a:r>
              <a:rPr lang="en-US" altLang="x-none" dirty="0">
                <a:ea typeface="ＭＳ Ｐゴシック" charset="-128"/>
              </a:rPr>
              <a:t>Challenges to build a good (networking) system: find the right balance between:</a:t>
            </a:r>
          </a:p>
        </p:txBody>
      </p:sp>
      <p:sp>
        <p:nvSpPr>
          <p:cNvPr id="136193"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E2A6828-7DBC-7D40-9558-B865CE401AED}" type="slidenum">
              <a:rPr lang="en-US" altLang="x-none" sz="1200">
                <a:latin typeface="Tahoma" charset="0"/>
              </a:rPr>
              <a:pPr>
                <a:spcBef>
                  <a:spcPct val="0"/>
                </a:spcBef>
                <a:buClrTx/>
                <a:buSzTx/>
                <a:buFontTx/>
                <a:buNone/>
              </a:pPr>
              <a:t>53</a:t>
            </a:fld>
            <a:endParaRPr lang="en-US" altLang="x-none" sz="1200">
              <a:latin typeface="Tahoma" charset="0"/>
            </a:endParaRPr>
          </a:p>
        </p:txBody>
      </p:sp>
      <p:sp>
        <p:nvSpPr>
          <p:cNvPr id="136196" name="Text Box 4"/>
          <p:cNvSpPr txBox="1">
            <a:spLocks noChangeArrowheads="1"/>
          </p:cNvSpPr>
          <p:nvPr/>
        </p:nvSpPr>
        <p:spPr bwMode="auto">
          <a:xfrm>
            <a:off x="5294313" y="3492500"/>
            <a:ext cx="30035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reuse, interoperability,</a:t>
            </a:r>
            <a:br>
              <a:rPr lang="en-US" altLang="x-none" sz="2000">
                <a:solidFill>
                  <a:srgbClr val="000000"/>
                </a:solidFill>
                <a:latin typeface="Arial" charset="0"/>
              </a:rPr>
            </a:br>
            <a:r>
              <a:rPr lang="en-US" altLang="x-none" sz="2000">
                <a:solidFill>
                  <a:srgbClr val="000000"/>
                </a:solidFill>
                <a:latin typeface="Arial" charset="0"/>
              </a:rPr>
              <a:t>implementation effort</a:t>
            </a:r>
          </a:p>
          <a:p>
            <a:pPr algn="ctr">
              <a:spcBef>
                <a:spcPct val="0"/>
              </a:spcBef>
              <a:buClrTx/>
              <a:buSzTx/>
              <a:buFontTx/>
              <a:buNone/>
            </a:pPr>
            <a:r>
              <a:rPr lang="en-US" altLang="x-none" sz="2000">
                <a:solidFill>
                  <a:srgbClr val="000000"/>
                </a:solidFill>
                <a:latin typeface="Arial" charset="0"/>
              </a:rPr>
              <a:t>(apply layering concepts)</a:t>
            </a:r>
          </a:p>
        </p:txBody>
      </p:sp>
      <p:sp>
        <p:nvSpPr>
          <p:cNvPr id="136197" name="Text Box 5"/>
          <p:cNvSpPr txBox="1">
            <a:spLocks noChangeArrowheads="1"/>
          </p:cNvSpPr>
          <p:nvPr/>
        </p:nvSpPr>
        <p:spPr bwMode="auto">
          <a:xfrm>
            <a:off x="2590800" y="3035300"/>
            <a:ext cx="267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end-to-end arguments</a:t>
            </a:r>
          </a:p>
        </p:txBody>
      </p:sp>
      <p:sp>
        <p:nvSpPr>
          <p:cNvPr id="136198" name="Line 8"/>
          <p:cNvSpPr>
            <a:spLocks noChangeShapeType="1"/>
          </p:cNvSpPr>
          <p:nvPr/>
        </p:nvSpPr>
        <p:spPr bwMode="auto">
          <a:xfrm>
            <a:off x="2819400" y="3886200"/>
            <a:ext cx="2133600" cy="0"/>
          </a:xfrm>
          <a:prstGeom prst="line">
            <a:avLst/>
          </a:prstGeom>
          <a:noFill/>
          <a:ln w="57150">
            <a:solidFill>
              <a:schemeClr val="accent1"/>
            </a:solidFill>
            <a:round/>
            <a:headEnd type="stealth" w="lg" len="lg"/>
            <a:tailEnd type="stealth" w="lg" len="lg"/>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136199" name="Text Box 9"/>
          <p:cNvSpPr txBox="1">
            <a:spLocks noChangeArrowheads="1"/>
          </p:cNvSpPr>
          <p:nvPr/>
        </p:nvSpPr>
        <p:spPr bwMode="auto">
          <a:xfrm>
            <a:off x="1066800" y="3657600"/>
            <a:ext cx="1604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performance</a:t>
            </a:r>
          </a:p>
        </p:txBody>
      </p:sp>
      <p:sp>
        <p:nvSpPr>
          <p:cNvPr id="136200" name="Rectangle 10"/>
          <p:cNvSpPr>
            <a:spLocks noChangeArrowheads="1"/>
          </p:cNvSpPr>
          <p:nvPr/>
        </p:nvSpPr>
        <p:spPr bwMode="auto">
          <a:xfrm>
            <a:off x="990600" y="525780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lstStyle>
            <a:lvl1pPr marL="285750" indent="-28575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80000"/>
              </a:lnSpc>
              <a:spcBef>
                <a:spcPct val="30000"/>
              </a:spcBef>
              <a:buClr>
                <a:srgbClr val="000000"/>
              </a:buClr>
              <a:buSzPct val="75000"/>
              <a:buFont typeface="Wingdings" charset="2"/>
              <a:buNone/>
            </a:pPr>
            <a:r>
              <a:rPr lang="en-US" altLang="x-none">
                <a:solidFill>
                  <a:srgbClr val="000000"/>
                </a:solidFill>
                <a:latin typeface="Arial" charset="0"/>
              </a:rPr>
              <a:t>No universal answer: the answer depends on the goals and assumptions!</a:t>
            </a:r>
          </a:p>
        </p:txBody>
      </p:sp>
      <p:pic>
        <p:nvPicPr>
          <p:cNvPr id="136201" name="Picture 12" descr="yin-y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600" y="0"/>
            <a:ext cx="1273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76060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Limitations of </a:t>
            </a:r>
            <a:r>
              <a:rPr lang="en-US"/>
              <a:t>Layered Architecture</a:t>
            </a:r>
          </a:p>
        </p:txBody>
      </p:sp>
      <p:sp>
        <p:nvSpPr>
          <p:cNvPr id="4" name="Slide Number Placeholder 3"/>
          <p:cNvSpPr>
            <a:spLocks noGrp="1"/>
          </p:cNvSpPr>
          <p:nvPr>
            <p:ph type="sldNum" sz="quarter" idx="4294967295"/>
          </p:nvPr>
        </p:nvSpPr>
        <p:spPr/>
        <p:txBody>
          <a:bodyPr/>
          <a:lstStyle/>
          <a:p>
            <a:pPr>
              <a:defRPr/>
            </a:pPr>
            <a:fld id="{1975D657-9558-0F49-AFEE-B5906D87F257}" type="slidenum">
              <a:rPr lang="en-US" altLang="x-none" smtClean="0"/>
              <a:pPr>
                <a:defRPr/>
              </a:pPr>
              <a:t>54</a:t>
            </a:fld>
            <a:endParaRPr lang="en-US" altLang="x-none"/>
          </a:p>
        </p:txBody>
      </p:sp>
    </p:spTree>
    <p:extLst>
      <p:ext uri="{BB962C8B-B14F-4D97-AF65-F5344CB8AC3E}">
        <p14:creationId xmlns:p14="http://schemas.microsoft.com/office/powerpoint/2010/main" val="8693488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4"/>
          <p:cNvSpPr>
            <a:spLocks noGrp="1"/>
          </p:cNvSpPr>
          <p:nvPr>
            <p:ph type="sldNum" sz="quarter" idx="12"/>
          </p:nvPr>
        </p:nvSpPr>
        <p:spPr>
          <a:xfrm>
            <a:off x="5137150" y="6369050"/>
            <a:ext cx="3956050" cy="455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22815930-ABDC-E54C-A9B6-86C11191193E}" type="slidenum">
              <a:rPr lang="en-US" altLang="x-none" sz="1200">
                <a:solidFill>
                  <a:srgbClr val="000000"/>
                </a:solidFill>
                <a:latin typeface="Tahoma" charset="0"/>
              </a:rPr>
              <a:pPr/>
              <a:t>55</a:t>
            </a:fld>
            <a:endParaRPr lang="en-US" altLang="x-none" sz="1200">
              <a:solidFill>
                <a:srgbClr val="000000"/>
              </a:solidFill>
              <a:latin typeface="Tahoma" charset="0"/>
            </a:endParaRPr>
          </a:p>
        </p:txBody>
      </p:sp>
      <p:sp>
        <p:nvSpPr>
          <p:cNvPr id="93186" name="Rectangle 2"/>
          <p:cNvSpPr>
            <a:spLocks noGrp="1" noChangeArrowheads="1"/>
          </p:cNvSpPr>
          <p:nvPr>
            <p:ph type="title"/>
          </p:nvPr>
        </p:nvSpPr>
        <p:spPr/>
        <p:txBody>
          <a:bodyPr/>
          <a:lstStyle/>
          <a:p>
            <a:r>
              <a:rPr lang="en-US" altLang="x-none">
                <a:ea typeface="ＭＳ Ｐゴシック" charset="-128"/>
              </a:rPr>
              <a:t>Outline</a:t>
            </a:r>
          </a:p>
        </p:txBody>
      </p:sp>
      <p:sp>
        <p:nvSpPr>
          <p:cNvPr id="93187"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Ad</a:t>
            </a:r>
            <a:r>
              <a:rPr lang="en-US" altLang="zh-CN" dirty="0">
                <a:ea typeface="ＭＳ Ｐゴシック" charset="-128"/>
              </a:rPr>
              <a:t>min.</a:t>
            </a:r>
            <a:r>
              <a:rPr lang="zh-CN" altLang="en-US" dirty="0">
                <a:ea typeface="ＭＳ Ｐゴシック" charset="-128"/>
              </a:rPr>
              <a:t> </a:t>
            </a:r>
            <a:r>
              <a:rPr lang="en-US" altLang="zh-CN" dirty="0">
                <a:ea typeface="ＭＳ Ｐゴシック" charset="-128"/>
              </a:rPr>
              <a:t>and</a:t>
            </a:r>
            <a:r>
              <a:rPr lang="zh-CN" altLang="en-US" dirty="0">
                <a:ea typeface="ＭＳ Ｐゴシック" charset="-128"/>
              </a:rPr>
              <a:t> </a:t>
            </a:r>
            <a:r>
              <a:rPr lang="en-US" altLang="zh-CN" dirty="0">
                <a:ea typeface="ＭＳ Ｐゴシック" charset="-128"/>
              </a:rPr>
              <a:t>r</a:t>
            </a:r>
            <a:r>
              <a:rPr lang="en-US" altLang="x-none" dirty="0">
                <a:ea typeface="ＭＳ Ｐゴシック" charset="-128"/>
              </a:rPr>
              <a:t>ecap</a:t>
            </a:r>
          </a:p>
          <a:p>
            <a:pPr>
              <a:buFont typeface="Wingdings" pitchFamily="2" charset="2"/>
              <a:buChar char="q"/>
            </a:pPr>
            <a:r>
              <a:rPr lang="en-US" dirty="0">
                <a:ea typeface="宋体" charset="-122"/>
              </a:rPr>
              <a:t>A taxonomy of communication networks</a:t>
            </a:r>
            <a:endParaRPr lang="en-US" altLang="x-none" dirty="0">
              <a:ea typeface="ＭＳ Ｐゴシック" charset="-128"/>
            </a:endParaRPr>
          </a:p>
          <a:p>
            <a:pPr>
              <a:buClr>
                <a:srgbClr val="0033CC"/>
              </a:buClr>
              <a:buFont typeface="Wingdings" charset="2"/>
              <a:buChar char="q"/>
            </a:pPr>
            <a:r>
              <a:rPr lang="en-US" altLang="x-none" dirty="0">
                <a:ea typeface="宋体" charset="-122"/>
              </a:rPr>
              <a:t>Layered network architecture</a:t>
            </a:r>
          </a:p>
          <a:p>
            <a:pPr lvl="1">
              <a:buSzPct val="85000"/>
              <a:buFont typeface="Wingdings" pitchFamily="2" charset="2"/>
              <a:buChar char="q"/>
            </a:pPr>
            <a:r>
              <a:rPr lang="en-US" altLang="x-none" sz="2800" i="1" dirty="0"/>
              <a:t>what is layering?</a:t>
            </a:r>
          </a:p>
          <a:p>
            <a:pPr lvl="1">
              <a:buSzPct val="85000"/>
              <a:buFont typeface="Wingdings" charset="2"/>
              <a:buChar char="q"/>
            </a:pPr>
            <a:r>
              <a:rPr lang="en-US" altLang="x-none" sz="2800" dirty="0"/>
              <a:t>why </a:t>
            </a:r>
            <a:r>
              <a:rPr lang="en-US" altLang="zh-CN" sz="2800" dirty="0">
                <a:ea typeface="宋体" charset="-122"/>
              </a:rPr>
              <a:t>l</a:t>
            </a:r>
            <a:r>
              <a:rPr lang="en-US" altLang="x-none" sz="2800" dirty="0"/>
              <a:t>ayering?</a:t>
            </a:r>
          </a:p>
          <a:p>
            <a:pPr lvl="1">
              <a:buClr>
                <a:srgbClr val="0033CC"/>
              </a:buClr>
              <a:buSzPct val="85000"/>
              <a:buFont typeface="Wingdings" charset="2"/>
              <a:buChar char="q"/>
            </a:pPr>
            <a:r>
              <a:rPr lang="en-US" altLang="x-none" sz="2800" dirty="0"/>
              <a:t>how to determine the layers?</a:t>
            </a:r>
          </a:p>
          <a:p>
            <a:pPr lvl="1">
              <a:buClr>
                <a:srgbClr val="C00000"/>
              </a:buClr>
              <a:buSzPct val="85000"/>
              <a:buFont typeface="Wingdings" pitchFamily="2" charset="2"/>
              <a:buChar char="Ø"/>
            </a:pPr>
            <a:r>
              <a:rPr lang="en-US" altLang="x-none" sz="2800" i="1" dirty="0">
                <a:solidFill>
                  <a:srgbClr val="C00000"/>
                </a:solidFill>
              </a:rPr>
              <a:t>ISO/OSI layering and Internet layering</a:t>
            </a:r>
            <a:endParaRPr lang="en-US" altLang="x-none" i="1" dirty="0">
              <a:solidFill>
                <a:srgbClr val="C00000"/>
              </a:solidFill>
              <a:ea typeface="ＭＳ Ｐゴシック" charset="-128"/>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C6059EFC-89EB-B848-847C-5291CBB143C7}" type="slidenum">
              <a:rPr lang="en-US" altLang="x-none" sz="1200">
                <a:solidFill>
                  <a:srgbClr val="000000"/>
                </a:solidFill>
                <a:latin typeface="Tahoma" charset="0"/>
              </a:rPr>
              <a:pPr/>
              <a:t>56</a:t>
            </a:fld>
            <a:endParaRPr lang="en-US" altLang="x-none" sz="1200">
              <a:solidFill>
                <a:srgbClr val="000000"/>
              </a:solidFill>
              <a:latin typeface="Tahoma" charset="0"/>
            </a:endParaRPr>
          </a:p>
        </p:txBody>
      </p:sp>
      <p:sp>
        <p:nvSpPr>
          <p:cNvPr id="95234" name="Rectangle 4"/>
          <p:cNvSpPr>
            <a:spLocks noChangeArrowheads="1"/>
          </p:cNvSpPr>
          <p:nvPr/>
        </p:nvSpPr>
        <p:spPr bwMode="auto">
          <a:xfrm>
            <a:off x="1066800" y="2971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35" name="Rectangle 5"/>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4000" u="sng" dirty="0">
                <a:solidFill>
                  <a:srgbClr val="3333CC"/>
                </a:solidFill>
                <a:latin typeface="Comic Sans MS" charset="0"/>
              </a:rPr>
              <a:t>ISO/OSI Reference Model</a:t>
            </a:r>
          </a:p>
        </p:txBody>
      </p:sp>
      <p:sp>
        <p:nvSpPr>
          <p:cNvPr id="95236" name="Rectangle 6"/>
          <p:cNvSpPr>
            <a:spLocks noChangeArrowheads="1"/>
          </p:cNvSpPr>
          <p:nvPr/>
        </p:nvSpPr>
        <p:spPr bwMode="auto">
          <a:xfrm>
            <a:off x="533400" y="1447800"/>
            <a:ext cx="7772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lgn="l">
              <a:spcBef>
                <a:spcPct val="20000"/>
              </a:spcBef>
              <a:buClr>
                <a:srgbClr val="3333CC"/>
              </a:buClr>
              <a:buSzPct val="85000"/>
              <a:buFont typeface="Wingdings" pitchFamily="2" charset="2"/>
              <a:buChar char="q"/>
            </a:pPr>
            <a:r>
              <a:rPr lang="en-US" altLang="x-none" sz="2800" dirty="0">
                <a:solidFill>
                  <a:srgbClr val="000000"/>
                </a:solidFill>
                <a:latin typeface="Comic Sans MS" charset="0"/>
              </a:rPr>
              <a:t>Seven layers</a:t>
            </a:r>
          </a:p>
          <a:p>
            <a:pPr marL="800100" lvl="1" indent="-342900" algn="l">
              <a:spcBef>
                <a:spcPct val="20000"/>
              </a:spcBef>
              <a:buClr>
                <a:srgbClr val="3333CC"/>
              </a:buClr>
              <a:buSzPct val="75000"/>
              <a:buFont typeface="Courier New" panose="02070309020205020404" pitchFamily="49" charset="0"/>
              <a:buChar char="o"/>
            </a:pPr>
            <a:r>
              <a:rPr lang="en-US" altLang="x-none" dirty="0">
                <a:solidFill>
                  <a:srgbClr val="000000"/>
                </a:solidFill>
                <a:latin typeface="Comic Sans MS" charset="0"/>
              </a:rPr>
              <a:t>highest four layers are implemented in host</a:t>
            </a:r>
          </a:p>
        </p:txBody>
      </p:sp>
      <p:sp>
        <p:nvSpPr>
          <p:cNvPr id="95237" name="Text Box 7"/>
          <p:cNvSpPr txBox="1">
            <a:spLocks noChangeArrowheads="1"/>
          </p:cNvSpPr>
          <p:nvPr/>
        </p:nvSpPr>
        <p:spPr bwMode="auto">
          <a:xfrm>
            <a:off x="1143000" y="2971800"/>
            <a:ext cx="156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Application</a:t>
            </a:r>
          </a:p>
        </p:txBody>
      </p:sp>
      <p:sp>
        <p:nvSpPr>
          <p:cNvPr id="95238" name="Rectangle 8"/>
          <p:cNvSpPr>
            <a:spLocks noChangeArrowheads="1"/>
          </p:cNvSpPr>
          <p:nvPr/>
        </p:nvSpPr>
        <p:spPr bwMode="auto">
          <a:xfrm>
            <a:off x="1066800" y="3352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39" name="Text Box 9"/>
          <p:cNvSpPr txBox="1">
            <a:spLocks noChangeArrowheads="1"/>
          </p:cNvSpPr>
          <p:nvPr/>
        </p:nvSpPr>
        <p:spPr bwMode="auto">
          <a:xfrm>
            <a:off x="1096963" y="3336925"/>
            <a:ext cx="1722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dirty="0">
                <a:solidFill>
                  <a:srgbClr val="000000"/>
                </a:solidFill>
                <a:latin typeface="Arial" charset="0"/>
              </a:rPr>
              <a:t>Presentation</a:t>
            </a:r>
          </a:p>
        </p:txBody>
      </p:sp>
      <p:sp>
        <p:nvSpPr>
          <p:cNvPr id="95240" name="Rectangle 10"/>
          <p:cNvSpPr>
            <a:spLocks noChangeArrowheads="1"/>
          </p:cNvSpPr>
          <p:nvPr/>
        </p:nvSpPr>
        <p:spPr bwMode="auto">
          <a:xfrm>
            <a:off x="1066800" y="3733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1" name="Text Box 11"/>
          <p:cNvSpPr txBox="1">
            <a:spLocks noChangeArrowheads="1"/>
          </p:cNvSpPr>
          <p:nvPr/>
        </p:nvSpPr>
        <p:spPr bwMode="auto">
          <a:xfrm>
            <a:off x="1325563" y="3717925"/>
            <a:ext cx="1158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Session</a:t>
            </a:r>
          </a:p>
        </p:txBody>
      </p:sp>
      <p:sp>
        <p:nvSpPr>
          <p:cNvPr id="95242" name="Rectangle 12"/>
          <p:cNvSpPr>
            <a:spLocks noChangeArrowheads="1"/>
          </p:cNvSpPr>
          <p:nvPr/>
        </p:nvSpPr>
        <p:spPr bwMode="auto">
          <a:xfrm>
            <a:off x="1066800" y="4114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3" name="Text Box 13"/>
          <p:cNvSpPr txBox="1">
            <a:spLocks noChangeArrowheads="1"/>
          </p:cNvSpPr>
          <p:nvPr/>
        </p:nvSpPr>
        <p:spPr bwMode="auto">
          <a:xfrm>
            <a:off x="1247775" y="40989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Transport</a:t>
            </a:r>
          </a:p>
        </p:txBody>
      </p:sp>
      <p:sp>
        <p:nvSpPr>
          <p:cNvPr id="95244" name="Rectangle 14"/>
          <p:cNvSpPr>
            <a:spLocks noChangeArrowheads="1"/>
          </p:cNvSpPr>
          <p:nvPr/>
        </p:nvSpPr>
        <p:spPr bwMode="auto">
          <a:xfrm>
            <a:off x="1066800" y="4495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5" name="Text Box 15"/>
          <p:cNvSpPr txBox="1">
            <a:spLocks noChangeArrowheads="1"/>
          </p:cNvSpPr>
          <p:nvPr/>
        </p:nvSpPr>
        <p:spPr bwMode="auto">
          <a:xfrm>
            <a:off x="1247775" y="44799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5246" name="Rectangle 16"/>
          <p:cNvSpPr>
            <a:spLocks noChangeArrowheads="1"/>
          </p:cNvSpPr>
          <p:nvPr/>
        </p:nvSpPr>
        <p:spPr bwMode="auto">
          <a:xfrm>
            <a:off x="1066800" y="4876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7" name="Text Box 17"/>
          <p:cNvSpPr txBox="1">
            <a:spLocks noChangeArrowheads="1"/>
          </p:cNvSpPr>
          <p:nvPr/>
        </p:nvSpPr>
        <p:spPr bwMode="auto">
          <a:xfrm>
            <a:off x="1247775" y="48609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5248" name="Rectangle 18"/>
          <p:cNvSpPr>
            <a:spLocks noChangeArrowheads="1"/>
          </p:cNvSpPr>
          <p:nvPr/>
        </p:nvSpPr>
        <p:spPr bwMode="auto">
          <a:xfrm>
            <a:off x="1066800" y="5257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9" name="Text Box 19"/>
          <p:cNvSpPr txBox="1">
            <a:spLocks noChangeArrowheads="1"/>
          </p:cNvSpPr>
          <p:nvPr/>
        </p:nvSpPr>
        <p:spPr bwMode="auto">
          <a:xfrm>
            <a:off x="1220788" y="52419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5250" name="Rectangle 20"/>
          <p:cNvSpPr>
            <a:spLocks noChangeArrowheads="1"/>
          </p:cNvSpPr>
          <p:nvPr/>
        </p:nvSpPr>
        <p:spPr bwMode="auto">
          <a:xfrm>
            <a:off x="6477000" y="2971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1" name="Text Box 21"/>
          <p:cNvSpPr txBox="1">
            <a:spLocks noChangeArrowheads="1"/>
          </p:cNvSpPr>
          <p:nvPr/>
        </p:nvSpPr>
        <p:spPr bwMode="auto">
          <a:xfrm>
            <a:off x="6510338" y="2971800"/>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Application</a:t>
            </a:r>
          </a:p>
        </p:txBody>
      </p:sp>
      <p:sp>
        <p:nvSpPr>
          <p:cNvPr id="95252" name="Rectangle 22"/>
          <p:cNvSpPr>
            <a:spLocks noChangeArrowheads="1"/>
          </p:cNvSpPr>
          <p:nvPr/>
        </p:nvSpPr>
        <p:spPr bwMode="auto">
          <a:xfrm>
            <a:off x="6477000" y="3352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3" name="Text Box 23"/>
          <p:cNvSpPr txBox="1">
            <a:spLocks noChangeArrowheads="1"/>
          </p:cNvSpPr>
          <p:nvPr/>
        </p:nvSpPr>
        <p:spPr bwMode="auto">
          <a:xfrm>
            <a:off x="6507163" y="3336925"/>
            <a:ext cx="1722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Presentation</a:t>
            </a:r>
          </a:p>
        </p:txBody>
      </p:sp>
      <p:sp>
        <p:nvSpPr>
          <p:cNvPr id="95254" name="Rectangle 24"/>
          <p:cNvSpPr>
            <a:spLocks noChangeArrowheads="1"/>
          </p:cNvSpPr>
          <p:nvPr/>
        </p:nvSpPr>
        <p:spPr bwMode="auto">
          <a:xfrm>
            <a:off x="6477000" y="3733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5" name="Text Box 25"/>
          <p:cNvSpPr txBox="1">
            <a:spLocks noChangeArrowheads="1"/>
          </p:cNvSpPr>
          <p:nvPr/>
        </p:nvSpPr>
        <p:spPr bwMode="auto">
          <a:xfrm>
            <a:off x="6735763" y="3717925"/>
            <a:ext cx="1158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Session</a:t>
            </a:r>
          </a:p>
        </p:txBody>
      </p:sp>
      <p:sp>
        <p:nvSpPr>
          <p:cNvPr id="95256" name="Rectangle 26"/>
          <p:cNvSpPr>
            <a:spLocks noChangeArrowheads="1"/>
          </p:cNvSpPr>
          <p:nvPr/>
        </p:nvSpPr>
        <p:spPr bwMode="auto">
          <a:xfrm>
            <a:off x="6477000" y="4114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7" name="Text Box 27"/>
          <p:cNvSpPr txBox="1">
            <a:spLocks noChangeArrowheads="1"/>
          </p:cNvSpPr>
          <p:nvPr/>
        </p:nvSpPr>
        <p:spPr bwMode="auto">
          <a:xfrm>
            <a:off x="6657975" y="40989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Transport</a:t>
            </a:r>
          </a:p>
        </p:txBody>
      </p:sp>
      <p:sp>
        <p:nvSpPr>
          <p:cNvPr id="95258" name="Rectangle 28"/>
          <p:cNvSpPr>
            <a:spLocks noChangeArrowheads="1"/>
          </p:cNvSpPr>
          <p:nvPr/>
        </p:nvSpPr>
        <p:spPr bwMode="auto">
          <a:xfrm>
            <a:off x="6477000" y="4495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9" name="Text Box 29"/>
          <p:cNvSpPr txBox="1">
            <a:spLocks noChangeArrowheads="1"/>
          </p:cNvSpPr>
          <p:nvPr/>
        </p:nvSpPr>
        <p:spPr bwMode="auto">
          <a:xfrm>
            <a:off x="6657975" y="44799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5260" name="Rectangle 30"/>
          <p:cNvSpPr>
            <a:spLocks noChangeArrowheads="1"/>
          </p:cNvSpPr>
          <p:nvPr/>
        </p:nvSpPr>
        <p:spPr bwMode="auto">
          <a:xfrm>
            <a:off x="6477000" y="4876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1" name="Text Box 31"/>
          <p:cNvSpPr txBox="1">
            <a:spLocks noChangeArrowheads="1"/>
          </p:cNvSpPr>
          <p:nvPr/>
        </p:nvSpPr>
        <p:spPr bwMode="auto">
          <a:xfrm>
            <a:off x="6657975" y="48609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5262" name="Rectangle 32"/>
          <p:cNvSpPr>
            <a:spLocks noChangeArrowheads="1"/>
          </p:cNvSpPr>
          <p:nvPr/>
        </p:nvSpPr>
        <p:spPr bwMode="auto">
          <a:xfrm>
            <a:off x="6477000" y="5257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3" name="Text Box 33"/>
          <p:cNvSpPr txBox="1">
            <a:spLocks noChangeArrowheads="1"/>
          </p:cNvSpPr>
          <p:nvPr/>
        </p:nvSpPr>
        <p:spPr bwMode="auto">
          <a:xfrm>
            <a:off x="6630988" y="52419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5264" name="Rectangle 34"/>
          <p:cNvSpPr>
            <a:spLocks noChangeArrowheads="1"/>
          </p:cNvSpPr>
          <p:nvPr/>
        </p:nvSpPr>
        <p:spPr bwMode="auto">
          <a:xfrm>
            <a:off x="3706813" y="44958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5" name="Text Box 35"/>
          <p:cNvSpPr txBox="1">
            <a:spLocks noChangeArrowheads="1"/>
          </p:cNvSpPr>
          <p:nvPr/>
        </p:nvSpPr>
        <p:spPr bwMode="auto">
          <a:xfrm>
            <a:off x="3887788" y="44799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5266" name="Rectangle 36"/>
          <p:cNvSpPr>
            <a:spLocks noChangeArrowheads="1"/>
          </p:cNvSpPr>
          <p:nvPr/>
        </p:nvSpPr>
        <p:spPr bwMode="auto">
          <a:xfrm>
            <a:off x="3706813" y="48768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7" name="Text Box 37"/>
          <p:cNvSpPr txBox="1">
            <a:spLocks noChangeArrowheads="1"/>
          </p:cNvSpPr>
          <p:nvPr/>
        </p:nvSpPr>
        <p:spPr bwMode="auto">
          <a:xfrm>
            <a:off x="3887788" y="48609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5268" name="Rectangle 38"/>
          <p:cNvSpPr>
            <a:spLocks noChangeArrowheads="1"/>
          </p:cNvSpPr>
          <p:nvPr/>
        </p:nvSpPr>
        <p:spPr bwMode="auto">
          <a:xfrm>
            <a:off x="3706813" y="52578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9" name="Text Box 39"/>
          <p:cNvSpPr txBox="1">
            <a:spLocks noChangeArrowheads="1"/>
          </p:cNvSpPr>
          <p:nvPr/>
        </p:nvSpPr>
        <p:spPr bwMode="auto">
          <a:xfrm>
            <a:off x="3860800" y="52419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5270" name="Rectangle 40"/>
          <p:cNvSpPr>
            <a:spLocks noChangeArrowheads="1"/>
          </p:cNvSpPr>
          <p:nvPr/>
        </p:nvSpPr>
        <p:spPr bwMode="auto">
          <a:xfrm>
            <a:off x="838200" y="5638800"/>
            <a:ext cx="7543800" cy="381000"/>
          </a:xfrm>
          <a:prstGeom prst="rect">
            <a:avLst/>
          </a:prstGeom>
          <a:solidFill>
            <a:srgbClr val="EAEAEA"/>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71" name="Text Box 41"/>
          <p:cNvSpPr txBox="1">
            <a:spLocks noChangeArrowheads="1"/>
          </p:cNvSpPr>
          <p:nvPr/>
        </p:nvSpPr>
        <p:spPr bwMode="auto">
          <a:xfrm>
            <a:off x="3505200" y="56229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 medium</a:t>
            </a:r>
          </a:p>
        </p:txBody>
      </p:sp>
      <p:cxnSp>
        <p:nvCxnSpPr>
          <p:cNvPr id="95272" name="AutoShape 42"/>
          <p:cNvCxnSpPr>
            <a:cxnSpLocks noChangeShapeType="1"/>
            <a:stCxn id="95248" idx="3"/>
            <a:endCxn id="95268" idx="1"/>
          </p:cNvCxnSpPr>
          <p:nvPr/>
        </p:nvCxnSpPr>
        <p:spPr bwMode="auto">
          <a:xfrm>
            <a:off x="2782888" y="54483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3" name="AutoShape 43"/>
          <p:cNvCxnSpPr>
            <a:cxnSpLocks noChangeShapeType="1"/>
            <a:stCxn id="95246" idx="3"/>
            <a:endCxn id="95266" idx="1"/>
          </p:cNvCxnSpPr>
          <p:nvPr/>
        </p:nvCxnSpPr>
        <p:spPr bwMode="auto">
          <a:xfrm>
            <a:off x="2782888" y="50673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4" name="AutoShape 44"/>
          <p:cNvCxnSpPr>
            <a:cxnSpLocks noChangeShapeType="1"/>
            <a:stCxn id="95244" idx="3"/>
            <a:endCxn id="95264" idx="1"/>
          </p:cNvCxnSpPr>
          <p:nvPr/>
        </p:nvCxnSpPr>
        <p:spPr bwMode="auto">
          <a:xfrm>
            <a:off x="2782888" y="46863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5" name="AutoShape 45"/>
          <p:cNvCxnSpPr>
            <a:cxnSpLocks noChangeShapeType="1"/>
            <a:stCxn id="95268" idx="3"/>
            <a:endCxn id="95262" idx="1"/>
          </p:cNvCxnSpPr>
          <p:nvPr/>
        </p:nvCxnSpPr>
        <p:spPr bwMode="auto">
          <a:xfrm>
            <a:off x="5422900" y="54483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6" name="AutoShape 46"/>
          <p:cNvCxnSpPr>
            <a:cxnSpLocks noChangeShapeType="1"/>
            <a:stCxn id="95266" idx="3"/>
            <a:endCxn id="95260" idx="1"/>
          </p:cNvCxnSpPr>
          <p:nvPr/>
        </p:nvCxnSpPr>
        <p:spPr bwMode="auto">
          <a:xfrm>
            <a:off x="5422900" y="50673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7" name="AutoShape 47"/>
          <p:cNvCxnSpPr>
            <a:cxnSpLocks noChangeShapeType="1"/>
            <a:stCxn id="95264" idx="3"/>
            <a:endCxn id="95258" idx="1"/>
          </p:cNvCxnSpPr>
          <p:nvPr/>
        </p:nvCxnSpPr>
        <p:spPr bwMode="auto">
          <a:xfrm>
            <a:off x="5422900" y="46863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8" name="AutoShape 48"/>
          <p:cNvCxnSpPr>
            <a:cxnSpLocks noChangeShapeType="1"/>
            <a:stCxn id="95242" idx="3"/>
            <a:endCxn id="95256" idx="1"/>
          </p:cNvCxnSpPr>
          <p:nvPr/>
        </p:nvCxnSpPr>
        <p:spPr bwMode="auto">
          <a:xfrm>
            <a:off x="2782888" y="43053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9" name="AutoShape 49"/>
          <p:cNvCxnSpPr>
            <a:cxnSpLocks noChangeShapeType="1"/>
            <a:stCxn id="95240" idx="3"/>
            <a:endCxn id="95254" idx="1"/>
          </p:cNvCxnSpPr>
          <p:nvPr/>
        </p:nvCxnSpPr>
        <p:spPr bwMode="auto">
          <a:xfrm>
            <a:off x="2782888" y="39243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80" name="AutoShape 50"/>
          <p:cNvCxnSpPr>
            <a:cxnSpLocks noChangeShapeType="1"/>
            <a:stCxn id="95234" idx="3"/>
            <a:endCxn id="95251" idx="1"/>
          </p:cNvCxnSpPr>
          <p:nvPr/>
        </p:nvCxnSpPr>
        <p:spPr bwMode="auto">
          <a:xfrm>
            <a:off x="2782888" y="3162300"/>
            <a:ext cx="3727450" cy="7938"/>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81" name="AutoShape 51"/>
          <p:cNvCxnSpPr>
            <a:cxnSpLocks noChangeShapeType="1"/>
          </p:cNvCxnSpPr>
          <p:nvPr/>
        </p:nvCxnSpPr>
        <p:spPr bwMode="auto">
          <a:xfrm>
            <a:off x="2781300" y="3554413"/>
            <a:ext cx="3687763"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A7DE50C8-3076-9B47-8C35-334CF0DD5986}" type="slidenum">
              <a:rPr lang="en-US" altLang="x-none" sz="1200">
                <a:solidFill>
                  <a:srgbClr val="000000"/>
                </a:solidFill>
                <a:latin typeface="Tahoma" charset="0"/>
              </a:rPr>
              <a:pPr/>
              <a:t>57</a:t>
            </a:fld>
            <a:endParaRPr lang="en-US" altLang="x-none" sz="1200">
              <a:solidFill>
                <a:srgbClr val="000000"/>
              </a:solidFill>
              <a:latin typeface="Tahoma" charset="0"/>
            </a:endParaRPr>
          </a:p>
        </p:txBody>
      </p:sp>
      <p:sp>
        <p:nvSpPr>
          <p:cNvPr id="97282"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4000" u="sng" dirty="0">
                <a:solidFill>
                  <a:srgbClr val="3333CC"/>
                </a:solidFill>
                <a:latin typeface="Comic Sans MS" charset="0"/>
              </a:rPr>
              <a:t>Internet Layering</a:t>
            </a:r>
          </a:p>
        </p:txBody>
      </p:sp>
      <p:sp>
        <p:nvSpPr>
          <p:cNvPr id="97283" name="Rectangle 3"/>
          <p:cNvSpPr>
            <a:spLocks noChangeArrowheads="1"/>
          </p:cNvSpPr>
          <p:nvPr/>
        </p:nvSpPr>
        <p:spPr bwMode="auto">
          <a:xfrm>
            <a:off x="533400" y="1600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lgn="l">
              <a:spcBef>
                <a:spcPct val="20000"/>
              </a:spcBef>
              <a:buClr>
                <a:srgbClr val="3333CC"/>
              </a:buClr>
              <a:buSzPct val="85000"/>
              <a:buFont typeface="Wingdings" pitchFamily="2" charset="2"/>
              <a:buChar char="q"/>
            </a:pPr>
            <a:r>
              <a:rPr lang="en-US" altLang="x-none" sz="2800" dirty="0">
                <a:solidFill>
                  <a:srgbClr val="000000"/>
                </a:solidFill>
                <a:latin typeface="Comic Sans MS" charset="0"/>
              </a:rPr>
              <a:t>Five layers</a:t>
            </a:r>
          </a:p>
          <a:p>
            <a:pPr marL="800100" lvl="1" indent="-342900" algn="l">
              <a:spcBef>
                <a:spcPct val="20000"/>
              </a:spcBef>
              <a:buClr>
                <a:srgbClr val="3333CC"/>
              </a:buClr>
              <a:buSzPct val="75000"/>
              <a:buFont typeface="Courier New" panose="02070309020205020404" pitchFamily="49" charset="0"/>
              <a:buChar char="o"/>
            </a:pPr>
            <a:r>
              <a:rPr lang="en-US" altLang="x-none" dirty="0">
                <a:solidFill>
                  <a:srgbClr val="000000"/>
                </a:solidFill>
                <a:latin typeface="Comic Sans MS" charset="0"/>
              </a:rPr>
              <a:t>highest two layers are implemented in host</a:t>
            </a:r>
          </a:p>
        </p:txBody>
      </p:sp>
      <p:sp>
        <p:nvSpPr>
          <p:cNvPr id="97284" name="Rectangle 4"/>
          <p:cNvSpPr>
            <a:spLocks noChangeArrowheads="1"/>
          </p:cNvSpPr>
          <p:nvPr/>
        </p:nvSpPr>
        <p:spPr bwMode="auto">
          <a:xfrm>
            <a:off x="1066800" y="31242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85" name="Text Box 5"/>
          <p:cNvSpPr txBox="1">
            <a:spLocks noChangeArrowheads="1"/>
          </p:cNvSpPr>
          <p:nvPr/>
        </p:nvSpPr>
        <p:spPr bwMode="auto">
          <a:xfrm>
            <a:off x="1100138" y="31083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Application</a:t>
            </a:r>
          </a:p>
        </p:txBody>
      </p:sp>
      <p:sp>
        <p:nvSpPr>
          <p:cNvPr id="97286" name="Rectangle 6"/>
          <p:cNvSpPr>
            <a:spLocks noChangeArrowheads="1"/>
          </p:cNvSpPr>
          <p:nvPr/>
        </p:nvSpPr>
        <p:spPr bwMode="auto">
          <a:xfrm>
            <a:off x="1066800" y="35052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87" name="Text Box 7"/>
          <p:cNvSpPr txBox="1">
            <a:spLocks noChangeArrowheads="1"/>
          </p:cNvSpPr>
          <p:nvPr/>
        </p:nvSpPr>
        <p:spPr bwMode="auto">
          <a:xfrm>
            <a:off x="1247775" y="34893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Transport</a:t>
            </a:r>
          </a:p>
        </p:txBody>
      </p:sp>
      <p:sp>
        <p:nvSpPr>
          <p:cNvPr id="97288" name="Rectangle 8"/>
          <p:cNvSpPr>
            <a:spLocks noChangeArrowheads="1"/>
          </p:cNvSpPr>
          <p:nvPr/>
        </p:nvSpPr>
        <p:spPr bwMode="auto">
          <a:xfrm>
            <a:off x="1066800" y="3886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89" name="Text Box 9"/>
          <p:cNvSpPr txBox="1">
            <a:spLocks noChangeArrowheads="1"/>
          </p:cNvSpPr>
          <p:nvPr/>
        </p:nvSpPr>
        <p:spPr bwMode="auto">
          <a:xfrm>
            <a:off x="1247775" y="38703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7290" name="Rectangle 10"/>
          <p:cNvSpPr>
            <a:spLocks noChangeArrowheads="1"/>
          </p:cNvSpPr>
          <p:nvPr/>
        </p:nvSpPr>
        <p:spPr bwMode="auto">
          <a:xfrm>
            <a:off x="1066800" y="4267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1" name="Text Box 11"/>
          <p:cNvSpPr txBox="1">
            <a:spLocks noChangeArrowheads="1"/>
          </p:cNvSpPr>
          <p:nvPr/>
        </p:nvSpPr>
        <p:spPr bwMode="auto">
          <a:xfrm>
            <a:off x="1247775" y="42513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7292" name="Rectangle 12"/>
          <p:cNvSpPr>
            <a:spLocks noChangeArrowheads="1"/>
          </p:cNvSpPr>
          <p:nvPr/>
        </p:nvSpPr>
        <p:spPr bwMode="auto">
          <a:xfrm>
            <a:off x="1066800" y="4648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3" name="Text Box 13"/>
          <p:cNvSpPr txBox="1">
            <a:spLocks noChangeArrowheads="1"/>
          </p:cNvSpPr>
          <p:nvPr/>
        </p:nvSpPr>
        <p:spPr bwMode="auto">
          <a:xfrm>
            <a:off x="1220788" y="46323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7294" name="Rectangle 14"/>
          <p:cNvSpPr>
            <a:spLocks noChangeArrowheads="1"/>
          </p:cNvSpPr>
          <p:nvPr/>
        </p:nvSpPr>
        <p:spPr bwMode="auto">
          <a:xfrm>
            <a:off x="6477000" y="31242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5" name="Text Box 15"/>
          <p:cNvSpPr txBox="1">
            <a:spLocks noChangeArrowheads="1"/>
          </p:cNvSpPr>
          <p:nvPr/>
        </p:nvSpPr>
        <p:spPr bwMode="auto">
          <a:xfrm>
            <a:off x="6510338" y="31083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Application</a:t>
            </a:r>
          </a:p>
        </p:txBody>
      </p:sp>
      <p:sp>
        <p:nvSpPr>
          <p:cNvPr id="97296" name="Rectangle 16"/>
          <p:cNvSpPr>
            <a:spLocks noChangeArrowheads="1"/>
          </p:cNvSpPr>
          <p:nvPr/>
        </p:nvSpPr>
        <p:spPr bwMode="auto">
          <a:xfrm>
            <a:off x="6477000" y="35052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7" name="Text Box 17"/>
          <p:cNvSpPr txBox="1">
            <a:spLocks noChangeArrowheads="1"/>
          </p:cNvSpPr>
          <p:nvPr/>
        </p:nvSpPr>
        <p:spPr bwMode="auto">
          <a:xfrm>
            <a:off x="6657975" y="34893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Transport</a:t>
            </a:r>
          </a:p>
        </p:txBody>
      </p:sp>
      <p:sp>
        <p:nvSpPr>
          <p:cNvPr id="97298" name="Rectangle 18"/>
          <p:cNvSpPr>
            <a:spLocks noChangeArrowheads="1"/>
          </p:cNvSpPr>
          <p:nvPr/>
        </p:nvSpPr>
        <p:spPr bwMode="auto">
          <a:xfrm>
            <a:off x="6477000" y="3886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9" name="Text Box 19"/>
          <p:cNvSpPr txBox="1">
            <a:spLocks noChangeArrowheads="1"/>
          </p:cNvSpPr>
          <p:nvPr/>
        </p:nvSpPr>
        <p:spPr bwMode="auto">
          <a:xfrm>
            <a:off x="6657975" y="38703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7300" name="Rectangle 20"/>
          <p:cNvSpPr>
            <a:spLocks noChangeArrowheads="1"/>
          </p:cNvSpPr>
          <p:nvPr/>
        </p:nvSpPr>
        <p:spPr bwMode="auto">
          <a:xfrm>
            <a:off x="6477000" y="4267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1" name="Text Box 21"/>
          <p:cNvSpPr txBox="1">
            <a:spLocks noChangeArrowheads="1"/>
          </p:cNvSpPr>
          <p:nvPr/>
        </p:nvSpPr>
        <p:spPr bwMode="auto">
          <a:xfrm>
            <a:off x="6657975" y="42513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7302" name="Rectangle 22"/>
          <p:cNvSpPr>
            <a:spLocks noChangeArrowheads="1"/>
          </p:cNvSpPr>
          <p:nvPr/>
        </p:nvSpPr>
        <p:spPr bwMode="auto">
          <a:xfrm>
            <a:off x="6477000" y="4648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3" name="Text Box 23"/>
          <p:cNvSpPr txBox="1">
            <a:spLocks noChangeArrowheads="1"/>
          </p:cNvSpPr>
          <p:nvPr/>
        </p:nvSpPr>
        <p:spPr bwMode="auto">
          <a:xfrm>
            <a:off x="6630988" y="46323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7304" name="Rectangle 24"/>
          <p:cNvSpPr>
            <a:spLocks noChangeArrowheads="1"/>
          </p:cNvSpPr>
          <p:nvPr/>
        </p:nvSpPr>
        <p:spPr bwMode="auto">
          <a:xfrm>
            <a:off x="3706813" y="38862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5" name="Text Box 25"/>
          <p:cNvSpPr txBox="1">
            <a:spLocks noChangeArrowheads="1"/>
          </p:cNvSpPr>
          <p:nvPr/>
        </p:nvSpPr>
        <p:spPr bwMode="auto">
          <a:xfrm>
            <a:off x="3887788" y="38703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7306" name="Rectangle 26"/>
          <p:cNvSpPr>
            <a:spLocks noChangeArrowheads="1"/>
          </p:cNvSpPr>
          <p:nvPr/>
        </p:nvSpPr>
        <p:spPr bwMode="auto">
          <a:xfrm>
            <a:off x="3706813" y="42672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7" name="Text Box 27"/>
          <p:cNvSpPr txBox="1">
            <a:spLocks noChangeArrowheads="1"/>
          </p:cNvSpPr>
          <p:nvPr/>
        </p:nvSpPr>
        <p:spPr bwMode="auto">
          <a:xfrm>
            <a:off x="3887788" y="42513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7308" name="Rectangle 28"/>
          <p:cNvSpPr>
            <a:spLocks noChangeArrowheads="1"/>
          </p:cNvSpPr>
          <p:nvPr/>
        </p:nvSpPr>
        <p:spPr bwMode="auto">
          <a:xfrm>
            <a:off x="3706813" y="46482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9" name="Text Box 29"/>
          <p:cNvSpPr txBox="1">
            <a:spLocks noChangeArrowheads="1"/>
          </p:cNvSpPr>
          <p:nvPr/>
        </p:nvSpPr>
        <p:spPr bwMode="auto">
          <a:xfrm>
            <a:off x="3860800" y="46323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7310" name="Rectangle 30"/>
          <p:cNvSpPr>
            <a:spLocks noChangeArrowheads="1"/>
          </p:cNvSpPr>
          <p:nvPr/>
        </p:nvSpPr>
        <p:spPr bwMode="auto">
          <a:xfrm>
            <a:off x="838200" y="5029200"/>
            <a:ext cx="7543800" cy="381000"/>
          </a:xfrm>
          <a:prstGeom prst="rect">
            <a:avLst/>
          </a:prstGeom>
          <a:solidFill>
            <a:srgbClr val="EAEAEA"/>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11" name="Text Box 31"/>
          <p:cNvSpPr txBox="1">
            <a:spLocks noChangeArrowheads="1"/>
          </p:cNvSpPr>
          <p:nvPr/>
        </p:nvSpPr>
        <p:spPr bwMode="auto">
          <a:xfrm>
            <a:off x="3505200" y="50133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 medium</a:t>
            </a:r>
          </a:p>
        </p:txBody>
      </p:sp>
      <p:cxnSp>
        <p:nvCxnSpPr>
          <p:cNvPr id="97312" name="AutoShape 32"/>
          <p:cNvCxnSpPr>
            <a:cxnSpLocks noChangeShapeType="1"/>
            <a:stCxn id="97292" idx="3"/>
            <a:endCxn id="97308" idx="1"/>
          </p:cNvCxnSpPr>
          <p:nvPr/>
        </p:nvCxnSpPr>
        <p:spPr bwMode="auto">
          <a:xfrm>
            <a:off x="2782888" y="48387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3" name="AutoShape 33"/>
          <p:cNvCxnSpPr>
            <a:cxnSpLocks noChangeShapeType="1"/>
            <a:stCxn id="97290" idx="3"/>
            <a:endCxn id="97306" idx="1"/>
          </p:cNvCxnSpPr>
          <p:nvPr/>
        </p:nvCxnSpPr>
        <p:spPr bwMode="auto">
          <a:xfrm>
            <a:off x="2782888" y="44577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4" name="AutoShape 34"/>
          <p:cNvCxnSpPr>
            <a:cxnSpLocks noChangeShapeType="1"/>
            <a:stCxn id="97288" idx="3"/>
            <a:endCxn id="97304" idx="1"/>
          </p:cNvCxnSpPr>
          <p:nvPr/>
        </p:nvCxnSpPr>
        <p:spPr bwMode="auto">
          <a:xfrm>
            <a:off x="2782888" y="40767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5" name="AutoShape 35"/>
          <p:cNvCxnSpPr>
            <a:cxnSpLocks noChangeShapeType="1"/>
            <a:stCxn id="97308" idx="3"/>
            <a:endCxn id="97302" idx="1"/>
          </p:cNvCxnSpPr>
          <p:nvPr/>
        </p:nvCxnSpPr>
        <p:spPr bwMode="auto">
          <a:xfrm>
            <a:off x="5422900" y="48387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6" name="AutoShape 36"/>
          <p:cNvCxnSpPr>
            <a:cxnSpLocks noChangeShapeType="1"/>
            <a:stCxn id="97306" idx="3"/>
            <a:endCxn id="97300" idx="1"/>
          </p:cNvCxnSpPr>
          <p:nvPr/>
        </p:nvCxnSpPr>
        <p:spPr bwMode="auto">
          <a:xfrm>
            <a:off x="5422900" y="44577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7" name="AutoShape 37"/>
          <p:cNvCxnSpPr>
            <a:cxnSpLocks noChangeShapeType="1"/>
            <a:stCxn id="97304" idx="3"/>
            <a:endCxn id="97298" idx="1"/>
          </p:cNvCxnSpPr>
          <p:nvPr/>
        </p:nvCxnSpPr>
        <p:spPr bwMode="auto">
          <a:xfrm>
            <a:off x="5422900" y="40767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8" name="AutoShape 38"/>
          <p:cNvCxnSpPr>
            <a:cxnSpLocks noChangeShapeType="1"/>
            <a:stCxn id="97286" idx="3"/>
            <a:endCxn id="97296" idx="1"/>
          </p:cNvCxnSpPr>
          <p:nvPr/>
        </p:nvCxnSpPr>
        <p:spPr bwMode="auto">
          <a:xfrm>
            <a:off x="2782888" y="36957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9" name="AutoShape 39"/>
          <p:cNvCxnSpPr>
            <a:cxnSpLocks noChangeShapeType="1"/>
            <a:stCxn id="97284" idx="3"/>
            <a:endCxn id="97294" idx="1"/>
          </p:cNvCxnSpPr>
          <p:nvPr/>
        </p:nvCxnSpPr>
        <p:spPr bwMode="auto">
          <a:xfrm>
            <a:off x="2782888" y="33147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6ED043CA-8760-5540-A3FB-2D8E707792F9}" type="slidenum">
              <a:rPr lang="en-US" altLang="x-none" sz="1200">
                <a:solidFill>
                  <a:srgbClr val="000000"/>
                </a:solidFill>
                <a:latin typeface="Tahoma" charset="0"/>
              </a:rPr>
              <a:pPr/>
              <a:t>58</a:t>
            </a:fld>
            <a:endParaRPr lang="en-US" altLang="x-none" sz="1200">
              <a:solidFill>
                <a:srgbClr val="000000"/>
              </a:solidFill>
              <a:latin typeface="Tahoma" charset="0"/>
            </a:endParaRPr>
          </a:p>
        </p:txBody>
      </p:sp>
      <p:sp>
        <p:nvSpPr>
          <p:cNvPr id="99330" name="Rectangle 4"/>
          <p:cNvSpPr>
            <a:spLocks noChangeArrowheads="1"/>
          </p:cNvSpPr>
          <p:nvPr/>
        </p:nvSpPr>
        <p:spPr bwMode="auto">
          <a:xfrm>
            <a:off x="6578600" y="2103438"/>
            <a:ext cx="1892300" cy="3530600"/>
          </a:xfrm>
          <a:prstGeom prst="rect">
            <a:avLst/>
          </a:prstGeom>
          <a:solidFill>
            <a:schemeClr val="accent2"/>
          </a:solidFill>
          <a:ln w="38100">
            <a:solidFill>
              <a:schemeClr val="accent2"/>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9331" name="Rectangle 5"/>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3600" u="sng" dirty="0">
                <a:solidFill>
                  <a:srgbClr val="3333CC"/>
                </a:solidFill>
                <a:latin typeface="Comic Sans MS" charset="0"/>
              </a:rPr>
              <a:t>Internet Protocol Layers</a:t>
            </a:r>
          </a:p>
        </p:txBody>
      </p:sp>
      <p:sp>
        <p:nvSpPr>
          <p:cNvPr id="99332" name="Rectangle 6"/>
          <p:cNvSpPr>
            <a:spLocks noChangeArrowheads="1"/>
          </p:cNvSpPr>
          <p:nvPr/>
        </p:nvSpPr>
        <p:spPr bwMode="auto">
          <a:xfrm>
            <a:off x="571500" y="1422400"/>
            <a:ext cx="57150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spcBef>
                <a:spcPct val="20000"/>
              </a:spcBef>
              <a:buClr>
                <a:srgbClr val="3333CC"/>
              </a:buClr>
              <a:buSzPct val="85000"/>
              <a:buFont typeface="Wingdings" pitchFamily="2" charset="2"/>
              <a:buChar char="q"/>
            </a:pPr>
            <a:r>
              <a:rPr lang="en-US" altLang="x-none" sz="2000" dirty="0">
                <a:solidFill>
                  <a:srgbClr val="FF0000"/>
                </a:solidFill>
                <a:latin typeface="Comic Sans MS" charset="0"/>
              </a:rPr>
              <a:t>Five layers</a:t>
            </a: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Application:</a:t>
            </a:r>
            <a:r>
              <a:rPr lang="en-US" altLang="x-none" sz="1800" dirty="0">
                <a:solidFill>
                  <a:srgbClr val="000000"/>
                </a:solidFill>
                <a:latin typeface="Comic Sans MS" charset="0"/>
              </a:rPr>
              <a:t> applications</a:t>
            </a:r>
          </a:p>
          <a:p>
            <a:pPr lvl="2" algn="l">
              <a:spcBef>
                <a:spcPct val="20000"/>
              </a:spcBef>
              <a:buFontTx/>
              <a:buChar char="•"/>
            </a:pPr>
            <a:r>
              <a:rPr lang="en-US" altLang="x-none" sz="2000" dirty="0">
                <a:solidFill>
                  <a:srgbClr val="000000"/>
                </a:solidFill>
                <a:latin typeface="Comic Sans MS" charset="0"/>
              </a:rPr>
              <a:t>ftp, smtp, http</a:t>
            </a:r>
            <a:r>
              <a:rPr lang="en-US" altLang="zh-CN" sz="2000" dirty="0">
                <a:solidFill>
                  <a:srgbClr val="000000"/>
                </a:solidFill>
                <a:latin typeface="Comic Sans MS" charset="0"/>
                <a:ea typeface="宋体" charset="-122"/>
              </a:rPr>
              <a:t>, p2p, IP telephony, blockchain,</a:t>
            </a:r>
            <a:r>
              <a:rPr lang="zh-CN" altLang="en-US" sz="2000" dirty="0">
                <a:solidFill>
                  <a:srgbClr val="000000"/>
                </a:solidFill>
                <a:latin typeface="Comic Sans MS" charset="0"/>
                <a:ea typeface="宋体" charset="-122"/>
              </a:rPr>
              <a:t> </a:t>
            </a:r>
            <a:r>
              <a:rPr lang="en-US" altLang="zh-CN" sz="2000" dirty="0">
                <a:solidFill>
                  <a:srgbClr val="000000"/>
                </a:solidFill>
                <a:latin typeface="Comic Sans MS" charset="0"/>
                <a:ea typeface="宋体" charset="-122"/>
              </a:rPr>
              <a:t>MapReduce,</a:t>
            </a:r>
            <a:r>
              <a:rPr lang="zh-CN" altLang="en-US" sz="2000" dirty="0">
                <a:solidFill>
                  <a:srgbClr val="000000"/>
                </a:solidFill>
                <a:latin typeface="Comic Sans MS" charset="0"/>
                <a:ea typeface="宋体" charset="-122"/>
              </a:rPr>
              <a:t> </a:t>
            </a:r>
            <a:r>
              <a:rPr lang="en-US" altLang="zh-CN" sz="2000" dirty="0">
                <a:solidFill>
                  <a:srgbClr val="000000"/>
                </a:solidFill>
                <a:latin typeface="Comic Sans MS" charset="0"/>
                <a:ea typeface="宋体" charset="-122"/>
              </a:rPr>
              <a:t>…</a:t>
            </a:r>
            <a:endParaRPr lang="en-US" altLang="x-none" sz="2000" dirty="0">
              <a:solidFill>
                <a:srgbClr val="000000"/>
              </a:solidFill>
              <a:latin typeface="Comic Sans MS" charset="0"/>
            </a:endParaRP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Transport:</a:t>
            </a:r>
            <a:r>
              <a:rPr lang="en-US" altLang="x-none" sz="1800" dirty="0">
                <a:solidFill>
                  <a:srgbClr val="000000"/>
                </a:solidFill>
                <a:latin typeface="Comic Sans MS" charset="0"/>
              </a:rPr>
              <a:t> host-host data transfer</a:t>
            </a:r>
          </a:p>
          <a:p>
            <a:pPr lvl="2" algn="l">
              <a:spcBef>
                <a:spcPct val="20000"/>
              </a:spcBef>
              <a:buFontTx/>
              <a:buChar char="•"/>
            </a:pPr>
            <a:r>
              <a:rPr lang="en-US" altLang="x-none" sz="2000" dirty="0" err="1">
                <a:solidFill>
                  <a:srgbClr val="000000"/>
                </a:solidFill>
                <a:latin typeface="Comic Sans MS" charset="0"/>
              </a:rPr>
              <a:t>tcp</a:t>
            </a:r>
            <a:r>
              <a:rPr lang="en-US" altLang="x-none" sz="2000" dirty="0">
                <a:solidFill>
                  <a:srgbClr val="000000"/>
                </a:solidFill>
                <a:latin typeface="Comic Sans MS" charset="0"/>
              </a:rPr>
              <a:t> (reliable), </a:t>
            </a:r>
            <a:r>
              <a:rPr lang="en-US" altLang="x-none" sz="2000" dirty="0" err="1">
                <a:solidFill>
                  <a:srgbClr val="000000"/>
                </a:solidFill>
                <a:latin typeface="Comic Sans MS" charset="0"/>
              </a:rPr>
              <a:t>udp</a:t>
            </a:r>
            <a:r>
              <a:rPr lang="en-US" altLang="x-none" sz="2000" dirty="0">
                <a:solidFill>
                  <a:srgbClr val="000000"/>
                </a:solidFill>
                <a:latin typeface="Comic Sans MS" charset="0"/>
              </a:rPr>
              <a:t> (not reliable)</a:t>
            </a: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Network:</a:t>
            </a:r>
            <a:r>
              <a:rPr lang="en-US" altLang="x-none" sz="1800" dirty="0">
                <a:solidFill>
                  <a:srgbClr val="000000"/>
                </a:solidFill>
                <a:latin typeface="Comic Sans MS" charset="0"/>
              </a:rPr>
              <a:t> routing of datagram from source to destination</a:t>
            </a:r>
          </a:p>
          <a:p>
            <a:pPr lvl="2" algn="l">
              <a:spcBef>
                <a:spcPct val="20000"/>
              </a:spcBef>
              <a:buFontTx/>
              <a:buChar char="•"/>
            </a:pPr>
            <a:r>
              <a:rPr lang="en-US" altLang="x-none" sz="2000" dirty="0">
                <a:solidFill>
                  <a:srgbClr val="000000"/>
                </a:solidFill>
                <a:latin typeface="Comic Sans MS" charset="0"/>
              </a:rPr>
              <a:t>ipv4, ipv6</a:t>
            </a: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Link:</a:t>
            </a:r>
            <a:r>
              <a:rPr lang="en-US" altLang="x-none" sz="1800" dirty="0">
                <a:solidFill>
                  <a:srgbClr val="000000"/>
                </a:solidFill>
                <a:latin typeface="Comic Sans MS" charset="0"/>
              </a:rPr>
              <a:t> data transfer between neighboring  network elements</a:t>
            </a:r>
          </a:p>
          <a:p>
            <a:pPr lvl="2" algn="l">
              <a:spcBef>
                <a:spcPct val="20000"/>
              </a:spcBef>
              <a:buFontTx/>
              <a:buChar char="•"/>
            </a:pPr>
            <a:r>
              <a:rPr lang="en-US" altLang="x-none" sz="2000" dirty="0" err="1">
                <a:solidFill>
                  <a:srgbClr val="000000"/>
                </a:solidFill>
                <a:latin typeface="Comic Sans MS" charset="0"/>
              </a:rPr>
              <a:t>ethernet</a:t>
            </a:r>
            <a:r>
              <a:rPr lang="en-US" altLang="zh-CN" sz="2000" dirty="0">
                <a:solidFill>
                  <a:srgbClr val="000000"/>
                </a:solidFill>
                <a:latin typeface="Comic Sans MS" charset="0"/>
                <a:ea typeface="宋体" charset="-122"/>
              </a:rPr>
              <a:t>, 802.11, cable, DSL, …</a:t>
            </a:r>
            <a:endParaRPr lang="en-US" altLang="x-none" sz="2000" dirty="0">
              <a:solidFill>
                <a:srgbClr val="000000"/>
              </a:solidFill>
              <a:latin typeface="Comic Sans MS" charset="0"/>
            </a:endParaRP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Physical:</a:t>
            </a:r>
            <a:r>
              <a:rPr lang="en-US" altLang="x-none" sz="1800" dirty="0">
                <a:solidFill>
                  <a:srgbClr val="000000"/>
                </a:solidFill>
                <a:latin typeface="Comic Sans MS" charset="0"/>
              </a:rPr>
              <a:t> bits </a:t>
            </a:r>
            <a:r>
              <a:rPr lang="ja-JP" altLang="en-US" sz="1800" dirty="0">
                <a:solidFill>
                  <a:srgbClr val="000000"/>
                </a:solidFill>
                <a:latin typeface="Comic Sans MS" charset="0"/>
              </a:rPr>
              <a:t>“</a:t>
            </a:r>
            <a:r>
              <a:rPr lang="en-US" altLang="ja-JP" sz="1800" dirty="0">
                <a:solidFill>
                  <a:srgbClr val="000000"/>
                </a:solidFill>
                <a:latin typeface="Comic Sans MS" charset="0"/>
              </a:rPr>
              <a:t>on the wire</a:t>
            </a:r>
            <a:r>
              <a:rPr lang="ja-JP" altLang="en-US" sz="1800" dirty="0">
                <a:solidFill>
                  <a:srgbClr val="000000"/>
                </a:solidFill>
                <a:latin typeface="Comic Sans MS" charset="0"/>
              </a:rPr>
              <a:t>”</a:t>
            </a:r>
            <a:endParaRPr lang="en-US" altLang="ja-JP" sz="1800" dirty="0">
              <a:solidFill>
                <a:srgbClr val="000000"/>
              </a:solidFill>
              <a:latin typeface="Comic Sans MS" charset="0"/>
            </a:endParaRPr>
          </a:p>
          <a:p>
            <a:pPr lvl="2" algn="l">
              <a:spcBef>
                <a:spcPct val="20000"/>
              </a:spcBef>
              <a:buFontTx/>
              <a:buChar char="•"/>
            </a:pPr>
            <a:r>
              <a:rPr lang="en-US" altLang="x-none" sz="2000" dirty="0">
                <a:solidFill>
                  <a:srgbClr val="000000"/>
                </a:solidFill>
                <a:latin typeface="Comic Sans MS" charset="0"/>
              </a:rPr>
              <a:t>cable, wireless, optical fiber</a:t>
            </a:r>
          </a:p>
        </p:txBody>
      </p:sp>
      <p:grpSp>
        <p:nvGrpSpPr>
          <p:cNvPr id="99333" name="Group 7"/>
          <p:cNvGrpSpPr>
            <a:grpSpLocks/>
          </p:cNvGrpSpPr>
          <p:nvPr/>
        </p:nvGrpSpPr>
        <p:grpSpPr bwMode="auto">
          <a:xfrm>
            <a:off x="6508750" y="2217738"/>
            <a:ext cx="1898650" cy="3530600"/>
            <a:chOff x="3076" y="888"/>
            <a:chExt cx="1196" cy="2224"/>
          </a:xfrm>
        </p:grpSpPr>
        <p:sp>
          <p:nvSpPr>
            <p:cNvPr id="99334" name="Rectangle 8"/>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9335" name="Text Box 9"/>
            <p:cNvSpPr txBox="1">
              <a:spLocks noChangeArrowheads="1"/>
            </p:cNvSpPr>
            <p:nvPr/>
          </p:nvSpPr>
          <p:spPr bwMode="auto">
            <a:xfrm>
              <a:off x="3150" y="949"/>
              <a:ext cx="1070" cy="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latin typeface="Comic Sans MS" charset="0"/>
                </a:rPr>
                <a:t>application</a:t>
              </a:r>
            </a:p>
            <a:p>
              <a:endParaRPr lang="en-US" altLang="x-none">
                <a:solidFill>
                  <a:srgbClr val="000000"/>
                </a:solidFill>
                <a:latin typeface="Comic Sans MS" charset="0"/>
              </a:endParaRPr>
            </a:p>
            <a:p>
              <a:r>
                <a:rPr lang="en-US" altLang="x-none">
                  <a:solidFill>
                    <a:srgbClr val="000000"/>
                  </a:solidFill>
                  <a:latin typeface="Comic Sans MS" charset="0"/>
                </a:rPr>
                <a:t>transport</a:t>
              </a:r>
            </a:p>
            <a:p>
              <a:endParaRPr lang="en-US" altLang="x-none">
                <a:solidFill>
                  <a:srgbClr val="000000"/>
                </a:solidFill>
                <a:latin typeface="Comic Sans MS" charset="0"/>
              </a:endParaRPr>
            </a:p>
            <a:p>
              <a:r>
                <a:rPr lang="en-US" altLang="x-none">
                  <a:solidFill>
                    <a:srgbClr val="000000"/>
                  </a:solidFill>
                  <a:latin typeface="Comic Sans MS" charset="0"/>
                </a:rPr>
                <a:t>network</a:t>
              </a:r>
            </a:p>
            <a:p>
              <a:endParaRPr lang="en-US" altLang="x-none">
                <a:solidFill>
                  <a:srgbClr val="000000"/>
                </a:solidFill>
                <a:latin typeface="Comic Sans MS" charset="0"/>
              </a:endParaRPr>
            </a:p>
            <a:p>
              <a:r>
                <a:rPr lang="en-US" altLang="x-none">
                  <a:solidFill>
                    <a:srgbClr val="000000"/>
                  </a:solidFill>
                  <a:latin typeface="Comic Sans MS" charset="0"/>
                </a:rPr>
                <a:t>link</a:t>
              </a:r>
            </a:p>
            <a:p>
              <a:endParaRPr lang="en-US" altLang="x-none">
                <a:solidFill>
                  <a:srgbClr val="000000"/>
                </a:solidFill>
                <a:latin typeface="Comic Sans MS" charset="0"/>
              </a:endParaRPr>
            </a:p>
            <a:p>
              <a:r>
                <a:rPr lang="en-US" altLang="x-none">
                  <a:solidFill>
                    <a:srgbClr val="000000"/>
                  </a:solidFill>
                  <a:latin typeface="Comic Sans MS" charset="0"/>
                </a:rPr>
                <a:t>physical</a:t>
              </a:r>
            </a:p>
          </p:txBody>
        </p:sp>
        <p:sp>
          <p:nvSpPr>
            <p:cNvPr id="99336" name="Line 10"/>
            <p:cNvSpPr>
              <a:spLocks noChangeShapeType="1"/>
            </p:cNvSpPr>
            <p:nvPr/>
          </p:nvSpPr>
          <p:spPr bwMode="auto">
            <a:xfrm>
              <a:off x="3076" y="1324"/>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7" name="Line 11"/>
            <p:cNvSpPr>
              <a:spLocks noChangeShapeType="1"/>
            </p:cNvSpPr>
            <p:nvPr/>
          </p:nvSpPr>
          <p:spPr bwMode="auto">
            <a:xfrm>
              <a:off x="3076" y="1768"/>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8" name="Line 12"/>
            <p:cNvSpPr>
              <a:spLocks noChangeShapeType="1"/>
            </p:cNvSpPr>
            <p:nvPr/>
          </p:nvSpPr>
          <p:spPr bwMode="auto">
            <a:xfrm>
              <a:off x="3076" y="2216"/>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9" name="Line 13"/>
            <p:cNvSpPr>
              <a:spLocks noChangeShapeType="1"/>
            </p:cNvSpPr>
            <p:nvPr/>
          </p:nvSpPr>
          <p:spPr bwMode="auto">
            <a:xfrm>
              <a:off x="3076" y="2664"/>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933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933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33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933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933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933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33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33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D0E54F85-E63F-954B-8D3B-D285F99479C1}" type="slidenum">
              <a:rPr lang="en-US" altLang="x-none" sz="1200">
                <a:solidFill>
                  <a:srgbClr val="000000"/>
                </a:solidFill>
                <a:latin typeface="Tahoma" charset="0"/>
              </a:rPr>
              <a:pPr/>
              <a:t>59</a:t>
            </a:fld>
            <a:endParaRPr lang="en-US" altLang="x-none" sz="1200">
              <a:solidFill>
                <a:srgbClr val="000000"/>
              </a:solidFill>
              <a:latin typeface="Tahoma" charset="0"/>
            </a:endParaRPr>
          </a:p>
        </p:txBody>
      </p:sp>
      <p:sp>
        <p:nvSpPr>
          <p:cNvPr id="101378" name="Rectangle 5"/>
          <p:cNvSpPr>
            <a:spLocks noChangeArrowheads="1"/>
          </p:cNvSpPr>
          <p:nvPr/>
        </p:nvSpPr>
        <p:spPr bwMode="auto">
          <a:xfrm>
            <a:off x="533400" y="3810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800" u="sng" dirty="0">
                <a:solidFill>
                  <a:srgbClr val="3333CC"/>
                </a:solidFill>
                <a:latin typeface="Comic Sans MS" charset="0"/>
              </a:rPr>
              <a:t>The Hourglass Architecture of the Internet</a:t>
            </a:r>
          </a:p>
        </p:txBody>
      </p:sp>
      <p:cxnSp>
        <p:nvCxnSpPr>
          <p:cNvPr id="24" name="Straight Connector 23"/>
          <p:cNvCxnSpPr>
            <a:cxnSpLocks noChangeShapeType="1"/>
          </p:cNvCxnSpPr>
          <p:nvPr/>
        </p:nvCxnSpPr>
        <p:spPr bwMode="auto">
          <a:xfrm>
            <a:off x="1635125" y="3435350"/>
            <a:ext cx="6884988"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25" name="Rectangle 24"/>
          <p:cNvSpPr>
            <a:spLocks noChangeArrowheads="1"/>
          </p:cNvSpPr>
          <p:nvPr/>
        </p:nvSpPr>
        <p:spPr bwMode="auto">
          <a:xfrm>
            <a:off x="6891338" y="3530600"/>
            <a:ext cx="18399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rPr>
              <a:t>network</a:t>
            </a:r>
          </a:p>
          <a:p>
            <a:r>
              <a:rPr lang="en-US" altLang="x-none">
                <a:solidFill>
                  <a:srgbClr val="000000"/>
                </a:solidFill>
              </a:rPr>
              <a:t>infrastructure</a:t>
            </a:r>
            <a:endParaRPr lang="en-US" altLang="x-none"/>
          </a:p>
        </p:txBody>
      </p:sp>
      <p:sp>
        <p:nvSpPr>
          <p:cNvPr id="26" name="Rectangle 25"/>
          <p:cNvSpPr>
            <a:spLocks noChangeArrowheads="1"/>
          </p:cNvSpPr>
          <p:nvPr/>
        </p:nvSpPr>
        <p:spPr bwMode="auto">
          <a:xfrm>
            <a:off x="7113588" y="2686050"/>
            <a:ext cx="13382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rPr>
              <a:t>end users</a:t>
            </a:r>
            <a:endParaRPr lang="en-US" altLang="x-none"/>
          </a:p>
        </p:txBody>
      </p:sp>
      <p:grpSp>
        <p:nvGrpSpPr>
          <p:cNvPr id="101382" name="Group 32"/>
          <p:cNvGrpSpPr>
            <a:grpSpLocks/>
          </p:cNvGrpSpPr>
          <p:nvPr/>
        </p:nvGrpSpPr>
        <p:grpSpPr bwMode="auto">
          <a:xfrm>
            <a:off x="2514600" y="1966913"/>
            <a:ext cx="3124200" cy="3748087"/>
            <a:chOff x="2514600" y="1967359"/>
            <a:chExt cx="3124200" cy="3747641"/>
          </a:xfrm>
        </p:grpSpPr>
        <p:sp>
          <p:nvSpPr>
            <p:cNvPr id="101383" name="Freeform 6"/>
            <p:cNvSpPr>
              <a:spLocks/>
            </p:cNvSpPr>
            <p:nvPr/>
          </p:nvSpPr>
          <p:spPr bwMode="auto">
            <a:xfrm>
              <a:off x="25146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384" name="Freeform 7"/>
            <p:cNvSpPr>
              <a:spLocks/>
            </p:cNvSpPr>
            <p:nvPr/>
          </p:nvSpPr>
          <p:spPr bwMode="auto">
            <a:xfrm>
              <a:off x="45593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385" name="Line 8"/>
            <p:cNvSpPr>
              <a:spLocks noChangeShapeType="1"/>
            </p:cNvSpPr>
            <p:nvPr/>
          </p:nvSpPr>
          <p:spPr bwMode="auto">
            <a:xfrm>
              <a:off x="35052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86" name="Line 9"/>
            <p:cNvSpPr>
              <a:spLocks noChangeShapeType="1"/>
            </p:cNvSpPr>
            <p:nvPr/>
          </p:nvSpPr>
          <p:spPr bwMode="auto">
            <a:xfrm>
              <a:off x="34290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87" name="Text Box 10"/>
            <p:cNvSpPr txBox="1">
              <a:spLocks noChangeArrowheads="1"/>
            </p:cNvSpPr>
            <p:nvPr/>
          </p:nvSpPr>
          <p:spPr bwMode="auto">
            <a:xfrm>
              <a:off x="3733060" y="3470275"/>
              <a:ext cx="612668" cy="4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dirty="0">
                  <a:solidFill>
                    <a:srgbClr val="000000"/>
                  </a:solidFill>
                </a:rPr>
                <a:t>IP4</a:t>
              </a:r>
            </a:p>
          </p:txBody>
        </p:sp>
        <p:sp>
          <p:nvSpPr>
            <p:cNvPr id="101388" name="Text Box 11"/>
            <p:cNvSpPr txBox="1">
              <a:spLocks noChangeArrowheads="1"/>
            </p:cNvSpPr>
            <p:nvPr/>
          </p:nvSpPr>
          <p:spPr bwMode="auto">
            <a:xfrm>
              <a:off x="2673925" y="5334005"/>
              <a:ext cx="952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Ethernet</a:t>
              </a:r>
            </a:p>
          </p:txBody>
        </p:sp>
        <p:sp>
          <p:nvSpPr>
            <p:cNvPr id="101389" name="Text Box 12"/>
            <p:cNvSpPr txBox="1">
              <a:spLocks noChangeArrowheads="1"/>
            </p:cNvSpPr>
            <p:nvPr/>
          </p:nvSpPr>
          <p:spPr bwMode="auto">
            <a:xfrm>
              <a:off x="4342815" y="5334005"/>
              <a:ext cx="11528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Cable/DSL</a:t>
              </a:r>
            </a:p>
          </p:txBody>
        </p:sp>
        <p:sp>
          <p:nvSpPr>
            <p:cNvPr id="101390" name="Text Box 13"/>
            <p:cNvSpPr txBox="1">
              <a:spLocks noChangeArrowheads="1"/>
            </p:cNvSpPr>
            <p:nvPr/>
          </p:nvSpPr>
          <p:spPr bwMode="auto">
            <a:xfrm>
              <a:off x="3546760" y="5334005"/>
              <a:ext cx="931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Wireless</a:t>
              </a:r>
            </a:p>
          </p:txBody>
        </p:sp>
        <p:sp>
          <p:nvSpPr>
            <p:cNvPr id="101391" name="Text Box 14"/>
            <p:cNvSpPr txBox="1">
              <a:spLocks noChangeArrowheads="1"/>
            </p:cNvSpPr>
            <p:nvPr/>
          </p:nvSpPr>
          <p:spPr bwMode="auto">
            <a:xfrm>
              <a:off x="3390900" y="2787650"/>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TCP</a:t>
              </a:r>
            </a:p>
          </p:txBody>
        </p:sp>
        <p:sp>
          <p:nvSpPr>
            <p:cNvPr id="101392" name="Text Box 15"/>
            <p:cNvSpPr txBox="1">
              <a:spLocks noChangeArrowheads="1"/>
            </p:cNvSpPr>
            <p:nvPr/>
          </p:nvSpPr>
          <p:spPr bwMode="auto">
            <a:xfrm>
              <a:off x="4186238" y="2819400"/>
              <a:ext cx="600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UDP</a:t>
              </a:r>
            </a:p>
          </p:txBody>
        </p:sp>
        <p:sp>
          <p:nvSpPr>
            <p:cNvPr id="101393" name="Line 21"/>
            <p:cNvSpPr>
              <a:spLocks noChangeShapeType="1"/>
            </p:cNvSpPr>
            <p:nvPr/>
          </p:nvSpPr>
          <p:spPr bwMode="auto">
            <a:xfrm>
              <a:off x="2514600" y="57150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94" name="Line 23"/>
            <p:cNvSpPr>
              <a:spLocks noChangeShapeType="1"/>
            </p:cNvSpPr>
            <p:nvPr/>
          </p:nvSpPr>
          <p:spPr bwMode="auto">
            <a:xfrm>
              <a:off x="31242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95" name="Line 24"/>
            <p:cNvSpPr>
              <a:spLocks noChangeShapeType="1"/>
            </p:cNvSpPr>
            <p:nvPr/>
          </p:nvSpPr>
          <p:spPr bwMode="auto">
            <a:xfrm>
              <a:off x="40386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396" name="Group 31"/>
            <p:cNvGrpSpPr>
              <a:grpSpLocks/>
            </p:cNvGrpSpPr>
            <p:nvPr/>
          </p:nvGrpSpPr>
          <p:grpSpPr bwMode="auto">
            <a:xfrm>
              <a:off x="2604654" y="1967359"/>
              <a:ext cx="2971800" cy="378102"/>
              <a:chOff x="2604654" y="1967359"/>
              <a:chExt cx="2971800" cy="378102"/>
            </a:xfrm>
          </p:grpSpPr>
          <p:sp>
            <p:nvSpPr>
              <p:cNvPr id="101397" name="Text Box 16"/>
              <p:cNvSpPr txBox="1">
                <a:spLocks noChangeArrowheads="1"/>
              </p:cNvSpPr>
              <p:nvPr/>
            </p:nvSpPr>
            <p:spPr bwMode="auto">
              <a:xfrm>
                <a:off x="4642364" y="2008911"/>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Telnet</a:t>
                </a:r>
              </a:p>
            </p:txBody>
          </p:sp>
          <p:sp>
            <p:nvSpPr>
              <p:cNvPr id="101398" name="Text Box 17"/>
              <p:cNvSpPr txBox="1">
                <a:spLocks noChangeArrowheads="1"/>
              </p:cNvSpPr>
              <p:nvPr/>
            </p:nvSpPr>
            <p:spPr bwMode="auto">
              <a:xfrm>
                <a:off x="2843502" y="1995054"/>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Email</a:t>
                </a:r>
              </a:p>
            </p:txBody>
          </p:sp>
          <p:sp>
            <p:nvSpPr>
              <p:cNvPr id="101399" name="Text Box 18"/>
              <p:cNvSpPr txBox="1">
                <a:spLocks noChangeArrowheads="1"/>
              </p:cNvSpPr>
              <p:nvPr/>
            </p:nvSpPr>
            <p:spPr bwMode="auto">
              <a:xfrm>
                <a:off x="4191000" y="2008910"/>
                <a:ext cx="566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FTP</a:t>
                </a:r>
              </a:p>
            </p:txBody>
          </p:sp>
          <p:sp>
            <p:nvSpPr>
              <p:cNvPr id="101400" name="Text Box 19"/>
              <p:cNvSpPr txBox="1">
                <a:spLocks noChangeArrowheads="1"/>
              </p:cNvSpPr>
              <p:nvPr/>
            </p:nvSpPr>
            <p:spPr bwMode="auto">
              <a:xfrm>
                <a:off x="3480522" y="200890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WWW</a:t>
                </a:r>
              </a:p>
            </p:txBody>
          </p:sp>
          <p:sp>
            <p:nvSpPr>
              <p:cNvPr id="101401"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tLang="x-none">
                <a:ea typeface="ＭＳ Ｐゴシック" charset="-128"/>
              </a:rPr>
              <a:t>Recap: Queueing Theory</a:t>
            </a:r>
          </a:p>
        </p:txBody>
      </p:sp>
      <p:sp>
        <p:nvSpPr>
          <p:cNvPr id="39938"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sym typeface="Symbol" charset="2"/>
              </a:rPr>
              <a:t>Model </a:t>
            </a:r>
            <a:r>
              <a:rPr lang="en-US" altLang="x-none" dirty="0">
                <a:solidFill>
                  <a:srgbClr val="FF0000"/>
                </a:solidFill>
                <a:ea typeface="ＭＳ Ｐゴシック" charset="-128"/>
                <a:sym typeface="Symbol" charset="2"/>
              </a:rPr>
              <a:t>system state </a:t>
            </a:r>
          </a:p>
          <a:p>
            <a:pPr>
              <a:buFont typeface="Wingdings" pitchFamily="2" charset="2"/>
              <a:buChar char="q"/>
            </a:pPr>
            <a:r>
              <a:rPr lang="en-US" altLang="x-none" dirty="0">
                <a:ea typeface="ＭＳ Ｐゴシック" charset="-128"/>
                <a:sym typeface="Symbol" charset="2"/>
              </a:rPr>
              <a:t>Introduce </a:t>
            </a:r>
            <a:r>
              <a:rPr lang="en-US" altLang="x-none" dirty="0">
                <a:solidFill>
                  <a:srgbClr val="FF0000"/>
                </a:solidFill>
                <a:ea typeface="ＭＳ Ｐゴシック" charset="-128"/>
                <a:sym typeface="Symbol" charset="2"/>
              </a:rPr>
              <a:t>state transition </a:t>
            </a:r>
            <a:r>
              <a:rPr lang="en-US" altLang="x-none" dirty="0">
                <a:ea typeface="ＭＳ Ｐゴシック" charset="-128"/>
                <a:sym typeface="Symbol" charset="2"/>
              </a:rPr>
              <a:t>diagram</a:t>
            </a:r>
          </a:p>
          <a:p>
            <a:pPr>
              <a:buFont typeface="Wingdings" pitchFamily="2" charset="2"/>
              <a:buChar char="q"/>
            </a:pPr>
            <a:r>
              <a:rPr lang="en-US" altLang="x-none" dirty="0">
                <a:ea typeface="ＭＳ Ｐゴシック" charset="-128"/>
                <a:sym typeface="Symbol" charset="2"/>
              </a:rPr>
              <a:t>Focus on </a:t>
            </a:r>
            <a:r>
              <a:rPr lang="en-US" altLang="x-none" dirty="0">
                <a:solidFill>
                  <a:srgbClr val="FF0000"/>
                </a:solidFill>
                <a:ea typeface="ＭＳ Ｐゴシック" charset="-128"/>
                <a:sym typeface="Symbol" charset="2"/>
              </a:rPr>
              <a:t>equilibrium</a:t>
            </a:r>
            <a:r>
              <a:rPr lang="en-US" altLang="x-none" dirty="0">
                <a:ea typeface="ＭＳ Ｐゴシック" charset="-128"/>
                <a:sym typeface="Symbol" charset="2"/>
              </a:rPr>
              <a:t>: state trend neither growing nor shrinking</a:t>
            </a:r>
          </a:p>
        </p:txBody>
      </p:sp>
      <p:sp>
        <p:nvSpPr>
          <p:cNvPr id="39939" name="Slide Number Placeholder 3"/>
          <p:cNvSpPr>
            <a:spLocks noGrp="1"/>
          </p:cNvSpPr>
          <p:nvPr>
            <p:ph type="sldNum" sz="quarter" idx="4294967295"/>
          </p:nvPr>
        </p:nvSpPr>
        <p:spPr>
          <a:xfrm>
            <a:off x="5187950"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0055A5B-BD83-A84D-9D4B-8306F5FAE498}" type="slidenum">
              <a:rPr lang="en-US" altLang="x-none" sz="1200">
                <a:solidFill>
                  <a:srgbClr val="000000"/>
                </a:solidFill>
              </a:rPr>
              <a:pPr>
                <a:spcBef>
                  <a:spcPct val="0"/>
                </a:spcBef>
                <a:buClrTx/>
                <a:buSzTx/>
                <a:buFontTx/>
                <a:buNone/>
              </a:pPr>
              <a:t>6</a:t>
            </a:fld>
            <a:endParaRPr lang="en-US" altLang="x-none" sz="1200">
              <a:solidFill>
                <a:srgbClr val="000000"/>
              </a:solidFill>
            </a:endParaRPr>
          </a:p>
        </p:txBody>
      </p:sp>
    </p:spTree>
    <p:extLst>
      <p:ext uri="{BB962C8B-B14F-4D97-AF65-F5344CB8AC3E}">
        <p14:creationId xmlns:p14="http://schemas.microsoft.com/office/powerpoint/2010/main" val="246838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altLang="x-none" dirty="0">
                <a:solidFill>
                  <a:srgbClr val="0000FF"/>
                </a:solidFill>
                <a:ea typeface="ＭＳ Ｐゴシック" charset="-128"/>
              </a:rPr>
              <a:t>Recap: Queueing Theory Analysis of Circuit-Switching</a:t>
            </a:r>
          </a:p>
        </p:txBody>
      </p:sp>
      <p:sp>
        <p:nvSpPr>
          <p:cNvPr id="41986"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BF39106-80F3-1D4A-A250-427ECA6C7CE1}" type="slidenum">
              <a:rPr lang="en-US" altLang="x-none" sz="1200">
                <a:latin typeface="Tahoma" charset="0"/>
              </a:rPr>
              <a:pPr>
                <a:spcBef>
                  <a:spcPct val="0"/>
                </a:spcBef>
                <a:buClrTx/>
                <a:buSzTx/>
                <a:buFontTx/>
                <a:buNone/>
              </a:pPr>
              <a:t>7</a:t>
            </a:fld>
            <a:endParaRPr lang="en-US" altLang="x-none" sz="1200">
              <a:latin typeface="Tahoma" charset="0"/>
            </a:endParaRPr>
          </a:p>
        </p:txBody>
      </p:sp>
      <p:grpSp>
        <p:nvGrpSpPr>
          <p:cNvPr id="41987" name="Group 6"/>
          <p:cNvGrpSpPr>
            <a:grpSpLocks/>
          </p:cNvGrpSpPr>
          <p:nvPr/>
        </p:nvGrpSpPr>
        <p:grpSpPr bwMode="auto">
          <a:xfrm>
            <a:off x="609600" y="2079625"/>
            <a:ext cx="914400" cy="838200"/>
            <a:chOff x="1143000" y="2971800"/>
            <a:chExt cx="914400" cy="838200"/>
          </a:xfrm>
        </p:grpSpPr>
        <p:sp>
          <p:nvSpPr>
            <p:cNvPr id="42009"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10"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0</a:t>
              </a:r>
              <a:endParaRPr lang="en-US" altLang="x-none" sz="500"/>
            </a:p>
          </p:txBody>
        </p:sp>
      </p:grpSp>
      <p:grpSp>
        <p:nvGrpSpPr>
          <p:cNvPr id="41988" name="Group 7"/>
          <p:cNvGrpSpPr>
            <a:grpSpLocks/>
          </p:cNvGrpSpPr>
          <p:nvPr/>
        </p:nvGrpSpPr>
        <p:grpSpPr bwMode="auto">
          <a:xfrm>
            <a:off x="2057400" y="2079625"/>
            <a:ext cx="914400" cy="838200"/>
            <a:chOff x="1143000" y="2971800"/>
            <a:chExt cx="914400" cy="838200"/>
          </a:xfrm>
        </p:grpSpPr>
        <p:sp>
          <p:nvSpPr>
            <p:cNvPr id="42007"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08"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1</a:t>
              </a:r>
              <a:endParaRPr lang="en-US" altLang="x-none" sz="500"/>
            </a:p>
          </p:txBody>
        </p:sp>
      </p:grpSp>
      <p:grpSp>
        <p:nvGrpSpPr>
          <p:cNvPr id="41989" name="Group 10"/>
          <p:cNvGrpSpPr>
            <a:grpSpLocks/>
          </p:cNvGrpSpPr>
          <p:nvPr/>
        </p:nvGrpSpPr>
        <p:grpSpPr bwMode="auto">
          <a:xfrm>
            <a:off x="4038600" y="2079625"/>
            <a:ext cx="914400" cy="838200"/>
            <a:chOff x="1143000" y="2971800"/>
            <a:chExt cx="914400" cy="838200"/>
          </a:xfrm>
        </p:grpSpPr>
        <p:sp>
          <p:nvSpPr>
            <p:cNvPr id="42005"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06"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a:t>
              </a:r>
              <a:endParaRPr lang="en-US" altLang="x-none" sz="500"/>
            </a:p>
          </p:txBody>
        </p:sp>
      </p:grpSp>
      <p:grpSp>
        <p:nvGrpSpPr>
          <p:cNvPr id="41990" name="Group 13"/>
          <p:cNvGrpSpPr>
            <a:grpSpLocks/>
          </p:cNvGrpSpPr>
          <p:nvPr/>
        </p:nvGrpSpPr>
        <p:grpSpPr bwMode="auto">
          <a:xfrm>
            <a:off x="7848600" y="2079625"/>
            <a:ext cx="914400" cy="838200"/>
            <a:chOff x="1143000" y="2971800"/>
            <a:chExt cx="914400" cy="838200"/>
          </a:xfrm>
        </p:grpSpPr>
        <p:sp>
          <p:nvSpPr>
            <p:cNvPr id="42003"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04"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N</a:t>
              </a:r>
              <a:endParaRPr lang="en-US" altLang="x-none" sz="500"/>
            </a:p>
          </p:txBody>
        </p:sp>
      </p:grpSp>
      <p:sp>
        <p:nvSpPr>
          <p:cNvPr id="41991" name="Rectangle 16"/>
          <p:cNvSpPr>
            <a:spLocks noChangeArrowheads="1"/>
          </p:cNvSpPr>
          <p:nvPr/>
        </p:nvSpPr>
        <p:spPr bwMode="auto">
          <a:xfrm>
            <a:off x="981075" y="1447800"/>
            <a:ext cx="3644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dirty="0">
                <a:solidFill>
                  <a:srgbClr val="3333CC"/>
                </a:solidFill>
                <a:latin typeface="Times New Roman" charset="0"/>
              </a:rPr>
              <a:t>system state: # of busy lines</a:t>
            </a:r>
            <a:endParaRPr lang="en-US" altLang="x-none" sz="100" dirty="0">
              <a:latin typeface="Times New Roman" charset="0"/>
            </a:endParaRPr>
          </a:p>
        </p:txBody>
      </p:sp>
      <p:sp>
        <p:nvSpPr>
          <p:cNvPr id="41992" name="Rectangle 19"/>
          <p:cNvSpPr>
            <a:spLocks noChangeArrowheads="1"/>
          </p:cNvSpPr>
          <p:nvPr/>
        </p:nvSpPr>
        <p:spPr bwMode="auto">
          <a:xfrm>
            <a:off x="685800" y="2917825"/>
            <a:ext cx="6461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0</a:t>
            </a:r>
            <a:endParaRPr lang="en-US" altLang="x-none" sz="500"/>
          </a:p>
        </p:txBody>
      </p:sp>
      <p:sp>
        <p:nvSpPr>
          <p:cNvPr id="41993" name="Rectangle 20"/>
          <p:cNvSpPr>
            <a:spLocks noChangeArrowheads="1"/>
          </p:cNvSpPr>
          <p:nvPr/>
        </p:nvSpPr>
        <p:spPr bwMode="auto">
          <a:xfrm>
            <a:off x="2146300" y="2917825"/>
            <a:ext cx="596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1</a:t>
            </a:r>
            <a:endParaRPr lang="en-US" altLang="x-none" sz="500"/>
          </a:p>
        </p:txBody>
      </p:sp>
      <p:sp>
        <p:nvSpPr>
          <p:cNvPr id="41994" name="Rectangle 21"/>
          <p:cNvSpPr>
            <a:spLocks noChangeArrowheads="1"/>
          </p:cNvSpPr>
          <p:nvPr/>
        </p:nvSpPr>
        <p:spPr bwMode="auto">
          <a:xfrm>
            <a:off x="4191000" y="2994025"/>
            <a:ext cx="6254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a:t>
            </a:r>
            <a:endParaRPr lang="en-US" altLang="x-none" sz="500"/>
          </a:p>
        </p:txBody>
      </p:sp>
      <p:sp>
        <p:nvSpPr>
          <p:cNvPr id="41995" name="Oval 23"/>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1996" name="Rectangle 24"/>
          <p:cNvSpPr>
            <a:spLocks noChangeArrowheads="1"/>
          </p:cNvSpPr>
          <p:nvPr/>
        </p:nvSpPr>
        <p:spPr bwMode="auto">
          <a:xfrm>
            <a:off x="5737225" y="2111375"/>
            <a:ext cx="939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k+1</a:t>
            </a:r>
            <a:endParaRPr lang="en-US" altLang="x-none" sz="500"/>
          </a:p>
        </p:txBody>
      </p:sp>
      <p:sp>
        <p:nvSpPr>
          <p:cNvPr id="41997" name="Rectangle 25"/>
          <p:cNvSpPr>
            <a:spLocks noChangeArrowheads="1"/>
          </p:cNvSpPr>
          <p:nvPr/>
        </p:nvSpPr>
        <p:spPr bwMode="auto">
          <a:xfrm>
            <a:off x="5862638" y="2971800"/>
            <a:ext cx="9207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k+1</a:t>
            </a:r>
            <a:endParaRPr lang="en-US" altLang="x-none" sz="500"/>
          </a:p>
        </p:txBody>
      </p:sp>
      <p:cxnSp>
        <p:nvCxnSpPr>
          <p:cNvPr id="41998" name="Curved Connector 30"/>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999" name="Straight Arrow Connector 33"/>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00" name="Straight Connector 37"/>
          <p:cNvCxnSpPr>
            <a:cxnSpLocks noChangeShapeType="1"/>
          </p:cNvCxnSpPr>
          <p:nvPr/>
        </p:nvCxnSpPr>
        <p:spPr bwMode="auto">
          <a:xfrm>
            <a:off x="32766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2001" name="Straight Connector 38"/>
          <p:cNvCxnSpPr>
            <a:cxnSpLocks noChangeShapeType="1"/>
          </p:cNvCxnSpPr>
          <p:nvPr/>
        </p:nvCxnSpPr>
        <p:spPr bwMode="auto">
          <a:xfrm>
            <a:off x="701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42002" name="Rectangle 32"/>
          <p:cNvSpPr>
            <a:spLocks noChangeArrowheads="1"/>
          </p:cNvSpPr>
          <p:nvPr/>
        </p:nvSpPr>
        <p:spPr bwMode="auto">
          <a:xfrm>
            <a:off x="8001000" y="2971800"/>
            <a:ext cx="703263"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N</a:t>
            </a:r>
            <a:endParaRPr lang="en-US" altLang="x-none" sz="500"/>
          </a:p>
        </p:txBody>
      </p:sp>
    </p:spTree>
    <p:extLst>
      <p:ext uri="{BB962C8B-B14F-4D97-AF65-F5344CB8AC3E}">
        <p14:creationId xmlns:p14="http://schemas.microsoft.com/office/powerpoint/2010/main" val="26195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tLang="x-none" sz="2795">
                <a:ea typeface="ＭＳ Ｐゴシック" charset="-128"/>
              </a:rPr>
              <a:t>Equilibrium = Time Reversibility [Frank Kelly]</a:t>
            </a:r>
          </a:p>
        </p:txBody>
      </p:sp>
      <p:sp>
        <p:nvSpPr>
          <p:cNvPr id="84994"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Statistically </a:t>
            </a:r>
            <a:br>
              <a:rPr lang="en-US" altLang="x-none" dirty="0">
                <a:ea typeface="ＭＳ Ｐゴシック" charset="-128"/>
              </a:rPr>
            </a:br>
            <a:r>
              <a:rPr lang="en-US" altLang="x-none" dirty="0">
                <a:ea typeface="ＭＳ Ｐゴシック" charset="-128"/>
              </a:rPr>
              <a:t>cannot distinguish</a:t>
            </a:r>
          </a:p>
        </p:txBody>
      </p:sp>
      <p:sp>
        <p:nvSpPr>
          <p:cNvPr id="849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4E629B2B-38B4-8F45-B73B-3B1392205DBE}" type="slidenum">
              <a:rPr lang="en-US" altLang="x-none" sz="1198">
                <a:latin typeface="Tahoma" charset="0"/>
              </a:rPr>
              <a:pPr/>
              <a:t>8</a:t>
            </a:fld>
            <a:endParaRPr lang="en-US" altLang="x-none" sz="1198">
              <a:latin typeface="Tahoma" charset="0"/>
            </a:endParaRPr>
          </a:p>
        </p:txBody>
      </p:sp>
      <p:cxnSp>
        <p:nvCxnSpPr>
          <p:cNvPr id="84996" name="Straight Arrow Connector 34"/>
          <p:cNvCxnSpPr>
            <a:cxnSpLocks noChangeShapeType="1"/>
          </p:cNvCxnSpPr>
          <p:nvPr/>
        </p:nvCxnSpPr>
        <p:spPr bwMode="auto">
          <a:xfrm>
            <a:off x="688230" y="6171884"/>
            <a:ext cx="8225480" cy="158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84997" name="Straight Arrow Connector 36"/>
          <p:cNvCxnSpPr>
            <a:cxnSpLocks noChangeShapeType="1"/>
          </p:cNvCxnSpPr>
          <p:nvPr/>
        </p:nvCxnSpPr>
        <p:spPr bwMode="auto">
          <a:xfrm rot="5400000" flipH="1" flipV="1">
            <a:off x="-949418" y="4532651"/>
            <a:ext cx="3276882" cy="158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sp>
        <p:nvSpPr>
          <p:cNvPr id="84998" name="Rectangle 38"/>
          <p:cNvSpPr>
            <a:spLocks noChangeArrowheads="1"/>
          </p:cNvSpPr>
          <p:nvPr/>
        </p:nvSpPr>
        <p:spPr bwMode="auto">
          <a:xfrm>
            <a:off x="7923357" y="6171884"/>
            <a:ext cx="717808" cy="40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time</a:t>
            </a:r>
            <a:endParaRPr lang="en-US" altLang="x-none" sz="499"/>
          </a:p>
        </p:txBody>
      </p:sp>
      <p:sp>
        <p:nvSpPr>
          <p:cNvPr id="84999" name="Rectangle 39"/>
          <p:cNvSpPr>
            <a:spLocks noChangeArrowheads="1"/>
          </p:cNvSpPr>
          <p:nvPr/>
        </p:nvSpPr>
        <p:spPr bwMode="auto">
          <a:xfrm>
            <a:off x="-73946" y="2742884"/>
            <a:ext cx="760591" cy="37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797">
                <a:solidFill>
                  <a:srgbClr val="000000"/>
                </a:solidFill>
              </a:rPr>
              <a:t>state</a:t>
            </a:r>
            <a:endParaRPr lang="en-US" altLang="x-none" sz="499"/>
          </a:p>
        </p:txBody>
      </p:sp>
      <p:sp>
        <p:nvSpPr>
          <p:cNvPr id="85000" name="Rectangle 40"/>
          <p:cNvSpPr>
            <a:spLocks noChangeArrowheads="1"/>
          </p:cNvSpPr>
          <p:nvPr/>
        </p:nvSpPr>
        <p:spPr bwMode="auto">
          <a:xfrm>
            <a:off x="225537" y="4628517"/>
            <a:ext cx="323251" cy="40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k</a:t>
            </a:r>
            <a:endParaRPr lang="en-US" altLang="x-none" sz="299"/>
          </a:p>
        </p:txBody>
      </p:sp>
      <p:sp>
        <p:nvSpPr>
          <p:cNvPr id="85001" name="Rectangle 42"/>
          <p:cNvSpPr>
            <a:spLocks noChangeArrowheads="1"/>
          </p:cNvSpPr>
          <p:nvPr/>
        </p:nvSpPr>
        <p:spPr bwMode="auto">
          <a:xfrm>
            <a:off x="90849" y="3962999"/>
            <a:ext cx="560936" cy="399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k+1</a:t>
            </a:r>
            <a:endParaRPr lang="en-US" altLang="x-none" sz="299"/>
          </a:p>
        </p:txBody>
      </p:sp>
      <p:cxnSp>
        <p:nvCxnSpPr>
          <p:cNvPr id="85002" name="Straight Connector 44"/>
          <p:cNvCxnSpPr>
            <a:cxnSpLocks noChangeShapeType="1"/>
          </p:cNvCxnSpPr>
          <p:nvPr/>
        </p:nvCxnSpPr>
        <p:spPr bwMode="auto">
          <a:xfrm>
            <a:off x="688230" y="4801234"/>
            <a:ext cx="8073361" cy="158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3" name="Straight Connector 45"/>
          <p:cNvCxnSpPr>
            <a:cxnSpLocks noChangeShapeType="1"/>
          </p:cNvCxnSpPr>
          <p:nvPr/>
        </p:nvCxnSpPr>
        <p:spPr bwMode="auto">
          <a:xfrm>
            <a:off x="688230" y="4191177"/>
            <a:ext cx="8073361" cy="1584"/>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4" name="Straight Connector 46"/>
          <p:cNvCxnSpPr>
            <a:cxnSpLocks noChangeShapeType="1"/>
          </p:cNvCxnSpPr>
          <p:nvPr/>
        </p:nvCxnSpPr>
        <p:spPr bwMode="auto">
          <a:xfrm>
            <a:off x="688230" y="5408123"/>
            <a:ext cx="8073361" cy="1584"/>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5" name="Elbow Connector 48"/>
          <p:cNvCxnSpPr>
            <a:cxnSpLocks noChangeShapeType="1"/>
          </p:cNvCxnSpPr>
          <p:nvPr/>
        </p:nvCxnSpPr>
        <p:spPr bwMode="auto">
          <a:xfrm flipV="1">
            <a:off x="688231" y="4801234"/>
            <a:ext cx="1218530" cy="608473"/>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6" name="Elbow Connector 51"/>
          <p:cNvCxnSpPr>
            <a:cxnSpLocks noChangeShapeType="1"/>
          </p:cNvCxnSpPr>
          <p:nvPr/>
        </p:nvCxnSpPr>
        <p:spPr bwMode="auto">
          <a:xfrm flipV="1">
            <a:off x="2819471" y="3581118"/>
            <a:ext cx="1220116"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7" name="Elbow Connector 52"/>
          <p:cNvCxnSpPr>
            <a:cxnSpLocks noChangeShapeType="1"/>
          </p:cNvCxnSpPr>
          <p:nvPr/>
        </p:nvCxnSpPr>
        <p:spPr bwMode="auto">
          <a:xfrm>
            <a:off x="3809825" y="3581118"/>
            <a:ext cx="1218530"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8" name="Elbow Connector 57"/>
          <p:cNvCxnSpPr>
            <a:cxnSpLocks noChangeShapeType="1"/>
          </p:cNvCxnSpPr>
          <p:nvPr/>
        </p:nvCxnSpPr>
        <p:spPr bwMode="auto">
          <a:xfrm flipV="1">
            <a:off x="6324530" y="3581118"/>
            <a:ext cx="988769"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9" name="Elbow Connector 58"/>
          <p:cNvCxnSpPr>
            <a:cxnSpLocks noChangeShapeType="1"/>
          </p:cNvCxnSpPr>
          <p:nvPr/>
        </p:nvCxnSpPr>
        <p:spPr bwMode="auto">
          <a:xfrm>
            <a:off x="7009062" y="3581118"/>
            <a:ext cx="838236"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85010" name="Group 65"/>
          <p:cNvGrpSpPr>
            <a:grpSpLocks/>
          </p:cNvGrpSpPr>
          <p:nvPr/>
        </p:nvGrpSpPr>
        <p:grpSpPr bwMode="auto">
          <a:xfrm>
            <a:off x="1676999" y="4191177"/>
            <a:ext cx="1220116" cy="611642"/>
            <a:chOff x="1676400" y="4191000"/>
            <a:chExt cx="1219200" cy="610394"/>
          </a:xfrm>
        </p:grpSpPr>
        <p:cxnSp>
          <p:nvCxnSpPr>
            <p:cNvPr id="85023" name="Elbow Connector 50"/>
            <p:cNvCxnSpPr>
              <a:cxnSpLocks noChangeShapeType="1"/>
            </p:cNvCxnSpPr>
            <p:nvPr/>
          </p:nvCxnSpPr>
          <p:spPr bwMode="auto">
            <a:xfrm flipV="1">
              <a:off x="16764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4" name="Straight Arrow Connector 62"/>
            <p:cNvCxnSpPr>
              <a:cxnSpLocks noChangeShapeType="1"/>
            </p:cNvCxnSpPr>
            <p:nvPr/>
          </p:nvCxnSpPr>
          <p:spPr bwMode="auto">
            <a:xfrm rot="5400000" flipH="1" flipV="1">
              <a:off x="2094706" y="4610100"/>
              <a:ext cx="381794" cy="79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grpSp>
      <p:grpSp>
        <p:nvGrpSpPr>
          <p:cNvPr id="85011" name="Group 66"/>
          <p:cNvGrpSpPr>
            <a:grpSpLocks/>
          </p:cNvGrpSpPr>
          <p:nvPr/>
        </p:nvGrpSpPr>
        <p:grpSpPr bwMode="auto">
          <a:xfrm>
            <a:off x="5562355" y="4191177"/>
            <a:ext cx="1218530" cy="611642"/>
            <a:chOff x="1676400" y="4191000"/>
            <a:chExt cx="1219200" cy="610394"/>
          </a:xfrm>
        </p:grpSpPr>
        <p:cxnSp>
          <p:nvCxnSpPr>
            <p:cNvPr id="85021" name="Elbow Connector 67"/>
            <p:cNvCxnSpPr>
              <a:cxnSpLocks noChangeShapeType="1"/>
            </p:cNvCxnSpPr>
            <p:nvPr/>
          </p:nvCxnSpPr>
          <p:spPr bwMode="auto">
            <a:xfrm flipV="1">
              <a:off x="16764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2" name="Straight Arrow Connector 68"/>
            <p:cNvCxnSpPr>
              <a:cxnSpLocks noChangeShapeType="1"/>
            </p:cNvCxnSpPr>
            <p:nvPr/>
          </p:nvCxnSpPr>
          <p:spPr bwMode="auto">
            <a:xfrm rot="5400000" flipH="1" flipV="1">
              <a:off x="2094706" y="4610100"/>
              <a:ext cx="381794" cy="79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grpSp>
      <p:grpSp>
        <p:nvGrpSpPr>
          <p:cNvPr id="85012" name="Group 72"/>
          <p:cNvGrpSpPr>
            <a:grpSpLocks/>
          </p:cNvGrpSpPr>
          <p:nvPr/>
        </p:nvGrpSpPr>
        <p:grpSpPr bwMode="auto">
          <a:xfrm>
            <a:off x="4800178" y="4191177"/>
            <a:ext cx="1218531" cy="610057"/>
            <a:chOff x="4800600" y="4191000"/>
            <a:chExt cx="1219200" cy="609600"/>
          </a:xfrm>
        </p:grpSpPr>
        <p:cxnSp>
          <p:nvCxnSpPr>
            <p:cNvPr id="85019" name="Elbow Connector 54"/>
            <p:cNvCxnSpPr>
              <a:cxnSpLocks noChangeShapeType="1"/>
            </p:cNvCxnSpPr>
            <p:nvPr/>
          </p:nvCxnSpPr>
          <p:spPr bwMode="auto">
            <a:xfrm>
              <a:off x="48006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0" name="Straight Arrow Connector 70"/>
            <p:cNvCxnSpPr>
              <a:cxnSpLocks noChangeShapeType="1"/>
            </p:cNvCxnSpPr>
            <p:nvPr/>
          </p:nvCxnSpPr>
          <p:spPr bwMode="auto">
            <a:xfrm rot="5400000">
              <a:off x="5219700" y="4381500"/>
              <a:ext cx="381000" cy="1588"/>
            </a:xfrm>
            <a:prstGeom prst="straightConnector1">
              <a:avLst/>
            </a:prstGeom>
            <a:noFill/>
            <a:ln w="12700">
              <a:solidFill>
                <a:srgbClr val="00B050"/>
              </a:solidFill>
              <a:round/>
              <a:headEnd/>
              <a:tailEnd type="arrow" w="med" len="med"/>
            </a:ln>
            <a:extLst>
              <a:ext uri="{909E8E84-426E-40DD-AFC4-6F175D3DCCD1}">
                <a14:hiddenFill xmlns:a14="http://schemas.microsoft.com/office/drawing/2010/main">
                  <a:noFill/>
                </a14:hiddenFill>
              </a:ext>
            </a:extLst>
          </p:spPr>
        </p:cxnSp>
      </p:grpSp>
      <p:grpSp>
        <p:nvGrpSpPr>
          <p:cNvPr id="85013" name="Group 73"/>
          <p:cNvGrpSpPr>
            <a:grpSpLocks/>
          </p:cNvGrpSpPr>
          <p:nvPr/>
        </p:nvGrpSpPr>
        <p:grpSpPr bwMode="auto">
          <a:xfrm>
            <a:off x="7619121" y="4191177"/>
            <a:ext cx="1218530" cy="610057"/>
            <a:chOff x="4800600" y="4191000"/>
            <a:chExt cx="1219200" cy="609600"/>
          </a:xfrm>
        </p:grpSpPr>
        <p:cxnSp>
          <p:nvCxnSpPr>
            <p:cNvPr id="85017" name="Elbow Connector 74"/>
            <p:cNvCxnSpPr>
              <a:cxnSpLocks noChangeShapeType="1"/>
            </p:cNvCxnSpPr>
            <p:nvPr/>
          </p:nvCxnSpPr>
          <p:spPr bwMode="auto">
            <a:xfrm>
              <a:off x="48006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18" name="Straight Arrow Connector 75"/>
            <p:cNvCxnSpPr>
              <a:cxnSpLocks noChangeShapeType="1"/>
            </p:cNvCxnSpPr>
            <p:nvPr/>
          </p:nvCxnSpPr>
          <p:spPr bwMode="auto">
            <a:xfrm rot="5400000">
              <a:off x="5219700" y="4381500"/>
              <a:ext cx="381000" cy="1588"/>
            </a:xfrm>
            <a:prstGeom prst="straightConnector1">
              <a:avLst/>
            </a:prstGeom>
            <a:noFill/>
            <a:ln w="12700">
              <a:solidFill>
                <a:srgbClr val="00B050"/>
              </a:solidFill>
              <a:round/>
              <a:headEnd/>
              <a:tailEnd type="arrow" w="med" len="med"/>
            </a:ln>
            <a:extLst>
              <a:ext uri="{909E8E84-426E-40DD-AFC4-6F175D3DCCD1}">
                <a14:hiddenFill xmlns:a14="http://schemas.microsoft.com/office/drawing/2010/main">
                  <a:noFill/>
                </a14:hiddenFill>
              </a:ext>
            </a:extLst>
          </p:spPr>
        </p:cxnSp>
      </p:grpSp>
      <p:cxnSp>
        <p:nvCxnSpPr>
          <p:cNvPr id="85014" name="Straight Connector 31"/>
          <p:cNvCxnSpPr>
            <a:cxnSpLocks noChangeShapeType="1"/>
          </p:cNvCxnSpPr>
          <p:nvPr/>
        </p:nvCxnSpPr>
        <p:spPr bwMode="auto">
          <a:xfrm rot="5400000">
            <a:off x="6893389" y="4533442"/>
            <a:ext cx="3276882" cy="31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graphicFrame>
        <p:nvGraphicFramePr>
          <p:cNvPr id="85015" name="Object 2"/>
          <p:cNvGraphicFramePr>
            <a:graphicFrameLocks noChangeAspect="1"/>
          </p:cNvGraphicFramePr>
          <p:nvPr/>
        </p:nvGraphicFramePr>
        <p:xfrm>
          <a:off x="4343822" y="1527522"/>
          <a:ext cx="2307128" cy="461109"/>
        </p:xfrm>
        <a:graphic>
          <a:graphicData uri="http://schemas.openxmlformats.org/presentationml/2006/ole">
            <mc:AlternateContent xmlns:mc="http://schemas.openxmlformats.org/markup-compatibility/2006">
              <mc:Choice xmlns:v="urn:schemas-microsoft-com:vml" Requires="v">
                <p:oleObj spid="_x0000_s366877" name="Equation" r:id="rId4" imgW="1143000" imgH="228600" progId="Equation.3">
                  <p:embed/>
                </p:oleObj>
              </mc:Choice>
              <mc:Fallback>
                <p:oleObj name="Equation" r:id="rId4" imgW="1143000" imgH="228600" progId="Equation.3">
                  <p:embed/>
                  <p:pic>
                    <p:nvPicPr>
                      <p:cNvPr id="8501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822" y="1527522"/>
                        <a:ext cx="2307128" cy="461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5016" name="Object 33"/>
          <p:cNvGraphicFramePr>
            <a:graphicFrameLocks noChangeAspect="1"/>
          </p:cNvGraphicFramePr>
          <p:nvPr/>
        </p:nvGraphicFramePr>
        <p:xfrm>
          <a:off x="4434143" y="2212054"/>
          <a:ext cx="2229483" cy="461109"/>
        </p:xfrm>
        <a:graphic>
          <a:graphicData uri="http://schemas.openxmlformats.org/presentationml/2006/ole">
            <mc:AlternateContent xmlns:mc="http://schemas.openxmlformats.org/markup-compatibility/2006">
              <mc:Choice xmlns:v="urn:schemas-microsoft-com:vml" Requires="v">
                <p:oleObj spid="_x0000_s366878" name="Equation" r:id="rId6" imgW="1104900" imgH="228600" progId="Equation.3">
                  <p:embed/>
                </p:oleObj>
              </mc:Choice>
              <mc:Fallback>
                <p:oleObj name="Equation" r:id="rId6" imgW="1104900" imgH="228600" progId="Equation.3">
                  <p:embed/>
                  <p:pic>
                    <p:nvPicPr>
                      <p:cNvPr id="85016"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4143" y="2212054"/>
                        <a:ext cx="2229483" cy="461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36262E4A-0B18-4242-9624-86A3A5BCB931}"/>
              </a:ext>
            </a:extLst>
          </p:cNvPr>
          <p:cNvSpPr txBox="1"/>
          <p:nvPr/>
        </p:nvSpPr>
        <p:spPr>
          <a:xfrm rot="5400000">
            <a:off x="4432132" y="1897323"/>
            <a:ext cx="990354" cy="523220"/>
          </a:xfrm>
          <a:prstGeom prst="rect">
            <a:avLst/>
          </a:prstGeom>
          <a:noFill/>
        </p:spPr>
        <p:txBody>
          <a:bodyPr wrap="square" rtlCol="0">
            <a:spAutoFit/>
          </a:bodyPr>
          <a:lstStyle/>
          <a:p>
            <a:pPr algn="ctr"/>
            <a:r>
              <a:rPr lang="en-US" altLang="zh-CN" sz="2800" b="1" dirty="0">
                <a:solidFill>
                  <a:srgbClr val="FF0000"/>
                </a:solidFill>
              </a:rPr>
              <a:t>=</a:t>
            </a:r>
            <a:endParaRPr lang="en-US" sz="2800" b="1" dirty="0">
              <a:solidFill>
                <a:srgbClr val="FF0000"/>
              </a:solidFill>
            </a:endParaRPr>
          </a:p>
        </p:txBody>
      </p:sp>
      <p:sp>
        <p:nvSpPr>
          <p:cNvPr id="35" name="TextBox 34">
            <a:extLst>
              <a:ext uri="{FF2B5EF4-FFF2-40B4-BE49-F238E27FC236}">
                <a16:creationId xmlns:a16="http://schemas.microsoft.com/office/drawing/2014/main" id="{FA345294-C14F-4F4D-83DD-6C5AF077AF9C}"/>
              </a:ext>
            </a:extLst>
          </p:cNvPr>
          <p:cNvSpPr txBox="1"/>
          <p:nvPr/>
        </p:nvSpPr>
        <p:spPr>
          <a:xfrm rot="8373658">
            <a:off x="5015619" y="1935754"/>
            <a:ext cx="990354" cy="523220"/>
          </a:xfrm>
          <a:prstGeom prst="rect">
            <a:avLst/>
          </a:prstGeom>
          <a:noFill/>
        </p:spPr>
        <p:txBody>
          <a:bodyPr wrap="square" rtlCol="0">
            <a:spAutoFit/>
          </a:bodyPr>
          <a:lstStyle/>
          <a:p>
            <a:pPr algn="ctr"/>
            <a:r>
              <a:rPr lang="en-US" altLang="zh-CN" sz="2800" b="1" dirty="0">
                <a:solidFill>
                  <a:srgbClr val="FF0000"/>
                </a:solidFill>
              </a:rPr>
              <a:t>=</a:t>
            </a:r>
            <a:endParaRPr lang="en-US" sz="2800" b="1" dirty="0">
              <a:solidFill>
                <a:srgbClr val="FF0000"/>
              </a:solidFill>
            </a:endParaRPr>
          </a:p>
        </p:txBody>
      </p:sp>
      <p:sp>
        <p:nvSpPr>
          <p:cNvPr id="36" name="TextBox 35">
            <a:extLst>
              <a:ext uri="{FF2B5EF4-FFF2-40B4-BE49-F238E27FC236}">
                <a16:creationId xmlns:a16="http://schemas.microsoft.com/office/drawing/2014/main" id="{E06659E6-0F9B-284C-A093-CD8BB126EF5B}"/>
              </a:ext>
            </a:extLst>
          </p:cNvPr>
          <p:cNvSpPr txBox="1"/>
          <p:nvPr/>
        </p:nvSpPr>
        <p:spPr>
          <a:xfrm>
            <a:off x="5053707" y="1490980"/>
            <a:ext cx="990354" cy="523220"/>
          </a:xfrm>
          <a:prstGeom prst="rect">
            <a:avLst/>
          </a:prstGeom>
          <a:noFill/>
        </p:spPr>
        <p:txBody>
          <a:bodyPr wrap="square" rtlCol="0">
            <a:spAutoFit/>
          </a:bodyPr>
          <a:lstStyle/>
          <a:p>
            <a:pPr algn="ctr"/>
            <a:r>
              <a:rPr lang="en-US" altLang="zh-CN" sz="2800" b="1" dirty="0">
                <a:solidFill>
                  <a:srgbClr val="FF0000"/>
                </a:solidFill>
              </a:rPr>
              <a:t>=</a:t>
            </a:r>
            <a:endParaRPr lang="en-US" sz="2800" b="1" dirty="0">
              <a:solidFill>
                <a:srgbClr val="FF0000"/>
              </a:solidFill>
            </a:endParaRPr>
          </a:p>
        </p:txBody>
      </p:sp>
      <p:sp>
        <p:nvSpPr>
          <p:cNvPr id="3" name="Rounded Rectangle 2">
            <a:extLst>
              <a:ext uri="{FF2B5EF4-FFF2-40B4-BE49-F238E27FC236}">
                <a16:creationId xmlns:a16="http://schemas.microsoft.com/office/drawing/2014/main" id="{E9FAEEE9-138E-4F43-A3C2-3D97886DD682}"/>
              </a:ext>
            </a:extLst>
          </p:cNvPr>
          <p:cNvSpPr/>
          <p:nvPr/>
        </p:nvSpPr>
        <p:spPr bwMode="auto">
          <a:xfrm>
            <a:off x="4191000" y="1490980"/>
            <a:ext cx="2627914" cy="52322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
        <p:nvSpPr>
          <p:cNvPr id="4" name="Rounded Rectangular Callout 3">
            <a:extLst>
              <a:ext uri="{FF2B5EF4-FFF2-40B4-BE49-F238E27FC236}">
                <a16:creationId xmlns:a16="http://schemas.microsoft.com/office/drawing/2014/main" id="{430F9D8C-4096-9C45-B61D-735E7D53EA3C}"/>
              </a:ext>
            </a:extLst>
          </p:cNvPr>
          <p:cNvSpPr/>
          <p:nvPr/>
        </p:nvSpPr>
        <p:spPr bwMode="auto">
          <a:xfrm>
            <a:off x="914401" y="1599576"/>
            <a:ext cx="3157712" cy="1019927"/>
          </a:xfrm>
          <a:prstGeom prst="wedgeRoundRectCallout">
            <a:avLst>
              <a:gd name="adj1" fmla="val 72262"/>
              <a:gd name="adj2" fmla="val 2842"/>
              <a:gd name="adj3" fmla="val 16667"/>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a typeface="+mn-ea"/>
            </a:endParaRPr>
          </a:p>
        </p:txBody>
      </p:sp>
      <p:sp>
        <p:nvSpPr>
          <p:cNvPr id="39" name="Rounded Rectangular Callout 38">
            <a:extLst>
              <a:ext uri="{FF2B5EF4-FFF2-40B4-BE49-F238E27FC236}">
                <a16:creationId xmlns:a16="http://schemas.microsoft.com/office/drawing/2014/main" id="{56B01E1A-9F66-3940-8E96-73B233F9918A}"/>
              </a:ext>
            </a:extLst>
          </p:cNvPr>
          <p:cNvSpPr/>
          <p:nvPr/>
        </p:nvSpPr>
        <p:spPr bwMode="auto">
          <a:xfrm>
            <a:off x="5028355" y="2772861"/>
            <a:ext cx="2773803" cy="713229"/>
          </a:xfrm>
          <a:prstGeom prst="wedgeRoundRectCallout">
            <a:avLst>
              <a:gd name="adj1" fmla="val -31662"/>
              <a:gd name="adj2" fmla="val -111772"/>
              <a:gd name="adj3" fmla="val 16667"/>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mn-ea"/>
              </a:rPr>
              <a:t>Play</a:t>
            </a:r>
            <a:r>
              <a:rPr kumimoji="0" lang="zh-CN" altLang="en-US" sz="2000" b="0" i="0" u="none" strike="noStrike" cap="none" normalizeH="0" baseline="0" dirty="0">
                <a:ln>
                  <a:noFill/>
                </a:ln>
                <a:solidFill>
                  <a:schemeClr val="tx1"/>
                </a:solidFill>
                <a:effectLst/>
                <a:latin typeface="+mn-lt"/>
                <a:ea typeface="+mn-ea"/>
              </a:rPr>
              <a:t> </a:t>
            </a:r>
            <a:r>
              <a:rPr lang="en-US" altLang="zh-CN" sz="2000" dirty="0">
                <a:latin typeface="+mn-lt"/>
                <a:ea typeface="+mn-ea"/>
              </a:rPr>
              <a:t>the</a:t>
            </a:r>
            <a:r>
              <a:rPr lang="zh-CN" altLang="en-US" sz="2000" dirty="0">
                <a:latin typeface="+mn-lt"/>
                <a:ea typeface="+mn-ea"/>
              </a:rPr>
              <a:t> </a:t>
            </a:r>
            <a:r>
              <a:rPr lang="en-US" altLang="zh-CN" sz="2000" dirty="0">
                <a:latin typeface="+mn-lt"/>
                <a:ea typeface="+mn-ea"/>
              </a:rPr>
              <a:t>sequence</a:t>
            </a:r>
            <a:r>
              <a:rPr lang="zh-CN" altLang="en-US" sz="2000" dirty="0">
                <a:latin typeface="+mn-lt"/>
                <a:ea typeface="+mn-ea"/>
              </a:rPr>
              <a:t> </a:t>
            </a:r>
            <a:r>
              <a:rPr lang="en-US" altLang="zh-CN" sz="2000" dirty="0">
                <a:latin typeface="+mn-lt"/>
                <a:ea typeface="+mn-ea"/>
              </a:rPr>
              <a:t>backwards</a:t>
            </a:r>
            <a:endParaRPr kumimoji="0" lang="en-US" sz="2000" b="0" i="0" u="none" strike="noStrike" cap="none" normalizeH="0" baseline="0" dirty="0">
              <a:ln>
                <a:noFill/>
              </a:ln>
              <a:solidFill>
                <a:schemeClr val="tx1"/>
              </a:solidFill>
              <a:effectLst/>
              <a:latin typeface="+mn-lt"/>
              <a:ea typeface="+mn-ea"/>
            </a:endParaRPr>
          </a:p>
        </p:txBody>
      </p:sp>
    </p:spTree>
    <p:extLst>
      <p:ext uri="{BB962C8B-B14F-4D97-AF65-F5344CB8AC3E}">
        <p14:creationId xmlns:p14="http://schemas.microsoft.com/office/powerpoint/2010/main" val="218030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tLang="x-none" dirty="0">
                <a:solidFill>
                  <a:srgbClr val="0000FF"/>
                </a:solidFill>
                <a:ea typeface="ＭＳ Ｐゴシック" charset="-128"/>
              </a:rPr>
              <a:t>Recap: Queueing Theory Analysis of Circuit-Switching</a:t>
            </a:r>
          </a:p>
        </p:txBody>
      </p:sp>
      <p:sp>
        <p:nvSpPr>
          <p:cNvPr id="4608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06032543-F538-0742-BA76-899BD10238B5}" type="slidenum">
              <a:rPr lang="en-US" altLang="x-none" sz="1200">
                <a:latin typeface="Tahoma" charset="0"/>
              </a:rPr>
              <a:pPr>
                <a:spcBef>
                  <a:spcPct val="0"/>
                </a:spcBef>
                <a:buClrTx/>
                <a:buSzTx/>
                <a:buFontTx/>
                <a:buNone/>
              </a:pPr>
              <a:t>9</a:t>
            </a:fld>
            <a:endParaRPr lang="en-US" altLang="x-none" sz="1200">
              <a:latin typeface="Tahoma" charset="0"/>
            </a:endParaRPr>
          </a:p>
        </p:txBody>
      </p:sp>
      <p:grpSp>
        <p:nvGrpSpPr>
          <p:cNvPr id="46083" name="Group 6"/>
          <p:cNvGrpSpPr>
            <a:grpSpLocks/>
          </p:cNvGrpSpPr>
          <p:nvPr/>
        </p:nvGrpSpPr>
        <p:grpSpPr bwMode="auto">
          <a:xfrm>
            <a:off x="609600" y="2079625"/>
            <a:ext cx="914400" cy="838200"/>
            <a:chOff x="1143000" y="2971800"/>
            <a:chExt cx="914400" cy="838200"/>
          </a:xfrm>
        </p:grpSpPr>
        <p:sp>
          <p:nvSpPr>
            <p:cNvPr id="46111"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12"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0</a:t>
              </a:r>
              <a:endParaRPr lang="en-US" altLang="x-none" sz="500"/>
            </a:p>
          </p:txBody>
        </p:sp>
      </p:grpSp>
      <p:grpSp>
        <p:nvGrpSpPr>
          <p:cNvPr id="46084" name="Group 7"/>
          <p:cNvGrpSpPr>
            <a:grpSpLocks/>
          </p:cNvGrpSpPr>
          <p:nvPr/>
        </p:nvGrpSpPr>
        <p:grpSpPr bwMode="auto">
          <a:xfrm>
            <a:off x="2057400" y="2079625"/>
            <a:ext cx="914400" cy="838200"/>
            <a:chOff x="1143000" y="2971800"/>
            <a:chExt cx="914400" cy="838200"/>
          </a:xfrm>
        </p:grpSpPr>
        <p:sp>
          <p:nvSpPr>
            <p:cNvPr id="46109"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10"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1</a:t>
              </a:r>
              <a:endParaRPr lang="en-US" altLang="x-none" sz="500"/>
            </a:p>
          </p:txBody>
        </p:sp>
      </p:grpSp>
      <p:grpSp>
        <p:nvGrpSpPr>
          <p:cNvPr id="46085" name="Group 10"/>
          <p:cNvGrpSpPr>
            <a:grpSpLocks/>
          </p:cNvGrpSpPr>
          <p:nvPr/>
        </p:nvGrpSpPr>
        <p:grpSpPr bwMode="auto">
          <a:xfrm>
            <a:off x="4038600" y="2079625"/>
            <a:ext cx="914400" cy="838200"/>
            <a:chOff x="1143000" y="2971800"/>
            <a:chExt cx="914400" cy="838200"/>
          </a:xfrm>
        </p:grpSpPr>
        <p:sp>
          <p:nvSpPr>
            <p:cNvPr id="46107"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08"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a:t>
              </a:r>
              <a:endParaRPr lang="en-US" altLang="x-none" sz="500"/>
            </a:p>
          </p:txBody>
        </p:sp>
      </p:grpSp>
      <p:grpSp>
        <p:nvGrpSpPr>
          <p:cNvPr id="46086" name="Group 13"/>
          <p:cNvGrpSpPr>
            <a:grpSpLocks/>
          </p:cNvGrpSpPr>
          <p:nvPr/>
        </p:nvGrpSpPr>
        <p:grpSpPr bwMode="auto">
          <a:xfrm>
            <a:off x="7848600" y="2079625"/>
            <a:ext cx="914400" cy="838200"/>
            <a:chOff x="1143000" y="2971800"/>
            <a:chExt cx="914400" cy="838200"/>
          </a:xfrm>
        </p:grpSpPr>
        <p:sp>
          <p:nvSpPr>
            <p:cNvPr id="46105"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06"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N</a:t>
              </a:r>
              <a:endParaRPr lang="en-US" altLang="x-none" sz="500"/>
            </a:p>
          </p:txBody>
        </p:sp>
      </p:grpSp>
      <p:sp>
        <p:nvSpPr>
          <p:cNvPr id="46087" name="Rectangle 16"/>
          <p:cNvSpPr>
            <a:spLocks noChangeArrowheads="1"/>
          </p:cNvSpPr>
          <p:nvPr/>
        </p:nvSpPr>
        <p:spPr bwMode="auto">
          <a:xfrm>
            <a:off x="981075" y="1447800"/>
            <a:ext cx="3644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3333CC"/>
                </a:solidFill>
                <a:latin typeface="Times New Roman" charset="0"/>
              </a:rPr>
              <a:t>system state: # of busy lines</a:t>
            </a:r>
            <a:endParaRPr lang="en-US" altLang="x-none" sz="100">
              <a:latin typeface="Times New Roman" charset="0"/>
            </a:endParaRPr>
          </a:p>
        </p:txBody>
      </p:sp>
      <p:graphicFrame>
        <p:nvGraphicFramePr>
          <p:cNvPr id="46088" name="Object 2"/>
          <p:cNvGraphicFramePr>
            <a:graphicFrameLocks noChangeAspect="1"/>
          </p:cNvGraphicFramePr>
          <p:nvPr/>
        </p:nvGraphicFramePr>
        <p:xfrm>
          <a:off x="3048000" y="4724400"/>
          <a:ext cx="2362200" cy="461963"/>
        </p:xfrm>
        <a:graphic>
          <a:graphicData uri="http://schemas.openxmlformats.org/presentationml/2006/ole">
            <mc:AlternateContent xmlns:mc="http://schemas.openxmlformats.org/markup-compatibility/2006">
              <mc:Choice xmlns:v="urn:schemas-microsoft-com:vml" Requires="v">
                <p:oleObj spid="_x0000_s364977" name="Equation" r:id="rId4" imgW="1168400" imgH="228600" progId="Equation.3">
                  <p:embed/>
                </p:oleObj>
              </mc:Choice>
              <mc:Fallback>
                <p:oleObj name="Equation" r:id="rId4" imgW="1168400" imgH="228600" progId="Equation.3">
                  <p:embed/>
                  <p:pic>
                    <p:nvPicPr>
                      <p:cNvPr id="4608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724400"/>
                        <a:ext cx="2362200" cy="461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6089" name="Rectangle 18"/>
          <p:cNvSpPr>
            <a:spLocks noChangeArrowheads="1"/>
          </p:cNvSpPr>
          <p:nvPr/>
        </p:nvSpPr>
        <p:spPr bwMode="auto">
          <a:xfrm>
            <a:off x="533400" y="3810000"/>
            <a:ext cx="76088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3333CC"/>
                </a:solidFill>
              </a:rPr>
              <a:t>at equilibrium (time reversibility)  in one unit time:  </a:t>
            </a:r>
            <a:br>
              <a:rPr lang="en-US" altLang="x-none" sz="2400">
                <a:solidFill>
                  <a:srgbClr val="3333CC"/>
                </a:solidFill>
              </a:rPr>
            </a:br>
            <a:r>
              <a:rPr lang="en-US" altLang="x-none" sz="2400">
                <a:solidFill>
                  <a:srgbClr val="3333CC"/>
                </a:solidFill>
              </a:rPr>
              <a:t>    #(transitions k </a:t>
            </a:r>
            <a:r>
              <a:rPr lang="en-US" altLang="x-none">
                <a:solidFill>
                  <a:srgbClr val="0033CC"/>
                </a:solidFill>
                <a:sym typeface="Symbol" charset="2"/>
              </a:rPr>
              <a:t></a:t>
            </a:r>
            <a:r>
              <a:rPr lang="en-US" altLang="x-none" sz="2400">
                <a:solidFill>
                  <a:srgbClr val="3333CC"/>
                </a:solidFill>
              </a:rPr>
              <a:t> k+1)  = #(transitions k+1 </a:t>
            </a:r>
            <a:r>
              <a:rPr lang="en-US" altLang="x-none">
                <a:solidFill>
                  <a:srgbClr val="0033CC"/>
                </a:solidFill>
                <a:sym typeface="Symbol" charset="2"/>
              </a:rPr>
              <a:t></a:t>
            </a:r>
            <a:r>
              <a:rPr lang="en-US" altLang="x-none" sz="2400">
                <a:solidFill>
                  <a:srgbClr val="3333CC"/>
                </a:solidFill>
              </a:rPr>
              <a:t> k)</a:t>
            </a:r>
            <a:endParaRPr lang="en-US" altLang="x-none" sz="100">
              <a:solidFill>
                <a:srgbClr val="000000"/>
              </a:solidFill>
            </a:endParaRPr>
          </a:p>
        </p:txBody>
      </p:sp>
      <p:sp>
        <p:nvSpPr>
          <p:cNvPr id="46090" name="Rectangle 19"/>
          <p:cNvSpPr>
            <a:spLocks noChangeArrowheads="1"/>
          </p:cNvSpPr>
          <p:nvPr/>
        </p:nvSpPr>
        <p:spPr bwMode="auto">
          <a:xfrm>
            <a:off x="685800" y="2917825"/>
            <a:ext cx="6461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0</a:t>
            </a:r>
            <a:endParaRPr lang="en-US" altLang="x-none" sz="500"/>
          </a:p>
        </p:txBody>
      </p:sp>
      <p:sp>
        <p:nvSpPr>
          <p:cNvPr id="46091" name="Rectangle 20"/>
          <p:cNvSpPr>
            <a:spLocks noChangeArrowheads="1"/>
          </p:cNvSpPr>
          <p:nvPr/>
        </p:nvSpPr>
        <p:spPr bwMode="auto">
          <a:xfrm>
            <a:off x="2146300" y="2917825"/>
            <a:ext cx="596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1</a:t>
            </a:r>
            <a:endParaRPr lang="en-US" altLang="x-none" sz="500"/>
          </a:p>
        </p:txBody>
      </p:sp>
      <p:sp>
        <p:nvSpPr>
          <p:cNvPr id="46092" name="Rectangle 21"/>
          <p:cNvSpPr>
            <a:spLocks noChangeArrowheads="1"/>
          </p:cNvSpPr>
          <p:nvPr/>
        </p:nvSpPr>
        <p:spPr bwMode="auto">
          <a:xfrm>
            <a:off x="4191000" y="2994025"/>
            <a:ext cx="6254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a:t>
            </a:r>
            <a:endParaRPr lang="en-US" altLang="x-none" sz="500"/>
          </a:p>
        </p:txBody>
      </p:sp>
      <p:sp>
        <p:nvSpPr>
          <p:cNvPr id="46093" name="Oval 23"/>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094" name="Rectangle 24"/>
          <p:cNvSpPr>
            <a:spLocks noChangeArrowheads="1"/>
          </p:cNvSpPr>
          <p:nvPr/>
        </p:nvSpPr>
        <p:spPr bwMode="auto">
          <a:xfrm>
            <a:off x="5737225" y="2111375"/>
            <a:ext cx="939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k+1</a:t>
            </a:r>
            <a:endParaRPr lang="en-US" altLang="x-none" sz="500"/>
          </a:p>
        </p:txBody>
      </p:sp>
      <p:sp>
        <p:nvSpPr>
          <p:cNvPr id="46095" name="Rectangle 25"/>
          <p:cNvSpPr>
            <a:spLocks noChangeArrowheads="1"/>
          </p:cNvSpPr>
          <p:nvPr/>
        </p:nvSpPr>
        <p:spPr bwMode="auto">
          <a:xfrm>
            <a:off x="5862638" y="2971800"/>
            <a:ext cx="9207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k+1</a:t>
            </a:r>
            <a:endParaRPr lang="en-US" altLang="x-none" sz="500"/>
          </a:p>
        </p:txBody>
      </p:sp>
      <p:cxnSp>
        <p:nvCxnSpPr>
          <p:cNvPr id="46096" name="Curved Connector 30"/>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97" name="Rectangle 31"/>
          <p:cNvSpPr>
            <a:spLocks noChangeArrowheads="1"/>
          </p:cNvSpPr>
          <p:nvPr/>
        </p:nvSpPr>
        <p:spPr bwMode="auto">
          <a:xfrm>
            <a:off x="5105400" y="1752600"/>
            <a:ext cx="382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a:t>
            </a:r>
            <a:endParaRPr lang="en-US" altLang="x-none" sz="500"/>
          </a:p>
        </p:txBody>
      </p:sp>
      <p:cxnSp>
        <p:nvCxnSpPr>
          <p:cNvPr id="46098" name="Straight Arrow Connector 33"/>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99" name="Rectangle 34"/>
          <p:cNvSpPr>
            <a:spLocks noChangeArrowheads="1"/>
          </p:cNvSpPr>
          <p:nvPr/>
        </p:nvSpPr>
        <p:spPr bwMode="auto">
          <a:xfrm>
            <a:off x="4800600" y="2667000"/>
            <a:ext cx="1182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(k+1)</a:t>
            </a:r>
            <a:endParaRPr lang="en-US" altLang="x-none" sz="500"/>
          </a:p>
        </p:txBody>
      </p:sp>
      <p:graphicFrame>
        <p:nvGraphicFramePr>
          <p:cNvPr id="46100" name="Object 3"/>
          <p:cNvGraphicFramePr>
            <a:graphicFrameLocks noChangeAspect="1"/>
          </p:cNvGraphicFramePr>
          <p:nvPr/>
        </p:nvGraphicFramePr>
        <p:xfrm>
          <a:off x="2654300" y="5327650"/>
          <a:ext cx="3594100" cy="539750"/>
        </p:xfrm>
        <a:graphic>
          <a:graphicData uri="http://schemas.openxmlformats.org/presentationml/2006/ole">
            <mc:AlternateContent xmlns:mc="http://schemas.openxmlformats.org/markup-compatibility/2006">
              <mc:Choice xmlns:v="urn:schemas-microsoft-com:vml" Requires="v">
                <p:oleObj spid="_x0000_s364978" name="Equation" r:id="rId6" imgW="1777229" imgH="266584" progId="Equation.3">
                  <p:embed/>
                </p:oleObj>
              </mc:Choice>
              <mc:Fallback>
                <p:oleObj name="Equation" r:id="rId6" imgW="1777229" imgH="266584" progId="Equation.3">
                  <p:embed/>
                  <p:pic>
                    <p:nvPicPr>
                      <p:cNvPr id="4610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4300" y="5327650"/>
                        <a:ext cx="3594100" cy="53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6101" name="Object 4"/>
          <p:cNvGraphicFramePr>
            <a:graphicFrameLocks noChangeAspect="1"/>
          </p:cNvGraphicFramePr>
          <p:nvPr/>
        </p:nvGraphicFramePr>
        <p:xfrm>
          <a:off x="2362200" y="5943600"/>
          <a:ext cx="4106863" cy="925513"/>
        </p:xfrm>
        <a:graphic>
          <a:graphicData uri="http://schemas.openxmlformats.org/presentationml/2006/ole">
            <mc:AlternateContent xmlns:mc="http://schemas.openxmlformats.org/markup-compatibility/2006">
              <mc:Choice xmlns:v="urn:schemas-microsoft-com:vml" Requires="v">
                <p:oleObj spid="_x0000_s364979" name="Equation" r:id="rId8" imgW="2032000" imgH="457200" progId="Equation.3">
                  <p:embed/>
                </p:oleObj>
              </mc:Choice>
              <mc:Fallback>
                <p:oleObj name="Equation" r:id="rId8" imgW="2032000" imgH="457200" progId="Equation.3">
                  <p:embed/>
                  <p:pic>
                    <p:nvPicPr>
                      <p:cNvPr id="46101"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5943600"/>
                        <a:ext cx="4106863"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46102" name="Straight Connector 37"/>
          <p:cNvCxnSpPr>
            <a:cxnSpLocks noChangeShapeType="1"/>
          </p:cNvCxnSpPr>
          <p:nvPr/>
        </p:nvCxnSpPr>
        <p:spPr bwMode="auto">
          <a:xfrm>
            <a:off x="32766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6103" name="Straight Connector 38"/>
          <p:cNvCxnSpPr>
            <a:cxnSpLocks noChangeShapeType="1"/>
          </p:cNvCxnSpPr>
          <p:nvPr/>
        </p:nvCxnSpPr>
        <p:spPr bwMode="auto">
          <a:xfrm>
            <a:off x="701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46104" name="Rectangle 32"/>
          <p:cNvSpPr>
            <a:spLocks noChangeArrowheads="1"/>
          </p:cNvSpPr>
          <p:nvPr/>
        </p:nvSpPr>
        <p:spPr bwMode="auto">
          <a:xfrm>
            <a:off x="8001000" y="2971800"/>
            <a:ext cx="703263"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N</a:t>
            </a:r>
            <a:endParaRPr lang="en-US" altLang="x-none" sz="500"/>
          </a:p>
        </p:txBody>
      </p:sp>
    </p:spTree>
    <p:extLst>
      <p:ext uri="{BB962C8B-B14F-4D97-AF65-F5344CB8AC3E}">
        <p14:creationId xmlns:p14="http://schemas.microsoft.com/office/powerpoint/2010/main" val="24948576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17257</TotalTime>
  <Words>2765</Words>
  <Application>Microsoft Macintosh PowerPoint</Application>
  <PresentationFormat>On-screen Show (4:3)</PresentationFormat>
  <Paragraphs>738</Paragraphs>
  <Slides>59</Slides>
  <Notes>56</Notes>
  <HiddenSlides>0</HiddenSlides>
  <MMClips>0</MMClips>
  <ScaleCrop>false</ScaleCrop>
  <HeadingPairs>
    <vt:vector size="8" baseType="variant">
      <vt:variant>
        <vt:lpstr>Fonts Used</vt:lpstr>
      </vt:variant>
      <vt:variant>
        <vt:i4>13</vt:i4>
      </vt:variant>
      <vt:variant>
        <vt:lpstr>Theme</vt:lpstr>
      </vt:variant>
      <vt:variant>
        <vt:i4>4</vt:i4>
      </vt:variant>
      <vt:variant>
        <vt:lpstr>Embedded OLE Servers</vt:lpstr>
      </vt:variant>
      <vt:variant>
        <vt:i4>4</vt:i4>
      </vt:variant>
      <vt:variant>
        <vt:lpstr>Slide Titles</vt:lpstr>
      </vt:variant>
      <vt:variant>
        <vt:i4>59</vt:i4>
      </vt:variant>
    </vt:vector>
  </HeadingPairs>
  <TitlesOfParts>
    <vt:vector size="80" baseType="lpstr">
      <vt:lpstr>ＭＳ Ｐゴシック</vt:lpstr>
      <vt:lpstr>新細明體</vt:lpstr>
      <vt:lpstr>宋体</vt:lpstr>
      <vt:lpstr>ZapfDingbats</vt:lpstr>
      <vt:lpstr>Arial</vt:lpstr>
      <vt:lpstr>Calibri</vt:lpstr>
      <vt:lpstr>Cambria Math</vt:lpstr>
      <vt:lpstr>Comic Sans MS</vt:lpstr>
      <vt:lpstr>Courier New</vt:lpstr>
      <vt:lpstr>Symbol</vt:lpstr>
      <vt:lpstr>Tahoma</vt:lpstr>
      <vt:lpstr>Times New Roman</vt:lpstr>
      <vt:lpstr>Wingdings</vt:lpstr>
      <vt:lpstr>Default Design</vt:lpstr>
      <vt:lpstr>2_Kurose</vt:lpstr>
      <vt:lpstr>3_Kurose</vt:lpstr>
      <vt:lpstr>1_Kurose</vt:lpstr>
      <vt:lpstr>Equation</vt:lpstr>
      <vt:lpstr>Photo Editor Photo</vt:lpstr>
      <vt:lpstr>ClipArt</vt:lpstr>
      <vt:lpstr>VISIO</vt:lpstr>
      <vt:lpstr>Statistical Multiplexing; Layered Network Architecture</vt:lpstr>
      <vt:lpstr>Outline</vt:lpstr>
      <vt:lpstr>Admin</vt:lpstr>
      <vt:lpstr>PowerPoint Presentation</vt:lpstr>
      <vt:lpstr>Recap: Circuit Switching vs. Packet Switching</vt:lpstr>
      <vt:lpstr>Recap: Queueing Theory</vt:lpstr>
      <vt:lpstr>Recap: Queueing Theory Analysis of Circuit-Switching</vt:lpstr>
      <vt:lpstr>Equilibrium = Time Reversibility [Frank Kelly]</vt:lpstr>
      <vt:lpstr>Recap: Queueing Theory Analysis of Circuit-Switching</vt:lpstr>
      <vt:lpstr>Recap: Queueing Theory  Analysis of Packet Switching</vt:lpstr>
      <vt:lpstr>Recap: Analysis of  Delay</vt:lpstr>
      <vt:lpstr>PowerPoint Presentation</vt:lpstr>
      <vt:lpstr>Recap: Statistical Multiplexing</vt:lpstr>
      <vt:lpstr>PowerPoint Presentation</vt:lpstr>
      <vt:lpstr>PowerPoint Presentation</vt:lpstr>
      <vt:lpstr>PowerPoint Presentation</vt:lpstr>
      <vt:lpstr>Datagram Packet Switching</vt:lpstr>
      <vt:lpstr>PowerPoint Presentation</vt:lpstr>
      <vt:lpstr>Timing Diagram of Datagram Switching</vt:lpstr>
      <vt:lpstr>Virtual-Circuit Packet Switching</vt:lpstr>
      <vt:lpstr>PowerPoint Presentation</vt:lpstr>
      <vt:lpstr>Virtual-Circuit Packet Switching</vt:lpstr>
      <vt:lpstr>Timing Diagram of Virtual-Circuit Switching</vt:lpstr>
      <vt:lpstr>Discussion: Datagram Switching  vs. Virtual Circuit Switching</vt:lpstr>
      <vt:lpstr>PowerPoint Presentation</vt:lpstr>
      <vt:lpstr>Summary of Progress</vt:lpstr>
      <vt:lpstr>Summary of Progress</vt:lpstr>
      <vt:lpstr>PowerPoint Presentation</vt:lpstr>
      <vt:lpstr>PowerPoint Presentation</vt:lpstr>
      <vt:lpstr>PowerPoint Presentation</vt:lpstr>
      <vt:lpstr>PowerPoint Presentation</vt:lpstr>
      <vt:lpstr>An Example: No Layering</vt:lpstr>
      <vt:lpstr>An Example: Benefit of Layering</vt:lpstr>
      <vt:lpstr>PowerPoint Presentation</vt:lpstr>
      <vt:lpstr>An Example of Layering</vt:lpstr>
      <vt:lpstr>An Example of Layering</vt:lpstr>
      <vt:lpstr>Layering -&gt; Logical Communication</vt:lpstr>
      <vt:lpstr>PowerPoint Presentation</vt:lpstr>
      <vt:lpstr>PowerPoint Presentation</vt:lpstr>
      <vt:lpstr>PowerPoint Presentation</vt:lpstr>
      <vt:lpstr>Packet as a Stack in a Layered Architecture</vt:lpstr>
      <vt:lpstr>Some Implications of Layered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End-to-End Arguments</vt:lpstr>
      <vt:lpstr>PowerPoint Presentation</vt:lpstr>
      <vt:lpstr>Example</vt:lpstr>
      <vt:lpstr>Challenges</vt:lpstr>
      <vt:lpstr>Discussion: Limitations of Layered Architecture</vt:lpstr>
      <vt:lpstr>Outline</vt:lpstr>
      <vt:lpstr>PowerPoint Presentation</vt:lpstr>
      <vt:lpstr>PowerPoint Presentation</vt:lpstr>
      <vt:lpstr>PowerPoint Presentation</vt:lpstr>
      <vt:lpstr>PowerPoint Presentation</vt:lpstr>
    </vt:vector>
  </TitlesOfParts>
  <Company>Yale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I</dc:title>
  <dc:creator>Yang Richard Yang</dc:creator>
  <cp:lastModifiedBy>Qiao Xiang</cp:lastModifiedBy>
  <cp:revision>480</cp:revision>
  <cp:lastPrinted>2017-09-12T16:46:55Z</cp:lastPrinted>
  <dcterms:created xsi:type="dcterms:W3CDTF">1999-10-08T19:08:27Z</dcterms:created>
  <dcterms:modified xsi:type="dcterms:W3CDTF">2022-09-21T11:05:07Z</dcterms:modified>
</cp:coreProperties>
</file>