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21" r:id="rId2"/>
    <p:sldId id="298" r:id="rId3"/>
    <p:sldId id="392" r:id="rId4"/>
    <p:sldId id="558" r:id="rId5"/>
    <p:sldId id="397" r:id="rId6"/>
    <p:sldId id="398" r:id="rId7"/>
    <p:sldId id="590" r:id="rId8"/>
    <p:sldId id="399" r:id="rId9"/>
    <p:sldId id="591" r:id="rId10"/>
    <p:sldId id="403" r:id="rId11"/>
    <p:sldId id="564" r:id="rId12"/>
    <p:sldId id="565" r:id="rId13"/>
    <p:sldId id="567" r:id="rId14"/>
    <p:sldId id="492" r:id="rId15"/>
    <p:sldId id="401" r:id="rId16"/>
    <p:sldId id="493" r:id="rId17"/>
    <p:sldId id="434" r:id="rId18"/>
    <p:sldId id="435" r:id="rId19"/>
    <p:sldId id="716" r:id="rId20"/>
    <p:sldId id="530" r:id="rId21"/>
    <p:sldId id="407" r:id="rId22"/>
    <p:sldId id="563" r:id="rId23"/>
    <p:sldId id="258" r:id="rId24"/>
    <p:sldId id="566" r:id="rId25"/>
    <p:sldId id="257" r:id="rId26"/>
    <p:sldId id="713" r:id="rId27"/>
    <p:sldId id="568" r:id="rId28"/>
    <p:sldId id="458" r:id="rId29"/>
    <p:sldId id="459" r:id="rId30"/>
    <p:sldId id="569" r:id="rId31"/>
    <p:sldId id="518" r:id="rId32"/>
    <p:sldId id="588" r:id="rId33"/>
    <p:sldId id="460" r:id="rId34"/>
    <p:sldId id="461" r:id="rId35"/>
    <p:sldId id="462" r:id="rId36"/>
    <p:sldId id="589" r:id="rId37"/>
    <p:sldId id="574" r:id="rId38"/>
    <p:sldId id="714" r:id="rId39"/>
    <p:sldId id="512" r:id="rId40"/>
    <p:sldId id="466" r:id="rId41"/>
    <p:sldId id="587" r:id="rId42"/>
    <p:sldId id="514" r:id="rId43"/>
    <p:sldId id="517" r:id="rId4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8"/>
    <p:restoredTop sz="93727"/>
  </p:normalViewPr>
  <p:slideViewPr>
    <p:cSldViewPr snapToGrid="0">
      <p:cViewPr varScale="1">
        <p:scale>
          <a:sx n="132" d="100"/>
          <a:sy n="132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52BF989D-5563-0440-B2AB-D8B412D38B3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8646C9A3-2B04-5A47-B4B0-3A883A3F4D9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36D547-4887-394D-A033-F12FAE0F5B8D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640389-2EC6-6F42-B5EC-C992C43B1BF2}" type="slidenum">
              <a:rPr lang="en-US" altLang="x-none" sz="1200"/>
              <a:pPr/>
              <a:t>11</a:t>
            </a:fld>
            <a:endParaRPr lang="en-US" altLang="x-none" sz="120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http://www.techrepublic.com/blog/security/list-open-ports-and-listening-services/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lsof –i -n</a:t>
            </a:r>
          </a:p>
        </p:txBody>
      </p:sp>
    </p:spTree>
    <p:extLst>
      <p:ext uri="{BB962C8B-B14F-4D97-AF65-F5344CB8AC3E}">
        <p14:creationId xmlns:p14="http://schemas.microsoft.com/office/powerpoint/2010/main" val="2251572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1395AF-04DB-9F48-A01C-E884F5BAC162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159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998809-03CD-2642-9F90-C09C8BED2FA4}" type="slidenum">
              <a:rPr lang="en-US" altLang="x-none" sz="1200"/>
              <a:pPr/>
              <a:t>13</a:t>
            </a:fld>
            <a:endParaRPr lang="en-US" altLang="x-none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554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3225252-BEBE-E947-867B-77209C9D8467}" type="slidenum">
              <a:rPr lang="en-US" altLang="x-none" sz="1200">
                <a:solidFill>
                  <a:srgbClr val="000000"/>
                </a:solidFill>
              </a:rPr>
              <a:pPr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8341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BB12356-4323-8743-BCB9-6290A20B7A7C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266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DFF83B-8DDD-954D-A35B-0C479439A1BA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98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DA1632D-FD47-8142-9BE7-766A5D3E42E2}" type="slidenum">
              <a:rPr lang="en-US" altLang="x-none" sz="1200"/>
              <a:pPr/>
              <a:t>17</a:t>
            </a:fld>
            <a:endParaRPr lang="en-US" altLang="x-none" sz="12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2877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BB9A62B-4BA1-F74F-83ED-EC8A69AE9F20}" type="slidenum">
              <a:rPr lang="en-US" altLang="x-none" sz="1200"/>
              <a:pPr/>
              <a:t>18</a:t>
            </a:fld>
            <a:endParaRPr lang="en-US" altLang="x-none" sz="120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0482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58A1AE-845A-A644-B192-823361EBE49E}" type="slidenum">
              <a:rPr lang="en-US" altLang="x-none" sz="1200"/>
              <a:pPr/>
              <a:t>19</a:t>
            </a:fld>
            <a:endParaRPr lang="en-US" altLang="x-none" sz="120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636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5C24F2C-EA2A-E048-AE47-E29CE0365BBF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3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7145D2-C0E3-AF4F-9CE4-17A10A289C10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709BAF-8284-674E-948B-76938275CA9E}" type="slidenum">
              <a:rPr lang="en-US" altLang="x-none" sz="1200"/>
              <a:pPr/>
              <a:t>21</a:t>
            </a:fld>
            <a:endParaRPr lang="en-US" altLang="x-none" sz="120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477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998FF7B-9CB1-4D4C-A531-EAB0EED69C42}" type="slidenum">
              <a:rPr lang="en-US" altLang="x-none" sz="1200"/>
              <a:pPr/>
              <a:t>22</a:t>
            </a:fld>
            <a:endParaRPr lang="en-US" altLang="x-none" sz="120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3721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983254D-EBCE-264A-B9C2-D52F0BD3FBEB}" type="slidenum">
              <a:rPr lang="en-US" altLang="x-none" sz="1200"/>
              <a:pPr/>
              <a:t>23</a:t>
            </a:fld>
            <a:endParaRPr lang="en-US" altLang="x-none" sz="12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406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35440F-3C1D-784C-9547-25A22964DADF}" type="slidenum">
              <a:rPr lang="en-US" altLang="x-none" sz="1200"/>
              <a:pPr/>
              <a:t>24</a:t>
            </a:fld>
            <a:endParaRPr lang="en-US" altLang="x-none" sz="120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395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74D28DA-A85A-114C-835D-C9C395B98C01}" type="slidenum">
              <a:rPr lang="en-US" altLang="x-none" sz="1200"/>
              <a:pPr/>
              <a:t>25</a:t>
            </a:fld>
            <a:endParaRPr lang="en-US" altLang="x-none" sz="1200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498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FE78AE-2CA1-804F-BA43-743532715472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675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27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197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E230A0C-7883-7342-9292-03A44B933D26}" type="slidenum">
              <a:rPr lang="en-US" altLang="x-none" sz="1200">
                <a:solidFill>
                  <a:srgbClr val="000000"/>
                </a:solidFill>
              </a:rPr>
              <a:pPr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820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E56F62-2F06-CB4E-A6A7-F9CD66D686BD}" type="slidenum">
              <a:rPr lang="en-US" altLang="x-none" sz="1200">
                <a:solidFill>
                  <a:srgbClr val="000000"/>
                </a:solidFill>
              </a:rPr>
              <a:pPr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2883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E230A0C-7883-7342-9292-03A44B933D26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89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BCE7123-59E4-1D44-BFBF-42461ECA012E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7383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B77D04-B309-694A-AACE-92BC1869AF83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717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E56F62-2F06-CB4E-A6A7-F9CD66D686BD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1166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D273E00-F5DE-2B43-BB82-AAB53E037E46}" type="slidenum">
              <a:rPr lang="en-US" altLang="x-none" sz="1200">
                <a:solidFill>
                  <a:srgbClr val="000000"/>
                </a:solidFill>
              </a:rPr>
              <a:pPr/>
              <a:t>33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513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F1F42D7-5001-7643-B737-DC09145B48B0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132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8598F5-DE57-B34E-A811-92A4E1AA9766}" type="slidenum">
              <a:rPr lang="en-US" altLang="x-none" sz="1200">
                <a:solidFill>
                  <a:srgbClr val="000000"/>
                </a:solidFill>
              </a:rPr>
              <a:pPr/>
              <a:t>35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2455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9A69EB8-B60D-1949-9645-C0B696785B03}" type="slidenum">
              <a:rPr lang="en-US" altLang="x-none" sz="1200">
                <a:solidFill>
                  <a:srgbClr val="000000"/>
                </a:solidFill>
              </a:rPr>
              <a:pPr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http://www.electrictoolbox.com/article/networking/pop3-commands/</a:t>
            </a:r>
          </a:p>
        </p:txBody>
      </p:sp>
    </p:spTree>
    <p:extLst>
      <p:ext uri="{BB962C8B-B14F-4D97-AF65-F5344CB8AC3E}">
        <p14:creationId xmlns:p14="http://schemas.microsoft.com/office/powerpoint/2010/main" val="1530585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3D14271-6207-734F-9407-3FF3837DBA65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8142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68C580-7D3B-BB49-A9E7-2C25B362C7D3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http://www.securelist.com/en/analysis/204792282/Spam_in_January_2013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https://www.trustwave.com/support/labs/spam_statistics.asp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http://en.wikipedia.org/wiki/Bayesian_spam_filtering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http://www.pcworld.com/article/252206/google_explains_gmails_spam_filtering_process.html</a:t>
            </a:r>
          </a:p>
        </p:txBody>
      </p:sp>
    </p:spTree>
    <p:extLst>
      <p:ext uri="{BB962C8B-B14F-4D97-AF65-F5344CB8AC3E}">
        <p14:creationId xmlns:p14="http://schemas.microsoft.com/office/powerpoint/2010/main" val="3558745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5BCDE4-F72E-DD48-B093-4FA8A35F7CBE}" type="slidenum">
              <a:rPr lang="en-US" altLang="x-none" sz="1200">
                <a:solidFill>
                  <a:srgbClr val="000000"/>
                </a:solidFill>
              </a:rPr>
              <a:pPr/>
              <a:t>40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2298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5BCDE4-F72E-DD48-B093-4FA8A35F7CBE}" type="slidenum">
              <a:rPr lang="en-US" altLang="x-none" sz="1200">
                <a:solidFill>
                  <a:srgbClr val="000000"/>
                </a:solidFill>
              </a:rPr>
              <a:pPr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32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DCE6766-9101-064B-990C-99C300AE4A75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How about move the line to on top of TCP/UDP?</a:t>
            </a:r>
          </a:p>
        </p:txBody>
      </p:sp>
    </p:spTree>
    <p:extLst>
      <p:ext uri="{BB962C8B-B14F-4D97-AF65-F5344CB8AC3E}">
        <p14:creationId xmlns:p14="http://schemas.microsoft.com/office/powerpoint/2010/main" val="2604738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0CBFD4-764D-664E-83F4-9544A0251142}" type="slidenum">
              <a:rPr lang="en-US" altLang="x-none" sz="1200">
                <a:solidFill>
                  <a:srgbClr val="000000"/>
                </a:solidFill>
              </a:rPr>
              <a:pPr/>
              <a:t>42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http://www.slideshare.net/kka7/what-you-need-to-know-about-email-authentication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11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FE9E18-4936-BE4E-9B00-8FF00AD8C90F}" type="slidenum">
              <a:rPr lang="en-US" altLang="x-none" sz="1200">
                <a:solidFill>
                  <a:srgbClr val="000000"/>
                </a:solidFill>
              </a:rPr>
              <a:pPr/>
              <a:t>43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1531210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DE71EF-4BE8-8949-9CF8-4B1EB6757C03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361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5E9F984-E675-5141-A040-732729740032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93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77B4964-7EEA-8C4E-AF82-331E291D6DEB}" type="slidenum">
              <a:rPr lang="en-US" altLang="x-none" sz="1200">
                <a:solidFill>
                  <a:srgbClr val="000000"/>
                </a:solidFill>
              </a:rPr>
              <a:pPr/>
              <a:t>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9078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86CAD35-7E55-8042-BE96-E93104DF5DCC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84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6C28F0-06F8-A94C-8AA1-FF21202B6546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35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B3CC7-7D20-B141-B7BB-1F10495C1F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914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15647-6BAD-1A44-B8A0-62783A6270D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62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2EE8F-853D-0B40-AD9E-08D73A7CA6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72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FACAB-856A-214C-B61A-FFD26A94A57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4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F044E-F6CA-0844-AF69-7FE3A48D0D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008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885CE-C944-EA4E-B1EF-975E22A9A1D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51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5BAB2-033B-BF43-A9B8-76D0A128BB3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797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19588-5A43-D54A-A71A-BA303CB08F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37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B82AD-ECA6-A64B-9E46-81EC86E1235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789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34BA3-9FE7-AB4F-84BF-353ED59BCB0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458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40890-B522-524F-8A2E-1E09523461B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489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C34326-F25C-8248-8165-DA7F4FA0851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61" r:id="rId1"/>
    <p:sldLayoutId id="2147486862" r:id="rId2"/>
    <p:sldLayoutId id="2147486863" r:id="rId3"/>
    <p:sldLayoutId id="2147486864" r:id="rId4"/>
    <p:sldLayoutId id="2147486865" r:id="rId5"/>
    <p:sldLayoutId id="2147486866" r:id="rId6"/>
    <p:sldLayoutId id="2147486867" r:id="rId7"/>
    <p:sldLayoutId id="2147486868" r:id="rId8"/>
    <p:sldLayoutId id="2147486869" r:id="rId9"/>
    <p:sldLayoutId id="2147486870" r:id="rId10"/>
    <p:sldLayoutId id="21474868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3.wmf"/><Relationship Id="rId3" Type="http://schemas.openxmlformats.org/officeDocument/2006/relationships/notesSlide" Target="../notesSlides/notesSlide22.xml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.bin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15" Type="http://schemas.openxmlformats.org/officeDocument/2006/relationships/image" Target="../media/image12.wmf"/><Relationship Id="rId23" Type="http://schemas.openxmlformats.org/officeDocument/2006/relationships/oleObject" Target="../embeddings/oleObject16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3.wmf"/><Relationship Id="rId3" Type="http://schemas.openxmlformats.org/officeDocument/2006/relationships/notesSlide" Target="../notesSlides/notesSlide24.xml"/><Relationship Id="rId21" Type="http://schemas.openxmlformats.org/officeDocument/2006/relationships/oleObject" Target="../embeddings/oleObject29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3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6.bin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10.wmf"/><Relationship Id="rId15" Type="http://schemas.openxmlformats.org/officeDocument/2006/relationships/image" Target="../media/image12.wmf"/><Relationship Id="rId23" Type="http://schemas.openxmlformats.org/officeDocument/2006/relationships/oleObject" Target="../embeddings/oleObject31.bin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13.wmf"/><Relationship Id="rId3" Type="http://schemas.openxmlformats.org/officeDocument/2006/relationships/notesSlide" Target="../notesSlides/notesSlide25.xml"/><Relationship Id="rId21" Type="http://schemas.openxmlformats.org/officeDocument/2006/relationships/oleObject" Target="../embeddings/oleObject44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1.bin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7.bin"/><Relationship Id="rId5" Type="http://schemas.openxmlformats.org/officeDocument/2006/relationships/image" Target="../media/image10.wmf"/><Relationship Id="rId15" Type="http://schemas.openxmlformats.org/officeDocument/2006/relationships/image" Target="../media/image12.wmf"/><Relationship Id="rId23" Type="http://schemas.openxmlformats.org/officeDocument/2006/relationships/oleObject" Target="../embeddings/oleObject46.bin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43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5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5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7772400" cy="1470025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Email, DNS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A0C6C-0855-7C43-95EE-7594241CF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21355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9/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3A4F8-0B84-C746-A371-D605A9FC2968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121B150-4A6B-734F-B660-51D8B37AA72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10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200" u="sng" dirty="0">
                <a:solidFill>
                  <a:srgbClr val="3333CC"/>
                </a:solidFill>
                <a:latin typeface="Comic Sans MS" charset="0"/>
              </a:rPr>
              <a:t>Transport Layer: UDP </a:t>
            </a:r>
            <a:endParaRPr lang="en-US" altLang="x-none" sz="4000" u="sng" dirty="0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593725" y="1562100"/>
            <a:ext cx="53736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 c</a:t>
            </a: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onnectionless service</a:t>
            </a:r>
          </a:p>
          <a:p>
            <a:pPr marL="457200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Does not provide: connection setup, reliability, flow control, congestion control, timing, or bandwidth guarantee </a:t>
            </a:r>
            <a:endParaRPr lang="en-US" altLang="zh-CN" sz="2800" dirty="0">
              <a:solidFill>
                <a:srgbClr val="000000"/>
              </a:solidFill>
              <a:latin typeface="Comic Sans MS" charset="0"/>
              <a:ea typeface="宋体" charset="-122"/>
            </a:endParaRP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w</a:t>
            </a: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hy is there a UDP?</a:t>
            </a:r>
          </a:p>
        </p:txBody>
      </p:sp>
      <p:grpSp>
        <p:nvGrpSpPr>
          <p:cNvPr id="111620" name="Group 1"/>
          <p:cNvGrpSpPr>
            <a:grpSpLocks/>
          </p:cNvGrpSpPr>
          <p:nvPr/>
        </p:nvGrpSpPr>
        <p:grpSpPr bwMode="auto">
          <a:xfrm>
            <a:off x="6119813" y="1762125"/>
            <a:ext cx="2693987" cy="3367088"/>
            <a:chOff x="6328238" y="1623178"/>
            <a:chExt cx="2693987" cy="3367087"/>
          </a:xfrm>
        </p:grpSpPr>
        <p:sp>
          <p:nvSpPr>
            <p:cNvPr id="111621" name="Freeform 22"/>
            <p:cNvSpPr>
              <a:spLocks/>
            </p:cNvSpPr>
            <p:nvPr/>
          </p:nvSpPr>
          <p:spPr bwMode="auto">
            <a:xfrm flipH="1">
              <a:off x="7641836" y="2249519"/>
              <a:ext cx="899813" cy="725036"/>
            </a:xfrm>
            <a:custGeom>
              <a:avLst/>
              <a:gdLst>
                <a:gd name="T0" fmla="*/ 0 w 576"/>
                <a:gd name="T1" fmla="*/ 0 h 480"/>
                <a:gd name="T2" fmla="*/ 2147483647 w 576"/>
                <a:gd name="T3" fmla="*/ 0 h 480"/>
                <a:gd name="T4" fmla="*/ 2147483647 w 576"/>
                <a:gd name="T5" fmla="*/ 2147483647 h 480"/>
                <a:gd name="T6" fmla="*/ 2147483647 w 576"/>
                <a:gd name="T7" fmla="*/ 2147483647 h 480"/>
                <a:gd name="T8" fmla="*/ 2147483647 w 576"/>
                <a:gd name="T9" fmla="*/ 2147483647 h 480"/>
                <a:gd name="T10" fmla="*/ 2147483647 w 576"/>
                <a:gd name="T11" fmla="*/ 2147483647 h 480"/>
                <a:gd name="T12" fmla="*/ 0 w 576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80"/>
                <a:gd name="T23" fmla="*/ 576 w 576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80">
                  <a:moveTo>
                    <a:pt x="0" y="0"/>
                  </a:moveTo>
                  <a:lnTo>
                    <a:pt x="576" y="0"/>
                  </a:lnTo>
                  <a:lnTo>
                    <a:pt x="576" y="480"/>
                  </a:lnTo>
                  <a:lnTo>
                    <a:pt x="240" y="480"/>
                  </a:lnTo>
                  <a:lnTo>
                    <a:pt x="192" y="336"/>
                  </a:lnTo>
                  <a:lnTo>
                    <a:pt x="96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x-none"/>
            </a:p>
            <a:p>
              <a:endParaRPr lang="en-US" altLang="x-none"/>
            </a:p>
          </p:txBody>
        </p:sp>
        <p:grpSp>
          <p:nvGrpSpPr>
            <p:cNvPr id="111622" name="Group 5"/>
            <p:cNvGrpSpPr>
              <a:grpSpLocks/>
            </p:cNvGrpSpPr>
            <p:nvPr/>
          </p:nvGrpSpPr>
          <p:grpSpPr bwMode="auto">
            <a:xfrm>
              <a:off x="6328238" y="1623178"/>
              <a:ext cx="2693987" cy="3367087"/>
              <a:chOff x="2514600" y="1967359"/>
              <a:chExt cx="3124200" cy="3747641"/>
            </a:xfrm>
          </p:grpSpPr>
          <p:sp>
            <p:nvSpPr>
              <p:cNvPr id="111623" name="Freeform 6"/>
              <p:cNvSpPr>
                <a:spLocks/>
              </p:cNvSpPr>
              <p:nvPr/>
            </p:nvSpPr>
            <p:spPr bwMode="auto">
              <a:xfrm>
                <a:off x="2514600" y="1981200"/>
                <a:ext cx="10033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0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48" y="0"/>
                    </a:moveTo>
                    <a:cubicBezTo>
                      <a:pt x="340" y="368"/>
                      <a:pt x="632" y="736"/>
                      <a:pt x="624" y="1152"/>
                    </a:cubicBezTo>
                    <a:cubicBezTo>
                      <a:pt x="616" y="1568"/>
                      <a:pt x="308" y="2032"/>
                      <a:pt x="0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4" name="Freeform 7"/>
              <p:cNvSpPr>
                <a:spLocks/>
              </p:cNvSpPr>
              <p:nvPr/>
            </p:nvSpPr>
            <p:spPr bwMode="auto">
              <a:xfrm>
                <a:off x="4559300" y="1981200"/>
                <a:ext cx="10795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2147483647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584" y="0"/>
                    </a:moveTo>
                    <a:cubicBezTo>
                      <a:pt x="292" y="416"/>
                      <a:pt x="0" y="832"/>
                      <a:pt x="8" y="1248"/>
                    </a:cubicBezTo>
                    <a:cubicBezTo>
                      <a:pt x="16" y="1664"/>
                      <a:pt x="324" y="2080"/>
                      <a:pt x="632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5" name="Line 8"/>
              <p:cNvSpPr>
                <a:spLocks noChangeShapeType="1"/>
              </p:cNvSpPr>
              <p:nvPr/>
            </p:nvSpPr>
            <p:spPr bwMode="auto">
              <a:xfrm>
                <a:off x="3505200" y="34290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6" name="Line 9"/>
              <p:cNvSpPr>
                <a:spLocks noChangeShapeType="1"/>
              </p:cNvSpPr>
              <p:nvPr/>
            </p:nvSpPr>
            <p:spPr bwMode="auto">
              <a:xfrm>
                <a:off x="3429000" y="40386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7" name="Text Box 10"/>
              <p:cNvSpPr txBox="1">
                <a:spLocks noChangeArrowheads="1"/>
              </p:cNvSpPr>
              <p:nvPr/>
            </p:nvSpPr>
            <p:spPr bwMode="auto">
              <a:xfrm>
                <a:off x="3811588" y="3470275"/>
                <a:ext cx="478006" cy="445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rgbClr val="000000"/>
                    </a:solidFill>
                  </a:rPr>
                  <a:t>IP</a:t>
                </a:r>
              </a:p>
            </p:txBody>
          </p:sp>
          <p:sp>
            <p:nvSpPr>
              <p:cNvPr id="111628" name="Text Box 11"/>
              <p:cNvSpPr txBox="1">
                <a:spLocks noChangeArrowheads="1"/>
              </p:cNvSpPr>
              <p:nvPr/>
            </p:nvSpPr>
            <p:spPr bwMode="auto">
              <a:xfrm>
                <a:off x="2673925" y="5334004"/>
                <a:ext cx="1000243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Ethernet</a:t>
                </a:r>
              </a:p>
            </p:txBody>
          </p:sp>
          <p:sp>
            <p:nvSpPr>
              <p:cNvPr id="111629" name="Text Box 12"/>
              <p:cNvSpPr txBox="1">
                <a:spLocks noChangeArrowheads="1"/>
              </p:cNvSpPr>
              <p:nvPr/>
            </p:nvSpPr>
            <p:spPr bwMode="auto">
              <a:xfrm>
                <a:off x="4342815" y="5334004"/>
                <a:ext cx="1197243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Cable/DSL</a:t>
                </a:r>
              </a:p>
            </p:txBody>
          </p:sp>
          <p:sp>
            <p:nvSpPr>
              <p:cNvPr id="111630" name="Text Box 13"/>
              <p:cNvSpPr txBox="1">
                <a:spLocks noChangeArrowheads="1"/>
              </p:cNvSpPr>
              <p:nvPr/>
            </p:nvSpPr>
            <p:spPr bwMode="auto">
              <a:xfrm>
                <a:off x="3546760" y="5334004"/>
                <a:ext cx="972217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Wireless</a:t>
                </a:r>
              </a:p>
            </p:txBody>
          </p:sp>
          <p:sp>
            <p:nvSpPr>
              <p:cNvPr id="111631" name="Text Box 14"/>
              <p:cNvSpPr txBox="1">
                <a:spLocks noChangeArrowheads="1"/>
              </p:cNvSpPr>
              <p:nvPr/>
            </p:nvSpPr>
            <p:spPr bwMode="auto">
              <a:xfrm>
                <a:off x="3390900" y="2787650"/>
                <a:ext cx="630402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TCP</a:t>
                </a:r>
              </a:p>
            </p:txBody>
          </p:sp>
          <p:sp>
            <p:nvSpPr>
              <p:cNvPr id="111632" name="Text Box 15"/>
              <p:cNvSpPr txBox="1">
                <a:spLocks noChangeArrowheads="1"/>
              </p:cNvSpPr>
              <p:nvPr/>
            </p:nvSpPr>
            <p:spPr bwMode="auto">
              <a:xfrm>
                <a:off x="4186238" y="2819400"/>
                <a:ext cx="641553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UDP</a:t>
                </a:r>
              </a:p>
            </p:txBody>
          </p:sp>
          <p:sp>
            <p:nvSpPr>
              <p:cNvPr id="111633" name="Line 21"/>
              <p:cNvSpPr>
                <a:spLocks noChangeShapeType="1"/>
              </p:cNvSpPr>
              <p:nvPr/>
            </p:nvSpPr>
            <p:spPr bwMode="auto">
              <a:xfrm>
                <a:off x="2514600" y="5715000"/>
                <a:ext cx="3124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34" name="Line 23"/>
              <p:cNvSpPr>
                <a:spLocks noChangeShapeType="1"/>
              </p:cNvSpPr>
              <p:nvPr/>
            </p:nvSpPr>
            <p:spPr bwMode="auto">
              <a:xfrm>
                <a:off x="3124200" y="2667000"/>
                <a:ext cx="190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35" name="Line 24"/>
              <p:cNvSpPr>
                <a:spLocks noChangeShapeType="1"/>
              </p:cNvSpPr>
              <p:nvPr/>
            </p:nvSpPr>
            <p:spPr bwMode="auto">
              <a:xfrm>
                <a:off x="4038600" y="2667000"/>
                <a:ext cx="0" cy="762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1636" name="Group 31"/>
              <p:cNvGrpSpPr>
                <a:grpSpLocks/>
              </p:cNvGrpSpPr>
              <p:nvPr/>
            </p:nvGrpSpPr>
            <p:grpSpPr bwMode="auto">
              <a:xfrm>
                <a:off x="2604654" y="1967359"/>
                <a:ext cx="2971800" cy="384160"/>
                <a:chOff x="2604654" y="1967359"/>
                <a:chExt cx="2971800" cy="384160"/>
              </a:xfrm>
            </p:grpSpPr>
            <p:sp>
              <p:nvSpPr>
                <p:cNvPr id="11163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642363" y="2008911"/>
                  <a:ext cx="761835" cy="342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 b="1">
                      <a:solidFill>
                        <a:srgbClr val="000000"/>
                      </a:solidFill>
                    </a:rPr>
                    <a:t>Telnet</a:t>
                  </a:r>
                </a:p>
              </p:txBody>
            </p:sp>
            <p:sp>
              <p:nvSpPr>
                <p:cNvPr id="11163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43502" y="1995054"/>
                  <a:ext cx="745629" cy="342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 b="1">
                      <a:solidFill>
                        <a:srgbClr val="000000"/>
                      </a:solidFill>
                    </a:rPr>
                    <a:t>Email</a:t>
                  </a:r>
                </a:p>
              </p:txBody>
            </p:sp>
            <p:sp>
              <p:nvSpPr>
                <p:cNvPr id="11163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90999" y="2008910"/>
                  <a:ext cx="606241" cy="342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 b="1">
                      <a:solidFill>
                        <a:srgbClr val="000000"/>
                      </a:solidFill>
                    </a:rPr>
                    <a:t>FTP</a:t>
                  </a:r>
                </a:p>
              </p:txBody>
            </p:sp>
            <p:sp>
              <p:nvSpPr>
                <p:cNvPr id="11164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80521" y="2008908"/>
                  <a:ext cx="838553" cy="342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 b="1">
                      <a:solidFill>
                        <a:srgbClr val="000000"/>
                      </a:solidFill>
                    </a:rPr>
                    <a:t>WWW</a:t>
                  </a:r>
                </a:p>
              </p:txBody>
            </p:sp>
            <p:sp>
              <p:nvSpPr>
                <p:cNvPr id="111641" name="Line 20"/>
                <p:cNvSpPr>
                  <a:spLocks noChangeShapeType="1"/>
                </p:cNvSpPr>
                <p:nvPr/>
              </p:nvSpPr>
              <p:spPr bwMode="auto">
                <a:xfrm>
                  <a:off x="2604654" y="1967359"/>
                  <a:ext cx="2971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5796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1879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058142C-40B0-4942-AF9F-EA4856145FAC}" type="slidenum">
              <a:rPr lang="en-US" altLang="x-none" sz="1400"/>
              <a:pPr algn="r"/>
              <a:t>11</a:t>
            </a:fld>
            <a:endParaRPr lang="en-US" altLang="x-none" sz="1400" dirty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Transport Services and APIs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95972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Multiple services and APIs proposed in history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XTI (X/Open Transport Interface), a slight modification of the Transport Layer Interface (TLI) developed by AT&amp;T.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Commonly used transport-layer service model and API: S</a:t>
            </a:r>
            <a:r>
              <a:rPr lang="en-US" altLang="x-none" sz="2400" dirty="0">
                <a:ea typeface="ＭＳ Ｐゴシック" charset="-128"/>
              </a:rPr>
              <a:t>ocket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sometimes called "Berkeley sockets" acknowledging their heritage from Berkeley Unix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socket has 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a transport-layer local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port number</a:t>
            </a:r>
            <a:endParaRPr lang="en-US" altLang="zh-CN" sz="2000" dirty="0">
              <a:solidFill>
                <a:schemeClr val="accent2"/>
              </a:solidFill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宋体" charset="-122"/>
              </a:rPr>
              <a:t>e.g., email (SMTP) port number 25, web port number 80</a:t>
            </a: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Application can send data into socket, read data out of socket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an application process binds to a socket (-a all; -u </a:t>
            </a:r>
            <a:r>
              <a:rPr lang="en-US" altLang="x-none" sz="2000" dirty="0" err="1">
                <a:ea typeface="ＭＳ Ｐゴシック" charset="-128"/>
              </a:rPr>
              <a:t>udp</a:t>
            </a:r>
            <a:r>
              <a:rPr lang="en-US" altLang="x-none" sz="2000" dirty="0">
                <a:ea typeface="ＭＳ Ｐゴシック" charset="-128"/>
              </a:rPr>
              <a:t>; -n number)</a:t>
            </a:r>
          </a:p>
          <a:p>
            <a:pPr lvl="2">
              <a:lnSpc>
                <a:spcPct val="80000"/>
              </a:lnSpc>
            </a:pPr>
            <a:r>
              <a:rPr lang="en-US" altLang="x-none" sz="1600" dirty="0">
                <a:ea typeface="ＭＳ Ｐゴシック" charset="-128"/>
              </a:rPr>
              <a:t>%</a:t>
            </a:r>
            <a:r>
              <a:rPr lang="en-US" altLang="x-none" sz="1600" dirty="0" err="1">
                <a:ea typeface="ＭＳ Ｐゴシック" charset="-128"/>
              </a:rPr>
              <a:t>netstat</a:t>
            </a:r>
            <a:r>
              <a:rPr lang="en-US" altLang="x-none" sz="1600" dirty="0">
                <a:ea typeface="ＭＳ Ｐゴシック" charset="-128"/>
              </a:rPr>
              <a:t> -</a:t>
            </a:r>
            <a:r>
              <a:rPr lang="en-US" altLang="x-none" sz="1600" dirty="0" err="1">
                <a:ea typeface="ＭＳ Ｐゴシック" charset="-128"/>
              </a:rPr>
              <a:t>aun</a:t>
            </a:r>
            <a:endParaRPr lang="en-US" altLang="x-none" sz="16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88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1879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3C33252-4909-654F-82BA-365E459F439A}" type="slidenum">
              <a:rPr lang="en-US" altLang="x-none" sz="1400">
                <a:solidFill>
                  <a:srgbClr val="000000"/>
                </a:solidFill>
              </a:rPr>
              <a:pPr algn="r"/>
              <a:t>12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Socket Service Model and API</a:t>
            </a: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34147" name="Group 1"/>
          <p:cNvGrpSpPr>
            <a:grpSpLocks/>
          </p:cNvGrpSpPr>
          <p:nvPr/>
        </p:nvGrpSpPr>
        <p:grpSpPr bwMode="auto">
          <a:xfrm>
            <a:off x="290513" y="1914525"/>
            <a:ext cx="8651875" cy="4033838"/>
            <a:chOff x="341978" y="1514813"/>
            <a:chExt cx="8652252" cy="4034209"/>
          </a:xfrm>
        </p:grpSpPr>
        <p:graphicFrame>
          <p:nvGraphicFramePr>
            <p:cNvPr id="134150" name="Object 2"/>
            <p:cNvGraphicFramePr>
              <a:graphicFrameLocks noChangeAspect="1"/>
            </p:cNvGraphicFramePr>
            <p:nvPr/>
          </p:nvGraphicFramePr>
          <p:xfrm>
            <a:off x="341978" y="1514813"/>
            <a:ext cx="8652252" cy="4034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63" name="Photo Editor Photo" r:id="rId4" imgW="13460704" imgH="6276190" progId="MSPhotoEd.3">
                    <p:embed/>
                  </p:oleObj>
                </mc:Choice>
                <mc:Fallback>
                  <p:oleObj name="Photo Editor Photo" r:id="rId4" imgW="13460704" imgH="6276190" progId="MSPhotoEd.3">
                    <p:embed/>
                    <p:pic>
                      <p:nvPicPr>
                        <p:cNvPr id="13415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78" y="1514813"/>
                          <a:ext cx="8652252" cy="4034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2088304" y="4432906"/>
              <a:ext cx="1079547" cy="641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Comic Sans MS" charset="0"/>
                  <a:ea typeface="宋体" charset="0"/>
                  <a:cs typeface="宋体" charset="0"/>
                </a:rPr>
                <a:t>buffers,</a:t>
              </a:r>
            </a:p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Comic Sans MS" charset="0"/>
                  <a:ea typeface="宋体" charset="0"/>
                  <a:cs typeface="宋体" charset="0"/>
                </a:rPr>
                <a:t>states</a:t>
              </a:r>
              <a:endPara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270" name="Rectangle 7"/>
            <p:cNvSpPr>
              <a:spLocks noChangeArrowheads="1"/>
            </p:cNvSpPr>
            <p:nvPr/>
          </p:nvSpPr>
          <p:spPr bwMode="auto">
            <a:xfrm>
              <a:off x="6215984" y="4439257"/>
              <a:ext cx="1079547" cy="641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0"/>
                  <a:cs typeface="宋体" charset="0"/>
                </a:rPr>
                <a:t>buffers,</a:t>
              </a:r>
            </a:p>
            <a:p>
              <a:pPr>
                <a:defRPr/>
              </a:pPr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0"/>
                  <a:cs typeface="宋体" charset="0"/>
                </a:rPr>
                <a:t>states</a:t>
              </a: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cxnSp>
        <p:nvCxnSpPr>
          <p:cNvPr id="134148" name="Straight Arrow Connector 7"/>
          <p:cNvCxnSpPr>
            <a:cxnSpLocks noChangeShapeType="1"/>
          </p:cNvCxnSpPr>
          <p:nvPr/>
        </p:nvCxnSpPr>
        <p:spPr bwMode="auto">
          <a:xfrm>
            <a:off x="2957513" y="4210050"/>
            <a:ext cx="32527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49" name="Rectangle 3"/>
          <p:cNvSpPr>
            <a:spLocks noChangeArrowheads="1"/>
          </p:cNvSpPr>
          <p:nvPr/>
        </p:nvSpPr>
        <p:spPr bwMode="auto">
          <a:xfrm>
            <a:off x="3956050" y="3459163"/>
            <a:ext cx="1335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宋体" charset="-122"/>
              </a:rPr>
              <a:t>transport</a:t>
            </a:r>
          </a:p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  <a:ea typeface="宋体" charset="-122"/>
              </a:rPr>
              <a:t>protocol</a:t>
            </a:r>
            <a:endParaRPr lang="en-US" altLang="x-none" sz="2000"/>
          </a:p>
        </p:txBody>
      </p:sp>
    </p:spTree>
    <p:extLst>
      <p:ext uri="{BB962C8B-B14F-4D97-AF65-F5344CB8AC3E}">
        <p14:creationId xmlns:p14="http://schemas.microsoft.com/office/powerpoint/2010/main" val="10330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Multiplexing/Demultiplexing</a:t>
            </a:r>
          </a:p>
        </p:txBody>
      </p:sp>
      <p:sp>
        <p:nvSpPr>
          <p:cNvPr id="522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1879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D3D413-656F-4E49-8366-8761CA500E71}" type="slidenum">
              <a:rPr lang="en-US" altLang="x-none" sz="1400"/>
              <a:pPr/>
              <a:t>13</a:t>
            </a:fld>
            <a:endParaRPr lang="en-US" altLang="x-none" sz="1400" dirty="0"/>
          </a:p>
        </p:txBody>
      </p:sp>
      <p:pic>
        <p:nvPicPr>
          <p:cNvPr id="5222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675"/>
            <a:ext cx="91440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4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448AA2-0524-AC4B-ADF3-EE41D0F384B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14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Transport Layer: UDP Header</a:t>
            </a:r>
            <a:endParaRPr lang="en-US" altLang="x-none" sz="4000" u="sng">
              <a:solidFill>
                <a:srgbClr val="3333CC"/>
              </a:solidFill>
              <a:latin typeface="Comic Sans MS" charset="0"/>
            </a:endParaRPr>
          </a:p>
        </p:txBody>
      </p:sp>
      <p:grpSp>
        <p:nvGrpSpPr>
          <p:cNvPr id="113667" name="Group 1"/>
          <p:cNvGrpSpPr>
            <a:grpSpLocks/>
          </p:cNvGrpSpPr>
          <p:nvPr/>
        </p:nvGrpSpPr>
        <p:grpSpPr bwMode="auto">
          <a:xfrm>
            <a:off x="-38100" y="3879850"/>
            <a:ext cx="2368550" cy="2955925"/>
            <a:chOff x="6328238" y="1623178"/>
            <a:chExt cx="2693987" cy="3367087"/>
          </a:xfrm>
        </p:grpSpPr>
        <p:sp>
          <p:nvSpPr>
            <p:cNvPr id="113691" name="Freeform 22"/>
            <p:cNvSpPr>
              <a:spLocks/>
            </p:cNvSpPr>
            <p:nvPr/>
          </p:nvSpPr>
          <p:spPr bwMode="auto">
            <a:xfrm flipH="1">
              <a:off x="7641836" y="2249519"/>
              <a:ext cx="899813" cy="725036"/>
            </a:xfrm>
            <a:custGeom>
              <a:avLst/>
              <a:gdLst>
                <a:gd name="T0" fmla="*/ 0 w 576"/>
                <a:gd name="T1" fmla="*/ 0 h 480"/>
                <a:gd name="T2" fmla="*/ 2147483647 w 576"/>
                <a:gd name="T3" fmla="*/ 0 h 480"/>
                <a:gd name="T4" fmla="*/ 2147483647 w 576"/>
                <a:gd name="T5" fmla="*/ 2147483647 h 480"/>
                <a:gd name="T6" fmla="*/ 2147483647 w 576"/>
                <a:gd name="T7" fmla="*/ 2147483647 h 480"/>
                <a:gd name="T8" fmla="*/ 2147483647 w 576"/>
                <a:gd name="T9" fmla="*/ 2147483647 h 480"/>
                <a:gd name="T10" fmla="*/ 2147483647 w 576"/>
                <a:gd name="T11" fmla="*/ 2147483647 h 480"/>
                <a:gd name="T12" fmla="*/ 0 w 576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80"/>
                <a:gd name="T23" fmla="*/ 576 w 576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80">
                  <a:moveTo>
                    <a:pt x="0" y="0"/>
                  </a:moveTo>
                  <a:lnTo>
                    <a:pt x="576" y="0"/>
                  </a:lnTo>
                  <a:lnTo>
                    <a:pt x="576" y="480"/>
                  </a:lnTo>
                  <a:lnTo>
                    <a:pt x="240" y="480"/>
                  </a:lnTo>
                  <a:lnTo>
                    <a:pt x="192" y="336"/>
                  </a:lnTo>
                  <a:lnTo>
                    <a:pt x="96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x-none" sz="2000"/>
            </a:p>
            <a:p>
              <a:endParaRPr lang="en-US" altLang="x-none" sz="2000"/>
            </a:p>
          </p:txBody>
        </p:sp>
        <p:grpSp>
          <p:nvGrpSpPr>
            <p:cNvPr id="113692" name="Group 5"/>
            <p:cNvGrpSpPr>
              <a:grpSpLocks/>
            </p:cNvGrpSpPr>
            <p:nvPr/>
          </p:nvGrpSpPr>
          <p:grpSpPr bwMode="auto">
            <a:xfrm>
              <a:off x="6328238" y="1623178"/>
              <a:ext cx="2693987" cy="3367087"/>
              <a:chOff x="2514600" y="1967359"/>
              <a:chExt cx="3124200" cy="3747641"/>
            </a:xfrm>
          </p:grpSpPr>
          <p:sp>
            <p:nvSpPr>
              <p:cNvPr id="113693" name="Freeform 6"/>
              <p:cNvSpPr>
                <a:spLocks/>
              </p:cNvSpPr>
              <p:nvPr/>
            </p:nvSpPr>
            <p:spPr bwMode="auto">
              <a:xfrm>
                <a:off x="2514600" y="1981200"/>
                <a:ext cx="10033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0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48" y="0"/>
                    </a:moveTo>
                    <a:cubicBezTo>
                      <a:pt x="340" y="368"/>
                      <a:pt x="632" y="736"/>
                      <a:pt x="624" y="1152"/>
                    </a:cubicBezTo>
                    <a:cubicBezTo>
                      <a:pt x="616" y="1568"/>
                      <a:pt x="308" y="2032"/>
                      <a:pt x="0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94" name="Freeform 7"/>
              <p:cNvSpPr>
                <a:spLocks/>
              </p:cNvSpPr>
              <p:nvPr/>
            </p:nvSpPr>
            <p:spPr bwMode="auto">
              <a:xfrm>
                <a:off x="4559300" y="1981200"/>
                <a:ext cx="10795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2147483647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584" y="0"/>
                    </a:moveTo>
                    <a:cubicBezTo>
                      <a:pt x="292" y="416"/>
                      <a:pt x="0" y="832"/>
                      <a:pt x="8" y="1248"/>
                    </a:cubicBezTo>
                    <a:cubicBezTo>
                      <a:pt x="16" y="1664"/>
                      <a:pt x="324" y="2080"/>
                      <a:pt x="632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95" name="Line 8"/>
              <p:cNvSpPr>
                <a:spLocks noChangeShapeType="1"/>
              </p:cNvSpPr>
              <p:nvPr/>
            </p:nvSpPr>
            <p:spPr bwMode="auto">
              <a:xfrm>
                <a:off x="3505200" y="34290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96" name="Line 9"/>
              <p:cNvSpPr>
                <a:spLocks noChangeShapeType="1"/>
              </p:cNvSpPr>
              <p:nvPr/>
            </p:nvSpPr>
            <p:spPr bwMode="auto">
              <a:xfrm>
                <a:off x="3429000" y="40386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97" name="Text Box 10"/>
              <p:cNvSpPr txBox="1">
                <a:spLocks noChangeArrowheads="1"/>
              </p:cNvSpPr>
              <p:nvPr/>
            </p:nvSpPr>
            <p:spPr bwMode="auto">
              <a:xfrm>
                <a:off x="3759438" y="3470275"/>
                <a:ext cx="582306" cy="447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rgbClr val="000000"/>
                    </a:solidFill>
                  </a:rPr>
                  <a:t>IP</a:t>
                </a:r>
              </a:p>
            </p:txBody>
          </p:sp>
          <p:sp>
            <p:nvSpPr>
              <p:cNvPr id="113698" name="Text Box 11"/>
              <p:cNvSpPr txBox="1">
                <a:spLocks noChangeArrowheads="1"/>
              </p:cNvSpPr>
              <p:nvPr/>
            </p:nvSpPr>
            <p:spPr bwMode="auto">
              <a:xfrm>
                <a:off x="2602062" y="5334004"/>
                <a:ext cx="1143970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Ethernet</a:t>
                </a:r>
              </a:p>
            </p:txBody>
          </p:sp>
          <p:sp>
            <p:nvSpPr>
              <p:cNvPr id="113699" name="Text Box 12"/>
              <p:cNvSpPr txBox="1">
                <a:spLocks noChangeArrowheads="1"/>
              </p:cNvSpPr>
              <p:nvPr/>
            </p:nvSpPr>
            <p:spPr bwMode="auto">
              <a:xfrm>
                <a:off x="4267037" y="5334004"/>
                <a:ext cx="1348800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Cable/DSL</a:t>
                </a:r>
              </a:p>
            </p:txBody>
          </p:sp>
          <p:sp>
            <p:nvSpPr>
              <p:cNvPr id="113700" name="Text Box 13"/>
              <p:cNvSpPr txBox="1">
                <a:spLocks noChangeArrowheads="1"/>
              </p:cNvSpPr>
              <p:nvPr/>
            </p:nvSpPr>
            <p:spPr bwMode="auto">
              <a:xfrm>
                <a:off x="3477832" y="5334004"/>
                <a:ext cx="1110074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Wireless</a:t>
                </a:r>
              </a:p>
            </p:txBody>
          </p:sp>
          <p:sp>
            <p:nvSpPr>
              <p:cNvPr id="113701" name="Text Box 14"/>
              <p:cNvSpPr txBox="1">
                <a:spLocks noChangeArrowheads="1"/>
              </p:cNvSpPr>
              <p:nvPr/>
            </p:nvSpPr>
            <p:spPr bwMode="auto">
              <a:xfrm>
                <a:off x="3338329" y="2787650"/>
                <a:ext cx="735546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TCP</a:t>
                </a:r>
              </a:p>
            </p:txBody>
          </p:sp>
          <p:sp>
            <p:nvSpPr>
              <p:cNvPr id="113702" name="Text Box 15"/>
              <p:cNvSpPr txBox="1">
                <a:spLocks noChangeArrowheads="1"/>
              </p:cNvSpPr>
              <p:nvPr/>
            </p:nvSpPr>
            <p:spPr bwMode="auto">
              <a:xfrm>
                <a:off x="4139241" y="2819400"/>
                <a:ext cx="735546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UDP</a:t>
                </a:r>
              </a:p>
            </p:txBody>
          </p:sp>
          <p:sp>
            <p:nvSpPr>
              <p:cNvPr id="113703" name="Line 21"/>
              <p:cNvSpPr>
                <a:spLocks noChangeShapeType="1"/>
              </p:cNvSpPr>
              <p:nvPr/>
            </p:nvSpPr>
            <p:spPr bwMode="auto">
              <a:xfrm>
                <a:off x="2514600" y="5715000"/>
                <a:ext cx="3124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04" name="Line 23"/>
              <p:cNvSpPr>
                <a:spLocks noChangeShapeType="1"/>
              </p:cNvSpPr>
              <p:nvPr/>
            </p:nvSpPr>
            <p:spPr bwMode="auto">
              <a:xfrm>
                <a:off x="3124200" y="2667000"/>
                <a:ext cx="190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05" name="Line 24"/>
              <p:cNvSpPr>
                <a:spLocks noChangeShapeType="1"/>
              </p:cNvSpPr>
              <p:nvPr/>
            </p:nvSpPr>
            <p:spPr bwMode="auto">
              <a:xfrm>
                <a:off x="4038600" y="2667000"/>
                <a:ext cx="0" cy="762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3706" name="Group 31"/>
              <p:cNvGrpSpPr>
                <a:grpSpLocks/>
              </p:cNvGrpSpPr>
              <p:nvPr/>
            </p:nvGrpSpPr>
            <p:grpSpPr bwMode="auto">
              <a:xfrm>
                <a:off x="2604654" y="1967359"/>
                <a:ext cx="2971800" cy="377408"/>
                <a:chOff x="2604654" y="1967359"/>
                <a:chExt cx="2971800" cy="377408"/>
              </a:xfrm>
            </p:grpSpPr>
            <p:sp>
              <p:nvSpPr>
                <p:cNvPr id="11370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578889" y="2008911"/>
                  <a:ext cx="888785" cy="335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Telnet</a:t>
                  </a:r>
                </a:p>
              </p:txBody>
            </p:sp>
            <p:sp>
              <p:nvSpPr>
                <p:cNvPr id="11370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781501" y="1995055"/>
                  <a:ext cx="869630" cy="335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Email</a:t>
                  </a:r>
                </a:p>
              </p:txBody>
            </p:sp>
            <p:sp>
              <p:nvSpPr>
                <p:cNvPr id="11370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45483" y="2008910"/>
                  <a:ext cx="697274" cy="335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FTP</a:t>
                  </a:r>
                </a:p>
              </p:txBody>
            </p:sp>
            <p:sp>
              <p:nvSpPr>
                <p:cNvPr id="11371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17096" y="2008908"/>
                  <a:ext cx="965404" cy="3358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WWW</a:t>
                  </a:r>
                </a:p>
              </p:txBody>
            </p:sp>
            <p:sp>
              <p:nvSpPr>
                <p:cNvPr id="113711" name="Line 20"/>
                <p:cNvSpPr>
                  <a:spLocks noChangeShapeType="1"/>
                </p:cNvSpPr>
                <p:nvPr/>
              </p:nvSpPr>
              <p:spPr bwMode="auto">
                <a:xfrm>
                  <a:off x="2604654" y="1967359"/>
                  <a:ext cx="2971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3668" name="Group 2"/>
          <p:cNvGrpSpPr>
            <a:grpSpLocks/>
          </p:cNvGrpSpPr>
          <p:nvPr/>
        </p:nvGrpSpPr>
        <p:grpSpPr bwMode="auto">
          <a:xfrm>
            <a:off x="6767513" y="4021138"/>
            <a:ext cx="2376487" cy="2836862"/>
            <a:chOff x="5257799" y="1981200"/>
            <a:chExt cx="3162073" cy="3741772"/>
          </a:xfrm>
        </p:grpSpPr>
        <p:sp>
          <p:nvSpPr>
            <p:cNvPr id="113671" name="Freeform 22"/>
            <p:cNvSpPr>
              <a:spLocks/>
            </p:cNvSpPr>
            <p:nvPr/>
          </p:nvSpPr>
          <p:spPr bwMode="auto">
            <a:xfrm>
              <a:off x="5867400" y="2667000"/>
              <a:ext cx="914400" cy="762000"/>
            </a:xfrm>
            <a:custGeom>
              <a:avLst/>
              <a:gdLst>
                <a:gd name="T0" fmla="*/ 0 w 576"/>
                <a:gd name="T1" fmla="*/ 0 h 480"/>
                <a:gd name="T2" fmla="*/ 2147483647 w 576"/>
                <a:gd name="T3" fmla="*/ 0 h 480"/>
                <a:gd name="T4" fmla="*/ 2147483647 w 576"/>
                <a:gd name="T5" fmla="*/ 2147483647 h 480"/>
                <a:gd name="T6" fmla="*/ 2147483647 w 576"/>
                <a:gd name="T7" fmla="*/ 2147483647 h 480"/>
                <a:gd name="T8" fmla="*/ 2147483647 w 576"/>
                <a:gd name="T9" fmla="*/ 2147483647 h 480"/>
                <a:gd name="T10" fmla="*/ 2147483647 w 576"/>
                <a:gd name="T11" fmla="*/ 2147483647 h 480"/>
                <a:gd name="T12" fmla="*/ 0 w 576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80"/>
                <a:gd name="T23" fmla="*/ 576 w 576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80">
                  <a:moveTo>
                    <a:pt x="0" y="0"/>
                  </a:moveTo>
                  <a:lnTo>
                    <a:pt x="576" y="0"/>
                  </a:lnTo>
                  <a:lnTo>
                    <a:pt x="576" y="480"/>
                  </a:lnTo>
                  <a:lnTo>
                    <a:pt x="240" y="480"/>
                  </a:lnTo>
                  <a:lnTo>
                    <a:pt x="192" y="336"/>
                  </a:lnTo>
                  <a:lnTo>
                    <a:pt x="96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x-none" sz="1800"/>
            </a:p>
            <a:p>
              <a:endParaRPr lang="en-US" altLang="x-none" sz="1800"/>
            </a:p>
          </p:txBody>
        </p:sp>
        <p:sp>
          <p:nvSpPr>
            <p:cNvPr id="113672" name="Freeform 4"/>
            <p:cNvSpPr>
              <a:spLocks/>
            </p:cNvSpPr>
            <p:nvPr/>
          </p:nvSpPr>
          <p:spPr bwMode="auto">
            <a:xfrm>
              <a:off x="52578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3" name="Freeform 5"/>
            <p:cNvSpPr>
              <a:spLocks/>
            </p:cNvSpPr>
            <p:nvPr/>
          </p:nvSpPr>
          <p:spPr bwMode="auto">
            <a:xfrm>
              <a:off x="73025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4" name="Line 6"/>
            <p:cNvSpPr>
              <a:spLocks noChangeShapeType="1"/>
            </p:cNvSpPr>
            <p:nvPr/>
          </p:nvSpPr>
          <p:spPr bwMode="auto">
            <a:xfrm>
              <a:off x="62484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5" name="Line 7"/>
            <p:cNvSpPr>
              <a:spLocks noChangeShapeType="1"/>
            </p:cNvSpPr>
            <p:nvPr/>
          </p:nvSpPr>
          <p:spPr bwMode="auto">
            <a:xfrm>
              <a:off x="61722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6" name="Text Box 8"/>
            <p:cNvSpPr txBox="1">
              <a:spLocks noChangeArrowheads="1"/>
            </p:cNvSpPr>
            <p:nvPr/>
          </p:nvSpPr>
          <p:spPr bwMode="auto">
            <a:xfrm>
              <a:off x="6523267" y="3470276"/>
              <a:ext cx="518655" cy="48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113677" name="Text Box 9"/>
            <p:cNvSpPr txBox="1">
              <a:spLocks noChangeArrowheads="1"/>
            </p:cNvSpPr>
            <p:nvPr/>
          </p:nvSpPr>
          <p:spPr bwMode="auto">
            <a:xfrm>
              <a:off x="5603565" y="5029201"/>
              <a:ext cx="945182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13678" name="Text Box 10"/>
            <p:cNvSpPr txBox="1">
              <a:spLocks noChangeArrowheads="1"/>
            </p:cNvSpPr>
            <p:nvPr/>
          </p:nvSpPr>
          <p:spPr bwMode="auto">
            <a:xfrm>
              <a:off x="7205902" y="5029201"/>
              <a:ext cx="723422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FDDI</a:t>
              </a:r>
            </a:p>
          </p:txBody>
        </p:sp>
        <p:sp>
          <p:nvSpPr>
            <p:cNvPr id="113679" name="Text Box 11"/>
            <p:cNvSpPr txBox="1">
              <a:spLocks noChangeArrowheads="1"/>
            </p:cNvSpPr>
            <p:nvPr/>
          </p:nvSpPr>
          <p:spPr bwMode="auto">
            <a:xfrm>
              <a:off x="6364659" y="5029201"/>
              <a:ext cx="970807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13680" name="Text Box 12"/>
            <p:cNvSpPr txBox="1">
              <a:spLocks noChangeArrowheads="1"/>
            </p:cNvSpPr>
            <p:nvPr/>
          </p:nvSpPr>
          <p:spPr bwMode="auto">
            <a:xfrm>
              <a:off x="6103965" y="2787649"/>
              <a:ext cx="647647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UDP</a:t>
              </a:r>
            </a:p>
          </p:txBody>
        </p:sp>
        <p:sp>
          <p:nvSpPr>
            <p:cNvPr id="113681" name="Text Box 13"/>
            <p:cNvSpPr txBox="1">
              <a:spLocks noChangeArrowheads="1"/>
            </p:cNvSpPr>
            <p:nvPr/>
          </p:nvSpPr>
          <p:spPr bwMode="auto">
            <a:xfrm>
              <a:off x="6921903" y="2819400"/>
              <a:ext cx="613558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13682" name="Line 19"/>
            <p:cNvSpPr>
              <a:spLocks noChangeShapeType="1"/>
            </p:cNvSpPr>
            <p:nvPr/>
          </p:nvSpPr>
          <p:spPr bwMode="auto">
            <a:xfrm>
              <a:off x="5257799" y="5714999"/>
              <a:ext cx="3162073" cy="79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3" name="Line 20"/>
            <p:cNvSpPr>
              <a:spLocks noChangeShapeType="1"/>
            </p:cNvSpPr>
            <p:nvPr/>
          </p:nvSpPr>
          <p:spPr bwMode="auto">
            <a:xfrm>
              <a:off x="5867400" y="2667000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4" name="Line 21"/>
            <p:cNvSpPr>
              <a:spLocks noChangeShapeType="1"/>
            </p:cNvSpPr>
            <p:nvPr/>
          </p:nvSpPr>
          <p:spPr bwMode="auto">
            <a:xfrm>
              <a:off x="6781800" y="26670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685" name="Group 26"/>
            <p:cNvGrpSpPr>
              <a:grpSpLocks/>
            </p:cNvGrpSpPr>
            <p:nvPr/>
          </p:nvGrpSpPr>
          <p:grpSpPr bwMode="auto">
            <a:xfrm>
              <a:off x="5348288" y="1995489"/>
              <a:ext cx="2971800" cy="406831"/>
              <a:chOff x="2604654" y="1967359"/>
              <a:chExt cx="2971800" cy="407129"/>
            </a:xfrm>
          </p:grpSpPr>
          <p:sp>
            <p:nvSpPr>
              <p:cNvPr id="113686" name="Text Box 16"/>
              <p:cNvSpPr txBox="1">
                <a:spLocks noChangeArrowheads="1"/>
              </p:cNvSpPr>
              <p:nvPr/>
            </p:nvSpPr>
            <p:spPr bwMode="auto">
              <a:xfrm>
                <a:off x="4615642" y="2008911"/>
                <a:ext cx="791633" cy="365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13687" name="Text Box 17"/>
              <p:cNvSpPr txBox="1">
                <a:spLocks noChangeArrowheads="1"/>
              </p:cNvSpPr>
              <p:nvPr/>
            </p:nvSpPr>
            <p:spPr bwMode="auto">
              <a:xfrm>
                <a:off x="2808641" y="1995055"/>
                <a:ext cx="774572" cy="365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13688" name="Text Box 18"/>
              <p:cNvSpPr txBox="1">
                <a:spLocks noChangeArrowheads="1"/>
              </p:cNvSpPr>
              <p:nvPr/>
            </p:nvSpPr>
            <p:spPr bwMode="auto">
              <a:xfrm>
                <a:off x="4163840" y="2008910"/>
                <a:ext cx="621056" cy="365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13689" name="Text Box 19"/>
              <p:cNvSpPr txBox="1">
                <a:spLocks noChangeArrowheads="1"/>
              </p:cNvSpPr>
              <p:nvPr/>
            </p:nvSpPr>
            <p:spPr bwMode="auto">
              <a:xfrm>
                <a:off x="3447458" y="2008908"/>
                <a:ext cx="859877" cy="365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13690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13669" name="Straight Arrow Connector 47"/>
          <p:cNvCxnSpPr>
            <a:cxnSpLocks noChangeShapeType="1"/>
          </p:cNvCxnSpPr>
          <p:nvPr/>
        </p:nvCxnSpPr>
        <p:spPr bwMode="auto">
          <a:xfrm>
            <a:off x="1704975" y="4818063"/>
            <a:ext cx="5602288" cy="1746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452563"/>
            <a:ext cx="74676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9499D04-8B73-CC4A-A7EE-A95C083FEA66}"/>
              </a:ext>
            </a:extLst>
          </p:cNvPr>
          <p:cNvSpPr txBox="1"/>
          <p:nvPr/>
        </p:nvSpPr>
        <p:spPr>
          <a:xfrm>
            <a:off x="3744174" y="182745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multiplexing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/demultiplexing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39EE83-678A-D74D-BCDD-0BD63BDE82EA}"/>
              </a:ext>
            </a:extLst>
          </p:cNvPr>
          <p:cNvSpPr txBox="1"/>
          <p:nvPr/>
        </p:nvSpPr>
        <p:spPr>
          <a:xfrm>
            <a:off x="4035593" y="2412230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error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detection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943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CFE4A6F-F62F-3F4C-A740-D12854DAC68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15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5714" name="Freeform 22"/>
          <p:cNvSpPr>
            <a:spLocks/>
          </p:cNvSpPr>
          <p:nvPr/>
        </p:nvSpPr>
        <p:spPr bwMode="auto">
          <a:xfrm>
            <a:off x="5867400" y="2667000"/>
            <a:ext cx="914400" cy="762000"/>
          </a:xfrm>
          <a:custGeom>
            <a:avLst/>
            <a:gdLst>
              <a:gd name="T0" fmla="*/ 0 w 576"/>
              <a:gd name="T1" fmla="*/ 0 h 480"/>
              <a:gd name="T2" fmla="*/ 2147483647 w 576"/>
              <a:gd name="T3" fmla="*/ 0 h 480"/>
              <a:gd name="T4" fmla="*/ 2147483647 w 576"/>
              <a:gd name="T5" fmla="*/ 2147483647 h 480"/>
              <a:gd name="T6" fmla="*/ 2147483647 w 576"/>
              <a:gd name="T7" fmla="*/ 2147483647 h 480"/>
              <a:gd name="T8" fmla="*/ 2147483647 w 576"/>
              <a:gd name="T9" fmla="*/ 2147483647 h 480"/>
              <a:gd name="T10" fmla="*/ 2147483647 w 576"/>
              <a:gd name="T11" fmla="*/ 2147483647 h 480"/>
              <a:gd name="T12" fmla="*/ 0 w 576"/>
              <a:gd name="T13" fmla="*/ 0 h 4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"/>
              <a:gd name="T22" fmla="*/ 0 h 480"/>
              <a:gd name="T23" fmla="*/ 576 w 576"/>
              <a:gd name="T24" fmla="*/ 480 h 4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" h="480">
                <a:moveTo>
                  <a:pt x="0" y="0"/>
                </a:moveTo>
                <a:lnTo>
                  <a:pt x="576" y="0"/>
                </a:lnTo>
                <a:lnTo>
                  <a:pt x="576" y="480"/>
                </a:lnTo>
                <a:lnTo>
                  <a:pt x="240" y="480"/>
                </a:lnTo>
                <a:lnTo>
                  <a:pt x="192" y="336"/>
                </a:lnTo>
                <a:lnTo>
                  <a:pt x="96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x-none"/>
          </a:p>
          <a:p>
            <a:endParaRPr lang="en-US" altLang="x-none"/>
          </a:p>
        </p:txBody>
      </p:sp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Transport Layer: TCP</a:t>
            </a:r>
            <a:endParaRPr lang="en-US" altLang="x-none" sz="36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533400" y="1408113"/>
            <a:ext cx="48006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600" dirty="0">
                <a:latin typeface="Comic Sans MS" charset="0"/>
              </a:rPr>
              <a:t>Services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multiplexing/demultiplexing</a:t>
            </a:r>
            <a:endParaRPr lang="en-US" altLang="x-none" sz="1600" dirty="0">
              <a:solidFill>
                <a:srgbClr val="000000"/>
              </a:solidFill>
              <a:latin typeface="Comic Sans MS" charset="0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reliable transport </a:t>
            </a:r>
          </a:p>
          <a:p>
            <a:pPr lvl="2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between sending and receiving processes</a:t>
            </a:r>
            <a:endParaRPr lang="en-US" altLang="zh-CN" sz="1800" dirty="0">
              <a:solidFill>
                <a:srgbClr val="000000"/>
              </a:solidFill>
              <a:latin typeface="Comic Sans MS" charset="0"/>
              <a:ea typeface="宋体" charset="-122"/>
            </a:endParaRPr>
          </a:p>
          <a:p>
            <a:pPr lvl="2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charset="0"/>
              <a:buChar char="o"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setup required between 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sender and receiver: a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c</a:t>
            </a:r>
            <a:r>
              <a:rPr lang="en-US" altLang="x-none" sz="1800" dirty="0">
                <a:solidFill>
                  <a:srgbClr val="FF0000"/>
                </a:solidFill>
                <a:latin typeface="Comic Sans MS" charset="0"/>
              </a:rPr>
              <a:t>onnection-oriented </a:t>
            </a: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service</a:t>
            </a:r>
            <a:endParaRPr lang="en-US" altLang="x-none" sz="1800" dirty="0">
              <a:solidFill>
                <a:srgbClr val="FF0000"/>
              </a:solidFill>
              <a:latin typeface="Comic Sans MS" charset="0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flow control: 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sender won</a:t>
            </a:r>
            <a:r>
              <a:rPr lang="ja-JP" altLang="en-US" sz="1800">
                <a:solidFill>
                  <a:srgbClr val="000000"/>
                </a:solidFill>
                <a:latin typeface="Comic Sans MS" charset="0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Comic Sans MS" charset="0"/>
              </a:rPr>
              <a:t>t overwhelm receiver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congestion control: 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throttle sender when network overloaded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zh-CN" sz="16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error detection</a:t>
            </a:r>
            <a:endParaRPr lang="en-US" altLang="x-none" sz="1600" dirty="0">
              <a:solidFill>
                <a:srgbClr val="3333CC"/>
              </a:solidFill>
              <a:latin typeface="Comic Sans MS" charset="0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does not provide 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timing, minimum bandwidth guarantees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Interface: 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send a packet to a (app-layer) peer</a:t>
            </a:r>
          </a:p>
        </p:txBody>
      </p:sp>
      <p:sp>
        <p:nvSpPr>
          <p:cNvPr id="115717" name="Freeform 4"/>
          <p:cNvSpPr>
            <a:spLocks/>
          </p:cNvSpPr>
          <p:nvPr/>
        </p:nvSpPr>
        <p:spPr bwMode="auto">
          <a:xfrm>
            <a:off x="5257800" y="1981200"/>
            <a:ext cx="10033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0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48" y="0"/>
                </a:moveTo>
                <a:cubicBezTo>
                  <a:pt x="340" y="368"/>
                  <a:pt x="632" y="736"/>
                  <a:pt x="624" y="1152"/>
                </a:cubicBezTo>
                <a:cubicBezTo>
                  <a:pt x="616" y="1568"/>
                  <a:pt x="308" y="2032"/>
                  <a:pt x="0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8" name="Freeform 5"/>
          <p:cNvSpPr>
            <a:spLocks/>
          </p:cNvSpPr>
          <p:nvPr/>
        </p:nvSpPr>
        <p:spPr bwMode="auto">
          <a:xfrm>
            <a:off x="7302500" y="1981200"/>
            <a:ext cx="10795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2147483647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584" y="0"/>
                </a:moveTo>
                <a:cubicBezTo>
                  <a:pt x="292" y="416"/>
                  <a:pt x="0" y="832"/>
                  <a:pt x="8" y="1248"/>
                </a:cubicBezTo>
                <a:cubicBezTo>
                  <a:pt x="16" y="1664"/>
                  <a:pt x="324" y="2080"/>
                  <a:pt x="632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9" name="Line 6"/>
          <p:cNvSpPr>
            <a:spLocks noChangeShapeType="1"/>
          </p:cNvSpPr>
          <p:nvPr/>
        </p:nvSpPr>
        <p:spPr bwMode="auto">
          <a:xfrm>
            <a:off x="6248400" y="3429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0" name="Line 7"/>
          <p:cNvSpPr>
            <a:spLocks noChangeShapeType="1"/>
          </p:cNvSpPr>
          <p:nvPr/>
        </p:nvSpPr>
        <p:spPr bwMode="auto">
          <a:xfrm>
            <a:off x="6172200" y="4038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1" name="Text Box 8"/>
          <p:cNvSpPr txBox="1">
            <a:spLocks noChangeArrowheads="1"/>
          </p:cNvSpPr>
          <p:nvPr/>
        </p:nvSpPr>
        <p:spPr bwMode="auto">
          <a:xfrm>
            <a:off x="6554788" y="34702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115722" name="Text Box 9"/>
          <p:cNvSpPr txBox="1">
            <a:spLocks noChangeArrowheads="1"/>
          </p:cNvSpPr>
          <p:nvPr/>
        </p:nvSpPr>
        <p:spPr bwMode="auto">
          <a:xfrm>
            <a:off x="5638800" y="5029200"/>
            <a:ext cx="874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115723" name="Text Box 10"/>
          <p:cNvSpPr txBox="1">
            <a:spLocks noChangeArrowheads="1"/>
          </p:cNvSpPr>
          <p:nvPr/>
        </p:nvSpPr>
        <p:spPr bwMode="auto">
          <a:xfrm>
            <a:off x="7239000" y="5029200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FDDI</a:t>
            </a:r>
          </a:p>
        </p:txBody>
      </p:sp>
      <p:sp>
        <p:nvSpPr>
          <p:cNvPr id="115724" name="Text Box 11"/>
          <p:cNvSpPr txBox="1">
            <a:spLocks noChangeArrowheads="1"/>
          </p:cNvSpPr>
          <p:nvPr/>
        </p:nvSpPr>
        <p:spPr bwMode="auto">
          <a:xfrm>
            <a:off x="6400800" y="5029200"/>
            <a:ext cx="89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Wireless</a:t>
            </a:r>
          </a:p>
        </p:txBody>
      </p:sp>
      <p:sp>
        <p:nvSpPr>
          <p:cNvPr id="115725" name="Text Box 12"/>
          <p:cNvSpPr txBox="1">
            <a:spLocks noChangeArrowheads="1"/>
          </p:cNvSpPr>
          <p:nvPr/>
        </p:nvSpPr>
        <p:spPr bwMode="auto">
          <a:xfrm>
            <a:off x="6149975" y="2787650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</a:rPr>
              <a:t>TCP</a:t>
            </a:r>
          </a:p>
        </p:txBody>
      </p:sp>
      <p:sp>
        <p:nvSpPr>
          <p:cNvPr id="115726" name="Text Box 13"/>
          <p:cNvSpPr txBox="1">
            <a:spLocks noChangeArrowheads="1"/>
          </p:cNvSpPr>
          <p:nvPr/>
        </p:nvSpPr>
        <p:spPr bwMode="auto">
          <a:xfrm>
            <a:off x="6934200" y="2819400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UDP</a:t>
            </a:r>
          </a:p>
        </p:txBody>
      </p:sp>
      <p:sp>
        <p:nvSpPr>
          <p:cNvPr id="115727" name="Line 19"/>
          <p:cNvSpPr>
            <a:spLocks noChangeShapeType="1"/>
          </p:cNvSpPr>
          <p:nvPr/>
        </p:nvSpPr>
        <p:spPr bwMode="auto">
          <a:xfrm>
            <a:off x="5257800" y="57150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8" name="Line 20"/>
          <p:cNvSpPr>
            <a:spLocks noChangeShapeType="1"/>
          </p:cNvSpPr>
          <p:nvPr/>
        </p:nvSpPr>
        <p:spPr bwMode="auto">
          <a:xfrm>
            <a:off x="5867400" y="26670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9" name="Line 21"/>
          <p:cNvSpPr>
            <a:spLocks noChangeShapeType="1"/>
          </p:cNvSpPr>
          <p:nvPr/>
        </p:nvSpPr>
        <p:spPr bwMode="auto">
          <a:xfrm>
            <a:off x="6781800" y="2667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5730" name="Group 26"/>
          <p:cNvGrpSpPr>
            <a:grpSpLocks/>
          </p:cNvGrpSpPr>
          <p:nvPr/>
        </p:nvGrpSpPr>
        <p:grpSpPr bwMode="auto">
          <a:xfrm>
            <a:off x="5348288" y="1995488"/>
            <a:ext cx="2971800" cy="377825"/>
            <a:chOff x="2604654" y="1967359"/>
            <a:chExt cx="2971800" cy="378102"/>
          </a:xfrm>
        </p:grpSpPr>
        <p:sp>
          <p:nvSpPr>
            <p:cNvPr id="115731" name="Text Box 16"/>
            <p:cNvSpPr txBox="1">
              <a:spLocks noChangeArrowheads="1"/>
            </p:cNvSpPr>
            <p:nvPr/>
          </p:nvSpPr>
          <p:spPr bwMode="auto">
            <a:xfrm>
              <a:off x="4642364" y="2008911"/>
              <a:ext cx="73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Telnet</a:t>
              </a:r>
            </a:p>
          </p:txBody>
        </p:sp>
        <p:sp>
          <p:nvSpPr>
            <p:cNvPr id="115732" name="Text Box 17"/>
            <p:cNvSpPr txBox="1">
              <a:spLocks noChangeArrowheads="1"/>
            </p:cNvSpPr>
            <p:nvPr/>
          </p:nvSpPr>
          <p:spPr bwMode="auto">
            <a:xfrm>
              <a:off x="2843502" y="1995054"/>
              <a:ext cx="704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115733" name="Text Box 18"/>
            <p:cNvSpPr txBox="1">
              <a:spLocks noChangeArrowheads="1"/>
            </p:cNvSpPr>
            <p:nvPr/>
          </p:nvSpPr>
          <p:spPr bwMode="auto">
            <a:xfrm>
              <a:off x="4191000" y="2008910"/>
              <a:ext cx="566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FTP</a:t>
              </a:r>
            </a:p>
          </p:txBody>
        </p:sp>
        <p:sp>
          <p:nvSpPr>
            <p:cNvPr id="115734" name="Text Box 19"/>
            <p:cNvSpPr txBox="1">
              <a:spLocks noChangeArrowheads="1"/>
            </p:cNvSpPr>
            <p:nvPr/>
          </p:nvSpPr>
          <p:spPr bwMode="auto">
            <a:xfrm>
              <a:off x="3480522" y="2008908"/>
              <a:ext cx="793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WWW</a:t>
              </a:r>
            </a:p>
          </p:txBody>
        </p:sp>
        <p:sp>
          <p:nvSpPr>
            <p:cNvPr id="115735" name="Line 20"/>
            <p:cNvSpPr>
              <a:spLocks noChangeShapeType="1"/>
            </p:cNvSpPr>
            <p:nvPr/>
          </p:nvSpPr>
          <p:spPr bwMode="auto">
            <a:xfrm>
              <a:off x="2604654" y="1967359"/>
              <a:ext cx="297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5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18FB6D-5311-0F4A-B466-08C94C78207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16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Transport Layer: TCP Header</a:t>
            </a:r>
            <a:endParaRPr lang="en-US" altLang="x-none" sz="4000" u="sng">
              <a:solidFill>
                <a:srgbClr val="3333CC"/>
              </a:solidFill>
              <a:latin typeface="Comic Sans MS" charset="0"/>
            </a:endParaRPr>
          </a:p>
        </p:txBody>
      </p:sp>
      <p:grpSp>
        <p:nvGrpSpPr>
          <p:cNvPr id="117763" name="Group 1"/>
          <p:cNvGrpSpPr>
            <a:grpSpLocks/>
          </p:cNvGrpSpPr>
          <p:nvPr/>
        </p:nvGrpSpPr>
        <p:grpSpPr bwMode="auto">
          <a:xfrm>
            <a:off x="-38100" y="4645025"/>
            <a:ext cx="2368550" cy="2190750"/>
            <a:chOff x="6328238" y="1623178"/>
            <a:chExt cx="2693987" cy="3367087"/>
          </a:xfrm>
        </p:grpSpPr>
        <p:sp>
          <p:nvSpPr>
            <p:cNvPr id="117788" name="Freeform 22"/>
            <p:cNvSpPr>
              <a:spLocks/>
            </p:cNvSpPr>
            <p:nvPr/>
          </p:nvSpPr>
          <p:spPr bwMode="auto">
            <a:xfrm flipH="1">
              <a:off x="7641836" y="2249519"/>
              <a:ext cx="899813" cy="725036"/>
            </a:xfrm>
            <a:custGeom>
              <a:avLst/>
              <a:gdLst>
                <a:gd name="T0" fmla="*/ 0 w 576"/>
                <a:gd name="T1" fmla="*/ 0 h 480"/>
                <a:gd name="T2" fmla="*/ 2147483647 w 576"/>
                <a:gd name="T3" fmla="*/ 0 h 480"/>
                <a:gd name="T4" fmla="*/ 2147483647 w 576"/>
                <a:gd name="T5" fmla="*/ 2147483647 h 480"/>
                <a:gd name="T6" fmla="*/ 2147483647 w 576"/>
                <a:gd name="T7" fmla="*/ 2147483647 h 480"/>
                <a:gd name="T8" fmla="*/ 2147483647 w 576"/>
                <a:gd name="T9" fmla="*/ 2147483647 h 480"/>
                <a:gd name="T10" fmla="*/ 2147483647 w 576"/>
                <a:gd name="T11" fmla="*/ 2147483647 h 480"/>
                <a:gd name="T12" fmla="*/ 0 w 576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80"/>
                <a:gd name="T23" fmla="*/ 576 w 576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80">
                  <a:moveTo>
                    <a:pt x="0" y="0"/>
                  </a:moveTo>
                  <a:lnTo>
                    <a:pt x="576" y="0"/>
                  </a:lnTo>
                  <a:lnTo>
                    <a:pt x="576" y="480"/>
                  </a:lnTo>
                  <a:lnTo>
                    <a:pt x="240" y="480"/>
                  </a:lnTo>
                  <a:lnTo>
                    <a:pt x="192" y="336"/>
                  </a:lnTo>
                  <a:lnTo>
                    <a:pt x="96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x-none" sz="2000"/>
            </a:p>
            <a:p>
              <a:endParaRPr lang="en-US" altLang="x-none" sz="2000"/>
            </a:p>
          </p:txBody>
        </p:sp>
        <p:grpSp>
          <p:nvGrpSpPr>
            <p:cNvPr id="117789" name="Group 5"/>
            <p:cNvGrpSpPr>
              <a:grpSpLocks/>
            </p:cNvGrpSpPr>
            <p:nvPr/>
          </p:nvGrpSpPr>
          <p:grpSpPr bwMode="auto">
            <a:xfrm>
              <a:off x="6328238" y="1623178"/>
              <a:ext cx="2693987" cy="3367087"/>
              <a:chOff x="2514600" y="1967359"/>
              <a:chExt cx="3124200" cy="3747641"/>
            </a:xfrm>
          </p:grpSpPr>
          <p:sp>
            <p:nvSpPr>
              <p:cNvPr id="117790" name="Freeform 6"/>
              <p:cNvSpPr>
                <a:spLocks/>
              </p:cNvSpPr>
              <p:nvPr/>
            </p:nvSpPr>
            <p:spPr bwMode="auto">
              <a:xfrm>
                <a:off x="2514600" y="1981200"/>
                <a:ext cx="10033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0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48" y="0"/>
                    </a:moveTo>
                    <a:cubicBezTo>
                      <a:pt x="340" y="368"/>
                      <a:pt x="632" y="736"/>
                      <a:pt x="624" y="1152"/>
                    </a:cubicBezTo>
                    <a:cubicBezTo>
                      <a:pt x="616" y="1568"/>
                      <a:pt x="308" y="2032"/>
                      <a:pt x="0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91" name="Freeform 7"/>
              <p:cNvSpPr>
                <a:spLocks/>
              </p:cNvSpPr>
              <p:nvPr/>
            </p:nvSpPr>
            <p:spPr bwMode="auto">
              <a:xfrm>
                <a:off x="4559300" y="1981200"/>
                <a:ext cx="10795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2147483647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584" y="0"/>
                    </a:moveTo>
                    <a:cubicBezTo>
                      <a:pt x="292" y="416"/>
                      <a:pt x="0" y="832"/>
                      <a:pt x="8" y="1248"/>
                    </a:cubicBezTo>
                    <a:cubicBezTo>
                      <a:pt x="16" y="1664"/>
                      <a:pt x="324" y="2080"/>
                      <a:pt x="632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92" name="Line 8"/>
              <p:cNvSpPr>
                <a:spLocks noChangeShapeType="1"/>
              </p:cNvSpPr>
              <p:nvPr/>
            </p:nvSpPr>
            <p:spPr bwMode="auto">
              <a:xfrm>
                <a:off x="3505200" y="34290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93" name="Line 9"/>
              <p:cNvSpPr>
                <a:spLocks noChangeShapeType="1"/>
              </p:cNvSpPr>
              <p:nvPr/>
            </p:nvSpPr>
            <p:spPr bwMode="auto">
              <a:xfrm>
                <a:off x="3429000" y="40386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94" name="Text Box 10"/>
              <p:cNvSpPr txBox="1">
                <a:spLocks noChangeArrowheads="1"/>
              </p:cNvSpPr>
              <p:nvPr/>
            </p:nvSpPr>
            <p:spPr bwMode="auto">
              <a:xfrm>
                <a:off x="3759438" y="3470275"/>
                <a:ext cx="582306" cy="447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rgbClr val="000000"/>
                    </a:solidFill>
                  </a:rPr>
                  <a:t>IP</a:t>
                </a:r>
              </a:p>
            </p:txBody>
          </p:sp>
          <p:sp>
            <p:nvSpPr>
              <p:cNvPr id="117795" name="Text Box 11"/>
              <p:cNvSpPr txBox="1">
                <a:spLocks noChangeArrowheads="1"/>
              </p:cNvSpPr>
              <p:nvPr/>
            </p:nvSpPr>
            <p:spPr bwMode="auto">
              <a:xfrm>
                <a:off x="2602062" y="5334004"/>
                <a:ext cx="1143970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Ethernet</a:t>
                </a:r>
              </a:p>
            </p:txBody>
          </p:sp>
          <p:sp>
            <p:nvSpPr>
              <p:cNvPr id="117796" name="Text Box 12"/>
              <p:cNvSpPr txBox="1">
                <a:spLocks noChangeArrowheads="1"/>
              </p:cNvSpPr>
              <p:nvPr/>
            </p:nvSpPr>
            <p:spPr bwMode="auto">
              <a:xfrm>
                <a:off x="4267037" y="5334004"/>
                <a:ext cx="1348800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Cable/DSL</a:t>
                </a:r>
              </a:p>
            </p:txBody>
          </p:sp>
          <p:sp>
            <p:nvSpPr>
              <p:cNvPr id="117797" name="Text Box 13"/>
              <p:cNvSpPr txBox="1">
                <a:spLocks noChangeArrowheads="1"/>
              </p:cNvSpPr>
              <p:nvPr/>
            </p:nvSpPr>
            <p:spPr bwMode="auto">
              <a:xfrm>
                <a:off x="3477832" y="5334004"/>
                <a:ext cx="1110074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Wireless</a:t>
                </a:r>
              </a:p>
            </p:txBody>
          </p:sp>
          <p:sp>
            <p:nvSpPr>
              <p:cNvPr id="117798" name="Text Box 14"/>
              <p:cNvSpPr txBox="1">
                <a:spLocks noChangeArrowheads="1"/>
              </p:cNvSpPr>
              <p:nvPr/>
            </p:nvSpPr>
            <p:spPr bwMode="auto">
              <a:xfrm>
                <a:off x="3381523" y="2787650"/>
                <a:ext cx="649161" cy="35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UDP</a:t>
                </a:r>
              </a:p>
            </p:txBody>
          </p:sp>
          <p:sp>
            <p:nvSpPr>
              <p:cNvPr id="117799" name="Text Box 15"/>
              <p:cNvSpPr txBox="1">
                <a:spLocks noChangeArrowheads="1"/>
              </p:cNvSpPr>
              <p:nvPr/>
            </p:nvSpPr>
            <p:spPr bwMode="auto">
              <a:xfrm>
                <a:off x="4182434" y="2819400"/>
                <a:ext cx="649161" cy="35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TCP</a:t>
                </a:r>
              </a:p>
            </p:txBody>
          </p:sp>
          <p:sp>
            <p:nvSpPr>
              <p:cNvPr id="117800" name="Line 21"/>
              <p:cNvSpPr>
                <a:spLocks noChangeShapeType="1"/>
              </p:cNvSpPr>
              <p:nvPr/>
            </p:nvSpPr>
            <p:spPr bwMode="auto">
              <a:xfrm>
                <a:off x="2514600" y="5715000"/>
                <a:ext cx="3124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01" name="Line 23"/>
              <p:cNvSpPr>
                <a:spLocks noChangeShapeType="1"/>
              </p:cNvSpPr>
              <p:nvPr/>
            </p:nvSpPr>
            <p:spPr bwMode="auto">
              <a:xfrm>
                <a:off x="3124200" y="2667000"/>
                <a:ext cx="190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02" name="Line 24"/>
              <p:cNvSpPr>
                <a:spLocks noChangeShapeType="1"/>
              </p:cNvSpPr>
              <p:nvPr/>
            </p:nvSpPr>
            <p:spPr bwMode="auto">
              <a:xfrm>
                <a:off x="4038600" y="2667000"/>
                <a:ext cx="0" cy="762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7803" name="Group 31"/>
              <p:cNvGrpSpPr>
                <a:grpSpLocks/>
              </p:cNvGrpSpPr>
              <p:nvPr/>
            </p:nvGrpSpPr>
            <p:grpSpPr bwMode="auto">
              <a:xfrm>
                <a:off x="2604654" y="1967359"/>
                <a:ext cx="2971800" cy="377408"/>
                <a:chOff x="2604654" y="1967359"/>
                <a:chExt cx="2971800" cy="377408"/>
              </a:xfrm>
            </p:grpSpPr>
            <p:sp>
              <p:nvSpPr>
                <p:cNvPr id="11780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578889" y="2008911"/>
                  <a:ext cx="888785" cy="335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Telnet</a:t>
                  </a:r>
                </a:p>
              </p:txBody>
            </p:sp>
            <p:sp>
              <p:nvSpPr>
                <p:cNvPr id="11780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781501" y="1995055"/>
                  <a:ext cx="869630" cy="335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Email</a:t>
                  </a:r>
                </a:p>
              </p:txBody>
            </p:sp>
            <p:sp>
              <p:nvSpPr>
                <p:cNvPr id="11780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45483" y="2008910"/>
                  <a:ext cx="697274" cy="335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FTP</a:t>
                  </a:r>
                </a:p>
              </p:txBody>
            </p:sp>
            <p:sp>
              <p:nvSpPr>
                <p:cNvPr id="11780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17096" y="2008908"/>
                  <a:ext cx="965404" cy="3358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WWW</a:t>
                  </a:r>
                </a:p>
              </p:txBody>
            </p:sp>
            <p:sp>
              <p:nvSpPr>
                <p:cNvPr id="117808" name="Line 20"/>
                <p:cNvSpPr>
                  <a:spLocks noChangeShapeType="1"/>
                </p:cNvSpPr>
                <p:nvPr/>
              </p:nvSpPr>
              <p:spPr bwMode="auto">
                <a:xfrm>
                  <a:off x="2604654" y="1967359"/>
                  <a:ext cx="2971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7764" name="Group 2"/>
          <p:cNvGrpSpPr>
            <a:grpSpLocks/>
          </p:cNvGrpSpPr>
          <p:nvPr/>
        </p:nvGrpSpPr>
        <p:grpSpPr bwMode="auto">
          <a:xfrm>
            <a:off x="6767513" y="4765675"/>
            <a:ext cx="2376487" cy="2092325"/>
            <a:chOff x="5257799" y="1981200"/>
            <a:chExt cx="3162073" cy="3741772"/>
          </a:xfrm>
        </p:grpSpPr>
        <p:sp>
          <p:nvSpPr>
            <p:cNvPr id="117768" name="Freeform 22"/>
            <p:cNvSpPr>
              <a:spLocks/>
            </p:cNvSpPr>
            <p:nvPr/>
          </p:nvSpPr>
          <p:spPr bwMode="auto">
            <a:xfrm>
              <a:off x="5867400" y="2667000"/>
              <a:ext cx="914400" cy="762000"/>
            </a:xfrm>
            <a:custGeom>
              <a:avLst/>
              <a:gdLst>
                <a:gd name="T0" fmla="*/ 0 w 576"/>
                <a:gd name="T1" fmla="*/ 0 h 480"/>
                <a:gd name="T2" fmla="*/ 2147483647 w 576"/>
                <a:gd name="T3" fmla="*/ 0 h 480"/>
                <a:gd name="T4" fmla="*/ 2147483647 w 576"/>
                <a:gd name="T5" fmla="*/ 2147483647 h 480"/>
                <a:gd name="T6" fmla="*/ 2147483647 w 576"/>
                <a:gd name="T7" fmla="*/ 2147483647 h 480"/>
                <a:gd name="T8" fmla="*/ 2147483647 w 576"/>
                <a:gd name="T9" fmla="*/ 2147483647 h 480"/>
                <a:gd name="T10" fmla="*/ 2147483647 w 576"/>
                <a:gd name="T11" fmla="*/ 2147483647 h 480"/>
                <a:gd name="T12" fmla="*/ 0 w 576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80"/>
                <a:gd name="T23" fmla="*/ 576 w 576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80">
                  <a:moveTo>
                    <a:pt x="0" y="0"/>
                  </a:moveTo>
                  <a:lnTo>
                    <a:pt x="576" y="0"/>
                  </a:lnTo>
                  <a:lnTo>
                    <a:pt x="576" y="480"/>
                  </a:lnTo>
                  <a:lnTo>
                    <a:pt x="240" y="480"/>
                  </a:lnTo>
                  <a:lnTo>
                    <a:pt x="192" y="336"/>
                  </a:lnTo>
                  <a:lnTo>
                    <a:pt x="96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x-none" sz="1800"/>
            </a:p>
            <a:p>
              <a:endParaRPr lang="en-US" altLang="x-none" sz="1800"/>
            </a:p>
          </p:txBody>
        </p:sp>
        <p:sp>
          <p:nvSpPr>
            <p:cNvPr id="117769" name="Freeform 4"/>
            <p:cNvSpPr>
              <a:spLocks/>
            </p:cNvSpPr>
            <p:nvPr/>
          </p:nvSpPr>
          <p:spPr bwMode="auto">
            <a:xfrm>
              <a:off x="52578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0" name="Freeform 5"/>
            <p:cNvSpPr>
              <a:spLocks/>
            </p:cNvSpPr>
            <p:nvPr/>
          </p:nvSpPr>
          <p:spPr bwMode="auto">
            <a:xfrm>
              <a:off x="73025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1" name="Line 6"/>
            <p:cNvSpPr>
              <a:spLocks noChangeShapeType="1"/>
            </p:cNvSpPr>
            <p:nvPr/>
          </p:nvSpPr>
          <p:spPr bwMode="auto">
            <a:xfrm>
              <a:off x="62484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2" name="Line 7"/>
            <p:cNvSpPr>
              <a:spLocks noChangeShapeType="1"/>
            </p:cNvSpPr>
            <p:nvPr/>
          </p:nvSpPr>
          <p:spPr bwMode="auto">
            <a:xfrm>
              <a:off x="61722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3" name="Text Box 8"/>
            <p:cNvSpPr txBox="1">
              <a:spLocks noChangeArrowheads="1"/>
            </p:cNvSpPr>
            <p:nvPr/>
          </p:nvSpPr>
          <p:spPr bwMode="auto">
            <a:xfrm>
              <a:off x="6523267" y="3470276"/>
              <a:ext cx="518655" cy="48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117774" name="Text Box 9"/>
            <p:cNvSpPr txBox="1">
              <a:spLocks noChangeArrowheads="1"/>
            </p:cNvSpPr>
            <p:nvPr/>
          </p:nvSpPr>
          <p:spPr bwMode="auto">
            <a:xfrm>
              <a:off x="5603565" y="5029201"/>
              <a:ext cx="945182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17775" name="Text Box 10"/>
            <p:cNvSpPr txBox="1">
              <a:spLocks noChangeArrowheads="1"/>
            </p:cNvSpPr>
            <p:nvPr/>
          </p:nvSpPr>
          <p:spPr bwMode="auto">
            <a:xfrm>
              <a:off x="7205902" y="5029201"/>
              <a:ext cx="723422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FDDI</a:t>
              </a:r>
            </a:p>
          </p:txBody>
        </p:sp>
        <p:sp>
          <p:nvSpPr>
            <p:cNvPr id="117776" name="Text Box 11"/>
            <p:cNvSpPr txBox="1">
              <a:spLocks noChangeArrowheads="1"/>
            </p:cNvSpPr>
            <p:nvPr/>
          </p:nvSpPr>
          <p:spPr bwMode="auto">
            <a:xfrm>
              <a:off x="6364659" y="5029201"/>
              <a:ext cx="970807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17777" name="Text Box 12"/>
            <p:cNvSpPr txBox="1">
              <a:spLocks noChangeArrowheads="1"/>
            </p:cNvSpPr>
            <p:nvPr/>
          </p:nvSpPr>
          <p:spPr bwMode="auto">
            <a:xfrm>
              <a:off x="6121010" y="2787649"/>
              <a:ext cx="613558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TCP</a:t>
              </a:r>
            </a:p>
          </p:txBody>
        </p:sp>
        <p:sp>
          <p:nvSpPr>
            <p:cNvPr id="117778" name="Text Box 13"/>
            <p:cNvSpPr txBox="1">
              <a:spLocks noChangeArrowheads="1"/>
            </p:cNvSpPr>
            <p:nvPr/>
          </p:nvSpPr>
          <p:spPr bwMode="auto">
            <a:xfrm>
              <a:off x="6904859" y="2819400"/>
              <a:ext cx="647647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17779" name="Line 19"/>
            <p:cNvSpPr>
              <a:spLocks noChangeShapeType="1"/>
            </p:cNvSpPr>
            <p:nvPr/>
          </p:nvSpPr>
          <p:spPr bwMode="auto">
            <a:xfrm>
              <a:off x="5257799" y="5714999"/>
              <a:ext cx="3162073" cy="79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0" name="Line 20"/>
            <p:cNvSpPr>
              <a:spLocks noChangeShapeType="1"/>
            </p:cNvSpPr>
            <p:nvPr/>
          </p:nvSpPr>
          <p:spPr bwMode="auto">
            <a:xfrm>
              <a:off x="5867400" y="2667000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1" name="Line 21"/>
            <p:cNvSpPr>
              <a:spLocks noChangeShapeType="1"/>
            </p:cNvSpPr>
            <p:nvPr/>
          </p:nvSpPr>
          <p:spPr bwMode="auto">
            <a:xfrm>
              <a:off x="6781800" y="26670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7782" name="Group 26"/>
            <p:cNvGrpSpPr>
              <a:grpSpLocks/>
            </p:cNvGrpSpPr>
            <p:nvPr/>
          </p:nvGrpSpPr>
          <p:grpSpPr bwMode="auto">
            <a:xfrm>
              <a:off x="5348288" y="1995489"/>
              <a:ext cx="2971800" cy="406831"/>
              <a:chOff x="2604654" y="1967359"/>
              <a:chExt cx="2971800" cy="407129"/>
            </a:xfrm>
          </p:grpSpPr>
          <p:sp>
            <p:nvSpPr>
              <p:cNvPr id="117783" name="Text Box 16"/>
              <p:cNvSpPr txBox="1">
                <a:spLocks noChangeArrowheads="1"/>
              </p:cNvSpPr>
              <p:nvPr/>
            </p:nvSpPr>
            <p:spPr bwMode="auto">
              <a:xfrm>
                <a:off x="4615642" y="2008911"/>
                <a:ext cx="791633" cy="365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17784" name="Text Box 17"/>
              <p:cNvSpPr txBox="1">
                <a:spLocks noChangeArrowheads="1"/>
              </p:cNvSpPr>
              <p:nvPr/>
            </p:nvSpPr>
            <p:spPr bwMode="auto">
              <a:xfrm>
                <a:off x="2808641" y="1995055"/>
                <a:ext cx="774572" cy="365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17785" name="Text Box 18"/>
              <p:cNvSpPr txBox="1">
                <a:spLocks noChangeArrowheads="1"/>
              </p:cNvSpPr>
              <p:nvPr/>
            </p:nvSpPr>
            <p:spPr bwMode="auto">
              <a:xfrm>
                <a:off x="4163840" y="2008910"/>
                <a:ext cx="621056" cy="365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17786" name="Text Box 19"/>
              <p:cNvSpPr txBox="1">
                <a:spLocks noChangeArrowheads="1"/>
              </p:cNvSpPr>
              <p:nvPr/>
            </p:nvSpPr>
            <p:spPr bwMode="auto">
              <a:xfrm>
                <a:off x="3447458" y="2008908"/>
                <a:ext cx="859877" cy="365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17787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17765" name="Straight Arrow Connector 47"/>
          <p:cNvCxnSpPr>
            <a:cxnSpLocks noChangeShapeType="1"/>
          </p:cNvCxnSpPr>
          <p:nvPr/>
        </p:nvCxnSpPr>
        <p:spPr bwMode="auto">
          <a:xfrm>
            <a:off x="1722438" y="5218113"/>
            <a:ext cx="5600700" cy="1746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081088"/>
            <a:ext cx="6870700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7" name="TextBox 1"/>
          <p:cNvSpPr txBox="1">
            <a:spLocks noChangeArrowheads="1"/>
          </p:cNvSpPr>
          <p:nvPr/>
        </p:nvSpPr>
        <p:spPr bwMode="auto">
          <a:xfrm>
            <a:off x="10560050" y="48625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9617D0-9A7C-594B-81C5-11E4939CEE1F}"/>
              </a:ext>
            </a:extLst>
          </p:cNvPr>
          <p:cNvSpPr txBox="1"/>
          <p:nvPr/>
        </p:nvSpPr>
        <p:spPr>
          <a:xfrm>
            <a:off x="28208" y="1273959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multiplexing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/demultiplexing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3C58E9-0056-C54D-A858-9FAEF144FF56}"/>
              </a:ext>
            </a:extLst>
          </p:cNvPr>
          <p:cNvSpPr txBox="1"/>
          <p:nvPr/>
        </p:nvSpPr>
        <p:spPr>
          <a:xfrm>
            <a:off x="287511" y="1956968"/>
            <a:ext cx="1104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Reliable</a:t>
            </a:r>
            <a:r>
              <a:rPr lang="zh-CN" altLang="en-US" sz="16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endParaRPr lang="en-US" altLang="zh-CN" sz="1600" dirty="0">
              <a:solidFill>
                <a:schemeClr val="accent2"/>
              </a:solidFill>
              <a:latin typeface="+mn-lt"/>
              <a:ea typeface="+mn-ea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transport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72C869-9AC6-8540-94D3-10D46596780E}"/>
              </a:ext>
            </a:extLst>
          </p:cNvPr>
          <p:cNvSpPr txBox="1"/>
          <p:nvPr/>
        </p:nvSpPr>
        <p:spPr>
          <a:xfrm>
            <a:off x="7730319" y="2818185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flow</a:t>
            </a:r>
            <a:r>
              <a:rPr lang="zh-CN" altLang="en-US" sz="16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control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A7F7C-A9A6-214C-B453-1DB462EAB2D3}"/>
              </a:ext>
            </a:extLst>
          </p:cNvPr>
          <p:cNvSpPr txBox="1"/>
          <p:nvPr/>
        </p:nvSpPr>
        <p:spPr>
          <a:xfrm>
            <a:off x="236598" y="2656813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congestion</a:t>
            </a:r>
            <a:r>
              <a:rPr lang="zh-CN" altLang="en-US" sz="16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endParaRPr lang="en-US" altLang="zh-CN" sz="1600" dirty="0">
              <a:solidFill>
                <a:schemeClr val="accent2"/>
              </a:solidFill>
              <a:latin typeface="+mn-lt"/>
              <a:ea typeface="+mn-ea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control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DC5AD0-F146-FE41-9649-4185A9348D29}"/>
              </a:ext>
            </a:extLst>
          </p:cNvPr>
          <p:cNvSpPr txBox="1"/>
          <p:nvPr/>
        </p:nvSpPr>
        <p:spPr>
          <a:xfrm>
            <a:off x="308473" y="3142399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error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detection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8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Secure Socket Layer Architecture</a:t>
            </a:r>
          </a:p>
        </p:txBody>
      </p:sp>
      <p:pic>
        <p:nvPicPr>
          <p:cNvPr id="11981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6213475" y="1774825"/>
            <a:ext cx="927100" cy="1108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pitchFamily="18" charset="0"/>
                <a:ea typeface="+mn-ea"/>
              </a:rPr>
              <a:t>HTTP</a:t>
            </a: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7151688" y="1785938"/>
            <a:ext cx="952500" cy="1108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Times New Roman" pitchFamily="18" charset="0"/>
                <a:ea typeface="+mn-ea"/>
              </a:rPr>
              <a:t>POP3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1CEF8B-8EAC-2846-B56E-F283A9099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93810-1130-5E43-8ADB-DEFA6B14AF28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253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2167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SSL Record-Layer Packet Format</a:t>
            </a:r>
          </a:p>
        </p:txBody>
      </p:sp>
      <p:pic>
        <p:nvPicPr>
          <p:cNvPr id="12185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525" y="1793875"/>
            <a:ext cx="7772400" cy="4648200"/>
          </a:xfrm>
        </p:spPr>
      </p:pic>
      <p:sp>
        <p:nvSpPr>
          <p:cNvPr id="121859" name="Text Box 5"/>
          <p:cNvSpPr txBox="1">
            <a:spLocks noChangeArrowheads="1"/>
          </p:cNvSpPr>
          <p:nvPr/>
        </p:nvSpPr>
        <p:spPr bwMode="auto">
          <a:xfrm>
            <a:off x="150813" y="1604963"/>
            <a:ext cx="17081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20: change_cipher</a:t>
            </a:r>
          </a:p>
          <a:p>
            <a:r>
              <a:rPr lang="en-US" altLang="x-none" sz="1400"/>
              <a:t>21: alert</a:t>
            </a:r>
          </a:p>
          <a:p>
            <a:r>
              <a:rPr lang="en-US" altLang="x-none" sz="1400"/>
              <a:t>22: handshake</a:t>
            </a:r>
          </a:p>
          <a:p>
            <a:r>
              <a:rPr lang="en-US" altLang="x-none" sz="1400"/>
              <a:t>23: application</a:t>
            </a:r>
          </a:p>
        </p:txBody>
      </p:sp>
      <p:sp>
        <p:nvSpPr>
          <p:cNvPr id="121860" name="Line 6"/>
          <p:cNvSpPr>
            <a:spLocks noChangeShapeType="1"/>
          </p:cNvSpPr>
          <p:nvPr/>
        </p:nvSpPr>
        <p:spPr bwMode="auto">
          <a:xfrm>
            <a:off x="1446213" y="1993900"/>
            <a:ext cx="231775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38A0A-0358-9940-8898-0B0B79730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93810-1130-5E43-8ADB-DEFA6B14AF28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611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4A9E90-B6A9-554E-B15B-7A87D8A210D2}" type="slidenum">
              <a:rPr lang="en-US" altLang="x-none" sz="1400"/>
              <a:pPr/>
              <a:t>19</a:t>
            </a:fld>
            <a:endParaRPr lang="en-US" altLang="x-none" sz="140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7800"/>
            <a:ext cx="8193088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Summary: The Big Picture </a:t>
            </a:r>
            <a:br>
              <a:rPr lang="en-US" altLang="zh-CN" sz="3600" dirty="0">
                <a:ea typeface="宋体" charset="-122"/>
              </a:rPr>
            </a:br>
            <a:r>
              <a:rPr lang="en-US" altLang="zh-CN" sz="3600" dirty="0">
                <a:ea typeface="宋体" charset="-122"/>
              </a:rPr>
              <a:t>of the Internet</a:t>
            </a: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30338"/>
            <a:ext cx="8137525" cy="50657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Hosts and routers: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~ 1 </a:t>
            </a:r>
            <a:r>
              <a:rPr lang="en-US" altLang="zh-CN" sz="2000" dirty="0" err="1">
                <a:ea typeface="宋体" charset="-122"/>
              </a:rPr>
              <a:t>bil</a:t>
            </a:r>
            <a:r>
              <a:rPr lang="en-US" altLang="zh-CN" sz="2000" dirty="0">
                <a:ea typeface="宋体" charset="-122"/>
              </a:rPr>
              <a:t>. hosts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autonomous systems organized </a:t>
            </a:r>
            <a:br>
              <a:rPr lang="en-US" altLang="zh-CN" sz="2000" dirty="0">
                <a:ea typeface="宋体" charset="-122"/>
              </a:rPr>
            </a:br>
            <a:r>
              <a:rPr lang="en-US" altLang="x-none" sz="2000" dirty="0">
                <a:ea typeface="ＭＳ Ｐゴシック" charset="-128"/>
              </a:rPr>
              <a:t>roughly hierarchical</a:t>
            </a:r>
            <a:endParaRPr lang="en-US" altLang="zh-CN" sz="2000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backbone links at 100 </a:t>
            </a:r>
            <a:r>
              <a:rPr lang="en-US" altLang="zh-CN" sz="2000" dirty="0" err="1">
                <a:ea typeface="宋体" charset="-122"/>
              </a:rPr>
              <a:t>Gbps</a:t>
            </a:r>
            <a:r>
              <a:rPr lang="en-US" altLang="zh-CN" sz="2000" dirty="0">
                <a:ea typeface="宋体" charset="-122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Software: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datagram switching with virtual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circuit support at backbone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l</a:t>
            </a:r>
            <a:r>
              <a:rPr lang="en-US" altLang="x-none" sz="2000" dirty="0">
                <a:ea typeface="ＭＳ Ｐゴシック" charset="-128"/>
              </a:rPr>
              <a:t>ayered network architecture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u</a:t>
            </a:r>
            <a:r>
              <a:rPr lang="en-US" altLang="x-none" sz="1800" dirty="0">
                <a:ea typeface="ＭＳ Ｐゴシック" charset="-128"/>
              </a:rPr>
              <a:t>se end-to-end arguments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to determine the services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provided by each layer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t</a:t>
            </a:r>
            <a:r>
              <a:rPr lang="en-US" altLang="x-none" sz="2000" dirty="0">
                <a:ea typeface="ＭＳ Ｐゴシック" charset="-128"/>
              </a:rPr>
              <a:t>he hourglass architecture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of the Internet</a:t>
            </a:r>
          </a:p>
        </p:txBody>
      </p:sp>
      <p:sp>
        <p:nvSpPr>
          <p:cNvPr id="123908" name="Freeform 6"/>
          <p:cNvSpPr>
            <a:spLocks/>
          </p:cNvSpPr>
          <p:nvPr/>
        </p:nvSpPr>
        <p:spPr bwMode="auto">
          <a:xfrm>
            <a:off x="5645150" y="2022475"/>
            <a:ext cx="10033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0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48" y="0"/>
                </a:moveTo>
                <a:cubicBezTo>
                  <a:pt x="340" y="368"/>
                  <a:pt x="632" y="736"/>
                  <a:pt x="624" y="1152"/>
                </a:cubicBezTo>
                <a:cubicBezTo>
                  <a:pt x="616" y="1568"/>
                  <a:pt x="308" y="2032"/>
                  <a:pt x="0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9" name="Freeform 7"/>
          <p:cNvSpPr>
            <a:spLocks/>
          </p:cNvSpPr>
          <p:nvPr/>
        </p:nvSpPr>
        <p:spPr bwMode="auto">
          <a:xfrm>
            <a:off x="7689850" y="2022475"/>
            <a:ext cx="10795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2147483647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584" y="0"/>
                </a:moveTo>
                <a:cubicBezTo>
                  <a:pt x="292" y="416"/>
                  <a:pt x="0" y="832"/>
                  <a:pt x="8" y="1248"/>
                </a:cubicBezTo>
                <a:cubicBezTo>
                  <a:pt x="16" y="1664"/>
                  <a:pt x="324" y="2080"/>
                  <a:pt x="632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0" name="Line 8"/>
          <p:cNvSpPr>
            <a:spLocks noChangeShapeType="1"/>
          </p:cNvSpPr>
          <p:nvPr/>
        </p:nvSpPr>
        <p:spPr bwMode="auto">
          <a:xfrm>
            <a:off x="6635750" y="347027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1" name="Line 9"/>
          <p:cNvSpPr>
            <a:spLocks noChangeShapeType="1"/>
          </p:cNvSpPr>
          <p:nvPr/>
        </p:nvSpPr>
        <p:spPr bwMode="auto">
          <a:xfrm>
            <a:off x="6559550" y="407987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2" name="Text Box 10"/>
          <p:cNvSpPr txBox="1">
            <a:spLocks noChangeArrowheads="1"/>
          </p:cNvSpPr>
          <p:nvPr/>
        </p:nvSpPr>
        <p:spPr bwMode="auto">
          <a:xfrm>
            <a:off x="6743700" y="351155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IP4/6</a:t>
            </a:r>
          </a:p>
        </p:txBody>
      </p:sp>
      <p:sp>
        <p:nvSpPr>
          <p:cNvPr id="123913" name="Text Box 11"/>
          <p:cNvSpPr txBox="1">
            <a:spLocks noChangeArrowheads="1"/>
          </p:cNvSpPr>
          <p:nvPr/>
        </p:nvSpPr>
        <p:spPr bwMode="auto">
          <a:xfrm>
            <a:off x="5805488" y="5375275"/>
            <a:ext cx="952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123914" name="Text Box 12"/>
          <p:cNvSpPr txBox="1">
            <a:spLocks noChangeArrowheads="1"/>
          </p:cNvSpPr>
          <p:nvPr/>
        </p:nvSpPr>
        <p:spPr bwMode="auto">
          <a:xfrm>
            <a:off x="7473950" y="5375275"/>
            <a:ext cx="1152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Cable/DSL</a:t>
            </a:r>
          </a:p>
        </p:txBody>
      </p:sp>
      <p:sp>
        <p:nvSpPr>
          <p:cNvPr id="123915" name="Text Box 13"/>
          <p:cNvSpPr txBox="1">
            <a:spLocks noChangeArrowheads="1"/>
          </p:cNvSpPr>
          <p:nvPr/>
        </p:nvSpPr>
        <p:spPr bwMode="auto">
          <a:xfrm>
            <a:off x="6678613" y="5375275"/>
            <a:ext cx="931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Wireless</a:t>
            </a:r>
          </a:p>
        </p:txBody>
      </p:sp>
      <p:sp>
        <p:nvSpPr>
          <p:cNvPr id="123916" name="Text Box 14"/>
          <p:cNvSpPr txBox="1">
            <a:spLocks noChangeArrowheads="1"/>
          </p:cNvSpPr>
          <p:nvPr/>
        </p:nvSpPr>
        <p:spPr bwMode="auto">
          <a:xfrm>
            <a:off x="6521450" y="2828925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TCP</a:t>
            </a:r>
          </a:p>
        </p:txBody>
      </p:sp>
      <p:sp>
        <p:nvSpPr>
          <p:cNvPr id="123917" name="Text Box 15"/>
          <p:cNvSpPr txBox="1">
            <a:spLocks noChangeArrowheads="1"/>
          </p:cNvSpPr>
          <p:nvPr/>
        </p:nvSpPr>
        <p:spPr bwMode="auto">
          <a:xfrm>
            <a:off x="7316788" y="286067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UDP</a:t>
            </a:r>
          </a:p>
        </p:txBody>
      </p:sp>
      <p:sp>
        <p:nvSpPr>
          <p:cNvPr id="123918" name="Line 21"/>
          <p:cNvSpPr>
            <a:spLocks noChangeShapeType="1"/>
          </p:cNvSpPr>
          <p:nvPr/>
        </p:nvSpPr>
        <p:spPr bwMode="auto">
          <a:xfrm>
            <a:off x="5645150" y="5756275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9" name="Line 23"/>
          <p:cNvSpPr>
            <a:spLocks noChangeShapeType="1"/>
          </p:cNvSpPr>
          <p:nvPr/>
        </p:nvSpPr>
        <p:spPr bwMode="auto">
          <a:xfrm>
            <a:off x="6254750" y="2708275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0" name="Line 24"/>
          <p:cNvSpPr>
            <a:spLocks noChangeShapeType="1"/>
          </p:cNvSpPr>
          <p:nvPr/>
        </p:nvSpPr>
        <p:spPr bwMode="auto">
          <a:xfrm>
            <a:off x="7169150" y="2708275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921" name="Group 40"/>
          <p:cNvGrpSpPr>
            <a:grpSpLocks/>
          </p:cNvGrpSpPr>
          <p:nvPr/>
        </p:nvGrpSpPr>
        <p:grpSpPr bwMode="auto">
          <a:xfrm>
            <a:off x="5735638" y="2036763"/>
            <a:ext cx="2971800" cy="377825"/>
            <a:chOff x="2604654" y="1967359"/>
            <a:chExt cx="2971800" cy="378102"/>
          </a:xfrm>
        </p:grpSpPr>
        <p:sp>
          <p:nvSpPr>
            <p:cNvPr id="123924" name="Text Box 16"/>
            <p:cNvSpPr txBox="1">
              <a:spLocks noChangeArrowheads="1"/>
            </p:cNvSpPr>
            <p:nvPr/>
          </p:nvSpPr>
          <p:spPr bwMode="auto">
            <a:xfrm>
              <a:off x="4642364" y="2008911"/>
              <a:ext cx="73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Telnet</a:t>
              </a:r>
            </a:p>
          </p:txBody>
        </p:sp>
        <p:sp>
          <p:nvSpPr>
            <p:cNvPr id="123925" name="Text Box 17"/>
            <p:cNvSpPr txBox="1">
              <a:spLocks noChangeArrowheads="1"/>
            </p:cNvSpPr>
            <p:nvPr/>
          </p:nvSpPr>
          <p:spPr bwMode="auto">
            <a:xfrm>
              <a:off x="2843502" y="1995054"/>
              <a:ext cx="704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123926" name="Text Box 18"/>
            <p:cNvSpPr txBox="1">
              <a:spLocks noChangeArrowheads="1"/>
            </p:cNvSpPr>
            <p:nvPr/>
          </p:nvSpPr>
          <p:spPr bwMode="auto">
            <a:xfrm>
              <a:off x="4191000" y="2008910"/>
              <a:ext cx="566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FTP</a:t>
              </a:r>
            </a:p>
          </p:txBody>
        </p:sp>
        <p:sp>
          <p:nvSpPr>
            <p:cNvPr id="123927" name="Text Box 19"/>
            <p:cNvSpPr txBox="1">
              <a:spLocks noChangeArrowheads="1"/>
            </p:cNvSpPr>
            <p:nvPr/>
          </p:nvSpPr>
          <p:spPr bwMode="auto">
            <a:xfrm>
              <a:off x="3480522" y="2008908"/>
              <a:ext cx="793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WWW</a:t>
              </a:r>
            </a:p>
          </p:txBody>
        </p:sp>
        <p:sp>
          <p:nvSpPr>
            <p:cNvPr id="123928" name="Line 20"/>
            <p:cNvSpPr>
              <a:spLocks noChangeShapeType="1"/>
            </p:cNvSpPr>
            <p:nvPr/>
          </p:nvSpPr>
          <p:spPr bwMode="auto">
            <a:xfrm>
              <a:off x="2604654" y="1967359"/>
              <a:ext cx="297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3929" name="Straight Connector 46"/>
            <p:cNvCxnSpPr>
              <a:cxnSpLocks noChangeShapeType="1"/>
            </p:cNvCxnSpPr>
            <p:nvPr/>
          </p:nvCxnSpPr>
          <p:spPr bwMode="auto">
            <a:xfrm>
              <a:off x="2867891" y="2313709"/>
              <a:ext cx="81741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23922" name="Straight Connector 47"/>
          <p:cNvCxnSpPr>
            <a:cxnSpLocks noChangeShapeType="1"/>
          </p:cNvCxnSpPr>
          <p:nvPr/>
        </p:nvCxnSpPr>
        <p:spPr bwMode="auto">
          <a:xfrm rot="5400000">
            <a:off x="6671469" y="2542381"/>
            <a:ext cx="3175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923" name="Text Box 14"/>
          <p:cNvSpPr txBox="1">
            <a:spLocks noChangeArrowheads="1"/>
          </p:cNvSpPr>
          <p:nvPr/>
        </p:nvSpPr>
        <p:spPr bwMode="auto">
          <a:xfrm>
            <a:off x="6203950" y="2344738"/>
            <a:ext cx="547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SSL</a:t>
            </a:r>
          </a:p>
        </p:txBody>
      </p:sp>
    </p:spTree>
    <p:extLst>
      <p:ext uri="{BB962C8B-B14F-4D97-AF65-F5344CB8AC3E}">
        <p14:creationId xmlns:p14="http://schemas.microsoft.com/office/powerpoint/2010/main" val="114359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D1E636-E894-1148-8ED6-28E58548710E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charset="2"/>
              <a:buChar char="Ø"/>
            </a:pPr>
            <a:r>
              <a:rPr lang="en-US" altLang="x-none" dirty="0">
                <a:solidFill>
                  <a:srgbClr val="C00000"/>
                </a:solidFill>
                <a:ea typeface="ＭＳ Ｐゴシック" charset="-128"/>
              </a:rPr>
              <a:t>Admin</a:t>
            </a:r>
            <a:r>
              <a:rPr lang="en-US" altLang="zh-CN" dirty="0">
                <a:solidFill>
                  <a:srgbClr val="C00000"/>
                </a:solidFill>
                <a:ea typeface="ＭＳ Ｐゴシック" charset="-128"/>
              </a:rPr>
              <a:t>.</a:t>
            </a:r>
            <a:r>
              <a:rPr lang="en-US" altLang="x-none" dirty="0">
                <a:solidFill>
                  <a:srgbClr val="C00000"/>
                </a:solidFill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Layered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Internet layering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675102-CCC8-324F-A4F1-45CC1B1967E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6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5956300"/>
            <a:ext cx="5791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TextBox 2"/>
          <p:cNvSpPr txBox="1">
            <a:spLocks noChangeArrowheads="1"/>
          </p:cNvSpPr>
          <p:nvPr/>
        </p:nvSpPr>
        <p:spPr bwMode="auto">
          <a:xfrm>
            <a:off x="10109200" y="38608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3181350"/>
            <a:ext cx="58642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4857750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446088"/>
            <a:ext cx="4352925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9" name="Rectangle 4"/>
          <p:cNvSpPr>
            <a:spLocks noChangeArrowheads="1"/>
          </p:cNvSpPr>
          <p:nvPr/>
        </p:nvSpPr>
        <p:spPr bwMode="auto">
          <a:xfrm>
            <a:off x="225425" y="223838"/>
            <a:ext cx="264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latin typeface="Comic Sans MS" charset="0"/>
              </a:rPr>
              <a:t>Protocol Formats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723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6051C8-8151-9346-80BB-2F55948007E4}" type="slidenum">
              <a:rPr lang="en-US" altLang="x-none" sz="1400"/>
              <a:pPr/>
              <a:t>21</a:t>
            </a:fld>
            <a:endParaRPr lang="en-US" altLang="x-none" sz="140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Clr>
                <a:srgbClr val="C00000"/>
              </a:buClr>
              <a:buFont typeface="Wingdings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Application layer o</a:t>
            </a: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verview</a:t>
            </a:r>
          </a:p>
        </p:txBody>
      </p:sp>
    </p:spTree>
    <p:extLst>
      <p:ext uri="{BB962C8B-B14F-4D97-AF65-F5344CB8AC3E}">
        <p14:creationId xmlns:p14="http://schemas.microsoft.com/office/powerpoint/2010/main" val="3649223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1FF6417-7D3F-BC43-869E-DA205F89467F}" type="slidenum">
              <a:rPr lang="en-US" altLang="x-none" sz="1400"/>
              <a:pPr/>
              <a:t>22</a:t>
            </a:fld>
            <a:endParaRPr lang="en-US" altLang="x-none" sz="1400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Application Layer</a:t>
            </a:r>
            <a:r>
              <a:rPr lang="en-US" altLang="zh-CN">
                <a:ea typeface="宋体" charset="-122"/>
              </a:rPr>
              <a:t>: </a:t>
            </a:r>
            <a:r>
              <a:rPr lang="en-US" altLang="x-none">
                <a:ea typeface="ＭＳ Ｐゴシック" charset="-128"/>
              </a:rPr>
              <a:t>Goals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7325"/>
            <a:ext cx="770413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Conceptual + implementation aspects of network application protocols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client server paradigm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peer to peer paradigm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network app. programming</a:t>
            </a:r>
          </a:p>
          <a:p>
            <a:pPr lvl="1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L</a:t>
            </a:r>
            <a:r>
              <a:rPr lang="en-US" altLang="x-none" dirty="0">
                <a:ea typeface="ＭＳ Ｐゴシック" charset="-128"/>
              </a:rPr>
              <a:t>earn about applications by examining common applications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smtp</a:t>
            </a:r>
            <a:r>
              <a:rPr lang="en-US" altLang="x-none" dirty="0">
                <a:ea typeface="ＭＳ Ｐゴシック" charset="-128"/>
              </a:rPr>
              <a:t>/pop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 err="1">
                <a:ea typeface="宋体" charset="-122"/>
              </a:rPr>
              <a:t>d</a:t>
            </a:r>
            <a:r>
              <a:rPr lang="en-US" altLang="x-none" dirty="0" err="1">
                <a:ea typeface="ＭＳ Ｐゴシック" charset="-128"/>
              </a:rPr>
              <a:t>ns</a:t>
            </a:r>
            <a:endParaRPr lang="en-US" altLang="x-none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 (1, 1.1, /2)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content distribution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peer-to-peer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267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CB195DE-7BCE-6048-A8E4-042E3378DFB7}" type="slidenum">
              <a:rPr lang="en-US" altLang="x-none" sz="1400"/>
              <a:pPr/>
              <a:t>23</a:t>
            </a:fld>
            <a:endParaRPr lang="en-US" altLang="x-none" sz="140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24888" cy="1143000"/>
          </a:xfrm>
        </p:spPr>
        <p:txBody>
          <a:bodyPr/>
          <a:lstStyle/>
          <a:p>
            <a:r>
              <a:rPr lang="en-US" altLang="x-none" sz="2400">
                <a:ea typeface="ＭＳ Ｐゴシック" charset="-128"/>
              </a:rPr>
              <a:t>Network Applications vs. Application-layer Protocols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191000" cy="511492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Network application: communicating, distributed processes</a:t>
            </a: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a </a:t>
            </a:r>
            <a:r>
              <a:rPr lang="en-US" altLang="x-none" sz="1600" dirty="0">
                <a:solidFill>
                  <a:schemeClr val="accent2"/>
                </a:solidFill>
                <a:ea typeface="ＭＳ Ｐゴシック" charset="-128"/>
              </a:rPr>
              <a:t>process</a:t>
            </a:r>
            <a:r>
              <a:rPr lang="en-US" altLang="x-none" sz="1600" dirty="0">
                <a:ea typeface="ＭＳ Ｐゴシック" charset="-128"/>
              </a:rPr>
              <a:t> is a program that is running within a host</a:t>
            </a:r>
          </a:p>
          <a:p>
            <a:pPr lvl="2">
              <a:lnSpc>
                <a:spcPct val="90000"/>
              </a:lnSpc>
            </a:pPr>
            <a:r>
              <a:rPr lang="en-US" altLang="x-none" sz="1400" dirty="0">
                <a:ea typeface="ＭＳ Ｐゴシック" charset="-128"/>
              </a:rPr>
              <a:t>a </a:t>
            </a:r>
            <a:r>
              <a:rPr lang="en-US" altLang="x-none" sz="1400" dirty="0">
                <a:solidFill>
                  <a:schemeClr val="accent2"/>
                </a:solidFill>
                <a:ea typeface="ＭＳ Ｐゴシック" charset="-128"/>
              </a:rPr>
              <a:t>user agent</a:t>
            </a:r>
            <a:r>
              <a:rPr lang="en-US" altLang="x-none" sz="1400" dirty="0">
                <a:ea typeface="ＭＳ Ｐゴシック" charset="-128"/>
              </a:rPr>
              <a:t> is a process serving as an interface to the user</a:t>
            </a:r>
          </a:p>
          <a:p>
            <a:pPr lvl="3">
              <a:lnSpc>
                <a:spcPct val="90000"/>
              </a:lnSpc>
            </a:pPr>
            <a:r>
              <a:rPr lang="en-US" altLang="x-none" sz="1400" dirty="0">
                <a:latin typeface="Times New Roman" charset="0"/>
                <a:ea typeface="ＭＳ Ｐゴシック" charset="-128"/>
              </a:rPr>
              <a:t>web: browser</a:t>
            </a:r>
          </a:p>
          <a:p>
            <a:pPr lvl="3">
              <a:lnSpc>
                <a:spcPct val="90000"/>
              </a:lnSpc>
            </a:pPr>
            <a:r>
              <a:rPr lang="en-US" altLang="x-none" sz="1400" dirty="0">
                <a:latin typeface="Times New Roman" charset="0"/>
                <a:ea typeface="ＭＳ Ｐゴシック" charset="-128"/>
              </a:rPr>
              <a:t>streaming audio/video: media player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processes communicate by an </a:t>
            </a:r>
            <a:r>
              <a:rPr lang="en-US" altLang="x-none" sz="1600" dirty="0">
                <a:solidFill>
                  <a:schemeClr val="accent2"/>
                </a:solidFill>
                <a:ea typeface="ＭＳ Ｐゴシック" charset="-128"/>
              </a:rPr>
              <a:t>application-layer protocol</a:t>
            </a:r>
            <a:endParaRPr lang="en-US" altLang="x-none" sz="1600" dirty="0"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en-US" altLang="x-none" sz="1200" dirty="0">
                <a:ea typeface="ＭＳ Ｐゴシック" charset="-128"/>
              </a:rPr>
              <a:t>e.g., email, Web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Application-layer protocols</a:t>
            </a:r>
            <a:endParaRPr lang="en-US" altLang="x-none" sz="18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one </a:t>
            </a:r>
            <a:r>
              <a:rPr lang="ja-JP" altLang="en-US" sz="1600">
                <a:ea typeface="ＭＳ Ｐゴシック" charset="-128"/>
              </a:rPr>
              <a:t>“</a:t>
            </a:r>
            <a:r>
              <a:rPr lang="en-US" altLang="ja-JP" sz="1600" dirty="0">
                <a:ea typeface="ＭＳ Ｐゴシック" charset="-128"/>
              </a:rPr>
              <a:t>piece</a:t>
            </a:r>
            <a:r>
              <a:rPr lang="ja-JP" altLang="en-US" sz="1600">
                <a:ea typeface="ＭＳ Ｐゴシック" charset="-128"/>
              </a:rPr>
              <a:t>”</a:t>
            </a:r>
            <a:r>
              <a:rPr lang="en-US" altLang="ja-JP" sz="1600" dirty="0">
                <a:ea typeface="ＭＳ Ｐゴシック" charset="-128"/>
              </a:rPr>
              <a:t> of an app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define messages exchanged by apps and actions taken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implementing services by using the service provided by </a:t>
            </a:r>
            <a:r>
              <a:rPr lang="en-US" altLang="zh-CN" sz="1600" dirty="0">
                <a:ea typeface="宋体" charset="-122"/>
              </a:rPr>
              <a:t>the </a:t>
            </a:r>
            <a:r>
              <a:rPr lang="en-US" altLang="x-none" sz="1600" dirty="0">
                <a:ea typeface="ＭＳ Ｐゴシック" charset="-128"/>
              </a:rPr>
              <a:t>lower layer</a:t>
            </a:r>
            <a:r>
              <a:rPr lang="en-US" altLang="zh-CN" sz="1600" dirty="0">
                <a:ea typeface="宋体" charset="-122"/>
              </a:rPr>
              <a:t>, i.e., the transport layer</a:t>
            </a:r>
            <a:endParaRPr lang="en-US" altLang="x-none" sz="1600" dirty="0">
              <a:ea typeface="ＭＳ Ｐゴシック" charset="-128"/>
            </a:endParaRPr>
          </a:p>
        </p:txBody>
      </p:sp>
      <p:grpSp>
        <p:nvGrpSpPr>
          <p:cNvPr id="138244" name="Group 4"/>
          <p:cNvGrpSpPr>
            <a:grpSpLocks/>
          </p:cNvGrpSpPr>
          <p:nvPr/>
        </p:nvGrpSpPr>
        <p:grpSpPr bwMode="auto">
          <a:xfrm>
            <a:off x="4908550" y="1876425"/>
            <a:ext cx="3678238" cy="3670300"/>
            <a:chOff x="3092" y="1182"/>
            <a:chExt cx="2317" cy="2312"/>
          </a:xfrm>
        </p:grpSpPr>
        <p:sp>
          <p:nvSpPr>
            <p:cNvPr id="138263" name="Freeform 5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4 w 1292"/>
                <a:gd name="T1" fmla="*/ 3 h 1255"/>
                <a:gd name="T2" fmla="*/ 4 w 1292"/>
                <a:gd name="T3" fmla="*/ 3 h 1255"/>
                <a:gd name="T4" fmla="*/ 4 w 1292"/>
                <a:gd name="T5" fmla="*/ 3 h 1255"/>
                <a:gd name="T6" fmla="*/ 4 w 1292"/>
                <a:gd name="T7" fmla="*/ 3 h 1255"/>
                <a:gd name="T8" fmla="*/ 4 w 1292"/>
                <a:gd name="T9" fmla="*/ 3 h 1255"/>
                <a:gd name="T10" fmla="*/ 10 w 1292"/>
                <a:gd name="T11" fmla="*/ 4 h 1255"/>
                <a:gd name="T12" fmla="*/ 15 w 1292"/>
                <a:gd name="T13" fmla="*/ 5 h 1255"/>
                <a:gd name="T14" fmla="*/ 18 w 1292"/>
                <a:gd name="T15" fmla="*/ 4 h 1255"/>
                <a:gd name="T16" fmla="*/ 19 w 1292"/>
                <a:gd name="T17" fmla="*/ 3 h 1255"/>
                <a:gd name="T18" fmla="*/ 18 w 1292"/>
                <a:gd name="T19" fmla="*/ 3 h 1255"/>
                <a:gd name="T20" fmla="*/ 11 w 1292"/>
                <a:gd name="T21" fmla="*/ 3 h 1255"/>
                <a:gd name="T22" fmla="*/ 4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4" name="Freeform 6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9 w 1340"/>
                <a:gd name="T1" fmla="*/ 3 h 1191"/>
                <a:gd name="T2" fmla="*/ 4 w 1340"/>
                <a:gd name="T3" fmla="*/ 3 h 1191"/>
                <a:gd name="T4" fmla="*/ 4 w 1340"/>
                <a:gd name="T5" fmla="*/ 3 h 1191"/>
                <a:gd name="T6" fmla="*/ 4 w 1340"/>
                <a:gd name="T7" fmla="*/ 3 h 1191"/>
                <a:gd name="T8" fmla="*/ 4 w 1340"/>
                <a:gd name="T9" fmla="*/ 3 h 1191"/>
                <a:gd name="T10" fmla="*/ 9 w 1340"/>
                <a:gd name="T11" fmla="*/ 3 h 1191"/>
                <a:gd name="T12" fmla="*/ 10 w 1340"/>
                <a:gd name="T13" fmla="*/ 4 h 1191"/>
                <a:gd name="T14" fmla="*/ 19 w 1340"/>
                <a:gd name="T15" fmla="*/ 4 h 1191"/>
                <a:gd name="T16" fmla="*/ 19 w 1340"/>
                <a:gd name="T17" fmla="*/ 3 h 1191"/>
                <a:gd name="T18" fmla="*/ 19 w 1340"/>
                <a:gd name="T19" fmla="*/ 3 h 1191"/>
                <a:gd name="T20" fmla="*/ 11 w 1340"/>
                <a:gd name="T21" fmla="*/ 3 h 1191"/>
                <a:gd name="T22" fmla="*/ 9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5" name="Freeform 7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3 h 1662"/>
                <a:gd name="T2" fmla="*/ 4 w 2135"/>
                <a:gd name="T3" fmla="*/ 3 h 1662"/>
                <a:gd name="T4" fmla="*/ 10 w 2135"/>
                <a:gd name="T5" fmla="*/ 3 h 1662"/>
                <a:gd name="T6" fmla="*/ 19 w 2135"/>
                <a:gd name="T7" fmla="*/ 3 h 1662"/>
                <a:gd name="T8" fmla="*/ 32 w 2135"/>
                <a:gd name="T9" fmla="*/ 3 h 1662"/>
                <a:gd name="T10" fmla="*/ 32 w 2135"/>
                <a:gd name="T11" fmla="*/ 5 h 1662"/>
                <a:gd name="T12" fmla="*/ 25 w 2135"/>
                <a:gd name="T13" fmla="*/ 6 h 1662"/>
                <a:gd name="T14" fmla="*/ 13 w 2135"/>
                <a:gd name="T15" fmla="*/ 6 h 1662"/>
                <a:gd name="T16" fmla="*/ 8 w 2135"/>
                <a:gd name="T17" fmla="*/ 5 h 1662"/>
                <a:gd name="T18" fmla="*/ 4 w 2135"/>
                <a:gd name="T19" fmla="*/ 4 h 1662"/>
                <a:gd name="T20" fmla="*/ 4 w 2135"/>
                <a:gd name="T21" fmla="*/ 3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66" name="Group 8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38480" name="Object 9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08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3848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81" name="Object 10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09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38481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82" name="Line 11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67" name="Group 12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38477" name="Object 13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10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38477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78" name="Object 14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11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38478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79" name="Line 15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68" name="Group 16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38474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5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6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69" name="Group 20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38466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7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8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9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0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71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72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3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70" name="Group 29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38463" name="Oval 3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4" name="Oval 3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5" name="Oval 3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38271" name="Line 33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2" name="Line 34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3" name="Line 35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4" name="Line 36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5" name="Line 37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6" name="Line 38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77" name="Group 39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38455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6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7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8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9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60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61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2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78" name="Group 48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38446" name="Object 49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12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38446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47" name="Line 50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8448" name="Object 51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13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38448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49" name="Line 52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450" name="Group 53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38452" name="Oval 54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38453" name="Oval 55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38454" name="Oval 56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138451" name="Line 57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38279" name="Object 58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14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3827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80" name="Object 59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15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3828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81" name="Oval 60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8282" name="Oval 61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8283" name="Oval 62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8284" name="Line 63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5" name="Line 64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6" name="Line 65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7" name="Line 66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8" name="Line 67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9" name="Line 68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8290" name="Object 69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16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3829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91" name="Object 70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17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38291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92" name="Freeform 71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3 h 228"/>
                <a:gd name="T2" fmla="*/ 7 w 972"/>
                <a:gd name="T3" fmla="*/ 3 h 228"/>
                <a:gd name="T4" fmla="*/ 15 w 972"/>
                <a:gd name="T5" fmla="*/ 3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93" name="Group 72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38444" name="Object 7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18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38444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45" name="Object 7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19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38445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8294" name="Group 75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38442" name="Object 7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20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38442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43" name="Object 7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21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38443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8295" name="Group 78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38440" name="Object 79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22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3844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41" name="Rectangle 80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38296" name="Line 81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97" name="Group 82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38432" name="AutoShape 8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3" name="Rectangle 8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4" name="Rectangle 8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5" name="AutoShape 8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6" name="Line 8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37" name="Line 8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38" name="Rectangle 8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9" name="Rectangle 9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98" name="Group 91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38424" name="AutoShape 9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5" name="Rectangle 9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6" name="Rectangle 9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7" name="AutoShape 9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8" name="Line 9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29" name="Line 9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30" name="Rectangle 9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1" name="Rectangle 9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38299" name="Line 100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0" name="Line 101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1" name="Line 102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2" name="Line 103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3" name="Line 104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4" name="Line 105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5" name="Line 106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6" name="Line 107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7" name="Line 108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8" name="Line 109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9" name="Line 110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10" name="Line 111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311" name="Group 112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38411" name="Oval 1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12" name="Line 1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13" name="Line 1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14" name="Rectangle 1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15" name="Oval 1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416" name="Group 11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421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22" name="Line 1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23" name="Line 1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417" name="Group 12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418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20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2" name="Group 126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38398" name="Oval 1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99" name="Line 1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00" name="Line 1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01" name="Rectangle 1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02" name="Oval 1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403" name="Group 1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408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9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0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404" name="Group 1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405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6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7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3" name="Group 140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38385" name="Oval 1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86" name="Line 1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7" name="Line 1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8" name="Rectangle 1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89" name="Oval 1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90" name="Group 1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95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6" name="Line 1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7" name="Line 1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91" name="Group 1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92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3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4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4" name="Group 154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38372" name="Oval 1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73" name="Line 1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4" name="Line 1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5" name="Rectangle 1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76" name="Oval 1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77" name="Group 16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82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3" name="Line 1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4" name="Line 1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78" name="Group 16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79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0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1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5" name="Group 168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38359" name="Oval 1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60" name="Line 1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1" name="Line 1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2" name="Rectangle 1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63" name="Oval 1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64" name="Group 17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69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70" name="Line 1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71" name="Line 1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65" name="Group 17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66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67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68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6" name="Group 182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38346" name="Oval 1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47" name="Line 1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8" name="Line 1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9" name="Rectangle 1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50" name="Oval 1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51" name="Group 1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56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7" name="Line 1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8" name="Line 1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52" name="Group 1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53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4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5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7" name="Group 196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38333" name="Oval 1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34" name="Line 1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5" name="Line 1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6" name="Rectangle 2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37" name="Oval 2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38" name="Group 2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43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4" name="Line 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5" name="Line 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39" name="Group 2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40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1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2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8" name="Group 210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38320" name="Oval 2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21" name="Line 2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2" name="Line 2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3" name="Rectangle 2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24" name="Oval 2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25" name="Group 2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30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31" name="Line 2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32" name="Line 2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26" name="Group 2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27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28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29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8319" name="Line 224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245" name="Group 25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38246" name="Group 226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38256" name="Rectangle 227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7" name="Rectangle 228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8" name="Rectangle 229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9" name="Text Box 230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38260" name="Line 231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1" name="Line 232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2" name="Line 233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47" name="Group 234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38249" name="Rectangle 235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0" name="Rectangle 236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1" name="Rectangle 237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2" name="Text Box 238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38253" name="Line 23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54" name="Line 24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55" name="Line 24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248" name="Line 250"/>
            <p:cNvSpPr>
              <a:spLocks noChangeShapeType="1"/>
            </p:cNvSpPr>
            <p:nvPr/>
          </p:nvSpPr>
          <p:spPr bwMode="auto">
            <a:xfrm>
              <a:off x="3480" y="1020"/>
              <a:ext cx="1380" cy="179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858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App. and Trans.: App.</a:t>
            </a:r>
            <a:r>
              <a:rPr lang="en-US" altLang="x-none" sz="2800" dirty="0">
                <a:ea typeface="ＭＳ Ｐゴシック" charset="-128"/>
              </a:rPr>
              <a:t> Protocols and </a:t>
            </a:r>
            <a:r>
              <a:rPr lang="en-US" altLang="zh-CN" sz="2800" dirty="0">
                <a:ea typeface="宋体" charset="-122"/>
              </a:rPr>
              <a:t>their </a:t>
            </a:r>
            <a:r>
              <a:rPr lang="en-US" altLang="x-none" sz="2800" dirty="0">
                <a:ea typeface="ＭＳ Ｐゴシック" charset="-128"/>
              </a:rPr>
              <a:t>Transport Protocols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400" dirty="0"/>
              <a:t>64</a:t>
            </a:r>
            <a:endParaRPr lang="en-US" altLang="x-none" sz="1400" dirty="0"/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15913" y="2901950"/>
            <a:ext cx="28067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 b="1">
                <a:latin typeface="Arial" charset="0"/>
              </a:rPr>
              <a:t>Application</a:t>
            </a:r>
            <a:endParaRPr lang="en-US" altLang="x-none" sz="2000">
              <a:latin typeface="Arial" charset="0"/>
            </a:endParaRPr>
          </a:p>
          <a:p>
            <a:pPr algn="r"/>
            <a:endParaRPr lang="en-US" altLang="x-none" sz="2000">
              <a:latin typeface="Arial" charset="0"/>
            </a:endParaRPr>
          </a:p>
          <a:p>
            <a:pPr algn="r"/>
            <a:r>
              <a:rPr lang="en-US" altLang="x-none" sz="2000">
                <a:latin typeface="Arial" charset="0"/>
              </a:rPr>
              <a:t>e-mail</a:t>
            </a:r>
          </a:p>
          <a:p>
            <a:pPr algn="r"/>
            <a:r>
              <a:rPr lang="en-US" altLang="x-none" sz="2000">
                <a:latin typeface="Arial" charset="0"/>
              </a:rPr>
              <a:t>remote terminal access</a:t>
            </a:r>
          </a:p>
          <a:p>
            <a:pPr algn="r"/>
            <a:r>
              <a:rPr lang="en-US" altLang="x-none" sz="2000">
                <a:latin typeface="Arial" charset="0"/>
              </a:rPr>
              <a:t>Web </a:t>
            </a:r>
          </a:p>
          <a:p>
            <a:pPr algn="r"/>
            <a:r>
              <a:rPr lang="en-US" altLang="x-none" sz="2000">
                <a:latin typeface="Arial" charset="0"/>
              </a:rPr>
              <a:t>file transfer</a:t>
            </a:r>
          </a:p>
          <a:p>
            <a:pPr algn="r"/>
            <a:r>
              <a:rPr lang="en-US" altLang="x-none" sz="2000">
                <a:latin typeface="Arial" charset="0"/>
              </a:rPr>
              <a:t>Internet telephony</a:t>
            </a:r>
          </a:p>
          <a:p>
            <a:pPr algn="r"/>
            <a:endParaRPr lang="en-US" altLang="x-none" sz="2000">
              <a:latin typeface="Arial" charset="0"/>
            </a:endParaRPr>
          </a:p>
          <a:p>
            <a:pPr algn="r"/>
            <a:r>
              <a:rPr lang="en-US" altLang="x-none" sz="2000">
                <a:latin typeface="Arial" charset="0"/>
              </a:rPr>
              <a:t>remote file server</a:t>
            </a:r>
          </a:p>
          <a:p>
            <a:pPr algn="r"/>
            <a:r>
              <a:rPr lang="en-US" altLang="x-none" sz="2000">
                <a:latin typeface="Arial" charset="0"/>
              </a:rPr>
              <a:t>streaming multimedia</a:t>
            </a:r>
          </a:p>
          <a:p>
            <a:pPr algn="r"/>
            <a:endParaRPr lang="en-US" altLang="x-none" sz="200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498850" y="2630488"/>
            <a:ext cx="2032000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b="1">
                <a:latin typeface="Arial" charset="0"/>
              </a:rPr>
              <a:t>Application</a:t>
            </a:r>
          </a:p>
          <a:p>
            <a:r>
              <a:rPr lang="en-US" altLang="x-none" sz="2000" b="1">
                <a:latin typeface="Arial" charset="0"/>
              </a:rPr>
              <a:t>layer protocol</a:t>
            </a:r>
            <a:endParaRPr lang="en-US" altLang="x-none" sz="2000">
              <a:latin typeface="Arial" charset="0"/>
            </a:endParaRPr>
          </a:p>
          <a:p>
            <a:endParaRPr lang="en-US" altLang="x-none" sz="1800">
              <a:latin typeface="Arial" charset="0"/>
            </a:endParaRPr>
          </a:p>
          <a:p>
            <a:r>
              <a:rPr lang="en-US" altLang="x-none" sz="2000">
                <a:latin typeface="Arial" charset="0"/>
              </a:rPr>
              <a:t>smtp [RFC 821]</a:t>
            </a:r>
          </a:p>
          <a:p>
            <a:r>
              <a:rPr lang="en-US" altLang="x-none" sz="2000">
                <a:latin typeface="Arial" charset="0"/>
              </a:rPr>
              <a:t>telnet [RFC 854]</a:t>
            </a:r>
          </a:p>
          <a:p>
            <a:r>
              <a:rPr lang="en-US" altLang="x-none" sz="2000">
                <a:latin typeface="Arial" charset="0"/>
              </a:rPr>
              <a:t>http [RFC 2068]</a:t>
            </a:r>
          </a:p>
          <a:p>
            <a:r>
              <a:rPr lang="en-US" altLang="x-none" sz="2000">
                <a:latin typeface="Arial" charset="0"/>
              </a:rPr>
              <a:t>ftp [RFC 959]</a:t>
            </a:r>
          </a:p>
          <a:p>
            <a:r>
              <a:rPr lang="en-US" altLang="x-none" sz="2000">
                <a:latin typeface="Arial" charset="0"/>
              </a:rPr>
              <a:t>proprietary</a:t>
            </a:r>
          </a:p>
          <a:p>
            <a:r>
              <a:rPr lang="en-US" altLang="x-none" sz="2000">
                <a:latin typeface="Arial" charset="0"/>
              </a:rPr>
              <a:t>(e.g., Vocaltec)</a:t>
            </a:r>
          </a:p>
          <a:p>
            <a:r>
              <a:rPr lang="en-US" altLang="x-none" sz="2000">
                <a:latin typeface="Arial" charset="0"/>
              </a:rPr>
              <a:t>NF</a:t>
            </a:r>
            <a:r>
              <a:rPr lang="en-US" altLang="zh-CN" sz="2000">
                <a:latin typeface="Arial" charset="0"/>
                <a:ea typeface="宋体" charset="-122"/>
              </a:rPr>
              <a:t>S</a:t>
            </a:r>
            <a:endParaRPr lang="en-US" altLang="x-none" sz="2000">
              <a:latin typeface="Arial" charset="0"/>
            </a:endParaRPr>
          </a:p>
          <a:p>
            <a:r>
              <a:rPr lang="en-US" altLang="x-none" sz="2000">
                <a:latin typeface="Arial" charset="0"/>
              </a:rPr>
              <a:t>proprietary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130925" y="2592388"/>
            <a:ext cx="26241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 b="1" dirty="0">
                <a:latin typeface="Arial" charset="0"/>
              </a:rPr>
              <a:t>Underlying</a:t>
            </a:r>
          </a:p>
          <a:p>
            <a:pPr algn="l"/>
            <a:r>
              <a:rPr lang="en-US" altLang="x-none" sz="2000" b="1" dirty="0">
                <a:latin typeface="Arial" charset="0"/>
              </a:rPr>
              <a:t>transport protocol</a:t>
            </a:r>
            <a:endParaRPr lang="en-US" altLang="x-none" sz="2000" dirty="0">
              <a:latin typeface="Arial" charset="0"/>
            </a:endParaRPr>
          </a:p>
          <a:p>
            <a:pPr algn="l"/>
            <a:endParaRPr lang="en-US" altLang="x-none" sz="2000" dirty="0">
              <a:latin typeface="Arial" charset="0"/>
            </a:endParaRPr>
          </a:p>
          <a:p>
            <a:pPr algn="l"/>
            <a:r>
              <a:rPr lang="en-US" altLang="x-none" sz="2000" dirty="0">
                <a:latin typeface="Arial" charset="0"/>
              </a:rPr>
              <a:t>TCP/SSL</a:t>
            </a:r>
          </a:p>
          <a:p>
            <a:pPr algn="l"/>
            <a:r>
              <a:rPr lang="en-US" altLang="x-none" sz="2000" dirty="0">
                <a:latin typeface="Arial" charset="0"/>
              </a:rPr>
              <a:t>TCP</a:t>
            </a:r>
          </a:p>
          <a:p>
            <a:pPr algn="l"/>
            <a:r>
              <a:rPr lang="en-US" altLang="x-none" sz="2000" dirty="0">
                <a:latin typeface="Arial" charset="0"/>
              </a:rPr>
              <a:t>TCP/SSL</a:t>
            </a:r>
          </a:p>
          <a:p>
            <a:pPr algn="l"/>
            <a:r>
              <a:rPr lang="en-US" altLang="x-none" sz="2000" dirty="0">
                <a:latin typeface="Arial" charset="0"/>
              </a:rPr>
              <a:t>TCP</a:t>
            </a:r>
          </a:p>
          <a:p>
            <a:pPr algn="l"/>
            <a:r>
              <a:rPr lang="en-US" altLang="zh-CN" sz="2000" dirty="0">
                <a:latin typeface="Arial" charset="0"/>
                <a:ea typeface="宋体" charset="-122"/>
              </a:rPr>
              <a:t>typically</a:t>
            </a:r>
            <a:r>
              <a:rPr lang="en-US" altLang="x-none" sz="2000" dirty="0">
                <a:latin typeface="Arial" charset="0"/>
              </a:rPr>
              <a:t> UDP</a:t>
            </a:r>
          </a:p>
          <a:p>
            <a:pPr algn="l"/>
            <a:endParaRPr lang="en-US" altLang="x-none" sz="2000" dirty="0">
              <a:latin typeface="Arial" charset="0"/>
            </a:endParaRPr>
          </a:p>
          <a:p>
            <a:pPr algn="l"/>
            <a:r>
              <a:rPr lang="en-US" altLang="x-none" sz="2000" dirty="0">
                <a:latin typeface="Arial" charset="0"/>
              </a:rPr>
              <a:t>TCP or UDP</a:t>
            </a:r>
          </a:p>
          <a:p>
            <a:pPr algn="l"/>
            <a:r>
              <a:rPr lang="en-US" altLang="x-none" sz="2000" dirty="0">
                <a:latin typeface="Arial" charset="0"/>
              </a:rPr>
              <a:t>typically UDP but moving to http</a:t>
            </a:r>
          </a:p>
        </p:txBody>
      </p:sp>
      <p:sp>
        <p:nvSpPr>
          <p:cNvPr id="136198" name="Line 7"/>
          <p:cNvSpPr>
            <a:spLocks noChangeShapeType="1"/>
          </p:cNvSpPr>
          <p:nvPr/>
        </p:nvSpPr>
        <p:spPr bwMode="auto">
          <a:xfrm>
            <a:off x="1171575" y="3267075"/>
            <a:ext cx="73342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Line 8"/>
          <p:cNvSpPr>
            <a:spLocks noChangeShapeType="1"/>
          </p:cNvSpPr>
          <p:nvPr/>
        </p:nvSpPr>
        <p:spPr bwMode="auto">
          <a:xfrm flipV="1">
            <a:off x="1123950" y="3857625"/>
            <a:ext cx="7324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Line 9"/>
          <p:cNvSpPr>
            <a:spLocks noChangeShapeType="1"/>
          </p:cNvSpPr>
          <p:nvPr/>
        </p:nvSpPr>
        <p:spPr bwMode="auto">
          <a:xfrm flipV="1">
            <a:off x="1133475" y="4152900"/>
            <a:ext cx="729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Line 10"/>
          <p:cNvSpPr>
            <a:spLocks noChangeShapeType="1"/>
          </p:cNvSpPr>
          <p:nvPr/>
        </p:nvSpPr>
        <p:spPr bwMode="auto">
          <a:xfrm flipV="1">
            <a:off x="1143000" y="4448175"/>
            <a:ext cx="727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2" name="Line 11"/>
          <p:cNvSpPr>
            <a:spLocks noChangeShapeType="1"/>
          </p:cNvSpPr>
          <p:nvPr/>
        </p:nvSpPr>
        <p:spPr bwMode="auto">
          <a:xfrm flipV="1">
            <a:off x="1162050" y="4772025"/>
            <a:ext cx="72580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Line 12"/>
          <p:cNvSpPr>
            <a:spLocks noChangeShapeType="1"/>
          </p:cNvSpPr>
          <p:nvPr/>
        </p:nvSpPr>
        <p:spPr bwMode="auto">
          <a:xfrm flipV="1">
            <a:off x="1114425" y="53721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4" name="Line 13"/>
          <p:cNvSpPr>
            <a:spLocks noChangeShapeType="1"/>
          </p:cNvSpPr>
          <p:nvPr/>
        </p:nvSpPr>
        <p:spPr bwMode="auto">
          <a:xfrm flipV="1">
            <a:off x="1114425" y="569595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Line 14"/>
          <p:cNvSpPr>
            <a:spLocks noChangeShapeType="1"/>
          </p:cNvSpPr>
          <p:nvPr/>
        </p:nvSpPr>
        <p:spPr bwMode="auto">
          <a:xfrm flipV="1">
            <a:off x="962025" y="6296025"/>
            <a:ext cx="734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6" name="Rectangle 15"/>
          <p:cNvSpPr>
            <a:spLocks noChangeArrowheads="1"/>
          </p:cNvSpPr>
          <p:nvPr/>
        </p:nvSpPr>
        <p:spPr bwMode="auto">
          <a:xfrm>
            <a:off x="658813" y="1579563"/>
            <a:ext cx="77882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latin typeface="Comic Sans MS" charset="0"/>
                <a:ea typeface="宋体" charset="-122"/>
              </a:rPr>
              <a:t>An application needs to choose the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389768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F1215E-3B9A-7740-B426-521506270B0C}" type="slidenum">
              <a:rPr lang="en-US" altLang="x-none" sz="1400"/>
              <a:pPr/>
              <a:t>25</a:t>
            </a:fld>
            <a:endParaRPr lang="en-US" altLang="x-none" sz="1400"/>
          </a:p>
        </p:txBody>
      </p:sp>
      <p:sp>
        <p:nvSpPr>
          <p:cNvPr id="140290" name="Rectangle 293"/>
          <p:cNvSpPr>
            <a:spLocks noChangeArrowheads="1"/>
          </p:cNvSpPr>
          <p:nvPr/>
        </p:nvSpPr>
        <p:spPr bwMode="auto">
          <a:xfrm>
            <a:off x="619125" y="1247775"/>
            <a:ext cx="3638550" cy="7239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38125"/>
            <a:ext cx="83820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Client-Server Paradigm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304925"/>
            <a:ext cx="4191000" cy="781050"/>
          </a:xfrm>
        </p:spPr>
        <p:txBody>
          <a:bodyPr/>
          <a:lstStyle/>
          <a:p>
            <a:pPr algn="ctr"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Typical network app has two pieces: </a:t>
            </a:r>
            <a:r>
              <a:rPr lang="en-US" altLang="x-none" sz="2000" i="1">
                <a:solidFill>
                  <a:schemeClr val="accent2"/>
                </a:solidFill>
                <a:ea typeface="ＭＳ Ｐゴシック" charset="-128"/>
              </a:rPr>
              <a:t>client</a:t>
            </a:r>
            <a:r>
              <a:rPr lang="en-US" altLang="x-none" sz="2000">
                <a:ea typeface="ＭＳ Ｐゴシック" charset="-128"/>
              </a:rPr>
              <a:t> and </a:t>
            </a:r>
            <a:r>
              <a:rPr lang="en-US" altLang="x-none" sz="2000" i="1">
                <a:solidFill>
                  <a:schemeClr val="accent2"/>
                </a:solidFill>
                <a:ea typeface="ＭＳ Ｐゴシック" charset="-128"/>
              </a:rPr>
              <a:t>server</a:t>
            </a:r>
          </a:p>
        </p:txBody>
      </p:sp>
      <p:grpSp>
        <p:nvGrpSpPr>
          <p:cNvPr id="140293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40322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4 w 1292"/>
                <a:gd name="T1" fmla="*/ 3 h 1255"/>
                <a:gd name="T2" fmla="*/ 4 w 1292"/>
                <a:gd name="T3" fmla="*/ 3 h 1255"/>
                <a:gd name="T4" fmla="*/ 4 w 1292"/>
                <a:gd name="T5" fmla="*/ 3 h 1255"/>
                <a:gd name="T6" fmla="*/ 4 w 1292"/>
                <a:gd name="T7" fmla="*/ 3 h 1255"/>
                <a:gd name="T8" fmla="*/ 4 w 1292"/>
                <a:gd name="T9" fmla="*/ 3 h 1255"/>
                <a:gd name="T10" fmla="*/ 10 w 1292"/>
                <a:gd name="T11" fmla="*/ 4 h 1255"/>
                <a:gd name="T12" fmla="*/ 15 w 1292"/>
                <a:gd name="T13" fmla="*/ 5 h 1255"/>
                <a:gd name="T14" fmla="*/ 18 w 1292"/>
                <a:gd name="T15" fmla="*/ 4 h 1255"/>
                <a:gd name="T16" fmla="*/ 19 w 1292"/>
                <a:gd name="T17" fmla="*/ 3 h 1255"/>
                <a:gd name="T18" fmla="*/ 18 w 1292"/>
                <a:gd name="T19" fmla="*/ 3 h 1255"/>
                <a:gd name="T20" fmla="*/ 11 w 1292"/>
                <a:gd name="T21" fmla="*/ 3 h 1255"/>
                <a:gd name="T22" fmla="*/ 4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3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9 w 1340"/>
                <a:gd name="T1" fmla="*/ 3 h 1191"/>
                <a:gd name="T2" fmla="*/ 4 w 1340"/>
                <a:gd name="T3" fmla="*/ 3 h 1191"/>
                <a:gd name="T4" fmla="*/ 4 w 1340"/>
                <a:gd name="T5" fmla="*/ 3 h 1191"/>
                <a:gd name="T6" fmla="*/ 4 w 1340"/>
                <a:gd name="T7" fmla="*/ 3 h 1191"/>
                <a:gd name="T8" fmla="*/ 4 w 1340"/>
                <a:gd name="T9" fmla="*/ 3 h 1191"/>
                <a:gd name="T10" fmla="*/ 9 w 1340"/>
                <a:gd name="T11" fmla="*/ 3 h 1191"/>
                <a:gd name="T12" fmla="*/ 10 w 1340"/>
                <a:gd name="T13" fmla="*/ 4 h 1191"/>
                <a:gd name="T14" fmla="*/ 19 w 1340"/>
                <a:gd name="T15" fmla="*/ 4 h 1191"/>
                <a:gd name="T16" fmla="*/ 19 w 1340"/>
                <a:gd name="T17" fmla="*/ 3 h 1191"/>
                <a:gd name="T18" fmla="*/ 19 w 1340"/>
                <a:gd name="T19" fmla="*/ 3 h 1191"/>
                <a:gd name="T20" fmla="*/ 11 w 1340"/>
                <a:gd name="T21" fmla="*/ 3 h 1191"/>
                <a:gd name="T22" fmla="*/ 9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4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3 h 1662"/>
                <a:gd name="T2" fmla="*/ 4 w 2135"/>
                <a:gd name="T3" fmla="*/ 3 h 1662"/>
                <a:gd name="T4" fmla="*/ 10 w 2135"/>
                <a:gd name="T5" fmla="*/ 3 h 1662"/>
                <a:gd name="T6" fmla="*/ 19 w 2135"/>
                <a:gd name="T7" fmla="*/ 3 h 1662"/>
                <a:gd name="T8" fmla="*/ 32 w 2135"/>
                <a:gd name="T9" fmla="*/ 3 h 1662"/>
                <a:gd name="T10" fmla="*/ 32 w 2135"/>
                <a:gd name="T11" fmla="*/ 5 h 1662"/>
                <a:gd name="T12" fmla="*/ 25 w 2135"/>
                <a:gd name="T13" fmla="*/ 6 h 1662"/>
                <a:gd name="T14" fmla="*/ 13 w 2135"/>
                <a:gd name="T15" fmla="*/ 6 h 1662"/>
                <a:gd name="T16" fmla="*/ 8 w 2135"/>
                <a:gd name="T17" fmla="*/ 5 h 1662"/>
                <a:gd name="T18" fmla="*/ 4 w 2135"/>
                <a:gd name="T19" fmla="*/ 4 h 1662"/>
                <a:gd name="T20" fmla="*/ 4 w 2135"/>
                <a:gd name="T21" fmla="*/ 3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25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40539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32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053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40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33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4054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41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26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40536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34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0536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37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35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40537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38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27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40533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4" name="Oval 2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5" name="Oval 2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28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40525" name="AutoShape 2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6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7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8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9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30" name="Line 2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31" name="Rectangle 2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2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29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40522" name="Oval 3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3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4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30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1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2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3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4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5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36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40514" name="AutoShape 4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5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6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7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8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19" name="Line 4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20" name="Rectangle 4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1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37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40505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36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0505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6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0507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37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40507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8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509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40511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40512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40513" name="Oval 58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140510" name="Line 59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40338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38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40338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39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39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40339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4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3" name="Line 65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5" name="Line 67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349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40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40349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50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41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4035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51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3 h 228"/>
                <a:gd name="T2" fmla="*/ 7 w 972"/>
                <a:gd name="T3" fmla="*/ 3 h 228"/>
                <a:gd name="T4" fmla="*/ 15 w 972"/>
                <a:gd name="T5" fmla="*/ 3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52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40503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42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40503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04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43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40504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0353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40501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44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40501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02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45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40502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0354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40499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46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40499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0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55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56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40491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2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3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4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5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6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7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8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57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40483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4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5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6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7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88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89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0" name="Rectangle 10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58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59" name="Line 103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0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1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2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3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4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5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6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7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8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9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70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40470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71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72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73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74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75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80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81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82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76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77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78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79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1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40457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58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59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60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61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62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67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8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9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63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64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5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6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2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40444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45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46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47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48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49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54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5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6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50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51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2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3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3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40431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32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33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34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35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36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2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3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37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38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39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0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4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40418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19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20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21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22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23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28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9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30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24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25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6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7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5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40405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06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07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08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09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10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15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6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7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11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12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3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4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6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40392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93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94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95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96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397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02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3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4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398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399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0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1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7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40379" name="Oval 24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80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81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82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83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384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389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90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91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385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386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87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88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0378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8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40306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40315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6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7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8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40319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0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1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07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40308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9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0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1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40312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3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4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0295" name="Rectangle 292"/>
          <p:cNvSpPr>
            <a:spLocks noChangeArrowheads="1"/>
          </p:cNvSpPr>
          <p:nvPr/>
        </p:nvSpPr>
        <p:spPr bwMode="auto">
          <a:xfrm>
            <a:off x="571500" y="2095500"/>
            <a:ext cx="42957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Client (C):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initiates contact with server (</a:t>
            </a:r>
            <a:r>
              <a:rPr lang="ja-JP" altLang="en-US" sz="2000">
                <a:latin typeface="Comic Sans MS" charset="0"/>
              </a:rPr>
              <a:t>“</a:t>
            </a:r>
            <a:r>
              <a:rPr lang="en-US" altLang="ja-JP" sz="2000" dirty="0">
                <a:latin typeface="Comic Sans MS" charset="0"/>
              </a:rPr>
              <a:t>speaks first</a:t>
            </a:r>
            <a:r>
              <a:rPr lang="ja-JP" altLang="en-US" sz="2000">
                <a:latin typeface="Comic Sans MS" charset="0"/>
              </a:rPr>
              <a:t>”</a:t>
            </a:r>
            <a:r>
              <a:rPr lang="en-US" altLang="ja-JP" sz="2000" dirty="0">
                <a:latin typeface="Comic Sans MS" charset="0"/>
              </a:rPr>
              <a:t>)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typically requests service from server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for Web, client is implemented in browser; for e-mail, in mail reader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Server (S):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provides requested service to client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e.g., Web server sends requested Web page; mail server delivers e-mail</a:t>
            </a:r>
            <a:endParaRPr lang="en-US" altLang="x-none" dirty="0">
              <a:latin typeface="Comic Sans MS" charset="0"/>
            </a:endParaRPr>
          </a:p>
        </p:txBody>
      </p:sp>
      <p:grpSp>
        <p:nvGrpSpPr>
          <p:cNvPr id="3171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40302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03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40304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5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request</a:t>
                </a:r>
                <a:endParaRPr lang="en-US" altLang="x-none"/>
              </a:p>
            </p:txBody>
          </p:sp>
        </p:grpSp>
      </p:grpSp>
      <p:grpSp>
        <p:nvGrpSpPr>
          <p:cNvPr id="3173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140298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299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40300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1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reply</a:t>
                </a:r>
                <a:endParaRPr lang="en-US" altLang="x-non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340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31E9F4-676E-B744-A74A-7B4A6D926130}" type="slidenum">
              <a:rPr lang="en-US" altLang="x-none" sz="1400">
                <a:solidFill>
                  <a:srgbClr val="000000"/>
                </a:solidFill>
              </a:rPr>
              <a:pPr/>
              <a:t>26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Client-Server Paradigm: Key Questions</a:t>
            </a:r>
            <a:endParaRPr lang="en-US" altLang="x-none" sz="4400">
              <a:ea typeface="ＭＳ Ｐゴシック" charset="-128"/>
            </a:endParaRPr>
          </a:p>
        </p:txBody>
      </p:sp>
      <p:grpSp>
        <p:nvGrpSpPr>
          <p:cNvPr id="142339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074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39 w 1292"/>
                <a:gd name="T1" fmla="*/ 3 h 1255"/>
                <a:gd name="T2" fmla="*/ 6 w 1292"/>
                <a:gd name="T3" fmla="*/ 14 h 1255"/>
                <a:gd name="T4" fmla="*/ 4 w 1292"/>
                <a:gd name="T5" fmla="*/ 46 h 1255"/>
                <a:gd name="T6" fmla="*/ 9 w 1292"/>
                <a:gd name="T7" fmla="*/ 73 h 1255"/>
                <a:gd name="T8" fmla="*/ 39 w 1292"/>
                <a:gd name="T9" fmla="*/ 76 h 1255"/>
                <a:gd name="T10" fmla="*/ 103 w 1292"/>
                <a:gd name="T11" fmla="*/ 99 h 1255"/>
                <a:gd name="T12" fmla="*/ 158 w 1292"/>
                <a:gd name="T13" fmla="*/ 109 h 1255"/>
                <a:gd name="T14" fmla="*/ 190 w 1292"/>
                <a:gd name="T15" fmla="*/ 90 h 1255"/>
                <a:gd name="T16" fmla="*/ 203 w 1292"/>
                <a:gd name="T17" fmla="*/ 39 h 1255"/>
                <a:gd name="T18" fmla="*/ 191 w 1292"/>
                <a:gd name="T19" fmla="*/ 18 h 1255"/>
                <a:gd name="T20" fmla="*/ 118 w 1292"/>
                <a:gd name="T21" fmla="*/ 10 h 1255"/>
                <a:gd name="T22" fmla="*/ 39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88 w 1340"/>
                <a:gd name="T1" fmla="*/ 3 h 1191"/>
                <a:gd name="T2" fmla="*/ 13 w 1340"/>
                <a:gd name="T3" fmla="*/ 5 h 1191"/>
                <a:gd name="T4" fmla="*/ 10 w 1340"/>
                <a:gd name="T5" fmla="*/ 35 h 1191"/>
                <a:gd name="T6" fmla="*/ 4 w 1340"/>
                <a:gd name="T7" fmla="*/ 63 h 1191"/>
                <a:gd name="T8" fmla="*/ 18 w 1340"/>
                <a:gd name="T9" fmla="*/ 76 h 1191"/>
                <a:gd name="T10" fmla="*/ 87 w 1340"/>
                <a:gd name="T11" fmla="*/ 76 h 1191"/>
                <a:gd name="T12" fmla="*/ 103 w 1340"/>
                <a:gd name="T13" fmla="*/ 99 h 1191"/>
                <a:gd name="T14" fmla="*/ 198 w 1340"/>
                <a:gd name="T15" fmla="*/ 95 h 1191"/>
                <a:gd name="T16" fmla="*/ 205 w 1340"/>
                <a:gd name="T17" fmla="*/ 50 h 1191"/>
                <a:gd name="T18" fmla="*/ 193 w 1340"/>
                <a:gd name="T19" fmla="*/ 30 h 1191"/>
                <a:gd name="T20" fmla="*/ 123 w 1340"/>
                <a:gd name="T21" fmla="*/ 25 h 1191"/>
                <a:gd name="T22" fmla="*/ 88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6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57 h 1662"/>
                <a:gd name="T2" fmla="*/ 17 w 2135"/>
                <a:gd name="T3" fmla="*/ 7 h 1662"/>
                <a:gd name="T4" fmla="*/ 105 w 2135"/>
                <a:gd name="T5" fmla="*/ 17 h 1662"/>
                <a:gd name="T6" fmla="*/ 195 w 2135"/>
                <a:gd name="T7" fmla="*/ 8 h 1662"/>
                <a:gd name="T8" fmla="*/ 323 w 2135"/>
                <a:gd name="T9" fmla="*/ 36 h 1662"/>
                <a:gd name="T10" fmla="*/ 324 w 2135"/>
                <a:gd name="T11" fmla="*/ 102 h 1662"/>
                <a:gd name="T12" fmla="*/ 255 w 2135"/>
                <a:gd name="T13" fmla="*/ 141 h 1662"/>
                <a:gd name="T14" fmla="*/ 131 w 2135"/>
                <a:gd name="T15" fmla="*/ 135 h 1662"/>
                <a:gd name="T16" fmla="*/ 80 w 2135"/>
                <a:gd name="T17" fmla="*/ 113 h 1662"/>
                <a:gd name="T18" fmla="*/ 30 w 2135"/>
                <a:gd name="T19" fmla="*/ 95 h 1662"/>
                <a:gd name="T20" fmla="*/ 4 w 2135"/>
                <a:gd name="T21" fmla="*/ 5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71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42585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56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2585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86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57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425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8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2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42582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58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2582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83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59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42583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7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3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274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5" name="Oval 20"/>
              <p:cNvSpPr>
                <a:spLocks noChangeArrowheads="1"/>
              </p:cNvSpPr>
              <p:nvPr/>
            </p:nvSpPr>
            <p:spPr bwMode="auto">
              <a:xfrm>
                <a:off x="3844" y="467"/>
                <a:ext cx="45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6" name="Oval 21"/>
              <p:cNvSpPr>
                <a:spLocks noChangeArrowheads="1"/>
              </p:cNvSpPr>
              <p:nvPr/>
            </p:nvSpPr>
            <p:spPr bwMode="auto">
              <a:xfrm>
                <a:off x="3845" y="52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4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266" name="AutoShape 23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7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8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9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0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1" name="Line 28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2" name="Rectangle 29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3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5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263" name="Oval 32"/>
              <p:cNvSpPr>
                <a:spLocks noChangeArrowheads="1"/>
              </p:cNvSpPr>
              <p:nvPr/>
            </p:nvSpPr>
            <p:spPr bwMode="auto">
              <a:xfrm>
                <a:off x="3861" y="384"/>
                <a:ext cx="47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4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5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082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3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4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5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6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7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82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255" name="AutoShape 42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6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7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8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9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0" name="Line 47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1" name="Rectangle 48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83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42551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60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2551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8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aphicFrame>
            <p:nvGraphicFramePr>
              <p:cNvPr id="142553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61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42553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55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2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3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4"/>
                  <a:ext cx="47" cy="4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4" name="Oval 58"/>
                <p:cNvSpPr>
                  <a:spLocks noChangeArrowheads="1"/>
                </p:cNvSpPr>
                <p:nvPr/>
              </p:nvSpPr>
              <p:spPr bwMode="auto">
                <a:xfrm>
                  <a:off x="3847" y="526"/>
                  <a:ext cx="51" cy="4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51" name="Line 59"/>
              <p:cNvSpPr>
                <a:spLocks noChangeShapeType="1"/>
              </p:cNvSpPr>
              <p:nvPr/>
            </p:nvSpPr>
            <p:spPr bwMode="auto">
              <a:xfrm>
                <a:off x="3653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aphicFrame>
          <p:nvGraphicFramePr>
            <p:cNvPr id="142384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62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42384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85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63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42385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3" name="Line 65"/>
            <p:cNvSpPr>
              <a:spLocks noChangeShapeType="1"/>
            </p:cNvSpPr>
            <p:nvPr/>
          </p:nvSpPr>
          <p:spPr bwMode="auto">
            <a:xfrm rot="-5400000">
              <a:off x="4097" y="2840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5" name="Line 67"/>
            <p:cNvSpPr>
              <a:spLocks noChangeShapeType="1"/>
            </p:cNvSpPr>
            <p:nvPr/>
          </p:nvSpPr>
          <p:spPr bwMode="auto">
            <a:xfrm rot="16200000" flipV="1">
              <a:off x="3921" y="2621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142395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64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4239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96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65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42396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20 h 228"/>
                <a:gd name="T2" fmla="*/ 69 w 972"/>
                <a:gd name="T3" fmla="*/ 3 h 228"/>
                <a:gd name="T4" fmla="*/ 156 w 972"/>
                <a:gd name="T5" fmla="*/ 15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98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42549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66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42549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50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67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4255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2399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42547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68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42547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48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69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42548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2400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42545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70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42545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7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3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402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239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0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2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3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4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5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6" name="Rectangle 92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403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231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2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3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4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5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6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7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8" name="Rectangle 101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6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7" name="Line 103"/>
            <p:cNvSpPr>
              <a:spLocks noChangeShapeType="1"/>
            </p:cNvSpPr>
            <p:nvPr/>
          </p:nvSpPr>
          <p:spPr bwMode="auto">
            <a:xfrm rot="-5400000">
              <a:off x="4934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8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9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0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1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2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3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4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5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6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7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416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218" name="Oval 14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19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0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1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2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21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9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30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522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2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6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7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7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205" name="Oval 15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6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7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8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08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6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7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509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2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3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4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8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192" name="Oval 17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3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4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5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6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95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2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3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4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96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9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0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1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9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179" name="Oval 187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82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0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1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83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6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7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8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0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166" name="Oval 201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7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8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9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70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69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6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7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8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70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1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153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4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5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6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7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56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57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60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1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8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2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2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140" name="Oval 22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1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2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3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4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43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50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1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2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44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7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8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9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3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127" name="Oval 24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8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9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0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1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30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7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8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9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31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4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5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6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126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42340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42352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067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8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9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0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2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3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53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060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1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2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3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5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6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2341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054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49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056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7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FF0000"/>
                    </a:solidFill>
                  </a:rPr>
                  <a:t>request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2342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2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45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052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3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reply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0" name="Rectangle 306"/>
          <p:cNvSpPr>
            <a:spLocks noChangeArrowheads="1"/>
          </p:cNvSpPr>
          <p:nvPr/>
        </p:nvSpPr>
        <p:spPr bwMode="auto">
          <a:xfrm>
            <a:off x="415925" y="2600325"/>
            <a:ext cx="4246563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Key questions to ask about </a:t>
            </a:r>
            <a:b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 C-S application</a:t>
            </a:r>
          </a:p>
          <a:p>
            <a:pPr algn="l"/>
            <a:b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Is the application </a:t>
            </a:r>
            <a:r>
              <a:rPr lang="en-US" altLang="zh-CN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extensible</a:t>
            </a: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Is the application </a:t>
            </a:r>
            <a:r>
              <a:rPr lang="en-US" altLang="zh-CN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scalable</a:t>
            </a: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How does the application handle server failures (being </a:t>
            </a:r>
            <a:r>
              <a:rPr lang="en-US" altLang="zh-CN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robust</a:t>
            </a: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)? </a:t>
            </a:r>
          </a:p>
          <a:p>
            <a:pPr algn="l"/>
            <a:r>
              <a:rPr lang="en-US" altLang="x-none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How does the application handle </a:t>
            </a:r>
            <a:r>
              <a:rPr lang="en-US" altLang="x-none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security</a:t>
            </a:r>
            <a:r>
              <a:rPr lang="en-US" altLang="x-none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  <a:endParaRPr lang="en-US" altLang="x-none" sz="1800" b="1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27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588483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FFDED-8D36-AE41-84FB-3E9A3A9E71D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Electronic Mail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44406" name="Rectangle 3"/>
          <p:cNvSpPr txBox="1">
            <a:spLocks noChangeArrowheads="1"/>
          </p:cNvSpPr>
          <p:nvPr/>
        </p:nvSpPr>
        <p:spPr bwMode="auto">
          <a:xfrm>
            <a:off x="596900" y="1561383"/>
            <a:ext cx="7840518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3200" dirty="0">
                <a:latin typeface="Comic Sans MS" charset="0"/>
              </a:rPr>
              <a:t>Still active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sz="2800" dirty="0">
                <a:latin typeface="Comic Sans MS" charset="0"/>
              </a:rPr>
              <a:t>80B emails/day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sz="2800" dirty="0">
                <a:latin typeface="Comic Sans MS" charset="0"/>
              </a:rPr>
              <a:t>3.9B active email boxes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endParaRPr lang="en-US" altLang="x-none" sz="2800" dirty="0">
              <a:latin typeface="Comic Sans MS" charset="0"/>
            </a:endParaRPr>
          </a:p>
          <a:p>
            <a:pPr marL="457200" lvl="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r>
              <a:rPr lang="en-US" altLang="x-none" sz="3200" dirty="0">
                <a:solidFill>
                  <a:srgbClr val="000000"/>
                </a:solidFill>
                <a:latin typeface="Comic Sans MS" charset="0"/>
              </a:rPr>
              <a:t>A highly recommended reading: a history of Email development </a:t>
            </a:r>
          </a:p>
          <a:p>
            <a:pPr marL="857250" lvl="1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3200" dirty="0">
                <a:solidFill>
                  <a:srgbClr val="000000"/>
                </a:solidFill>
                <a:latin typeface="Comic Sans MS" charset="0"/>
              </a:rPr>
              <a:t>linked on the Schedule page</a:t>
            </a:r>
          </a:p>
        </p:txBody>
      </p:sp>
    </p:spTree>
    <p:extLst>
      <p:ext uri="{BB962C8B-B14F-4D97-AF65-F5344CB8AC3E}">
        <p14:creationId xmlns:p14="http://schemas.microsoft.com/office/powerpoint/2010/main" val="333842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2C4CF7-F423-F944-A67E-48FDE99538F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7800"/>
            <a:ext cx="8243888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Demo: SMTP</a:t>
            </a: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22CE-EAA8-E045-A997-7734FE5FBFA3}"/>
              </a:ext>
            </a:extLst>
          </p:cNvPr>
          <p:cNvSpPr txBox="1"/>
          <p:nvPr/>
        </p:nvSpPr>
        <p:spPr>
          <a:xfrm>
            <a:off x="2618963" y="1463926"/>
            <a:ext cx="46337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auth</a:t>
            </a:r>
            <a:r>
              <a:rPr lang="en-US" sz="1400" dirty="0">
                <a:solidFill>
                  <a:schemeClr val="accent2"/>
                </a:solidFill>
              </a:rPr>
              <a:t> login</a:t>
            </a:r>
          </a:p>
          <a:p>
            <a:pPr algn="l"/>
            <a:r>
              <a:rPr lang="en-US" sz="1400" dirty="0"/>
              <a:t>S: 334 VXNlcm5hbWU6</a:t>
            </a:r>
          </a:p>
          <a:p>
            <a:pPr algn="l"/>
            <a:r>
              <a:rPr lang="en-US" sz="1400" dirty="0"/>
              <a:t>C: eG11Y25ucw==</a:t>
            </a:r>
          </a:p>
          <a:p>
            <a:pPr algn="l"/>
            <a:r>
              <a:rPr lang="en-US" sz="1400" dirty="0"/>
              <a:t>S: 334 UGFzc3dvcmQ6</a:t>
            </a:r>
          </a:p>
          <a:p>
            <a:pPr algn="l"/>
            <a:r>
              <a:rPr lang="en-US" sz="1400" dirty="0"/>
              <a:t>C: MzM0ZjU2MDVkZjE1MDRmOQ==</a:t>
            </a:r>
          </a:p>
          <a:p>
            <a:pPr algn="l"/>
            <a:r>
              <a:rPr lang="en-US" sz="1400" dirty="0"/>
              <a:t>S: 235 OK Authenticated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mail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from</a:t>
            </a:r>
            <a:r>
              <a:rPr lang="en-US" sz="1400" dirty="0" err="1"/>
              <a:t>:xmucnns@sina.com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rcpt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to</a:t>
            </a:r>
            <a:r>
              <a:rPr lang="en-US" sz="1400" dirty="0" err="1"/>
              <a:t>:qiaoxiang@xmu.edu.cn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data</a:t>
            </a:r>
          </a:p>
          <a:p>
            <a:pPr algn="l"/>
            <a:r>
              <a:rPr lang="en-US" sz="1400" dirty="0"/>
              <a:t>S: 354 End data with &lt;CR&gt;&lt;LF&gt;.&lt;CR&gt;&lt;LF&gt;</a:t>
            </a:r>
          </a:p>
          <a:p>
            <a:pPr algn="l"/>
            <a:r>
              <a:rPr lang="en-US" sz="1400" dirty="0"/>
              <a:t>C: Date:202</a:t>
            </a:r>
            <a:r>
              <a:rPr lang="en-US" altLang="zh-CN" sz="1400" dirty="0"/>
              <a:t>2</a:t>
            </a:r>
            <a:r>
              <a:rPr lang="en-US" sz="1400" dirty="0"/>
              <a:t>-9-22 12:36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From:xmucnns@sina.com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To:qiaoxiang@xmu.edu.cn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Subject:test</a:t>
            </a:r>
            <a:r>
              <a:rPr lang="en-US" sz="1400" dirty="0"/>
              <a:t> smtp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Hello, Qiao.   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.</a:t>
            </a:r>
          </a:p>
          <a:p>
            <a:pPr algn="l"/>
            <a:r>
              <a:rPr lang="en-US" sz="1400" dirty="0"/>
              <a:t>S: 250 ok queue id 11479549283321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quit</a:t>
            </a:r>
          </a:p>
          <a:p>
            <a:pPr algn="l"/>
            <a:r>
              <a:rPr lang="en-US" sz="1400" dirty="0"/>
              <a:t>S: 221 smtp-97-27.smtpsmail.fmail.bx.sinanode.com</a:t>
            </a:r>
          </a:p>
          <a:p>
            <a:pPr algn="l"/>
            <a:r>
              <a:rPr lang="en-US" sz="1400" dirty="0"/>
              <a:t>S: Connection closed by foreign host.</a:t>
            </a:r>
          </a:p>
        </p:txBody>
      </p:sp>
    </p:spTree>
    <p:extLst>
      <p:ext uri="{BB962C8B-B14F-4D97-AF65-F5344CB8AC3E}">
        <p14:creationId xmlns:p14="http://schemas.microsoft.com/office/powerpoint/2010/main" val="236110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Recap: Layering</a:t>
            </a:r>
          </a:p>
        </p:txBody>
      </p:sp>
      <p:sp>
        <p:nvSpPr>
          <p:cNvPr id="91138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3620311" cy="4648200"/>
          </a:xfrm>
        </p:spPr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Why layering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chemeClr val="accent2"/>
                </a:solidFill>
                <a:ea typeface="ＭＳ Ｐゴシック" charset="-128"/>
              </a:rPr>
              <a:t>reference model</a:t>
            </a:r>
            <a:r>
              <a:rPr lang="en-US" altLang="x-none" sz="1800" dirty="0">
                <a:ea typeface="ＭＳ Ｐゴシック" charset="-128"/>
              </a:rPr>
              <a:t> 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modularization</a:t>
            </a:r>
            <a:endParaRPr lang="en-US" altLang="x-none" sz="1800" dirty="0">
              <a:ea typeface="ＭＳ Ｐゴシック" charset="-128"/>
            </a:endParaRPr>
          </a:p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Concepts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service</a:t>
            </a:r>
            <a:r>
              <a:rPr lang="en-US" altLang="x-none" sz="1800" dirty="0">
                <a:ea typeface="ＭＳ Ｐゴシック" charset="-128"/>
              </a:rPr>
              <a:t>,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interface</a:t>
            </a:r>
            <a:r>
              <a:rPr lang="en-US" altLang="x-none" sz="1800" dirty="0">
                <a:ea typeface="ＭＳ Ｐゴシック" charset="-128"/>
              </a:rPr>
              <a:t>,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and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protocol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physical vs logical communication</a:t>
            </a:r>
          </a:p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Key design decision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end-to-end arguments</a:t>
            </a:r>
            <a:r>
              <a:rPr lang="en-US" altLang="x-none" dirty="0">
                <a:ea typeface="ＭＳ Ｐゴシック" charset="-128"/>
              </a:rPr>
              <a:t> to place functions in layers</a:t>
            </a:r>
          </a:p>
        </p:txBody>
      </p:sp>
      <p:sp>
        <p:nvSpPr>
          <p:cNvPr id="91139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862F10A-41CD-7241-B2CA-40FCC792ED7E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911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3" y="1581150"/>
            <a:ext cx="521652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849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FFDED-8D36-AE41-84FB-3E9A3A9E71D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Electronic Mail: Components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804988"/>
            <a:ext cx="3933825" cy="4623521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Three major components:</a:t>
            </a:r>
            <a:r>
              <a:rPr lang="en-US" altLang="x-none" dirty="0">
                <a:ea typeface="ＭＳ Ｐゴシック" charset="-128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User agents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Mail servers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Protocols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Mail transport protocol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SMTP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Mail access protocols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POP3</a:t>
            </a:r>
            <a:r>
              <a:rPr lang="en-US" altLang="x-none" sz="1800" dirty="0">
                <a:ea typeface="ＭＳ Ｐゴシック" charset="-128"/>
              </a:rPr>
              <a:t>: Post Office Protocol [RFC 1939]</a:t>
            </a:r>
          </a:p>
          <a:p>
            <a:pPr lvl="2">
              <a:lnSpc>
                <a:spcPct val="90000"/>
              </a:lnSpc>
              <a:spcAft>
                <a:spcPct val="75000"/>
              </a:spcAft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IMAP</a:t>
            </a:r>
            <a:r>
              <a:rPr lang="en-US" altLang="x-none" sz="1800" dirty="0">
                <a:ea typeface="ＭＳ Ｐゴシック" charset="-128"/>
              </a:rPr>
              <a:t>: Internet Mail Access Protocol [RFC 1730]</a:t>
            </a:r>
          </a:p>
        </p:txBody>
      </p:sp>
      <p:grpSp>
        <p:nvGrpSpPr>
          <p:cNvPr id="24" name="Group 141"/>
          <p:cNvGrpSpPr>
            <a:grpSpLocks/>
          </p:cNvGrpSpPr>
          <p:nvPr/>
        </p:nvGrpSpPr>
        <p:grpSpPr bwMode="auto">
          <a:xfrm>
            <a:off x="4351341" y="2373314"/>
            <a:ext cx="2732085" cy="2387601"/>
            <a:chOff x="4351341" y="2373314"/>
            <a:chExt cx="2732085" cy="2387601"/>
          </a:xfrm>
        </p:grpSpPr>
        <p:grpSp>
          <p:nvGrpSpPr>
            <p:cNvPr id="144409" name="Group 128"/>
            <p:cNvGrpSpPr>
              <a:grpSpLocks/>
            </p:cNvGrpSpPr>
            <p:nvPr/>
          </p:nvGrpSpPr>
          <p:grpSpPr bwMode="auto">
            <a:xfrm>
              <a:off x="5905501" y="2373314"/>
              <a:ext cx="1177925" cy="1970088"/>
              <a:chOff x="3798" y="1531"/>
              <a:chExt cx="742" cy="1241"/>
            </a:xfrm>
          </p:grpSpPr>
          <p:sp>
            <p:nvSpPr>
              <p:cNvPr id="2086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087" name="Text Box 130"/>
              <p:cNvSpPr txBox="1">
                <a:spLocks noChangeArrowheads="1"/>
              </p:cNvSpPr>
              <p:nvPr/>
            </p:nvSpPr>
            <p:spPr bwMode="auto">
              <a:xfrm>
                <a:off x="3890" y="1531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44410" name="Group 131"/>
            <p:cNvGrpSpPr>
              <a:grpSpLocks/>
            </p:cNvGrpSpPr>
            <p:nvPr/>
          </p:nvGrpSpPr>
          <p:grpSpPr bwMode="auto">
            <a:xfrm>
              <a:off x="5867401" y="2781302"/>
              <a:ext cx="1177925" cy="1979613"/>
              <a:chOff x="3798" y="2580"/>
              <a:chExt cx="742" cy="1247"/>
            </a:xfrm>
          </p:grpSpPr>
          <p:sp>
            <p:nvSpPr>
              <p:cNvPr id="2084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085" name="Text Box 133"/>
              <p:cNvSpPr txBox="1">
                <a:spLocks noChangeArrowheads="1"/>
              </p:cNvSpPr>
              <p:nvPr/>
            </p:nvSpPr>
            <p:spPr bwMode="auto">
              <a:xfrm>
                <a:off x="3890" y="3539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44411" name="Group 134"/>
            <p:cNvGrpSpPr>
              <a:grpSpLocks/>
            </p:cNvGrpSpPr>
            <p:nvPr/>
          </p:nvGrpSpPr>
          <p:grpSpPr bwMode="auto">
            <a:xfrm>
              <a:off x="4351341" y="3408364"/>
              <a:ext cx="1049338" cy="457200"/>
              <a:chOff x="3677" y="2525"/>
              <a:chExt cx="661" cy="288"/>
            </a:xfrm>
          </p:grpSpPr>
          <p:sp>
            <p:nvSpPr>
              <p:cNvPr id="2082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083" name="Text Box 136"/>
              <p:cNvSpPr txBox="1">
                <a:spLocks noChangeArrowheads="1"/>
              </p:cNvSpPr>
              <p:nvPr/>
            </p:nvSpPr>
            <p:spPr bwMode="auto">
              <a:xfrm>
                <a:off x="3677" y="2525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873625" y="150813"/>
            <a:ext cx="4150884" cy="6069012"/>
            <a:chOff x="4873625" y="150813"/>
            <a:chExt cx="4150884" cy="6069012"/>
          </a:xfrm>
        </p:grpSpPr>
        <p:sp>
          <p:nvSpPr>
            <p:cNvPr id="2059" name="Rectangle 4"/>
            <p:cNvSpPr>
              <a:spLocks noChangeArrowheads="1"/>
            </p:cNvSpPr>
            <p:nvPr/>
          </p:nvSpPr>
          <p:spPr bwMode="auto">
            <a:xfrm>
              <a:off x="7195709" y="269875"/>
              <a:ext cx="1828800" cy="981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grpSp>
          <p:nvGrpSpPr>
            <p:cNvPr id="144389" name="Group 5"/>
            <p:cNvGrpSpPr>
              <a:grpSpLocks/>
            </p:cNvGrpSpPr>
            <p:nvPr/>
          </p:nvGrpSpPr>
          <p:grpSpPr bwMode="auto">
            <a:xfrm>
              <a:off x="7271909" y="150813"/>
              <a:ext cx="1736725" cy="955675"/>
              <a:chOff x="4458" y="3335"/>
              <a:chExt cx="1094" cy="602"/>
            </a:xfrm>
          </p:grpSpPr>
          <p:sp>
            <p:nvSpPr>
              <p:cNvPr id="2179" name="Text Box 6"/>
              <p:cNvSpPr txBox="1">
                <a:spLocks noChangeArrowheads="1"/>
              </p:cNvSpPr>
              <p:nvPr/>
            </p:nvSpPr>
            <p:spPr bwMode="auto">
              <a:xfrm>
                <a:off x="4666" y="3725"/>
                <a:ext cx="8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 mailbox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44516" name="Group 7"/>
              <p:cNvGrpSpPr>
                <a:grpSpLocks/>
              </p:cNvGrpSpPr>
              <p:nvPr/>
            </p:nvGrpSpPr>
            <p:grpSpPr bwMode="auto">
              <a:xfrm>
                <a:off x="4458" y="3408"/>
                <a:ext cx="450" cy="120"/>
                <a:chOff x="4314" y="3444"/>
                <a:chExt cx="450" cy="120"/>
              </a:xfrm>
            </p:grpSpPr>
            <p:sp>
              <p:nvSpPr>
                <p:cNvPr id="2183" name="Rectangle 8"/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84" name="Line 9"/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5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6" name="Line 11"/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7" name="Line 12"/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8" name="Line 13"/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9" name="Line 14"/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90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81" name="Rectangle 16"/>
              <p:cNvSpPr>
                <a:spLocks noChangeArrowheads="1"/>
              </p:cNvSpPr>
              <p:nvPr/>
            </p:nvSpPr>
            <p:spPr bwMode="auto">
              <a:xfrm>
                <a:off x="4472" y="3779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82" name="Text Box 17"/>
              <p:cNvSpPr txBox="1">
                <a:spLocks noChangeArrowheads="1"/>
              </p:cNvSpPr>
              <p:nvPr/>
            </p:nvSpPr>
            <p:spPr bwMode="auto">
              <a:xfrm>
                <a:off x="4560" y="3335"/>
                <a:ext cx="99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outgoing </a:t>
                </a:r>
              </a:p>
              <a:p>
                <a:pPr algn="r"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message queue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2061" name="Line 18"/>
            <p:cNvSpPr>
              <a:spLocks noChangeShapeType="1"/>
            </p:cNvSpPr>
            <p:nvPr/>
          </p:nvSpPr>
          <p:spPr bwMode="auto">
            <a:xfrm>
              <a:off x="5724525" y="2476500"/>
              <a:ext cx="1123950" cy="790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4391" name="Group 19"/>
            <p:cNvGrpSpPr>
              <a:grpSpLocks/>
            </p:cNvGrpSpPr>
            <p:nvPr/>
          </p:nvGrpSpPr>
          <p:grpSpPr bwMode="auto">
            <a:xfrm>
              <a:off x="7116763" y="2479675"/>
              <a:ext cx="355600" cy="933450"/>
              <a:chOff x="4180" y="783"/>
              <a:chExt cx="150" cy="307"/>
            </a:xfrm>
          </p:grpSpPr>
          <p:sp>
            <p:nvSpPr>
              <p:cNvPr id="2171" name="AutoShape 2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2" name="Rectangle 2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3" name="Rectangle 2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4" name="AutoShape 2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5" name="Line 2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76" name="Line 2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77" name="Rectangle 2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8" name="Rectangle 2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44392" name="Group 28"/>
            <p:cNvGrpSpPr>
              <a:grpSpLocks/>
            </p:cNvGrpSpPr>
            <p:nvPr/>
          </p:nvGrpSpPr>
          <p:grpSpPr bwMode="auto">
            <a:xfrm>
              <a:off x="6873875" y="2932113"/>
              <a:ext cx="822325" cy="1049337"/>
              <a:chOff x="4288" y="2627"/>
              <a:chExt cx="518" cy="661"/>
            </a:xfrm>
          </p:grpSpPr>
          <p:sp>
            <p:nvSpPr>
              <p:cNvPr id="2156" name="Rectangle 2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57" name="Text Box 3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58" name="Rectangle 3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59" name="Line 3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0" name="Line 3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1" name="Line 3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2" name="Line 3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3" name="Line 3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4" name="Line 3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5" name="Line 3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6" name="Rectangle 3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67" name="Rectangle 4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68" name="Rectangle 4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69" name="Rectangle 4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0" name="Rectangle 4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44393" name="Group 44"/>
            <p:cNvGrpSpPr>
              <a:grpSpLocks/>
            </p:cNvGrpSpPr>
            <p:nvPr/>
          </p:nvGrpSpPr>
          <p:grpSpPr bwMode="auto">
            <a:xfrm>
              <a:off x="7599363" y="2070100"/>
              <a:ext cx="709612" cy="703263"/>
              <a:chOff x="4337" y="290"/>
              <a:chExt cx="447" cy="443"/>
            </a:xfrm>
          </p:grpSpPr>
          <p:graphicFrame>
            <p:nvGraphicFramePr>
              <p:cNvPr id="144488" name="Object 4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19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4488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89" name="Group 46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5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5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4" name="Group 49"/>
            <p:cNvGrpSpPr>
              <a:grpSpLocks/>
            </p:cNvGrpSpPr>
            <p:nvPr/>
          </p:nvGrpSpPr>
          <p:grpSpPr bwMode="auto">
            <a:xfrm>
              <a:off x="7827963" y="3079750"/>
              <a:ext cx="709612" cy="703263"/>
              <a:chOff x="4337" y="290"/>
              <a:chExt cx="447" cy="443"/>
            </a:xfrm>
          </p:grpSpPr>
          <p:graphicFrame>
            <p:nvGraphicFramePr>
              <p:cNvPr id="144484" name="Object 50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20" name="Clip" r:id="rId6" imgW="1307079" imgH="1083682" progId="MS_ClipArt_Gallery.2">
                      <p:embed/>
                    </p:oleObj>
                  </mc:Choice>
                  <mc:Fallback>
                    <p:oleObj name="Clip" r:id="rId6" imgW="1307079" imgH="1083682" progId="MS_ClipArt_Gallery.2">
                      <p:embed/>
                      <p:pic>
                        <p:nvPicPr>
                          <p:cNvPr id="144484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85" name="Group 51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51" name="Rectangle 52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5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5" name="Group 54"/>
            <p:cNvGrpSpPr>
              <a:grpSpLocks/>
            </p:cNvGrpSpPr>
            <p:nvPr/>
          </p:nvGrpSpPr>
          <p:grpSpPr bwMode="auto">
            <a:xfrm>
              <a:off x="7599363" y="4127500"/>
              <a:ext cx="709612" cy="703263"/>
              <a:chOff x="4337" y="290"/>
              <a:chExt cx="447" cy="443"/>
            </a:xfrm>
          </p:grpSpPr>
          <p:graphicFrame>
            <p:nvGraphicFramePr>
              <p:cNvPr id="144480" name="Object 5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21" name="Clip" r:id="rId7" imgW="1307079" imgH="1083682" progId="MS_ClipArt_Gallery.2">
                      <p:embed/>
                    </p:oleObj>
                  </mc:Choice>
                  <mc:Fallback>
                    <p:oleObj name="Clip" r:id="rId7" imgW="1307079" imgH="1083682" progId="MS_ClipArt_Gallery.2">
                      <p:embed/>
                      <p:pic>
                        <p:nvPicPr>
                          <p:cNvPr id="14448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81" name="Group 56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48" name="Rectangle 5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6" name="Group 59"/>
            <p:cNvGrpSpPr>
              <a:grpSpLocks/>
            </p:cNvGrpSpPr>
            <p:nvPr/>
          </p:nvGrpSpPr>
          <p:grpSpPr bwMode="auto">
            <a:xfrm>
              <a:off x="4873625" y="3889375"/>
              <a:ext cx="822325" cy="1501775"/>
              <a:chOff x="3484" y="2522"/>
              <a:chExt cx="518" cy="946"/>
            </a:xfrm>
          </p:grpSpPr>
          <p:grpSp>
            <p:nvGrpSpPr>
              <p:cNvPr id="144455" name="Group 60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139" name="AutoShape 61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0" name="Rectangle 62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70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1" name="Rectangle 63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2" name="AutoShape 64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3" name="Line 65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4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45" name="Rectangle 67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44456" name="Group 69"/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2124" name="Rectangle 70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2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server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2126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27" name="Line 73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28" name="Line 74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29" name="Line 75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0" name="Line 76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1" name="Line 77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2" name="Line 78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3" name="Line 79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4" name="Rectangle 80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5" name="Rectangle 81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6" name="Rectangle 82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7" name="Rectangle 83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8" name="Rectangle 84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4397" name="Group 85"/>
            <p:cNvGrpSpPr>
              <a:grpSpLocks/>
            </p:cNvGrpSpPr>
            <p:nvPr/>
          </p:nvGrpSpPr>
          <p:grpSpPr bwMode="auto">
            <a:xfrm>
              <a:off x="7016750" y="5516563"/>
              <a:ext cx="709613" cy="703262"/>
              <a:chOff x="4337" y="290"/>
              <a:chExt cx="447" cy="443"/>
            </a:xfrm>
          </p:grpSpPr>
          <p:graphicFrame>
            <p:nvGraphicFramePr>
              <p:cNvPr id="144451" name="Object 8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22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4451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52" name="Group 87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20" name="Rectangle 8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2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8" name="Group 90"/>
            <p:cNvGrpSpPr>
              <a:grpSpLocks/>
            </p:cNvGrpSpPr>
            <p:nvPr/>
          </p:nvGrpSpPr>
          <p:grpSpPr bwMode="auto">
            <a:xfrm>
              <a:off x="4989513" y="5499100"/>
              <a:ext cx="709612" cy="703263"/>
              <a:chOff x="4337" y="290"/>
              <a:chExt cx="447" cy="443"/>
            </a:xfrm>
          </p:grpSpPr>
          <p:graphicFrame>
            <p:nvGraphicFramePr>
              <p:cNvPr id="144447" name="Object 91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23" name="Clip" r:id="rId9" imgW="1307079" imgH="1083682" progId="MS_ClipArt_Gallery.2">
                      <p:embed/>
                    </p:oleObj>
                  </mc:Choice>
                  <mc:Fallback>
                    <p:oleObj name="Clip" r:id="rId9" imgW="1307079" imgH="1083682" progId="MS_ClipArt_Gallery.2">
                      <p:embed/>
                      <p:pic>
                        <p:nvPicPr>
                          <p:cNvPr id="144447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48" name="Group 92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17" name="Rectangle 93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8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9" name="Group 95"/>
            <p:cNvGrpSpPr>
              <a:grpSpLocks/>
            </p:cNvGrpSpPr>
            <p:nvPr/>
          </p:nvGrpSpPr>
          <p:grpSpPr bwMode="auto">
            <a:xfrm>
              <a:off x="4873625" y="1631950"/>
              <a:ext cx="822325" cy="1501775"/>
              <a:chOff x="3484" y="2522"/>
              <a:chExt cx="518" cy="946"/>
            </a:xfrm>
          </p:grpSpPr>
          <p:grpSp>
            <p:nvGrpSpPr>
              <p:cNvPr id="144422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108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9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70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0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1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2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13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14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5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44423" name="Group 105"/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2093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9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server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2095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96" name="Line 109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097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098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099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0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1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2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3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4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5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6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7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4400" name="Group 121"/>
            <p:cNvGrpSpPr>
              <a:grpSpLocks/>
            </p:cNvGrpSpPr>
            <p:nvPr/>
          </p:nvGrpSpPr>
          <p:grpSpPr bwMode="auto">
            <a:xfrm>
              <a:off x="6329363" y="1374775"/>
              <a:ext cx="709612" cy="703263"/>
              <a:chOff x="4337" y="290"/>
              <a:chExt cx="447" cy="443"/>
            </a:xfrm>
          </p:grpSpPr>
          <p:graphicFrame>
            <p:nvGraphicFramePr>
              <p:cNvPr id="144418" name="Object 122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24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4418" name="Object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19" name="Group 123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089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90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sp>
          <p:nvSpPr>
            <p:cNvPr id="2072" name="Line 126"/>
            <p:cNvSpPr>
              <a:spLocks noChangeShapeType="1"/>
            </p:cNvSpPr>
            <p:nvPr/>
          </p:nvSpPr>
          <p:spPr bwMode="auto">
            <a:xfrm flipV="1">
              <a:off x="5724525" y="3676650"/>
              <a:ext cx="1123950" cy="1085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73" name="Line 127"/>
            <p:cNvSpPr>
              <a:spLocks noChangeShapeType="1"/>
            </p:cNvSpPr>
            <p:nvPr/>
          </p:nvSpPr>
          <p:spPr bwMode="auto">
            <a:xfrm flipH="1" flipV="1">
              <a:off x="4981575" y="3152775"/>
              <a:ext cx="0" cy="1247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75" name="Line 137"/>
            <p:cNvSpPr>
              <a:spLocks noChangeShapeType="1"/>
            </p:cNvSpPr>
            <p:nvPr/>
          </p:nvSpPr>
          <p:spPr bwMode="auto">
            <a:xfrm>
              <a:off x="5735638" y="5332413"/>
              <a:ext cx="1306512" cy="6064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8" name="Group 138"/>
          <p:cNvGrpSpPr>
            <a:grpSpLocks/>
          </p:cNvGrpSpPr>
          <p:nvPr/>
        </p:nvGrpSpPr>
        <p:grpSpPr bwMode="auto">
          <a:xfrm>
            <a:off x="6002338" y="5243512"/>
            <a:ext cx="862013" cy="790575"/>
            <a:chOff x="3798" y="2580"/>
            <a:chExt cx="543" cy="498"/>
          </a:xfrm>
        </p:grpSpPr>
        <p:sp>
          <p:nvSpPr>
            <p:cNvPr id="2077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2078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IMAP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SMTP</a:t>
              </a:r>
              <a:endParaRPr lang="en-US" sz="1400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03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9EDA78-8E1E-6B4D-8AA6-C74ADCA010D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Email Transport Architecture</a:t>
            </a:r>
            <a:endParaRPr lang="en-US" altLang="x-none">
              <a:ea typeface="ＭＳ Ｐゴシック" charset="-128"/>
            </a:endParaRPr>
          </a:p>
        </p:txBody>
      </p:sp>
      <p:pic>
        <p:nvPicPr>
          <p:cNvPr id="14848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850"/>
            <a:ext cx="91440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134938" y="6289675"/>
            <a:ext cx="8501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/>
              <a:t>http://www.maawg.org/sites/maawg/files/news/MAAWG_Email_Authentication_Paper_2008-07.pdf</a:t>
            </a:r>
          </a:p>
        </p:txBody>
      </p:sp>
    </p:spTree>
    <p:extLst>
      <p:ext uri="{BB962C8B-B14F-4D97-AF65-F5344CB8AC3E}">
        <p14:creationId xmlns:p14="http://schemas.microsoft.com/office/powerpoint/2010/main" val="2731537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74C621-6668-A940-80E2-5DB714360311}"/>
              </a:ext>
            </a:extLst>
          </p:cNvPr>
          <p:cNvSpPr txBox="1"/>
          <p:nvPr/>
        </p:nvSpPr>
        <p:spPr>
          <a:xfrm>
            <a:off x="4399124" y="1434743"/>
            <a:ext cx="46337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auth</a:t>
            </a:r>
            <a:r>
              <a:rPr lang="en-US" sz="1400" dirty="0">
                <a:solidFill>
                  <a:schemeClr val="accent2"/>
                </a:solidFill>
              </a:rPr>
              <a:t> login</a:t>
            </a:r>
          </a:p>
          <a:p>
            <a:pPr algn="l"/>
            <a:r>
              <a:rPr lang="en-US" sz="1400" dirty="0"/>
              <a:t>S: 334 VXNlcm5hbWU6</a:t>
            </a:r>
          </a:p>
          <a:p>
            <a:pPr algn="l"/>
            <a:r>
              <a:rPr lang="en-US" sz="1400" dirty="0"/>
              <a:t>C: eG11Y25ucw==</a:t>
            </a:r>
          </a:p>
          <a:p>
            <a:pPr algn="l"/>
            <a:r>
              <a:rPr lang="en-US" sz="1400" dirty="0"/>
              <a:t>S: 334 UGFzc3dvcmQ6</a:t>
            </a:r>
          </a:p>
          <a:p>
            <a:pPr algn="l"/>
            <a:r>
              <a:rPr lang="en-US" sz="1400" dirty="0"/>
              <a:t>C: MzM0ZjU2MDVkZjE1MDRmOQ==</a:t>
            </a:r>
          </a:p>
          <a:p>
            <a:pPr algn="l"/>
            <a:r>
              <a:rPr lang="en-US" sz="1400" dirty="0"/>
              <a:t>S: 235 OK Authenticated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mail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from</a:t>
            </a:r>
            <a:r>
              <a:rPr lang="en-US" sz="1400" dirty="0" err="1"/>
              <a:t>:xmucnns@sina.com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rcpt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to</a:t>
            </a:r>
            <a:r>
              <a:rPr lang="en-US" sz="1400" dirty="0" err="1"/>
              <a:t>:qiaoxiang@xmu.edu.cn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data</a:t>
            </a:r>
          </a:p>
          <a:p>
            <a:pPr algn="l"/>
            <a:r>
              <a:rPr lang="en-US" sz="1400" dirty="0"/>
              <a:t>S: 354 End data with &lt;CR&gt;&lt;LF&gt;.&lt;CR&gt;&lt;LF&gt;</a:t>
            </a:r>
          </a:p>
          <a:p>
            <a:pPr algn="l"/>
            <a:r>
              <a:rPr lang="en-US" sz="1400" dirty="0"/>
              <a:t>C: Date:2021-9-22 12:36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From:xmucnns@sina.com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To:qiaoxiang@xmu.edu.cn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Subject:test</a:t>
            </a:r>
            <a:r>
              <a:rPr lang="en-US" sz="1400" dirty="0"/>
              <a:t> smtp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Hello, Qiao.   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.</a:t>
            </a:r>
          </a:p>
          <a:p>
            <a:pPr algn="l"/>
            <a:r>
              <a:rPr lang="en-US" sz="1400" dirty="0"/>
              <a:t>S: 250 ok queue id 11479549283321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quit</a:t>
            </a:r>
          </a:p>
          <a:p>
            <a:pPr algn="l"/>
            <a:r>
              <a:rPr lang="en-US" sz="1400" dirty="0"/>
              <a:t>S: 221 smtp-97-27.smtpsmail.fmail.bx.sinanode.com</a:t>
            </a:r>
          </a:p>
          <a:p>
            <a:pPr algn="l"/>
            <a:r>
              <a:rPr lang="en-US" sz="1400" dirty="0"/>
              <a:t>S: Connection closed by foreign host.</a:t>
            </a:r>
          </a:p>
        </p:txBody>
      </p:sp>
      <p:sp>
        <p:nvSpPr>
          <p:cNvPr id="1464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2C4CF7-F423-F944-A67E-48FDE99538F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7800"/>
            <a:ext cx="8243888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SMTP</a:t>
            </a:r>
            <a:r>
              <a:rPr lang="en-US" altLang="zh-CN" sz="3600" dirty="0">
                <a:ea typeface="宋体" charset="-122"/>
              </a:rPr>
              <a:t>: Mail Transport </a:t>
            </a:r>
            <a:r>
              <a:rPr lang="en-US" altLang="zh-CN" sz="3600">
                <a:ea typeface="宋体" charset="-122"/>
              </a:rPr>
              <a:t>Protocol Messages (Envelop Messages)</a:t>
            </a:r>
            <a:endParaRPr lang="en-US" altLang="x-none" sz="3600" dirty="0">
              <a:ea typeface="ＭＳ Ｐゴシック" charset="-128"/>
            </a:endParaRP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209550" y="1509713"/>
          <a:ext cx="379095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5" name="Photo Editor Photo" r:id="rId4" imgW="12142857" imgH="9573961" progId="MSPhotoEd.3">
                  <p:embed/>
                </p:oleObj>
              </mc:Choice>
              <mc:Fallback>
                <p:oleObj name="Photo Editor Photo" r:id="rId4" imgW="12142857" imgH="9573961" progId="MSPhotoEd.3">
                  <p:embed/>
                  <p:pic>
                    <p:nvPicPr>
                      <p:cNvPr id="146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509713"/>
                        <a:ext cx="379095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0" y="5403850"/>
          <a:ext cx="43815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6" name="Photo Editor Photo" r:id="rId6" imgW="13514286" imgH="2638095" progId="MSPhotoEd.3">
                  <p:embed/>
                </p:oleObj>
              </mc:Choice>
              <mc:Fallback>
                <p:oleObj name="Photo Editor Photo" r:id="rId6" imgW="13514286" imgH="2638095" progId="MSPhotoEd.3">
                  <p:embed/>
                  <p:pic>
                    <p:nvPicPr>
                      <p:cNvPr id="146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03850"/>
                        <a:ext cx="43815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55344" y="4052390"/>
            <a:ext cx="4105275" cy="1303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" name="Rectangular Callout 1"/>
          <p:cNvSpPr/>
          <p:nvPr/>
        </p:nvSpPr>
        <p:spPr bwMode="auto">
          <a:xfrm>
            <a:off x="5393196" y="5824515"/>
            <a:ext cx="3287651" cy="825299"/>
          </a:xfrm>
          <a:prstGeom prst="wedgeRectCallout">
            <a:avLst>
              <a:gd name="adj1" fmla="val -24633"/>
              <a:gd name="adj2" fmla="val -10355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</a:rPr>
              <a:t>Email text different from 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SMTP protocol message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9913" y="618814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55E3F4AB-9B0C-6745-A8EF-6256DC8E8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90256"/>
            <a:ext cx="3631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%telnet </a:t>
            </a:r>
            <a:r>
              <a:rPr lang="en-US" altLang="x-none" sz="1800" b="1" dirty="0" err="1">
                <a:solidFill>
                  <a:srgbClr val="002060"/>
                </a:solidFill>
                <a:latin typeface="Courier New" charset="0"/>
              </a:rPr>
              <a:t>smtp.sina.com</a:t>
            </a:r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 25</a:t>
            </a:r>
            <a:endParaRPr lang="en-US" altLang="x-none" sz="2800" dirty="0">
              <a:solidFill>
                <a:srgbClr val="00206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F66F79-7948-114A-B51A-33EACDBD862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Mail Message Data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SMTP: protocol for exchanging email </a:t>
            </a:r>
            <a:r>
              <a:rPr lang="en-US" altLang="x-none" sz="2000" dirty="0" err="1">
                <a:ea typeface="ＭＳ Ｐゴシック" charset="-128"/>
              </a:rPr>
              <a:t>msgs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RFC 822: standard for text message format: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lines,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From: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Subject: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Body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</a:t>
            </a:r>
            <a:r>
              <a:rPr lang="ja-JP" altLang="en-US" sz="1800" dirty="0">
                <a:ea typeface="ＭＳ Ｐゴシック" charset="-128"/>
              </a:rPr>
              <a:t>“</a:t>
            </a:r>
            <a:r>
              <a:rPr lang="en-US" altLang="ja-JP" sz="1800" dirty="0">
                <a:ea typeface="ＭＳ Ｐゴシック" charset="-128"/>
              </a:rPr>
              <a:t>message</a:t>
            </a:r>
            <a:r>
              <a:rPr lang="ja-JP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, ASCII characters only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 flipV="1">
            <a:off x="3162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1663700" y="3327400"/>
            <a:ext cx="3251200" cy="1162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8132763" y="2112963"/>
            <a:ext cx="804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blank</a:t>
            </a: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line</a:t>
            </a:r>
          </a:p>
        </p:txBody>
      </p:sp>
      <p:grpSp>
        <p:nvGrpSpPr>
          <p:cNvPr id="150535" name="Group 11"/>
          <p:cNvGrpSpPr>
            <a:grpSpLocks/>
          </p:cNvGrpSpPr>
          <p:nvPr/>
        </p:nvGrpSpPr>
        <p:grpSpPr bwMode="auto">
          <a:xfrm>
            <a:off x="4775200" y="1778000"/>
            <a:ext cx="3441700" cy="3073400"/>
            <a:chOff x="3008" y="1120"/>
            <a:chExt cx="2168" cy="1936"/>
          </a:xfrm>
        </p:grpSpPr>
        <p:sp>
          <p:nvSpPr>
            <p:cNvPr id="31753" name="Rectangle 4"/>
            <p:cNvSpPr>
              <a:spLocks noChangeArrowheads="1"/>
            </p:cNvSpPr>
            <p:nvPr/>
          </p:nvSpPr>
          <p:spPr bwMode="auto">
            <a:xfrm>
              <a:off x="3136" y="1192"/>
              <a:ext cx="178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FFFF"/>
                  </a:solidFill>
                  <a:latin typeface="Comic Sans MS" charset="0"/>
                  <a:ea typeface="ＭＳ Ｐゴシック" charset="0"/>
                </a:rPr>
                <a:t>header</a:t>
              </a:r>
            </a:p>
          </p:txBody>
        </p:sp>
        <p:sp>
          <p:nvSpPr>
            <p:cNvPr id="31754" name="Rectangle 5"/>
            <p:cNvSpPr>
              <a:spLocks noChangeArrowheads="1"/>
            </p:cNvSpPr>
            <p:nvPr/>
          </p:nvSpPr>
          <p:spPr bwMode="auto">
            <a:xfrm>
              <a:off x="3136" y="1704"/>
              <a:ext cx="1784" cy="10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FFFF"/>
                  </a:solidFill>
                  <a:latin typeface="Comic Sans MS" charset="0"/>
                  <a:ea typeface="ＭＳ Ｐゴシック" charset="0"/>
                </a:rPr>
                <a:t>body</a:t>
              </a:r>
            </a:p>
          </p:txBody>
        </p:sp>
        <p:sp>
          <p:nvSpPr>
            <p:cNvPr id="31755" name="Rectangle 6"/>
            <p:cNvSpPr>
              <a:spLocks noChangeArrowheads="1"/>
            </p:cNvSpPr>
            <p:nvPr/>
          </p:nvSpPr>
          <p:spPr bwMode="auto">
            <a:xfrm>
              <a:off x="3008" y="1120"/>
              <a:ext cx="2040" cy="1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 flipH="1">
              <a:off x="4568" y="1608"/>
              <a:ext cx="6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33400" y="5946914"/>
            <a:ext cx="77724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Benefit of separating protocol and </a:t>
            </a:r>
            <a:r>
              <a:rPr lang="en-US" altLang="x-none" sz="2000" kern="0" dirty="0" err="1">
                <a:solidFill>
                  <a:srgbClr val="000000"/>
                </a:solidFill>
                <a:latin typeface="Comic Sans MS"/>
                <a:cs typeface="ＭＳ Ｐゴシック" charset="0"/>
              </a:rPr>
              <a:t>msg</a:t>
            </a:r>
            <a:r>
              <a:rPr lang="en-US" altLang="x-none" sz="20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: easier extensibility </a:t>
            </a:r>
          </a:p>
        </p:txBody>
      </p:sp>
    </p:spTree>
    <p:extLst>
      <p:ext uri="{BB962C8B-B14F-4D97-AF65-F5344CB8AC3E}">
        <p14:creationId xmlns:p14="http://schemas.microsoft.com/office/powerpoint/2010/main" val="144794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480B395-7436-3A4C-A9F3-A62F6A6842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Message Format: Multimedia Extensions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384300"/>
            <a:ext cx="83978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MIME: multimedia mail extension, RFC 2045, 2056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Additional lines in </a:t>
            </a:r>
            <a:r>
              <a:rPr lang="en-US" altLang="x-none" sz="2000" dirty="0" err="1">
                <a:ea typeface="ＭＳ Ｐゴシック" charset="-128"/>
              </a:rPr>
              <a:t>msg</a:t>
            </a:r>
            <a:r>
              <a:rPr lang="en-US" altLang="x-none" sz="2000" dirty="0">
                <a:ea typeface="ＭＳ Ｐゴシック" charset="-128"/>
              </a:rPr>
              <a:t> header declare MIME content type</a:t>
            </a:r>
            <a:endParaRPr lang="en-US" altLang="x-none" sz="2400" dirty="0">
              <a:ea typeface="ＭＳ Ｐゴシック" charset="-128"/>
            </a:endParaRPr>
          </a:p>
        </p:txBody>
      </p:sp>
      <p:grpSp>
        <p:nvGrpSpPr>
          <p:cNvPr id="152580" name="Group 4"/>
          <p:cNvGrpSpPr>
            <a:grpSpLocks/>
          </p:cNvGrpSpPr>
          <p:nvPr/>
        </p:nvGrpSpPr>
        <p:grpSpPr bwMode="auto">
          <a:xfrm>
            <a:off x="3943350" y="2851150"/>
            <a:ext cx="5003800" cy="3113088"/>
            <a:chOff x="1424" y="1808"/>
            <a:chExt cx="3152" cy="2152"/>
          </a:xfrm>
        </p:grpSpPr>
        <p:sp>
          <p:nvSpPr>
            <p:cNvPr id="32783" name="Text Box 5"/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From: </a:t>
              </a:r>
              <a:r>
                <a:rPr lang="en-US" sz="1800" b="1" dirty="0" err="1">
                  <a:solidFill>
                    <a:srgbClr val="000000"/>
                  </a:solidFill>
                  <a:latin typeface="Courier New" charset="0"/>
                </a:rPr>
                <a:t>xmucnns@sina.com</a:t>
              </a:r>
              <a:endParaRPr lang="en-US" sz="1800" b="1" dirty="0">
                <a:solidFill>
                  <a:srgbClr val="000000"/>
                </a:solidFill>
                <a:latin typeface="Courier New" charset="0"/>
              </a:endParaRP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To: </a:t>
              </a:r>
              <a:r>
                <a:rPr lang="en-US" sz="1800" b="1" dirty="0" err="1">
                  <a:solidFill>
                    <a:srgbClr val="000000"/>
                  </a:solidFill>
                  <a:latin typeface="Courier New" charset="0"/>
                </a:rPr>
                <a:t>qiaoxiang@xmu.edu.cn</a:t>
              </a: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Subject: Network map.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MIME-Version: 1.0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Content-Type: image/jpeg </a:t>
              </a:r>
              <a:b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</a:b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Content-Transfer-Encoding: base64</a:t>
              </a:r>
              <a:b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</a:br>
              <a:endParaRPr lang="en-US" sz="1800" b="1" dirty="0">
                <a:solidFill>
                  <a:srgbClr val="000000"/>
                </a:solidFill>
                <a:latin typeface="Courier New" charset="0"/>
              </a:endParaRP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base64 encoded data .....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.........................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......base64 encoded data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32784" name="Rectangle 6"/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0" y="3465513"/>
            <a:ext cx="2825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multimedia data</a:t>
            </a:r>
          </a:p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type, subtype, </a:t>
            </a:r>
          </a:p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parameter declaration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833438" y="4556125"/>
            <a:ext cx="194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method used</a:t>
            </a:r>
          </a:p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to encode data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973138" y="3001963"/>
            <a:ext cx="185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MIME version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1106488" y="5529263"/>
            <a:ext cx="176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encoded data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>
            <a:off x="2857500" y="3276600"/>
            <a:ext cx="11557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9" name="Line 12"/>
          <p:cNvSpPr>
            <a:spLocks noChangeShapeType="1"/>
          </p:cNvSpPr>
          <p:nvPr/>
        </p:nvSpPr>
        <p:spPr bwMode="auto">
          <a:xfrm>
            <a:off x="2832100" y="3911600"/>
            <a:ext cx="11811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 flipV="1">
            <a:off x="2806700" y="4419600"/>
            <a:ext cx="124460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1" name="Line 14"/>
          <p:cNvSpPr>
            <a:spLocks noChangeShapeType="1"/>
          </p:cNvSpPr>
          <p:nvPr/>
        </p:nvSpPr>
        <p:spPr bwMode="auto">
          <a:xfrm flipV="1">
            <a:off x="2844800" y="5168900"/>
            <a:ext cx="1003300" cy="508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2" name="Freeform 15"/>
          <p:cNvSpPr>
            <a:spLocks/>
          </p:cNvSpPr>
          <p:nvPr/>
        </p:nvSpPr>
        <p:spPr bwMode="auto">
          <a:xfrm>
            <a:off x="3871913" y="4810125"/>
            <a:ext cx="309562" cy="881063"/>
          </a:xfrm>
          <a:custGeom>
            <a:avLst/>
            <a:gdLst>
              <a:gd name="T0" fmla="*/ 2147483647 w 195"/>
              <a:gd name="T1" fmla="*/ 2147483647 h 555"/>
              <a:gd name="T2" fmla="*/ 0 w 195"/>
              <a:gd name="T3" fmla="*/ 0 h 555"/>
              <a:gd name="T4" fmla="*/ 0 w 195"/>
              <a:gd name="T5" fmla="*/ 2147483647 h 555"/>
              <a:gd name="T6" fmla="*/ 2147483647 w 195"/>
              <a:gd name="T7" fmla="*/ 2147483647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" y="6030913"/>
            <a:ext cx="77724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Benefit of MIME type: self describing data type, </a:t>
            </a:r>
            <a:r>
              <a:rPr lang="en-US" altLang="x-none" sz="2000" kern="0">
                <a:solidFill>
                  <a:srgbClr val="000000"/>
                </a:solidFill>
                <a:latin typeface="Comic Sans MS"/>
                <a:cs typeface="ＭＳ Ｐゴシック" charset="0"/>
              </a:rPr>
              <a:t>adding extensibility.</a:t>
            </a:r>
            <a:endParaRPr lang="en-US" altLang="x-none" sz="2000" kern="0" dirty="0">
              <a:solidFill>
                <a:srgbClr val="000000"/>
              </a:solidFill>
              <a:latin typeface="Comic Sans MS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3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87468AD-BE0D-054C-8836-F449D508FE8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31800"/>
            <a:ext cx="8382000" cy="638175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Multipart Type: How Attachment Works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31825" y="1425575"/>
            <a:ext cx="73469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From: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xmucnns@sina.com</a:t>
            </a: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To: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qiaoxiang@xmu.edu.cn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Subject: Network map.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MIME-Version: 1.0 </a:t>
            </a:r>
          </a:p>
          <a:p>
            <a:pPr algn="l"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Content-Type: multipart/mixed; boundary=98766789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--98766789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Content-Transfer-Encoding: quoted-printable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Content-Type: text/plain</a:t>
            </a:r>
          </a:p>
          <a:p>
            <a:pPr algn="l">
              <a:defRPr/>
            </a:pPr>
            <a:endParaRPr lang="en-US" sz="1600" b="1" dirty="0">
              <a:solidFill>
                <a:srgbClr val="3333CC"/>
              </a:solidFill>
              <a:latin typeface="Courier New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Hi,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Attached is network topology map.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--98766789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Content-Transfer-Encoding: base64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Content-Type: image/jpeg</a:t>
            </a:r>
          </a:p>
          <a:p>
            <a:pPr algn="l">
              <a:defRPr/>
            </a:pP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base64 encoded data .....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.........................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......base64 encoded data 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--98766789--</a:t>
            </a:r>
          </a:p>
          <a:p>
            <a:pPr algn="l"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90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9FACA5-F9A6-064E-8320-5C141E15FD6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POP3 Protocol: Mail Retrieval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38275"/>
            <a:ext cx="3971925" cy="5183188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Authorization phase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client commands: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user:</a:t>
            </a:r>
            <a:r>
              <a:rPr lang="en-US" altLang="x-none" sz="2000" dirty="0">
                <a:ea typeface="ＭＳ Ｐゴシック" charset="-128"/>
              </a:rPr>
              <a:t> declare username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pass:</a:t>
            </a:r>
            <a:r>
              <a:rPr lang="en-US" altLang="x-none" sz="2000" dirty="0">
                <a:ea typeface="ＭＳ Ｐゴシック" charset="-128"/>
              </a:rPr>
              <a:t> password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responses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+OK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-ERR</a:t>
            </a:r>
            <a:endParaRPr lang="en-US" altLang="x-none" sz="18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Transaction phase, </a:t>
            </a:r>
            <a:r>
              <a:rPr lang="en-US" altLang="x-none" sz="2000" dirty="0">
                <a:solidFill>
                  <a:schemeClr val="tx2"/>
                </a:solidFill>
                <a:ea typeface="ＭＳ Ｐゴシック" charset="-128"/>
              </a:rPr>
              <a:t>client: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list:</a:t>
            </a:r>
            <a:r>
              <a:rPr lang="en-US" altLang="x-none" sz="2000" dirty="0">
                <a:ea typeface="ＭＳ Ｐゴシック" charset="-128"/>
              </a:rPr>
              <a:t> list message numbers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 err="1">
                <a:latin typeface="Courier New" charset="0"/>
                <a:ea typeface="ＭＳ Ｐゴシック" charset="-128"/>
              </a:rPr>
              <a:t>retr</a:t>
            </a:r>
            <a:r>
              <a:rPr lang="en-US" altLang="x-none" sz="2000" b="1" dirty="0">
                <a:latin typeface="Courier New" charset="0"/>
                <a:ea typeface="ＭＳ Ｐゴシック" charset="-128"/>
              </a:rPr>
              <a:t>:</a:t>
            </a:r>
            <a:r>
              <a:rPr lang="en-US" altLang="x-none" sz="2000" dirty="0">
                <a:ea typeface="ＭＳ Ｐゴシック" charset="-128"/>
              </a:rPr>
              <a:t> retrieve message by number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dele:</a:t>
            </a:r>
            <a:r>
              <a:rPr lang="en-US" altLang="x-none" sz="2000" dirty="0">
                <a:ea typeface="ＭＳ Ｐゴシック" charset="-128"/>
              </a:rPr>
              <a:t> delete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quit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34823" name="Freeform 6"/>
          <p:cNvSpPr>
            <a:spLocks/>
          </p:cNvSpPr>
          <p:nvPr/>
        </p:nvSpPr>
        <p:spPr bwMode="auto">
          <a:xfrm>
            <a:off x="4972050" y="1560513"/>
            <a:ext cx="371475" cy="1301750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486150" y="1676400"/>
            <a:ext cx="1425575" cy="3762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5" name="Freeform 8"/>
          <p:cNvSpPr>
            <a:spLocks/>
          </p:cNvSpPr>
          <p:nvPr/>
        </p:nvSpPr>
        <p:spPr bwMode="auto">
          <a:xfrm>
            <a:off x="4962525" y="3125789"/>
            <a:ext cx="371475" cy="3325812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 flipV="1">
            <a:off x="3152775" y="3952875"/>
            <a:ext cx="1733550" cy="323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7" name="Text Box 6"/>
          <p:cNvSpPr txBox="1">
            <a:spLocks noChangeArrowheads="1"/>
          </p:cNvSpPr>
          <p:nvPr/>
        </p:nvSpPr>
        <p:spPr bwMode="auto">
          <a:xfrm>
            <a:off x="76200" y="6490256"/>
            <a:ext cx="3631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%telnet </a:t>
            </a:r>
            <a:r>
              <a:rPr lang="en-US" altLang="x-none" sz="1800" b="1" dirty="0" err="1">
                <a:solidFill>
                  <a:srgbClr val="002060"/>
                </a:solidFill>
                <a:latin typeface="Courier New" charset="0"/>
              </a:rPr>
              <a:t>pop.sina.com</a:t>
            </a:r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 110</a:t>
            </a:r>
            <a:endParaRPr lang="en-US" altLang="x-none" sz="28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FCBBFA-3EE5-344C-8563-A81E82BD749D}"/>
              </a:ext>
            </a:extLst>
          </p:cNvPr>
          <p:cNvSpPr txBox="1"/>
          <p:nvPr/>
        </p:nvSpPr>
        <p:spPr>
          <a:xfrm>
            <a:off x="5232930" y="1462528"/>
            <a:ext cx="37327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S: +OK </a:t>
            </a:r>
            <a:r>
              <a:rPr lang="en-US" sz="1800" dirty="0" err="1"/>
              <a:t>sina</a:t>
            </a:r>
            <a:r>
              <a:rPr lang="en-US" sz="1800" dirty="0"/>
              <a:t> pop3 server ready</a:t>
            </a:r>
          </a:p>
          <a:p>
            <a:pPr algn="l"/>
            <a:r>
              <a:rPr lang="en-US" sz="1800" dirty="0"/>
              <a:t>C: user </a:t>
            </a:r>
            <a:r>
              <a:rPr lang="en-US" sz="1800" dirty="0" err="1"/>
              <a:t>xmucnns</a:t>
            </a:r>
            <a:endParaRPr lang="en-US" sz="1800" dirty="0"/>
          </a:p>
          <a:p>
            <a:pPr algn="l"/>
            <a:r>
              <a:rPr lang="en-US" sz="1800" dirty="0"/>
              <a:t>S: +OK welcome to </a:t>
            </a:r>
            <a:r>
              <a:rPr lang="en-US" sz="1800" dirty="0" err="1"/>
              <a:t>sina</a:t>
            </a:r>
            <a:r>
              <a:rPr lang="en-US" sz="1800" dirty="0"/>
              <a:t> mail</a:t>
            </a:r>
          </a:p>
          <a:p>
            <a:pPr algn="l"/>
            <a:r>
              <a:rPr lang="en-US" sz="1800" dirty="0"/>
              <a:t>C: pass 334f5605df1504f9</a:t>
            </a:r>
          </a:p>
          <a:p>
            <a:pPr algn="l"/>
            <a:r>
              <a:rPr lang="en-US" sz="1800" dirty="0"/>
              <a:t>S: +OK 4 messages (32377 octets)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C: list</a:t>
            </a:r>
          </a:p>
          <a:p>
            <a:pPr algn="l"/>
            <a:r>
              <a:rPr lang="en-US" sz="1800" dirty="0"/>
              <a:t>S: +OK 4 messages (32377 octets)</a:t>
            </a:r>
          </a:p>
          <a:p>
            <a:pPr algn="l"/>
            <a:r>
              <a:rPr lang="en-US" sz="1800" dirty="0"/>
              <a:t>S: 1 10410</a:t>
            </a:r>
          </a:p>
          <a:p>
            <a:pPr algn="l"/>
            <a:r>
              <a:rPr lang="en-US" sz="1800" dirty="0"/>
              <a:t>S: 2 10748</a:t>
            </a:r>
          </a:p>
          <a:p>
            <a:pPr algn="l"/>
            <a:r>
              <a:rPr lang="en-US" sz="1800" dirty="0"/>
              <a:t>S: 3 7859</a:t>
            </a:r>
          </a:p>
          <a:p>
            <a:pPr algn="l"/>
            <a:r>
              <a:rPr lang="en-US" sz="1800" dirty="0"/>
              <a:t>S: 4 3360</a:t>
            </a:r>
          </a:p>
          <a:p>
            <a:pPr algn="l"/>
            <a:r>
              <a:rPr lang="en-US" sz="1800" dirty="0"/>
              <a:t>S: .</a:t>
            </a:r>
          </a:p>
          <a:p>
            <a:pPr algn="l"/>
            <a:r>
              <a:rPr lang="en-US" sz="1800" dirty="0"/>
              <a:t>C: </a:t>
            </a:r>
            <a:r>
              <a:rPr lang="en-US" sz="1800" dirty="0" err="1"/>
              <a:t>retr</a:t>
            </a:r>
            <a:r>
              <a:rPr lang="en-US" sz="1800" dirty="0"/>
              <a:t> 4</a:t>
            </a:r>
          </a:p>
          <a:p>
            <a:pPr algn="l"/>
            <a:r>
              <a:rPr lang="en-US" sz="1800" dirty="0"/>
              <a:t>S: +OK 3360 octets</a:t>
            </a:r>
          </a:p>
          <a:p>
            <a:pPr algn="l"/>
            <a:r>
              <a:rPr lang="en-US" sz="1800" dirty="0"/>
              <a:t>C: dele 2</a:t>
            </a:r>
          </a:p>
          <a:p>
            <a:pPr algn="l"/>
            <a:r>
              <a:rPr lang="en-US" sz="1800" dirty="0"/>
              <a:t>C: quit</a:t>
            </a:r>
          </a:p>
          <a:p>
            <a:pPr algn="l"/>
            <a:r>
              <a:rPr lang="en-US" sz="1800" dirty="0"/>
              <a:t>S: +OK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BD2D9-27BE-D14D-AF48-94D9DFCCB07D}"/>
              </a:ext>
            </a:extLst>
          </p:cNvPr>
          <p:cNvSpPr txBox="1"/>
          <p:nvPr/>
        </p:nvSpPr>
        <p:spPr>
          <a:xfrm>
            <a:off x="6503519" y="6113046"/>
            <a:ext cx="245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POP3 server signing off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ACAFE-60E7-8A43-A3A1-F73102B8B94C}"/>
              </a:ext>
            </a:extLst>
          </p:cNvPr>
          <p:cNvSpPr txBox="1"/>
          <p:nvPr/>
        </p:nvSpPr>
        <p:spPr>
          <a:xfrm>
            <a:off x="6593934" y="2862263"/>
            <a:ext cx="245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user successfully logged in</a:t>
            </a:r>
          </a:p>
        </p:txBody>
      </p:sp>
    </p:spTree>
    <p:extLst>
      <p:ext uri="{BB962C8B-B14F-4D97-AF65-F5344CB8AC3E}">
        <p14:creationId xmlns:p14="http://schemas.microsoft.com/office/powerpoint/2010/main" val="16821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  <p:bldP spid="34827" grpId="0"/>
      <p:bldP spid="2" grpId="0"/>
      <p:bldP spid="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 err="1"/>
              <a:t>sina.com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Send an</a:t>
            </a:r>
            <a:r>
              <a:rPr lang="zh-CN" altLang="en-US" dirty="0"/>
              <a:t> </a:t>
            </a:r>
            <a:r>
              <a:rPr lang="en-US" dirty="0"/>
              <a:t>email to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registered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smtp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Retrieve using pop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8200E6-4CED-3D4B-AAC7-42A621ACFA33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90357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7823A4-81B8-1A45-9743-07104256B7D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38125"/>
            <a:ext cx="83820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Evaluation of SMTP/POP/IMAP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106" name="Rectangle 306"/>
          <p:cNvSpPr>
            <a:spLocks noChangeArrowheads="1"/>
          </p:cNvSpPr>
          <p:nvPr/>
        </p:nvSpPr>
        <p:spPr bwMode="auto">
          <a:xfrm>
            <a:off x="415925" y="2600325"/>
            <a:ext cx="3646488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Key questions to ask about a C-S application</a:t>
            </a:r>
          </a:p>
          <a:p>
            <a:pPr algn="l"/>
            <a:b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extensible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scalable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robust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 </a:t>
            </a:r>
          </a:p>
          <a:p>
            <a:pPr algn="l"/>
            <a:r>
              <a:rPr lang="en-US" altLang="x-none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x-none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security</a:t>
            </a:r>
            <a:r>
              <a:rPr lang="en-US" altLang="x-none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  <a:endParaRPr lang="en-US" altLang="x-none" sz="1800" b="1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5724525" y="24765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73" name="Group 19"/>
          <p:cNvGrpSpPr>
            <a:grpSpLocks/>
          </p:cNvGrpSpPr>
          <p:nvPr/>
        </p:nvGrpSpPr>
        <p:grpSpPr bwMode="auto">
          <a:xfrm>
            <a:off x="7116763" y="2479675"/>
            <a:ext cx="355600" cy="933450"/>
            <a:chOff x="4180" y="783"/>
            <a:chExt cx="150" cy="307"/>
          </a:xfrm>
        </p:grpSpPr>
        <p:sp>
          <p:nvSpPr>
            <p:cNvPr id="421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160774" name="Group 28"/>
          <p:cNvGrpSpPr>
            <a:grpSpLocks/>
          </p:cNvGrpSpPr>
          <p:nvPr/>
        </p:nvGrpSpPr>
        <p:grpSpPr bwMode="auto">
          <a:xfrm>
            <a:off x="6873875" y="2932113"/>
            <a:ext cx="822325" cy="1049337"/>
            <a:chOff x="4288" y="2627"/>
            <a:chExt cx="518" cy="661"/>
          </a:xfrm>
        </p:grpSpPr>
        <p:sp>
          <p:nvSpPr>
            <p:cNvPr id="4202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3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mail</a:t>
              </a:r>
            </a:p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204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5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6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7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8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9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0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1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2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3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4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5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6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160775" name="Group 44"/>
          <p:cNvGrpSpPr>
            <a:grpSpLocks/>
          </p:cNvGrpSpPr>
          <p:nvPr/>
        </p:nvGrpSpPr>
        <p:grpSpPr bwMode="auto">
          <a:xfrm>
            <a:off x="7599363" y="2070100"/>
            <a:ext cx="709612" cy="703263"/>
            <a:chOff x="4337" y="290"/>
            <a:chExt cx="447" cy="443"/>
          </a:xfrm>
        </p:grpSpPr>
        <p:graphicFrame>
          <p:nvGraphicFramePr>
            <p:cNvPr id="160869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67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6086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70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200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201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6" name="Group 49"/>
          <p:cNvGrpSpPr>
            <a:grpSpLocks/>
          </p:cNvGrpSpPr>
          <p:nvPr/>
        </p:nvGrpSpPr>
        <p:grpSpPr bwMode="auto">
          <a:xfrm>
            <a:off x="7827963" y="3079750"/>
            <a:ext cx="709612" cy="703263"/>
            <a:chOff x="4337" y="290"/>
            <a:chExt cx="447" cy="443"/>
          </a:xfrm>
        </p:grpSpPr>
        <p:graphicFrame>
          <p:nvGraphicFramePr>
            <p:cNvPr id="160865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68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60865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66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7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8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7" name="Group 54"/>
          <p:cNvGrpSpPr>
            <a:grpSpLocks/>
          </p:cNvGrpSpPr>
          <p:nvPr/>
        </p:nvGrpSpPr>
        <p:grpSpPr bwMode="auto">
          <a:xfrm>
            <a:off x="7599363" y="4127500"/>
            <a:ext cx="709612" cy="703263"/>
            <a:chOff x="4337" y="290"/>
            <a:chExt cx="447" cy="443"/>
          </a:xfrm>
        </p:grpSpPr>
        <p:graphicFrame>
          <p:nvGraphicFramePr>
            <p:cNvPr id="160861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69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160861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62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4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5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8" name="Group 59"/>
          <p:cNvGrpSpPr>
            <a:grpSpLocks/>
          </p:cNvGrpSpPr>
          <p:nvPr/>
        </p:nvGrpSpPr>
        <p:grpSpPr bwMode="auto">
          <a:xfrm>
            <a:off x="4873625" y="3889375"/>
            <a:ext cx="822325" cy="1501775"/>
            <a:chOff x="3484" y="2522"/>
            <a:chExt cx="518" cy="946"/>
          </a:xfrm>
        </p:grpSpPr>
        <p:grpSp>
          <p:nvGrpSpPr>
            <p:cNvPr id="160836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85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6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7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8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9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0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1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2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60837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70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1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72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3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4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5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6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7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8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9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80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1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2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3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4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160779" name="Group 85"/>
          <p:cNvGrpSpPr>
            <a:grpSpLocks/>
          </p:cNvGrpSpPr>
          <p:nvPr/>
        </p:nvGrpSpPr>
        <p:grpSpPr bwMode="auto">
          <a:xfrm>
            <a:off x="7016750" y="5516563"/>
            <a:ext cx="709613" cy="703262"/>
            <a:chOff x="4337" y="290"/>
            <a:chExt cx="447" cy="443"/>
          </a:xfrm>
        </p:grpSpPr>
        <p:graphicFrame>
          <p:nvGraphicFramePr>
            <p:cNvPr id="160832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70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160832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33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6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7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80" name="Group 90"/>
          <p:cNvGrpSpPr>
            <a:grpSpLocks/>
          </p:cNvGrpSpPr>
          <p:nvPr/>
        </p:nvGrpSpPr>
        <p:grpSpPr bwMode="auto">
          <a:xfrm>
            <a:off x="4989513" y="5499100"/>
            <a:ext cx="709612" cy="703263"/>
            <a:chOff x="4337" y="290"/>
            <a:chExt cx="447" cy="443"/>
          </a:xfrm>
        </p:grpSpPr>
        <p:graphicFrame>
          <p:nvGraphicFramePr>
            <p:cNvPr id="160828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71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160828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29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3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4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81" name="Group 95"/>
          <p:cNvGrpSpPr>
            <a:grpSpLocks/>
          </p:cNvGrpSpPr>
          <p:nvPr/>
        </p:nvGrpSpPr>
        <p:grpSpPr bwMode="auto">
          <a:xfrm>
            <a:off x="4873625" y="1631950"/>
            <a:ext cx="822325" cy="1501775"/>
            <a:chOff x="3484" y="2522"/>
            <a:chExt cx="518" cy="946"/>
          </a:xfrm>
        </p:grpSpPr>
        <p:grpSp>
          <p:nvGrpSpPr>
            <p:cNvPr id="160803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5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5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6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60804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3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0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4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160782" name="Group 121"/>
          <p:cNvGrpSpPr>
            <a:grpSpLocks/>
          </p:cNvGrpSpPr>
          <p:nvPr/>
        </p:nvGrpSpPr>
        <p:grpSpPr bwMode="auto">
          <a:xfrm>
            <a:off x="6329363" y="1374775"/>
            <a:ext cx="709612" cy="703263"/>
            <a:chOff x="4337" y="290"/>
            <a:chExt cx="447" cy="443"/>
          </a:xfrm>
        </p:grpSpPr>
        <p:graphicFrame>
          <p:nvGraphicFramePr>
            <p:cNvPr id="160799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72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160799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00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3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6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18" name="Line 126"/>
          <p:cNvSpPr>
            <a:spLocks noChangeShapeType="1"/>
          </p:cNvSpPr>
          <p:nvPr/>
        </p:nvSpPr>
        <p:spPr bwMode="auto">
          <a:xfrm flipV="1">
            <a:off x="5724525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127"/>
          <p:cNvSpPr>
            <a:spLocks noChangeShapeType="1"/>
          </p:cNvSpPr>
          <p:nvPr/>
        </p:nvSpPr>
        <p:spPr bwMode="auto">
          <a:xfrm flipH="1" flipV="1">
            <a:off x="4981575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85" name="Group 364"/>
          <p:cNvGrpSpPr>
            <a:grpSpLocks/>
          </p:cNvGrpSpPr>
          <p:nvPr/>
        </p:nvGrpSpPr>
        <p:grpSpPr bwMode="auto">
          <a:xfrm>
            <a:off x="4459288" y="2713038"/>
            <a:ext cx="2393950" cy="1714500"/>
            <a:chOff x="4459288" y="2713038"/>
            <a:chExt cx="2393950" cy="1714500"/>
          </a:xfrm>
        </p:grpSpPr>
        <p:grpSp>
          <p:nvGrpSpPr>
            <p:cNvPr id="160790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4132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3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60791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4130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1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60792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4128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29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21" name="Line 137"/>
          <p:cNvSpPr>
            <a:spLocks noChangeShapeType="1"/>
          </p:cNvSpPr>
          <p:nvPr/>
        </p:nvSpPr>
        <p:spPr bwMode="auto">
          <a:xfrm>
            <a:off x="5735638" y="5332413"/>
            <a:ext cx="1306512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87" name="Group 138"/>
          <p:cNvGrpSpPr>
            <a:grpSpLocks/>
          </p:cNvGrpSpPr>
          <p:nvPr/>
        </p:nvGrpSpPr>
        <p:grpSpPr bwMode="auto">
          <a:xfrm>
            <a:off x="5956300" y="5295900"/>
            <a:ext cx="862013" cy="790575"/>
            <a:chOff x="3798" y="2580"/>
            <a:chExt cx="543" cy="498"/>
          </a:xfrm>
        </p:grpSpPr>
        <p:sp>
          <p:nvSpPr>
            <p:cNvPr id="4123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124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IMAP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SMTP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18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7DCB12C-1B56-4448-89AD-26B0E9E955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Security: Spam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953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Spam (Google)</a:t>
            </a:r>
          </a:p>
        </p:txBody>
      </p:sp>
      <p:pic>
        <p:nvPicPr>
          <p:cNvPr id="1648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216150"/>
            <a:ext cx="713422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99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Implications of </a:t>
            </a:r>
            <a:r>
              <a:rPr lang="en-US"/>
              <a:t>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 packet as a stack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Each layer needs multiplexing and </a:t>
            </a:r>
            <a:r>
              <a:rPr lang="en-US" dirty="0" err="1"/>
              <a:t>demultiplexing</a:t>
            </a:r>
            <a:r>
              <a:rPr lang="en-US" dirty="0"/>
              <a:t> to serve layer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B515B45-02BE-A846-A238-478A97E3CA84}" type="slidenum">
              <a:rPr lang="en-US" altLang="x-none" smtClean="0"/>
              <a:pPr/>
              <a:t>4</a:t>
            </a:fld>
            <a:endParaRPr lang="en-US" altLang="x-none"/>
          </a:p>
        </p:txBody>
      </p:sp>
      <p:sp>
        <p:nvSpPr>
          <p:cNvPr id="5" name="Rectangle 4"/>
          <p:cNvSpPr/>
          <p:nvPr/>
        </p:nvSpPr>
        <p:spPr bwMode="auto">
          <a:xfrm>
            <a:off x="3355761" y="2100937"/>
            <a:ext cx="928254" cy="15861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5761" y="3192284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 New Roman" pitchFamily="18" charset="0"/>
              </a:rPr>
              <a:t>H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55761" y="2657784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Hn-1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55761" y="2117266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55761" y="6077992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Ln-1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9156" y="5429865"/>
            <a:ext cx="301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a field to indicate which higher layer requires the service</a:t>
            </a:r>
          </a:p>
        </p:txBody>
      </p:sp>
      <p:cxnSp>
        <p:nvCxnSpPr>
          <p:cNvPr id="12" name="Straight Arrow Connector 11"/>
          <p:cNvCxnSpPr>
            <a:endCxn id="9" idx="3"/>
          </p:cNvCxnSpPr>
          <p:nvPr/>
        </p:nvCxnSpPr>
        <p:spPr bwMode="auto">
          <a:xfrm flipH="1">
            <a:off x="4284015" y="5850186"/>
            <a:ext cx="712528" cy="4752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355761" y="5550927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Ln</a:t>
            </a:r>
          </a:p>
        </p:txBody>
      </p:sp>
    </p:spTree>
    <p:extLst>
      <p:ext uri="{BB962C8B-B14F-4D97-AF65-F5344CB8AC3E}">
        <p14:creationId xmlns:p14="http://schemas.microsoft.com/office/powerpoint/2010/main" val="35752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CDB921-6F11-354B-A8F9-A988CFA4DF8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 Issue: Spam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2" y="1609725"/>
            <a:ext cx="7913903" cy="47024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799" y="6396425"/>
            <a:ext cx="6497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www.statista.com</a:t>
            </a:r>
            <a:r>
              <a:rPr lang="en-US" sz="1400" dirty="0"/>
              <a:t>/statistics/420400/spam-email-traffic-share-annual/</a:t>
            </a:r>
          </a:p>
        </p:txBody>
      </p:sp>
    </p:spTree>
    <p:extLst>
      <p:ext uri="{BB962C8B-B14F-4D97-AF65-F5344CB8AC3E}">
        <p14:creationId xmlns:p14="http://schemas.microsoft.com/office/powerpoint/2010/main" val="3993302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CDB921-6F11-354B-A8F9-A988CFA4DF8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 Issue: Spam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799" y="6396425"/>
            <a:ext cx="6497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www.statista.com</a:t>
            </a:r>
            <a:r>
              <a:rPr lang="en-US" sz="1400" dirty="0"/>
              <a:t>/statistics/420391/spam-email-traffic-share/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D1433-F92C-194C-A632-5561C9B5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09224"/>
            <a:ext cx="7274669" cy="47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0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0498749-7344-674D-80BB-75E4C26E8F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Discussion: How May One Handle </a:t>
            </a:r>
            <a:br>
              <a:rPr lang="en-US" altLang="zh-CN" sz="3200" dirty="0">
                <a:ea typeface="宋体" charset="-122"/>
              </a:rPr>
            </a:br>
            <a:r>
              <a:rPr lang="en-US" altLang="zh-CN" sz="3200" dirty="0">
                <a:ea typeface="宋体" charset="-122"/>
              </a:rPr>
              <a:t>Email Spams?</a:t>
            </a:r>
            <a:endParaRPr lang="en-US" altLang="x-none" sz="32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718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FBAB2A-340A-0B44-9ABE-26790B8CA34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Detection Methods Used by GMail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Known phishing scams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Message from unconfirmed sender identity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Message you sent to Spam/similarity to suspicious messages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Administrator-set policies</a:t>
            </a:r>
          </a:p>
        </p:txBody>
      </p:sp>
      <p:sp>
        <p:nvSpPr>
          <p:cNvPr id="173060" name="Rectangle 1"/>
          <p:cNvSpPr>
            <a:spLocks noChangeArrowheads="1"/>
          </p:cNvSpPr>
          <p:nvPr/>
        </p:nvSpPr>
        <p:spPr bwMode="auto">
          <a:xfrm>
            <a:off x="388938" y="5718175"/>
            <a:ext cx="7275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support.google.com</a:t>
            </a:r>
            <a:r>
              <a:rPr lang="en-US" altLang="x-none" dirty="0"/>
              <a:t>/mail/answer/1366858?hl=</a:t>
            </a:r>
            <a:r>
              <a:rPr lang="en-US" altLang="x-none" dirty="0" err="1"/>
              <a:t>en</a:t>
            </a:r>
            <a:endParaRPr lang="en-US" altLang="x-none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42109" y="2105891"/>
            <a:ext cx="7363691" cy="526473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E54F85-E63F-954B-8D3B-D285F99479C1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5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1378" name="Rectangle 5"/>
          <p:cNvSpPr>
            <a:spLocks noChangeArrowheads="1"/>
          </p:cNvSpPr>
          <p:nvPr/>
        </p:nvSpPr>
        <p:spPr bwMode="auto">
          <a:xfrm>
            <a:off x="5334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 dirty="0">
                <a:solidFill>
                  <a:srgbClr val="3333CC"/>
                </a:solidFill>
                <a:latin typeface="Comic Sans MS" charset="0"/>
              </a:rPr>
              <a:t>The Hourglass Architecture of the Internet</a:t>
            </a:r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1635125" y="3435350"/>
            <a:ext cx="688498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91338" y="3530600"/>
            <a:ext cx="18399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network</a:t>
            </a:r>
          </a:p>
          <a:p>
            <a:r>
              <a:rPr lang="en-US" altLang="x-none">
                <a:solidFill>
                  <a:srgbClr val="000000"/>
                </a:solidFill>
              </a:rPr>
              <a:t>infrastructure</a:t>
            </a:r>
            <a:endParaRPr lang="en-US" altLang="x-none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113588" y="2686050"/>
            <a:ext cx="1338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end users</a:t>
            </a:r>
            <a:endParaRPr lang="en-US" altLang="x-none"/>
          </a:p>
        </p:txBody>
      </p:sp>
      <p:grpSp>
        <p:nvGrpSpPr>
          <p:cNvPr id="101382" name="Group 32"/>
          <p:cNvGrpSpPr>
            <a:grpSpLocks/>
          </p:cNvGrpSpPr>
          <p:nvPr/>
        </p:nvGrpSpPr>
        <p:grpSpPr bwMode="auto">
          <a:xfrm>
            <a:off x="2514600" y="1966913"/>
            <a:ext cx="3124200" cy="3748087"/>
            <a:chOff x="2514600" y="1967359"/>
            <a:chExt cx="3124200" cy="3747641"/>
          </a:xfrm>
        </p:grpSpPr>
        <p:sp>
          <p:nvSpPr>
            <p:cNvPr id="101383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4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5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6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7" name="Text Box 10"/>
            <p:cNvSpPr txBox="1">
              <a:spLocks noChangeArrowheads="1"/>
            </p:cNvSpPr>
            <p:nvPr/>
          </p:nvSpPr>
          <p:spPr bwMode="auto">
            <a:xfrm>
              <a:off x="3733060" y="3470275"/>
              <a:ext cx="612668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olidFill>
                    <a:srgbClr val="000000"/>
                  </a:solidFill>
                </a:rPr>
                <a:t>IP4</a:t>
              </a:r>
            </a:p>
          </p:txBody>
        </p:sp>
        <p:sp>
          <p:nvSpPr>
            <p:cNvPr id="101388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1389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1390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1391" name="Text Box 14"/>
            <p:cNvSpPr txBox="1">
              <a:spLocks noChangeArrowheads="1"/>
            </p:cNvSpPr>
            <p:nvPr/>
          </p:nvSpPr>
          <p:spPr bwMode="auto">
            <a:xfrm>
              <a:off x="3390900" y="2787650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1392" name="Text Box 15"/>
            <p:cNvSpPr txBox="1">
              <a:spLocks noChangeArrowheads="1"/>
            </p:cNvSpPr>
            <p:nvPr/>
          </p:nvSpPr>
          <p:spPr bwMode="auto">
            <a:xfrm>
              <a:off x="4186238" y="281940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1393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4" name="Line 23"/>
            <p:cNvSpPr>
              <a:spLocks noChangeShapeType="1"/>
            </p:cNvSpPr>
            <p:nvPr/>
          </p:nvSpPr>
          <p:spPr bwMode="auto">
            <a:xfrm>
              <a:off x="3124200" y="2667000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5" name="Line 24"/>
            <p:cNvSpPr>
              <a:spLocks noChangeShapeType="1"/>
            </p:cNvSpPr>
            <p:nvPr/>
          </p:nvSpPr>
          <p:spPr bwMode="auto">
            <a:xfrm>
              <a:off x="4038600" y="26670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396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78102"/>
              <a:chOff x="2604654" y="1967359"/>
              <a:chExt cx="2971800" cy="378102"/>
            </a:xfrm>
          </p:grpSpPr>
          <p:sp>
            <p:nvSpPr>
              <p:cNvPr id="101397" name="Text Box 16"/>
              <p:cNvSpPr txBox="1">
                <a:spLocks noChangeArrowheads="1"/>
              </p:cNvSpPr>
              <p:nvPr/>
            </p:nvSpPr>
            <p:spPr bwMode="auto">
              <a:xfrm>
                <a:off x="4642364" y="2008911"/>
                <a:ext cx="738188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01398" name="Text Box 17"/>
              <p:cNvSpPr txBox="1">
                <a:spLocks noChangeArrowheads="1"/>
              </p:cNvSpPr>
              <p:nvPr/>
            </p:nvSpPr>
            <p:spPr bwMode="auto">
              <a:xfrm>
                <a:off x="2843502" y="1995054"/>
                <a:ext cx="7048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01399" name="Text Box 18"/>
              <p:cNvSpPr txBox="1">
                <a:spLocks noChangeArrowheads="1"/>
              </p:cNvSpPr>
              <p:nvPr/>
            </p:nvSpPr>
            <p:spPr bwMode="auto">
              <a:xfrm>
                <a:off x="4191000" y="2008910"/>
                <a:ext cx="566738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01400" name="Text Box 19"/>
              <p:cNvSpPr txBox="1">
                <a:spLocks noChangeArrowheads="1"/>
              </p:cNvSpPr>
              <p:nvPr/>
            </p:nvSpPr>
            <p:spPr bwMode="auto">
              <a:xfrm>
                <a:off x="3480522" y="2008908"/>
                <a:ext cx="793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01401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54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1188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73687E-065B-EF4E-A621-A16CCE4733D2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4572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8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Link</a:t>
            </a:r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 Layer (</a:t>
            </a:r>
            <a:r>
              <a:rPr lang="en-US" altLang="zh-CN" sz="28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Ethernet)</a:t>
            </a:r>
            <a:endParaRPr lang="en-US" altLang="x-none" sz="36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533400" y="1600200"/>
            <a:ext cx="517928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dirty="0">
                <a:latin typeface="Comic Sans MS" charset="0"/>
                <a:ea typeface="宋体" charset="0"/>
                <a:cs typeface="宋体" charset="0"/>
              </a:rPr>
              <a:t>Services (to network layer)</a:t>
            </a: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r>
              <a:rPr lang="en-US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multiplexing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/</a:t>
            </a:r>
            <a:r>
              <a:rPr lang="en-US" dirty="0" err="1">
                <a:solidFill>
                  <a:srgbClr val="3333CC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demultiplexing</a:t>
            </a:r>
            <a:endParaRPr lang="en-US" dirty="0">
              <a:solidFill>
                <a:srgbClr val="3333CC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lvl="2" algn="l"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en-US" altLang="zh-CN" sz="2000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-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from/to 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network layer</a:t>
            </a:r>
            <a:endParaRPr lang="en-US" altLang="zh-CN" dirty="0">
              <a:solidFill>
                <a:srgbClr val="3333CC"/>
              </a:solidFill>
              <a:latin typeface="Comic Sans MS" charset="0"/>
              <a:ea typeface="宋体" charset="0"/>
              <a:cs typeface="宋体" charset="0"/>
            </a:endParaRP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error detection</a:t>
            </a: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multiple access control</a:t>
            </a:r>
            <a:endParaRPr lang="en-US" dirty="0">
              <a:solidFill>
                <a:srgbClr val="3333CC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marL="1257300" lvl="2" indent="-342900" algn="l">
              <a:spcBef>
                <a:spcPct val="20000"/>
              </a:spcBef>
              <a:buClr>
                <a:srgbClr val="3333CC"/>
              </a:buClr>
              <a:buSzPct val="75000"/>
              <a:buFontTx/>
              <a:buChar char="-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arbitrate access to shared medium</a:t>
            </a:r>
            <a:endParaRPr lang="en-US" altLang="zh-CN" dirty="0">
              <a:solidFill>
                <a:srgbClr val="3333CC"/>
              </a:solidFill>
              <a:latin typeface="Comic Sans MS" charset="0"/>
              <a:ea typeface="宋体" charset="0"/>
              <a:cs typeface="宋体" charset="0"/>
            </a:endParaRP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Interface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send frames to a directly reachable peer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3428" name="Group 1"/>
          <p:cNvGrpSpPr>
            <a:grpSpLocks/>
          </p:cNvGrpSpPr>
          <p:nvPr/>
        </p:nvGrpSpPr>
        <p:grpSpPr bwMode="auto">
          <a:xfrm>
            <a:off x="5715000" y="1644650"/>
            <a:ext cx="3140075" cy="3590925"/>
            <a:chOff x="5715000" y="1645258"/>
            <a:chExt cx="3139784" cy="3781999"/>
          </a:xfrm>
        </p:grpSpPr>
        <p:sp>
          <p:nvSpPr>
            <p:cNvPr id="103429" name="Freeform 31"/>
            <p:cNvSpPr>
              <a:spLocks/>
            </p:cNvSpPr>
            <p:nvPr/>
          </p:nvSpPr>
          <p:spPr bwMode="auto">
            <a:xfrm>
              <a:off x="7210425" y="3696308"/>
              <a:ext cx="1603375" cy="1708150"/>
            </a:xfrm>
            <a:custGeom>
              <a:avLst/>
              <a:gdLst>
                <a:gd name="T0" fmla="*/ 0 w 1010"/>
                <a:gd name="T1" fmla="*/ 0 h 1076"/>
                <a:gd name="T2" fmla="*/ 2147483647 w 1010"/>
                <a:gd name="T3" fmla="*/ 2147483647 h 1076"/>
                <a:gd name="T4" fmla="*/ 0 w 1010"/>
                <a:gd name="T5" fmla="*/ 2147483647 h 1076"/>
                <a:gd name="T6" fmla="*/ 2147483647 w 1010"/>
                <a:gd name="T7" fmla="*/ 2147483647 h 1076"/>
                <a:gd name="T8" fmla="*/ 2147483647 w 1010"/>
                <a:gd name="T9" fmla="*/ 2147483647 h 1076"/>
                <a:gd name="T10" fmla="*/ 2147483647 w 1010"/>
                <a:gd name="T11" fmla="*/ 2147483647 h 1076"/>
                <a:gd name="T12" fmla="*/ 2147483647 w 1010"/>
                <a:gd name="T13" fmla="*/ 2147483647 h 10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0"/>
                <a:gd name="T22" fmla="*/ 0 h 1076"/>
                <a:gd name="T23" fmla="*/ 1010 w 1010"/>
                <a:gd name="T24" fmla="*/ 1076 h 10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0" h="1076">
                  <a:moveTo>
                    <a:pt x="0" y="0"/>
                  </a:moveTo>
                  <a:lnTo>
                    <a:pt x="9" y="557"/>
                  </a:lnTo>
                  <a:lnTo>
                    <a:pt x="0" y="1067"/>
                  </a:lnTo>
                  <a:lnTo>
                    <a:pt x="566" y="1076"/>
                  </a:lnTo>
                  <a:lnTo>
                    <a:pt x="1010" y="1076"/>
                  </a:lnTo>
                  <a:lnTo>
                    <a:pt x="614" y="557"/>
                  </a:lnTo>
                  <a:lnTo>
                    <a:pt x="359" y="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Freeform 27"/>
            <p:cNvSpPr>
              <a:spLocks/>
            </p:cNvSpPr>
            <p:nvPr/>
          </p:nvSpPr>
          <p:spPr bwMode="auto">
            <a:xfrm>
              <a:off x="5715000" y="3729645"/>
              <a:ext cx="1524000" cy="1673225"/>
            </a:xfrm>
            <a:custGeom>
              <a:avLst/>
              <a:gdLst>
                <a:gd name="T0" fmla="*/ 2147483647 w 960"/>
                <a:gd name="T1" fmla="*/ 0 h 1054"/>
                <a:gd name="T2" fmla="*/ 2147483647 w 960"/>
                <a:gd name="T3" fmla="*/ 2147483647 h 1054"/>
                <a:gd name="T4" fmla="*/ 0 w 960"/>
                <a:gd name="T5" fmla="*/ 2147483647 h 1054"/>
                <a:gd name="T6" fmla="*/ 2147483647 w 960"/>
                <a:gd name="T7" fmla="*/ 2147483647 h 1054"/>
                <a:gd name="T8" fmla="*/ 2147483647 w 960"/>
                <a:gd name="T9" fmla="*/ 2147483647 h 1054"/>
                <a:gd name="T10" fmla="*/ 2147483647 w 960"/>
                <a:gd name="T11" fmla="*/ 2147483647 h 1054"/>
                <a:gd name="T12" fmla="*/ 2147483647 w 960"/>
                <a:gd name="T13" fmla="*/ 2147483647 h 10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054"/>
                <a:gd name="T23" fmla="*/ 960 w 960"/>
                <a:gd name="T24" fmla="*/ 1054 h 10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054">
                  <a:moveTo>
                    <a:pt x="597" y="0"/>
                  </a:moveTo>
                  <a:lnTo>
                    <a:pt x="359" y="512"/>
                  </a:lnTo>
                  <a:lnTo>
                    <a:pt x="0" y="1054"/>
                  </a:lnTo>
                  <a:lnTo>
                    <a:pt x="948" y="1050"/>
                  </a:lnTo>
                  <a:lnTo>
                    <a:pt x="948" y="1031"/>
                  </a:lnTo>
                  <a:lnTo>
                    <a:pt x="960" y="562"/>
                  </a:lnTo>
                  <a:lnTo>
                    <a:pt x="96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Freeform 7"/>
            <p:cNvSpPr>
              <a:spLocks/>
            </p:cNvSpPr>
            <p:nvPr/>
          </p:nvSpPr>
          <p:spPr bwMode="auto">
            <a:xfrm>
              <a:off x="5715000" y="1672245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Freeform 8"/>
            <p:cNvSpPr>
              <a:spLocks/>
            </p:cNvSpPr>
            <p:nvPr/>
          </p:nvSpPr>
          <p:spPr bwMode="auto">
            <a:xfrm>
              <a:off x="7759700" y="1672245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3" name="Line 9"/>
            <p:cNvSpPr>
              <a:spLocks noChangeShapeType="1"/>
            </p:cNvSpPr>
            <p:nvPr/>
          </p:nvSpPr>
          <p:spPr bwMode="auto">
            <a:xfrm>
              <a:off x="6705600" y="3120045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6629400" y="3729645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5" name="Text Box 11"/>
            <p:cNvSpPr txBox="1">
              <a:spLocks noChangeArrowheads="1"/>
            </p:cNvSpPr>
            <p:nvPr/>
          </p:nvSpPr>
          <p:spPr bwMode="auto">
            <a:xfrm>
              <a:off x="6813987" y="3161320"/>
              <a:ext cx="851615" cy="486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IP4/6</a:t>
              </a:r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6013450" y="4955195"/>
              <a:ext cx="8747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3437" name="Text Box 13"/>
            <p:cNvSpPr txBox="1">
              <a:spLocks noChangeArrowheads="1"/>
            </p:cNvSpPr>
            <p:nvPr/>
          </p:nvSpPr>
          <p:spPr bwMode="auto">
            <a:xfrm>
              <a:off x="7585075" y="4942495"/>
              <a:ext cx="11080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3438" name="Text Box 14"/>
            <p:cNvSpPr txBox="1">
              <a:spLocks noChangeArrowheads="1"/>
            </p:cNvSpPr>
            <p:nvPr/>
          </p:nvSpPr>
          <p:spPr bwMode="auto">
            <a:xfrm>
              <a:off x="6802438" y="4955195"/>
              <a:ext cx="898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6607175" y="2478695"/>
              <a:ext cx="555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auto">
            <a:xfrm>
              <a:off x="7391400" y="2510445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3441" name="Line 22"/>
            <p:cNvSpPr>
              <a:spLocks noChangeShapeType="1"/>
            </p:cNvSpPr>
            <p:nvPr/>
          </p:nvSpPr>
          <p:spPr bwMode="auto">
            <a:xfrm>
              <a:off x="5715000" y="5406045"/>
              <a:ext cx="3139784" cy="21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2" name="Line 24"/>
            <p:cNvSpPr>
              <a:spLocks noChangeShapeType="1"/>
            </p:cNvSpPr>
            <p:nvPr/>
          </p:nvSpPr>
          <p:spPr bwMode="auto">
            <a:xfrm>
              <a:off x="6248400" y="2281845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3" name="Line 25"/>
            <p:cNvSpPr>
              <a:spLocks noChangeShapeType="1"/>
            </p:cNvSpPr>
            <p:nvPr/>
          </p:nvSpPr>
          <p:spPr bwMode="auto">
            <a:xfrm>
              <a:off x="7239000" y="2281845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4" name="Group 28"/>
            <p:cNvGrpSpPr>
              <a:grpSpLocks/>
            </p:cNvGrpSpPr>
            <p:nvPr/>
          </p:nvGrpSpPr>
          <p:grpSpPr bwMode="auto">
            <a:xfrm>
              <a:off x="5776913" y="1645258"/>
              <a:ext cx="2971800" cy="377825"/>
              <a:chOff x="2604654" y="1967359"/>
              <a:chExt cx="2971800" cy="378102"/>
            </a:xfrm>
          </p:grpSpPr>
          <p:sp>
            <p:nvSpPr>
              <p:cNvPr id="103445" name="Text Box 16"/>
              <p:cNvSpPr txBox="1">
                <a:spLocks noChangeArrowheads="1"/>
              </p:cNvSpPr>
              <p:nvPr/>
            </p:nvSpPr>
            <p:spPr bwMode="auto">
              <a:xfrm>
                <a:off x="4642364" y="2008911"/>
                <a:ext cx="738188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03446" name="Text Box 17"/>
              <p:cNvSpPr txBox="1">
                <a:spLocks noChangeArrowheads="1"/>
              </p:cNvSpPr>
              <p:nvPr/>
            </p:nvSpPr>
            <p:spPr bwMode="auto">
              <a:xfrm>
                <a:off x="2843502" y="1995054"/>
                <a:ext cx="7048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03447" name="Text Box 18"/>
              <p:cNvSpPr txBox="1">
                <a:spLocks noChangeArrowheads="1"/>
              </p:cNvSpPr>
              <p:nvPr/>
            </p:nvSpPr>
            <p:spPr bwMode="auto">
              <a:xfrm>
                <a:off x="4191000" y="2008910"/>
                <a:ext cx="566738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03448" name="Text Box 19"/>
              <p:cNvSpPr txBox="1">
                <a:spLocks noChangeArrowheads="1"/>
              </p:cNvSpPr>
              <p:nvPr/>
            </p:nvSpPr>
            <p:spPr bwMode="auto">
              <a:xfrm>
                <a:off x="3480522" y="2008908"/>
                <a:ext cx="793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03449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10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F6EF0C2-EECD-0542-B3E3-ACD73F308B84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7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4572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8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Link Layer: Protocol Header (Ethernet)</a:t>
            </a:r>
            <a:endParaRPr lang="en-US" altLang="x-none" sz="3600" u="sng">
              <a:solidFill>
                <a:srgbClr val="3333CC"/>
              </a:solidFill>
              <a:latin typeface="Comic Sans MS" charset="0"/>
            </a:endParaRPr>
          </a:p>
        </p:txBody>
      </p:sp>
      <p:pic>
        <p:nvPicPr>
          <p:cNvPr id="53148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132138"/>
            <a:ext cx="5791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476" name="Group 1"/>
          <p:cNvGrpSpPr>
            <a:grpSpLocks/>
          </p:cNvGrpSpPr>
          <p:nvPr/>
        </p:nvGrpSpPr>
        <p:grpSpPr bwMode="auto">
          <a:xfrm>
            <a:off x="217488" y="1819275"/>
            <a:ext cx="2217737" cy="3173413"/>
            <a:chOff x="5715000" y="1801813"/>
            <a:chExt cx="3124200" cy="3760787"/>
          </a:xfrm>
        </p:grpSpPr>
        <p:sp>
          <p:nvSpPr>
            <p:cNvPr id="105511" name="Freeform 31"/>
            <p:cNvSpPr>
              <a:spLocks/>
            </p:cNvSpPr>
            <p:nvPr/>
          </p:nvSpPr>
          <p:spPr bwMode="auto">
            <a:xfrm>
              <a:off x="7210425" y="3852863"/>
              <a:ext cx="1603375" cy="1708150"/>
            </a:xfrm>
            <a:custGeom>
              <a:avLst/>
              <a:gdLst>
                <a:gd name="T0" fmla="*/ 0 w 1010"/>
                <a:gd name="T1" fmla="*/ 0 h 1076"/>
                <a:gd name="T2" fmla="*/ 2147483647 w 1010"/>
                <a:gd name="T3" fmla="*/ 2147483647 h 1076"/>
                <a:gd name="T4" fmla="*/ 0 w 1010"/>
                <a:gd name="T5" fmla="*/ 2147483647 h 1076"/>
                <a:gd name="T6" fmla="*/ 2147483647 w 1010"/>
                <a:gd name="T7" fmla="*/ 2147483647 h 1076"/>
                <a:gd name="T8" fmla="*/ 2147483647 w 1010"/>
                <a:gd name="T9" fmla="*/ 2147483647 h 1076"/>
                <a:gd name="T10" fmla="*/ 2147483647 w 1010"/>
                <a:gd name="T11" fmla="*/ 2147483647 h 1076"/>
                <a:gd name="T12" fmla="*/ 2147483647 w 1010"/>
                <a:gd name="T13" fmla="*/ 2147483647 h 10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0"/>
                <a:gd name="T22" fmla="*/ 0 h 1076"/>
                <a:gd name="T23" fmla="*/ 1010 w 1010"/>
                <a:gd name="T24" fmla="*/ 1076 h 10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0" h="1076">
                  <a:moveTo>
                    <a:pt x="0" y="0"/>
                  </a:moveTo>
                  <a:lnTo>
                    <a:pt x="9" y="557"/>
                  </a:lnTo>
                  <a:lnTo>
                    <a:pt x="0" y="1067"/>
                  </a:lnTo>
                  <a:lnTo>
                    <a:pt x="566" y="1076"/>
                  </a:lnTo>
                  <a:lnTo>
                    <a:pt x="1010" y="1076"/>
                  </a:lnTo>
                  <a:lnTo>
                    <a:pt x="614" y="557"/>
                  </a:lnTo>
                  <a:lnTo>
                    <a:pt x="359" y="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2" name="Freeform 27"/>
            <p:cNvSpPr>
              <a:spLocks/>
            </p:cNvSpPr>
            <p:nvPr/>
          </p:nvSpPr>
          <p:spPr bwMode="auto">
            <a:xfrm>
              <a:off x="5715000" y="3886200"/>
              <a:ext cx="1524000" cy="1673225"/>
            </a:xfrm>
            <a:custGeom>
              <a:avLst/>
              <a:gdLst>
                <a:gd name="T0" fmla="*/ 2147483647 w 960"/>
                <a:gd name="T1" fmla="*/ 0 h 1054"/>
                <a:gd name="T2" fmla="*/ 2147483647 w 960"/>
                <a:gd name="T3" fmla="*/ 2147483647 h 1054"/>
                <a:gd name="T4" fmla="*/ 0 w 960"/>
                <a:gd name="T5" fmla="*/ 2147483647 h 1054"/>
                <a:gd name="T6" fmla="*/ 2147483647 w 960"/>
                <a:gd name="T7" fmla="*/ 2147483647 h 1054"/>
                <a:gd name="T8" fmla="*/ 2147483647 w 960"/>
                <a:gd name="T9" fmla="*/ 2147483647 h 1054"/>
                <a:gd name="T10" fmla="*/ 2147483647 w 960"/>
                <a:gd name="T11" fmla="*/ 2147483647 h 1054"/>
                <a:gd name="T12" fmla="*/ 2147483647 w 960"/>
                <a:gd name="T13" fmla="*/ 2147483647 h 10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054"/>
                <a:gd name="T23" fmla="*/ 960 w 960"/>
                <a:gd name="T24" fmla="*/ 1054 h 10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054">
                  <a:moveTo>
                    <a:pt x="597" y="0"/>
                  </a:moveTo>
                  <a:lnTo>
                    <a:pt x="359" y="512"/>
                  </a:lnTo>
                  <a:lnTo>
                    <a:pt x="0" y="1054"/>
                  </a:lnTo>
                  <a:lnTo>
                    <a:pt x="948" y="1050"/>
                  </a:lnTo>
                  <a:lnTo>
                    <a:pt x="948" y="1031"/>
                  </a:lnTo>
                  <a:lnTo>
                    <a:pt x="960" y="562"/>
                  </a:lnTo>
                  <a:lnTo>
                    <a:pt x="96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3" name="Freeform 7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4" name="Freeform 8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5" name="Line 9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6" name="Line 10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7" name="Text Box 11"/>
            <p:cNvSpPr txBox="1">
              <a:spLocks noChangeArrowheads="1"/>
            </p:cNvSpPr>
            <p:nvPr/>
          </p:nvSpPr>
          <p:spPr bwMode="auto">
            <a:xfrm>
              <a:off x="6757391" y="3317877"/>
              <a:ext cx="964810" cy="43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</a:rPr>
                <a:t>IP4/6</a:t>
              </a:r>
            </a:p>
          </p:txBody>
        </p:sp>
        <p:sp>
          <p:nvSpPr>
            <p:cNvPr id="105518" name="Text Box 12"/>
            <p:cNvSpPr txBox="1">
              <a:spLocks noChangeArrowheads="1"/>
            </p:cNvSpPr>
            <p:nvPr/>
          </p:nvSpPr>
          <p:spPr bwMode="auto">
            <a:xfrm>
              <a:off x="5950398" y="5111750"/>
              <a:ext cx="1000819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5519" name="Text Box 13"/>
            <p:cNvSpPr txBox="1">
              <a:spLocks noChangeArrowheads="1"/>
            </p:cNvSpPr>
            <p:nvPr/>
          </p:nvSpPr>
          <p:spPr bwMode="auto">
            <a:xfrm>
              <a:off x="7521279" y="5099050"/>
              <a:ext cx="1235668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5520" name="Text Box 14"/>
            <p:cNvSpPr txBox="1">
              <a:spLocks noChangeArrowheads="1"/>
            </p:cNvSpPr>
            <p:nvPr/>
          </p:nvSpPr>
          <p:spPr bwMode="auto">
            <a:xfrm>
              <a:off x="6737725" y="5111750"/>
              <a:ext cx="1027952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5521" name="Text Box 15"/>
            <p:cNvSpPr txBox="1">
              <a:spLocks noChangeArrowheads="1"/>
            </p:cNvSpPr>
            <p:nvPr/>
          </p:nvSpPr>
          <p:spPr bwMode="auto">
            <a:xfrm>
              <a:off x="6560151" y="2635250"/>
              <a:ext cx="649674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5522" name="Text Box 16"/>
            <p:cNvSpPr txBox="1">
              <a:spLocks noChangeArrowheads="1"/>
            </p:cNvSpPr>
            <p:nvPr/>
          </p:nvSpPr>
          <p:spPr bwMode="auto">
            <a:xfrm>
              <a:off x="7342997" y="2667000"/>
              <a:ext cx="685770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5523" name="Line 22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4" name="Line 24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5" name="Line 25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26" name="Group 28"/>
            <p:cNvGrpSpPr>
              <a:grpSpLocks/>
            </p:cNvGrpSpPr>
            <p:nvPr/>
          </p:nvGrpSpPr>
          <p:grpSpPr bwMode="auto">
            <a:xfrm>
              <a:off x="5776913" y="1801813"/>
              <a:ext cx="2971800" cy="369816"/>
              <a:chOff x="2604654" y="1967359"/>
              <a:chExt cx="2971800" cy="370087"/>
            </a:xfrm>
          </p:grpSpPr>
          <p:sp>
            <p:nvSpPr>
              <p:cNvPr id="105527" name="Text Box 16"/>
              <p:cNvSpPr txBox="1">
                <a:spLocks noChangeArrowheads="1"/>
              </p:cNvSpPr>
              <p:nvPr/>
            </p:nvSpPr>
            <p:spPr bwMode="auto">
              <a:xfrm>
                <a:off x="4592342" y="2008911"/>
                <a:ext cx="838232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05528" name="Text Box 17"/>
              <p:cNvSpPr txBox="1">
                <a:spLocks noChangeArrowheads="1"/>
              </p:cNvSpPr>
              <p:nvPr/>
            </p:nvSpPr>
            <p:spPr bwMode="auto">
              <a:xfrm>
                <a:off x="2785844" y="1995054"/>
                <a:ext cx="820166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05529" name="Text Box 18"/>
              <p:cNvSpPr txBox="1">
                <a:spLocks noChangeArrowheads="1"/>
              </p:cNvSpPr>
              <p:nvPr/>
            </p:nvSpPr>
            <p:spPr bwMode="auto">
              <a:xfrm>
                <a:off x="4145563" y="2008910"/>
                <a:ext cx="657614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05530" name="Text Box 19"/>
              <p:cNvSpPr txBox="1">
                <a:spLocks noChangeArrowheads="1"/>
              </p:cNvSpPr>
              <p:nvPr/>
            </p:nvSpPr>
            <p:spPr bwMode="auto">
              <a:xfrm>
                <a:off x="3422151" y="2008908"/>
                <a:ext cx="910493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05531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477" name="Group 27"/>
          <p:cNvGrpSpPr>
            <a:grpSpLocks/>
          </p:cNvGrpSpPr>
          <p:nvPr/>
        </p:nvGrpSpPr>
        <p:grpSpPr bwMode="auto">
          <a:xfrm>
            <a:off x="6926263" y="1831975"/>
            <a:ext cx="2217737" cy="3173413"/>
            <a:chOff x="5715000" y="1801813"/>
            <a:chExt cx="3124200" cy="3760787"/>
          </a:xfrm>
        </p:grpSpPr>
        <p:sp>
          <p:nvSpPr>
            <p:cNvPr id="105490" name="Freeform 31"/>
            <p:cNvSpPr>
              <a:spLocks/>
            </p:cNvSpPr>
            <p:nvPr/>
          </p:nvSpPr>
          <p:spPr bwMode="auto">
            <a:xfrm>
              <a:off x="7210425" y="3852863"/>
              <a:ext cx="1603375" cy="1708150"/>
            </a:xfrm>
            <a:custGeom>
              <a:avLst/>
              <a:gdLst>
                <a:gd name="T0" fmla="*/ 0 w 1010"/>
                <a:gd name="T1" fmla="*/ 0 h 1076"/>
                <a:gd name="T2" fmla="*/ 2147483647 w 1010"/>
                <a:gd name="T3" fmla="*/ 2147483647 h 1076"/>
                <a:gd name="T4" fmla="*/ 0 w 1010"/>
                <a:gd name="T5" fmla="*/ 2147483647 h 1076"/>
                <a:gd name="T6" fmla="*/ 2147483647 w 1010"/>
                <a:gd name="T7" fmla="*/ 2147483647 h 1076"/>
                <a:gd name="T8" fmla="*/ 2147483647 w 1010"/>
                <a:gd name="T9" fmla="*/ 2147483647 h 1076"/>
                <a:gd name="T10" fmla="*/ 2147483647 w 1010"/>
                <a:gd name="T11" fmla="*/ 2147483647 h 1076"/>
                <a:gd name="T12" fmla="*/ 2147483647 w 1010"/>
                <a:gd name="T13" fmla="*/ 2147483647 h 10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0"/>
                <a:gd name="T22" fmla="*/ 0 h 1076"/>
                <a:gd name="T23" fmla="*/ 1010 w 1010"/>
                <a:gd name="T24" fmla="*/ 1076 h 10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0" h="1076">
                  <a:moveTo>
                    <a:pt x="0" y="0"/>
                  </a:moveTo>
                  <a:lnTo>
                    <a:pt x="9" y="557"/>
                  </a:lnTo>
                  <a:lnTo>
                    <a:pt x="0" y="1067"/>
                  </a:lnTo>
                  <a:lnTo>
                    <a:pt x="566" y="1076"/>
                  </a:lnTo>
                  <a:lnTo>
                    <a:pt x="1010" y="1076"/>
                  </a:lnTo>
                  <a:lnTo>
                    <a:pt x="614" y="557"/>
                  </a:lnTo>
                  <a:lnTo>
                    <a:pt x="359" y="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1" name="Freeform 27"/>
            <p:cNvSpPr>
              <a:spLocks/>
            </p:cNvSpPr>
            <p:nvPr/>
          </p:nvSpPr>
          <p:spPr bwMode="auto">
            <a:xfrm>
              <a:off x="5715000" y="3886200"/>
              <a:ext cx="1524000" cy="1673225"/>
            </a:xfrm>
            <a:custGeom>
              <a:avLst/>
              <a:gdLst>
                <a:gd name="T0" fmla="*/ 2147483647 w 960"/>
                <a:gd name="T1" fmla="*/ 0 h 1054"/>
                <a:gd name="T2" fmla="*/ 2147483647 w 960"/>
                <a:gd name="T3" fmla="*/ 2147483647 h 1054"/>
                <a:gd name="T4" fmla="*/ 0 w 960"/>
                <a:gd name="T5" fmla="*/ 2147483647 h 1054"/>
                <a:gd name="T6" fmla="*/ 2147483647 w 960"/>
                <a:gd name="T7" fmla="*/ 2147483647 h 1054"/>
                <a:gd name="T8" fmla="*/ 2147483647 w 960"/>
                <a:gd name="T9" fmla="*/ 2147483647 h 1054"/>
                <a:gd name="T10" fmla="*/ 2147483647 w 960"/>
                <a:gd name="T11" fmla="*/ 2147483647 h 1054"/>
                <a:gd name="T12" fmla="*/ 2147483647 w 960"/>
                <a:gd name="T13" fmla="*/ 2147483647 h 10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054"/>
                <a:gd name="T23" fmla="*/ 960 w 960"/>
                <a:gd name="T24" fmla="*/ 1054 h 10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054">
                  <a:moveTo>
                    <a:pt x="597" y="0"/>
                  </a:moveTo>
                  <a:lnTo>
                    <a:pt x="359" y="512"/>
                  </a:lnTo>
                  <a:lnTo>
                    <a:pt x="0" y="1054"/>
                  </a:lnTo>
                  <a:lnTo>
                    <a:pt x="948" y="1050"/>
                  </a:lnTo>
                  <a:lnTo>
                    <a:pt x="948" y="1031"/>
                  </a:lnTo>
                  <a:lnTo>
                    <a:pt x="960" y="562"/>
                  </a:lnTo>
                  <a:lnTo>
                    <a:pt x="96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2" name="Freeform 7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3" name="Freeform 8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4" name="Line 9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5" name="Line 10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6" name="Text Box 11"/>
            <p:cNvSpPr txBox="1">
              <a:spLocks noChangeArrowheads="1"/>
            </p:cNvSpPr>
            <p:nvPr/>
          </p:nvSpPr>
          <p:spPr bwMode="auto">
            <a:xfrm>
              <a:off x="6757391" y="3317877"/>
              <a:ext cx="964810" cy="43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</a:rPr>
                <a:t>IP4/6</a:t>
              </a:r>
            </a:p>
          </p:txBody>
        </p:sp>
        <p:sp>
          <p:nvSpPr>
            <p:cNvPr id="105497" name="Text Box 12"/>
            <p:cNvSpPr txBox="1">
              <a:spLocks noChangeArrowheads="1"/>
            </p:cNvSpPr>
            <p:nvPr/>
          </p:nvSpPr>
          <p:spPr bwMode="auto">
            <a:xfrm>
              <a:off x="5950398" y="5111750"/>
              <a:ext cx="1000819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5498" name="Text Box 13"/>
            <p:cNvSpPr txBox="1">
              <a:spLocks noChangeArrowheads="1"/>
            </p:cNvSpPr>
            <p:nvPr/>
          </p:nvSpPr>
          <p:spPr bwMode="auto">
            <a:xfrm>
              <a:off x="7521279" y="5099050"/>
              <a:ext cx="1235668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5499" name="Text Box 14"/>
            <p:cNvSpPr txBox="1">
              <a:spLocks noChangeArrowheads="1"/>
            </p:cNvSpPr>
            <p:nvPr/>
          </p:nvSpPr>
          <p:spPr bwMode="auto">
            <a:xfrm>
              <a:off x="6737725" y="5111750"/>
              <a:ext cx="1027952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5500" name="Text Box 15"/>
            <p:cNvSpPr txBox="1">
              <a:spLocks noChangeArrowheads="1"/>
            </p:cNvSpPr>
            <p:nvPr/>
          </p:nvSpPr>
          <p:spPr bwMode="auto">
            <a:xfrm>
              <a:off x="6560151" y="2635250"/>
              <a:ext cx="649674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5501" name="Text Box 16"/>
            <p:cNvSpPr txBox="1">
              <a:spLocks noChangeArrowheads="1"/>
            </p:cNvSpPr>
            <p:nvPr/>
          </p:nvSpPr>
          <p:spPr bwMode="auto">
            <a:xfrm>
              <a:off x="7342997" y="2667000"/>
              <a:ext cx="685770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5502" name="Line 22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3" name="Line 24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4" name="Line 25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05" name="Group 28"/>
            <p:cNvGrpSpPr>
              <a:grpSpLocks/>
            </p:cNvGrpSpPr>
            <p:nvPr/>
          </p:nvGrpSpPr>
          <p:grpSpPr bwMode="auto">
            <a:xfrm>
              <a:off x="5776913" y="1801813"/>
              <a:ext cx="2971800" cy="369816"/>
              <a:chOff x="2604654" y="1967359"/>
              <a:chExt cx="2971800" cy="370087"/>
            </a:xfrm>
          </p:grpSpPr>
          <p:sp>
            <p:nvSpPr>
              <p:cNvPr id="105506" name="Text Box 16"/>
              <p:cNvSpPr txBox="1">
                <a:spLocks noChangeArrowheads="1"/>
              </p:cNvSpPr>
              <p:nvPr/>
            </p:nvSpPr>
            <p:spPr bwMode="auto">
              <a:xfrm>
                <a:off x="4592342" y="2008911"/>
                <a:ext cx="838232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05507" name="Text Box 17"/>
              <p:cNvSpPr txBox="1">
                <a:spLocks noChangeArrowheads="1"/>
              </p:cNvSpPr>
              <p:nvPr/>
            </p:nvSpPr>
            <p:spPr bwMode="auto">
              <a:xfrm>
                <a:off x="2785844" y="1995054"/>
                <a:ext cx="820166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05508" name="Text Box 18"/>
              <p:cNvSpPr txBox="1">
                <a:spLocks noChangeArrowheads="1"/>
              </p:cNvSpPr>
              <p:nvPr/>
            </p:nvSpPr>
            <p:spPr bwMode="auto">
              <a:xfrm>
                <a:off x="4145563" y="2008910"/>
                <a:ext cx="657614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05509" name="Text Box 19"/>
              <p:cNvSpPr txBox="1">
                <a:spLocks noChangeArrowheads="1"/>
              </p:cNvSpPr>
              <p:nvPr/>
            </p:nvSpPr>
            <p:spPr bwMode="auto">
              <a:xfrm>
                <a:off x="3422151" y="2008908"/>
                <a:ext cx="910493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05510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5478" name="Straight Arrow Connector 3"/>
          <p:cNvCxnSpPr>
            <a:cxnSpLocks noChangeShapeType="1"/>
          </p:cNvCxnSpPr>
          <p:nvPr/>
        </p:nvCxnSpPr>
        <p:spPr bwMode="auto">
          <a:xfrm>
            <a:off x="2139950" y="4348163"/>
            <a:ext cx="5114925" cy="1746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79" name="Oval 4"/>
          <p:cNvSpPr>
            <a:spLocks noChangeArrowheads="1"/>
          </p:cNvSpPr>
          <p:nvPr/>
        </p:nvSpPr>
        <p:spPr bwMode="auto">
          <a:xfrm>
            <a:off x="163513" y="5181600"/>
            <a:ext cx="776287" cy="576263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IP4</a:t>
            </a:r>
          </a:p>
        </p:txBody>
      </p:sp>
      <p:sp>
        <p:nvSpPr>
          <p:cNvPr id="105480" name="Oval 14"/>
          <p:cNvSpPr>
            <a:spLocks noChangeArrowheads="1"/>
          </p:cNvSpPr>
          <p:nvPr/>
        </p:nvSpPr>
        <p:spPr bwMode="auto">
          <a:xfrm>
            <a:off x="1130300" y="6140450"/>
            <a:ext cx="690563" cy="492125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b="1">
                <a:latin typeface="Arial" charset="0"/>
              </a:rPr>
              <a:t>link</a:t>
            </a:r>
          </a:p>
        </p:txBody>
      </p:sp>
      <p:sp>
        <p:nvSpPr>
          <p:cNvPr id="105481" name="Line 24"/>
          <p:cNvSpPr>
            <a:spLocks noChangeShapeType="1"/>
          </p:cNvSpPr>
          <p:nvPr/>
        </p:nvSpPr>
        <p:spPr bwMode="auto">
          <a:xfrm>
            <a:off x="747713" y="5727700"/>
            <a:ext cx="522287" cy="4651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Oval 4"/>
          <p:cNvSpPr>
            <a:spLocks noChangeArrowheads="1"/>
          </p:cNvSpPr>
          <p:nvPr/>
        </p:nvSpPr>
        <p:spPr bwMode="auto">
          <a:xfrm>
            <a:off x="1636713" y="5178425"/>
            <a:ext cx="777875" cy="574675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IP6</a:t>
            </a:r>
          </a:p>
        </p:txBody>
      </p:sp>
      <p:sp>
        <p:nvSpPr>
          <p:cNvPr id="105483" name="Line 24"/>
          <p:cNvSpPr>
            <a:spLocks noChangeShapeType="1"/>
          </p:cNvSpPr>
          <p:nvPr/>
        </p:nvSpPr>
        <p:spPr bwMode="auto">
          <a:xfrm flipH="1">
            <a:off x="1565275" y="5740400"/>
            <a:ext cx="400050" cy="4175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Oval 4"/>
          <p:cNvSpPr>
            <a:spLocks noChangeArrowheads="1"/>
          </p:cNvSpPr>
          <p:nvPr/>
        </p:nvSpPr>
        <p:spPr bwMode="auto">
          <a:xfrm>
            <a:off x="6892925" y="5160963"/>
            <a:ext cx="776288" cy="574675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IP4</a:t>
            </a:r>
          </a:p>
        </p:txBody>
      </p:sp>
      <p:sp>
        <p:nvSpPr>
          <p:cNvPr id="105485" name="Oval 14"/>
          <p:cNvSpPr>
            <a:spLocks noChangeArrowheads="1"/>
          </p:cNvSpPr>
          <p:nvPr/>
        </p:nvSpPr>
        <p:spPr bwMode="auto">
          <a:xfrm>
            <a:off x="7861300" y="6118225"/>
            <a:ext cx="690563" cy="492125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b="1">
                <a:latin typeface="Arial" charset="0"/>
              </a:rPr>
              <a:t>link</a:t>
            </a:r>
          </a:p>
        </p:txBody>
      </p:sp>
      <p:sp>
        <p:nvSpPr>
          <p:cNvPr id="105486" name="Line 24"/>
          <p:cNvSpPr>
            <a:spLocks noChangeShapeType="1"/>
          </p:cNvSpPr>
          <p:nvPr/>
        </p:nvSpPr>
        <p:spPr bwMode="auto">
          <a:xfrm>
            <a:off x="7478713" y="5705475"/>
            <a:ext cx="520700" cy="4651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Oval 4"/>
          <p:cNvSpPr>
            <a:spLocks noChangeArrowheads="1"/>
          </p:cNvSpPr>
          <p:nvPr/>
        </p:nvSpPr>
        <p:spPr bwMode="auto">
          <a:xfrm>
            <a:off x="8367713" y="5156200"/>
            <a:ext cx="776287" cy="576263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IP6</a:t>
            </a:r>
          </a:p>
        </p:txBody>
      </p:sp>
      <p:sp>
        <p:nvSpPr>
          <p:cNvPr id="105488" name="Line 24"/>
          <p:cNvSpPr>
            <a:spLocks noChangeShapeType="1"/>
          </p:cNvSpPr>
          <p:nvPr/>
        </p:nvSpPr>
        <p:spPr bwMode="auto">
          <a:xfrm flipH="1">
            <a:off x="8296275" y="5718175"/>
            <a:ext cx="400050" cy="4175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5489" name="Straight Arrow Connector 3"/>
          <p:cNvCxnSpPr>
            <a:cxnSpLocks noChangeShapeType="1"/>
          </p:cNvCxnSpPr>
          <p:nvPr/>
        </p:nvCxnSpPr>
        <p:spPr bwMode="auto">
          <a:xfrm flipV="1">
            <a:off x="1857375" y="6365875"/>
            <a:ext cx="5935663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6F4BD1-FA9F-474D-A6EE-D995A10D9339}"/>
              </a:ext>
            </a:extLst>
          </p:cNvPr>
          <p:cNvSpPr txBox="1"/>
          <p:nvPr/>
        </p:nvSpPr>
        <p:spPr>
          <a:xfrm>
            <a:off x="2341116" y="4440287"/>
            <a:ext cx="172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2"/>
                </a:solidFill>
                <a:latin typeface="+mn-lt"/>
                <a:ea typeface="+mn-ea"/>
              </a:rPr>
              <a:t>access</a:t>
            </a:r>
            <a:r>
              <a:rPr lang="zh-CN" altLang="en-US" sz="18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latin typeface="+mn-lt"/>
                <a:ea typeface="+mn-ea"/>
              </a:rPr>
              <a:t>control</a:t>
            </a:r>
            <a:endParaRPr 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54AF08-D2E8-0E4B-B7CA-11C2EC5A8F43}"/>
              </a:ext>
            </a:extLst>
          </p:cNvPr>
          <p:cNvSpPr txBox="1"/>
          <p:nvPr/>
        </p:nvSpPr>
        <p:spPr>
          <a:xfrm>
            <a:off x="6058035" y="209130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2"/>
                </a:solidFill>
                <a:latin typeface="+mn-lt"/>
                <a:ea typeface="+mn-ea"/>
              </a:rPr>
              <a:t>error</a:t>
            </a:r>
            <a:r>
              <a:rPr lang="zh-CN" altLang="en-US" sz="18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endParaRPr lang="en-US" altLang="zh-CN" sz="1800" dirty="0">
              <a:solidFill>
                <a:schemeClr val="accent2"/>
              </a:solidFill>
              <a:latin typeface="+mn-lt"/>
              <a:ea typeface="+mn-ea"/>
            </a:endParaRPr>
          </a:p>
          <a:p>
            <a:r>
              <a:rPr lang="en-US" altLang="zh-CN" sz="1800" dirty="0">
                <a:solidFill>
                  <a:schemeClr val="accent2"/>
                </a:solidFill>
                <a:latin typeface="+mn-lt"/>
                <a:ea typeface="+mn-ea"/>
              </a:rPr>
              <a:t>detection</a:t>
            </a:r>
            <a:endParaRPr 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91D743-7E5C-DE48-A192-326D05EF500E}"/>
              </a:ext>
            </a:extLst>
          </p:cNvPr>
          <p:cNvSpPr txBox="1"/>
          <p:nvPr/>
        </p:nvSpPr>
        <p:spPr>
          <a:xfrm>
            <a:off x="3462914" y="2039351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2"/>
                </a:solidFill>
                <a:latin typeface="+mn-lt"/>
                <a:ea typeface="+mn-ea"/>
              </a:rPr>
              <a:t>multiplexing</a:t>
            </a:r>
          </a:p>
          <a:p>
            <a:r>
              <a:rPr lang="en-US" altLang="zh-CN" sz="1800" dirty="0">
                <a:solidFill>
                  <a:schemeClr val="accent2"/>
                </a:solidFill>
                <a:latin typeface="+mn-lt"/>
                <a:ea typeface="+mn-ea"/>
              </a:rPr>
              <a:t>/demultiplexing</a:t>
            </a:r>
            <a:endParaRPr 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20236FF-4C24-314F-ADEC-3D8C7DED6C68}"/>
              </a:ext>
            </a:extLst>
          </p:cNvPr>
          <p:cNvSpPr/>
          <p:nvPr/>
        </p:nvSpPr>
        <p:spPr bwMode="auto">
          <a:xfrm rot="5400000">
            <a:off x="2955151" y="3085608"/>
            <a:ext cx="173708" cy="204852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E579CBB2-4740-EC44-9D67-51539B721E5A}"/>
              </a:ext>
            </a:extLst>
          </p:cNvPr>
          <p:cNvSpPr/>
          <p:nvPr/>
        </p:nvSpPr>
        <p:spPr bwMode="auto">
          <a:xfrm rot="16200000">
            <a:off x="6733706" y="2486040"/>
            <a:ext cx="233191" cy="88698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5F6505BE-5E40-9046-99C4-A49E5033B234}"/>
              </a:ext>
            </a:extLst>
          </p:cNvPr>
          <p:cNvSpPr/>
          <p:nvPr/>
        </p:nvSpPr>
        <p:spPr bwMode="auto">
          <a:xfrm rot="16200000">
            <a:off x="4396326" y="2487088"/>
            <a:ext cx="172120" cy="64615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7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2" grpId="0"/>
      <p:bldP spid="63" grpId="0"/>
      <p:bldP spid="6" grpId="0" animBg="1"/>
      <p:bldP spid="68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858389-6C2B-C14B-9C68-6C42593A88E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8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7522" name="Freeform 2"/>
          <p:cNvSpPr>
            <a:spLocks/>
          </p:cNvSpPr>
          <p:nvPr/>
        </p:nvSpPr>
        <p:spPr bwMode="auto">
          <a:xfrm>
            <a:off x="6669088" y="3276600"/>
            <a:ext cx="1179512" cy="609600"/>
          </a:xfrm>
          <a:custGeom>
            <a:avLst/>
            <a:gdLst>
              <a:gd name="T0" fmla="*/ 0 w 743"/>
              <a:gd name="T1" fmla="*/ 0 h 384"/>
              <a:gd name="T2" fmla="*/ 2147483647 w 743"/>
              <a:gd name="T3" fmla="*/ 2147483647 h 384"/>
              <a:gd name="T4" fmla="*/ 0 w 743"/>
              <a:gd name="T5" fmla="*/ 2147483647 h 384"/>
              <a:gd name="T6" fmla="*/ 2147483647 w 743"/>
              <a:gd name="T7" fmla="*/ 2147483647 h 384"/>
              <a:gd name="T8" fmla="*/ 2147483647 w 743"/>
              <a:gd name="T9" fmla="*/ 2147483647 h 384"/>
              <a:gd name="T10" fmla="*/ 2147483647 w 743"/>
              <a:gd name="T11" fmla="*/ 2147483647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3"/>
              <a:gd name="T19" fmla="*/ 0 h 384"/>
              <a:gd name="T20" fmla="*/ 743 w 743"/>
              <a:gd name="T21" fmla="*/ 384 h 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3" h="384">
                <a:moveTo>
                  <a:pt x="0" y="0"/>
                </a:moveTo>
                <a:lnTo>
                  <a:pt x="23" y="194"/>
                </a:lnTo>
                <a:lnTo>
                  <a:pt x="0" y="384"/>
                </a:lnTo>
                <a:lnTo>
                  <a:pt x="713" y="384"/>
                </a:lnTo>
                <a:lnTo>
                  <a:pt x="695" y="194"/>
                </a:lnTo>
                <a:lnTo>
                  <a:pt x="743" y="2"/>
                </a:lnTo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Network Layer: IP</a:t>
            </a:r>
            <a:endParaRPr lang="en-US" altLang="x-none" sz="36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550863" y="1477963"/>
            <a:ext cx="5410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Services (to transport layer)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multiplexing</a:t>
            </a:r>
            <a:r>
              <a:rPr lang="en-US" altLang="zh-CN" sz="20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/</a:t>
            </a:r>
            <a:r>
              <a:rPr lang="en-US" altLang="x-none" sz="2000" dirty="0" err="1">
                <a:solidFill>
                  <a:srgbClr val="3333CC"/>
                </a:solidFill>
                <a:latin typeface="Comic Sans MS" charset="0"/>
              </a:rPr>
              <a:t>demultiplexing</a:t>
            </a: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 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from/to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 the 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transport</a:t>
            </a:r>
            <a:endParaRPr lang="en-US" altLang="x-none" sz="1800" dirty="0">
              <a:solidFill>
                <a:srgbClr val="3333CC"/>
              </a:solidFill>
              <a:latin typeface="Comic Sans MS" charset="0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fragmentation and </a:t>
            </a:r>
            <a:r>
              <a:rPr lang="en-US" altLang="zh-CN" sz="20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r</a:t>
            </a: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eassembling: 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p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artition a fragment into smaller packet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s</a:t>
            </a:r>
          </a:p>
          <a:p>
            <a:pPr lvl="2" algn="l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removed in IPv6</a:t>
            </a:r>
            <a:endParaRPr lang="en-US" altLang="x-none" sz="1800" dirty="0">
              <a:solidFill>
                <a:srgbClr val="3333CC"/>
              </a:solidFill>
              <a:latin typeface="Comic Sans MS" charset="0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zh-CN" sz="20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error detection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routing: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b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est-effort to send packets from source to destination</a:t>
            </a:r>
            <a:endParaRPr lang="en-US" altLang="zh-CN" sz="2000" dirty="0">
              <a:solidFill>
                <a:srgbClr val="3333CC"/>
              </a:solidFill>
              <a:latin typeface="Comic Sans MS" charset="0"/>
              <a:ea typeface="宋体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certain </a:t>
            </a:r>
            <a:r>
              <a:rPr lang="en-US" altLang="x-none" sz="2000" dirty="0" err="1">
                <a:solidFill>
                  <a:srgbClr val="3333CC"/>
                </a:solidFill>
                <a:latin typeface="Comic Sans MS" charset="0"/>
                <a:ea typeface="宋体" charset="-122"/>
              </a:rPr>
              <a:t>QoS</a:t>
            </a:r>
            <a:r>
              <a:rPr lang="en-US" altLang="x-none" sz="20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/</a:t>
            </a:r>
            <a:r>
              <a:rPr lang="en-US" altLang="x-none" sz="2000" dirty="0" err="1">
                <a:solidFill>
                  <a:srgbClr val="3333CC"/>
                </a:solidFill>
                <a:latin typeface="Comic Sans MS" charset="0"/>
                <a:ea typeface="宋体" charset="-122"/>
              </a:rPr>
              <a:t>CoS</a:t>
            </a:r>
            <a:endParaRPr lang="en-US" altLang="x-none" sz="2000" dirty="0">
              <a:solidFill>
                <a:srgbClr val="3333CC"/>
              </a:solidFill>
              <a:latin typeface="Comic Sans MS" charset="0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does not provide 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r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eliability or reservation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Interface: 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send a packet to a (transport-layer) peer at a specified global destination, with certain </a:t>
            </a:r>
            <a:r>
              <a:rPr lang="en-US" altLang="x-none" sz="1800" dirty="0" err="1">
                <a:solidFill>
                  <a:srgbClr val="000000"/>
                </a:solidFill>
                <a:latin typeface="Comic Sans MS" charset="0"/>
              </a:rPr>
              <a:t>QoS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/</a:t>
            </a:r>
            <a:r>
              <a:rPr lang="en-US" altLang="x-none" sz="1800" dirty="0" err="1">
                <a:solidFill>
                  <a:srgbClr val="000000"/>
                </a:solidFill>
                <a:latin typeface="Comic Sans MS" charset="0"/>
              </a:rPr>
              <a:t>CoS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7525" name="Freeform 5"/>
          <p:cNvSpPr>
            <a:spLocks/>
          </p:cNvSpPr>
          <p:nvPr/>
        </p:nvSpPr>
        <p:spPr bwMode="auto">
          <a:xfrm>
            <a:off x="5715000" y="1828800"/>
            <a:ext cx="10033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0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48" y="0"/>
                </a:moveTo>
                <a:cubicBezTo>
                  <a:pt x="340" y="368"/>
                  <a:pt x="632" y="736"/>
                  <a:pt x="624" y="1152"/>
                </a:cubicBezTo>
                <a:cubicBezTo>
                  <a:pt x="616" y="1568"/>
                  <a:pt x="308" y="2032"/>
                  <a:pt x="0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6" name="Freeform 6"/>
          <p:cNvSpPr>
            <a:spLocks/>
          </p:cNvSpPr>
          <p:nvPr/>
        </p:nvSpPr>
        <p:spPr bwMode="auto">
          <a:xfrm>
            <a:off x="7759700" y="1828800"/>
            <a:ext cx="10795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2147483647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584" y="0"/>
                </a:moveTo>
                <a:cubicBezTo>
                  <a:pt x="292" y="416"/>
                  <a:pt x="0" y="832"/>
                  <a:pt x="8" y="1248"/>
                </a:cubicBezTo>
                <a:cubicBezTo>
                  <a:pt x="16" y="1664"/>
                  <a:pt x="324" y="2080"/>
                  <a:pt x="632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6705600" y="3276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>
            <a:off x="6629400" y="3886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7011988" y="33178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5943600" y="5111750"/>
            <a:ext cx="874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7543800" y="5111750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Cable/DSL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6705600" y="5111750"/>
            <a:ext cx="89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Wireless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6607175" y="2635250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TCP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7391400" y="2667000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UDP</a:t>
            </a:r>
          </a:p>
        </p:txBody>
      </p:sp>
      <p:sp>
        <p:nvSpPr>
          <p:cNvPr id="107535" name="Line 20"/>
          <p:cNvSpPr>
            <a:spLocks noChangeShapeType="1"/>
          </p:cNvSpPr>
          <p:nvPr/>
        </p:nvSpPr>
        <p:spPr bwMode="auto">
          <a:xfrm>
            <a:off x="5715000" y="5562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21"/>
          <p:cNvSpPr>
            <a:spLocks noChangeShapeType="1"/>
          </p:cNvSpPr>
          <p:nvPr/>
        </p:nvSpPr>
        <p:spPr bwMode="auto">
          <a:xfrm>
            <a:off x="6248400" y="24384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22"/>
          <p:cNvSpPr>
            <a:spLocks noChangeShapeType="1"/>
          </p:cNvSpPr>
          <p:nvPr/>
        </p:nvSpPr>
        <p:spPr bwMode="auto">
          <a:xfrm>
            <a:off x="7239000" y="2438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7538" name="Straight Connector 24"/>
          <p:cNvCxnSpPr>
            <a:cxnSpLocks noChangeShapeType="1"/>
          </p:cNvCxnSpPr>
          <p:nvPr/>
        </p:nvCxnSpPr>
        <p:spPr bwMode="auto">
          <a:xfrm rot="5400000">
            <a:off x="6740525" y="2292350"/>
            <a:ext cx="3190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39" name="Text Box 14"/>
          <p:cNvSpPr txBox="1">
            <a:spLocks noChangeArrowheads="1"/>
          </p:cNvSpPr>
          <p:nvPr/>
        </p:nvSpPr>
        <p:spPr bwMode="auto">
          <a:xfrm>
            <a:off x="6272213" y="2095500"/>
            <a:ext cx="549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SSL</a:t>
            </a:r>
          </a:p>
        </p:txBody>
      </p:sp>
      <p:grpSp>
        <p:nvGrpSpPr>
          <p:cNvPr id="107540" name="Group 26"/>
          <p:cNvGrpSpPr>
            <a:grpSpLocks/>
          </p:cNvGrpSpPr>
          <p:nvPr/>
        </p:nvGrpSpPr>
        <p:grpSpPr bwMode="auto">
          <a:xfrm>
            <a:off x="5805488" y="1801813"/>
            <a:ext cx="2971800" cy="377825"/>
            <a:chOff x="2604654" y="1967359"/>
            <a:chExt cx="2971800" cy="378102"/>
          </a:xfrm>
        </p:grpSpPr>
        <p:sp>
          <p:nvSpPr>
            <p:cNvPr id="107541" name="Text Box 16"/>
            <p:cNvSpPr txBox="1">
              <a:spLocks noChangeArrowheads="1"/>
            </p:cNvSpPr>
            <p:nvPr/>
          </p:nvSpPr>
          <p:spPr bwMode="auto">
            <a:xfrm>
              <a:off x="4642364" y="2008911"/>
              <a:ext cx="73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Telnet</a:t>
              </a:r>
            </a:p>
          </p:txBody>
        </p:sp>
        <p:sp>
          <p:nvSpPr>
            <p:cNvPr id="107542" name="Text Box 17"/>
            <p:cNvSpPr txBox="1">
              <a:spLocks noChangeArrowheads="1"/>
            </p:cNvSpPr>
            <p:nvPr/>
          </p:nvSpPr>
          <p:spPr bwMode="auto">
            <a:xfrm>
              <a:off x="2843502" y="1995054"/>
              <a:ext cx="704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107543" name="Text Box 18"/>
            <p:cNvSpPr txBox="1">
              <a:spLocks noChangeArrowheads="1"/>
            </p:cNvSpPr>
            <p:nvPr/>
          </p:nvSpPr>
          <p:spPr bwMode="auto">
            <a:xfrm>
              <a:off x="4191000" y="2008910"/>
              <a:ext cx="566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FTP</a:t>
              </a:r>
            </a:p>
          </p:txBody>
        </p:sp>
        <p:sp>
          <p:nvSpPr>
            <p:cNvPr id="107544" name="Text Box 19"/>
            <p:cNvSpPr txBox="1">
              <a:spLocks noChangeArrowheads="1"/>
            </p:cNvSpPr>
            <p:nvPr/>
          </p:nvSpPr>
          <p:spPr bwMode="auto">
            <a:xfrm>
              <a:off x="3480522" y="2008908"/>
              <a:ext cx="793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WWW</a:t>
              </a:r>
            </a:p>
          </p:txBody>
        </p:sp>
        <p:sp>
          <p:nvSpPr>
            <p:cNvPr id="107545" name="Line 20"/>
            <p:cNvSpPr>
              <a:spLocks noChangeShapeType="1"/>
            </p:cNvSpPr>
            <p:nvPr/>
          </p:nvSpPr>
          <p:spPr bwMode="auto">
            <a:xfrm>
              <a:off x="2604654" y="1967359"/>
              <a:ext cx="297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7546" name="Straight Connector 32"/>
            <p:cNvCxnSpPr>
              <a:cxnSpLocks noChangeShapeType="1"/>
            </p:cNvCxnSpPr>
            <p:nvPr/>
          </p:nvCxnSpPr>
          <p:spPr bwMode="auto">
            <a:xfrm>
              <a:off x="2867891" y="2313709"/>
              <a:ext cx="81741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9183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69" name="Group 28"/>
          <p:cNvGrpSpPr>
            <a:grpSpLocks/>
          </p:cNvGrpSpPr>
          <p:nvPr/>
        </p:nvGrpSpPr>
        <p:grpSpPr bwMode="auto">
          <a:xfrm>
            <a:off x="6926263" y="4354513"/>
            <a:ext cx="2217737" cy="2503487"/>
            <a:chOff x="5715000" y="1801815"/>
            <a:chExt cx="3124200" cy="3760785"/>
          </a:xfrm>
        </p:grpSpPr>
        <p:sp>
          <p:nvSpPr>
            <p:cNvPr id="109598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99" name="Freeform 30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0" name="Freeform 31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1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2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3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</a:rPr>
                <a:t>IP</a:t>
              </a:r>
            </a:p>
          </p:txBody>
        </p:sp>
        <p:sp>
          <p:nvSpPr>
            <p:cNvPr id="109604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9605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9606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9607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9608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9609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0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1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9612" name="Straight Connector 24"/>
            <p:cNvCxnSpPr>
              <a:cxnSpLocks noChangeShapeType="1"/>
            </p:cNvCxnSpPr>
            <p:nvPr/>
          </p:nvCxnSpPr>
          <p:spPr bwMode="auto">
            <a:xfrm rot="5400000">
              <a:off x="6740525" y="2292350"/>
              <a:ext cx="31908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613" name="Text Box 14"/>
            <p:cNvSpPr txBox="1">
              <a:spLocks noChangeArrowheads="1"/>
            </p:cNvSpPr>
            <p:nvPr/>
          </p:nvSpPr>
          <p:spPr bwMode="auto">
            <a:xfrm>
              <a:off x="6245159" y="2095503"/>
              <a:ext cx="603381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 b="1">
                  <a:solidFill>
                    <a:srgbClr val="000000"/>
                  </a:solidFill>
                </a:rPr>
                <a:t>SSL</a:t>
              </a:r>
            </a:p>
          </p:txBody>
        </p:sp>
        <p:grpSp>
          <p:nvGrpSpPr>
            <p:cNvPr id="109614" name="Group 26"/>
            <p:cNvGrpSpPr>
              <a:grpSpLocks/>
            </p:cNvGrpSpPr>
            <p:nvPr/>
          </p:nvGrpSpPr>
          <p:grpSpPr bwMode="auto">
            <a:xfrm>
              <a:off x="5805488" y="1801815"/>
              <a:ext cx="2971800" cy="434438"/>
              <a:chOff x="2604654" y="1967359"/>
              <a:chExt cx="2971800" cy="434756"/>
            </a:xfrm>
          </p:grpSpPr>
          <p:sp>
            <p:nvSpPr>
              <p:cNvPr id="109615" name="Text Box 16"/>
              <p:cNvSpPr txBox="1">
                <a:spLocks noChangeArrowheads="1"/>
              </p:cNvSpPr>
              <p:nvPr/>
            </p:nvSpPr>
            <p:spPr bwMode="auto">
              <a:xfrm>
                <a:off x="4619440" y="2008911"/>
                <a:ext cx="784036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09616" name="Text Box 17"/>
              <p:cNvSpPr txBox="1">
                <a:spLocks noChangeArrowheads="1"/>
              </p:cNvSpPr>
              <p:nvPr/>
            </p:nvSpPr>
            <p:spPr bwMode="auto">
              <a:xfrm>
                <a:off x="2803909" y="1995054"/>
                <a:ext cx="784036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09617" name="Text Box 18"/>
              <p:cNvSpPr txBox="1">
                <a:spLocks noChangeArrowheads="1"/>
              </p:cNvSpPr>
              <p:nvPr/>
            </p:nvSpPr>
            <p:spPr bwMode="auto">
              <a:xfrm>
                <a:off x="4154614" y="2008910"/>
                <a:ext cx="639512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09618" name="Text Box 19"/>
              <p:cNvSpPr txBox="1">
                <a:spLocks noChangeArrowheads="1"/>
              </p:cNvSpPr>
              <p:nvPr/>
            </p:nvSpPr>
            <p:spPr bwMode="auto">
              <a:xfrm>
                <a:off x="3440216" y="2008908"/>
                <a:ext cx="874362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09619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9620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2867891" y="2313709"/>
                <a:ext cx="817418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09570" name="Group 1"/>
          <p:cNvGrpSpPr>
            <a:grpSpLocks/>
          </p:cNvGrpSpPr>
          <p:nvPr/>
        </p:nvGrpSpPr>
        <p:grpSpPr bwMode="auto">
          <a:xfrm>
            <a:off x="0" y="4354513"/>
            <a:ext cx="2217738" cy="2503487"/>
            <a:chOff x="5715000" y="1801815"/>
            <a:chExt cx="3124200" cy="3760785"/>
          </a:xfrm>
        </p:grpSpPr>
        <p:sp>
          <p:nvSpPr>
            <p:cNvPr id="109575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76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7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8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9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0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</a:rPr>
                <a:t>IP</a:t>
              </a:r>
            </a:p>
          </p:txBody>
        </p:sp>
        <p:sp>
          <p:nvSpPr>
            <p:cNvPr id="109581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9582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9583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9584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9585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9586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7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8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9589" name="Straight Connector 24"/>
            <p:cNvCxnSpPr>
              <a:cxnSpLocks noChangeShapeType="1"/>
            </p:cNvCxnSpPr>
            <p:nvPr/>
          </p:nvCxnSpPr>
          <p:spPr bwMode="auto">
            <a:xfrm rot="5400000">
              <a:off x="6740525" y="2292350"/>
              <a:ext cx="31908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590" name="Text Box 14"/>
            <p:cNvSpPr txBox="1">
              <a:spLocks noChangeArrowheads="1"/>
            </p:cNvSpPr>
            <p:nvPr/>
          </p:nvSpPr>
          <p:spPr bwMode="auto">
            <a:xfrm>
              <a:off x="6245159" y="2095503"/>
              <a:ext cx="603381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 b="1">
                  <a:solidFill>
                    <a:srgbClr val="000000"/>
                  </a:solidFill>
                </a:rPr>
                <a:t>SSL</a:t>
              </a:r>
            </a:p>
          </p:txBody>
        </p:sp>
        <p:grpSp>
          <p:nvGrpSpPr>
            <p:cNvPr id="109591" name="Group 26"/>
            <p:cNvGrpSpPr>
              <a:grpSpLocks/>
            </p:cNvGrpSpPr>
            <p:nvPr/>
          </p:nvGrpSpPr>
          <p:grpSpPr bwMode="auto">
            <a:xfrm>
              <a:off x="5805488" y="1801815"/>
              <a:ext cx="2971800" cy="434438"/>
              <a:chOff x="2604654" y="1967359"/>
              <a:chExt cx="2971800" cy="434756"/>
            </a:xfrm>
          </p:grpSpPr>
          <p:sp>
            <p:nvSpPr>
              <p:cNvPr id="109592" name="Text Box 16"/>
              <p:cNvSpPr txBox="1">
                <a:spLocks noChangeArrowheads="1"/>
              </p:cNvSpPr>
              <p:nvPr/>
            </p:nvSpPr>
            <p:spPr bwMode="auto">
              <a:xfrm>
                <a:off x="4619440" y="2008911"/>
                <a:ext cx="784036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09593" name="Text Box 17"/>
              <p:cNvSpPr txBox="1">
                <a:spLocks noChangeArrowheads="1"/>
              </p:cNvSpPr>
              <p:nvPr/>
            </p:nvSpPr>
            <p:spPr bwMode="auto">
              <a:xfrm>
                <a:off x="2803909" y="1995054"/>
                <a:ext cx="784036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09594" name="Text Box 18"/>
              <p:cNvSpPr txBox="1">
                <a:spLocks noChangeArrowheads="1"/>
              </p:cNvSpPr>
              <p:nvPr/>
            </p:nvSpPr>
            <p:spPr bwMode="auto">
              <a:xfrm>
                <a:off x="4154614" y="2008910"/>
                <a:ext cx="639512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09595" name="Text Box 19"/>
              <p:cNvSpPr txBox="1">
                <a:spLocks noChangeArrowheads="1"/>
              </p:cNvSpPr>
              <p:nvPr/>
            </p:nvSpPr>
            <p:spPr bwMode="auto">
              <a:xfrm>
                <a:off x="3440216" y="2008908"/>
                <a:ext cx="874362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09596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9597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2867891" y="2313709"/>
                <a:ext cx="817418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095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BAEF45C-B777-A34A-B5DC-E3E14D97E85A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9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9572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4000" u="sng">
                <a:solidFill>
                  <a:srgbClr val="3333CC"/>
                </a:solidFill>
                <a:latin typeface="Comic Sans MS" charset="0"/>
              </a:rPr>
              <a:t>Network Layer: IP</a:t>
            </a:r>
            <a:r>
              <a:rPr lang="en-US" altLang="zh-CN" sz="40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v4</a:t>
            </a:r>
            <a:r>
              <a:rPr lang="en-US" altLang="x-none" sz="4000" u="sng">
                <a:solidFill>
                  <a:srgbClr val="3333CC"/>
                </a:solidFill>
                <a:latin typeface="Comic Sans MS" charset="0"/>
              </a:rPr>
              <a:t> </a:t>
            </a:r>
            <a:r>
              <a:rPr lang="en-US" altLang="zh-CN" sz="40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Header</a:t>
            </a:r>
            <a:endParaRPr lang="en-US" altLang="x-none" sz="4000" u="sng">
              <a:solidFill>
                <a:srgbClr val="3333CC"/>
              </a:solidFill>
              <a:latin typeface="Comic Sans MS" charset="0"/>
            </a:endParaRPr>
          </a:p>
        </p:txBody>
      </p:sp>
      <p:pic>
        <p:nvPicPr>
          <p:cNvPr id="1208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376363"/>
            <a:ext cx="815340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574" name="Straight Arrow Connector 52"/>
          <p:cNvCxnSpPr>
            <a:cxnSpLocks noChangeShapeType="1"/>
          </p:cNvCxnSpPr>
          <p:nvPr/>
        </p:nvCxnSpPr>
        <p:spPr bwMode="auto">
          <a:xfrm>
            <a:off x="1495425" y="5548313"/>
            <a:ext cx="6124575" cy="1746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DC3608-B55D-6A4A-AAAA-B7FBF7D82DB2}"/>
              </a:ext>
            </a:extLst>
          </p:cNvPr>
          <p:cNvSpPr txBox="1"/>
          <p:nvPr/>
        </p:nvSpPr>
        <p:spPr>
          <a:xfrm>
            <a:off x="2201728" y="5379046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multiplexing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/demultiplexing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2BB871-4375-4946-A35E-0847ECAF34B1}"/>
              </a:ext>
            </a:extLst>
          </p:cNvPr>
          <p:cNvCxnSpPr>
            <a:cxnSpLocks/>
            <a:stCxn id="54" idx="0"/>
          </p:cNvCxnSpPr>
          <p:nvPr/>
        </p:nvCxnSpPr>
        <p:spPr bwMode="auto">
          <a:xfrm flipV="1">
            <a:off x="3037855" y="2840478"/>
            <a:ext cx="391657" cy="25385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7358CE-9FD4-FE48-8DCC-CA70691E572E}"/>
              </a:ext>
            </a:extLst>
          </p:cNvPr>
          <p:cNvSpPr/>
          <p:nvPr/>
        </p:nvSpPr>
        <p:spPr>
          <a:xfrm>
            <a:off x="-90239" y="2003445"/>
            <a:ext cx="1809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fragmentation </a:t>
            </a:r>
            <a:r>
              <a:rPr lang="en-US" altLang="zh-CN" sz="1600" dirty="0">
                <a:solidFill>
                  <a:srgbClr val="3333CC"/>
                </a:solidFill>
                <a:latin typeface="Comic Sans MS" charset="0"/>
              </a:rPr>
              <a:t>/</a:t>
            </a: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 </a:t>
            </a:r>
            <a:r>
              <a:rPr lang="en-US" altLang="zh-CN" sz="16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r</a:t>
            </a: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eassembling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3AD09E-D6F5-1343-B312-EF997B2DCFE5}"/>
              </a:ext>
            </a:extLst>
          </p:cNvPr>
          <p:cNvSpPr txBox="1"/>
          <p:nvPr/>
        </p:nvSpPr>
        <p:spPr>
          <a:xfrm>
            <a:off x="7070009" y="2462395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error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detection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4F4B64-147E-614E-8DD6-30BF075B1A12}"/>
              </a:ext>
            </a:extLst>
          </p:cNvPr>
          <p:cNvSpPr txBox="1"/>
          <p:nvPr/>
        </p:nvSpPr>
        <p:spPr>
          <a:xfrm>
            <a:off x="7118" y="3052717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routing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5F910E-D020-D847-887B-F535D47763E2}"/>
              </a:ext>
            </a:extLst>
          </p:cNvPr>
          <p:cNvCxnSpPr>
            <a:cxnSpLocks/>
          </p:cNvCxnSpPr>
          <p:nvPr/>
        </p:nvCxnSpPr>
        <p:spPr bwMode="auto">
          <a:xfrm flipV="1">
            <a:off x="813974" y="2757844"/>
            <a:ext cx="627359" cy="3432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E6A6B1-49A4-AD46-BB70-CCBA13EC8261}"/>
              </a:ext>
            </a:extLst>
          </p:cNvPr>
          <p:cNvCxnSpPr>
            <a:cxnSpLocks/>
            <a:stCxn id="63" idx="3"/>
          </p:cNvCxnSpPr>
          <p:nvPr/>
        </p:nvCxnSpPr>
        <p:spPr bwMode="auto">
          <a:xfrm flipV="1">
            <a:off x="876267" y="3206530"/>
            <a:ext cx="2725485" cy="154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1B0C48-F64C-0F40-92F3-F2B78C63C948}"/>
              </a:ext>
            </a:extLst>
          </p:cNvPr>
          <p:cNvCxnSpPr>
            <a:cxnSpLocks/>
          </p:cNvCxnSpPr>
          <p:nvPr/>
        </p:nvCxnSpPr>
        <p:spPr bwMode="auto">
          <a:xfrm>
            <a:off x="821236" y="3400253"/>
            <a:ext cx="2665195" cy="225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1E74B5-6C66-724D-A5FD-4B8180D78675}"/>
              </a:ext>
            </a:extLst>
          </p:cNvPr>
          <p:cNvSpPr txBox="1"/>
          <p:nvPr/>
        </p:nvSpPr>
        <p:spPr>
          <a:xfrm>
            <a:off x="3123061" y="128695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QoS/</a:t>
            </a:r>
            <a:r>
              <a:rPr lang="en-US" altLang="zh-CN" sz="1600" dirty="0" err="1">
                <a:solidFill>
                  <a:schemeClr val="accent2"/>
                </a:solidFill>
                <a:latin typeface="+mn-lt"/>
                <a:ea typeface="+mn-ea"/>
              </a:rPr>
              <a:t>CoS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342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/>
      <p:bldP spid="63" grpId="0"/>
      <p:bldP spid="7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7763</TotalTime>
  <Words>2521</Words>
  <Application>Microsoft Macintosh PowerPoint</Application>
  <PresentationFormat>On-screen Show (4:3)</PresentationFormat>
  <Paragraphs>740</Paragraphs>
  <Slides>43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ＭＳ Ｐゴシック</vt:lpstr>
      <vt:lpstr>宋体</vt:lpstr>
      <vt:lpstr>ZapfDingbats</vt:lpstr>
      <vt:lpstr>Arial</vt:lpstr>
      <vt:lpstr>Comic Sans MS</vt:lpstr>
      <vt:lpstr>Courier New</vt:lpstr>
      <vt:lpstr>Tahoma</vt:lpstr>
      <vt:lpstr>Times New Roman</vt:lpstr>
      <vt:lpstr>Wingdings</vt:lpstr>
      <vt:lpstr>Default Design</vt:lpstr>
      <vt:lpstr>Photo Editor Photo</vt:lpstr>
      <vt:lpstr>Clip</vt:lpstr>
      <vt:lpstr>Network Applications:  Email, DNS</vt:lpstr>
      <vt:lpstr>Outline</vt:lpstr>
      <vt:lpstr>Recap: Layering</vt:lpstr>
      <vt:lpstr>Some Implications of Layered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Transport Services and APIs</vt:lpstr>
      <vt:lpstr>Socket Service Model and API</vt:lpstr>
      <vt:lpstr>Multiplexing/Demultiplexing</vt:lpstr>
      <vt:lpstr>PowerPoint Presentation</vt:lpstr>
      <vt:lpstr>PowerPoint Presentation</vt:lpstr>
      <vt:lpstr>PowerPoint Presentation</vt:lpstr>
      <vt:lpstr>Secure Socket Layer Architecture</vt:lpstr>
      <vt:lpstr>SSL Record-Layer Packet Format</vt:lpstr>
      <vt:lpstr>Summary: The Big Picture  of the Internet</vt:lpstr>
      <vt:lpstr>PowerPoint Presentation</vt:lpstr>
      <vt:lpstr>Outline</vt:lpstr>
      <vt:lpstr>Application Layer: Goals</vt:lpstr>
      <vt:lpstr>Network Applications vs. Application-layer Protocols</vt:lpstr>
      <vt:lpstr>App. and Trans.: App. Protocols and their Transport Protocols</vt:lpstr>
      <vt:lpstr>Client-Server Paradigm</vt:lpstr>
      <vt:lpstr>Client-Server Paradigm: Key Questions</vt:lpstr>
      <vt:lpstr>Outline</vt:lpstr>
      <vt:lpstr>Electronic Mail</vt:lpstr>
      <vt:lpstr>Demo: SMTP</vt:lpstr>
      <vt:lpstr>Electronic Mail: Components</vt:lpstr>
      <vt:lpstr>Email Transport Architecture</vt:lpstr>
      <vt:lpstr>SMTP: Mail Transport Protocol Messages (Envelop Messages)</vt:lpstr>
      <vt:lpstr>Mail Message Data</vt:lpstr>
      <vt:lpstr>Message Format: Multimedia Extensions</vt:lpstr>
      <vt:lpstr>Multipart Type: How Attachment Works</vt:lpstr>
      <vt:lpstr>POP3 Protocol: Mail Retrieval</vt:lpstr>
      <vt:lpstr>Exercise</vt:lpstr>
      <vt:lpstr>Evaluation of SMTP/POP/IMAP</vt:lpstr>
      <vt:lpstr>Email Security: Spam</vt:lpstr>
      <vt:lpstr>Email Security Issue: Spam</vt:lpstr>
      <vt:lpstr>Email Security Issue: Spam</vt:lpstr>
      <vt:lpstr>Discussion: How May One Handle  Email Spams?</vt:lpstr>
      <vt:lpstr>Detection Methods Used by GMail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440</cp:revision>
  <cp:lastPrinted>2017-09-14T16:37:59Z</cp:lastPrinted>
  <dcterms:created xsi:type="dcterms:W3CDTF">1999-10-08T19:08:27Z</dcterms:created>
  <dcterms:modified xsi:type="dcterms:W3CDTF">2022-09-22T16:34:58Z</dcterms:modified>
</cp:coreProperties>
</file>