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333" r:id="rId2"/>
    <p:sldId id="360" r:id="rId3"/>
    <p:sldId id="398" r:id="rId4"/>
    <p:sldId id="506" r:id="rId5"/>
    <p:sldId id="565" r:id="rId6"/>
    <p:sldId id="582" r:id="rId7"/>
    <p:sldId id="505" r:id="rId8"/>
    <p:sldId id="525" r:id="rId9"/>
    <p:sldId id="1171" r:id="rId10"/>
    <p:sldId id="1172" r:id="rId11"/>
    <p:sldId id="1173" r:id="rId12"/>
    <p:sldId id="507" r:id="rId13"/>
    <p:sldId id="1174" r:id="rId14"/>
    <p:sldId id="1176" r:id="rId15"/>
    <p:sldId id="388" r:id="rId16"/>
    <p:sldId id="302" r:id="rId17"/>
    <p:sldId id="397" r:id="rId18"/>
    <p:sldId id="437" r:id="rId19"/>
    <p:sldId id="1177" r:id="rId20"/>
    <p:sldId id="400" r:id="rId21"/>
    <p:sldId id="1178" r:id="rId22"/>
    <p:sldId id="1179" r:id="rId23"/>
    <p:sldId id="584" r:id="rId24"/>
    <p:sldId id="585" r:id="rId25"/>
    <p:sldId id="586" r:id="rId26"/>
    <p:sldId id="587" r:id="rId27"/>
    <p:sldId id="588" r:id="rId28"/>
    <p:sldId id="481" r:id="rId29"/>
    <p:sldId id="482" r:id="rId30"/>
    <p:sldId id="421" r:id="rId31"/>
    <p:sldId id="483" r:id="rId32"/>
    <p:sldId id="484" r:id="rId33"/>
    <p:sldId id="567" r:id="rId34"/>
    <p:sldId id="577" r:id="rId35"/>
    <p:sldId id="578" r:id="rId36"/>
    <p:sldId id="566" r:id="rId37"/>
    <p:sldId id="528" r:id="rId38"/>
    <p:sldId id="579" r:id="rId39"/>
    <p:sldId id="508" r:id="rId40"/>
    <p:sldId id="509" r:id="rId41"/>
    <p:sldId id="580" r:id="rId42"/>
    <p:sldId id="581" r:id="rId43"/>
    <p:sldId id="543" r:id="rId44"/>
    <p:sldId id="569" r:id="rId45"/>
    <p:sldId id="468" r:id="rId46"/>
    <p:sldId id="470" r:id="rId47"/>
    <p:sldId id="454" r:id="rId48"/>
    <p:sldId id="455" r:id="rId49"/>
    <p:sldId id="456" r:id="rId50"/>
    <p:sldId id="457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AEAEA"/>
    <a:srgbClr val="DDDDDD"/>
    <a:srgbClr val="FFFFCC"/>
    <a:srgbClr val="66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1"/>
    <p:restoredTop sz="96638"/>
  </p:normalViewPr>
  <p:slideViewPr>
    <p:cSldViewPr>
      <p:cViewPr varScale="1">
        <p:scale>
          <a:sx n="141" d="100"/>
          <a:sy n="141" d="100"/>
        </p:scale>
        <p:origin x="17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8338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ctr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3538" y="0"/>
            <a:ext cx="3128962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ctr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0663"/>
            <a:ext cx="3208338" cy="4778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3538" y="9110663"/>
            <a:ext cx="3128962" cy="4778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823E52C7-F698-0A4C-80CD-9FE1B85DC9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>
            <a:lvl1pPr algn="l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>
            <a:lvl1pPr algn="r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b" anchorCtr="0" compatLnSpc="1">
            <a:prstTxWarp prst="textNoShape">
              <a:avLst/>
            </a:prstTxWarp>
          </a:bodyPr>
          <a:lstStyle>
            <a:lvl1pPr algn="l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Comic Sans MS" charset="0"/>
              </a:defRPr>
            </a:lvl1pPr>
          </a:lstStyle>
          <a:p>
            <a:pPr>
              <a:defRPr/>
            </a:pPr>
            <a:fld id="{93D70120-BB9F-7A47-9E0D-FBDD385C40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AA9955A-0048-6C4A-94D9-B5938B8132B0}" type="slidenum">
              <a:rPr lang="en-US" altLang="x-none" sz="1200">
                <a:latin typeface="Comic Sans MS" charset="0"/>
              </a:rPr>
              <a:pPr algn="r"/>
              <a:t>1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Every increase of 20 ms in latency leads to 1% drop in click-through rate</a:t>
            </a:r>
            <a:br>
              <a:rPr lang="en-US" altLang="x-none">
                <a:ea typeface="ＭＳ Ｐゴシック" charset="-128"/>
              </a:rPr>
            </a:br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E-commerce abandonment zone: </a:t>
            </a:r>
          </a:p>
          <a:p>
            <a:pPr lvl="1"/>
            <a:r>
              <a:rPr lang="en-US" altLang="x-none">
                <a:ea typeface="ＭＳ Ｐゴシック" charset="-128"/>
              </a:rPr>
              <a:t>33% users will abandon a site takes longer than 4 sec [Jupiter]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C48BD6C-B0B7-0C4A-9CA0-6AE66FA45B37}" type="slidenum">
              <a:rPr lang="en-US" altLang="x-none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980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38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02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922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234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626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57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884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38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http://www.classicrotaryphones.com/new-england-operators2_big.jpg</a:t>
            </a:r>
          </a:p>
        </p:txBody>
      </p:sp>
    </p:spTree>
    <p:extLst>
      <p:ext uri="{BB962C8B-B14F-4D97-AF65-F5344CB8AC3E}">
        <p14:creationId xmlns:p14="http://schemas.microsoft.com/office/powerpoint/2010/main" val="2530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03845A0-6603-B34D-BBCE-5EBCC2484D28}" type="slidenum">
              <a:rPr lang="en-US" altLang="x-none" sz="1200">
                <a:latin typeface="Comic Sans MS" charset="0"/>
              </a:rPr>
              <a:pPr algn="r"/>
              <a:t>2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039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948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178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643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33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211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360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263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470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55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CEC877E-81BF-2A47-9F23-65AF795ED6F4}" type="slidenum">
              <a:rPr lang="en-US" altLang="x-none" sz="1200">
                <a:latin typeface="Comic Sans MS" charset="0"/>
              </a:rPr>
              <a:pPr algn="r"/>
              <a:t>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818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236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07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402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137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10M bps link and 10 flows: partition into 10 1 Mbps or </a:t>
            </a:r>
          </a:p>
        </p:txBody>
      </p:sp>
    </p:spTree>
    <p:extLst>
      <p:ext uri="{BB962C8B-B14F-4D97-AF65-F5344CB8AC3E}">
        <p14:creationId xmlns:p14="http://schemas.microsoft.com/office/powerpoint/2010/main" val="17863851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38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/>
            <a:fld id="{AAAC682C-EF70-5740-A84E-7ABC66DABCC1}" type="slidenum">
              <a:rPr lang="en-US" altLang="x-none" sz="1200">
                <a:latin typeface="Calibri" charset="0"/>
              </a:rPr>
              <a:pPr eaLnBrk="1" hangingPunct="1"/>
              <a:t>37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447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Key input parameters?</a:t>
            </a:r>
          </a:p>
        </p:txBody>
      </p:sp>
    </p:spTree>
    <p:extLst>
      <p:ext uri="{BB962C8B-B14F-4D97-AF65-F5344CB8AC3E}">
        <p14:creationId xmlns:p14="http://schemas.microsoft.com/office/powerpoint/2010/main" val="1412043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55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918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E214564-8261-3A44-8EA8-7B581750A85C}" type="slidenum">
              <a:rPr lang="en-US" altLang="x-none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896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0DF84DF-1630-A440-8B7C-919DC975DB82}" type="slidenum">
              <a:rPr lang="en-US" altLang="x-none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8233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32DE7B8-2C99-0E42-B3E4-046B4124138F}" type="slidenum">
              <a:rPr lang="en-US" altLang="x-none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2544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435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69136E8-F8E5-E544-AB88-32B9BA2C89B9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algn="r"/>
              <a:t>44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904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t"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236BE5C1-4D86-DE42-AD83-B55B7EAE9CC1}" type="slidenum">
              <a:rPr lang="en-US" altLang="x-none" sz="1200">
                <a:latin typeface="Calibri" charset="0"/>
              </a:rPr>
              <a:pPr algn="r" eaLnBrk="1" hangingPunct="1"/>
              <a:t>45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Rau = 2/3</a:t>
            </a:r>
          </a:p>
          <a:p>
            <a:r>
              <a:rPr lang="en-US" altLang="x-none">
                <a:latin typeface="Calibri" charset="0"/>
                <a:ea typeface="ＭＳ Ｐゴシック" charset="-128"/>
              </a:rPr>
              <a:t>(1-2/3)(2/3)^3 = 1/3 * 8/27 = 8/84 = 10% 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BA2F8674-B395-054E-91CF-F45EA43C8D45}" type="slidenum">
              <a:rPr lang="en-US" altLang="x-none" sz="1200">
                <a:latin typeface="Calibri" charset="0"/>
              </a:rPr>
              <a:pPr algn="r" eaLnBrk="1" hangingPunct="1"/>
              <a:t>46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876361D-5BEC-A54F-A20A-17D52F9BD903}" type="slidenum">
              <a:rPr lang="en-US" altLang="x-none" sz="1200">
                <a:latin typeface="Comic Sans MS" charset="0"/>
              </a:rPr>
              <a:pPr algn="r"/>
              <a:t>47</a:t>
            </a:fld>
            <a:endParaRPr lang="en-US" altLang="x-none" sz="1200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235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D0A3B2-B717-DB42-80B0-D6947FA15699}" type="slidenum">
              <a:rPr lang="en-US" altLang="x-none" sz="1200">
                <a:latin typeface="Comic Sans MS" charset="0"/>
              </a:rPr>
              <a:pPr algn="r"/>
              <a:t>50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2475"/>
            <a:ext cx="5359400" cy="431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15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12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63A497B2-0396-804C-894A-2E76B4171F56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4196E13-B118-A64E-A446-3168BD90C32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algn="r"/>
              <a:t>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81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DD0F-ACCD-2446-BC16-4C0A5A4C92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350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9A499-18D4-5D42-8974-16D62105C4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291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787D1-B53E-DE4A-912C-CCE3FF5068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756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4321" y="1600412"/>
            <a:ext cx="3811057" cy="2246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4321" y="3999444"/>
            <a:ext cx="3811057" cy="2248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36BE8-938B-7E48-968D-B5E213A662AE}" type="datetime1">
              <a:rPr lang="en-US" altLang="x-none"/>
              <a:pPr/>
              <a:t>9/13/22</a:t>
            </a:fld>
            <a:endParaRPr lang="en-US" altLang="x-non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ECF-B8BA-3F4E-B35B-490D33E872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272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D657-9558-0F49-AFEE-B5906D87F25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342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835BC-CEB6-5E44-8766-FA26560ACB1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687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78CFB-1A34-AB42-B432-FF699C15AF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51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1FEE-DECC-F341-BDB9-B242A2567C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94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566DA-3114-4F4D-BEE9-E0098A50FA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2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2049-0041-694B-AAE7-BBF2FB23E03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08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1A54-0A49-FE4C-A96A-CA425781459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4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92E4A-0144-614C-AB31-27C784188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8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11" tIns="45708" rIns="91411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/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85" tIns="45642" rIns="91285" bIns="45642">
            <a:spAutoFit/>
          </a:bodyPr>
          <a:lstStyle>
            <a:lvl1pPr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/>
          </a:p>
        </p:txBody>
      </p:sp>
      <p:sp>
        <p:nvSpPr>
          <p:cNvPr id="4526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26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26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</a:defRPr>
            </a:lvl1pPr>
          </a:lstStyle>
          <a:p>
            <a:pPr>
              <a:defRPr/>
            </a:pPr>
            <a:fld id="{E9CACA42-C27B-384F-AD7C-AC75ACD4DC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6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wmf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10" Type="http://schemas.openxmlformats.org/officeDocument/2006/relationships/image" Target="../media/image2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4.png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41.wmf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3.png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6.wmf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45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8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52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4.emf"/><Relationship Id="rId10" Type="http://schemas.openxmlformats.org/officeDocument/2006/relationships/image" Target="../media/image55.emf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5683" y="1752600"/>
            <a:ext cx="8225329" cy="1470025"/>
          </a:xfrm>
        </p:spPr>
        <p:txBody>
          <a:bodyPr anchor="ctr"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A Taxonomy of Communication Networks</a:t>
            </a:r>
            <a:r>
              <a:rPr lang="en-US" altLang="zh-CN" sz="3200" dirty="0">
                <a:ea typeface="ＭＳ Ｐゴシック" charset="-128"/>
              </a:rPr>
              <a:t>;</a:t>
            </a:r>
            <a:br>
              <a:rPr lang="en-US" altLang="zh-CN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Statistical Multiplexing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05200"/>
            <a:ext cx="7010400" cy="1752600"/>
          </a:xfrm>
        </p:spPr>
        <p:txBody>
          <a:bodyPr/>
          <a:lstStyle/>
          <a:p>
            <a:r>
              <a:rPr lang="en-US" altLang="zh-CN" sz="2400" dirty="0">
                <a:ea typeface="ＭＳ Ｐゴシック" charset="-128"/>
              </a:rPr>
              <a:t>Qiao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Xiang</a:t>
            </a:r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https://</a:t>
            </a:r>
            <a:r>
              <a:rPr lang="en-US" altLang="x-none" sz="2400" dirty="0" err="1">
                <a:ea typeface="ＭＳ Ｐゴシック" charset="-128"/>
              </a:rPr>
              <a:t>qiaoxiang.me</a:t>
            </a:r>
            <a:r>
              <a:rPr lang="en-US" altLang="x-none" sz="2400" dirty="0">
                <a:ea typeface="ＭＳ Ｐゴシック" charset="-128"/>
              </a:rPr>
              <a:t>/courses/cnns-xmuf2</a:t>
            </a:r>
            <a:r>
              <a:rPr lang="en-US" altLang="zh-CN" sz="2400" dirty="0">
                <a:ea typeface="ＭＳ Ｐゴシック" charset="-128"/>
              </a:rPr>
              <a:t>2</a:t>
            </a:r>
            <a:r>
              <a:rPr lang="en-US" altLang="x-none" sz="2400" dirty="0">
                <a:ea typeface="ＭＳ Ｐゴシック" charset="-128"/>
              </a:rPr>
              <a:t>/</a:t>
            </a:r>
            <a:r>
              <a:rPr lang="en-US" altLang="x-none" sz="2400" dirty="0" err="1">
                <a:ea typeface="ＭＳ Ｐゴシック" charset="-128"/>
              </a:rPr>
              <a:t>index.shtml</a:t>
            </a:r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09/</a:t>
            </a:r>
            <a:r>
              <a:rPr lang="en-US" altLang="zh-CN" sz="2400" dirty="0">
                <a:ea typeface="ＭＳ Ｐゴシック" charset="-128"/>
              </a:rPr>
              <a:t>15</a:t>
            </a:r>
            <a:r>
              <a:rPr lang="en-US" altLang="x-none" sz="2400" dirty="0">
                <a:ea typeface="ＭＳ Ｐゴシック" charset="-128"/>
              </a:rPr>
              <a:t>/20</a:t>
            </a:r>
            <a:r>
              <a:rPr lang="en-US" altLang="zh-CN" sz="2400" dirty="0">
                <a:ea typeface="ＭＳ Ｐゴシック" charset="-128"/>
              </a:rPr>
              <a:t>22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32090-C402-854E-8357-E0E7680AA71B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94">
                <a:ea typeface="ＭＳ Ｐゴシック" charset="-128"/>
              </a:rPr>
              <a:t>Autonomous (“Selfish”) App</a:t>
            </a:r>
            <a:endParaRPr lang="en-US" altLang="x-none" sz="3194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7240" y="6553763"/>
            <a:ext cx="1904648" cy="304237"/>
          </a:xfrm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D5D4D0-A53D-534A-A3C9-D0DF2BA55198}" type="slidenum">
              <a:rPr lang="en-US" altLang="x-none" sz="1198">
                <a:latin typeface="Tahoma" charset="0"/>
              </a:rPr>
              <a:pPr/>
              <a:t>10</a:t>
            </a:fld>
            <a:endParaRPr lang="en-US" altLang="x-none" sz="1198">
              <a:solidFill>
                <a:schemeClr val="bg2"/>
              </a:solidFill>
              <a:latin typeface="Tahoma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1088" y="1505338"/>
            <a:ext cx="5062687" cy="165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704"/>
          <a:stretch>
            <a:fillRect/>
          </a:stretch>
        </p:blipFill>
        <p:spPr bwMode="auto">
          <a:xfrm>
            <a:off x="477483" y="3568442"/>
            <a:ext cx="3186562" cy="125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9" name="Rectangle 6"/>
          <p:cNvSpPr>
            <a:spLocks noChangeArrowheads="1"/>
          </p:cNvSpPr>
          <p:nvPr/>
        </p:nvSpPr>
        <p:spPr bwMode="auto">
          <a:xfrm>
            <a:off x="3426360" y="4479568"/>
            <a:ext cx="1025213" cy="321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71829" y="3574780"/>
            <a:ext cx="3850494" cy="1541783"/>
            <a:chOff x="2943" y="3164"/>
            <a:chExt cx="2427" cy="971"/>
          </a:xfrm>
        </p:grpSpPr>
        <p:pic>
          <p:nvPicPr>
            <p:cNvPr id="144392" name="Picture 8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" y="3164"/>
              <a:ext cx="2427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4322" y="4029"/>
              <a:ext cx="43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499">
                  <a:latin typeface="Arial" charset="0"/>
                </a:rPr>
                <a:t>Braess</a:t>
              </a:r>
              <a:r>
                <a:rPr lang="en-US" altLang="en-US" sz="499">
                  <a:latin typeface="Arial" charset="0"/>
                </a:rPr>
                <a:t>’</a:t>
              </a:r>
              <a:r>
                <a:rPr lang="en-US" altLang="x-none" sz="499">
                  <a:latin typeface="Arial" charset="0"/>
                </a:rPr>
                <a:t>s paradox</a:t>
              </a:r>
            </a:p>
          </p:txBody>
        </p:sp>
      </p:grpSp>
      <p:pic>
        <p:nvPicPr>
          <p:cNvPr id="144391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309" y="36446"/>
            <a:ext cx="2137579" cy="16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25B3F07-878C-AC46-9ECC-80AAFE8274E7}" type="slidenum">
              <a:rPr lang="en-US" altLang="x-none" sz="1198">
                <a:latin typeface="Tahoma" charset="0"/>
              </a:rPr>
              <a:pPr/>
              <a:t>11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27" y="310575"/>
            <a:ext cx="7769126" cy="833482"/>
          </a:xfrm>
        </p:spPr>
        <p:txBody>
          <a:bodyPr/>
          <a:lstStyle/>
          <a:p>
            <a:pPr marL="342283" indent="-342283"/>
            <a:r>
              <a:rPr lang="en-US" altLang="zh-CN" sz="3194">
                <a:ea typeface="ＭＳ Ｐゴシック" charset="-128"/>
              </a:rPr>
              <a:t>Decentralized (“Selfish”) Users</a:t>
            </a:r>
          </a:p>
        </p:txBody>
      </p:sp>
      <p:grpSp>
        <p:nvGrpSpPr>
          <p:cNvPr id="146435" name="Group 3"/>
          <p:cNvGrpSpPr>
            <a:grpSpLocks/>
          </p:cNvGrpSpPr>
          <p:nvPr/>
        </p:nvGrpSpPr>
        <p:grpSpPr bwMode="auto">
          <a:xfrm>
            <a:off x="816579" y="2170855"/>
            <a:ext cx="7220866" cy="3180224"/>
            <a:chOff x="480" y="1056"/>
            <a:chExt cx="4557" cy="2007"/>
          </a:xfrm>
        </p:grpSpPr>
        <p:sp>
          <p:nvSpPr>
            <p:cNvPr id="146443" name="Line 4"/>
            <p:cNvSpPr>
              <a:spLocks noChangeShapeType="1"/>
            </p:cNvSpPr>
            <p:nvPr/>
          </p:nvSpPr>
          <p:spPr bwMode="auto">
            <a:xfrm flipH="1" flipV="1">
              <a:off x="2832" y="1392"/>
              <a:ext cx="1104" cy="1296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6444" name="Line 5"/>
            <p:cNvSpPr>
              <a:spLocks noChangeShapeType="1"/>
            </p:cNvSpPr>
            <p:nvPr/>
          </p:nvSpPr>
          <p:spPr bwMode="auto">
            <a:xfrm flipH="1">
              <a:off x="1440" y="1392"/>
              <a:ext cx="1152" cy="1392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6445" name="Line 6"/>
            <p:cNvSpPr>
              <a:spLocks noChangeShapeType="1"/>
            </p:cNvSpPr>
            <p:nvPr/>
          </p:nvSpPr>
          <p:spPr bwMode="auto">
            <a:xfrm>
              <a:off x="2688" y="1248"/>
              <a:ext cx="0" cy="72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6446" name="Oval 7"/>
            <p:cNvSpPr>
              <a:spLocks noChangeArrowheads="1"/>
            </p:cNvSpPr>
            <p:nvPr/>
          </p:nvSpPr>
          <p:spPr bwMode="auto">
            <a:xfrm>
              <a:off x="2256" y="1152"/>
              <a:ext cx="856" cy="520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797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46447" name="Rectangle 8"/>
            <p:cNvSpPr>
              <a:spLocks noChangeArrowheads="1"/>
            </p:cNvSpPr>
            <p:nvPr/>
          </p:nvSpPr>
          <p:spPr bwMode="auto">
            <a:xfrm>
              <a:off x="2592" y="1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46448" name="Line 9"/>
            <p:cNvSpPr>
              <a:spLocks noChangeShapeType="1"/>
            </p:cNvSpPr>
            <p:nvPr/>
          </p:nvSpPr>
          <p:spPr bwMode="auto">
            <a:xfrm flipH="1">
              <a:off x="1872" y="2256"/>
              <a:ext cx="768" cy="384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6449" name="Line 10"/>
            <p:cNvSpPr>
              <a:spLocks noChangeShapeType="1"/>
            </p:cNvSpPr>
            <p:nvPr/>
          </p:nvSpPr>
          <p:spPr bwMode="auto">
            <a:xfrm flipH="1" flipV="1">
              <a:off x="3024" y="2352"/>
              <a:ext cx="576" cy="28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6450" name="Line 11"/>
            <p:cNvSpPr>
              <a:spLocks noChangeShapeType="1"/>
            </p:cNvSpPr>
            <p:nvPr/>
          </p:nvSpPr>
          <p:spPr bwMode="auto">
            <a:xfrm flipH="1">
              <a:off x="1440" y="2736"/>
              <a:ext cx="2592" cy="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6451" name="Oval 12"/>
            <p:cNvSpPr>
              <a:spLocks noChangeArrowheads="1"/>
            </p:cNvSpPr>
            <p:nvPr/>
          </p:nvSpPr>
          <p:spPr bwMode="auto">
            <a:xfrm>
              <a:off x="2308" y="1972"/>
              <a:ext cx="856" cy="520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797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46452" name="Rectangle 13"/>
            <p:cNvSpPr>
              <a:spLocks noChangeArrowheads="1"/>
            </p:cNvSpPr>
            <p:nvPr/>
          </p:nvSpPr>
          <p:spPr bwMode="auto">
            <a:xfrm>
              <a:off x="2592" y="206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46453" name="Oval 14"/>
            <p:cNvSpPr>
              <a:spLocks noChangeArrowheads="1"/>
            </p:cNvSpPr>
            <p:nvPr/>
          </p:nvSpPr>
          <p:spPr bwMode="auto">
            <a:xfrm>
              <a:off x="3360" y="2400"/>
              <a:ext cx="856" cy="520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797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46454" name="Rectangle 15"/>
            <p:cNvSpPr>
              <a:spLocks noChangeArrowheads="1"/>
            </p:cNvSpPr>
            <p:nvPr/>
          </p:nvSpPr>
          <p:spPr bwMode="auto">
            <a:xfrm>
              <a:off x="4272" y="273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grpSp>
          <p:nvGrpSpPr>
            <p:cNvPr id="146455" name="Group 16"/>
            <p:cNvGrpSpPr>
              <a:grpSpLocks/>
            </p:cNvGrpSpPr>
            <p:nvPr/>
          </p:nvGrpSpPr>
          <p:grpSpPr bwMode="auto">
            <a:xfrm>
              <a:off x="1104" y="2448"/>
              <a:ext cx="856" cy="520"/>
              <a:chOff x="724" y="2692"/>
              <a:chExt cx="856" cy="520"/>
            </a:xfrm>
          </p:grpSpPr>
          <p:sp>
            <p:nvSpPr>
              <p:cNvPr id="146461" name="Oval 17"/>
              <p:cNvSpPr>
                <a:spLocks noChangeArrowheads="1"/>
              </p:cNvSpPr>
              <p:nvPr/>
            </p:nvSpPr>
            <p:spPr bwMode="auto">
              <a:xfrm>
                <a:off x="724" y="2692"/>
                <a:ext cx="856" cy="520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797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46462" name="Rectangle 18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905" tIns="45953" rIns="91905" bIns="45953">
                <a:spAutoFit/>
              </a:bodyPr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zh-CN" sz="2795" b="1">
                    <a:solidFill>
                      <a:srgbClr val="FFFFFF"/>
                    </a:solidFill>
                    <a:latin typeface="Arial" charset="0"/>
                  </a:rPr>
                  <a:t>1</a:t>
                </a:r>
              </a:p>
            </p:txBody>
          </p:sp>
        </p:grpSp>
        <p:sp>
          <p:nvSpPr>
            <p:cNvPr id="146456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621" cy="60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2 0</a:t>
              </a:r>
            </a:p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2 3 0</a:t>
              </a:r>
            </a:p>
          </p:txBody>
        </p:sp>
        <p:sp>
          <p:nvSpPr>
            <p:cNvPr id="146457" name="Rectangle 20"/>
            <p:cNvSpPr>
              <a:spLocks noChangeArrowheads="1"/>
            </p:cNvSpPr>
            <p:nvPr/>
          </p:nvSpPr>
          <p:spPr bwMode="auto">
            <a:xfrm>
              <a:off x="480" y="2400"/>
              <a:ext cx="621" cy="60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1 2 0</a:t>
              </a:r>
            </a:p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1 0</a:t>
              </a:r>
            </a:p>
          </p:txBody>
        </p:sp>
        <p:sp>
          <p:nvSpPr>
            <p:cNvPr id="146458" name="Rectangle 21"/>
            <p:cNvSpPr>
              <a:spLocks noChangeArrowheads="1"/>
            </p:cNvSpPr>
            <p:nvPr/>
          </p:nvSpPr>
          <p:spPr bwMode="auto">
            <a:xfrm>
              <a:off x="4416" y="2304"/>
              <a:ext cx="621" cy="60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3 1 0</a:t>
              </a:r>
            </a:p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3 0</a:t>
              </a:r>
            </a:p>
          </p:txBody>
        </p:sp>
        <p:sp>
          <p:nvSpPr>
            <p:cNvPr id="146459" name="Rectangle 22"/>
            <p:cNvSpPr>
              <a:spLocks noChangeArrowheads="1"/>
            </p:cNvSpPr>
            <p:nvPr/>
          </p:nvSpPr>
          <p:spPr bwMode="auto">
            <a:xfrm>
              <a:off x="4368" y="153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46460" name="Rectangle 23"/>
            <p:cNvSpPr>
              <a:spLocks noChangeArrowheads="1"/>
            </p:cNvSpPr>
            <p:nvPr/>
          </p:nvSpPr>
          <p:spPr bwMode="auto">
            <a:xfrm>
              <a:off x="3648" y="24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146436" name="Group 25"/>
          <p:cNvGrpSpPr>
            <a:grpSpLocks/>
          </p:cNvGrpSpPr>
          <p:nvPr/>
        </p:nvGrpSpPr>
        <p:grpSpPr bwMode="auto">
          <a:xfrm>
            <a:off x="6015540" y="1930002"/>
            <a:ext cx="1519598" cy="516568"/>
            <a:chOff x="5031" y="2214"/>
            <a:chExt cx="959" cy="326"/>
          </a:xfrm>
        </p:grpSpPr>
        <p:sp>
          <p:nvSpPr>
            <p:cNvPr id="146441" name="Line 26"/>
            <p:cNvSpPr>
              <a:spLocks noChangeShapeType="1"/>
            </p:cNvSpPr>
            <p:nvPr/>
          </p:nvSpPr>
          <p:spPr bwMode="auto">
            <a:xfrm flipH="1">
              <a:off x="5031" y="2443"/>
              <a:ext cx="181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499"/>
            </a:p>
          </p:txBody>
        </p:sp>
        <p:sp>
          <p:nvSpPr>
            <p:cNvPr id="146442" name="Text Box 27"/>
            <p:cNvSpPr txBox="1">
              <a:spLocks noChangeArrowheads="1"/>
            </p:cNvSpPr>
            <p:nvPr/>
          </p:nvSpPr>
          <p:spPr bwMode="auto">
            <a:xfrm>
              <a:off x="5195" y="2214"/>
              <a:ext cx="7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1797">
                  <a:solidFill>
                    <a:srgbClr val="000000"/>
                  </a:solidFill>
                  <a:latin typeface="Comic Sans MS" charset="0"/>
                </a:rPr>
                <a:t>preferred</a:t>
              </a:r>
            </a:p>
          </p:txBody>
        </p:sp>
      </p:grpSp>
      <p:grpSp>
        <p:nvGrpSpPr>
          <p:cNvPr id="146437" name="Group 28"/>
          <p:cNvGrpSpPr>
            <a:grpSpLocks/>
          </p:cNvGrpSpPr>
          <p:nvPr/>
        </p:nvGrpSpPr>
        <p:grpSpPr bwMode="auto">
          <a:xfrm>
            <a:off x="6072584" y="2898171"/>
            <a:ext cx="1589319" cy="765345"/>
            <a:chOff x="4948" y="2956"/>
            <a:chExt cx="1003" cy="483"/>
          </a:xfrm>
        </p:grpSpPr>
        <p:sp>
          <p:nvSpPr>
            <p:cNvPr id="146439" name="Text Box 29"/>
            <p:cNvSpPr txBox="1">
              <a:spLocks noChangeArrowheads="1"/>
            </p:cNvSpPr>
            <p:nvPr/>
          </p:nvSpPr>
          <p:spPr bwMode="auto">
            <a:xfrm>
              <a:off x="5149" y="3032"/>
              <a:ext cx="8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1797">
                  <a:solidFill>
                    <a:srgbClr val="000000"/>
                  </a:solidFill>
                  <a:latin typeface="Comic Sans MS" charset="0"/>
                </a:rPr>
                <a:t>less</a:t>
              </a:r>
            </a:p>
            <a:p>
              <a:pPr algn="l"/>
              <a:r>
                <a:rPr lang="en-US" altLang="zh-CN" sz="1797">
                  <a:solidFill>
                    <a:srgbClr val="000000"/>
                  </a:solidFill>
                  <a:latin typeface="Comic Sans MS" charset="0"/>
                </a:rPr>
                <a:t>preferred</a:t>
              </a:r>
            </a:p>
          </p:txBody>
        </p:sp>
        <p:sp>
          <p:nvSpPr>
            <p:cNvPr id="146440" name="Line 30"/>
            <p:cNvSpPr>
              <a:spLocks noChangeShapeType="1"/>
            </p:cNvSpPr>
            <p:nvPr/>
          </p:nvSpPr>
          <p:spPr bwMode="auto">
            <a:xfrm flipH="1" flipV="1">
              <a:off x="4948" y="2956"/>
              <a:ext cx="243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499"/>
            </a:p>
          </p:txBody>
        </p:sp>
      </p:grpSp>
      <p:pic>
        <p:nvPicPr>
          <p:cNvPr id="146438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309" y="36446"/>
            <a:ext cx="2137579" cy="16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95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D183DD-D882-D347-8232-629394E27C77}" type="slidenum">
              <a:rPr lang="en-US" altLang="x-none" sz="1198">
                <a:latin typeface="Tahoma" charset="0"/>
              </a:rPr>
              <a:pPr/>
              <a:t>12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27" y="310575"/>
            <a:ext cx="7769126" cy="833482"/>
          </a:xfrm>
        </p:spPr>
        <p:txBody>
          <a:bodyPr/>
          <a:lstStyle/>
          <a:p>
            <a:pPr marL="342283" indent="-342283"/>
            <a:r>
              <a:rPr lang="en-US" altLang="zh-CN" sz="3194">
                <a:ea typeface="ＭＳ Ｐゴシック" charset="-128"/>
              </a:rPr>
              <a:t>Decentralized (“Selfish”) Users</a:t>
            </a:r>
          </a:p>
        </p:txBody>
      </p:sp>
      <p:grpSp>
        <p:nvGrpSpPr>
          <p:cNvPr id="148483" name="Group 3"/>
          <p:cNvGrpSpPr>
            <a:grpSpLocks/>
          </p:cNvGrpSpPr>
          <p:nvPr/>
        </p:nvGrpSpPr>
        <p:grpSpPr bwMode="auto">
          <a:xfrm>
            <a:off x="816579" y="2170855"/>
            <a:ext cx="7220866" cy="3180224"/>
            <a:chOff x="480" y="1056"/>
            <a:chExt cx="4557" cy="2007"/>
          </a:xfrm>
        </p:grpSpPr>
        <p:sp>
          <p:nvSpPr>
            <p:cNvPr id="148491" name="Line 4"/>
            <p:cNvSpPr>
              <a:spLocks noChangeShapeType="1"/>
            </p:cNvSpPr>
            <p:nvPr/>
          </p:nvSpPr>
          <p:spPr bwMode="auto">
            <a:xfrm flipH="1" flipV="1">
              <a:off x="2832" y="1392"/>
              <a:ext cx="1104" cy="1296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8492" name="Line 5"/>
            <p:cNvSpPr>
              <a:spLocks noChangeShapeType="1"/>
            </p:cNvSpPr>
            <p:nvPr/>
          </p:nvSpPr>
          <p:spPr bwMode="auto">
            <a:xfrm flipH="1">
              <a:off x="1440" y="1392"/>
              <a:ext cx="1152" cy="1392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8493" name="Line 6"/>
            <p:cNvSpPr>
              <a:spLocks noChangeShapeType="1"/>
            </p:cNvSpPr>
            <p:nvPr/>
          </p:nvSpPr>
          <p:spPr bwMode="auto">
            <a:xfrm>
              <a:off x="2688" y="1248"/>
              <a:ext cx="0" cy="72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8494" name="Oval 7"/>
            <p:cNvSpPr>
              <a:spLocks noChangeArrowheads="1"/>
            </p:cNvSpPr>
            <p:nvPr/>
          </p:nvSpPr>
          <p:spPr bwMode="auto">
            <a:xfrm>
              <a:off x="2256" y="1152"/>
              <a:ext cx="856" cy="520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797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48495" name="Rectangle 8"/>
            <p:cNvSpPr>
              <a:spLocks noChangeArrowheads="1"/>
            </p:cNvSpPr>
            <p:nvPr/>
          </p:nvSpPr>
          <p:spPr bwMode="auto">
            <a:xfrm>
              <a:off x="2592" y="1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48496" name="Line 9"/>
            <p:cNvSpPr>
              <a:spLocks noChangeShapeType="1"/>
            </p:cNvSpPr>
            <p:nvPr/>
          </p:nvSpPr>
          <p:spPr bwMode="auto">
            <a:xfrm flipH="1">
              <a:off x="1872" y="2256"/>
              <a:ext cx="768" cy="384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8497" name="Line 10"/>
            <p:cNvSpPr>
              <a:spLocks noChangeShapeType="1"/>
            </p:cNvSpPr>
            <p:nvPr/>
          </p:nvSpPr>
          <p:spPr bwMode="auto">
            <a:xfrm flipH="1" flipV="1">
              <a:off x="3024" y="2352"/>
              <a:ext cx="576" cy="28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8498" name="Line 11"/>
            <p:cNvSpPr>
              <a:spLocks noChangeShapeType="1"/>
            </p:cNvSpPr>
            <p:nvPr/>
          </p:nvSpPr>
          <p:spPr bwMode="auto">
            <a:xfrm flipH="1">
              <a:off x="1440" y="2736"/>
              <a:ext cx="2592" cy="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8499" name="Oval 12"/>
            <p:cNvSpPr>
              <a:spLocks noChangeArrowheads="1"/>
            </p:cNvSpPr>
            <p:nvPr/>
          </p:nvSpPr>
          <p:spPr bwMode="auto">
            <a:xfrm>
              <a:off x="2308" y="1972"/>
              <a:ext cx="856" cy="520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797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48500" name="Rectangle 13"/>
            <p:cNvSpPr>
              <a:spLocks noChangeArrowheads="1"/>
            </p:cNvSpPr>
            <p:nvPr/>
          </p:nvSpPr>
          <p:spPr bwMode="auto">
            <a:xfrm>
              <a:off x="2592" y="206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48501" name="Oval 14"/>
            <p:cNvSpPr>
              <a:spLocks noChangeArrowheads="1"/>
            </p:cNvSpPr>
            <p:nvPr/>
          </p:nvSpPr>
          <p:spPr bwMode="auto">
            <a:xfrm>
              <a:off x="3360" y="2400"/>
              <a:ext cx="856" cy="520"/>
            </a:xfrm>
            <a:prstGeom prst="ellipse">
              <a:avLst/>
            </a:prstGeom>
            <a:solidFill>
              <a:srgbClr val="3333CC"/>
            </a:soli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797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48502" name="Rectangle 15"/>
            <p:cNvSpPr>
              <a:spLocks noChangeArrowheads="1"/>
            </p:cNvSpPr>
            <p:nvPr/>
          </p:nvSpPr>
          <p:spPr bwMode="auto">
            <a:xfrm>
              <a:off x="4272" y="273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grpSp>
          <p:nvGrpSpPr>
            <p:cNvPr id="148503" name="Group 16"/>
            <p:cNvGrpSpPr>
              <a:grpSpLocks/>
            </p:cNvGrpSpPr>
            <p:nvPr/>
          </p:nvGrpSpPr>
          <p:grpSpPr bwMode="auto">
            <a:xfrm>
              <a:off x="1104" y="2448"/>
              <a:ext cx="856" cy="520"/>
              <a:chOff x="724" y="2692"/>
              <a:chExt cx="856" cy="520"/>
            </a:xfrm>
          </p:grpSpPr>
          <p:sp>
            <p:nvSpPr>
              <p:cNvPr id="148509" name="Oval 17"/>
              <p:cNvSpPr>
                <a:spLocks noChangeArrowheads="1"/>
              </p:cNvSpPr>
              <p:nvPr/>
            </p:nvSpPr>
            <p:spPr bwMode="auto">
              <a:xfrm>
                <a:off x="724" y="2692"/>
                <a:ext cx="856" cy="520"/>
              </a:xfrm>
              <a:prstGeom prst="ellipse">
                <a:avLst/>
              </a:prstGeom>
              <a:solidFill>
                <a:srgbClr val="3333CC"/>
              </a:solidFill>
              <a:ln w="127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797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48510" name="Rectangle 18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905" tIns="45953" rIns="91905" bIns="45953">
                <a:spAutoFit/>
              </a:bodyPr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zh-CN" sz="2795" b="1">
                    <a:solidFill>
                      <a:srgbClr val="FFFFFF"/>
                    </a:solidFill>
                    <a:latin typeface="Arial" charset="0"/>
                  </a:rPr>
                  <a:t>1</a:t>
                </a:r>
              </a:p>
            </p:txBody>
          </p:sp>
        </p:grpSp>
        <p:sp>
          <p:nvSpPr>
            <p:cNvPr id="148504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621" cy="60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2 3 0</a:t>
              </a:r>
            </a:p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2 0</a:t>
              </a:r>
            </a:p>
          </p:txBody>
        </p:sp>
        <p:sp>
          <p:nvSpPr>
            <p:cNvPr id="148505" name="Rectangle 20"/>
            <p:cNvSpPr>
              <a:spLocks noChangeArrowheads="1"/>
            </p:cNvSpPr>
            <p:nvPr/>
          </p:nvSpPr>
          <p:spPr bwMode="auto">
            <a:xfrm>
              <a:off x="480" y="2400"/>
              <a:ext cx="621" cy="60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1 2 0</a:t>
              </a:r>
            </a:p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1 0</a:t>
              </a:r>
            </a:p>
          </p:txBody>
        </p:sp>
        <p:sp>
          <p:nvSpPr>
            <p:cNvPr id="148506" name="Rectangle 21"/>
            <p:cNvSpPr>
              <a:spLocks noChangeArrowheads="1"/>
            </p:cNvSpPr>
            <p:nvPr/>
          </p:nvSpPr>
          <p:spPr bwMode="auto">
            <a:xfrm>
              <a:off x="4416" y="2304"/>
              <a:ext cx="621" cy="60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3 1 0</a:t>
              </a:r>
            </a:p>
            <a:p>
              <a:pPr algn="l"/>
              <a:r>
                <a:rPr lang="en-US" altLang="zh-CN" sz="2795" b="1">
                  <a:solidFill>
                    <a:srgbClr val="000000"/>
                  </a:solidFill>
                  <a:latin typeface="Arial" charset="0"/>
                </a:rPr>
                <a:t>3 0</a:t>
              </a:r>
            </a:p>
          </p:txBody>
        </p:sp>
        <p:sp>
          <p:nvSpPr>
            <p:cNvPr id="148507" name="Rectangle 22"/>
            <p:cNvSpPr>
              <a:spLocks noChangeArrowheads="1"/>
            </p:cNvSpPr>
            <p:nvPr/>
          </p:nvSpPr>
          <p:spPr bwMode="auto">
            <a:xfrm>
              <a:off x="4368" y="153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48508" name="Rectangle 23"/>
            <p:cNvSpPr>
              <a:spLocks noChangeArrowheads="1"/>
            </p:cNvSpPr>
            <p:nvPr/>
          </p:nvSpPr>
          <p:spPr bwMode="auto">
            <a:xfrm>
              <a:off x="3648" y="24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905" tIns="45953" rIns="91905" bIns="45953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2795" b="1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148484" name="Group 25"/>
          <p:cNvGrpSpPr>
            <a:grpSpLocks/>
          </p:cNvGrpSpPr>
          <p:nvPr/>
        </p:nvGrpSpPr>
        <p:grpSpPr bwMode="auto">
          <a:xfrm>
            <a:off x="6015540" y="1930002"/>
            <a:ext cx="1519598" cy="516568"/>
            <a:chOff x="5031" y="2214"/>
            <a:chExt cx="959" cy="326"/>
          </a:xfrm>
        </p:grpSpPr>
        <p:sp>
          <p:nvSpPr>
            <p:cNvPr id="148489" name="Line 26"/>
            <p:cNvSpPr>
              <a:spLocks noChangeShapeType="1"/>
            </p:cNvSpPr>
            <p:nvPr/>
          </p:nvSpPr>
          <p:spPr bwMode="auto">
            <a:xfrm flipH="1">
              <a:off x="5031" y="2443"/>
              <a:ext cx="181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499"/>
            </a:p>
          </p:txBody>
        </p:sp>
        <p:sp>
          <p:nvSpPr>
            <p:cNvPr id="148490" name="Text Box 27"/>
            <p:cNvSpPr txBox="1">
              <a:spLocks noChangeArrowheads="1"/>
            </p:cNvSpPr>
            <p:nvPr/>
          </p:nvSpPr>
          <p:spPr bwMode="auto">
            <a:xfrm>
              <a:off x="5195" y="2214"/>
              <a:ext cx="7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1797">
                  <a:solidFill>
                    <a:srgbClr val="000000"/>
                  </a:solidFill>
                  <a:latin typeface="Comic Sans MS" charset="0"/>
                </a:rPr>
                <a:t>preferred</a:t>
              </a:r>
            </a:p>
          </p:txBody>
        </p:sp>
      </p:grpSp>
      <p:grpSp>
        <p:nvGrpSpPr>
          <p:cNvPr id="148485" name="Group 28"/>
          <p:cNvGrpSpPr>
            <a:grpSpLocks/>
          </p:cNvGrpSpPr>
          <p:nvPr/>
        </p:nvGrpSpPr>
        <p:grpSpPr bwMode="auto">
          <a:xfrm>
            <a:off x="6072584" y="2898171"/>
            <a:ext cx="1589319" cy="765345"/>
            <a:chOff x="4948" y="2956"/>
            <a:chExt cx="1003" cy="483"/>
          </a:xfrm>
        </p:grpSpPr>
        <p:sp>
          <p:nvSpPr>
            <p:cNvPr id="148487" name="Text Box 29"/>
            <p:cNvSpPr txBox="1">
              <a:spLocks noChangeArrowheads="1"/>
            </p:cNvSpPr>
            <p:nvPr/>
          </p:nvSpPr>
          <p:spPr bwMode="auto">
            <a:xfrm>
              <a:off x="5149" y="3032"/>
              <a:ext cx="8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zh-CN" sz="1797">
                  <a:solidFill>
                    <a:srgbClr val="000000"/>
                  </a:solidFill>
                  <a:latin typeface="Comic Sans MS" charset="0"/>
                </a:rPr>
                <a:t>less</a:t>
              </a:r>
            </a:p>
            <a:p>
              <a:pPr algn="l"/>
              <a:r>
                <a:rPr lang="en-US" altLang="zh-CN" sz="1797">
                  <a:solidFill>
                    <a:srgbClr val="000000"/>
                  </a:solidFill>
                  <a:latin typeface="Comic Sans MS" charset="0"/>
                </a:rPr>
                <a:t>preferred</a:t>
              </a:r>
            </a:p>
          </p:txBody>
        </p:sp>
        <p:sp>
          <p:nvSpPr>
            <p:cNvPr id="148488" name="Line 30"/>
            <p:cNvSpPr>
              <a:spLocks noChangeShapeType="1"/>
            </p:cNvSpPr>
            <p:nvPr/>
          </p:nvSpPr>
          <p:spPr bwMode="auto">
            <a:xfrm flipH="1" flipV="1">
              <a:off x="4948" y="2956"/>
              <a:ext cx="243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499"/>
            </a:p>
          </p:txBody>
        </p:sp>
      </p:grpSp>
      <p:pic>
        <p:nvPicPr>
          <p:cNvPr id="148486" name="Picture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309" y="36446"/>
            <a:ext cx="2137579" cy="16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5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Distributed vs Centralized</a:t>
            </a:r>
          </a:p>
        </p:txBody>
      </p:sp>
      <p:sp>
        <p:nvSpPr>
          <p:cNvPr id="150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9487F3-32DB-A342-8689-01DF82E49046}" type="slidenum">
              <a:rPr lang="en-US" altLang="x-none" sz="1198">
                <a:latin typeface="Tahoma" charset="0"/>
              </a:rPr>
              <a:pPr/>
              <a:t>13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ja-JP" sz="2396" dirty="0">
                <a:ea typeface="ＭＳ Ｐゴシック" charset="-128"/>
              </a:rPr>
              <a:t>Distributed computing is hard,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ja-JP" sz="1996" dirty="0">
                <a:ea typeface="ＭＳ Ｐゴシック" charset="-128"/>
              </a:rPr>
              <a:t>FLP Impossibility Theorem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ja-JP" sz="1996" dirty="0">
                <a:ea typeface="ＭＳ Ｐゴシック" charset="-128"/>
              </a:rPr>
              <a:t>Arrow’s Impossibility Theorem</a:t>
            </a:r>
          </a:p>
          <a:p>
            <a:pPr lvl="1"/>
            <a:endParaRPr lang="en-US" altLang="ja-JP" sz="1996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ja-JP" sz="2396" dirty="0">
                <a:ea typeface="ＭＳ Ｐゴシック" charset="-128"/>
              </a:rPr>
              <a:t>Achieved good design for only few specific tasks (e.g., state distribution, leader election). Hence, a trend in networking is Software Defined Networking, which is a way of moving away from generic distributed computing, by focusing on utilizing the few well-understood primitives, in particular logically centralized state.</a:t>
            </a:r>
          </a:p>
        </p:txBody>
      </p:sp>
      <p:pic>
        <p:nvPicPr>
          <p:cNvPr id="15053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433" y="-4754"/>
            <a:ext cx="2167686" cy="145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6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C0DF27E-FDC4-864A-B8B8-B40AF6DF81C5}" type="slidenum">
              <a:rPr lang="en-US" altLang="x-none" sz="1198">
                <a:latin typeface="Tahoma" charset="0"/>
              </a:rPr>
              <a:pPr/>
              <a:t>14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534527" y="228178"/>
            <a:ext cx="8220726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194" u="sng">
                <a:solidFill>
                  <a:schemeClr val="accent2"/>
                </a:solidFill>
              </a:rPr>
              <a:t>Roadmap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534527" y="1445124"/>
            <a:ext cx="7688312" cy="502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396" dirty="0">
                <a:ea typeface="宋体" charset="-122"/>
              </a:rPr>
              <a:t>So far w</a:t>
            </a:r>
            <a:r>
              <a:rPr lang="en-US" altLang="x-none" sz="2396" dirty="0"/>
              <a:t>e have looked at </a:t>
            </a:r>
            <a:r>
              <a:rPr lang="en-US" altLang="zh-CN" sz="2396" dirty="0">
                <a:ea typeface="宋体" charset="-122"/>
              </a:rPr>
              <a:t>only </a:t>
            </a:r>
            <a:r>
              <a:rPr lang="en-US" altLang="x-none" sz="2396" dirty="0"/>
              <a:t>the topology and physical connectivity of the Internet</a:t>
            </a:r>
            <a:r>
              <a:rPr lang="en-US" altLang="zh-CN" sz="2396" dirty="0">
                <a:ea typeface="宋体" charset="-122"/>
              </a:rPr>
              <a:t>: a mesh of computers interconnected via various physical media</a:t>
            </a:r>
            <a:endParaRPr lang="en-US" altLang="x-none" sz="2396" dirty="0"/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i="1" u="sng" dirty="0">
                <a:solidFill>
                  <a:srgbClr val="FF0000"/>
                </a:solidFill>
              </a:rPr>
              <a:t>A </a:t>
            </a:r>
            <a:r>
              <a:rPr lang="en-US" altLang="x-none" sz="2396" dirty="0">
                <a:solidFill>
                  <a:srgbClr val="FF0000"/>
                </a:solidFill>
              </a:rPr>
              <a:t>basic question:</a:t>
            </a:r>
            <a:r>
              <a:rPr lang="en-US" altLang="x-none" sz="2396" dirty="0"/>
              <a:t> how are data </a:t>
            </a:r>
            <a:r>
              <a:rPr lang="en-US" altLang="zh-CN" sz="2396" dirty="0">
                <a:ea typeface="宋体" charset="-122"/>
              </a:rPr>
              <a:t>(the bits) </a:t>
            </a:r>
            <a:r>
              <a:rPr lang="en-US" altLang="x-none" sz="2396" dirty="0"/>
              <a:t>transferred through </a:t>
            </a:r>
            <a:r>
              <a:rPr lang="en-US" altLang="zh-CN" sz="2396" dirty="0">
                <a:ea typeface="宋体" charset="-122"/>
              </a:rPr>
              <a:t>communication </a:t>
            </a:r>
            <a:r>
              <a:rPr lang="en-US" altLang="x-none" sz="2396" dirty="0"/>
              <a:t>networks?</a:t>
            </a:r>
          </a:p>
        </p:txBody>
      </p:sp>
      <p:grpSp>
        <p:nvGrpSpPr>
          <p:cNvPr id="29700" name="Group 499"/>
          <p:cNvGrpSpPr>
            <a:grpSpLocks/>
          </p:cNvGrpSpPr>
          <p:nvPr/>
        </p:nvGrpSpPr>
        <p:grpSpPr bwMode="auto">
          <a:xfrm>
            <a:off x="388747" y="3809296"/>
            <a:ext cx="8705604" cy="2983738"/>
            <a:chOff x="0" y="980"/>
            <a:chExt cx="5494" cy="1883"/>
          </a:xfrm>
        </p:grpSpPr>
        <p:graphicFrame>
          <p:nvGraphicFramePr>
            <p:cNvPr id="29701" name="Object 497"/>
            <p:cNvGraphicFramePr>
              <a:graphicFrameLocks noChangeAspect="1"/>
            </p:cNvGraphicFramePr>
            <p:nvPr/>
          </p:nvGraphicFramePr>
          <p:xfrm>
            <a:off x="0" y="985"/>
            <a:ext cx="1137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45" name="Photo Editor Photo" r:id="rId4" imgW="3761905" imgH="2790476" progId="MSPhotoEd.3">
                    <p:embed/>
                  </p:oleObj>
                </mc:Choice>
                <mc:Fallback>
                  <p:oleObj name="Photo Editor Photo" r:id="rId4" imgW="3761905" imgH="2790476" progId="MSPhotoEd.3">
                    <p:embed/>
                    <p:pic>
                      <p:nvPicPr>
                        <p:cNvPr id="29701" name="Object 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85"/>
                          <a:ext cx="1137" cy="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02" name="Group 3"/>
            <p:cNvGrpSpPr>
              <a:grpSpLocks/>
            </p:cNvGrpSpPr>
            <p:nvPr/>
          </p:nvGrpSpPr>
          <p:grpSpPr bwMode="auto">
            <a:xfrm>
              <a:off x="4750" y="980"/>
              <a:ext cx="744" cy="508"/>
              <a:chOff x="1372" y="240"/>
              <a:chExt cx="836" cy="549"/>
            </a:xfrm>
          </p:grpSpPr>
          <p:grpSp>
            <p:nvGrpSpPr>
              <p:cNvPr id="29824" name="Group 4"/>
              <p:cNvGrpSpPr>
                <a:grpSpLocks/>
              </p:cNvGrpSpPr>
              <p:nvPr/>
            </p:nvGrpSpPr>
            <p:grpSpPr bwMode="auto">
              <a:xfrm>
                <a:off x="1372" y="240"/>
                <a:ext cx="833" cy="499"/>
                <a:chOff x="628" y="1878"/>
                <a:chExt cx="833" cy="499"/>
              </a:xfrm>
            </p:grpSpPr>
            <p:sp>
              <p:nvSpPr>
                <p:cNvPr id="29990" name="Oval 5"/>
                <p:cNvSpPr>
                  <a:spLocks noChangeArrowheads="1"/>
                </p:cNvSpPr>
                <p:nvPr/>
              </p:nvSpPr>
              <p:spPr bwMode="auto">
                <a:xfrm>
                  <a:off x="912" y="1878"/>
                  <a:ext cx="363" cy="20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91" name="Oval 6"/>
                <p:cNvSpPr>
                  <a:spLocks noChangeArrowheads="1"/>
                </p:cNvSpPr>
                <p:nvPr/>
              </p:nvSpPr>
              <p:spPr bwMode="auto">
                <a:xfrm>
                  <a:off x="713" y="1932"/>
                  <a:ext cx="278" cy="20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92" name="Oval 7"/>
                <p:cNvSpPr>
                  <a:spLocks noChangeArrowheads="1"/>
                </p:cNvSpPr>
                <p:nvPr/>
              </p:nvSpPr>
              <p:spPr bwMode="auto">
                <a:xfrm>
                  <a:off x="628" y="2056"/>
                  <a:ext cx="188" cy="16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93" name="Oval 8"/>
                <p:cNvSpPr>
                  <a:spLocks noChangeArrowheads="1"/>
                </p:cNvSpPr>
                <p:nvPr/>
              </p:nvSpPr>
              <p:spPr bwMode="auto">
                <a:xfrm>
                  <a:off x="685" y="2131"/>
                  <a:ext cx="282" cy="18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94" name="Oval 9"/>
                <p:cNvSpPr>
                  <a:spLocks noChangeArrowheads="1"/>
                </p:cNvSpPr>
                <p:nvPr/>
              </p:nvSpPr>
              <p:spPr bwMode="auto">
                <a:xfrm>
                  <a:off x="884" y="2161"/>
                  <a:ext cx="422" cy="21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95" name="Oval 10"/>
                <p:cNvSpPr>
                  <a:spLocks noChangeArrowheads="1"/>
                </p:cNvSpPr>
                <p:nvPr/>
              </p:nvSpPr>
              <p:spPr bwMode="auto">
                <a:xfrm>
                  <a:off x="1152" y="1938"/>
                  <a:ext cx="271" cy="16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96" name="Oval 11"/>
                <p:cNvSpPr>
                  <a:spLocks noChangeArrowheads="1"/>
                </p:cNvSpPr>
                <p:nvPr/>
              </p:nvSpPr>
              <p:spPr bwMode="auto">
                <a:xfrm>
                  <a:off x="1193" y="2042"/>
                  <a:ext cx="268" cy="16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97" name="Oval 12"/>
                <p:cNvSpPr>
                  <a:spLocks noChangeArrowheads="1"/>
                </p:cNvSpPr>
                <p:nvPr/>
              </p:nvSpPr>
              <p:spPr bwMode="auto">
                <a:xfrm>
                  <a:off x="1169" y="2076"/>
                  <a:ext cx="266" cy="26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98" name="Oval 13"/>
                <p:cNvSpPr>
                  <a:spLocks noChangeArrowheads="1"/>
                </p:cNvSpPr>
                <p:nvPr/>
              </p:nvSpPr>
              <p:spPr bwMode="auto">
                <a:xfrm>
                  <a:off x="779" y="1996"/>
                  <a:ext cx="541" cy="26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9825" name="Group 14"/>
              <p:cNvGrpSpPr>
                <a:grpSpLocks/>
              </p:cNvGrpSpPr>
              <p:nvPr/>
            </p:nvGrpSpPr>
            <p:grpSpPr bwMode="auto">
              <a:xfrm>
                <a:off x="1372" y="286"/>
                <a:ext cx="836" cy="503"/>
                <a:chOff x="628" y="1876"/>
                <a:chExt cx="836" cy="503"/>
              </a:xfrm>
            </p:grpSpPr>
            <p:sp>
              <p:nvSpPr>
                <p:cNvPr id="29974" name="Arc 15"/>
                <p:cNvSpPr>
                  <a:spLocks/>
                </p:cNvSpPr>
                <p:nvPr/>
              </p:nvSpPr>
              <p:spPr bwMode="auto">
                <a:xfrm>
                  <a:off x="921" y="1876"/>
                  <a:ext cx="346" cy="104"/>
                </a:xfrm>
                <a:custGeom>
                  <a:avLst/>
                  <a:gdLst>
                    <a:gd name="T0" fmla="*/ 0 w 40736"/>
                    <a:gd name="T1" fmla="*/ 0 h 21600"/>
                    <a:gd name="T2" fmla="*/ 0 w 40736"/>
                    <a:gd name="T3" fmla="*/ 0 h 21600"/>
                    <a:gd name="T4" fmla="*/ 0 w 4073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736"/>
                    <a:gd name="T10" fmla="*/ 0 h 21600"/>
                    <a:gd name="T11" fmla="*/ 40736 w 4073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736" h="21600" fill="none" extrusionOk="0">
                      <a:moveTo>
                        <a:pt x="0" y="14968"/>
                      </a:moveTo>
                      <a:cubicBezTo>
                        <a:pt x="2878" y="6046"/>
                        <a:pt x="11182" y="-1"/>
                        <a:pt x="20557" y="0"/>
                      </a:cubicBezTo>
                      <a:cubicBezTo>
                        <a:pt x="29513" y="0"/>
                        <a:pt x="37541" y="5528"/>
                        <a:pt x="40736" y="13895"/>
                      </a:cubicBezTo>
                    </a:path>
                    <a:path w="40736" h="21600" stroke="0" extrusionOk="0">
                      <a:moveTo>
                        <a:pt x="0" y="14968"/>
                      </a:moveTo>
                      <a:cubicBezTo>
                        <a:pt x="2878" y="6046"/>
                        <a:pt x="11182" y="-1"/>
                        <a:pt x="20557" y="0"/>
                      </a:cubicBezTo>
                      <a:cubicBezTo>
                        <a:pt x="29513" y="0"/>
                        <a:pt x="37541" y="5528"/>
                        <a:pt x="40736" y="13895"/>
                      </a:cubicBezTo>
                      <a:lnTo>
                        <a:pt x="20557" y="21600"/>
                      </a:lnTo>
                      <a:lnTo>
                        <a:pt x="0" y="1496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75" name="Arc 16"/>
                <p:cNvSpPr>
                  <a:spLocks/>
                </p:cNvSpPr>
                <p:nvPr/>
              </p:nvSpPr>
              <p:spPr bwMode="auto">
                <a:xfrm>
                  <a:off x="923" y="1878"/>
                  <a:ext cx="342" cy="102"/>
                </a:xfrm>
                <a:custGeom>
                  <a:avLst/>
                  <a:gdLst>
                    <a:gd name="T0" fmla="*/ 0 w 40698"/>
                    <a:gd name="T1" fmla="*/ 0 h 21600"/>
                    <a:gd name="T2" fmla="*/ 0 w 40698"/>
                    <a:gd name="T3" fmla="*/ 0 h 21600"/>
                    <a:gd name="T4" fmla="*/ 0 w 4069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698"/>
                    <a:gd name="T10" fmla="*/ 0 h 21600"/>
                    <a:gd name="T11" fmla="*/ 40698 w 4069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698" h="21600" fill="none" extrusionOk="0">
                      <a:moveTo>
                        <a:pt x="-1" y="14916"/>
                      </a:moveTo>
                      <a:cubicBezTo>
                        <a:pt x="2894" y="6021"/>
                        <a:pt x="11185" y="-1"/>
                        <a:pt x="20540" y="0"/>
                      </a:cubicBezTo>
                      <a:cubicBezTo>
                        <a:pt x="29474" y="0"/>
                        <a:pt x="37487" y="5501"/>
                        <a:pt x="40697" y="13839"/>
                      </a:cubicBezTo>
                    </a:path>
                    <a:path w="40698" h="21600" stroke="0" extrusionOk="0">
                      <a:moveTo>
                        <a:pt x="-1" y="14916"/>
                      </a:moveTo>
                      <a:cubicBezTo>
                        <a:pt x="2894" y="6021"/>
                        <a:pt x="11185" y="-1"/>
                        <a:pt x="20540" y="0"/>
                      </a:cubicBezTo>
                      <a:cubicBezTo>
                        <a:pt x="29474" y="0"/>
                        <a:pt x="37487" y="5501"/>
                        <a:pt x="40697" y="13839"/>
                      </a:cubicBezTo>
                      <a:lnTo>
                        <a:pt x="20540" y="21600"/>
                      </a:lnTo>
                      <a:lnTo>
                        <a:pt x="-1" y="149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76" name="Arc 17"/>
                <p:cNvSpPr>
                  <a:spLocks/>
                </p:cNvSpPr>
                <p:nvPr/>
              </p:nvSpPr>
              <p:spPr bwMode="auto">
                <a:xfrm>
                  <a:off x="713" y="1930"/>
                  <a:ext cx="214" cy="126"/>
                </a:xfrm>
                <a:custGeom>
                  <a:avLst/>
                  <a:gdLst>
                    <a:gd name="T0" fmla="*/ 0 w 32990"/>
                    <a:gd name="T1" fmla="*/ 0 h 25945"/>
                    <a:gd name="T2" fmla="*/ 0 w 32990"/>
                    <a:gd name="T3" fmla="*/ 0 h 25945"/>
                    <a:gd name="T4" fmla="*/ 0 w 32990"/>
                    <a:gd name="T5" fmla="*/ 0 h 25945"/>
                    <a:gd name="T6" fmla="*/ 0 60000 65536"/>
                    <a:gd name="T7" fmla="*/ 0 60000 65536"/>
                    <a:gd name="T8" fmla="*/ 0 60000 65536"/>
                    <a:gd name="T9" fmla="*/ 0 w 32990"/>
                    <a:gd name="T10" fmla="*/ 0 h 25945"/>
                    <a:gd name="T11" fmla="*/ 32990 w 32990"/>
                    <a:gd name="T12" fmla="*/ 25945 h 25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990" h="25945" fill="none" extrusionOk="0">
                      <a:moveTo>
                        <a:pt x="441" y="25945"/>
                      </a:moveTo>
                      <a:cubicBezTo>
                        <a:pt x="147" y="24515"/>
                        <a:pt x="0" y="2305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5" y="-1"/>
                        <a:pt x="29569" y="1124"/>
                        <a:pt x="32989" y="3247"/>
                      </a:cubicBezTo>
                    </a:path>
                    <a:path w="32990" h="25945" stroke="0" extrusionOk="0">
                      <a:moveTo>
                        <a:pt x="441" y="25945"/>
                      </a:moveTo>
                      <a:cubicBezTo>
                        <a:pt x="147" y="24515"/>
                        <a:pt x="0" y="2305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5" y="-1"/>
                        <a:pt x="29569" y="1124"/>
                        <a:pt x="32989" y="3247"/>
                      </a:cubicBezTo>
                      <a:lnTo>
                        <a:pt x="21600" y="21600"/>
                      </a:lnTo>
                      <a:lnTo>
                        <a:pt x="441" y="2594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77" name="Arc 18"/>
                <p:cNvSpPr>
                  <a:spLocks/>
                </p:cNvSpPr>
                <p:nvPr/>
              </p:nvSpPr>
              <p:spPr bwMode="auto">
                <a:xfrm>
                  <a:off x="715" y="1932"/>
                  <a:ext cx="211" cy="123"/>
                </a:xfrm>
                <a:custGeom>
                  <a:avLst/>
                  <a:gdLst>
                    <a:gd name="T0" fmla="*/ 0 w 32950"/>
                    <a:gd name="T1" fmla="*/ 0 h 25966"/>
                    <a:gd name="T2" fmla="*/ 0 w 32950"/>
                    <a:gd name="T3" fmla="*/ 0 h 25966"/>
                    <a:gd name="T4" fmla="*/ 0 w 3295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32950"/>
                    <a:gd name="T10" fmla="*/ 0 h 25966"/>
                    <a:gd name="T11" fmla="*/ 32950 w 3295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950" h="25966" fill="none" extrusionOk="0">
                      <a:moveTo>
                        <a:pt x="445" y="25966"/>
                      </a:moveTo>
                      <a:cubicBezTo>
                        <a:pt x="149" y="24529"/>
                        <a:pt x="0" y="230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8" y="-1"/>
                        <a:pt x="29538" y="1115"/>
                        <a:pt x="32949" y="3222"/>
                      </a:cubicBezTo>
                    </a:path>
                    <a:path w="32950" h="25966" stroke="0" extrusionOk="0">
                      <a:moveTo>
                        <a:pt x="445" y="25966"/>
                      </a:moveTo>
                      <a:cubicBezTo>
                        <a:pt x="149" y="24529"/>
                        <a:pt x="0" y="230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8" y="-1"/>
                        <a:pt x="29538" y="1115"/>
                        <a:pt x="32949" y="3222"/>
                      </a:cubicBezTo>
                      <a:lnTo>
                        <a:pt x="21600" y="21600"/>
                      </a:lnTo>
                      <a:lnTo>
                        <a:pt x="445" y="2596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78" name="Arc 19"/>
                <p:cNvSpPr>
                  <a:spLocks/>
                </p:cNvSpPr>
                <p:nvPr/>
              </p:nvSpPr>
              <p:spPr bwMode="auto">
                <a:xfrm>
                  <a:off x="682" y="2217"/>
                  <a:ext cx="216" cy="99"/>
                </a:xfrm>
                <a:custGeom>
                  <a:avLst/>
                  <a:gdLst>
                    <a:gd name="T0" fmla="*/ 0 w 32074"/>
                    <a:gd name="T1" fmla="*/ 0 h 22517"/>
                    <a:gd name="T2" fmla="*/ 0 w 32074"/>
                    <a:gd name="T3" fmla="*/ 0 h 22517"/>
                    <a:gd name="T4" fmla="*/ 0 w 32074"/>
                    <a:gd name="T5" fmla="*/ 0 h 22517"/>
                    <a:gd name="T6" fmla="*/ 0 60000 65536"/>
                    <a:gd name="T7" fmla="*/ 0 60000 65536"/>
                    <a:gd name="T8" fmla="*/ 0 60000 65536"/>
                    <a:gd name="T9" fmla="*/ 0 w 32074"/>
                    <a:gd name="T10" fmla="*/ 0 h 22517"/>
                    <a:gd name="T11" fmla="*/ 32074 w 32074"/>
                    <a:gd name="T12" fmla="*/ 22517 h 225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74" h="22517" fill="none" extrusionOk="0">
                      <a:moveTo>
                        <a:pt x="32073" y="19807"/>
                      </a:moveTo>
                      <a:cubicBezTo>
                        <a:pt x="28868" y="21584"/>
                        <a:pt x="25264" y="22516"/>
                        <a:pt x="21600" y="22517"/>
                      </a:cubicBezTo>
                      <a:cubicBezTo>
                        <a:pt x="9670" y="22517"/>
                        <a:pt x="0" y="12846"/>
                        <a:pt x="0" y="917"/>
                      </a:cubicBezTo>
                      <a:cubicBezTo>
                        <a:pt x="-1" y="611"/>
                        <a:pt x="6" y="305"/>
                        <a:pt x="19" y="0"/>
                      </a:cubicBezTo>
                    </a:path>
                    <a:path w="32074" h="22517" stroke="0" extrusionOk="0">
                      <a:moveTo>
                        <a:pt x="32073" y="19807"/>
                      </a:moveTo>
                      <a:cubicBezTo>
                        <a:pt x="28868" y="21584"/>
                        <a:pt x="25264" y="22516"/>
                        <a:pt x="21600" y="22517"/>
                      </a:cubicBezTo>
                      <a:cubicBezTo>
                        <a:pt x="9670" y="22517"/>
                        <a:pt x="0" y="12846"/>
                        <a:pt x="0" y="917"/>
                      </a:cubicBezTo>
                      <a:cubicBezTo>
                        <a:pt x="-1" y="611"/>
                        <a:pt x="6" y="305"/>
                        <a:pt x="19" y="0"/>
                      </a:cubicBezTo>
                      <a:lnTo>
                        <a:pt x="21600" y="917"/>
                      </a:lnTo>
                      <a:lnTo>
                        <a:pt x="32073" y="1980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79" name="Arc 20"/>
                <p:cNvSpPr>
                  <a:spLocks/>
                </p:cNvSpPr>
                <p:nvPr/>
              </p:nvSpPr>
              <p:spPr bwMode="auto">
                <a:xfrm>
                  <a:off x="684" y="2217"/>
                  <a:ext cx="213" cy="96"/>
                </a:xfrm>
                <a:custGeom>
                  <a:avLst/>
                  <a:gdLst>
                    <a:gd name="T0" fmla="*/ 0 w 32013"/>
                    <a:gd name="T1" fmla="*/ 0 h 22524"/>
                    <a:gd name="T2" fmla="*/ 0 w 32013"/>
                    <a:gd name="T3" fmla="*/ 0 h 22524"/>
                    <a:gd name="T4" fmla="*/ 0 w 32013"/>
                    <a:gd name="T5" fmla="*/ 0 h 22524"/>
                    <a:gd name="T6" fmla="*/ 0 60000 65536"/>
                    <a:gd name="T7" fmla="*/ 0 60000 65536"/>
                    <a:gd name="T8" fmla="*/ 0 60000 65536"/>
                    <a:gd name="T9" fmla="*/ 0 w 32013"/>
                    <a:gd name="T10" fmla="*/ 0 h 22524"/>
                    <a:gd name="T11" fmla="*/ 32013 w 32013"/>
                    <a:gd name="T12" fmla="*/ 22524 h 225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13" h="22524" fill="none" extrusionOk="0">
                      <a:moveTo>
                        <a:pt x="32013" y="19848"/>
                      </a:moveTo>
                      <a:cubicBezTo>
                        <a:pt x="28823" y="21603"/>
                        <a:pt x="25241" y="22523"/>
                        <a:pt x="21600" y="22524"/>
                      </a:cubicBezTo>
                      <a:cubicBezTo>
                        <a:pt x="9670" y="22524"/>
                        <a:pt x="0" y="12853"/>
                        <a:pt x="0" y="924"/>
                      </a:cubicBezTo>
                      <a:cubicBezTo>
                        <a:pt x="-1" y="615"/>
                        <a:pt x="6" y="307"/>
                        <a:pt x="19" y="-1"/>
                      </a:cubicBezTo>
                    </a:path>
                    <a:path w="32013" h="22524" stroke="0" extrusionOk="0">
                      <a:moveTo>
                        <a:pt x="32013" y="19848"/>
                      </a:moveTo>
                      <a:cubicBezTo>
                        <a:pt x="28823" y="21603"/>
                        <a:pt x="25241" y="22523"/>
                        <a:pt x="21600" y="22524"/>
                      </a:cubicBezTo>
                      <a:cubicBezTo>
                        <a:pt x="9670" y="22524"/>
                        <a:pt x="0" y="12853"/>
                        <a:pt x="0" y="924"/>
                      </a:cubicBezTo>
                      <a:cubicBezTo>
                        <a:pt x="-1" y="615"/>
                        <a:pt x="6" y="307"/>
                        <a:pt x="19" y="-1"/>
                      </a:cubicBezTo>
                      <a:lnTo>
                        <a:pt x="21600" y="924"/>
                      </a:lnTo>
                      <a:lnTo>
                        <a:pt x="32013" y="198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0" name="Arc 21"/>
                <p:cNvSpPr>
                  <a:spLocks/>
                </p:cNvSpPr>
                <p:nvPr/>
              </p:nvSpPr>
              <p:spPr bwMode="auto">
                <a:xfrm>
                  <a:off x="1262" y="1936"/>
                  <a:ext cx="164" cy="120"/>
                </a:xfrm>
                <a:custGeom>
                  <a:avLst/>
                  <a:gdLst>
                    <a:gd name="T0" fmla="*/ 0 w 26077"/>
                    <a:gd name="T1" fmla="*/ 0 h 32051"/>
                    <a:gd name="T2" fmla="*/ 0 w 26077"/>
                    <a:gd name="T3" fmla="*/ 0 h 32051"/>
                    <a:gd name="T4" fmla="*/ 0 w 26077"/>
                    <a:gd name="T5" fmla="*/ 0 h 32051"/>
                    <a:gd name="T6" fmla="*/ 0 60000 65536"/>
                    <a:gd name="T7" fmla="*/ 0 60000 65536"/>
                    <a:gd name="T8" fmla="*/ 0 60000 65536"/>
                    <a:gd name="T9" fmla="*/ 0 w 26077"/>
                    <a:gd name="T10" fmla="*/ 0 h 32051"/>
                    <a:gd name="T11" fmla="*/ 26077 w 26077"/>
                    <a:gd name="T12" fmla="*/ 32051 h 320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077" h="32051" fill="none" extrusionOk="0">
                      <a:moveTo>
                        <a:pt x="0" y="469"/>
                      </a:moveTo>
                      <a:cubicBezTo>
                        <a:pt x="1471" y="157"/>
                        <a:pt x="2972" y="-1"/>
                        <a:pt x="4477" y="0"/>
                      </a:cubicBezTo>
                      <a:cubicBezTo>
                        <a:pt x="16406" y="0"/>
                        <a:pt x="26077" y="9670"/>
                        <a:pt x="26077" y="21600"/>
                      </a:cubicBezTo>
                      <a:cubicBezTo>
                        <a:pt x="26077" y="25255"/>
                        <a:pt x="25149" y="28851"/>
                        <a:pt x="23380" y="32051"/>
                      </a:cubicBezTo>
                    </a:path>
                    <a:path w="26077" h="32051" stroke="0" extrusionOk="0">
                      <a:moveTo>
                        <a:pt x="0" y="469"/>
                      </a:moveTo>
                      <a:cubicBezTo>
                        <a:pt x="1471" y="157"/>
                        <a:pt x="2972" y="-1"/>
                        <a:pt x="4477" y="0"/>
                      </a:cubicBezTo>
                      <a:cubicBezTo>
                        <a:pt x="16406" y="0"/>
                        <a:pt x="26077" y="9670"/>
                        <a:pt x="26077" y="21600"/>
                      </a:cubicBezTo>
                      <a:cubicBezTo>
                        <a:pt x="26077" y="25255"/>
                        <a:pt x="25149" y="28851"/>
                        <a:pt x="23380" y="32051"/>
                      </a:cubicBezTo>
                      <a:lnTo>
                        <a:pt x="4477" y="21600"/>
                      </a:lnTo>
                      <a:lnTo>
                        <a:pt x="0" y="46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1" name="Arc 22"/>
                <p:cNvSpPr>
                  <a:spLocks/>
                </p:cNvSpPr>
                <p:nvPr/>
              </p:nvSpPr>
              <p:spPr bwMode="auto">
                <a:xfrm>
                  <a:off x="1263" y="1938"/>
                  <a:ext cx="161" cy="118"/>
                </a:xfrm>
                <a:custGeom>
                  <a:avLst/>
                  <a:gdLst>
                    <a:gd name="T0" fmla="*/ 0 w 26034"/>
                    <a:gd name="T1" fmla="*/ 0 h 32133"/>
                    <a:gd name="T2" fmla="*/ 0 w 26034"/>
                    <a:gd name="T3" fmla="*/ 0 h 32133"/>
                    <a:gd name="T4" fmla="*/ 0 w 26034"/>
                    <a:gd name="T5" fmla="*/ 0 h 32133"/>
                    <a:gd name="T6" fmla="*/ 0 60000 65536"/>
                    <a:gd name="T7" fmla="*/ 0 60000 65536"/>
                    <a:gd name="T8" fmla="*/ 0 60000 65536"/>
                    <a:gd name="T9" fmla="*/ 0 w 26034"/>
                    <a:gd name="T10" fmla="*/ 0 h 32133"/>
                    <a:gd name="T11" fmla="*/ 26034 w 26034"/>
                    <a:gd name="T12" fmla="*/ 32133 h 321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034" h="32133" fill="none" extrusionOk="0">
                      <a:moveTo>
                        <a:pt x="-1" y="459"/>
                      </a:moveTo>
                      <a:cubicBezTo>
                        <a:pt x="1458" y="154"/>
                        <a:pt x="2944" y="-1"/>
                        <a:pt x="4434" y="0"/>
                      </a:cubicBezTo>
                      <a:cubicBezTo>
                        <a:pt x="16363" y="0"/>
                        <a:pt x="26034" y="9670"/>
                        <a:pt x="26034" y="21600"/>
                      </a:cubicBezTo>
                      <a:cubicBezTo>
                        <a:pt x="26034" y="25287"/>
                        <a:pt x="25089" y="28913"/>
                        <a:pt x="23291" y="32132"/>
                      </a:cubicBezTo>
                    </a:path>
                    <a:path w="26034" h="32133" stroke="0" extrusionOk="0">
                      <a:moveTo>
                        <a:pt x="-1" y="459"/>
                      </a:moveTo>
                      <a:cubicBezTo>
                        <a:pt x="1458" y="154"/>
                        <a:pt x="2944" y="-1"/>
                        <a:pt x="4434" y="0"/>
                      </a:cubicBezTo>
                      <a:cubicBezTo>
                        <a:pt x="16363" y="0"/>
                        <a:pt x="26034" y="9670"/>
                        <a:pt x="26034" y="21600"/>
                      </a:cubicBezTo>
                      <a:cubicBezTo>
                        <a:pt x="26034" y="25287"/>
                        <a:pt x="25089" y="28913"/>
                        <a:pt x="23291" y="32132"/>
                      </a:cubicBezTo>
                      <a:lnTo>
                        <a:pt x="4434" y="21600"/>
                      </a:lnTo>
                      <a:lnTo>
                        <a:pt x="-1" y="45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2" name="Arc 23"/>
                <p:cNvSpPr>
                  <a:spLocks/>
                </p:cNvSpPr>
                <p:nvPr/>
              </p:nvSpPr>
              <p:spPr bwMode="auto">
                <a:xfrm>
                  <a:off x="1308" y="2056"/>
                  <a:ext cx="156" cy="119"/>
                </a:xfrm>
                <a:custGeom>
                  <a:avLst/>
                  <a:gdLst>
                    <a:gd name="T0" fmla="*/ 0 w 21600"/>
                    <a:gd name="T1" fmla="*/ 0 h 29154"/>
                    <a:gd name="T2" fmla="*/ 0 w 21600"/>
                    <a:gd name="T3" fmla="*/ 0 h 29154"/>
                    <a:gd name="T4" fmla="*/ 0 w 21600"/>
                    <a:gd name="T5" fmla="*/ 0 h 2915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154"/>
                    <a:gd name="T11" fmla="*/ 21600 w 21600"/>
                    <a:gd name="T12" fmla="*/ 29154 h 291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154" fill="none" extrusionOk="0">
                      <a:moveTo>
                        <a:pt x="13494" y="-1"/>
                      </a:moveTo>
                      <a:cubicBezTo>
                        <a:pt x="18617" y="4098"/>
                        <a:pt x="21600" y="10304"/>
                        <a:pt x="21600" y="16866"/>
                      </a:cubicBezTo>
                      <a:cubicBezTo>
                        <a:pt x="21600" y="21256"/>
                        <a:pt x="20261" y="25543"/>
                        <a:pt x="17764" y="29154"/>
                      </a:cubicBezTo>
                    </a:path>
                    <a:path w="21600" h="29154" stroke="0" extrusionOk="0">
                      <a:moveTo>
                        <a:pt x="13494" y="-1"/>
                      </a:moveTo>
                      <a:cubicBezTo>
                        <a:pt x="18617" y="4098"/>
                        <a:pt x="21600" y="10304"/>
                        <a:pt x="21600" y="16866"/>
                      </a:cubicBezTo>
                      <a:cubicBezTo>
                        <a:pt x="21600" y="21256"/>
                        <a:pt x="20261" y="25543"/>
                        <a:pt x="17764" y="29154"/>
                      </a:cubicBezTo>
                      <a:lnTo>
                        <a:pt x="0" y="16866"/>
                      </a:lnTo>
                      <a:lnTo>
                        <a:pt x="13494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3" name="Arc 24"/>
                <p:cNvSpPr>
                  <a:spLocks/>
                </p:cNvSpPr>
                <p:nvPr/>
              </p:nvSpPr>
              <p:spPr bwMode="auto">
                <a:xfrm>
                  <a:off x="1308" y="2057"/>
                  <a:ext cx="154" cy="117"/>
                </a:xfrm>
                <a:custGeom>
                  <a:avLst/>
                  <a:gdLst>
                    <a:gd name="T0" fmla="*/ 0 w 21600"/>
                    <a:gd name="T1" fmla="*/ 0 h 29302"/>
                    <a:gd name="T2" fmla="*/ 0 w 21600"/>
                    <a:gd name="T3" fmla="*/ 0 h 29302"/>
                    <a:gd name="T4" fmla="*/ 0 w 21600"/>
                    <a:gd name="T5" fmla="*/ 0 h 2930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302"/>
                    <a:gd name="T11" fmla="*/ 21600 w 21600"/>
                    <a:gd name="T12" fmla="*/ 29302 h 293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302" fill="none" extrusionOk="0">
                      <a:moveTo>
                        <a:pt x="13412" y="0"/>
                      </a:moveTo>
                      <a:cubicBezTo>
                        <a:pt x="18584" y="4097"/>
                        <a:pt x="21600" y="10333"/>
                        <a:pt x="21600" y="16931"/>
                      </a:cubicBezTo>
                      <a:cubicBezTo>
                        <a:pt x="21600" y="21356"/>
                        <a:pt x="20240" y="25674"/>
                        <a:pt x="17706" y="29301"/>
                      </a:cubicBezTo>
                    </a:path>
                    <a:path w="21600" h="29302" stroke="0" extrusionOk="0">
                      <a:moveTo>
                        <a:pt x="13412" y="0"/>
                      </a:moveTo>
                      <a:cubicBezTo>
                        <a:pt x="18584" y="4097"/>
                        <a:pt x="21600" y="10333"/>
                        <a:pt x="21600" y="16931"/>
                      </a:cubicBezTo>
                      <a:cubicBezTo>
                        <a:pt x="21600" y="21356"/>
                        <a:pt x="20240" y="25674"/>
                        <a:pt x="17706" y="29301"/>
                      </a:cubicBezTo>
                      <a:lnTo>
                        <a:pt x="0" y="16931"/>
                      </a:lnTo>
                      <a:lnTo>
                        <a:pt x="13412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4" name="Arc 25"/>
                <p:cNvSpPr>
                  <a:spLocks/>
                </p:cNvSpPr>
                <p:nvPr/>
              </p:nvSpPr>
              <p:spPr bwMode="auto">
                <a:xfrm>
                  <a:off x="1257" y="2176"/>
                  <a:ext cx="183" cy="172"/>
                </a:xfrm>
                <a:custGeom>
                  <a:avLst/>
                  <a:gdLst>
                    <a:gd name="T0" fmla="*/ 0 w 28724"/>
                    <a:gd name="T1" fmla="*/ 0 h 27592"/>
                    <a:gd name="T2" fmla="*/ 0 w 28724"/>
                    <a:gd name="T3" fmla="*/ 0 h 27592"/>
                    <a:gd name="T4" fmla="*/ 0 w 28724"/>
                    <a:gd name="T5" fmla="*/ 0 h 27592"/>
                    <a:gd name="T6" fmla="*/ 0 60000 65536"/>
                    <a:gd name="T7" fmla="*/ 0 60000 65536"/>
                    <a:gd name="T8" fmla="*/ 0 60000 65536"/>
                    <a:gd name="T9" fmla="*/ 0 w 28724"/>
                    <a:gd name="T10" fmla="*/ 0 h 27592"/>
                    <a:gd name="T11" fmla="*/ 28724 w 28724"/>
                    <a:gd name="T12" fmla="*/ 27592 h 275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724" h="27592" fill="none" extrusionOk="0">
                      <a:moveTo>
                        <a:pt x="27876" y="-1"/>
                      </a:moveTo>
                      <a:cubicBezTo>
                        <a:pt x="28438" y="1947"/>
                        <a:pt x="28724" y="3964"/>
                        <a:pt x="28724" y="5992"/>
                      </a:cubicBezTo>
                      <a:cubicBezTo>
                        <a:pt x="28724" y="17921"/>
                        <a:pt x="19053" y="27592"/>
                        <a:pt x="7124" y="27592"/>
                      </a:cubicBezTo>
                      <a:cubicBezTo>
                        <a:pt x="4698" y="27592"/>
                        <a:pt x="2289" y="27183"/>
                        <a:pt x="-1" y="26383"/>
                      </a:cubicBezTo>
                    </a:path>
                    <a:path w="28724" h="27592" stroke="0" extrusionOk="0">
                      <a:moveTo>
                        <a:pt x="27876" y="-1"/>
                      </a:moveTo>
                      <a:cubicBezTo>
                        <a:pt x="28438" y="1947"/>
                        <a:pt x="28724" y="3964"/>
                        <a:pt x="28724" y="5992"/>
                      </a:cubicBezTo>
                      <a:cubicBezTo>
                        <a:pt x="28724" y="17921"/>
                        <a:pt x="19053" y="27592"/>
                        <a:pt x="7124" y="27592"/>
                      </a:cubicBezTo>
                      <a:cubicBezTo>
                        <a:pt x="4698" y="27592"/>
                        <a:pt x="2289" y="27183"/>
                        <a:pt x="-1" y="26383"/>
                      </a:cubicBezTo>
                      <a:lnTo>
                        <a:pt x="7124" y="5992"/>
                      </a:lnTo>
                      <a:lnTo>
                        <a:pt x="2787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5" name="Arc 26"/>
                <p:cNvSpPr>
                  <a:spLocks/>
                </p:cNvSpPr>
                <p:nvPr/>
              </p:nvSpPr>
              <p:spPr bwMode="auto">
                <a:xfrm>
                  <a:off x="1257" y="2176"/>
                  <a:ext cx="180" cy="169"/>
                </a:xfrm>
                <a:custGeom>
                  <a:avLst/>
                  <a:gdLst>
                    <a:gd name="T0" fmla="*/ 0 w 28722"/>
                    <a:gd name="T1" fmla="*/ 0 h 27594"/>
                    <a:gd name="T2" fmla="*/ 0 w 28722"/>
                    <a:gd name="T3" fmla="*/ 0 h 27594"/>
                    <a:gd name="T4" fmla="*/ 0 w 28722"/>
                    <a:gd name="T5" fmla="*/ 0 h 27594"/>
                    <a:gd name="T6" fmla="*/ 0 60000 65536"/>
                    <a:gd name="T7" fmla="*/ 0 60000 65536"/>
                    <a:gd name="T8" fmla="*/ 0 60000 65536"/>
                    <a:gd name="T9" fmla="*/ 0 w 28722"/>
                    <a:gd name="T10" fmla="*/ 0 h 27594"/>
                    <a:gd name="T11" fmla="*/ 28722 w 28722"/>
                    <a:gd name="T12" fmla="*/ 27594 h 275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722" h="27594" fill="none" extrusionOk="0">
                      <a:moveTo>
                        <a:pt x="27873" y="0"/>
                      </a:moveTo>
                      <a:cubicBezTo>
                        <a:pt x="28436" y="1948"/>
                        <a:pt x="28722" y="3966"/>
                        <a:pt x="28722" y="5994"/>
                      </a:cubicBezTo>
                      <a:cubicBezTo>
                        <a:pt x="28722" y="17923"/>
                        <a:pt x="19051" y="27594"/>
                        <a:pt x="7122" y="27594"/>
                      </a:cubicBezTo>
                      <a:cubicBezTo>
                        <a:pt x="4697" y="27594"/>
                        <a:pt x="2289" y="27185"/>
                        <a:pt x="-1" y="26386"/>
                      </a:cubicBezTo>
                    </a:path>
                    <a:path w="28722" h="27594" stroke="0" extrusionOk="0">
                      <a:moveTo>
                        <a:pt x="27873" y="0"/>
                      </a:moveTo>
                      <a:cubicBezTo>
                        <a:pt x="28436" y="1948"/>
                        <a:pt x="28722" y="3966"/>
                        <a:pt x="28722" y="5994"/>
                      </a:cubicBezTo>
                      <a:cubicBezTo>
                        <a:pt x="28722" y="17923"/>
                        <a:pt x="19051" y="27594"/>
                        <a:pt x="7122" y="27594"/>
                      </a:cubicBezTo>
                      <a:cubicBezTo>
                        <a:pt x="4697" y="27594"/>
                        <a:pt x="2289" y="27185"/>
                        <a:pt x="-1" y="26386"/>
                      </a:cubicBezTo>
                      <a:lnTo>
                        <a:pt x="7122" y="5994"/>
                      </a:lnTo>
                      <a:lnTo>
                        <a:pt x="27873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6" name="Arc 27"/>
                <p:cNvSpPr>
                  <a:spLocks/>
                </p:cNvSpPr>
                <p:nvPr/>
              </p:nvSpPr>
              <p:spPr bwMode="auto">
                <a:xfrm>
                  <a:off x="628" y="2055"/>
                  <a:ext cx="99" cy="165"/>
                </a:xfrm>
                <a:custGeom>
                  <a:avLst/>
                  <a:gdLst>
                    <a:gd name="T0" fmla="*/ 0 w 21600"/>
                    <a:gd name="T1" fmla="*/ 0 h 41258"/>
                    <a:gd name="T2" fmla="*/ 0 w 21600"/>
                    <a:gd name="T3" fmla="*/ 0 h 41258"/>
                    <a:gd name="T4" fmla="*/ 0 w 21600"/>
                    <a:gd name="T5" fmla="*/ 0 h 4125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58"/>
                    <a:gd name="T11" fmla="*/ 21600 w 21600"/>
                    <a:gd name="T12" fmla="*/ 41258 h 41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58" fill="none" extrusionOk="0">
                      <a:moveTo>
                        <a:pt x="12768" y="41257"/>
                      </a:moveTo>
                      <a:cubicBezTo>
                        <a:pt x="4999" y="37777"/>
                        <a:pt x="0" y="30058"/>
                        <a:pt x="0" y="21546"/>
                      </a:cubicBezTo>
                      <a:cubicBezTo>
                        <a:pt x="-1" y="10211"/>
                        <a:pt x="8761" y="804"/>
                        <a:pt x="20068" y="0"/>
                      </a:cubicBezTo>
                    </a:path>
                    <a:path w="21600" h="41258" stroke="0" extrusionOk="0">
                      <a:moveTo>
                        <a:pt x="12768" y="41257"/>
                      </a:moveTo>
                      <a:cubicBezTo>
                        <a:pt x="4999" y="37777"/>
                        <a:pt x="0" y="30058"/>
                        <a:pt x="0" y="21546"/>
                      </a:cubicBezTo>
                      <a:cubicBezTo>
                        <a:pt x="-1" y="10211"/>
                        <a:pt x="8761" y="804"/>
                        <a:pt x="20068" y="0"/>
                      </a:cubicBezTo>
                      <a:lnTo>
                        <a:pt x="21600" y="21546"/>
                      </a:lnTo>
                      <a:lnTo>
                        <a:pt x="12768" y="4125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7" name="Arc 28"/>
                <p:cNvSpPr>
                  <a:spLocks/>
                </p:cNvSpPr>
                <p:nvPr/>
              </p:nvSpPr>
              <p:spPr bwMode="auto">
                <a:xfrm>
                  <a:off x="630" y="2057"/>
                  <a:ext cx="97" cy="161"/>
                </a:xfrm>
                <a:custGeom>
                  <a:avLst/>
                  <a:gdLst>
                    <a:gd name="T0" fmla="*/ 0 w 21600"/>
                    <a:gd name="T1" fmla="*/ 0 h 41268"/>
                    <a:gd name="T2" fmla="*/ 0 w 21600"/>
                    <a:gd name="T3" fmla="*/ 0 h 41268"/>
                    <a:gd name="T4" fmla="*/ 0 w 21600"/>
                    <a:gd name="T5" fmla="*/ 0 h 4126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68"/>
                    <a:gd name="T11" fmla="*/ 21600 w 21600"/>
                    <a:gd name="T12" fmla="*/ 41268 h 412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68" fill="none" extrusionOk="0">
                      <a:moveTo>
                        <a:pt x="12790" y="41267"/>
                      </a:moveTo>
                      <a:cubicBezTo>
                        <a:pt x="5009" y="37792"/>
                        <a:pt x="0" y="30067"/>
                        <a:pt x="0" y="21546"/>
                      </a:cubicBezTo>
                      <a:cubicBezTo>
                        <a:pt x="-1" y="10209"/>
                        <a:pt x="8763" y="802"/>
                        <a:pt x="20072" y="0"/>
                      </a:cubicBezTo>
                    </a:path>
                    <a:path w="21600" h="41268" stroke="0" extrusionOk="0">
                      <a:moveTo>
                        <a:pt x="12790" y="41267"/>
                      </a:moveTo>
                      <a:cubicBezTo>
                        <a:pt x="5009" y="37792"/>
                        <a:pt x="0" y="30067"/>
                        <a:pt x="0" y="21546"/>
                      </a:cubicBezTo>
                      <a:cubicBezTo>
                        <a:pt x="-1" y="10209"/>
                        <a:pt x="8763" y="802"/>
                        <a:pt x="20072" y="0"/>
                      </a:cubicBezTo>
                      <a:lnTo>
                        <a:pt x="21600" y="21546"/>
                      </a:lnTo>
                      <a:lnTo>
                        <a:pt x="12790" y="412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8" name="Arc 29"/>
                <p:cNvSpPr>
                  <a:spLocks/>
                </p:cNvSpPr>
                <p:nvPr/>
              </p:nvSpPr>
              <p:spPr bwMode="auto">
                <a:xfrm>
                  <a:off x="890" y="2279"/>
                  <a:ext cx="375" cy="100"/>
                </a:xfrm>
                <a:custGeom>
                  <a:avLst/>
                  <a:gdLst>
                    <a:gd name="T0" fmla="*/ 0 w 39085"/>
                    <a:gd name="T1" fmla="*/ 0 h 21600"/>
                    <a:gd name="T2" fmla="*/ 0 w 39085"/>
                    <a:gd name="T3" fmla="*/ 0 h 21600"/>
                    <a:gd name="T4" fmla="*/ 0 w 39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085"/>
                    <a:gd name="T10" fmla="*/ 0 h 21600"/>
                    <a:gd name="T11" fmla="*/ 39085 w 39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085" h="21600" fill="none" extrusionOk="0">
                      <a:moveTo>
                        <a:pt x="39085" y="12120"/>
                      </a:moveTo>
                      <a:cubicBezTo>
                        <a:pt x="35065" y="18049"/>
                        <a:pt x="28368" y="21599"/>
                        <a:pt x="21206" y="21600"/>
                      </a:cubicBezTo>
                      <a:cubicBezTo>
                        <a:pt x="10860" y="21600"/>
                        <a:pt x="1967" y="14264"/>
                        <a:pt x="0" y="4107"/>
                      </a:cubicBezTo>
                    </a:path>
                    <a:path w="39085" h="21600" stroke="0" extrusionOk="0">
                      <a:moveTo>
                        <a:pt x="39085" y="12120"/>
                      </a:moveTo>
                      <a:cubicBezTo>
                        <a:pt x="35065" y="18049"/>
                        <a:pt x="28368" y="21599"/>
                        <a:pt x="21206" y="21600"/>
                      </a:cubicBezTo>
                      <a:cubicBezTo>
                        <a:pt x="10860" y="21600"/>
                        <a:pt x="1967" y="14264"/>
                        <a:pt x="0" y="4107"/>
                      </a:cubicBezTo>
                      <a:lnTo>
                        <a:pt x="21206" y="0"/>
                      </a:lnTo>
                      <a:lnTo>
                        <a:pt x="39085" y="1212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89" name="Arc 30"/>
                <p:cNvSpPr>
                  <a:spLocks/>
                </p:cNvSpPr>
                <p:nvPr/>
              </p:nvSpPr>
              <p:spPr bwMode="auto">
                <a:xfrm>
                  <a:off x="892" y="2279"/>
                  <a:ext cx="370" cy="98"/>
                </a:xfrm>
                <a:custGeom>
                  <a:avLst/>
                  <a:gdLst>
                    <a:gd name="T0" fmla="*/ 0 w 39018"/>
                    <a:gd name="T1" fmla="*/ 0 h 21600"/>
                    <a:gd name="T2" fmla="*/ 0 w 39018"/>
                    <a:gd name="T3" fmla="*/ 0 h 21600"/>
                    <a:gd name="T4" fmla="*/ 0 w 3901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018"/>
                    <a:gd name="T10" fmla="*/ 0 h 21600"/>
                    <a:gd name="T11" fmla="*/ 39018 w 3901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018" h="21600" fill="none" extrusionOk="0">
                      <a:moveTo>
                        <a:pt x="39017" y="12206"/>
                      </a:moveTo>
                      <a:cubicBezTo>
                        <a:pt x="34990" y="18085"/>
                        <a:pt x="28323" y="21599"/>
                        <a:pt x="21198" y="21600"/>
                      </a:cubicBezTo>
                      <a:cubicBezTo>
                        <a:pt x="10868" y="21600"/>
                        <a:pt x="1984" y="14286"/>
                        <a:pt x="0" y="4149"/>
                      </a:cubicBezTo>
                    </a:path>
                    <a:path w="39018" h="21600" stroke="0" extrusionOk="0">
                      <a:moveTo>
                        <a:pt x="39017" y="12206"/>
                      </a:moveTo>
                      <a:cubicBezTo>
                        <a:pt x="34990" y="18085"/>
                        <a:pt x="28323" y="21599"/>
                        <a:pt x="21198" y="21600"/>
                      </a:cubicBezTo>
                      <a:cubicBezTo>
                        <a:pt x="10868" y="21600"/>
                        <a:pt x="1984" y="14286"/>
                        <a:pt x="0" y="4149"/>
                      </a:cubicBezTo>
                      <a:lnTo>
                        <a:pt x="21198" y="0"/>
                      </a:lnTo>
                      <a:lnTo>
                        <a:pt x="39017" y="1220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  <p:sp>
            <p:nvSpPr>
              <p:cNvPr id="29826" name="Freeform 31"/>
              <p:cNvSpPr>
                <a:spLocks/>
              </p:cNvSpPr>
              <p:nvPr/>
            </p:nvSpPr>
            <p:spPr bwMode="auto">
              <a:xfrm>
                <a:off x="1628" y="398"/>
                <a:ext cx="365" cy="183"/>
              </a:xfrm>
              <a:custGeom>
                <a:avLst/>
                <a:gdLst>
                  <a:gd name="T0" fmla="*/ 0 w 1460"/>
                  <a:gd name="T1" fmla="*/ 0 h 730"/>
                  <a:gd name="T2" fmla="*/ 0 w 1460"/>
                  <a:gd name="T3" fmla="*/ 0 h 730"/>
                  <a:gd name="T4" fmla="*/ 0 w 1460"/>
                  <a:gd name="T5" fmla="*/ 0 h 730"/>
                  <a:gd name="T6" fmla="*/ 0 w 1460"/>
                  <a:gd name="T7" fmla="*/ 0 h 7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60"/>
                  <a:gd name="T13" fmla="*/ 0 h 730"/>
                  <a:gd name="T14" fmla="*/ 1460 w 1460"/>
                  <a:gd name="T15" fmla="*/ 730 h 7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60" h="730">
                    <a:moveTo>
                      <a:pt x="177" y="0"/>
                    </a:moveTo>
                    <a:lnTo>
                      <a:pt x="1460" y="0"/>
                    </a:lnTo>
                    <a:lnTo>
                      <a:pt x="726" y="730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solidFill>
                  <a:srgbClr val="CF0E3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grpSp>
            <p:nvGrpSpPr>
              <p:cNvPr id="29827" name="Group 32"/>
              <p:cNvGrpSpPr>
                <a:grpSpLocks/>
              </p:cNvGrpSpPr>
              <p:nvPr/>
            </p:nvGrpSpPr>
            <p:grpSpPr bwMode="auto">
              <a:xfrm>
                <a:off x="1927" y="332"/>
                <a:ext cx="171" cy="169"/>
                <a:chOff x="1179" y="1966"/>
                <a:chExt cx="171" cy="169"/>
              </a:xfrm>
            </p:grpSpPr>
            <p:sp>
              <p:nvSpPr>
                <p:cNvPr id="29954" name="Freeform 33"/>
                <p:cNvSpPr>
                  <a:spLocks/>
                </p:cNvSpPr>
                <p:nvPr/>
              </p:nvSpPr>
              <p:spPr bwMode="auto">
                <a:xfrm>
                  <a:off x="1203" y="2068"/>
                  <a:ext cx="145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3" y="0"/>
                      </a:lnTo>
                      <a:lnTo>
                        <a:pt x="581" y="0"/>
                      </a:lnTo>
                      <a:lnTo>
                        <a:pt x="517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55" name="Freeform 34"/>
                <p:cNvSpPr>
                  <a:spLocks/>
                </p:cNvSpPr>
                <p:nvPr/>
              </p:nvSpPr>
              <p:spPr bwMode="auto">
                <a:xfrm>
                  <a:off x="1205" y="2070"/>
                  <a:ext cx="145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3" y="0"/>
                      </a:lnTo>
                      <a:lnTo>
                        <a:pt x="581" y="0"/>
                      </a:lnTo>
                      <a:lnTo>
                        <a:pt x="517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203" y="2086"/>
                  <a:ext cx="129" cy="2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57" name="Rectangle 36"/>
                <p:cNvSpPr>
                  <a:spLocks noChangeArrowheads="1"/>
                </p:cNvSpPr>
                <p:nvPr/>
              </p:nvSpPr>
              <p:spPr bwMode="auto">
                <a:xfrm>
                  <a:off x="1204" y="2087"/>
                  <a:ext cx="127" cy="20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58" name="Freeform 37"/>
                <p:cNvSpPr>
                  <a:spLocks/>
                </p:cNvSpPr>
                <p:nvPr/>
              </p:nvSpPr>
              <p:spPr bwMode="auto">
                <a:xfrm>
                  <a:off x="1332" y="2068"/>
                  <a:ext cx="16" cy="40"/>
                </a:xfrm>
                <a:custGeom>
                  <a:avLst/>
                  <a:gdLst>
                    <a:gd name="T0" fmla="*/ 0 w 64"/>
                    <a:gd name="T1" fmla="*/ 0 h 160"/>
                    <a:gd name="T2" fmla="*/ 0 w 64"/>
                    <a:gd name="T3" fmla="*/ 0 h 160"/>
                    <a:gd name="T4" fmla="*/ 0 w 64"/>
                    <a:gd name="T5" fmla="*/ 0 h 160"/>
                    <a:gd name="T6" fmla="*/ 0 w 64"/>
                    <a:gd name="T7" fmla="*/ 0 h 160"/>
                    <a:gd name="T8" fmla="*/ 0 w 64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60"/>
                    <a:gd name="T17" fmla="*/ 64 w 64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60">
                      <a:moveTo>
                        <a:pt x="0" y="160"/>
                      </a:moveTo>
                      <a:lnTo>
                        <a:pt x="64" y="96"/>
                      </a:lnTo>
                      <a:lnTo>
                        <a:pt x="64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59" name="Freeform 38"/>
                <p:cNvSpPr>
                  <a:spLocks/>
                </p:cNvSpPr>
                <p:nvPr/>
              </p:nvSpPr>
              <p:spPr bwMode="auto">
                <a:xfrm>
                  <a:off x="1332" y="2068"/>
                  <a:ext cx="16" cy="40"/>
                </a:xfrm>
                <a:custGeom>
                  <a:avLst/>
                  <a:gdLst>
                    <a:gd name="T0" fmla="*/ 0 w 64"/>
                    <a:gd name="T1" fmla="*/ 0 h 160"/>
                    <a:gd name="T2" fmla="*/ 0 w 64"/>
                    <a:gd name="T3" fmla="*/ 0 h 160"/>
                    <a:gd name="T4" fmla="*/ 0 w 64"/>
                    <a:gd name="T5" fmla="*/ 0 h 160"/>
                    <a:gd name="T6" fmla="*/ 0 w 64"/>
                    <a:gd name="T7" fmla="*/ 0 h 160"/>
                    <a:gd name="T8" fmla="*/ 0 w 64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60"/>
                    <a:gd name="T17" fmla="*/ 64 w 64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60">
                      <a:moveTo>
                        <a:pt x="0" y="160"/>
                      </a:moveTo>
                      <a:lnTo>
                        <a:pt x="64" y="96"/>
                      </a:lnTo>
                      <a:lnTo>
                        <a:pt x="64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60" name="Freeform 39"/>
                <p:cNvSpPr>
                  <a:spLocks/>
                </p:cNvSpPr>
                <p:nvPr/>
              </p:nvSpPr>
              <p:spPr bwMode="auto">
                <a:xfrm>
                  <a:off x="1207" y="2068"/>
                  <a:ext cx="139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7" y="0"/>
                      </a:lnTo>
                      <a:lnTo>
                        <a:pt x="557" y="0"/>
                      </a:lnTo>
                      <a:lnTo>
                        <a:pt x="509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61" name="Freeform 40"/>
                <p:cNvSpPr>
                  <a:spLocks/>
                </p:cNvSpPr>
                <p:nvPr/>
              </p:nvSpPr>
              <p:spPr bwMode="auto">
                <a:xfrm>
                  <a:off x="1207" y="2068"/>
                  <a:ext cx="139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7" y="0"/>
                      </a:lnTo>
                      <a:lnTo>
                        <a:pt x="557" y="0"/>
                      </a:lnTo>
                      <a:lnTo>
                        <a:pt x="509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62" name="Freeform 41"/>
                <p:cNvSpPr>
                  <a:spLocks/>
                </p:cNvSpPr>
                <p:nvPr/>
              </p:nvSpPr>
              <p:spPr bwMode="auto">
                <a:xfrm>
                  <a:off x="1205" y="1966"/>
                  <a:ext cx="141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9" y="0"/>
                      </a:lnTo>
                      <a:lnTo>
                        <a:pt x="565" y="0"/>
                      </a:lnTo>
                      <a:lnTo>
                        <a:pt x="509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63" name="Freeform 42"/>
                <p:cNvSpPr>
                  <a:spLocks/>
                </p:cNvSpPr>
                <p:nvPr/>
              </p:nvSpPr>
              <p:spPr bwMode="auto">
                <a:xfrm>
                  <a:off x="1205" y="1966"/>
                  <a:ext cx="141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9" y="0"/>
                      </a:lnTo>
                      <a:lnTo>
                        <a:pt x="565" y="0"/>
                      </a:lnTo>
                      <a:lnTo>
                        <a:pt x="509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64" name="Rectangle 43"/>
                <p:cNvSpPr>
                  <a:spLocks noChangeArrowheads="1"/>
                </p:cNvSpPr>
                <p:nvPr/>
              </p:nvSpPr>
              <p:spPr bwMode="auto">
                <a:xfrm>
                  <a:off x="1206" y="1981"/>
                  <a:ext cx="127" cy="98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65" name="Rectangle 44"/>
                <p:cNvSpPr>
                  <a:spLocks noChangeArrowheads="1"/>
                </p:cNvSpPr>
                <p:nvPr/>
              </p:nvSpPr>
              <p:spPr bwMode="auto">
                <a:xfrm>
                  <a:off x="1216" y="1993"/>
                  <a:ext cx="105" cy="7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66" name="Freeform 45"/>
                <p:cNvSpPr>
                  <a:spLocks/>
                </p:cNvSpPr>
                <p:nvPr/>
              </p:nvSpPr>
              <p:spPr bwMode="auto">
                <a:xfrm>
                  <a:off x="1332" y="1966"/>
                  <a:ext cx="14" cy="112"/>
                </a:xfrm>
                <a:custGeom>
                  <a:avLst/>
                  <a:gdLst>
                    <a:gd name="T0" fmla="*/ 0 w 56"/>
                    <a:gd name="T1" fmla="*/ 0 h 449"/>
                    <a:gd name="T2" fmla="*/ 0 w 56"/>
                    <a:gd name="T3" fmla="*/ 0 h 449"/>
                    <a:gd name="T4" fmla="*/ 0 w 56"/>
                    <a:gd name="T5" fmla="*/ 0 h 449"/>
                    <a:gd name="T6" fmla="*/ 0 w 56"/>
                    <a:gd name="T7" fmla="*/ 0 h 449"/>
                    <a:gd name="T8" fmla="*/ 0 w 56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449"/>
                    <a:gd name="T17" fmla="*/ 56 w 56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449">
                      <a:moveTo>
                        <a:pt x="0" y="449"/>
                      </a:moveTo>
                      <a:lnTo>
                        <a:pt x="56" y="401"/>
                      </a:lnTo>
                      <a:lnTo>
                        <a:pt x="56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67" name="Freeform 46"/>
                <p:cNvSpPr>
                  <a:spLocks/>
                </p:cNvSpPr>
                <p:nvPr/>
              </p:nvSpPr>
              <p:spPr bwMode="auto">
                <a:xfrm>
                  <a:off x="1332" y="1966"/>
                  <a:ext cx="14" cy="112"/>
                </a:xfrm>
                <a:custGeom>
                  <a:avLst/>
                  <a:gdLst>
                    <a:gd name="T0" fmla="*/ 0 w 56"/>
                    <a:gd name="T1" fmla="*/ 0 h 449"/>
                    <a:gd name="T2" fmla="*/ 0 w 56"/>
                    <a:gd name="T3" fmla="*/ 0 h 449"/>
                    <a:gd name="T4" fmla="*/ 0 w 56"/>
                    <a:gd name="T5" fmla="*/ 0 h 449"/>
                    <a:gd name="T6" fmla="*/ 0 w 56"/>
                    <a:gd name="T7" fmla="*/ 0 h 449"/>
                    <a:gd name="T8" fmla="*/ 0 w 56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449"/>
                    <a:gd name="T17" fmla="*/ 56 w 56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449">
                      <a:moveTo>
                        <a:pt x="0" y="449"/>
                      </a:moveTo>
                      <a:lnTo>
                        <a:pt x="56" y="401"/>
                      </a:lnTo>
                      <a:lnTo>
                        <a:pt x="56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68" name="Freeform 47"/>
                <p:cNvSpPr>
                  <a:spLocks/>
                </p:cNvSpPr>
                <p:nvPr/>
              </p:nvSpPr>
              <p:spPr bwMode="auto">
                <a:xfrm>
                  <a:off x="1179" y="2104"/>
                  <a:ext cx="159" cy="25"/>
                </a:xfrm>
                <a:custGeom>
                  <a:avLst/>
                  <a:gdLst>
                    <a:gd name="T0" fmla="*/ 0 w 638"/>
                    <a:gd name="T1" fmla="*/ 0 h 96"/>
                    <a:gd name="T2" fmla="*/ 0 w 638"/>
                    <a:gd name="T3" fmla="*/ 0 h 96"/>
                    <a:gd name="T4" fmla="*/ 0 w 638"/>
                    <a:gd name="T5" fmla="*/ 0 h 96"/>
                    <a:gd name="T6" fmla="*/ 0 w 638"/>
                    <a:gd name="T7" fmla="*/ 0 h 96"/>
                    <a:gd name="T8" fmla="*/ 0 w 638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8"/>
                    <a:gd name="T16" fmla="*/ 0 h 96"/>
                    <a:gd name="T17" fmla="*/ 638 w 638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8" h="96">
                      <a:moveTo>
                        <a:pt x="0" y="96"/>
                      </a:moveTo>
                      <a:lnTo>
                        <a:pt x="81" y="0"/>
                      </a:lnTo>
                      <a:lnTo>
                        <a:pt x="638" y="0"/>
                      </a:lnTo>
                      <a:lnTo>
                        <a:pt x="557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69" name="Freeform 48"/>
                <p:cNvSpPr>
                  <a:spLocks/>
                </p:cNvSpPr>
                <p:nvPr/>
              </p:nvSpPr>
              <p:spPr bwMode="auto">
                <a:xfrm>
                  <a:off x="1179" y="2104"/>
                  <a:ext cx="159" cy="25"/>
                </a:xfrm>
                <a:custGeom>
                  <a:avLst/>
                  <a:gdLst>
                    <a:gd name="T0" fmla="*/ 0 w 638"/>
                    <a:gd name="T1" fmla="*/ 0 h 96"/>
                    <a:gd name="T2" fmla="*/ 0 w 638"/>
                    <a:gd name="T3" fmla="*/ 0 h 96"/>
                    <a:gd name="T4" fmla="*/ 0 w 638"/>
                    <a:gd name="T5" fmla="*/ 0 h 96"/>
                    <a:gd name="T6" fmla="*/ 0 w 638"/>
                    <a:gd name="T7" fmla="*/ 0 h 96"/>
                    <a:gd name="T8" fmla="*/ 0 w 638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8"/>
                    <a:gd name="T16" fmla="*/ 0 h 96"/>
                    <a:gd name="T17" fmla="*/ 638 w 638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8" h="96">
                      <a:moveTo>
                        <a:pt x="0" y="96"/>
                      </a:moveTo>
                      <a:lnTo>
                        <a:pt x="81" y="0"/>
                      </a:lnTo>
                      <a:lnTo>
                        <a:pt x="638" y="0"/>
                      </a:lnTo>
                      <a:lnTo>
                        <a:pt x="557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70" name="Freeform 49"/>
                <p:cNvSpPr>
                  <a:spLocks/>
                </p:cNvSpPr>
                <p:nvPr/>
              </p:nvSpPr>
              <p:spPr bwMode="auto">
                <a:xfrm>
                  <a:off x="1318" y="2104"/>
                  <a:ext cx="20" cy="31"/>
                </a:xfrm>
                <a:custGeom>
                  <a:avLst/>
                  <a:gdLst>
                    <a:gd name="T0" fmla="*/ 0 w 81"/>
                    <a:gd name="T1" fmla="*/ 0 h 120"/>
                    <a:gd name="T2" fmla="*/ 0 w 81"/>
                    <a:gd name="T3" fmla="*/ 0 h 120"/>
                    <a:gd name="T4" fmla="*/ 0 w 81"/>
                    <a:gd name="T5" fmla="*/ 0 h 120"/>
                    <a:gd name="T6" fmla="*/ 0 w 81"/>
                    <a:gd name="T7" fmla="*/ 0 h 120"/>
                    <a:gd name="T8" fmla="*/ 0 w 81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20"/>
                    <a:gd name="T17" fmla="*/ 81 w 81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20">
                      <a:moveTo>
                        <a:pt x="0" y="120"/>
                      </a:moveTo>
                      <a:lnTo>
                        <a:pt x="81" y="40"/>
                      </a:lnTo>
                      <a:lnTo>
                        <a:pt x="81" y="0"/>
                      </a:lnTo>
                      <a:lnTo>
                        <a:pt x="0" y="10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71" name="Freeform 50"/>
                <p:cNvSpPr>
                  <a:spLocks/>
                </p:cNvSpPr>
                <p:nvPr/>
              </p:nvSpPr>
              <p:spPr bwMode="auto">
                <a:xfrm>
                  <a:off x="1318" y="2104"/>
                  <a:ext cx="20" cy="31"/>
                </a:xfrm>
                <a:custGeom>
                  <a:avLst/>
                  <a:gdLst>
                    <a:gd name="T0" fmla="*/ 0 w 81"/>
                    <a:gd name="T1" fmla="*/ 0 h 120"/>
                    <a:gd name="T2" fmla="*/ 0 w 81"/>
                    <a:gd name="T3" fmla="*/ 0 h 120"/>
                    <a:gd name="T4" fmla="*/ 0 w 81"/>
                    <a:gd name="T5" fmla="*/ 0 h 120"/>
                    <a:gd name="T6" fmla="*/ 0 w 81"/>
                    <a:gd name="T7" fmla="*/ 0 h 120"/>
                    <a:gd name="T8" fmla="*/ 0 w 81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20"/>
                    <a:gd name="T17" fmla="*/ 81 w 81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20">
                      <a:moveTo>
                        <a:pt x="0" y="120"/>
                      </a:moveTo>
                      <a:lnTo>
                        <a:pt x="81" y="40"/>
                      </a:lnTo>
                      <a:lnTo>
                        <a:pt x="81" y="0"/>
                      </a:lnTo>
                      <a:lnTo>
                        <a:pt x="0" y="10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72" name="Rectangle 51"/>
                <p:cNvSpPr>
                  <a:spLocks noChangeArrowheads="1"/>
                </p:cNvSpPr>
                <p:nvPr/>
              </p:nvSpPr>
              <p:spPr bwMode="auto">
                <a:xfrm>
                  <a:off x="1179" y="2129"/>
                  <a:ext cx="139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73" name="Rectangle 52"/>
                <p:cNvSpPr>
                  <a:spLocks noChangeArrowheads="1"/>
                </p:cNvSpPr>
                <p:nvPr/>
              </p:nvSpPr>
              <p:spPr bwMode="auto">
                <a:xfrm>
                  <a:off x="1180" y="2130"/>
                  <a:ext cx="137" cy="4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9828" name="Group 53"/>
              <p:cNvGrpSpPr>
                <a:grpSpLocks/>
              </p:cNvGrpSpPr>
              <p:nvPr/>
            </p:nvGrpSpPr>
            <p:grpSpPr bwMode="auto">
              <a:xfrm>
                <a:off x="1971" y="370"/>
                <a:ext cx="94" cy="56"/>
                <a:chOff x="1223" y="2004"/>
                <a:chExt cx="94" cy="56"/>
              </a:xfrm>
            </p:grpSpPr>
            <p:grpSp>
              <p:nvGrpSpPr>
                <p:cNvPr id="29927" name="Group 54"/>
                <p:cNvGrpSpPr>
                  <a:grpSpLocks/>
                </p:cNvGrpSpPr>
                <p:nvPr/>
              </p:nvGrpSpPr>
              <p:grpSpPr bwMode="auto">
                <a:xfrm>
                  <a:off x="1223" y="2004"/>
                  <a:ext cx="93" cy="56"/>
                  <a:chOff x="1223" y="2004"/>
                  <a:chExt cx="93" cy="56"/>
                </a:xfrm>
              </p:grpSpPr>
              <p:sp>
                <p:nvSpPr>
                  <p:cNvPr id="2994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255" y="2004"/>
                    <a:ext cx="41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4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233" y="2010"/>
                    <a:ext cx="30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4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2024"/>
                    <a:ext cx="2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4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229" y="2032"/>
                    <a:ext cx="32" cy="2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4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251" y="2036"/>
                    <a:ext cx="49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5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281" y="2010"/>
                    <a:ext cx="31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5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285" y="2022"/>
                    <a:ext cx="31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5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283" y="2026"/>
                    <a:ext cx="31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5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1239" y="2018"/>
                    <a:ext cx="61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</p:grpSp>
            <p:grpSp>
              <p:nvGrpSpPr>
                <p:cNvPr id="29928" name="Group 64"/>
                <p:cNvGrpSpPr>
                  <a:grpSpLocks/>
                </p:cNvGrpSpPr>
                <p:nvPr/>
              </p:nvGrpSpPr>
              <p:grpSpPr bwMode="auto">
                <a:xfrm>
                  <a:off x="1223" y="2004"/>
                  <a:ext cx="94" cy="56"/>
                  <a:chOff x="1223" y="2004"/>
                  <a:chExt cx="94" cy="56"/>
                </a:xfrm>
              </p:grpSpPr>
              <p:sp>
                <p:nvSpPr>
                  <p:cNvPr id="29929" name="Arc 65"/>
                  <p:cNvSpPr>
                    <a:spLocks/>
                  </p:cNvSpPr>
                  <p:nvPr/>
                </p:nvSpPr>
                <p:spPr bwMode="auto">
                  <a:xfrm>
                    <a:off x="1256" y="2004"/>
                    <a:ext cx="39" cy="12"/>
                  </a:xfrm>
                  <a:custGeom>
                    <a:avLst/>
                    <a:gdLst>
                      <a:gd name="T0" fmla="*/ 0 w 41085"/>
                      <a:gd name="T1" fmla="*/ 0 h 21600"/>
                      <a:gd name="T2" fmla="*/ 0 w 41085"/>
                      <a:gd name="T3" fmla="*/ 0 h 21600"/>
                      <a:gd name="T4" fmla="*/ 0 w 4108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1085"/>
                      <a:gd name="T10" fmla="*/ 0 h 21600"/>
                      <a:gd name="T11" fmla="*/ 41085 w 4108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085" h="21600" fill="none" extrusionOk="0">
                        <a:moveTo>
                          <a:pt x="0" y="15905"/>
                        </a:moveTo>
                        <a:cubicBezTo>
                          <a:pt x="2567" y="6513"/>
                          <a:pt x="11099" y="-1"/>
                          <a:pt x="20836" y="0"/>
                        </a:cubicBezTo>
                        <a:cubicBezTo>
                          <a:pt x="29864" y="0"/>
                          <a:pt x="37941" y="5615"/>
                          <a:pt x="41084" y="14080"/>
                        </a:cubicBezTo>
                      </a:path>
                      <a:path w="41085" h="21600" stroke="0" extrusionOk="0">
                        <a:moveTo>
                          <a:pt x="0" y="15905"/>
                        </a:moveTo>
                        <a:cubicBezTo>
                          <a:pt x="2567" y="6513"/>
                          <a:pt x="11099" y="-1"/>
                          <a:pt x="20836" y="0"/>
                        </a:cubicBezTo>
                        <a:cubicBezTo>
                          <a:pt x="29864" y="0"/>
                          <a:pt x="37941" y="5615"/>
                          <a:pt x="41084" y="14080"/>
                        </a:cubicBezTo>
                        <a:lnTo>
                          <a:pt x="20836" y="21600"/>
                        </a:lnTo>
                        <a:lnTo>
                          <a:pt x="0" y="1590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0" name="Arc 66"/>
                  <p:cNvSpPr>
                    <a:spLocks/>
                  </p:cNvSpPr>
                  <p:nvPr/>
                </p:nvSpPr>
                <p:spPr bwMode="auto">
                  <a:xfrm>
                    <a:off x="1257" y="2005"/>
                    <a:ext cx="37" cy="11"/>
                  </a:xfrm>
                  <a:custGeom>
                    <a:avLst/>
                    <a:gdLst>
                      <a:gd name="T0" fmla="*/ 0 w 40935"/>
                      <a:gd name="T1" fmla="*/ 0 h 21600"/>
                      <a:gd name="T2" fmla="*/ 0 w 40935"/>
                      <a:gd name="T3" fmla="*/ 0 h 21600"/>
                      <a:gd name="T4" fmla="*/ 0 w 4093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0935"/>
                      <a:gd name="T10" fmla="*/ 0 h 21600"/>
                      <a:gd name="T11" fmla="*/ 40935 w 4093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935" h="21600" fill="none" extrusionOk="0">
                        <a:moveTo>
                          <a:pt x="-1" y="15705"/>
                        </a:moveTo>
                        <a:cubicBezTo>
                          <a:pt x="2635" y="6413"/>
                          <a:pt x="11120" y="-1"/>
                          <a:pt x="20780" y="0"/>
                        </a:cubicBezTo>
                        <a:cubicBezTo>
                          <a:pt x="29712" y="0"/>
                          <a:pt x="37723" y="5498"/>
                          <a:pt x="40935" y="13832"/>
                        </a:cubicBezTo>
                      </a:path>
                      <a:path w="40935" h="21600" stroke="0" extrusionOk="0">
                        <a:moveTo>
                          <a:pt x="-1" y="15705"/>
                        </a:moveTo>
                        <a:cubicBezTo>
                          <a:pt x="2635" y="6413"/>
                          <a:pt x="11120" y="-1"/>
                          <a:pt x="20780" y="0"/>
                        </a:cubicBezTo>
                        <a:cubicBezTo>
                          <a:pt x="29712" y="0"/>
                          <a:pt x="37723" y="5498"/>
                          <a:pt x="40935" y="13832"/>
                        </a:cubicBezTo>
                        <a:lnTo>
                          <a:pt x="20780" y="21600"/>
                        </a:lnTo>
                        <a:lnTo>
                          <a:pt x="-1" y="1570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1" name="Arc 67"/>
                  <p:cNvSpPr>
                    <a:spLocks/>
                  </p:cNvSpPr>
                  <p:nvPr/>
                </p:nvSpPr>
                <p:spPr bwMode="auto">
                  <a:xfrm>
                    <a:off x="1233" y="2010"/>
                    <a:ext cx="23" cy="14"/>
                  </a:xfrm>
                  <a:custGeom>
                    <a:avLst/>
                    <a:gdLst>
                      <a:gd name="T0" fmla="*/ 0 w 33372"/>
                      <a:gd name="T1" fmla="*/ 0 h 26005"/>
                      <a:gd name="T2" fmla="*/ 0 w 33372"/>
                      <a:gd name="T3" fmla="*/ 0 h 26005"/>
                      <a:gd name="T4" fmla="*/ 0 w 33372"/>
                      <a:gd name="T5" fmla="*/ 0 h 26005"/>
                      <a:gd name="T6" fmla="*/ 0 60000 65536"/>
                      <a:gd name="T7" fmla="*/ 0 60000 65536"/>
                      <a:gd name="T8" fmla="*/ 0 60000 65536"/>
                      <a:gd name="T9" fmla="*/ 0 w 33372"/>
                      <a:gd name="T10" fmla="*/ 0 h 26005"/>
                      <a:gd name="T11" fmla="*/ 33372 w 33372"/>
                      <a:gd name="T12" fmla="*/ 26005 h 260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372" h="26005" fill="none" extrusionOk="0">
                        <a:moveTo>
                          <a:pt x="453" y="26005"/>
                        </a:moveTo>
                        <a:cubicBezTo>
                          <a:pt x="152" y="24556"/>
                          <a:pt x="0" y="2308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79" y="-1"/>
                          <a:pt x="29868" y="1212"/>
                          <a:pt x="33372" y="3489"/>
                        </a:cubicBezTo>
                      </a:path>
                      <a:path w="33372" h="26005" stroke="0" extrusionOk="0">
                        <a:moveTo>
                          <a:pt x="453" y="26005"/>
                        </a:moveTo>
                        <a:cubicBezTo>
                          <a:pt x="152" y="24556"/>
                          <a:pt x="0" y="2308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79" y="-1"/>
                          <a:pt x="29868" y="1212"/>
                          <a:pt x="33372" y="3489"/>
                        </a:cubicBezTo>
                        <a:lnTo>
                          <a:pt x="21600" y="21600"/>
                        </a:lnTo>
                        <a:lnTo>
                          <a:pt x="453" y="2600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2" name="Arc 68"/>
                  <p:cNvSpPr>
                    <a:spLocks/>
                  </p:cNvSpPr>
                  <p:nvPr/>
                </p:nvSpPr>
                <p:spPr bwMode="auto">
                  <a:xfrm>
                    <a:off x="1234" y="2011"/>
                    <a:ext cx="22" cy="13"/>
                  </a:xfrm>
                  <a:custGeom>
                    <a:avLst/>
                    <a:gdLst>
                      <a:gd name="T0" fmla="*/ 0 w 33223"/>
                      <a:gd name="T1" fmla="*/ 0 h 26082"/>
                      <a:gd name="T2" fmla="*/ 0 w 33223"/>
                      <a:gd name="T3" fmla="*/ 0 h 26082"/>
                      <a:gd name="T4" fmla="*/ 0 w 33223"/>
                      <a:gd name="T5" fmla="*/ 0 h 26082"/>
                      <a:gd name="T6" fmla="*/ 0 60000 65536"/>
                      <a:gd name="T7" fmla="*/ 0 60000 65536"/>
                      <a:gd name="T8" fmla="*/ 0 60000 65536"/>
                      <a:gd name="T9" fmla="*/ 0 w 33223"/>
                      <a:gd name="T10" fmla="*/ 0 h 26082"/>
                      <a:gd name="T11" fmla="*/ 33223 w 33223"/>
                      <a:gd name="T12" fmla="*/ 26082 h 260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223" h="26082" fill="none" extrusionOk="0">
                        <a:moveTo>
                          <a:pt x="470" y="26081"/>
                        </a:moveTo>
                        <a:cubicBezTo>
                          <a:pt x="157" y="24608"/>
                          <a:pt x="0" y="2310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18" y="-1"/>
                          <a:pt x="29751" y="1177"/>
                          <a:pt x="33223" y="3393"/>
                        </a:cubicBezTo>
                      </a:path>
                      <a:path w="33223" h="26082" stroke="0" extrusionOk="0">
                        <a:moveTo>
                          <a:pt x="470" y="26081"/>
                        </a:moveTo>
                        <a:cubicBezTo>
                          <a:pt x="157" y="24608"/>
                          <a:pt x="0" y="2310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18" y="-1"/>
                          <a:pt x="29751" y="1177"/>
                          <a:pt x="33223" y="3393"/>
                        </a:cubicBezTo>
                        <a:lnTo>
                          <a:pt x="21600" y="21600"/>
                        </a:lnTo>
                        <a:lnTo>
                          <a:pt x="470" y="2608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3" name="Arc 69"/>
                  <p:cNvSpPr>
                    <a:spLocks/>
                  </p:cNvSpPr>
                  <p:nvPr/>
                </p:nvSpPr>
                <p:spPr bwMode="auto">
                  <a:xfrm>
                    <a:off x="1229" y="2042"/>
                    <a:ext cx="24" cy="10"/>
                  </a:xfrm>
                  <a:custGeom>
                    <a:avLst/>
                    <a:gdLst>
                      <a:gd name="T0" fmla="*/ 0 w 31800"/>
                      <a:gd name="T1" fmla="*/ 0 h 21600"/>
                      <a:gd name="T2" fmla="*/ 0 w 31800"/>
                      <a:gd name="T3" fmla="*/ 0 h 21600"/>
                      <a:gd name="T4" fmla="*/ 0 w 318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1800"/>
                      <a:gd name="T10" fmla="*/ 0 h 21600"/>
                      <a:gd name="T11" fmla="*/ 31800 w 318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800" h="21600" fill="none" extrusionOk="0">
                        <a:moveTo>
                          <a:pt x="31799" y="19039"/>
                        </a:moveTo>
                        <a:cubicBezTo>
                          <a:pt x="28662" y="20720"/>
                          <a:pt x="25158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31800" h="21600" stroke="0" extrusionOk="0">
                        <a:moveTo>
                          <a:pt x="31799" y="19039"/>
                        </a:moveTo>
                        <a:cubicBezTo>
                          <a:pt x="28662" y="20720"/>
                          <a:pt x="25158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lnTo>
                          <a:pt x="31799" y="1903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4" name="Arc 70"/>
                  <p:cNvSpPr>
                    <a:spLocks/>
                  </p:cNvSpPr>
                  <p:nvPr/>
                </p:nvSpPr>
                <p:spPr bwMode="auto">
                  <a:xfrm>
                    <a:off x="1230" y="2042"/>
                    <a:ext cx="22" cy="9"/>
                  </a:xfrm>
                  <a:custGeom>
                    <a:avLst/>
                    <a:gdLst>
                      <a:gd name="T0" fmla="*/ 0 w 31479"/>
                      <a:gd name="T1" fmla="*/ 0 h 21600"/>
                      <a:gd name="T2" fmla="*/ 0 w 31479"/>
                      <a:gd name="T3" fmla="*/ 0 h 21600"/>
                      <a:gd name="T4" fmla="*/ 0 w 3147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1479"/>
                      <a:gd name="T10" fmla="*/ 0 h 21600"/>
                      <a:gd name="T11" fmla="*/ 31479 w 3147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479" h="21600" fill="none" extrusionOk="0">
                        <a:moveTo>
                          <a:pt x="31478" y="19208"/>
                        </a:moveTo>
                        <a:cubicBezTo>
                          <a:pt x="28422" y="20780"/>
                          <a:pt x="2503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31479" h="21600" stroke="0" extrusionOk="0">
                        <a:moveTo>
                          <a:pt x="31478" y="19208"/>
                        </a:moveTo>
                        <a:cubicBezTo>
                          <a:pt x="28422" y="20780"/>
                          <a:pt x="2503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lnTo>
                          <a:pt x="31478" y="1920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5" name="Arc 71"/>
                  <p:cNvSpPr>
                    <a:spLocks/>
                  </p:cNvSpPr>
                  <p:nvPr/>
                </p:nvSpPr>
                <p:spPr bwMode="auto">
                  <a:xfrm>
                    <a:off x="1294" y="2010"/>
                    <a:ext cx="19" cy="14"/>
                  </a:xfrm>
                  <a:custGeom>
                    <a:avLst/>
                    <a:gdLst>
                      <a:gd name="T0" fmla="*/ 0 w 25986"/>
                      <a:gd name="T1" fmla="*/ 0 h 33449"/>
                      <a:gd name="T2" fmla="*/ 0 w 25986"/>
                      <a:gd name="T3" fmla="*/ 0 h 33449"/>
                      <a:gd name="T4" fmla="*/ 0 w 25986"/>
                      <a:gd name="T5" fmla="*/ 0 h 33449"/>
                      <a:gd name="T6" fmla="*/ 0 60000 65536"/>
                      <a:gd name="T7" fmla="*/ 0 60000 65536"/>
                      <a:gd name="T8" fmla="*/ 0 60000 65536"/>
                      <a:gd name="T9" fmla="*/ 0 w 25986"/>
                      <a:gd name="T10" fmla="*/ 0 h 33449"/>
                      <a:gd name="T11" fmla="*/ 25986 w 25986"/>
                      <a:gd name="T12" fmla="*/ 33449 h 3344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986" h="33449" fill="none" extrusionOk="0">
                        <a:moveTo>
                          <a:pt x="-1" y="449"/>
                        </a:moveTo>
                        <a:cubicBezTo>
                          <a:pt x="1442" y="150"/>
                          <a:pt x="2912" y="-1"/>
                          <a:pt x="4386" y="0"/>
                        </a:cubicBezTo>
                        <a:cubicBezTo>
                          <a:pt x="16315" y="0"/>
                          <a:pt x="25986" y="9670"/>
                          <a:pt x="25986" y="21600"/>
                        </a:cubicBezTo>
                        <a:cubicBezTo>
                          <a:pt x="25986" y="25810"/>
                          <a:pt x="24755" y="29928"/>
                          <a:pt x="22445" y="33448"/>
                        </a:cubicBezTo>
                      </a:path>
                      <a:path w="25986" h="33449" stroke="0" extrusionOk="0">
                        <a:moveTo>
                          <a:pt x="-1" y="449"/>
                        </a:moveTo>
                        <a:cubicBezTo>
                          <a:pt x="1442" y="150"/>
                          <a:pt x="2912" y="-1"/>
                          <a:pt x="4386" y="0"/>
                        </a:cubicBezTo>
                        <a:cubicBezTo>
                          <a:pt x="16315" y="0"/>
                          <a:pt x="25986" y="9670"/>
                          <a:pt x="25986" y="21600"/>
                        </a:cubicBezTo>
                        <a:cubicBezTo>
                          <a:pt x="25986" y="25810"/>
                          <a:pt x="24755" y="29928"/>
                          <a:pt x="22445" y="33448"/>
                        </a:cubicBezTo>
                        <a:lnTo>
                          <a:pt x="4386" y="21600"/>
                        </a:lnTo>
                        <a:lnTo>
                          <a:pt x="-1" y="44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6" name="Arc 72"/>
                  <p:cNvSpPr>
                    <a:spLocks/>
                  </p:cNvSpPr>
                  <p:nvPr/>
                </p:nvSpPr>
                <p:spPr bwMode="auto">
                  <a:xfrm>
                    <a:off x="1294" y="2011"/>
                    <a:ext cx="17" cy="13"/>
                  </a:xfrm>
                  <a:custGeom>
                    <a:avLst/>
                    <a:gdLst>
                      <a:gd name="T0" fmla="*/ 0 w 25776"/>
                      <a:gd name="T1" fmla="*/ 0 h 33873"/>
                      <a:gd name="T2" fmla="*/ 0 w 25776"/>
                      <a:gd name="T3" fmla="*/ 0 h 33873"/>
                      <a:gd name="T4" fmla="*/ 0 w 25776"/>
                      <a:gd name="T5" fmla="*/ 0 h 33873"/>
                      <a:gd name="T6" fmla="*/ 0 60000 65536"/>
                      <a:gd name="T7" fmla="*/ 0 60000 65536"/>
                      <a:gd name="T8" fmla="*/ 0 60000 65536"/>
                      <a:gd name="T9" fmla="*/ 0 w 25776"/>
                      <a:gd name="T10" fmla="*/ 0 h 33873"/>
                      <a:gd name="T11" fmla="*/ 25776 w 25776"/>
                      <a:gd name="T12" fmla="*/ 33873 h 338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776" h="33873" fill="none" extrusionOk="0">
                        <a:moveTo>
                          <a:pt x="0" y="407"/>
                        </a:moveTo>
                        <a:cubicBezTo>
                          <a:pt x="1375" y="136"/>
                          <a:pt x="2774" y="-1"/>
                          <a:pt x="4176" y="0"/>
                        </a:cubicBezTo>
                        <a:cubicBezTo>
                          <a:pt x="16105" y="0"/>
                          <a:pt x="25776" y="9670"/>
                          <a:pt x="25776" y="21600"/>
                        </a:cubicBezTo>
                        <a:cubicBezTo>
                          <a:pt x="25776" y="25984"/>
                          <a:pt x="24441" y="30264"/>
                          <a:pt x="21950" y="33872"/>
                        </a:cubicBezTo>
                      </a:path>
                      <a:path w="25776" h="33873" stroke="0" extrusionOk="0">
                        <a:moveTo>
                          <a:pt x="0" y="407"/>
                        </a:moveTo>
                        <a:cubicBezTo>
                          <a:pt x="1375" y="136"/>
                          <a:pt x="2774" y="-1"/>
                          <a:pt x="4176" y="0"/>
                        </a:cubicBezTo>
                        <a:cubicBezTo>
                          <a:pt x="16105" y="0"/>
                          <a:pt x="25776" y="9670"/>
                          <a:pt x="25776" y="21600"/>
                        </a:cubicBezTo>
                        <a:cubicBezTo>
                          <a:pt x="25776" y="25984"/>
                          <a:pt x="24441" y="30264"/>
                          <a:pt x="21950" y="33872"/>
                        </a:cubicBezTo>
                        <a:lnTo>
                          <a:pt x="4176" y="21600"/>
                        </a:lnTo>
                        <a:lnTo>
                          <a:pt x="0" y="407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7" name="Arc 73"/>
                  <p:cNvSpPr>
                    <a:spLocks/>
                  </p:cNvSpPr>
                  <p:nvPr/>
                </p:nvSpPr>
                <p:spPr bwMode="auto">
                  <a:xfrm>
                    <a:off x="1300" y="2024"/>
                    <a:ext cx="17" cy="14"/>
                  </a:xfrm>
                  <a:custGeom>
                    <a:avLst/>
                    <a:gdLst>
                      <a:gd name="T0" fmla="*/ 0 w 21600"/>
                      <a:gd name="T1" fmla="*/ 0 h 30094"/>
                      <a:gd name="T2" fmla="*/ 0 w 21600"/>
                      <a:gd name="T3" fmla="*/ 0 h 30094"/>
                      <a:gd name="T4" fmla="*/ 0 w 21600"/>
                      <a:gd name="T5" fmla="*/ 0 h 3009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0094"/>
                      <a:gd name="T11" fmla="*/ 21600 w 21600"/>
                      <a:gd name="T12" fmla="*/ 30094 h 3009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0094" fill="none" extrusionOk="0">
                        <a:moveTo>
                          <a:pt x="13043" y="-1"/>
                        </a:moveTo>
                        <a:cubicBezTo>
                          <a:pt x="18433" y="4083"/>
                          <a:pt x="21600" y="10454"/>
                          <a:pt x="21600" y="17217"/>
                        </a:cubicBezTo>
                        <a:cubicBezTo>
                          <a:pt x="21600" y="21855"/>
                          <a:pt x="20107" y="26370"/>
                          <a:pt x="17341" y="30093"/>
                        </a:cubicBezTo>
                      </a:path>
                      <a:path w="21600" h="30094" stroke="0" extrusionOk="0">
                        <a:moveTo>
                          <a:pt x="13043" y="-1"/>
                        </a:moveTo>
                        <a:cubicBezTo>
                          <a:pt x="18433" y="4083"/>
                          <a:pt x="21600" y="10454"/>
                          <a:pt x="21600" y="17217"/>
                        </a:cubicBezTo>
                        <a:cubicBezTo>
                          <a:pt x="21600" y="21855"/>
                          <a:pt x="20107" y="26370"/>
                          <a:pt x="17341" y="30093"/>
                        </a:cubicBezTo>
                        <a:lnTo>
                          <a:pt x="0" y="17217"/>
                        </a:lnTo>
                        <a:lnTo>
                          <a:pt x="13043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8" name="Arc 74"/>
                  <p:cNvSpPr>
                    <a:spLocks/>
                  </p:cNvSpPr>
                  <p:nvPr/>
                </p:nvSpPr>
                <p:spPr bwMode="auto">
                  <a:xfrm>
                    <a:off x="1300" y="2025"/>
                    <a:ext cx="16" cy="13"/>
                  </a:xfrm>
                  <a:custGeom>
                    <a:avLst/>
                    <a:gdLst>
                      <a:gd name="T0" fmla="*/ 0 w 21600"/>
                      <a:gd name="T1" fmla="*/ 0 h 30713"/>
                      <a:gd name="T2" fmla="*/ 0 w 21600"/>
                      <a:gd name="T3" fmla="*/ 0 h 30713"/>
                      <a:gd name="T4" fmla="*/ 0 w 21600"/>
                      <a:gd name="T5" fmla="*/ 0 h 3071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0713"/>
                      <a:gd name="T11" fmla="*/ 21600 w 21600"/>
                      <a:gd name="T12" fmla="*/ 30713 h 307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0713" fill="none" extrusionOk="0">
                        <a:moveTo>
                          <a:pt x="12687" y="0"/>
                        </a:moveTo>
                        <a:cubicBezTo>
                          <a:pt x="18286" y="4063"/>
                          <a:pt x="21600" y="10563"/>
                          <a:pt x="21600" y="17481"/>
                        </a:cubicBezTo>
                        <a:cubicBezTo>
                          <a:pt x="21600" y="22271"/>
                          <a:pt x="20007" y="26926"/>
                          <a:pt x="17072" y="30712"/>
                        </a:cubicBezTo>
                      </a:path>
                      <a:path w="21600" h="30713" stroke="0" extrusionOk="0">
                        <a:moveTo>
                          <a:pt x="12687" y="0"/>
                        </a:moveTo>
                        <a:cubicBezTo>
                          <a:pt x="18286" y="4063"/>
                          <a:pt x="21600" y="10563"/>
                          <a:pt x="21600" y="17481"/>
                        </a:cubicBezTo>
                        <a:cubicBezTo>
                          <a:pt x="21600" y="22271"/>
                          <a:pt x="20007" y="26926"/>
                          <a:pt x="17072" y="30712"/>
                        </a:cubicBezTo>
                        <a:lnTo>
                          <a:pt x="0" y="17481"/>
                        </a:lnTo>
                        <a:lnTo>
                          <a:pt x="12687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39" name="Arc 75"/>
                  <p:cNvSpPr>
                    <a:spLocks/>
                  </p:cNvSpPr>
                  <p:nvPr/>
                </p:nvSpPr>
                <p:spPr bwMode="auto">
                  <a:xfrm>
                    <a:off x="1294" y="2037"/>
                    <a:ext cx="20" cy="19"/>
                  </a:xfrm>
                  <a:custGeom>
                    <a:avLst/>
                    <a:gdLst>
                      <a:gd name="T0" fmla="*/ 0 w 28231"/>
                      <a:gd name="T1" fmla="*/ 0 h 27833"/>
                      <a:gd name="T2" fmla="*/ 0 w 28231"/>
                      <a:gd name="T3" fmla="*/ 0 h 27833"/>
                      <a:gd name="T4" fmla="*/ 0 w 28231"/>
                      <a:gd name="T5" fmla="*/ 0 h 27833"/>
                      <a:gd name="T6" fmla="*/ 0 60000 65536"/>
                      <a:gd name="T7" fmla="*/ 0 60000 65536"/>
                      <a:gd name="T8" fmla="*/ 0 60000 65536"/>
                      <a:gd name="T9" fmla="*/ 0 w 28231"/>
                      <a:gd name="T10" fmla="*/ 0 h 27833"/>
                      <a:gd name="T11" fmla="*/ 28231 w 28231"/>
                      <a:gd name="T12" fmla="*/ 27833 h 2783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231" h="27833" fill="none" extrusionOk="0">
                        <a:moveTo>
                          <a:pt x="27312" y="-1"/>
                        </a:moveTo>
                        <a:cubicBezTo>
                          <a:pt x="27921" y="2021"/>
                          <a:pt x="28231" y="4121"/>
                          <a:pt x="28231" y="6233"/>
                        </a:cubicBezTo>
                        <a:cubicBezTo>
                          <a:pt x="28231" y="18162"/>
                          <a:pt x="18560" y="27833"/>
                          <a:pt x="6631" y="27833"/>
                        </a:cubicBezTo>
                        <a:cubicBezTo>
                          <a:pt x="4379" y="27833"/>
                          <a:pt x="2142" y="27481"/>
                          <a:pt x="0" y="26789"/>
                        </a:cubicBezTo>
                      </a:path>
                      <a:path w="28231" h="27833" stroke="0" extrusionOk="0">
                        <a:moveTo>
                          <a:pt x="27312" y="-1"/>
                        </a:moveTo>
                        <a:cubicBezTo>
                          <a:pt x="27921" y="2021"/>
                          <a:pt x="28231" y="4121"/>
                          <a:pt x="28231" y="6233"/>
                        </a:cubicBezTo>
                        <a:cubicBezTo>
                          <a:pt x="28231" y="18162"/>
                          <a:pt x="18560" y="27833"/>
                          <a:pt x="6631" y="27833"/>
                        </a:cubicBezTo>
                        <a:cubicBezTo>
                          <a:pt x="4379" y="27833"/>
                          <a:pt x="2142" y="27481"/>
                          <a:pt x="0" y="26789"/>
                        </a:cubicBezTo>
                        <a:lnTo>
                          <a:pt x="6631" y="6233"/>
                        </a:lnTo>
                        <a:lnTo>
                          <a:pt x="27312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40" name="Arc 76"/>
                  <p:cNvSpPr>
                    <a:spLocks/>
                  </p:cNvSpPr>
                  <p:nvPr/>
                </p:nvSpPr>
                <p:spPr bwMode="auto">
                  <a:xfrm>
                    <a:off x="1295" y="2037"/>
                    <a:ext cx="19" cy="18"/>
                  </a:xfrm>
                  <a:custGeom>
                    <a:avLst/>
                    <a:gdLst>
                      <a:gd name="T0" fmla="*/ 0 w 28217"/>
                      <a:gd name="T1" fmla="*/ 0 h 27846"/>
                      <a:gd name="T2" fmla="*/ 0 w 28217"/>
                      <a:gd name="T3" fmla="*/ 0 h 27846"/>
                      <a:gd name="T4" fmla="*/ 0 w 28217"/>
                      <a:gd name="T5" fmla="*/ 0 h 27846"/>
                      <a:gd name="T6" fmla="*/ 0 60000 65536"/>
                      <a:gd name="T7" fmla="*/ 0 60000 65536"/>
                      <a:gd name="T8" fmla="*/ 0 60000 65536"/>
                      <a:gd name="T9" fmla="*/ 0 w 28217"/>
                      <a:gd name="T10" fmla="*/ 0 h 27846"/>
                      <a:gd name="T11" fmla="*/ 28217 w 28217"/>
                      <a:gd name="T12" fmla="*/ 27846 h 278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217" h="27846" fill="none" extrusionOk="0">
                        <a:moveTo>
                          <a:pt x="27294" y="-1"/>
                        </a:moveTo>
                        <a:cubicBezTo>
                          <a:pt x="27906" y="2025"/>
                          <a:pt x="28217" y="4130"/>
                          <a:pt x="28217" y="6246"/>
                        </a:cubicBezTo>
                        <a:cubicBezTo>
                          <a:pt x="28217" y="18175"/>
                          <a:pt x="18546" y="27846"/>
                          <a:pt x="6617" y="27846"/>
                        </a:cubicBezTo>
                        <a:cubicBezTo>
                          <a:pt x="4370" y="27846"/>
                          <a:pt x="2138" y="27495"/>
                          <a:pt x="-1" y="26807"/>
                        </a:cubicBezTo>
                      </a:path>
                      <a:path w="28217" h="27846" stroke="0" extrusionOk="0">
                        <a:moveTo>
                          <a:pt x="27294" y="-1"/>
                        </a:moveTo>
                        <a:cubicBezTo>
                          <a:pt x="27906" y="2025"/>
                          <a:pt x="28217" y="4130"/>
                          <a:pt x="28217" y="6246"/>
                        </a:cubicBezTo>
                        <a:cubicBezTo>
                          <a:pt x="28217" y="18175"/>
                          <a:pt x="18546" y="27846"/>
                          <a:pt x="6617" y="27846"/>
                        </a:cubicBezTo>
                        <a:cubicBezTo>
                          <a:pt x="4370" y="27846"/>
                          <a:pt x="2138" y="27495"/>
                          <a:pt x="-1" y="26807"/>
                        </a:cubicBezTo>
                        <a:lnTo>
                          <a:pt x="6617" y="6246"/>
                        </a:lnTo>
                        <a:lnTo>
                          <a:pt x="27294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41" name="Arc 77"/>
                  <p:cNvSpPr>
                    <a:spLocks/>
                  </p:cNvSpPr>
                  <p:nvPr/>
                </p:nvSpPr>
                <p:spPr bwMode="auto">
                  <a:xfrm>
                    <a:off x="1223" y="2024"/>
                    <a:ext cx="10" cy="17"/>
                  </a:xfrm>
                  <a:custGeom>
                    <a:avLst/>
                    <a:gdLst>
                      <a:gd name="T0" fmla="*/ 0 w 21600"/>
                      <a:gd name="T1" fmla="*/ 0 h 41436"/>
                      <a:gd name="T2" fmla="*/ 0 w 21600"/>
                      <a:gd name="T3" fmla="*/ 0 h 41436"/>
                      <a:gd name="T4" fmla="*/ 0 w 21600"/>
                      <a:gd name="T5" fmla="*/ 0 h 4143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436"/>
                      <a:gd name="T11" fmla="*/ 21600 w 21600"/>
                      <a:gd name="T12" fmla="*/ 41436 h 414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436" fill="none" extrusionOk="0">
                        <a:moveTo>
                          <a:pt x="13091" y="41435"/>
                        </a:moveTo>
                        <a:cubicBezTo>
                          <a:pt x="5149" y="38031"/>
                          <a:pt x="0" y="30222"/>
                          <a:pt x="0" y="21582"/>
                        </a:cubicBezTo>
                        <a:cubicBezTo>
                          <a:pt x="-1" y="9996"/>
                          <a:pt x="9140" y="473"/>
                          <a:pt x="20717" y="0"/>
                        </a:cubicBezTo>
                      </a:path>
                      <a:path w="21600" h="41436" stroke="0" extrusionOk="0">
                        <a:moveTo>
                          <a:pt x="13091" y="41435"/>
                        </a:moveTo>
                        <a:cubicBezTo>
                          <a:pt x="5149" y="38031"/>
                          <a:pt x="0" y="30222"/>
                          <a:pt x="0" y="21582"/>
                        </a:cubicBezTo>
                        <a:cubicBezTo>
                          <a:pt x="-1" y="9996"/>
                          <a:pt x="9140" y="473"/>
                          <a:pt x="20717" y="0"/>
                        </a:cubicBezTo>
                        <a:lnTo>
                          <a:pt x="21600" y="21582"/>
                        </a:lnTo>
                        <a:lnTo>
                          <a:pt x="13091" y="4143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42" name="Arc 78"/>
                  <p:cNvSpPr>
                    <a:spLocks/>
                  </p:cNvSpPr>
                  <p:nvPr/>
                </p:nvSpPr>
                <p:spPr bwMode="auto">
                  <a:xfrm>
                    <a:off x="1224" y="2025"/>
                    <a:ext cx="9" cy="15"/>
                  </a:xfrm>
                  <a:custGeom>
                    <a:avLst/>
                    <a:gdLst>
                      <a:gd name="T0" fmla="*/ 0 w 21600"/>
                      <a:gd name="T1" fmla="*/ 0 h 41473"/>
                      <a:gd name="T2" fmla="*/ 0 w 21600"/>
                      <a:gd name="T3" fmla="*/ 0 h 41473"/>
                      <a:gd name="T4" fmla="*/ 0 w 21600"/>
                      <a:gd name="T5" fmla="*/ 0 h 4147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473"/>
                      <a:gd name="T11" fmla="*/ 21600 w 21600"/>
                      <a:gd name="T12" fmla="*/ 41473 h 414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473" fill="none" extrusionOk="0">
                        <a:moveTo>
                          <a:pt x="13179" y="41473"/>
                        </a:moveTo>
                        <a:cubicBezTo>
                          <a:pt x="5190" y="38091"/>
                          <a:pt x="0" y="30257"/>
                          <a:pt x="0" y="21582"/>
                        </a:cubicBezTo>
                        <a:cubicBezTo>
                          <a:pt x="-1" y="9991"/>
                          <a:pt x="9147" y="467"/>
                          <a:pt x="20727" y="-1"/>
                        </a:cubicBezTo>
                      </a:path>
                      <a:path w="21600" h="41473" stroke="0" extrusionOk="0">
                        <a:moveTo>
                          <a:pt x="13179" y="41473"/>
                        </a:moveTo>
                        <a:cubicBezTo>
                          <a:pt x="5190" y="38091"/>
                          <a:pt x="0" y="30257"/>
                          <a:pt x="0" y="21582"/>
                        </a:cubicBezTo>
                        <a:cubicBezTo>
                          <a:pt x="-1" y="9991"/>
                          <a:pt x="9147" y="467"/>
                          <a:pt x="20727" y="-1"/>
                        </a:cubicBezTo>
                        <a:lnTo>
                          <a:pt x="21600" y="21582"/>
                        </a:lnTo>
                        <a:lnTo>
                          <a:pt x="13179" y="41473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43" name="Arc 79"/>
                  <p:cNvSpPr>
                    <a:spLocks/>
                  </p:cNvSpPr>
                  <p:nvPr/>
                </p:nvSpPr>
                <p:spPr bwMode="auto">
                  <a:xfrm>
                    <a:off x="1252" y="2048"/>
                    <a:ext cx="42" cy="12"/>
                  </a:xfrm>
                  <a:custGeom>
                    <a:avLst/>
                    <a:gdLst>
                      <a:gd name="T0" fmla="*/ 0 w 38844"/>
                      <a:gd name="T1" fmla="*/ 0 h 21600"/>
                      <a:gd name="T2" fmla="*/ 0 w 38844"/>
                      <a:gd name="T3" fmla="*/ 0 h 21600"/>
                      <a:gd name="T4" fmla="*/ 0 w 38844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8844"/>
                      <a:gd name="T10" fmla="*/ 0 h 21600"/>
                      <a:gd name="T11" fmla="*/ 38844 w 38844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844" h="21600" fill="none" extrusionOk="0">
                        <a:moveTo>
                          <a:pt x="38843" y="12211"/>
                        </a:moveTo>
                        <a:cubicBezTo>
                          <a:pt x="34816" y="18087"/>
                          <a:pt x="28150" y="21599"/>
                          <a:pt x="21027" y="21600"/>
                        </a:cubicBezTo>
                        <a:cubicBezTo>
                          <a:pt x="11001" y="21600"/>
                          <a:pt x="2293" y="14701"/>
                          <a:pt x="-1" y="4941"/>
                        </a:cubicBezTo>
                      </a:path>
                      <a:path w="38844" h="21600" stroke="0" extrusionOk="0">
                        <a:moveTo>
                          <a:pt x="38843" y="12211"/>
                        </a:moveTo>
                        <a:cubicBezTo>
                          <a:pt x="34816" y="18087"/>
                          <a:pt x="28150" y="21599"/>
                          <a:pt x="21027" y="21600"/>
                        </a:cubicBezTo>
                        <a:cubicBezTo>
                          <a:pt x="11001" y="21600"/>
                          <a:pt x="2293" y="14701"/>
                          <a:pt x="-1" y="4941"/>
                        </a:cubicBezTo>
                        <a:lnTo>
                          <a:pt x="21027" y="0"/>
                        </a:lnTo>
                        <a:lnTo>
                          <a:pt x="38843" y="1221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944" name="Arc 80"/>
                  <p:cNvSpPr>
                    <a:spLocks/>
                  </p:cNvSpPr>
                  <p:nvPr/>
                </p:nvSpPr>
                <p:spPr bwMode="auto">
                  <a:xfrm>
                    <a:off x="1253" y="2048"/>
                    <a:ext cx="40" cy="11"/>
                  </a:xfrm>
                  <a:custGeom>
                    <a:avLst/>
                    <a:gdLst>
                      <a:gd name="T0" fmla="*/ 0 w 38540"/>
                      <a:gd name="T1" fmla="*/ 0 h 21600"/>
                      <a:gd name="T2" fmla="*/ 0 w 38540"/>
                      <a:gd name="T3" fmla="*/ 0 h 21600"/>
                      <a:gd name="T4" fmla="*/ 0 w 3854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8540"/>
                      <a:gd name="T10" fmla="*/ 0 h 21600"/>
                      <a:gd name="T11" fmla="*/ 38540 w 3854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540" h="21600" fill="none" extrusionOk="0">
                        <a:moveTo>
                          <a:pt x="38539" y="12573"/>
                        </a:moveTo>
                        <a:cubicBezTo>
                          <a:pt x="34483" y="18239"/>
                          <a:pt x="27944" y="21599"/>
                          <a:pt x="20977" y="21600"/>
                        </a:cubicBezTo>
                        <a:cubicBezTo>
                          <a:pt x="11030" y="21600"/>
                          <a:pt x="2370" y="14808"/>
                          <a:pt x="-1" y="5149"/>
                        </a:cubicBezTo>
                      </a:path>
                      <a:path w="38540" h="21600" stroke="0" extrusionOk="0">
                        <a:moveTo>
                          <a:pt x="38539" y="12573"/>
                        </a:moveTo>
                        <a:cubicBezTo>
                          <a:pt x="34483" y="18239"/>
                          <a:pt x="27944" y="21599"/>
                          <a:pt x="20977" y="21600"/>
                        </a:cubicBezTo>
                        <a:cubicBezTo>
                          <a:pt x="11030" y="21600"/>
                          <a:pt x="2370" y="14808"/>
                          <a:pt x="-1" y="5149"/>
                        </a:cubicBezTo>
                        <a:lnTo>
                          <a:pt x="20977" y="0"/>
                        </a:lnTo>
                        <a:lnTo>
                          <a:pt x="38539" y="12573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</p:grpSp>
          </p:grpSp>
          <p:grpSp>
            <p:nvGrpSpPr>
              <p:cNvPr id="29829" name="Group 81"/>
              <p:cNvGrpSpPr>
                <a:grpSpLocks/>
              </p:cNvGrpSpPr>
              <p:nvPr/>
            </p:nvGrpSpPr>
            <p:grpSpPr bwMode="auto">
              <a:xfrm>
                <a:off x="1709" y="533"/>
                <a:ext cx="169" cy="168"/>
                <a:chOff x="961" y="2167"/>
                <a:chExt cx="169" cy="168"/>
              </a:xfrm>
            </p:grpSpPr>
            <p:sp>
              <p:nvSpPr>
                <p:cNvPr id="29907" name="Freeform 82"/>
                <p:cNvSpPr>
                  <a:spLocks/>
                </p:cNvSpPr>
                <p:nvPr/>
              </p:nvSpPr>
              <p:spPr bwMode="auto">
                <a:xfrm>
                  <a:off x="985" y="2269"/>
                  <a:ext cx="145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3" y="0"/>
                      </a:lnTo>
                      <a:lnTo>
                        <a:pt x="581" y="0"/>
                      </a:lnTo>
                      <a:lnTo>
                        <a:pt x="516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08" name="Freeform 83"/>
                <p:cNvSpPr>
                  <a:spLocks/>
                </p:cNvSpPr>
                <p:nvPr/>
              </p:nvSpPr>
              <p:spPr bwMode="auto">
                <a:xfrm>
                  <a:off x="985" y="2269"/>
                  <a:ext cx="145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3" y="0"/>
                      </a:lnTo>
                      <a:lnTo>
                        <a:pt x="581" y="0"/>
                      </a:lnTo>
                      <a:lnTo>
                        <a:pt x="516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09" name="Rectangle 84"/>
                <p:cNvSpPr>
                  <a:spLocks noChangeArrowheads="1"/>
                </p:cNvSpPr>
                <p:nvPr/>
              </p:nvSpPr>
              <p:spPr bwMode="auto">
                <a:xfrm>
                  <a:off x="985" y="2287"/>
                  <a:ext cx="129" cy="2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10" name="Rectangle 85"/>
                <p:cNvSpPr>
                  <a:spLocks noChangeArrowheads="1"/>
                </p:cNvSpPr>
                <p:nvPr/>
              </p:nvSpPr>
              <p:spPr bwMode="auto">
                <a:xfrm>
                  <a:off x="986" y="2288"/>
                  <a:ext cx="127" cy="20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11" name="Freeform 86"/>
                <p:cNvSpPr>
                  <a:spLocks/>
                </p:cNvSpPr>
                <p:nvPr/>
              </p:nvSpPr>
              <p:spPr bwMode="auto">
                <a:xfrm>
                  <a:off x="1114" y="2269"/>
                  <a:ext cx="16" cy="40"/>
                </a:xfrm>
                <a:custGeom>
                  <a:avLst/>
                  <a:gdLst>
                    <a:gd name="T0" fmla="*/ 0 w 65"/>
                    <a:gd name="T1" fmla="*/ 0 h 160"/>
                    <a:gd name="T2" fmla="*/ 0 w 65"/>
                    <a:gd name="T3" fmla="*/ 0 h 160"/>
                    <a:gd name="T4" fmla="*/ 0 w 65"/>
                    <a:gd name="T5" fmla="*/ 0 h 160"/>
                    <a:gd name="T6" fmla="*/ 0 w 65"/>
                    <a:gd name="T7" fmla="*/ 0 h 160"/>
                    <a:gd name="T8" fmla="*/ 0 w 65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0"/>
                    <a:gd name="T17" fmla="*/ 65 w 65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0">
                      <a:moveTo>
                        <a:pt x="0" y="160"/>
                      </a:moveTo>
                      <a:lnTo>
                        <a:pt x="65" y="96"/>
                      </a:lnTo>
                      <a:lnTo>
                        <a:pt x="65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12" name="Freeform 87"/>
                <p:cNvSpPr>
                  <a:spLocks/>
                </p:cNvSpPr>
                <p:nvPr/>
              </p:nvSpPr>
              <p:spPr bwMode="auto">
                <a:xfrm>
                  <a:off x="1114" y="2269"/>
                  <a:ext cx="16" cy="40"/>
                </a:xfrm>
                <a:custGeom>
                  <a:avLst/>
                  <a:gdLst>
                    <a:gd name="T0" fmla="*/ 0 w 65"/>
                    <a:gd name="T1" fmla="*/ 0 h 160"/>
                    <a:gd name="T2" fmla="*/ 0 w 65"/>
                    <a:gd name="T3" fmla="*/ 0 h 160"/>
                    <a:gd name="T4" fmla="*/ 0 w 65"/>
                    <a:gd name="T5" fmla="*/ 0 h 160"/>
                    <a:gd name="T6" fmla="*/ 0 w 65"/>
                    <a:gd name="T7" fmla="*/ 0 h 160"/>
                    <a:gd name="T8" fmla="*/ 0 w 65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0"/>
                    <a:gd name="T17" fmla="*/ 65 w 65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0">
                      <a:moveTo>
                        <a:pt x="0" y="160"/>
                      </a:moveTo>
                      <a:lnTo>
                        <a:pt x="65" y="96"/>
                      </a:lnTo>
                      <a:lnTo>
                        <a:pt x="65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13" name="Freeform 88"/>
                <p:cNvSpPr>
                  <a:spLocks/>
                </p:cNvSpPr>
                <p:nvPr/>
              </p:nvSpPr>
              <p:spPr bwMode="auto">
                <a:xfrm>
                  <a:off x="989" y="2269"/>
                  <a:ext cx="139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7" y="0"/>
                      </a:lnTo>
                      <a:lnTo>
                        <a:pt x="557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14" name="Freeform 89"/>
                <p:cNvSpPr>
                  <a:spLocks/>
                </p:cNvSpPr>
                <p:nvPr/>
              </p:nvSpPr>
              <p:spPr bwMode="auto">
                <a:xfrm>
                  <a:off x="989" y="2269"/>
                  <a:ext cx="139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7" y="0"/>
                      </a:lnTo>
                      <a:lnTo>
                        <a:pt x="557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15" name="Freeform 90"/>
                <p:cNvSpPr>
                  <a:spLocks/>
                </p:cNvSpPr>
                <p:nvPr/>
              </p:nvSpPr>
              <p:spPr bwMode="auto">
                <a:xfrm>
                  <a:off x="987" y="2167"/>
                  <a:ext cx="141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8" y="0"/>
                      </a:lnTo>
                      <a:lnTo>
                        <a:pt x="565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16" name="Freeform 91"/>
                <p:cNvSpPr>
                  <a:spLocks/>
                </p:cNvSpPr>
                <p:nvPr/>
              </p:nvSpPr>
              <p:spPr bwMode="auto">
                <a:xfrm>
                  <a:off x="987" y="2167"/>
                  <a:ext cx="141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8" y="0"/>
                      </a:lnTo>
                      <a:lnTo>
                        <a:pt x="565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17" name="Rectangle 92"/>
                <p:cNvSpPr>
                  <a:spLocks noChangeArrowheads="1"/>
                </p:cNvSpPr>
                <p:nvPr/>
              </p:nvSpPr>
              <p:spPr bwMode="auto">
                <a:xfrm>
                  <a:off x="988" y="2182"/>
                  <a:ext cx="127" cy="98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18" name="Rectangle 93"/>
                <p:cNvSpPr>
                  <a:spLocks noChangeArrowheads="1"/>
                </p:cNvSpPr>
                <p:nvPr/>
              </p:nvSpPr>
              <p:spPr bwMode="auto">
                <a:xfrm>
                  <a:off x="998" y="2194"/>
                  <a:ext cx="105" cy="7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19" name="Freeform 94"/>
                <p:cNvSpPr>
                  <a:spLocks/>
                </p:cNvSpPr>
                <p:nvPr/>
              </p:nvSpPr>
              <p:spPr bwMode="auto">
                <a:xfrm>
                  <a:off x="1114" y="2167"/>
                  <a:ext cx="14" cy="112"/>
                </a:xfrm>
                <a:custGeom>
                  <a:avLst/>
                  <a:gdLst>
                    <a:gd name="T0" fmla="*/ 0 w 57"/>
                    <a:gd name="T1" fmla="*/ 0 h 449"/>
                    <a:gd name="T2" fmla="*/ 0 w 57"/>
                    <a:gd name="T3" fmla="*/ 0 h 449"/>
                    <a:gd name="T4" fmla="*/ 0 w 57"/>
                    <a:gd name="T5" fmla="*/ 0 h 449"/>
                    <a:gd name="T6" fmla="*/ 0 w 57"/>
                    <a:gd name="T7" fmla="*/ 0 h 449"/>
                    <a:gd name="T8" fmla="*/ 0 w 57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449"/>
                    <a:gd name="T17" fmla="*/ 57 w 57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449">
                      <a:moveTo>
                        <a:pt x="0" y="449"/>
                      </a:moveTo>
                      <a:lnTo>
                        <a:pt x="57" y="401"/>
                      </a:ln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20" name="Freeform 95"/>
                <p:cNvSpPr>
                  <a:spLocks/>
                </p:cNvSpPr>
                <p:nvPr/>
              </p:nvSpPr>
              <p:spPr bwMode="auto">
                <a:xfrm>
                  <a:off x="1114" y="2167"/>
                  <a:ext cx="14" cy="112"/>
                </a:xfrm>
                <a:custGeom>
                  <a:avLst/>
                  <a:gdLst>
                    <a:gd name="T0" fmla="*/ 0 w 57"/>
                    <a:gd name="T1" fmla="*/ 0 h 449"/>
                    <a:gd name="T2" fmla="*/ 0 w 57"/>
                    <a:gd name="T3" fmla="*/ 0 h 449"/>
                    <a:gd name="T4" fmla="*/ 0 w 57"/>
                    <a:gd name="T5" fmla="*/ 0 h 449"/>
                    <a:gd name="T6" fmla="*/ 0 w 57"/>
                    <a:gd name="T7" fmla="*/ 0 h 449"/>
                    <a:gd name="T8" fmla="*/ 0 w 57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449"/>
                    <a:gd name="T17" fmla="*/ 57 w 57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449">
                      <a:moveTo>
                        <a:pt x="0" y="449"/>
                      </a:moveTo>
                      <a:lnTo>
                        <a:pt x="57" y="401"/>
                      </a:ln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21" name="Freeform 96"/>
                <p:cNvSpPr>
                  <a:spLocks/>
                </p:cNvSpPr>
                <p:nvPr/>
              </p:nvSpPr>
              <p:spPr bwMode="auto">
                <a:xfrm>
                  <a:off x="961" y="2305"/>
                  <a:ext cx="159" cy="24"/>
                </a:xfrm>
                <a:custGeom>
                  <a:avLst/>
                  <a:gdLst>
                    <a:gd name="T0" fmla="*/ 0 w 637"/>
                    <a:gd name="T1" fmla="*/ 0 h 97"/>
                    <a:gd name="T2" fmla="*/ 0 w 637"/>
                    <a:gd name="T3" fmla="*/ 0 h 97"/>
                    <a:gd name="T4" fmla="*/ 0 w 637"/>
                    <a:gd name="T5" fmla="*/ 0 h 97"/>
                    <a:gd name="T6" fmla="*/ 0 w 637"/>
                    <a:gd name="T7" fmla="*/ 0 h 97"/>
                    <a:gd name="T8" fmla="*/ 0 w 637"/>
                    <a:gd name="T9" fmla="*/ 0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97"/>
                    <a:gd name="T17" fmla="*/ 637 w 637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97">
                      <a:moveTo>
                        <a:pt x="0" y="97"/>
                      </a:moveTo>
                      <a:lnTo>
                        <a:pt x="81" y="0"/>
                      </a:lnTo>
                      <a:lnTo>
                        <a:pt x="637" y="0"/>
                      </a:lnTo>
                      <a:lnTo>
                        <a:pt x="557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22" name="Freeform 97"/>
                <p:cNvSpPr>
                  <a:spLocks/>
                </p:cNvSpPr>
                <p:nvPr/>
              </p:nvSpPr>
              <p:spPr bwMode="auto">
                <a:xfrm>
                  <a:off x="961" y="2305"/>
                  <a:ext cx="159" cy="24"/>
                </a:xfrm>
                <a:custGeom>
                  <a:avLst/>
                  <a:gdLst>
                    <a:gd name="T0" fmla="*/ 0 w 637"/>
                    <a:gd name="T1" fmla="*/ 0 h 97"/>
                    <a:gd name="T2" fmla="*/ 0 w 637"/>
                    <a:gd name="T3" fmla="*/ 0 h 97"/>
                    <a:gd name="T4" fmla="*/ 0 w 637"/>
                    <a:gd name="T5" fmla="*/ 0 h 97"/>
                    <a:gd name="T6" fmla="*/ 0 w 637"/>
                    <a:gd name="T7" fmla="*/ 0 h 97"/>
                    <a:gd name="T8" fmla="*/ 0 w 637"/>
                    <a:gd name="T9" fmla="*/ 0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97"/>
                    <a:gd name="T17" fmla="*/ 637 w 637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97">
                      <a:moveTo>
                        <a:pt x="0" y="97"/>
                      </a:moveTo>
                      <a:lnTo>
                        <a:pt x="81" y="0"/>
                      </a:lnTo>
                      <a:lnTo>
                        <a:pt x="637" y="0"/>
                      </a:lnTo>
                      <a:lnTo>
                        <a:pt x="557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23" name="Freeform 98"/>
                <p:cNvSpPr>
                  <a:spLocks/>
                </p:cNvSpPr>
                <p:nvPr/>
              </p:nvSpPr>
              <p:spPr bwMode="auto">
                <a:xfrm>
                  <a:off x="1100" y="2305"/>
                  <a:ext cx="20" cy="30"/>
                </a:xfrm>
                <a:custGeom>
                  <a:avLst/>
                  <a:gdLst>
                    <a:gd name="T0" fmla="*/ 0 w 80"/>
                    <a:gd name="T1" fmla="*/ 0 h 121"/>
                    <a:gd name="T2" fmla="*/ 0 w 80"/>
                    <a:gd name="T3" fmla="*/ 0 h 121"/>
                    <a:gd name="T4" fmla="*/ 0 w 80"/>
                    <a:gd name="T5" fmla="*/ 0 h 121"/>
                    <a:gd name="T6" fmla="*/ 0 w 80"/>
                    <a:gd name="T7" fmla="*/ 0 h 121"/>
                    <a:gd name="T8" fmla="*/ 0 w 80"/>
                    <a:gd name="T9" fmla="*/ 0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1"/>
                    <a:gd name="T17" fmla="*/ 80 w 80"/>
                    <a:gd name="T18" fmla="*/ 121 h 1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1">
                      <a:moveTo>
                        <a:pt x="0" y="121"/>
                      </a:moveTo>
                      <a:lnTo>
                        <a:pt x="80" y="40"/>
                      </a:lnTo>
                      <a:lnTo>
                        <a:pt x="80" y="0"/>
                      </a:lnTo>
                      <a:lnTo>
                        <a:pt x="0" y="105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24" name="Freeform 99"/>
                <p:cNvSpPr>
                  <a:spLocks/>
                </p:cNvSpPr>
                <p:nvPr/>
              </p:nvSpPr>
              <p:spPr bwMode="auto">
                <a:xfrm>
                  <a:off x="1100" y="2305"/>
                  <a:ext cx="20" cy="30"/>
                </a:xfrm>
                <a:custGeom>
                  <a:avLst/>
                  <a:gdLst>
                    <a:gd name="T0" fmla="*/ 0 w 80"/>
                    <a:gd name="T1" fmla="*/ 0 h 121"/>
                    <a:gd name="T2" fmla="*/ 0 w 80"/>
                    <a:gd name="T3" fmla="*/ 0 h 121"/>
                    <a:gd name="T4" fmla="*/ 0 w 80"/>
                    <a:gd name="T5" fmla="*/ 0 h 121"/>
                    <a:gd name="T6" fmla="*/ 0 w 80"/>
                    <a:gd name="T7" fmla="*/ 0 h 121"/>
                    <a:gd name="T8" fmla="*/ 0 w 80"/>
                    <a:gd name="T9" fmla="*/ 0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1"/>
                    <a:gd name="T17" fmla="*/ 80 w 80"/>
                    <a:gd name="T18" fmla="*/ 121 h 1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1">
                      <a:moveTo>
                        <a:pt x="0" y="121"/>
                      </a:moveTo>
                      <a:lnTo>
                        <a:pt x="80" y="40"/>
                      </a:lnTo>
                      <a:lnTo>
                        <a:pt x="80" y="0"/>
                      </a:lnTo>
                      <a:lnTo>
                        <a:pt x="0" y="105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925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1" y="2329"/>
                  <a:ext cx="139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926" name="Rectangle 101"/>
                <p:cNvSpPr>
                  <a:spLocks noChangeArrowheads="1"/>
                </p:cNvSpPr>
                <p:nvPr/>
              </p:nvSpPr>
              <p:spPr bwMode="auto">
                <a:xfrm>
                  <a:off x="962" y="2330"/>
                  <a:ext cx="137" cy="4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9830" name="Group 102"/>
              <p:cNvGrpSpPr>
                <a:grpSpLocks/>
              </p:cNvGrpSpPr>
              <p:nvPr/>
            </p:nvGrpSpPr>
            <p:grpSpPr bwMode="auto">
              <a:xfrm>
                <a:off x="1753" y="571"/>
                <a:ext cx="93" cy="56"/>
                <a:chOff x="1005" y="2205"/>
                <a:chExt cx="93" cy="56"/>
              </a:xfrm>
            </p:grpSpPr>
            <p:grpSp>
              <p:nvGrpSpPr>
                <p:cNvPr id="29880" name="Group 103"/>
                <p:cNvGrpSpPr>
                  <a:grpSpLocks/>
                </p:cNvGrpSpPr>
                <p:nvPr/>
              </p:nvGrpSpPr>
              <p:grpSpPr bwMode="auto">
                <a:xfrm>
                  <a:off x="1005" y="2205"/>
                  <a:ext cx="93" cy="56"/>
                  <a:chOff x="1005" y="2205"/>
                  <a:chExt cx="93" cy="56"/>
                </a:xfrm>
              </p:grpSpPr>
              <p:sp>
                <p:nvSpPr>
                  <p:cNvPr id="2989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037" y="2205"/>
                    <a:ext cx="41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9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015" y="2211"/>
                    <a:ext cx="31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0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1005" y="2225"/>
                    <a:ext cx="2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0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011" y="2233"/>
                    <a:ext cx="32" cy="2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0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2237"/>
                    <a:ext cx="49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03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1064" y="2211"/>
                    <a:ext cx="3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04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068" y="2223"/>
                    <a:ext cx="3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0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227"/>
                    <a:ext cx="30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906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021" y="2219"/>
                    <a:ext cx="61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</p:grpSp>
            <p:grpSp>
              <p:nvGrpSpPr>
                <p:cNvPr id="29881" name="Group 113"/>
                <p:cNvGrpSpPr>
                  <a:grpSpLocks/>
                </p:cNvGrpSpPr>
                <p:nvPr/>
              </p:nvGrpSpPr>
              <p:grpSpPr bwMode="auto">
                <a:xfrm>
                  <a:off x="1005" y="2205"/>
                  <a:ext cx="93" cy="56"/>
                  <a:chOff x="1005" y="2205"/>
                  <a:chExt cx="93" cy="56"/>
                </a:xfrm>
              </p:grpSpPr>
              <p:sp>
                <p:nvSpPr>
                  <p:cNvPr id="29882" name="Arc 114"/>
                  <p:cNvSpPr>
                    <a:spLocks/>
                  </p:cNvSpPr>
                  <p:nvPr/>
                </p:nvSpPr>
                <p:spPr bwMode="auto">
                  <a:xfrm>
                    <a:off x="1039" y="2205"/>
                    <a:ext cx="38" cy="12"/>
                  </a:xfrm>
                  <a:custGeom>
                    <a:avLst/>
                    <a:gdLst>
                      <a:gd name="T0" fmla="*/ 0 w 40079"/>
                      <a:gd name="T1" fmla="*/ 0 h 21600"/>
                      <a:gd name="T2" fmla="*/ 0 w 40079"/>
                      <a:gd name="T3" fmla="*/ 0 h 21600"/>
                      <a:gd name="T4" fmla="*/ 0 w 4007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0079"/>
                      <a:gd name="T10" fmla="*/ 0 h 21600"/>
                      <a:gd name="T11" fmla="*/ 40079 w 4007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079" h="21600" fill="none" extrusionOk="0">
                        <a:moveTo>
                          <a:pt x="0" y="14358"/>
                        </a:moveTo>
                        <a:cubicBezTo>
                          <a:pt x="3063" y="5749"/>
                          <a:pt x="11212" y="-1"/>
                          <a:pt x="20350" y="0"/>
                        </a:cubicBezTo>
                        <a:cubicBezTo>
                          <a:pt x="28878" y="0"/>
                          <a:pt x="36608" y="5017"/>
                          <a:pt x="40079" y="12807"/>
                        </a:cubicBezTo>
                      </a:path>
                      <a:path w="40079" h="21600" stroke="0" extrusionOk="0">
                        <a:moveTo>
                          <a:pt x="0" y="14358"/>
                        </a:moveTo>
                        <a:cubicBezTo>
                          <a:pt x="3063" y="5749"/>
                          <a:pt x="11212" y="-1"/>
                          <a:pt x="20350" y="0"/>
                        </a:cubicBezTo>
                        <a:cubicBezTo>
                          <a:pt x="28878" y="0"/>
                          <a:pt x="36608" y="5017"/>
                          <a:pt x="40079" y="12807"/>
                        </a:cubicBezTo>
                        <a:lnTo>
                          <a:pt x="20350" y="21600"/>
                        </a:lnTo>
                        <a:lnTo>
                          <a:pt x="0" y="1435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83" name="Arc 115"/>
                  <p:cNvSpPr>
                    <a:spLocks/>
                  </p:cNvSpPr>
                  <p:nvPr/>
                </p:nvSpPr>
                <p:spPr bwMode="auto">
                  <a:xfrm>
                    <a:off x="1040" y="2206"/>
                    <a:ext cx="36" cy="11"/>
                  </a:xfrm>
                  <a:custGeom>
                    <a:avLst/>
                    <a:gdLst>
                      <a:gd name="T0" fmla="*/ 0 w 39867"/>
                      <a:gd name="T1" fmla="*/ 0 h 21600"/>
                      <a:gd name="T2" fmla="*/ 0 w 39867"/>
                      <a:gd name="T3" fmla="*/ 0 h 21600"/>
                      <a:gd name="T4" fmla="*/ 0 w 3986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9867"/>
                      <a:gd name="T10" fmla="*/ 0 h 21600"/>
                      <a:gd name="T11" fmla="*/ 39867 w 3986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867" h="21600" fill="none" extrusionOk="0">
                        <a:moveTo>
                          <a:pt x="-1" y="14116"/>
                        </a:moveTo>
                        <a:cubicBezTo>
                          <a:pt x="3132" y="5633"/>
                          <a:pt x="11218" y="-1"/>
                          <a:pt x="20262" y="0"/>
                        </a:cubicBezTo>
                        <a:cubicBezTo>
                          <a:pt x="28681" y="0"/>
                          <a:pt x="36333" y="4892"/>
                          <a:pt x="39867" y="12533"/>
                        </a:cubicBezTo>
                      </a:path>
                      <a:path w="39867" h="21600" stroke="0" extrusionOk="0">
                        <a:moveTo>
                          <a:pt x="-1" y="14116"/>
                        </a:moveTo>
                        <a:cubicBezTo>
                          <a:pt x="3132" y="5633"/>
                          <a:pt x="11218" y="-1"/>
                          <a:pt x="20262" y="0"/>
                        </a:cubicBezTo>
                        <a:cubicBezTo>
                          <a:pt x="28681" y="0"/>
                          <a:pt x="36333" y="4892"/>
                          <a:pt x="39867" y="12533"/>
                        </a:cubicBezTo>
                        <a:lnTo>
                          <a:pt x="20262" y="21600"/>
                        </a:lnTo>
                        <a:lnTo>
                          <a:pt x="-1" y="14116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84" name="Arc 116"/>
                  <p:cNvSpPr>
                    <a:spLocks/>
                  </p:cNvSpPr>
                  <p:nvPr/>
                </p:nvSpPr>
                <p:spPr bwMode="auto">
                  <a:xfrm>
                    <a:off x="1015" y="2211"/>
                    <a:ext cx="23" cy="14"/>
                  </a:xfrm>
                  <a:custGeom>
                    <a:avLst/>
                    <a:gdLst>
                      <a:gd name="T0" fmla="*/ 0 w 31958"/>
                      <a:gd name="T1" fmla="*/ 0 h 25972"/>
                      <a:gd name="T2" fmla="*/ 0 w 31958"/>
                      <a:gd name="T3" fmla="*/ 0 h 25972"/>
                      <a:gd name="T4" fmla="*/ 0 w 31958"/>
                      <a:gd name="T5" fmla="*/ 0 h 25972"/>
                      <a:gd name="T6" fmla="*/ 0 60000 65536"/>
                      <a:gd name="T7" fmla="*/ 0 60000 65536"/>
                      <a:gd name="T8" fmla="*/ 0 60000 65536"/>
                      <a:gd name="T9" fmla="*/ 0 w 31958"/>
                      <a:gd name="T10" fmla="*/ 0 h 25972"/>
                      <a:gd name="T11" fmla="*/ 31958 w 31958"/>
                      <a:gd name="T12" fmla="*/ 25972 h 259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958" h="25972" fill="none" extrusionOk="0">
                        <a:moveTo>
                          <a:pt x="447" y="25971"/>
                        </a:moveTo>
                        <a:cubicBezTo>
                          <a:pt x="149" y="24533"/>
                          <a:pt x="0" y="230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219" y="-1"/>
                          <a:pt x="28781" y="909"/>
                          <a:pt x="31958" y="2645"/>
                        </a:cubicBezTo>
                      </a:path>
                      <a:path w="31958" h="25972" stroke="0" extrusionOk="0">
                        <a:moveTo>
                          <a:pt x="447" y="25971"/>
                        </a:moveTo>
                        <a:cubicBezTo>
                          <a:pt x="149" y="24533"/>
                          <a:pt x="0" y="230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219" y="-1"/>
                          <a:pt x="28781" y="909"/>
                          <a:pt x="31958" y="2645"/>
                        </a:cubicBezTo>
                        <a:lnTo>
                          <a:pt x="21600" y="21600"/>
                        </a:lnTo>
                        <a:lnTo>
                          <a:pt x="447" y="2597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85" name="Arc 117"/>
                  <p:cNvSpPr>
                    <a:spLocks/>
                  </p:cNvSpPr>
                  <p:nvPr/>
                </p:nvSpPr>
                <p:spPr bwMode="auto">
                  <a:xfrm>
                    <a:off x="1016" y="2212"/>
                    <a:ext cx="21" cy="13"/>
                  </a:xfrm>
                  <a:custGeom>
                    <a:avLst/>
                    <a:gdLst>
                      <a:gd name="T0" fmla="*/ 0 w 31797"/>
                      <a:gd name="T1" fmla="*/ 0 h 26058"/>
                      <a:gd name="T2" fmla="*/ 0 w 31797"/>
                      <a:gd name="T3" fmla="*/ 0 h 26058"/>
                      <a:gd name="T4" fmla="*/ 0 w 31797"/>
                      <a:gd name="T5" fmla="*/ 0 h 26058"/>
                      <a:gd name="T6" fmla="*/ 0 60000 65536"/>
                      <a:gd name="T7" fmla="*/ 0 60000 65536"/>
                      <a:gd name="T8" fmla="*/ 0 60000 65536"/>
                      <a:gd name="T9" fmla="*/ 0 w 31797"/>
                      <a:gd name="T10" fmla="*/ 0 h 26058"/>
                      <a:gd name="T11" fmla="*/ 31797 w 31797"/>
                      <a:gd name="T12" fmla="*/ 26058 h 260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797" h="26058" fill="none" extrusionOk="0">
                        <a:moveTo>
                          <a:pt x="465" y="26057"/>
                        </a:moveTo>
                        <a:cubicBezTo>
                          <a:pt x="155" y="24592"/>
                          <a:pt x="0" y="2309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157" y="-1"/>
                          <a:pt x="28660" y="878"/>
                          <a:pt x="31796" y="2558"/>
                        </a:cubicBezTo>
                      </a:path>
                      <a:path w="31797" h="26058" stroke="0" extrusionOk="0">
                        <a:moveTo>
                          <a:pt x="465" y="26057"/>
                        </a:moveTo>
                        <a:cubicBezTo>
                          <a:pt x="155" y="24592"/>
                          <a:pt x="0" y="2309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157" y="-1"/>
                          <a:pt x="28660" y="878"/>
                          <a:pt x="31796" y="2558"/>
                        </a:cubicBezTo>
                        <a:lnTo>
                          <a:pt x="21600" y="21600"/>
                        </a:lnTo>
                        <a:lnTo>
                          <a:pt x="465" y="26057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86" name="Arc 118"/>
                  <p:cNvSpPr>
                    <a:spLocks/>
                  </p:cNvSpPr>
                  <p:nvPr/>
                </p:nvSpPr>
                <p:spPr bwMode="auto">
                  <a:xfrm>
                    <a:off x="1011" y="2242"/>
                    <a:ext cx="24" cy="11"/>
                  </a:xfrm>
                  <a:custGeom>
                    <a:avLst/>
                    <a:gdLst>
                      <a:gd name="T0" fmla="*/ 0 w 32394"/>
                      <a:gd name="T1" fmla="*/ 0 h 22980"/>
                      <a:gd name="T2" fmla="*/ 0 w 32394"/>
                      <a:gd name="T3" fmla="*/ 0 h 22980"/>
                      <a:gd name="T4" fmla="*/ 0 w 32394"/>
                      <a:gd name="T5" fmla="*/ 0 h 22980"/>
                      <a:gd name="T6" fmla="*/ 0 60000 65536"/>
                      <a:gd name="T7" fmla="*/ 0 60000 65536"/>
                      <a:gd name="T8" fmla="*/ 0 60000 65536"/>
                      <a:gd name="T9" fmla="*/ 0 w 32394"/>
                      <a:gd name="T10" fmla="*/ 0 h 22980"/>
                      <a:gd name="T11" fmla="*/ 32394 w 32394"/>
                      <a:gd name="T12" fmla="*/ 22980 h 2298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2394" h="22980" fill="none" extrusionOk="0">
                        <a:moveTo>
                          <a:pt x="32393" y="20089"/>
                        </a:moveTo>
                        <a:cubicBezTo>
                          <a:pt x="29111" y="21983"/>
                          <a:pt x="25389" y="22979"/>
                          <a:pt x="21600" y="22980"/>
                        </a:cubicBezTo>
                        <a:cubicBezTo>
                          <a:pt x="9670" y="22980"/>
                          <a:pt x="0" y="13309"/>
                          <a:pt x="0" y="1380"/>
                        </a:cubicBezTo>
                        <a:cubicBezTo>
                          <a:pt x="-1" y="919"/>
                          <a:pt x="14" y="459"/>
                          <a:pt x="44" y="0"/>
                        </a:cubicBezTo>
                      </a:path>
                      <a:path w="32394" h="22980" stroke="0" extrusionOk="0">
                        <a:moveTo>
                          <a:pt x="32393" y="20089"/>
                        </a:moveTo>
                        <a:cubicBezTo>
                          <a:pt x="29111" y="21983"/>
                          <a:pt x="25389" y="22979"/>
                          <a:pt x="21600" y="22980"/>
                        </a:cubicBezTo>
                        <a:cubicBezTo>
                          <a:pt x="9670" y="22980"/>
                          <a:pt x="0" y="13309"/>
                          <a:pt x="0" y="1380"/>
                        </a:cubicBezTo>
                        <a:cubicBezTo>
                          <a:pt x="-1" y="919"/>
                          <a:pt x="14" y="459"/>
                          <a:pt x="44" y="0"/>
                        </a:cubicBezTo>
                        <a:lnTo>
                          <a:pt x="21600" y="1380"/>
                        </a:lnTo>
                        <a:lnTo>
                          <a:pt x="32393" y="2008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87" name="Arc 119"/>
                  <p:cNvSpPr>
                    <a:spLocks/>
                  </p:cNvSpPr>
                  <p:nvPr/>
                </p:nvSpPr>
                <p:spPr bwMode="auto">
                  <a:xfrm>
                    <a:off x="1012" y="2242"/>
                    <a:ext cx="22" cy="10"/>
                  </a:xfrm>
                  <a:custGeom>
                    <a:avLst/>
                    <a:gdLst>
                      <a:gd name="T0" fmla="*/ 0 w 32065"/>
                      <a:gd name="T1" fmla="*/ 0 h 23037"/>
                      <a:gd name="T2" fmla="*/ 0 w 32065"/>
                      <a:gd name="T3" fmla="*/ 0 h 23037"/>
                      <a:gd name="T4" fmla="*/ 0 w 32065"/>
                      <a:gd name="T5" fmla="*/ 0 h 23037"/>
                      <a:gd name="T6" fmla="*/ 0 60000 65536"/>
                      <a:gd name="T7" fmla="*/ 0 60000 65536"/>
                      <a:gd name="T8" fmla="*/ 0 60000 65536"/>
                      <a:gd name="T9" fmla="*/ 0 w 32065"/>
                      <a:gd name="T10" fmla="*/ 0 h 23037"/>
                      <a:gd name="T11" fmla="*/ 32065 w 32065"/>
                      <a:gd name="T12" fmla="*/ 23037 h 230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2065" h="23037" fill="none" extrusionOk="0">
                        <a:moveTo>
                          <a:pt x="32065" y="20332"/>
                        </a:moveTo>
                        <a:cubicBezTo>
                          <a:pt x="28862" y="22106"/>
                          <a:pt x="25261" y="23036"/>
                          <a:pt x="21600" y="23037"/>
                        </a:cubicBezTo>
                        <a:cubicBezTo>
                          <a:pt x="9670" y="23037"/>
                          <a:pt x="0" y="13366"/>
                          <a:pt x="0" y="1437"/>
                        </a:cubicBezTo>
                        <a:cubicBezTo>
                          <a:pt x="-1" y="957"/>
                          <a:pt x="15" y="478"/>
                          <a:pt x="47" y="-1"/>
                        </a:cubicBezTo>
                      </a:path>
                      <a:path w="32065" h="23037" stroke="0" extrusionOk="0">
                        <a:moveTo>
                          <a:pt x="32065" y="20332"/>
                        </a:moveTo>
                        <a:cubicBezTo>
                          <a:pt x="28862" y="22106"/>
                          <a:pt x="25261" y="23036"/>
                          <a:pt x="21600" y="23037"/>
                        </a:cubicBezTo>
                        <a:cubicBezTo>
                          <a:pt x="9670" y="23037"/>
                          <a:pt x="0" y="13366"/>
                          <a:pt x="0" y="1437"/>
                        </a:cubicBezTo>
                        <a:cubicBezTo>
                          <a:pt x="-1" y="957"/>
                          <a:pt x="15" y="478"/>
                          <a:pt x="47" y="-1"/>
                        </a:cubicBezTo>
                        <a:lnTo>
                          <a:pt x="21600" y="1437"/>
                        </a:lnTo>
                        <a:lnTo>
                          <a:pt x="32065" y="20332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88" name="Arc 120"/>
                  <p:cNvSpPr>
                    <a:spLocks/>
                  </p:cNvSpPr>
                  <p:nvPr/>
                </p:nvSpPr>
                <p:spPr bwMode="auto">
                  <a:xfrm>
                    <a:off x="1076" y="2211"/>
                    <a:ext cx="18" cy="13"/>
                  </a:xfrm>
                  <a:custGeom>
                    <a:avLst/>
                    <a:gdLst>
                      <a:gd name="T0" fmla="*/ 0 w 25836"/>
                      <a:gd name="T1" fmla="*/ 0 h 32090"/>
                      <a:gd name="T2" fmla="*/ 0 w 25836"/>
                      <a:gd name="T3" fmla="*/ 0 h 32090"/>
                      <a:gd name="T4" fmla="*/ 0 w 25836"/>
                      <a:gd name="T5" fmla="*/ 0 h 32090"/>
                      <a:gd name="T6" fmla="*/ 0 60000 65536"/>
                      <a:gd name="T7" fmla="*/ 0 60000 65536"/>
                      <a:gd name="T8" fmla="*/ 0 60000 65536"/>
                      <a:gd name="T9" fmla="*/ 0 w 25836"/>
                      <a:gd name="T10" fmla="*/ 0 h 32090"/>
                      <a:gd name="T11" fmla="*/ 25836 w 25836"/>
                      <a:gd name="T12" fmla="*/ 32090 h 320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836" h="32090" fill="none" extrusionOk="0">
                        <a:moveTo>
                          <a:pt x="0" y="419"/>
                        </a:moveTo>
                        <a:cubicBezTo>
                          <a:pt x="1394" y="140"/>
                          <a:pt x="2813" y="-1"/>
                          <a:pt x="4236" y="0"/>
                        </a:cubicBezTo>
                        <a:cubicBezTo>
                          <a:pt x="16165" y="0"/>
                          <a:pt x="25836" y="9670"/>
                          <a:pt x="25836" y="21600"/>
                        </a:cubicBezTo>
                        <a:cubicBezTo>
                          <a:pt x="25836" y="25270"/>
                          <a:pt x="24900" y="28881"/>
                          <a:pt x="23117" y="32089"/>
                        </a:cubicBezTo>
                      </a:path>
                      <a:path w="25836" h="32090" stroke="0" extrusionOk="0">
                        <a:moveTo>
                          <a:pt x="0" y="419"/>
                        </a:moveTo>
                        <a:cubicBezTo>
                          <a:pt x="1394" y="140"/>
                          <a:pt x="2813" y="-1"/>
                          <a:pt x="4236" y="0"/>
                        </a:cubicBezTo>
                        <a:cubicBezTo>
                          <a:pt x="16165" y="0"/>
                          <a:pt x="25836" y="9670"/>
                          <a:pt x="25836" y="21600"/>
                        </a:cubicBezTo>
                        <a:cubicBezTo>
                          <a:pt x="25836" y="25270"/>
                          <a:pt x="24900" y="28881"/>
                          <a:pt x="23117" y="32089"/>
                        </a:cubicBezTo>
                        <a:lnTo>
                          <a:pt x="4236" y="21600"/>
                        </a:lnTo>
                        <a:lnTo>
                          <a:pt x="0" y="41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89" name="Arc 121"/>
                  <p:cNvSpPr>
                    <a:spLocks/>
                  </p:cNvSpPr>
                  <p:nvPr/>
                </p:nvSpPr>
                <p:spPr bwMode="auto">
                  <a:xfrm>
                    <a:off x="1076" y="2212"/>
                    <a:ext cx="17" cy="12"/>
                  </a:xfrm>
                  <a:custGeom>
                    <a:avLst/>
                    <a:gdLst>
                      <a:gd name="T0" fmla="*/ 0 w 25642"/>
                      <a:gd name="T1" fmla="*/ 0 h 32484"/>
                      <a:gd name="T2" fmla="*/ 0 w 25642"/>
                      <a:gd name="T3" fmla="*/ 0 h 32484"/>
                      <a:gd name="T4" fmla="*/ 0 w 25642"/>
                      <a:gd name="T5" fmla="*/ 0 h 32484"/>
                      <a:gd name="T6" fmla="*/ 0 60000 65536"/>
                      <a:gd name="T7" fmla="*/ 0 60000 65536"/>
                      <a:gd name="T8" fmla="*/ 0 60000 65536"/>
                      <a:gd name="T9" fmla="*/ 0 w 25642"/>
                      <a:gd name="T10" fmla="*/ 0 h 32484"/>
                      <a:gd name="T11" fmla="*/ 25642 w 25642"/>
                      <a:gd name="T12" fmla="*/ 32484 h 324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642" h="32484" fill="none" extrusionOk="0">
                        <a:moveTo>
                          <a:pt x="0" y="381"/>
                        </a:moveTo>
                        <a:cubicBezTo>
                          <a:pt x="1332" y="127"/>
                          <a:pt x="2685" y="-1"/>
                          <a:pt x="4042" y="0"/>
                        </a:cubicBezTo>
                        <a:cubicBezTo>
                          <a:pt x="15971" y="0"/>
                          <a:pt x="25642" y="9670"/>
                          <a:pt x="25642" y="21600"/>
                        </a:cubicBezTo>
                        <a:cubicBezTo>
                          <a:pt x="25642" y="25424"/>
                          <a:pt x="24626" y="29180"/>
                          <a:pt x="22699" y="32483"/>
                        </a:cubicBezTo>
                      </a:path>
                      <a:path w="25642" h="32484" stroke="0" extrusionOk="0">
                        <a:moveTo>
                          <a:pt x="0" y="381"/>
                        </a:moveTo>
                        <a:cubicBezTo>
                          <a:pt x="1332" y="127"/>
                          <a:pt x="2685" y="-1"/>
                          <a:pt x="4042" y="0"/>
                        </a:cubicBezTo>
                        <a:cubicBezTo>
                          <a:pt x="15971" y="0"/>
                          <a:pt x="25642" y="9670"/>
                          <a:pt x="25642" y="21600"/>
                        </a:cubicBezTo>
                        <a:cubicBezTo>
                          <a:pt x="25642" y="25424"/>
                          <a:pt x="24626" y="29180"/>
                          <a:pt x="22699" y="32483"/>
                        </a:cubicBezTo>
                        <a:lnTo>
                          <a:pt x="4042" y="21600"/>
                        </a:lnTo>
                        <a:lnTo>
                          <a:pt x="0" y="38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90" name="Arc 122"/>
                  <p:cNvSpPr>
                    <a:spLocks/>
                  </p:cNvSpPr>
                  <p:nvPr/>
                </p:nvSpPr>
                <p:spPr bwMode="auto">
                  <a:xfrm>
                    <a:off x="1082" y="2225"/>
                    <a:ext cx="16" cy="13"/>
                  </a:xfrm>
                  <a:custGeom>
                    <a:avLst/>
                    <a:gdLst>
                      <a:gd name="T0" fmla="*/ 0 w 21600"/>
                      <a:gd name="T1" fmla="*/ 0 h 28665"/>
                      <a:gd name="T2" fmla="*/ 0 w 21600"/>
                      <a:gd name="T3" fmla="*/ 0 h 28665"/>
                      <a:gd name="T4" fmla="*/ 0 w 21600"/>
                      <a:gd name="T5" fmla="*/ 0 h 28665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8665"/>
                      <a:gd name="T11" fmla="*/ 21600 w 21600"/>
                      <a:gd name="T12" fmla="*/ 28665 h 2866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8665" fill="none" extrusionOk="0">
                        <a:moveTo>
                          <a:pt x="13298" y="-1"/>
                        </a:moveTo>
                        <a:cubicBezTo>
                          <a:pt x="18537" y="4093"/>
                          <a:pt x="21600" y="10371"/>
                          <a:pt x="21600" y="17021"/>
                        </a:cubicBezTo>
                        <a:cubicBezTo>
                          <a:pt x="21600" y="21148"/>
                          <a:pt x="20417" y="25188"/>
                          <a:pt x="18192" y="28664"/>
                        </a:cubicBezTo>
                      </a:path>
                      <a:path w="21600" h="28665" stroke="0" extrusionOk="0">
                        <a:moveTo>
                          <a:pt x="13298" y="-1"/>
                        </a:moveTo>
                        <a:cubicBezTo>
                          <a:pt x="18537" y="4093"/>
                          <a:pt x="21600" y="10371"/>
                          <a:pt x="21600" y="17021"/>
                        </a:cubicBezTo>
                        <a:cubicBezTo>
                          <a:pt x="21600" y="21148"/>
                          <a:pt x="20417" y="25188"/>
                          <a:pt x="18192" y="28664"/>
                        </a:cubicBezTo>
                        <a:lnTo>
                          <a:pt x="0" y="17021"/>
                        </a:lnTo>
                        <a:lnTo>
                          <a:pt x="13298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91" name="Arc 123"/>
                  <p:cNvSpPr>
                    <a:spLocks/>
                  </p:cNvSpPr>
                  <p:nvPr/>
                </p:nvSpPr>
                <p:spPr bwMode="auto">
                  <a:xfrm>
                    <a:off x="1082" y="2226"/>
                    <a:ext cx="15" cy="12"/>
                  </a:xfrm>
                  <a:custGeom>
                    <a:avLst/>
                    <a:gdLst>
                      <a:gd name="T0" fmla="*/ 0 w 21600"/>
                      <a:gd name="T1" fmla="*/ 0 h 29262"/>
                      <a:gd name="T2" fmla="*/ 0 w 21600"/>
                      <a:gd name="T3" fmla="*/ 0 h 29262"/>
                      <a:gd name="T4" fmla="*/ 0 w 21600"/>
                      <a:gd name="T5" fmla="*/ 0 h 2926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9262"/>
                      <a:gd name="T11" fmla="*/ 21600 w 21600"/>
                      <a:gd name="T12" fmla="*/ 29262 h 2926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9262" fill="none" extrusionOk="0">
                        <a:moveTo>
                          <a:pt x="12959" y="-1"/>
                        </a:moveTo>
                        <a:cubicBezTo>
                          <a:pt x="18399" y="4079"/>
                          <a:pt x="21600" y="10481"/>
                          <a:pt x="21600" y="17280"/>
                        </a:cubicBezTo>
                        <a:cubicBezTo>
                          <a:pt x="21600" y="21544"/>
                          <a:pt x="20337" y="25713"/>
                          <a:pt x="17971" y="29261"/>
                        </a:cubicBezTo>
                      </a:path>
                      <a:path w="21600" h="29262" stroke="0" extrusionOk="0">
                        <a:moveTo>
                          <a:pt x="12959" y="-1"/>
                        </a:moveTo>
                        <a:cubicBezTo>
                          <a:pt x="18399" y="4079"/>
                          <a:pt x="21600" y="10481"/>
                          <a:pt x="21600" y="17280"/>
                        </a:cubicBezTo>
                        <a:cubicBezTo>
                          <a:pt x="21600" y="21544"/>
                          <a:pt x="20337" y="25713"/>
                          <a:pt x="17971" y="29261"/>
                        </a:cubicBezTo>
                        <a:lnTo>
                          <a:pt x="0" y="17280"/>
                        </a:lnTo>
                        <a:lnTo>
                          <a:pt x="12959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92" name="Arc 124"/>
                  <p:cNvSpPr>
                    <a:spLocks/>
                  </p:cNvSpPr>
                  <p:nvPr/>
                </p:nvSpPr>
                <p:spPr bwMode="auto">
                  <a:xfrm>
                    <a:off x="1076" y="2237"/>
                    <a:ext cx="20" cy="20"/>
                  </a:xfrm>
                  <a:custGeom>
                    <a:avLst/>
                    <a:gdLst>
                      <a:gd name="T0" fmla="*/ 0 w 28696"/>
                      <a:gd name="T1" fmla="*/ 0 h 28431"/>
                      <a:gd name="T2" fmla="*/ 0 w 28696"/>
                      <a:gd name="T3" fmla="*/ 0 h 28431"/>
                      <a:gd name="T4" fmla="*/ 0 w 28696"/>
                      <a:gd name="T5" fmla="*/ 0 h 28431"/>
                      <a:gd name="T6" fmla="*/ 0 60000 65536"/>
                      <a:gd name="T7" fmla="*/ 0 60000 65536"/>
                      <a:gd name="T8" fmla="*/ 0 60000 65536"/>
                      <a:gd name="T9" fmla="*/ 0 w 28696"/>
                      <a:gd name="T10" fmla="*/ 0 h 28431"/>
                      <a:gd name="T11" fmla="*/ 28696 w 28696"/>
                      <a:gd name="T12" fmla="*/ 28431 h 2843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696" h="28431" fill="none" extrusionOk="0">
                        <a:moveTo>
                          <a:pt x="27587" y="0"/>
                        </a:moveTo>
                        <a:cubicBezTo>
                          <a:pt x="28321" y="2202"/>
                          <a:pt x="28696" y="4509"/>
                          <a:pt x="28696" y="6831"/>
                        </a:cubicBezTo>
                        <a:cubicBezTo>
                          <a:pt x="28696" y="18760"/>
                          <a:pt x="19025" y="28431"/>
                          <a:pt x="7096" y="28431"/>
                        </a:cubicBezTo>
                        <a:cubicBezTo>
                          <a:pt x="4680" y="28431"/>
                          <a:pt x="2281" y="28025"/>
                          <a:pt x="-1" y="27232"/>
                        </a:cubicBezTo>
                      </a:path>
                      <a:path w="28696" h="28431" stroke="0" extrusionOk="0">
                        <a:moveTo>
                          <a:pt x="27587" y="0"/>
                        </a:moveTo>
                        <a:cubicBezTo>
                          <a:pt x="28321" y="2202"/>
                          <a:pt x="28696" y="4509"/>
                          <a:pt x="28696" y="6831"/>
                        </a:cubicBezTo>
                        <a:cubicBezTo>
                          <a:pt x="28696" y="18760"/>
                          <a:pt x="19025" y="28431"/>
                          <a:pt x="7096" y="28431"/>
                        </a:cubicBezTo>
                        <a:cubicBezTo>
                          <a:pt x="4680" y="28431"/>
                          <a:pt x="2281" y="28025"/>
                          <a:pt x="-1" y="27232"/>
                        </a:cubicBezTo>
                        <a:lnTo>
                          <a:pt x="7096" y="6831"/>
                        </a:lnTo>
                        <a:lnTo>
                          <a:pt x="27587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93" name="Arc 125"/>
                  <p:cNvSpPr>
                    <a:spLocks/>
                  </p:cNvSpPr>
                  <p:nvPr/>
                </p:nvSpPr>
                <p:spPr bwMode="auto">
                  <a:xfrm>
                    <a:off x="1076" y="2238"/>
                    <a:ext cx="19" cy="18"/>
                  </a:xfrm>
                  <a:custGeom>
                    <a:avLst/>
                    <a:gdLst>
                      <a:gd name="T0" fmla="*/ 0 w 28696"/>
                      <a:gd name="T1" fmla="*/ 0 h 28431"/>
                      <a:gd name="T2" fmla="*/ 0 w 28696"/>
                      <a:gd name="T3" fmla="*/ 0 h 28431"/>
                      <a:gd name="T4" fmla="*/ 0 w 28696"/>
                      <a:gd name="T5" fmla="*/ 0 h 28431"/>
                      <a:gd name="T6" fmla="*/ 0 60000 65536"/>
                      <a:gd name="T7" fmla="*/ 0 60000 65536"/>
                      <a:gd name="T8" fmla="*/ 0 60000 65536"/>
                      <a:gd name="T9" fmla="*/ 0 w 28696"/>
                      <a:gd name="T10" fmla="*/ 0 h 28431"/>
                      <a:gd name="T11" fmla="*/ 28696 w 28696"/>
                      <a:gd name="T12" fmla="*/ 28431 h 2843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696" h="28431" fill="none" extrusionOk="0">
                        <a:moveTo>
                          <a:pt x="27587" y="0"/>
                        </a:moveTo>
                        <a:cubicBezTo>
                          <a:pt x="28321" y="2202"/>
                          <a:pt x="28696" y="4509"/>
                          <a:pt x="28696" y="6831"/>
                        </a:cubicBezTo>
                        <a:cubicBezTo>
                          <a:pt x="28696" y="18760"/>
                          <a:pt x="19025" y="28431"/>
                          <a:pt x="7096" y="28431"/>
                        </a:cubicBezTo>
                        <a:cubicBezTo>
                          <a:pt x="4680" y="28431"/>
                          <a:pt x="2281" y="28025"/>
                          <a:pt x="-1" y="27232"/>
                        </a:cubicBezTo>
                      </a:path>
                      <a:path w="28696" h="28431" stroke="0" extrusionOk="0">
                        <a:moveTo>
                          <a:pt x="27587" y="0"/>
                        </a:moveTo>
                        <a:cubicBezTo>
                          <a:pt x="28321" y="2202"/>
                          <a:pt x="28696" y="4509"/>
                          <a:pt x="28696" y="6831"/>
                        </a:cubicBezTo>
                        <a:cubicBezTo>
                          <a:pt x="28696" y="18760"/>
                          <a:pt x="19025" y="28431"/>
                          <a:pt x="7096" y="28431"/>
                        </a:cubicBezTo>
                        <a:cubicBezTo>
                          <a:pt x="4680" y="28431"/>
                          <a:pt x="2281" y="28025"/>
                          <a:pt x="-1" y="27232"/>
                        </a:cubicBezTo>
                        <a:lnTo>
                          <a:pt x="7096" y="6831"/>
                        </a:lnTo>
                        <a:lnTo>
                          <a:pt x="27587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94" name="Arc 126"/>
                  <p:cNvSpPr>
                    <a:spLocks/>
                  </p:cNvSpPr>
                  <p:nvPr/>
                </p:nvSpPr>
                <p:spPr bwMode="auto">
                  <a:xfrm>
                    <a:off x="1005" y="2225"/>
                    <a:ext cx="10" cy="17"/>
                  </a:xfrm>
                  <a:custGeom>
                    <a:avLst/>
                    <a:gdLst>
                      <a:gd name="T0" fmla="*/ 0 w 21600"/>
                      <a:gd name="T1" fmla="*/ 0 h 41281"/>
                      <a:gd name="T2" fmla="*/ 0 w 21600"/>
                      <a:gd name="T3" fmla="*/ 0 h 41281"/>
                      <a:gd name="T4" fmla="*/ 0 w 21600"/>
                      <a:gd name="T5" fmla="*/ 0 h 4128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281"/>
                      <a:gd name="T11" fmla="*/ 21600 w 21600"/>
                      <a:gd name="T12" fmla="*/ 41281 h 412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281" fill="none" extrusionOk="0">
                        <a:moveTo>
                          <a:pt x="12736" y="41280"/>
                        </a:moveTo>
                        <a:cubicBezTo>
                          <a:pt x="4984" y="37792"/>
                          <a:pt x="0" y="30082"/>
                          <a:pt x="0" y="21583"/>
                        </a:cubicBezTo>
                        <a:cubicBezTo>
                          <a:pt x="-1" y="9982"/>
                          <a:pt x="9163" y="453"/>
                          <a:pt x="20754" y="-1"/>
                        </a:cubicBezTo>
                      </a:path>
                      <a:path w="21600" h="41281" stroke="0" extrusionOk="0">
                        <a:moveTo>
                          <a:pt x="12736" y="41280"/>
                        </a:moveTo>
                        <a:cubicBezTo>
                          <a:pt x="4984" y="37792"/>
                          <a:pt x="0" y="30082"/>
                          <a:pt x="0" y="21583"/>
                        </a:cubicBezTo>
                        <a:cubicBezTo>
                          <a:pt x="-1" y="9982"/>
                          <a:pt x="9163" y="453"/>
                          <a:pt x="20754" y="-1"/>
                        </a:cubicBezTo>
                        <a:lnTo>
                          <a:pt x="21600" y="21583"/>
                        </a:lnTo>
                        <a:lnTo>
                          <a:pt x="12736" y="4128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95" name="Arc 127"/>
                  <p:cNvSpPr>
                    <a:spLocks/>
                  </p:cNvSpPr>
                  <p:nvPr/>
                </p:nvSpPr>
                <p:spPr bwMode="auto">
                  <a:xfrm>
                    <a:off x="1006" y="2226"/>
                    <a:ext cx="9" cy="15"/>
                  </a:xfrm>
                  <a:custGeom>
                    <a:avLst/>
                    <a:gdLst>
                      <a:gd name="T0" fmla="*/ 0 w 21600"/>
                      <a:gd name="T1" fmla="*/ 0 h 41322"/>
                      <a:gd name="T2" fmla="*/ 0 w 21600"/>
                      <a:gd name="T3" fmla="*/ 0 h 41322"/>
                      <a:gd name="T4" fmla="*/ 0 w 21600"/>
                      <a:gd name="T5" fmla="*/ 0 h 4132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322"/>
                      <a:gd name="T11" fmla="*/ 21600 w 21600"/>
                      <a:gd name="T12" fmla="*/ 41322 h 413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322" fill="none" extrusionOk="0">
                        <a:moveTo>
                          <a:pt x="12826" y="41322"/>
                        </a:moveTo>
                        <a:cubicBezTo>
                          <a:pt x="5026" y="37855"/>
                          <a:pt x="0" y="30119"/>
                          <a:pt x="0" y="21584"/>
                        </a:cubicBezTo>
                        <a:cubicBezTo>
                          <a:pt x="-1" y="9979"/>
                          <a:pt x="9169" y="448"/>
                          <a:pt x="20766" y="0"/>
                        </a:cubicBezTo>
                      </a:path>
                      <a:path w="21600" h="41322" stroke="0" extrusionOk="0">
                        <a:moveTo>
                          <a:pt x="12826" y="41322"/>
                        </a:moveTo>
                        <a:cubicBezTo>
                          <a:pt x="5026" y="37855"/>
                          <a:pt x="0" y="30119"/>
                          <a:pt x="0" y="21584"/>
                        </a:cubicBezTo>
                        <a:cubicBezTo>
                          <a:pt x="-1" y="9979"/>
                          <a:pt x="9169" y="448"/>
                          <a:pt x="20766" y="0"/>
                        </a:cubicBezTo>
                        <a:lnTo>
                          <a:pt x="21600" y="21584"/>
                        </a:lnTo>
                        <a:lnTo>
                          <a:pt x="12826" y="41322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96" name="Arc 128"/>
                  <p:cNvSpPr>
                    <a:spLocks/>
                  </p:cNvSpPr>
                  <p:nvPr/>
                </p:nvSpPr>
                <p:spPr bwMode="auto">
                  <a:xfrm>
                    <a:off x="1034" y="2249"/>
                    <a:ext cx="43" cy="12"/>
                  </a:xfrm>
                  <a:custGeom>
                    <a:avLst/>
                    <a:gdLst>
                      <a:gd name="T0" fmla="*/ 0 w 39157"/>
                      <a:gd name="T1" fmla="*/ 0 h 21600"/>
                      <a:gd name="T2" fmla="*/ 0 w 39157"/>
                      <a:gd name="T3" fmla="*/ 0 h 21600"/>
                      <a:gd name="T4" fmla="*/ 0 w 3915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9157"/>
                      <a:gd name="T10" fmla="*/ 0 h 21600"/>
                      <a:gd name="T11" fmla="*/ 39157 w 3915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157" h="21600" fill="none" extrusionOk="0">
                        <a:moveTo>
                          <a:pt x="39156" y="12211"/>
                        </a:moveTo>
                        <a:cubicBezTo>
                          <a:pt x="35129" y="18087"/>
                          <a:pt x="28463" y="21599"/>
                          <a:pt x="21340" y="21600"/>
                        </a:cubicBezTo>
                        <a:cubicBezTo>
                          <a:pt x="10701" y="21600"/>
                          <a:pt x="1646" y="13853"/>
                          <a:pt x="0" y="3342"/>
                        </a:cubicBezTo>
                      </a:path>
                      <a:path w="39157" h="21600" stroke="0" extrusionOk="0">
                        <a:moveTo>
                          <a:pt x="39156" y="12211"/>
                        </a:moveTo>
                        <a:cubicBezTo>
                          <a:pt x="35129" y="18087"/>
                          <a:pt x="28463" y="21599"/>
                          <a:pt x="21340" y="21600"/>
                        </a:cubicBezTo>
                        <a:cubicBezTo>
                          <a:pt x="10701" y="21600"/>
                          <a:pt x="1646" y="13853"/>
                          <a:pt x="0" y="3342"/>
                        </a:cubicBezTo>
                        <a:lnTo>
                          <a:pt x="21340" y="0"/>
                        </a:lnTo>
                        <a:lnTo>
                          <a:pt x="39156" y="1221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97" name="Arc 129"/>
                  <p:cNvSpPr>
                    <a:spLocks/>
                  </p:cNvSpPr>
                  <p:nvPr/>
                </p:nvSpPr>
                <p:spPr bwMode="auto">
                  <a:xfrm>
                    <a:off x="1035" y="2249"/>
                    <a:ext cx="40" cy="11"/>
                  </a:xfrm>
                  <a:custGeom>
                    <a:avLst/>
                    <a:gdLst>
                      <a:gd name="T0" fmla="*/ 0 w 38879"/>
                      <a:gd name="T1" fmla="*/ 0 h 21600"/>
                      <a:gd name="T2" fmla="*/ 0 w 38879"/>
                      <a:gd name="T3" fmla="*/ 0 h 21600"/>
                      <a:gd name="T4" fmla="*/ 0 w 3887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8879"/>
                      <a:gd name="T10" fmla="*/ 0 h 21600"/>
                      <a:gd name="T11" fmla="*/ 38879 w 3887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879" h="21600" fill="none" extrusionOk="0">
                        <a:moveTo>
                          <a:pt x="38878" y="12573"/>
                        </a:moveTo>
                        <a:cubicBezTo>
                          <a:pt x="34822" y="18239"/>
                          <a:pt x="28283" y="21599"/>
                          <a:pt x="21316" y="21600"/>
                        </a:cubicBezTo>
                        <a:cubicBezTo>
                          <a:pt x="10732" y="21600"/>
                          <a:pt x="1708" y="13932"/>
                          <a:pt x="-1" y="3488"/>
                        </a:cubicBezTo>
                      </a:path>
                      <a:path w="38879" h="21600" stroke="0" extrusionOk="0">
                        <a:moveTo>
                          <a:pt x="38878" y="12573"/>
                        </a:moveTo>
                        <a:cubicBezTo>
                          <a:pt x="34822" y="18239"/>
                          <a:pt x="28283" y="21599"/>
                          <a:pt x="21316" y="21600"/>
                        </a:cubicBezTo>
                        <a:cubicBezTo>
                          <a:pt x="10732" y="21600"/>
                          <a:pt x="1708" y="13932"/>
                          <a:pt x="-1" y="3488"/>
                        </a:cubicBezTo>
                        <a:lnTo>
                          <a:pt x="21316" y="0"/>
                        </a:lnTo>
                        <a:lnTo>
                          <a:pt x="38878" y="12573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</p:grpSp>
          </p:grpSp>
          <p:grpSp>
            <p:nvGrpSpPr>
              <p:cNvPr id="29831" name="Group 130"/>
              <p:cNvGrpSpPr>
                <a:grpSpLocks/>
              </p:cNvGrpSpPr>
              <p:nvPr/>
            </p:nvGrpSpPr>
            <p:grpSpPr bwMode="auto">
              <a:xfrm>
                <a:off x="1523" y="332"/>
                <a:ext cx="170" cy="169"/>
                <a:chOff x="775" y="1966"/>
                <a:chExt cx="170" cy="169"/>
              </a:xfrm>
            </p:grpSpPr>
            <p:sp>
              <p:nvSpPr>
                <p:cNvPr id="29860" name="Freeform 131"/>
                <p:cNvSpPr>
                  <a:spLocks/>
                </p:cNvSpPr>
                <p:nvPr/>
              </p:nvSpPr>
              <p:spPr bwMode="auto">
                <a:xfrm>
                  <a:off x="799" y="2068"/>
                  <a:ext cx="146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2" y="0"/>
                      </a:lnTo>
                      <a:lnTo>
                        <a:pt x="581" y="0"/>
                      </a:lnTo>
                      <a:lnTo>
                        <a:pt x="516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61" name="Freeform 132"/>
                <p:cNvSpPr>
                  <a:spLocks/>
                </p:cNvSpPr>
                <p:nvPr/>
              </p:nvSpPr>
              <p:spPr bwMode="auto">
                <a:xfrm>
                  <a:off x="799" y="2068"/>
                  <a:ext cx="146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2" y="0"/>
                      </a:lnTo>
                      <a:lnTo>
                        <a:pt x="581" y="0"/>
                      </a:lnTo>
                      <a:lnTo>
                        <a:pt x="516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62" name="Rectangle 133"/>
                <p:cNvSpPr>
                  <a:spLocks noChangeArrowheads="1"/>
                </p:cNvSpPr>
                <p:nvPr/>
              </p:nvSpPr>
              <p:spPr bwMode="auto">
                <a:xfrm>
                  <a:off x="799" y="2086"/>
                  <a:ext cx="130" cy="2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863" name="Rectangle 134"/>
                <p:cNvSpPr>
                  <a:spLocks noChangeArrowheads="1"/>
                </p:cNvSpPr>
                <p:nvPr/>
              </p:nvSpPr>
              <p:spPr bwMode="auto">
                <a:xfrm>
                  <a:off x="800" y="2087"/>
                  <a:ext cx="128" cy="20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864" name="Freeform 135"/>
                <p:cNvSpPr>
                  <a:spLocks/>
                </p:cNvSpPr>
                <p:nvPr/>
              </p:nvSpPr>
              <p:spPr bwMode="auto">
                <a:xfrm>
                  <a:off x="929" y="2068"/>
                  <a:ext cx="16" cy="40"/>
                </a:xfrm>
                <a:custGeom>
                  <a:avLst/>
                  <a:gdLst>
                    <a:gd name="T0" fmla="*/ 0 w 65"/>
                    <a:gd name="T1" fmla="*/ 0 h 160"/>
                    <a:gd name="T2" fmla="*/ 0 w 65"/>
                    <a:gd name="T3" fmla="*/ 0 h 160"/>
                    <a:gd name="T4" fmla="*/ 0 w 65"/>
                    <a:gd name="T5" fmla="*/ 0 h 160"/>
                    <a:gd name="T6" fmla="*/ 0 w 65"/>
                    <a:gd name="T7" fmla="*/ 0 h 160"/>
                    <a:gd name="T8" fmla="*/ 0 w 65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0"/>
                    <a:gd name="T17" fmla="*/ 65 w 65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0">
                      <a:moveTo>
                        <a:pt x="0" y="160"/>
                      </a:moveTo>
                      <a:lnTo>
                        <a:pt x="65" y="96"/>
                      </a:lnTo>
                      <a:lnTo>
                        <a:pt x="65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65" name="Freeform 136"/>
                <p:cNvSpPr>
                  <a:spLocks/>
                </p:cNvSpPr>
                <p:nvPr/>
              </p:nvSpPr>
              <p:spPr bwMode="auto">
                <a:xfrm>
                  <a:off x="929" y="2068"/>
                  <a:ext cx="16" cy="40"/>
                </a:xfrm>
                <a:custGeom>
                  <a:avLst/>
                  <a:gdLst>
                    <a:gd name="T0" fmla="*/ 0 w 65"/>
                    <a:gd name="T1" fmla="*/ 0 h 160"/>
                    <a:gd name="T2" fmla="*/ 0 w 65"/>
                    <a:gd name="T3" fmla="*/ 0 h 160"/>
                    <a:gd name="T4" fmla="*/ 0 w 65"/>
                    <a:gd name="T5" fmla="*/ 0 h 160"/>
                    <a:gd name="T6" fmla="*/ 0 w 65"/>
                    <a:gd name="T7" fmla="*/ 0 h 160"/>
                    <a:gd name="T8" fmla="*/ 0 w 65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0"/>
                    <a:gd name="T17" fmla="*/ 65 w 65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0">
                      <a:moveTo>
                        <a:pt x="0" y="160"/>
                      </a:moveTo>
                      <a:lnTo>
                        <a:pt x="65" y="96"/>
                      </a:lnTo>
                      <a:lnTo>
                        <a:pt x="65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66" name="Freeform 137"/>
                <p:cNvSpPr>
                  <a:spLocks/>
                </p:cNvSpPr>
                <p:nvPr/>
              </p:nvSpPr>
              <p:spPr bwMode="auto">
                <a:xfrm>
                  <a:off x="803" y="2068"/>
                  <a:ext cx="140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6" y="0"/>
                      </a:lnTo>
                      <a:lnTo>
                        <a:pt x="557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67" name="Freeform 138"/>
                <p:cNvSpPr>
                  <a:spLocks/>
                </p:cNvSpPr>
                <p:nvPr/>
              </p:nvSpPr>
              <p:spPr bwMode="auto">
                <a:xfrm>
                  <a:off x="803" y="2068"/>
                  <a:ext cx="140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6" y="0"/>
                      </a:lnTo>
                      <a:lnTo>
                        <a:pt x="557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68" name="Freeform 139"/>
                <p:cNvSpPr>
                  <a:spLocks/>
                </p:cNvSpPr>
                <p:nvPr/>
              </p:nvSpPr>
              <p:spPr bwMode="auto">
                <a:xfrm>
                  <a:off x="801" y="1966"/>
                  <a:ext cx="142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8" y="0"/>
                      </a:lnTo>
                      <a:lnTo>
                        <a:pt x="565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69" name="Freeform 140"/>
                <p:cNvSpPr>
                  <a:spLocks/>
                </p:cNvSpPr>
                <p:nvPr/>
              </p:nvSpPr>
              <p:spPr bwMode="auto">
                <a:xfrm>
                  <a:off x="801" y="1966"/>
                  <a:ext cx="142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8" y="0"/>
                      </a:lnTo>
                      <a:lnTo>
                        <a:pt x="565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802" y="1981"/>
                  <a:ext cx="128" cy="98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871" name="Rectangle 142"/>
                <p:cNvSpPr>
                  <a:spLocks noChangeArrowheads="1"/>
                </p:cNvSpPr>
                <p:nvPr/>
              </p:nvSpPr>
              <p:spPr bwMode="auto">
                <a:xfrm>
                  <a:off x="813" y="1993"/>
                  <a:ext cx="104" cy="7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872" name="Freeform 143"/>
                <p:cNvSpPr>
                  <a:spLocks/>
                </p:cNvSpPr>
                <p:nvPr/>
              </p:nvSpPr>
              <p:spPr bwMode="auto">
                <a:xfrm>
                  <a:off x="929" y="1966"/>
                  <a:ext cx="14" cy="112"/>
                </a:xfrm>
                <a:custGeom>
                  <a:avLst/>
                  <a:gdLst>
                    <a:gd name="T0" fmla="*/ 0 w 57"/>
                    <a:gd name="T1" fmla="*/ 0 h 449"/>
                    <a:gd name="T2" fmla="*/ 0 w 57"/>
                    <a:gd name="T3" fmla="*/ 0 h 449"/>
                    <a:gd name="T4" fmla="*/ 0 w 57"/>
                    <a:gd name="T5" fmla="*/ 0 h 449"/>
                    <a:gd name="T6" fmla="*/ 0 w 57"/>
                    <a:gd name="T7" fmla="*/ 0 h 449"/>
                    <a:gd name="T8" fmla="*/ 0 w 57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449"/>
                    <a:gd name="T17" fmla="*/ 57 w 57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449">
                      <a:moveTo>
                        <a:pt x="0" y="449"/>
                      </a:moveTo>
                      <a:lnTo>
                        <a:pt x="57" y="401"/>
                      </a:ln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73" name="Freeform 144"/>
                <p:cNvSpPr>
                  <a:spLocks/>
                </p:cNvSpPr>
                <p:nvPr/>
              </p:nvSpPr>
              <p:spPr bwMode="auto">
                <a:xfrm>
                  <a:off x="929" y="1966"/>
                  <a:ext cx="14" cy="112"/>
                </a:xfrm>
                <a:custGeom>
                  <a:avLst/>
                  <a:gdLst>
                    <a:gd name="T0" fmla="*/ 0 w 57"/>
                    <a:gd name="T1" fmla="*/ 0 h 449"/>
                    <a:gd name="T2" fmla="*/ 0 w 57"/>
                    <a:gd name="T3" fmla="*/ 0 h 449"/>
                    <a:gd name="T4" fmla="*/ 0 w 57"/>
                    <a:gd name="T5" fmla="*/ 0 h 449"/>
                    <a:gd name="T6" fmla="*/ 0 w 57"/>
                    <a:gd name="T7" fmla="*/ 0 h 449"/>
                    <a:gd name="T8" fmla="*/ 0 w 57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449"/>
                    <a:gd name="T17" fmla="*/ 57 w 57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449">
                      <a:moveTo>
                        <a:pt x="0" y="449"/>
                      </a:moveTo>
                      <a:lnTo>
                        <a:pt x="57" y="401"/>
                      </a:ln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74" name="Freeform 145"/>
                <p:cNvSpPr>
                  <a:spLocks/>
                </p:cNvSpPr>
                <p:nvPr/>
              </p:nvSpPr>
              <p:spPr bwMode="auto">
                <a:xfrm>
                  <a:off x="775" y="2104"/>
                  <a:ext cx="160" cy="25"/>
                </a:xfrm>
                <a:custGeom>
                  <a:avLst/>
                  <a:gdLst>
                    <a:gd name="T0" fmla="*/ 0 w 637"/>
                    <a:gd name="T1" fmla="*/ 0 h 96"/>
                    <a:gd name="T2" fmla="*/ 0 w 637"/>
                    <a:gd name="T3" fmla="*/ 0 h 96"/>
                    <a:gd name="T4" fmla="*/ 0 w 637"/>
                    <a:gd name="T5" fmla="*/ 0 h 96"/>
                    <a:gd name="T6" fmla="*/ 0 w 637"/>
                    <a:gd name="T7" fmla="*/ 0 h 96"/>
                    <a:gd name="T8" fmla="*/ 0 w 637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96"/>
                    <a:gd name="T17" fmla="*/ 637 w 637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96">
                      <a:moveTo>
                        <a:pt x="0" y="96"/>
                      </a:moveTo>
                      <a:lnTo>
                        <a:pt x="81" y="0"/>
                      </a:lnTo>
                      <a:lnTo>
                        <a:pt x="637" y="0"/>
                      </a:lnTo>
                      <a:lnTo>
                        <a:pt x="557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75" name="Freeform 146"/>
                <p:cNvSpPr>
                  <a:spLocks/>
                </p:cNvSpPr>
                <p:nvPr/>
              </p:nvSpPr>
              <p:spPr bwMode="auto">
                <a:xfrm>
                  <a:off x="775" y="2104"/>
                  <a:ext cx="160" cy="25"/>
                </a:xfrm>
                <a:custGeom>
                  <a:avLst/>
                  <a:gdLst>
                    <a:gd name="T0" fmla="*/ 0 w 637"/>
                    <a:gd name="T1" fmla="*/ 0 h 96"/>
                    <a:gd name="T2" fmla="*/ 0 w 637"/>
                    <a:gd name="T3" fmla="*/ 0 h 96"/>
                    <a:gd name="T4" fmla="*/ 0 w 637"/>
                    <a:gd name="T5" fmla="*/ 0 h 96"/>
                    <a:gd name="T6" fmla="*/ 0 w 637"/>
                    <a:gd name="T7" fmla="*/ 0 h 96"/>
                    <a:gd name="T8" fmla="*/ 0 w 637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96"/>
                    <a:gd name="T17" fmla="*/ 637 w 637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96">
                      <a:moveTo>
                        <a:pt x="0" y="96"/>
                      </a:moveTo>
                      <a:lnTo>
                        <a:pt x="81" y="0"/>
                      </a:lnTo>
                      <a:lnTo>
                        <a:pt x="637" y="0"/>
                      </a:lnTo>
                      <a:lnTo>
                        <a:pt x="557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76" name="Freeform 147"/>
                <p:cNvSpPr>
                  <a:spLocks/>
                </p:cNvSpPr>
                <p:nvPr/>
              </p:nvSpPr>
              <p:spPr bwMode="auto">
                <a:xfrm>
                  <a:off x="914" y="2104"/>
                  <a:ext cx="21" cy="31"/>
                </a:xfrm>
                <a:custGeom>
                  <a:avLst/>
                  <a:gdLst>
                    <a:gd name="T0" fmla="*/ 0 w 80"/>
                    <a:gd name="T1" fmla="*/ 0 h 120"/>
                    <a:gd name="T2" fmla="*/ 0 w 80"/>
                    <a:gd name="T3" fmla="*/ 0 h 120"/>
                    <a:gd name="T4" fmla="*/ 0 w 80"/>
                    <a:gd name="T5" fmla="*/ 0 h 120"/>
                    <a:gd name="T6" fmla="*/ 0 w 80"/>
                    <a:gd name="T7" fmla="*/ 0 h 120"/>
                    <a:gd name="T8" fmla="*/ 0 w 80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0"/>
                    <a:gd name="T17" fmla="*/ 80 w 8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0">
                      <a:moveTo>
                        <a:pt x="0" y="120"/>
                      </a:moveTo>
                      <a:lnTo>
                        <a:pt x="80" y="40"/>
                      </a:lnTo>
                      <a:lnTo>
                        <a:pt x="80" y="0"/>
                      </a:lnTo>
                      <a:lnTo>
                        <a:pt x="0" y="10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77" name="Freeform 148"/>
                <p:cNvSpPr>
                  <a:spLocks/>
                </p:cNvSpPr>
                <p:nvPr/>
              </p:nvSpPr>
              <p:spPr bwMode="auto">
                <a:xfrm>
                  <a:off x="914" y="2104"/>
                  <a:ext cx="21" cy="31"/>
                </a:xfrm>
                <a:custGeom>
                  <a:avLst/>
                  <a:gdLst>
                    <a:gd name="T0" fmla="*/ 0 w 80"/>
                    <a:gd name="T1" fmla="*/ 0 h 120"/>
                    <a:gd name="T2" fmla="*/ 0 w 80"/>
                    <a:gd name="T3" fmla="*/ 0 h 120"/>
                    <a:gd name="T4" fmla="*/ 0 w 80"/>
                    <a:gd name="T5" fmla="*/ 0 h 120"/>
                    <a:gd name="T6" fmla="*/ 0 w 80"/>
                    <a:gd name="T7" fmla="*/ 0 h 120"/>
                    <a:gd name="T8" fmla="*/ 0 w 80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0"/>
                    <a:gd name="T17" fmla="*/ 80 w 8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0">
                      <a:moveTo>
                        <a:pt x="0" y="120"/>
                      </a:moveTo>
                      <a:lnTo>
                        <a:pt x="80" y="40"/>
                      </a:lnTo>
                      <a:lnTo>
                        <a:pt x="80" y="0"/>
                      </a:lnTo>
                      <a:lnTo>
                        <a:pt x="0" y="10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9878" name="Rectangle 149"/>
                <p:cNvSpPr>
                  <a:spLocks noChangeArrowheads="1"/>
                </p:cNvSpPr>
                <p:nvPr/>
              </p:nvSpPr>
              <p:spPr bwMode="auto">
                <a:xfrm>
                  <a:off x="775" y="2129"/>
                  <a:ext cx="139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9879" name="Rectangle 150"/>
                <p:cNvSpPr>
                  <a:spLocks noChangeArrowheads="1"/>
                </p:cNvSpPr>
                <p:nvPr/>
              </p:nvSpPr>
              <p:spPr bwMode="auto">
                <a:xfrm>
                  <a:off x="776" y="2130"/>
                  <a:ext cx="137" cy="4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9832" name="Group 151"/>
              <p:cNvGrpSpPr>
                <a:grpSpLocks/>
              </p:cNvGrpSpPr>
              <p:nvPr/>
            </p:nvGrpSpPr>
            <p:grpSpPr bwMode="auto">
              <a:xfrm>
                <a:off x="1568" y="370"/>
                <a:ext cx="92" cy="56"/>
                <a:chOff x="820" y="2004"/>
                <a:chExt cx="92" cy="56"/>
              </a:xfrm>
            </p:grpSpPr>
            <p:grpSp>
              <p:nvGrpSpPr>
                <p:cNvPr id="29833" name="Group 152"/>
                <p:cNvGrpSpPr>
                  <a:grpSpLocks/>
                </p:cNvGrpSpPr>
                <p:nvPr/>
              </p:nvGrpSpPr>
              <p:grpSpPr bwMode="auto">
                <a:xfrm>
                  <a:off x="820" y="2004"/>
                  <a:ext cx="92" cy="56"/>
                  <a:chOff x="820" y="2004"/>
                  <a:chExt cx="92" cy="56"/>
                </a:xfrm>
              </p:grpSpPr>
              <p:sp>
                <p:nvSpPr>
                  <p:cNvPr id="29851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852" y="2004"/>
                    <a:ext cx="40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52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830" y="2010"/>
                    <a:ext cx="30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53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820" y="2024"/>
                    <a:ext cx="2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54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826" y="2032"/>
                    <a:ext cx="32" cy="2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55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848" y="2036"/>
                    <a:ext cx="48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56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878" y="2010"/>
                    <a:ext cx="3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57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882" y="2022"/>
                    <a:ext cx="3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58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026"/>
                    <a:ext cx="30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29859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2018"/>
                    <a:ext cx="60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</p:grpSp>
            <p:grpSp>
              <p:nvGrpSpPr>
                <p:cNvPr id="29834" name="Group 162"/>
                <p:cNvGrpSpPr>
                  <a:grpSpLocks/>
                </p:cNvGrpSpPr>
                <p:nvPr/>
              </p:nvGrpSpPr>
              <p:grpSpPr bwMode="auto">
                <a:xfrm>
                  <a:off x="820" y="2004"/>
                  <a:ext cx="92" cy="56"/>
                  <a:chOff x="820" y="2004"/>
                  <a:chExt cx="92" cy="56"/>
                </a:xfrm>
              </p:grpSpPr>
              <p:sp>
                <p:nvSpPr>
                  <p:cNvPr id="29835" name="Arc 163"/>
                  <p:cNvSpPr>
                    <a:spLocks/>
                  </p:cNvSpPr>
                  <p:nvPr/>
                </p:nvSpPr>
                <p:spPr bwMode="auto">
                  <a:xfrm>
                    <a:off x="853" y="2004"/>
                    <a:ext cx="38" cy="12"/>
                  </a:xfrm>
                  <a:custGeom>
                    <a:avLst/>
                    <a:gdLst>
                      <a:gd name="T0" fmla="*/ 0 w 41217"/>
                      <a:gd name="T1" fmla="*/ 0 h 21600"/>
                      <a:gd name="T2" fmla="*/ 0 w 41217"/>
                      <a:gd name="T3" fmla="*/ 0 h 21600"/>
                      <a:gd name="T4" fmla="*/ 0 w 4121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1217"/>
                      <a:gd name="T10" fmla="*/ 0 h 21600"/>
                      <a:gd name="T11" fmla="*/ 41217 w 4121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217" h="21600" fill="none" extrusionOk="0">
                        <a:moveTo>
                          <a:pt x="-1" y="15818"/>
                        </a:moveTo>
                        <a:cubicBezTo>
                          <a:pt x="2596" y="6470"/>
                          <a:pt x="11109" y="-1"/>
                          <a:pt x="20812" y="0"/>
                        </a:cubicBezTo>
                        <a:cubicBezTo>
                          <a:pt x="30010" y="0"/>
                          <a:pt x="38199" y="5825"/>
                          <a:pt x="41216" y="14515"/>
                        </a:cubicBezTo>
                      </a:path>
                      <a:path w="41217" h="21600" stroke="0" extrusionOk="0">
                        <a:moveTo>
                          <a:pt x="-1" y="15818"/>
                        </a:moveTo>
                        <a:cubicBezTo>
                          <a:pt x="2596" y="6470"/>
                          <a:pt x="11109" y="-1"/>
                          <a:pt x="20812" y="0"/>
                        </a:cubicBezTo>
                        <a:cubicBezTo>
                          <a:pt x="30010" y="0"/>
                          <a:pt x="38199" y="5825"/>
                          <a:pt x="41216" y="14515"/>
                        </a:cubicBezTo>
                        <a:lnTo>
                          <a:pt x="20812" y="21600"/>
                        </a:lnTo>
                        <a:lnTo>
                          <a:pt x="-1" y="1581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36" name="Arc 164"/>
                  <p:cNvSpPr>
                    <a:spLocks/>
                  </p:cNvSpPr>
                  <p:nvPr/>
                </p:nvSpPr>
                <p:spPr bwMode="auto">
                  <a:xfrm>
                    <a:off x="854" y="2005"/>
                    <a:ext cx="36" cy="11"/>
                  </a:xfrm>
                  <a:custGeom>
                    <a:avLst/>
                    <a:gdLst>
                      <a:gd name="T0" fmla="*/ 0 w 41081"/>
                      <a:gd name="T1" fmla="*/ 0 h 21600"/>
                      <a:gd name="T2" fmla="*/ 0 w 41081"/>
                      <a:gd name="T3" fmla="*/ 0 h 21600"/>
                      <a:gd name="T4" fmla="*/ 0 w 4108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1081"/>
                      <a:gd name="T10" fmla="*/ 0 h 21600"/>
                      <a:gd name="T11" fmla="*/ 41081 w 4108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081" h="21600" fill="none" extrusionOk="0">
                        <a:moveTo>
                          <a:pt x="0" y="15624"/>
                        </a:moveTo>
                        <a:cubicBezTo>
                          <a:pt x="2663" y="6372"/>
                          <a:pt x="11129" y="-1"/>
                          <a:pt x="20757" y="0"/>
                        </a:cubicBezTo>
                        <a:cubicBezTo>
                          <a:pt x="29866" y="0"/>
                          <a:pt x="37996" y="5714"/>
                          <a:pt x="41081" y="14285"/>
                        </a:cubicBezTo>
                      </a:path>
                      <a:path w="41081" h="21600" stroke="0" extrusionOk="0">
                        <a:moveTo>
                          <a:pt x="0" y="15624"/>
                        </a:moveTo>
                        <a:cubicBezTo>
                          <a:pt x="2663" y="6372"/>
                          <a:pt x="11129" y="-1"/>
                          <a:pt x="20757" y="0"/>
                        </a:cubicBezTo>
                        <a:cubicBezTo>
                          <a:pt x="29866" y="0"/>
                          <a:pt x="37996" y="5714"/>
                          <a:pt x="41081" y="14285"/>
                        </a:cubicBezTo>
                        <a:lnTo>
                          <a:pt x="20757" y="21600"/>
                        </a:lnTo>
                        <a:lnTo>
                          <a:pt x="0" y="1562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37" name="Arc 165"/>
                  <p:cNvSpPr>
                    <a:spLocks/>
                  </p:cNvSpPr>
                  <p:nvPr/>
                </p:nvSpPr>
                <p:spPr bwMode="auto">
                  <a:xfrm>
                    <a:off x="830" y="2010"/>
                    <a:ext cx="23" cy="14"/>
                  </a:xfrm>
                  <a:custGeom>
                    <a:avLst/>
                    <a:gdLst>
                      <a:gd name="T0" fmla="*/ 0 w 33372"/>
                      <a:gd name="T1" fmla="*/ 0 h 25836"/>
                      <a:gd name="T2" fmla="*/ 0 w 33372"/>
                      <a:gd name="T3" fmla="*/ 0 h 25836"/>
                      <a:gd name="T4" fmla="*/ 0 w 33372"/>
                      <a:gd name="T5" fmla="*/ 0 h 25836"/>
                      <a:gd name="T6" fmla="*/ 0 60000 65536"/>
                      <a:gd name="T7" fmla="*/ 0 60000 65536"/>
                      <a:gd name="T8" fmla="*/ 0 60000 65536"/>
                      <a:gd name="T9" fmla="*/ 0 w 33372"/>
                      <a:gd name="T10" fmla="*/ 0 h 25836"/>
                      <a:gd name="T11" fmla="*/ 33372 w 33372"/>
                      <a:gd name="T12" fmla="*/ 25836 h 258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372" h="25836" fill="none" extrusionOk="0">
                        <a:moveTo>
                          <a:pt x="419" y="25835"/>
                        </a:moveTo>
                        <a:cubicBezTo>
                          <a:pt x="140" y="24441"/>
                          <a:pt x="0" y="2302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79" y="-1"/>
                          <a:pt x="29868" y="1212"/>
                          <a:pt x="33372" y="3489"/>
                        </a:cubicBezTo>
                      </a:path>
                      <a:path w="33372" h="25836" stroke="0" extrusionOk="0">
                        <a:moveTo>
                          <a:pt x="419" y="25835"/>
                        </a:moveTo>
                        <a:cubicBezTo>
                          <a:pt x="140" y="24441"/>
                          <a:pt x="0" y="2302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79" y="-1"/>
                          <a:pt x="29868" y="1212"/>
                          <a:pt x="33372" y="3489"/>
                        </a:cubicBezTo>
                        <a:lnTo>
                          <a:pt x="21600" y="21600"/>
                        </a:lnTo>
                        <a:lnTo>
                          <a:pt x="419" y="2583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38" name="Arc 166"/>
                  <p:cNvSpPr>
                    <a:spLocks/>
                  </p:cNvSpPr>
                  <p:nvPr/>
                </p:nvSpPr>
                <p:spPr bwMode="auto">
                  <a:xfrm>
                    <a:off x="831" y="2011"/>
                    <a:ext cx="22" cy="13"/>
                  </a:xfrm>
                  <a:custGeom>
                    <a:avLst/>
                    <a:gdLst>
                      <a:gd name="T0" fmla="*/ 0 w 33223"/>
                      <a:gd name="T1" fmla="*/ 0 h 25910"/>
                      <a:gd name="T2" fmla="*/ 0 w 33223"/>
                      <a:gd name="T3" fmla="*/ 0 h 25910"/>
                      <a:gd name="T4" fmla="*/ 0 w 33223"/>
                      <a:gd name="T5" fmla="*/ 0 h 25910"/>
                      <a:gd name="T6" fmla="*/ 0 60000 65536"/>
                      <a:gd name="T7" fmla="*/ 0 60000 65536"/>
                      <a:gd name="T8" fmla="*/ 0 60000 65536"/>
                      <a:gd name="T9" fmla="*/ 0 w 33223"/>
                      <a:gd name="T10" fmla="*/ 0 h 25910"/>
                      <a:gd name="T11" fmla="*/ 33223 w 33223"/>
                      <a:gd name="T12" fmla="*/ 25910 h 259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223" h="25910" fill="none" extrusionOk="0">
                        <a:moveTo>
                          <a:pt x="434" y="25909"/>
                        </a:moveTo>
                        <a:cubicBezTo>
                          <a:pt x="145" y="24491"/>
                          <a:pt x="0" y="2304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18" y="-1"/>
                          <a:pt x="29751" y="1177"/>
                          <a:pt x="33223" y="3393"/>
                        </a:cubicBezTo>
                      </a:path>
                      <a:path w="33223" h="25910" stroke="0" extrusionOk="0">
                        <a:moveTo>
                          <a:pt x="434" y="25909"/>
                        </a:moveTo>
                        <a:cubicBezTo>
                          <a:pt x="145" y="24491"/>
                          <a:pt x="0" y="2304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18" y="-1"/>
                          <a:pt x="29751" y="1177"/>
                          <a:pt x="33223" y="3393"/>
                        </a:cubicBezTo>
                        <a:lnTo>
                          <a:pt x="21600" y="21600"/>
                        </a:lnTo>
                        <a:lnTo>
                          <a:pt x="434" y="2590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39" name="Arc 167"/>
                  <p:cNvSpPr>
                    <a:spLocks/>
                  </p:cNvSpPr>
                  <p:nvPr/>
                </p:nvSpPr>
                <p:spPr bwMode="auto">
                  <a:xfrm>
                    <a:off x="826" y="2042"/>
                    <a:ext cx="24" cy="10"/>
                  </a:xfrm>
                  <a:custGeom>
                    <a:avLst/>
                    <a:gdLst>
                      <a:gd name="T0" fmla="*/ 0 w 31800"/>
                      <a:gd name="T1" fmla="*/ 0 h 21600"/>
                      <a:gd name="T2" fmla="*/ 0 w 31800"/>
                      <a:gd name="T3" fmla="*/ 0 h 21600"/>
                      <a:gd name="T4" fmla="*/ 0 w 318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1800"/>
                      <a:gd name="T10" fmla="*/ 0 h 21600"/>
                      <a:gd name="T11" fmla="*/ 31800 w 318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800" h="21600" fill="none" extrusionOk="0">
                        <a:moveTo>
                          <a:pt x="31799" y="19039"/>
                        </a:moveTo>
                        <a:cubicBezTo>
                          <a:pt x="28662" y="20720"/>
                          <a:pt x="25158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31800" h="21600" stroke="0" extrusionOk="0">
                        <a:moveTo>
                          <a:pt x="31799" y="19039"/>
                        </a:moveTo>
                        <a:cubicBezTo>
                          <a:pt x="28662" y="20720"/>
                          <a:pt x="25158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lnTo>
                          <a:pt x="31799" y="1903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0" name="Arc 168"/>
                  <p:cNvSpPr>
                    <a:spLocks/>
                  </p:cNvSpPr>
                  <p:nvPr/>
                </p:nvSpPr>
                <p:spPr bwMode="auto">
                  <a:xfrm>
                    <a:off x="827" y="2042"/>
                    <a:ext cx="22" cy="9"/>
                  </a:xfrm>
                  <a:custGeom>
                    <a:avLst/>
                    <a:gdLst>
                      <a:gd name="T0" fmla="*/ 0 w 31479"/>
                      <a:gd name="T1" fmla="*/ 0 h 21600"/>
                      <a:gd name="T2" fmla="*/ 0 w 31479"/>
                      <a:gd name="T3" fmla="*/ 0 h 21600"/>
                      <a:gd name="T4" fmla="*/ 0 w 3147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1479"/>
                      <a:gd name="T10" fmla="*/ 0 h 21600"/>
                      <a:gd name="T11" fmla="*/ 31479 w 3147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479" h="21600" fill="none" extrusionOk="0">
                        <a:moveTo>
                          <a:pt x="31478" y="19208"/>
                        </a:moveTo>
                        <a:cubicBezTo>
                          <a:pt x="28422" y="20780"/>
                          <a:pt x="2503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31479" h="21600" stroke="0" extrusionOk="0">
                        <a:moveTo>
                          <a:pt x="31478" y="19208"/>
                        </a:moveTo>
                        <a:cubicBezTo>
                          <a:pt x="28422" y="20780"/>
                          <a:pt x="2503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lnTo>
                          <a:pt x="31478" y="1920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1" name="Arc 169"/>
                  <p:cNvSpPr>
                    <a:spLocks/>
                  </p:cNvSpPr>
                  <p:nvPr/>
                </p:nvSpPr>
                <p:spPr bwMode="auto">
                  <a:xfrm>
                    <a:off x="890" y="2010"/>
                    <a:ext cx="18" cy="14"/>
                  </a:xfrm>
                  <a:custGeom>
                    <a:avLst/>
                    <a:gdLst>
                      <a:gd name="T0" fmla="*/ 0 w 26126"/>
                      <a:gd name="T1" fmla="*/ 0 h 32795"/>
                      <a:gd name="T2" fmla="*/ 0 w 26126"/>
                      <a:gd name="T3" fmla="*/ 0 h 32795"/>
                      <a:gd name="T4" fmla="*/ 0 w 26126"/>
                      <a:gd name="T5" fmla="*/ 0 h 32795"/>
                      <a:gd name="T6" fmla="*/ 0 60000 65536"/>
                      <a:gd name="T7" fmla="*/ 0 60000 65536"/>
                      <a:gd name="T8" fmla="*/ 0 60000 65536"/>
                      <a:gd name="T9" fmla="*/ 0 w 26126"/>
                      <a:gd name="T10" fmla="*/ 0 h 32795"/>
                      <a:gd name="T11" fmla="*/ 26126 w 26126"/>
                      <a:gd name="T12" fmla="*/ 32795 h 3279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6126" h="32795" fill="none" extrusionOk="0">
                        <a:moveTo>
                          <a:pt x="0" y="479"/>
                        </a:moveTo>
                        <a:cubicBezTo>
                          <a:pt x="1487" y="160"/>
                          <a:pt x="3004" y="-1"/>
                          <a:pt x="4526" y="0"/>
                        </a:cubicBezTo>
                        <a:cubicBezTo>
                          <a:pt x="16455" y="0"/>
                          <a:pt x="26126" y="9670"/>
                          <a:pt x="26126" y="21600"/>
                        </a:cubicBezTo>
                        <a:cubicBezTo>
                          <a:pt x="26126" y="25547"/>
                          <a:pt x="25044" y="29419"/>
                          <a:pt x="22998" y="32795"/>
                        </a:cubicBezTo>
                      </a:path>
                      <a:path w="26126" h="32795" stroke="0" extrusionOk="0">
                        <a:moveTo>
                          <a:pt x="0" y="479"/>
                        </a:moveTo>
                        <a:cubicBezTo>
                          <a:pt x="1487" y="160"/>
                          <a:pt x="3004" y="-1"/>
                          <a:pt x="4526" y="0"/>
                        </a:cubicBezTo>
                        <a:cubicBezTo>
                          <a:pt x="16455" y="0"/>
                          <a:pt x="26126" y="9670"/>
                          <a:pt x="26126" y="21600"/>
                        </a:cubicBezTo>
                        <a:cubicBezTo>
                          <a:pt x="26126" y="25547"/>
                          <a:pt x="25044" y="29419"/>
                          <a:pt x="22998" y="32795"/>
                        </a:cubicBezTo>
                        <a:lnTo>
                          <a:pt x="4526" y="21600"/>
                        </a:lnTo>
                        <a:lnTo>
                          <a:pt x="0" y="47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2" name="Arc 170"/>
                  <p:cNvSpPr>
                    <a:spLocks/>
                  </p:cNvSpPr>
                  <p:nvPr/>
                </p:nvSpPr>
                <p:spPr bwMode="auto">
                  <a:xfrm>
                    <a:off x="890" y="2011"/>
                    <a:ext cx="17" cy="12"/>
                  </a:xfrm>
                  <a:custGeom>
                    <a:avLst/>
                    <a:gdLst>
                      <a:gd name="T0" fmla="*/ 0 w 25919"/>
                      <a:gd name="T1" fmla="*/ 0 h 33197"/>
                      <a:gd name="T2" fmla="*/ 0 w 25919"/>
                      <a:gd name="T3" fmla="*/ 0 h 33197"/>
                      <a:gd name="T4" fmla="*/ 0 w 25919"/>
                      <a:gd name="T5" fmla="*/ 0 h 33197"/>
                      <a:gd name="T6" fmla="*/ 0 60000 65536"/>
                      <a:gd name="T7" fmla="*/ 0 60000 65536"/>
                      <a:gd name="T8" fmla="*/ 0 60000 65536"/>
                      <a:gd name="T9" fmla="*/ 0 w 25919"/>
                      <a:gd name="T10" fmla="*/ 0 h 33197"/>
                      <a:gd name="T11" fmla="*/ 25919 w 25919"/>
                      <a:gd name="T12" fmla="*/ 33197 h 3319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919" h="33197" fill="none" extrusionOk="0">
                        <a:moveTo>
                          <a:pt x="0" y="436"/>
                        </a:moveTo>
                        <a:cubicBezTo>
                          <a:pt x="1421" y="146"/>
                          <a:pt x="2868" y="-1"/>
                          <a:pt x="4319" y="0"/>
                        </a:cubicBezTo>
                        <a:cubicBezTo>
                          <a:pt x="16248" y="0"/>
                          <a:pt x="25919" y="9670"/>
                          <a:pt x="25919" y="21600"/>
                        </a:cubicBezTo>
                        <a:cubicBezTo>
                          <a:pt x="25919" y="25708"/>
                          <a:pt x="24747" y="29731"/>
                          <a:pt x="22541" y="33196"/>
                        </a:cubicBezTo>
                      </a:path>
                      <a:path w="25919" h="33197" stroke="0" extrusionOk="0">
                        <a:moveTo>
                          <a:pt x="0" y="436"/>
                        </a:moveTo>
                        <a:cubicBezTo>
                          <a:pt x="1421" y="146"/>
                          <a:pt x="2868" y="-1"/>
                          <a:pt x="4319" y="0"/>
                        </a:cubicBezTo>
                        <a:cubicBezTo>
                          <a:pt x="16248" y="0"/>
                          <a:pt x="25919" y="9670"/>
                          <a:pt x="25919" y="21600"/>
                        </a:cubicBezTo>
                        <a:cubicBezTo>
                          <a:pt x="25919" y="25708"/>
                          <a:pt x="24747" y="29731"/>
                          <a:pt x="22541" y="33196"/>
                        </a:cubicBezTo>
                        <a:lnTo>
                          <a:pt x="4319" y="21600"/>
                        </a:lnTo>
                        <a:lnTo>
                          <a:pt x="0" y="436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3" name="Arc 171"/>
                  <p:cNvSpPr>
                    <a:spLocks/>
                  </p:cNvSpPr>
                  <p:nvPr/>
                </p:nvSpPr>
                <p:spPr bwMode="auto">
                  <a:xfrm>
                    <a:off x="896" y="2024"/>
                    <a:ext cx="16" cy="13"/>
                  </a:xfrm>
                  <a:custGeom>
                    <a:avLst/>
                    <a:gdLst>
                      <a:gd name="T0" fmla="*/ 0 w 21600"/>
                      <a:gd name="T1" fmla="*/ 0 h 28809"/>
                      <a:gd name="T2" fmla="*/ 0 w 21600"/>
                      <a:gd name="T3" fmla="*/ 0 h 28809"/>
                      <a:gd name="T4" fmla="*/ 0 w 21600"/>
                      <a:gd name="T5" fmla="*/ 0 h 28809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8809"/>
                      <a:gd name="T11" fmla="*/ 21600 w 21600"/>
                      <a:gd name="T12" fmla="*/ 28809 h 2880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8809" fill="none" extrusionOk="0">
                        <a:moveTo>
                          <a:pt x="13827" y="0"/>
                        </a:moveTo>
                        <a:cubicBezTo>
                          <a:pt x="18752" y="4104"/>
                          <a:pt x="21600" y="10183"/>
                          <a:pt x="21600" y="16594"/>
                        </a:cubicBezTo>
                        <a:cubicBezTo>
                          <a:pt x="21600" y="20954"/>
                          <a:pt x="20280" y="25212"/>
                          <a:pt x="17814" y="28809"/>
                        </a:cubicBezTo>
                      </a:path>
                      <a:path w="21600" h="28809" stroke="0" extrusionOk="0">
                        <a:moveTo>
                          <a:pt x="13827" y="0"/>
                        </a:moveTo>
                        <a:cubicBezTo>
                          <a:pt x="18752" y="4104"/>
                          <a:pt x="21600" y="10183"/>
                          <a:pt x="21600" y="16594"/>
                        </a:cubicBezTo>
                        <a:cubicBezTo>
                          <a:pt x="21600" y="20954"/>
                          <a:pt x="20280" y="25212"/>
                          <a:pt x="17814" y="28809"/>
                        </a:cubicBezTo>
                        <a:lnTo>
                          <a:pt x="0" y="16594"/>
                        </a:lnTo>
                        <a:lnTo>
                          <a:pt x="13827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4" name="Arc 172"/>
                  <p:cNvSpPr>
                    <a:spLocks/>
                  </p:cNvSpPr>
                  <p:nvPr/>
                </p:nvSpPr>
                <p:spPr bwMode="auto">
                  <a:xfrm>
                    <a:off x="896" y="2025"/>
                    <a:ext cx="15" cy="12"/>
                  </a:xfrm>
                  <a:custGeom>
                    <a:avLst/>
                    <a:gdLst>
                      <a:gd name="T0" fmla="*/ 0 w 21600"/>
                      <a:gd name="T1" fmla="*/ 0 h 29422"/>
                      <a:gd name="T2" fmla="*/ 0 w 21600"/>
                      <a:gd name="T3" fmla="*/ 0 h 29422"/>
                      <a:gd name="T4" fmla="*/ 0 w 21600"/>
                      <a:gd name="T5" fmla="*/ 0 h 2942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9422"/>
                      <a:gd name="T11" fmla="*/ 21600 w 21600"/>
                      <a:gd name="T12" fmla="*/ 29422 h 294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9422" fill="none" extrusionOk="0">
                        <a:moveTo>
                          <a:pt x="13493" y="-1"/>
                        </a:moveTo>
                        <a:cubicBezTo>
                          <a:pt x="18617" y="4099"/>
                          <a:pt x="21600" y="10305"/>
                          <a:pt x="21600" y="16867"/>
                        </a:cubicBezTo>
                        <a:cubicBezTo>
                          <a:pt x="21600" y="21368"/>
                          <a:pt x="20193" y="25758"/>
                          <a:pt x="17576" y="29421"/>
                        </a:cubicBezTo>
                      </a:path>
                      <a:path w="21600" h="29422" stroke="0" extrusionOk="0">
                        <a:moveTo>
                          <a:pt x="13493" y="-1"/>
                        </a:moveTo>
                        <a:cubicBezTo>
                          <a:pt x="18617" y="4099"/>
                          <a:pt x="21600" y="10305"/>
                          <a:pt x="21600" y="16867"/>
                        </a:cubicBezTo>
                        <a:cubicBezTo>
                          <a:pt x="21600" y="21368"/>
                          <a:pt x="20193" y="25758"/>
                          <a:pt x="17576" y="29421"/>
                        </a:cubicBezTo>
                        <a:lnTo>
                          <a:pt x="0" y="16867"/>
                        </a:lnTo>
                        <a:lnTo>
                          <a:pt x="13493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5" name="Arc 173"/>
                  <p:cNvSpPr>
                    <a:spLocks/>
                  </p:cNvSpPr>
                  <p:nvPr/>
                </p:nvSpPr>
                <p:spPr bwMode="auto">
                  <a:xfrm>
                    <a:off x="890" y="2037"/>
                    <a:ext cx="20" cy="19"/>
                  </a:xfrm>
                  <a:custGeom>
                    <a:avLst/>
                    <a:gdLst>
                      <a:gd name="T0" fmla="*/ 0 w 28431"/>
                      <a:gd name="T1" fmla="*/ 0 h 27648"/>
                      <a:gd name="T2" fmla="*/ 0 w 28431"/>
                      <a:gd name="T3" fmla="*/ 0 h 27648"/>
                      <a:gd name="T4" fmla="*/ 0 w 28431"/>
                      <a:gd name="T5" fmla="*/ 0 h 27648"/>
                      <a:gd name="T6" fmla="*/ 0 60000 65536"/>
                      <a:gd name="T7" fmla="*/ 0 60000 65536"/>
                      <a:gd name="T8" fmla="*/ 0 60000 65536"/>
                      <a:gd name="T9" fmla="*/ 0 w 28431"/>
                      <a:gd name="T10" fmla="*/ 0 h 27648"/>
                      <a:gd name="T11" fmla="*/ 28431 w 28431"/>
                      <a:gd name="T12" fmla="*/ 27648 h 276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431" h="27648" fill="none" extrusionOk="0">
                        <a:moveTo>
                          <a:pt x="27566" y="-1"/>
                        </a:moveTo>
                        <a:cubicBezTo>
                          <a:pt x="28140" y="1964"/>
                          <a:pt x="28431" y="4001"/>
                          <a:pt x="28431" y="6048"/>
                        </a:cubicBezTo>
                        <a:cubicBezTo>
                          <a:pt x="28431" y="17977"/>
                          <a:pt x="18760" y="27648"/>
                          <a:pt x="6831" y="27648"/>
                        </a:cubicBezTo>
                        <a:cubicBezTo>
                          <a:pt x="4509" y="27648"/>
                          <a:pt x="2202" y="27273"/>
                          <a:pt x="0" y="26539"/>
                        </a:cubicBezTo>
                      </a:path>
                      <a:path w="28431" h="27648" stroke="0" extrusionOk="0">
                        <a:moveTo>
                          <a:pt x="27566" y="-1"/>
                        </a:moveTo>
                        <a:cubicBezTo>
                          <a:pt x="28140" y="1964"/>
                          <a:pt x="28431" y="4001"/>
                          <a:pt x="28431" y="6048"/>
                        </a:cubicBezTo>
                        <a:cubicBezTo>
                          <a:pt x="28431" y="17977"/>
                          <a:pt x="18760" y="27648"/>
                          <a:pt x="6831" y="27648"/>
                        </a:cubicBezTo>
                        <a:cubicBezTo>
                          <a:pt x="4509" y="27648"/>
                          <a:pt x="2202" y="27273"/>
                          <a:pt x="0" y="26539"/>
                        </a:cubicBezTo>
                        <a:lnTo>
                          <a:pt x="6831" y="6048"/>
                        </a:lnTo>
                        <a:lnTo>
                          <a:pt x="27566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6" name="Arc 174"/>
                  <p:cNvSpPr>
                    <a:spLocks/>
                  </p:cNvSpPr>
                  <p:nvPr/>
                </p:nvSpPr>
                <p:spPr bwMode="auto">
                  <a:xfrm>
                    <a:off x="891" y="2037"/>
                    <a:ext cx="18" cy="18"/>
                  </a:xfrm>
                  <a:custGeom>
                    <a:avLst/>
                    <a:gdLst>
                      <a:gd name="T0" fmla="*/ 0 w 28431"/>
                      <a:gd name="T1" fmla="*/ 0 h 27648"/>
                      <a:gd name="T2" fmla="*/ 0 w 28431"/>
                      <a:gd name="T3" fmla="*/ 0 h 27648"/>
                      <a:gd name="T4" fmla="*/ 0 w 28431"/>
                      <a:gd name="T5" fmla="*/ 0 h 27648"/>
                      <a:gd name="T6" fmla="*/ 0 60000 65536"/>
                      <a:gd name="T7" fmla="*/ 0 60000 65536"/>
                      <a:gd name="T8" fmla="*/ 0 60000 65536"/>
                      <a:gd name="T9" fmla="*/ 0 w 28431"/>
                      <a:gd name="T10" fmla="*/ 0 h 27648"/>
                      <a:gd name="T11" fmla="*/ 28431 w 28431"/>
                      <a:gd name="T12" fmla="*/ 27648 h 276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431" h="27648" fill="none" extrusionOk="0">
                        <a:moveTo>
                          <a:pt x="27566" y="-1"/>
                        </a:moveTo>
                        <a:cubicBezTo>
                          <a:pt x="28140" y="1964"/>
                          <a:pt x="28431" y="4001"/>
                          <a:pt x="28431" y="6048"/>
                        </a:cubicBezTo>
                        <a:cubicBezTo>
                          <a:pt x="28431" y="17977"/>
                          <a:pt x="18760" y="27648"/>
                          <a:pt x="6831" y="27648"/>
                        </a:cubicBezTo>
                        <a:cubicBezTo>
                          <a:pt x="4509" y="27648"/>
                          <a:pt x="2202" y="27273"/>
                          <a:pt x="0" y="26539"/>
                        </a:cubicBezTo>
                      </a:path>
                      <a:path w="28431" h="27648" stroke="0" extrusionOk="0">
                        <a:moveTo>
                          <a:pt x="27566" y="-1"/>
                        </a:moveTo>
                        <a:cubicBezTo>
                          <a:pt x="28140" y="1964"/>
                          <a:pt x="28431" y="4001"/>
                          <a:pt x="28431" y="6048"/>
                        </a:cubicBezTo>
                        <a:cubicBezTo>
                          <a:pt x="28431" y="17977"/>
                          <a:pt x="18760" y="27648"/>
                          <a:pt x="6831" y="27648"/>
                        </a:cubicBezTo>
                        <a:cubicBezTo>
                          <a:pt x="4509" y="27648"/>
                          <a:pt x="2202" y="27273"/>
                          <a:pt x="0" y="26539"/>
                        </a:cubicBezTo>
                        <a:lnTo>
                          <a:pt x="6831" y="6048"/>
                        </a:lnTo>
                        <a:lnTo>
                          <a:pt x="27566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7" name="Arc 175"/>
                  <p:cNvSpPr>
                    <a:spLocks/>
                  </p:cNvSpPr>
                  <p:nvPr/>
                </p:nvSpPr>
                <p:spPr bwMode="auto">
                  <a:xfrm>
                    <a:off x="820" y="2024"/>
                    <a:ext cx="10" cy="17"/>
                  </a:xfrm>
                  <a:custGeom>
                    <a:avLst/>
                    <a:gdLst>
                      <a:gd name="T0" fmla="*/ 0 w 21600"/>
                      <a:gd name="T1" fmla="*/ 0 h 41382"/>
                      <a:gd name="T2" fmla="*/ 0 w 21600"/>
                      <a:gd name="T3" fmla="*/ 0 h 41382"/>
                      <a:gd name="T4" fmla="*/ 0 w 21600"/>
                      <a:gd name="T5" fmla="*/ 0 h 4138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382"/>
                      <a:gd name="T11" fmla="*/ 21600 w 21600"/>
                      <a:gd name="T12" fmla="*/ 41382 h 413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382" fill="none" extrusionOk="0">
                        <a:moveTo>
                          <a:pt x="13091" y="41381"/>
                        </a:moveTo>
                        <a:cubicBezTo>
                          <a:pt x="5149" y="37977"/>
                          <a:pt x="0" y="30168"/>
                          <a:pt x="0" y="21528"/>
                        </a:cubicBezTo>
                        <a:cubicBezTo>
                          <a:pt x="-1" y="10281"/>
                          <a:pt x="8629" y="916"/>
                          <a:pt x="19838" y="-1"/>
                        </a:cubicBezTo>
                      </a:path>
                      <a:path w="21600" h="41382" stroke="0" extrusionOk="0">
                        <a:moveTo>
                          <a:pt x="13091" y="41381"/>
                        </a:moveTo>
                        <a:cubicBezTo>
                          <a:pt x="5149" y="37977"/>
                          <a:pt x="0" y="30168"/>
                          <a:pt x="0" y="21528"/>
                        </a:cubicBezTo>
                        <a:cubicBezTo>
                          <a:pt x="-1" y="10281"/>
                          <a:pt x="8629" y="916"/>
                          <a:pt x="19838" y="-1"/>
                        </a:cubicBezTo>
                        <a:lnTo>
                          <a:pt x="21600" y="21528"/>
                        </a:lnTo>
                        <a:lnTo>
                          <a:pt x="13091" y="4138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8" name="Arc 176"/>
                  <p:cNvSpPr>
                    <a:spLocks/>
                  </p:cNvSpPr>
                  <p:nvPr/>
                </p:nvSpPr>
                <p:spPr bwMode="auto">
                  <a:xfrm>
                    <a:off x="821" y="2025"/>
                    <a:ext cx="9" cy="15"/>
                  </a:xfrm>
                  <a:custGeom>
                    <a:avLst/>
                    <a:gdLst>
                      <a:gd name="T0" fmla="*/ 0 w 21600"/>
                      <a:gd name="T1" fmla="*/ 0 h 41421"/>
                      <a:gd name="T2" fmla="*/ 0 w 21600"/>
                      <a:gd name="T3" fmla="*/ 0 h 41421"/>
                      <a:gd name="T4" fmla="*/ 0 w 21600"/>
                      <a:gd name="T5" fmla="*/ 0 h 4142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421"/>
                      <a:gd name="T11" fmla="*/ 21600 w 21600"/>
                      <a:gd name="T12" fmla="*/ 41421 h 414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421" fill="none" extrusionOk="0">
                        <a:moveTo>
                          <a:pt x="13179" y="41421"/>
                        </a:moveTo>
                        <a:cubicBezTo>
                          <a:pt x="5190" y="38039"/>
                          <a:pt x="0" y="30205"/>
                          <a:pt x="0" y="21530"/>
                        </a:cubicBezTo>
                        <a:cubicBezTo>
                          <a:pt x="-1" y="10275"/>
                          <a:pt x="8641" y="906"/>
                          <a:pt x="19860" y="0"/>
                        </a:cubicBezTo>
                      </a:path>
                      <a:path w="21600" h="41421" stroke="0" extrusionOk="0">
                        <a:moveTo>
                          <a:pt x="13179" y="41421"/>
                        </a:moveTo>
                        <a:cubicBezTo>
                          <a:pt x="5190" y="38039"/>
                          <a:pt x="0" y="30205"/>
                          <a:pt x="0" y="21530"/>
                        </a:cubicBezTo>
                        <a:cubicBezTo>
                          <a:pt x="-1" y="10275"/>
                          <a:pt x="8641" y="906"/>
                          <a:pt x="19860" y="0"/>
                        </a:cubicBezTo>
                        <a:lnTo>
                          <a:pt x="21600" y="21530"/>
                        </a:lnTo>
                        <a:lnTo>
                          <a:pt x="13179" y="4142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49" name="Arc 177"/>
                  <p:cNvSpPr>
                    <a:spLocks/>
                  </p:cNvSpPr>
                  <p:nvPr/>
                </p:nvSpPr>
                <p:spPr bwMode="auto">
                  <a:xfrm>
                    <a:off x="849" y="2048"/>
                    <a:ext cx="42" cy="12"/>
                  </a:xfrm>
                  <a:custGeom>
                    <a:avLst/>
                    <a:gdLst>
                      <a:gd name="T0" fmla="*/ 0 w 39208"/>
                      <a:gd name="T1" fmla="*/ 0 h 21600"/>
                      <a:gd name="T2" fmla="*/ 0 w 39208"/>
                      <a:gd name="T3" fmla="*/ 0 h 21600"/>
                      <a:gd name="T4" fmla="*/ 0 w 39208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9208"/>
                      <a:gd name="T10" fmla="*/ 0 h 21600"/>
                      <a:gd name="T11" fmla="*/ 39208 w 39208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208" h="21600" fill="none" extrusionOk="0">
                        <a:moveTo>
                          <a:pt x="39208" y="11629"/>
                        </a:moveTo>
                        <a:cubicBezTo>
                          <a:pt x="35239" y="17840"/>
                          <a:pt x="28377" y="21599"/>
                          <a:pt x="21006" y="21600"/>
                        </a:cubicBezTo>
                        <a:cubicBezTo>
                          <a:pt x="11015" y="21600"/>
                          <a:pt x="2328" y="14748"/>
                          <a:pt x="0" y="5032"/>
                        </a:cubicBezTo>
                      </a:path>
                      <a:path w="39208" h="21600" stroke="0" extrusionOk="0">
                        <a:moveTo>
                          <a:pt x="39208" y="11629"/>
                        </a:moveTo>
                        <a:cubicBezTo>
                          <a:pt x="35239" y="17840"/>
                          <a:pt x="28377" y="21599"/>
                          <a:pt x="21006" y="21600"/>
                        </a:cubicBezTo>
                        <a:cubicBezTo>
                          <a:pt x="11015" y="21600"/>
                          <a:pt x="2328" y="14748"/>
                          <a:pt x="0" y="5032"/>
                        </a:cubicBezTo>
                        <a:lnTo>
                          <a:pt x="21006" y="0"/>
                        </a:lnTo>
                        <a:lnTo>
                          <a:pt x="39208" y="1162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  <p:sp>
                <p:nvSpPr>
                  <p:cNvPr id="29850" name="Arc 178"/>
                  <p:cNvSpPr>
                    <a:spLocks/>
                  </p:cNvSpPr>
                  <p:nvPr/>
                </p:nvSpPr>
                <p:spPr bwMode="auto">
                  <a:xfrm>
                    <a:off x="850" y="2048"/>
                    <a:ext cx="40" cy="11"/>
                  </a:xfrm>
                  <a:custGeom>
                    <a:avLst/>
                    <a:gdLst>
                      <a:gd name="T0" fmla="*/ 0 w 38927"/>
                      <a:gd name="T1" fmla="*/ 0 h 21600"/>
                      <a:gd name="T2" fmla="*/ 0 w 38927"/>
                      <a:gd name="T3" fmla="*/ 0 h 21600"/>
                      <a:gd name="T4" fmla="*/ 0 w 3892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8927"/>
                      <a:gd name="T10" fmla="*/ 0 h 21600"/>
                      <a:gd name="T11" fmla="*/ 38927 w 3892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927" h="21600" fill="none" extrusionOk="0">
                        <a:moveTo>
                          <a:pt x="38926" y="11981"/>
                        </a:moveTo>
                        <a:cubicBezTo>
                          <a:pt x="34920" y="17990"/>
                          <a:pt x="28176" y="21599"/>
                          <a:pt x="20955" y="21600"/>
                        </a:cubicBezTo>
                        <a:cubicBezTo>
                          <a:pt x="11043" y="21600"/>
                          <a:pt x="2403" y="14854"/>
                          <a:pt x="-1" y="5239"/>
                        </a:cubicBezTo>
                      </a:path>
                      <a:path w="38927" h="21600" stroke="0" extrusionOk="0">
                        <a:moveTo>
                          <a:pt x="38926" y="11981"/>
                        </a:moveTo>
                        <a:cubicBezTo>
                          <a:pt x="34920" y="17990"/>
                          <a:pt x="28176" y="21599"/>
                          <a:pt x="20955" y="21600"/>
                        </a:cubicBezTo>
                        <a:cubicBezTo>
                          <a:pt x="11043" y="21600"/>
                          <a:pt x="2403" y="14854"/>
                          <a:pt x="-1" y="5239"/>
                        </a:cubicBezTo>
                        <a:lnTo>
                          <a:pt x="20955" y="0"/>
                        </a:lnTo>
                        <a:lnTo>
                          <a:pt x="38926" y="1198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499"/>
                  </a:p>
                </p:txBody>
              </p:sp>
            </p:grpSp>
          </p:grpSp>
        </p:grpSp>
        <p:grpSp>
          <p:nvGrpSpPr>
            <p:cNvPr id="29703" name="Group 356"/>
            <p:cNvGrpSpPr>
              <a:grpSpLocks/>
            </p:cNvGrpSpPr>
            <p:nvPr/>
          </p:nvGrpSpPr>
          <p:grpSpPr bwMode="auto">
            <a:xfrm>
              <a:off x="1073" y="1143"/>
              <a:ext cx="1136" cy="1024"/>
              <a:chOff x="1358" y="1894"/>
              <a:chExt cx="2981" cy="1793"/>
            </a:xfrm>
          </p:grpSpPr>
          <p:sp>
            <p:nvSpPr>
              <p:cNvPr id="29815" name="Oval 357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6" name="Oval 358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7" name="Oval 359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8" name="Oval 360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9" name="Oval 361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20" name="Oval 362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21" name="Oval 363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22" name="Oval 364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23" name="Oval 365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9704" name="Group 366"/>
            <p:cNvGrpSpPr>
              <a:grpSpLocks/>
            </p:cNvGrpSpPr>
            <p:nvPr/>
          </p:nvGrpSpPr>
          <p:grpSpPr bwMode="auto">
            <a:xfrm>
              <a:off x="2163" y="1202"/>
              <a:ext cx="1521" cy="1059"/>
              <a:chOff x="1358" y="1894"/>
              <a:chExt cx="2981" cy="1793"/>
            </a:xfrm>
          </p:grpSpPr>
          <p:sp>
            <p:nvSpPr>
              <p:cNvPr id="29806" name="Oval 367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07" name="Oval 368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08" name="Oval 369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09" name="Oval 370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0" name="Oval 371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1" name="Oval 372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2" name="Oval 373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3" name="Oval 374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814" name="Oval 375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9705" name="Group 376"/>
            <p:cNvGrpSpPr>
              <a:grpSpLocks/>
            </p:cNvGrpSpPr>
            <p:nvPr/>
          </p:nvGrpSpPr>
          <p:grpSpPr bwMode="auto">
            <a:xfrm>
              <a:off x="2184" y="1221"/>
              <a:ext cx="1508" cy="1077"/>
              <a:chOff x="1358" y="1886"/>
              <a:chExt cx="2989" cy="1810"/>
            </a:xfrm>
          </p:grpSpPr>
          <p:sp>
            <p:nvSpPr>
              <p:cNvPr id="29790" name="Arc 377"/>
              <p:cNvSpPr>
                <a:spLocks/>
              </p:cNvSpPr>
              <p:nvPr/>
            </p:nvSpPr>
            <p:spPr bwMode="auto">
              <a:xfrm>
                <a:off x="2404" y="1886"/>
                <a:ext cx="1247" cy="375"/>
              </a:xfrm>
              <a:custGeom>
                <a:avLst/>
                <a:gdLst>
                  <a:gd name="T0" fmla="*/ 0 w 40985"/>
                  <a:gd name="T1" fmla="*/ 0 h 21600"/>
                  <a:gd name="T2" fmla="*/ 0 w 40985"/>
                  <a:gd name="T3" fmla="*/ 0 h 21600"/>
                  <a:gd name="T4" fmla="*/ 0 w 40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85"/>
                  <a:gd name="T10" fmla="*/ 0 h 21600"/>
                  <a:gd name="T11" fmla="*/ 40985 w 40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85" h="21600" fill="none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</a:path>
                  <a:path w="40985" h="21600" stroke="0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  <a:lnTo>
                      <a:pt x="20666" y="21600"/>
                    </a:lnTo>
                    <a:lnTo>
                      <a:pt x="0" y="15316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1" name="Arc 378"/>
              <p:cNvSpPr>
                <a:spLocks/>
              </p:cNvSpPr>
              <p:nvPr/>
            </p:nvSpPr>
            <p:spPr bwMode="auto">
              <a:xfrm>
                <a:off x="2412" y="1893"/>
                <a:ext cx="1232" cy="368"/>
              </a:xfrm>
              <a:custGeom>
                <a:avLst/>
                <a:gdLst>
                  <a:gd name="T0" fmla="*/ 0 w 40951"/>
                  <a:gd name="T1" fmla="*/ 0 h 21600"/>
                  <a:gd name="T2" fmla="*/ 0 w 40951"/>
                  <a:gd name="T3" fmla="*/ 0 h 21600"/>
                  <a:gd name="T4" fmla="*/ 0 w 409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51"/>
                  <a:gd name="T10" fmla="*/ 0 h 21600"/>
                  <a:gd name="T11" fmla="*/ 40951 w 409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51" h="21600" fill="none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</a:path>
                  <a:path w="40951" h="21600" stroke="0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  <a:lnTo>
                      <a:pt x="20651" y="21600"/>
                    </a:lnTo>
                    <a:lnTo>
                      <a:pt x="-1" y="1526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2" name="Arc 379"/>
              <p:cNvSpPr>
                <a:spLocks/>
              </p:cNvSpPr>
              <p:nvPr/>
            </p:nvSpPr>
            <p:spPr bwMode="auto">
              <a:xfrm>
                <a:off x="1662" y="2081"/>
                <a:ext cx="766" cy="446"/>
              </a:xfrm>
              <a:custGeom>
                <a:avLst/>
                <a:gdLst>
                  <a:gd name="T0" fmla="*/ 0 w 33007"/>
                  <a:gd name="T1" fmla="*/ 0 h 25698"/>
                  <a:gd name="T2" fmla="*/ 0 w 33007"/>
                  <a:gd name="T3" fmla="*/ 0 h 25698"/>
                  <a:gd name="T4" fmla="*/ 0 w 33007"/>
                  <a:gd name="T5" fmla="*/ 0 h 25698"/>
                  <a:gd name="T6" fmla="*/ 0 60000 65536"/>
                  <a:gd name="T7" fmla="*/ 0 60000 65536"/>
                  <a:gd name="T8" fmla="*/ 0 60000 65536"/>
                  <a:gd name="T9" fmla="*/ 0 w 33007"/>
                  <a:gd name="T10" fmla="*/ 0 h 25698"/>
                  <a:gd name="T11" fmla="*/ 33007 w 33007"/>
                  <a:gd name="T12" fmla="*/ 25698 h 256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007" h="25698" fill="none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</a:path>
                  <a:path w="33007" h="25698" stroke="0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  <a:lnTo>
                      <a:pt x="21600" y="21600"/>
                    </a:lnTo>
                    <a:lnTo>
                      <a:pt x="392" y="256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3" name="Arc 380"/>
              <p:cNvSpPr>
                <a:spLocks/>
              </p:cNvSpPr>
              <p:nvPr/>
            </p:nvSpPr>
            <p:spPr bwMode="auto">
              <a:xfrm>
                <a:off x="1669" y="2088"/>
                <a:ext cx="755" cy="438"/>
              </a:xfrm>
              <a:custGeom>
                <a:avLst/>
                <a:gdLst>
                  <a:gd name="T0" fmla="*/ 0 w 32968"/>
                  <a:gd name="T1" fmla="*/ 0 h 25717"/>
                  <a:gd name="T2" fmla="*/ 0 w 32968"/>
                  <a:gd name="T3" fmla="*/ 0 h 25717"/>
                  <a:gd name="T4" fmla="*/ 0 w 32968"/>
                  <a:gd name="T5" fmla="*/ 0 h 25717"/>
                  <a:gd name="T6" fmla="*/ 0 60000 65536"/>
                  <a:gd name="T7" fmla="*/ 0 60000 65536"/>
                  <a:gd name="T8" fmla="*/ 0 60000 65536"/>
                  <a:gd name="T9" fmla="*/ 0 w 32968"/>
                  <a:gd name="T10" fmla="*/ 0 h 25717"/>
                  <a:gd name="T11" fmla="*/ 32968 w 32968"/>
                  <a:gd name="T12" fmla="*/ 25717 h 257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68" h="25717" fill="none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</a:path>
                  <a:path w="32968" h="25717" stroke="0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  <a:lnTo>
                      <a:pt x="21600" y="21600"/>
                    </a:lnTo>
                    <a:lnTo>
                      <a:pt x="395" y="25717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4" name="Arc 381"/>
              <p:cNvSpPr>
                <a:spLocks/>
              </p:cNvSpPr>
              <p:nvPr/>
            </p:nvSpPr>
            <p:spPr bwMode="auto">
              <a:xfrm>
                <a:off x="1553" y="3120"/>
                <a:ext cx="773" cy="345"/>
              </a:xfrm>
              <a:custGeom>
                <a:avLst/>
                <a:gdLst>
                  <a:gd name="T0" fmla="*/ 0 w 32097"/>
                  <a:gd name="T1" fmla="*/ 0 h 21984"/>
                  <a:gd name="T2" fmla="*/ 0 w 32097"/>
                  <a:gd name="T3" fmla="*/ 0 h 21984"/>
                  <a:gd name="T4" fmla="*/ 0 w 32097"/>
                  <a:gd name="T5" fmla="*/ 0 h 21984"/>
                  <a:gd name="T6" fmla="*/ 0 60000 65536"/>
                  <a:gd name="T7" fmla="*/ 0 60000 65536"/>
                  <a:gd name="T8" fmla="*/ 0 60000 65536"/>
                  <a:gd name="T9" fmla="*/ 0 w 32097"/>
                  <a:gd name="T10" fmla="*/ 0 h 21984"/>
                  <a:gd name="T11" fmla="*/ 32097 w 32097"/>
                  <a:gd name="T12" fmla="*/ 21984 h 219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97" h="21984" fill="none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</a:path>
                  <a:path w="32097" h="21984" stroke="0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  <a:lnTo>
                      <a:pt x="21600" y="384"/>
                    </a:lnTo>
                    <a:lnTo>
                      <a:pt x="32096" y="19261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5" name="Arc 382"/>
              <p:cNvSpPr>
                <a:spLocks/>
              </p:cNvSpPr>
              <p:nvPr/>
            </p:nvSpPr>
            <p:spPr bwMode="auto">
              <a:xfrm>
                <a:off x="1560" y="3120"/>
                <a:ext cx="761" cy="337"/>
              </a:xfrm>
              <a:custGeom>
                <a:avLst/>
                <a:gdLst>
                  <a:gd name="T0" fmla="*/ 0 w 32039"/>
                  <a:gd name="T1" fmla="*/ 0 h 21986"/>
                  <a:gd name="T2" fmla="*/ 0 w 32039"/>
                  <a:gd name="T3" fmla="*/ 0 h 21986"/>
                  <a:gd name="T4" fmla="*/ 0 w 32039"/>
                  <a:gd name="T5" fmla="*/ 0 h 21986"/>
                  <a:gd name="T6" fmla="*/ 0 60000 65536"/>
                  <a:gd name="T7" fmla="*/ 0 60000 65536"/>
                  <a:gd name="T8" fmla="*/ 0 60000 65536"/>
                  <a:gd name="T9" fmla="*/ 0 w 32039"/>
                  <a:gd name="T10" fmla="*/ 0 h 21986"/>
                  <a:gd name="T11" fmla="*/ 32039 w 32039"/>
                  <a:gd name="T12" fmla="*/ 21986 h 219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39" h="21986" fill="none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</a:path>
                  <a:path w="32039" h="21986" stroke="0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  <a:lnTo>
                      <a:pt x="21600" y="386"/>
                    </a:lnTo>
                    <a:lnTo>
                      <a:pt x="32038" y="19295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6" name="Arc 383"/>
              <p:cNvSpPr>
                <a:spLocks/>
              </p:cNvSpPr>
              <p:nvPr/>
            </p:nvSpPr>
            <p:spPr bwMode="auto">
              <a:xfrm>
                <a:off x="3626" y="2103"/>
                <a:ext cx="584" cy="427"/>
              </a:xfrm>
              <a:custGeom>
                <a:avLst/>
                <a:gdLst>
                  <a:gd name="T0" fmla="*/ 0 w 26070"/>
                  <a:gd name="T1" fmla="*/ 0 h 31631"/>
                  <a:gd name="T2" fmla="*/ 0 w 26070"/>
                  <a:gd name="T3" fmla="*/ 0 h 31631"/>
                  <a:gd name="T4" fmla="*/ 0 w 26070"/>
                  <a:gd name="T5" fmla="*/ 0 h 31631"/>
                  <a:gd name="T6" fmla="*/ 0 60000 65536"/>
                  <a:gd name="T7" fmla="*/ 0 60000 65536"/>
                  <a:gd name="T8" fmla="*/ 0 60000 65536"/>
                  <a:gd name="T9" fmla="*/ 0 w 26070"/>
                  <a:gd name="T10" fmla="*/ 0 h 31631"/>
                  <a:gd name="T11" fmla="*/ 26070 w 26070"/>
                  <a:gd name="T12" fmla="*/ 31631 h 31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0" h="31631" fill="none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</a:path>
                  <a:path w="26070" h="31631" stroke="0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  <a:lnTo>
                      <a:pt x="4470" y="21600"/>
                    </a:lnTo>
                    <a:lnTo>
                      <a:pt x="-1" y="46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7" name="Arc 384"/>
              <p:cNvSpPr>
                <a:spLocks/>
              </p:cNvSpPr>
              <p:nvPr/>
            </p:nvSpPr>
            <p:spPr bwMode="auto">
              <a:xfrm>
                <a:off x="3628" y="2110"/>
                <a:ext cx="574" cy="418"/>
              </a:xfrm>
              <a:custGeom>
                <a:avLst/>
                <a:gdLst>
                  <a:gd name="T0" fmla="*/ 0 w 26029"/>
                  <a:gd name="T1" fmla="*/ 0 h 31708"/>
                  <a:gd name="T2" fmla="*/ 0 w 26029"/>
                  <a:gd name="T3" fmla="*/ 0 h 31708"/>
                  <a:gd name="T4" fmla="*/ 0 w 26029"/>
                  <a:gd name="T5" fmla="*/ 0 h 31708"/>
                  <a:gd name="T6" fmla="*/ 0 60000 65536"/>
                  <a:gd name="T7" fmla="*/ 0 60000 65536"/>
                  <a:gd name="T8" fmla="*/ 0 60000 65536"/>
                  <a:gd name="T9" fmla="*/ 0 w 26029"/>
                  <a:gd name="T10" fmla="*/ 0 h 31708"/>
                  <a:gd name="T11" fmla="*/ 26029 w 26029"/>
                  <a:gd name="T12" fmla="*/ 31708 h 31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29" h="31708" fill="none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</a:path>
                  <a:path w="26029" h="31708" stroke="0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  <a:lnTo>
                      <a:pt x="4429" y="21600"/>
                    </a:lnTo>
                    <a:lnTo>
                      <a:pt x="-1" y="45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8" name="Arc 385"/>
              <p:cNvSpPr>
                <a:spLocks/>
              </p:cNvSpPr>
              <p:nvPr/>
            </p:nvSpPr>
            <p:spPr bwMode="auto">
              <a:xfrm>
                <a:off x="3791" y="2534"/>
                <a:ext cx="556" cy="428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</a:path>
                  <a:path w="21600" h="29154" stroke="0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  <a:lnTo>
                      <a:pt x="0" y="16794"/>
                    </a:lnTo>
                    <a:lnTo>
                      <a:pt x="13583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99" name="Arc 386"/>
              <p:cNvSpPr>
                <a:spLocks/>
              </p:cNvSpPr>
              <p:nvPr/>
            </p:nvSpPr>
            <p:spPr bwMode="auto">
              <a:xfrm>
                <a:off x="3791" y="2538"/>
                <a:ext cx="549" cy="420"/>
              </a:xfrm>
              <a:custGeom>
                <a:avLst/>
                <a:gdLst>
                  <a:gd name="T0" fmla="*/ 0 w 21600"/>
                  <a:gd name="T1" fmla="*/ 0 h 29298"/>
                  <a:gd name="T2" fmla="*/ 0 w 21600"/>
                  <a:gd name="T3" fmla="*/ 0 h 29298"/>
                  <a:gd name="T4" fmla="*/ 0 w 21600"/>
                  <a:gd name="T5" fmla="*/ 0 h 292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298"/>
                  <a:gd name="T11" fmla="*/ 21600 w 21600"/>
                  <a:gd name="T12" fmla="*/ 29298 h 292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298" fill="none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</a:path>
                  <a:path w="21600" h="29298" stroke="0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  <a:lnTo>
                      <a:pt x="0" y="16858"/>
                    </a:lnTo>
                    <a:lnTo>
                      <a:pt x="13504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800" name="Arc 387"/>
              <p:cNvSpPr>
                <a:spLocks/>
              </p:cNvSpPr>
              <p:nvPr/>
            </p:nvSpPr>
            <p:spPr bwMode="auto">
              <a:xfrm>
                <a:off x="3609" y="2973"/>
                <a:ext cx="651" cy="607"/>
              </a:xfrm>
              <a:custGeom>
                <a:avLst/>
                <a:gdLst>
                  <a:gd name="T0" fmla="*/ 0 w 28655"/>
                  <a:gd name="T1" fmla="*/ 0 h 27157"/>
                  <a:gd name="T2" fmla="*/ 0 w 28655"/>
                  <a:gd name="T3" fmla="*/ 0 h 27157"/>
                  <a:gd name="T4" fmla="*/ 0 w 28655"/>
                  <a:gd name="T5" fmla="*/ 0 h 27157"/>
                  <a:gd name="T6" fmla="*/ 0 60000 65536"/>
                  <a:gd name="T7" fmla="*/ 0 60000 65536"/>
                  <a:gd name="T8" fmla="*/ 0 60000 65536"/>
                  <a:gd name="T9" fmla="*/ 0 w 28655"/>
                  <a:gd name="T10" fmla="*/ 0 h 27157"/>
                  <a:gd name="T11" fmla="*/ 28655 w 28655"/>
                  <a:gd name="T12" fmla="*/ 27157 h 27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5" h="27157" fill="none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</a:path>
                  <a:path w="28655" h="27157" stroke="0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  <a:lnTo>
                      <a:pt x="7055" y="5557"/>
                    </a:lnTo>
                    <a:lnTo>
                      <a:pt x="27927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801" name="Arc 388"/>
              <p:cNvSpPr>
                <a:spLocks/>
              </p:cNvSpPr>
              <p:nvPr/>
            </p:nvSpPr>
            <p:spPr bwMode="auto">
              <a:xfrm>
                <a:off x="3611" y="2975"/>
                <a:ext cx="642" cy="598"/>
              </a:xfrm>
              <a:custGeom>
                <a:avLst/>
                <a:gdLst>
                  <a:gd name="T0" fmla="*/ 0 w 28653"/>
                  <a:gd name="T1" fmla="*/ 0 h 27158"/>
                  <a:gd name="T2" fmla="*/ 0 w 28653"/>
                  <a:gd name="T3" fmla="*/ 0 h 27158"/>
                  <a:gd name="T4" fmla="*/ 0 w 28653"/>
                  <a:gd name="T5" fmla="*/ 0 h 27158"/>
                  <a:gd name="T6" fmla="*/ 0 60000 65536"/>
                  <a:gd name="T7" fmla="*/ 0 60000 65536"/>
                  <a:gd name="T8" fmla="*/ 0 60000 65536"/>
                  <a:gd name="T9" fmla="*/ 0 w 28653"/>
                  <a:gd name="T10" fmla="*/ 0 h 27158"/>
                  <a:gd name="T11" fmla="*/ 28653 w 28653"/>
                  <a:gd name="T12" fmla="*/ 27158 h 27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3" h="27158" fill="none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</a:path>
                  <a:path w="28653" h="27158" stroke="0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  <a:lnTo>
                      <a:pt x="7053" y="5558"/>
                    </a:lnTo>
                    <a:lnTo>
                      <a:pt x="27925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802" name="Arc 389"/>
              <p:cNvSpPr>
                <a:spLocks/>
              </p:cNvSpPr>
              <p:nvPr/>
            </p:nvSpPr>
            <p:spPr bwMode="auto">
              <a:xfrm>
                <a:off x="1358" y="2529"/>
                <a:ext cx="354" cy="592"/>
              </a:xfrm>
              <a:custGeom>
                <a:avLst/>
                <a:gdLst>
                  <a:gd name="T0" fmla="*/ 0 w 21600"/>
                  <a:gd name="T1" fmla="*/ 0 h 41297"/>
                  <a:gd name="T2" fmla="*/ 0 w 21600"/>
                  <a:gd name="T3" fmla="*/ 0 h 41297"/>
                  <a:gd name="T4" fmla="*/ 0 w 21600"/>
                  <a:gd name="T5" fmla="*/ 0 h 412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97"/>
                  <a:gd name="T11" fmla="*/ 21600 w 21600"/>
                  <a:gd name="T12" fmla="*/ 41297 h 412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97" fill="none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</a:path>
                  <a:path w="21600" h="41297" stroke="0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  <a:lnTo>
                      <a:pt x="21600" y="21551"/>
                    </a:lnTo>
                    <a:lnTo>
                      <a:pt x="12844" y="412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803" name="Arc 390"/>
              <p:cNvSpPr>
                <a:spLocks/>
              </p:cNvSpPr>
              <p:nvPr/>
            </p:nvSpPr>
            <p:spPr bwMode="auto">
              <a:xfrm>
                <a:off x="1365" y="2536"/>
                <a:ext cx="347" cy="578"/>
              </a:xfrm>
              <a:custGeom>
                <a:avLst/>
                <a:gdLst>
                  <a:gd name="T0" fmla="*/ 0 w 21600"/>
                  <a:gd name="T1" fmla="*/ 0 h 41307"/>
                  <a:gd name="T2" fmla="*/ 0 w 21600"/>
                  <a:gd name="T3" fmla="*/ 0 h 41307"/>
                  <a:gd name="T4" fmla="*/ 0 w 21600"/>
                  <a:gd name="T5" fmla="*/ 0 h 4130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307"/>
                  <a:gd name="T11" fmla="*/ 21600 w 21600"/>
                  <a:gd name="T12" fmla="*/ 41307 h 413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307" fill="none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</a:path>
                  <a:path w="21600" h="41307" stroke="0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  <a:lnTo>
                      <a:pt x="21600" y="21551"/>
                    </a:lnTo>
                    <a:lnTo>
                      <a:pt x="12867" y="41306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804" name="Arc 391"/>
              <p:cNvSpPr>
                <a:spLocks/>
              </p:cNvSpPr>
              <p:nvPr/>
            </p:nvSpPr>
            <p:spPr bwMode="auto">
              <a:xfrm>
                <a:off x="2293" y="3335"/>
                <a:ext cx="1344" cy="361"/>
              </a:xfrm>
              <a:custGeom>
                <a:avLst/>
                <a:gdLst>
                  <a:gd name="T0" fmla="*/ 0 w 39224"/>
                  <a:gd name="T1" fmla="*/ 0 h 21600"/>
                  <a:gd name="T2" fmla="*/ 0 w 39224"/>
                  <a:gd name="T3" fmla="*/ 0 h 21600"/>
                  <a:gd name="T4" fmla="*/ 0 w 3922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224"/>
                  <a:gd name="T10" fmla="*/ 0 h 21600"/>
                  <a:gd name="T11" fmla="*/ 39224 w 392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224" h="21600" fill="none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</a:path>
                  <a:path w="39224" h="21600" stroke="0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  <a:lnTo>
                      <a:pt x="21277" y="0"/>
                    </a:lnTo>
                    <a:lnTo>
                      <a:pt x="39224" y="12019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805" name="Arc 392"/>
              <p:cNvSpPr>
                <a:spLocks/>
              </p:cNvSpPr>
              <p:nvPr/>
            </p:nvSpPr>
            <p:spPr bwMode="auto">
              <a:xfrm>
                <a:off x="2300" y="3335"/>
                <a:ext cx="1329" cy="354"/>
              </a:xfrm>
              <a:custGeom>
                <a:avLst/>
                <a:gdLst>
                  <a:gd name="T0" fmla="*/ 0 w 39161"/>
                  <a:gd name="T1" fmla="*/ 0 h 21600"/>
                  <a:gd name="T2" fmla="*/ 0 w 39161"/>
                  <a:gd name="T3" fmla="*/ 0 h 21600"/>
                  <a:gd name="T4" fmla="*/ 0 w 3916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161"/>
                  <a:gd name="T10" fmla="*/ 0 h 21600"/>
                  <a:gd name="T11" fmla="*/ 39161 w 3916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161" h="21600" fill="none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</a:path>
                  <a:path w="39161" h="21600" stroke="0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  <a:lnTo>
                      <a:pt x="21271" y="0"/>
                    </a:lnTo>
                    <a:lnTo>
                      <a:pt x="39161" y="12103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  <p:grpSp>
          <p:nvGrpSpPr>
            <p:cNvPr id="29706" name="Group 393"/>
            <p:cNvGrpSpPr>
              <a:grpSpLocks/>
            </p:cNvGrpSpPr>
            <p:nvPr/>
          </p:nvGrpSpPr>
          <p:grpSpPr bwMode="auto">
            <a:xfrm>
              <a:off x="1073" y="1143"/>
              <a:ext cx="1136" cy="1042"/>
              <a:chOff x="1358" y="1886"/>
              <a:chExt cx="2989" cy="1810"/>
            </a:xfrm>
          </p:grpSpPr>
          <p:sp>
            <p:nvSpPr>
              <p:cNvPr id="29774" name="Arc 394"/>
              <p:cNvSpPr>
                <a:spLocks/>
              </p:cNvSpPr>
              <p:nvPr/>
            </p:nvSpPr>
            <p:spPr bwMode="auto">
              <a:xfrm>
                <a:off x="2404" y="1886"/>
                <a:ext cx="1247" cy="375"/>
              </a:xfrm>
              <a:custGeom>
                <a:avLst/>
                <a:gdLst>
                  <a:gd name="T0" fmla="*/ 0 w 40985"/>
                  <a:gd name="T1" fmla="*/ 0 h 21600"/>
                  <a:gd name="T2" fmla="*/ 0 w 40985"/>
                  <a:gd name="T3" fmla="*/ 0 h 21600"/>
                  <a:gd name="T4" fmla="*/ 0 w 40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85"/>
                  <a:gd name="T10" fmla="*/ 0 h 21600"/>
                  <a:gd name="T11" fmla="*/ 40985 w 40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85" h="21600" fill="none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</a:path>
                  <a:path w="40985" h="21600" stroke="0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  <a:lnTo>
                      <a:pt x="20666" y="21600"/>
                    </a:lnTo>
                    <a:lnTo>
                      <a:pt x="0" y="15316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75" name="Arc 395"/>
              <p:cNvSpPr>
                <a:spLocks/>
              </p:cNvSpPr>
              <p:nvPr/>
            </p:nvSpPr>
            <p:spPr bwMode="auto">
              <a:xfrm>
                <a:off x="2412" y="1893"/>
                <a:ext cx="1232" cy="368"/>
              </a:xfrm>
              <a:custGeom>
                <a:avLst/>
                <a:gdLst>
                  <a:gd name="T0" fmla="*/ 0 w 40951"/>
                  <a:gd name="T1" fmla="*/ 0 h 21600"/>
                  <a:gd name="T2" fmla="*/ 0 w 40951"/>
                  <a:gd name="T3" fmla="*/ 0 h 21600"/>
                  <a:gd name="T4" fmla="*/ 0 w 409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51"/>
                  <a:gd name="T10" fmla="*/ 0 h 21600"/>
                  <a:gd name="T11" fmla="*/ 40951 w 409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51" h="21600" fill="none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</a:path>
                  <a:path w="40951" h="21600" stroke="0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  <a:lnTo>
                      <a:pt x="20651" y="21600"/>
                    </a:lnTo>
                    <a:lnTo>
                      <a:pt x="-1" y="1526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76" name="Arc 396"/>
              <p:cNvSpPr>
                <a:spLocks/>
              </p:cNvSpPr>
              <p:nvPr/>
            </p:nvSpPr>
            <p:spPr bwMode="auto">
              <a:xfrm>
                <a:off x="1662" y="2081"/>
                <a:ext cx="766" cy="446"/>
              </a:xfrm>
              <a:custGeom>
                <a:avLst/>
                <a:gdLst>
                  <a:gd name="T0" fmla="*/ 0 w 33007"/>
                  <a:gd name="T1" fmla="*/ 0 h 25698"/>
                  <a:gd name="T2" fmla="*/ 0 w 33007"/>
                  <a:gd name="T3" fmla="*/ 0 h 25698"/>
                  <a:gd name="T4" fmla="*/ 0 w 33007"/>
                  <a:gd name="T5" fmla="*/ 0 h 25698"/>
                  <a:gd name="T6" fmla="*/ 0 60000 65536"/>
                  <a:gd name="T7" fmla="*/ 0 60000 65536"/>
                  <a:gd name="T8" fmla="*/ 0 60000 65536"/>
                  <a:gd name="T9" fmla="*/ 0 w 33007"/>
                  <a:gd name="T10" fmla="*/ 0 h 25698"/>
                  <a:gd name="T11" fmla="*/ 33007 w 33007"/>
                  <a:gd name="T12" fmla="*/ 25698 h 256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007" h="25698" fill="none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</a:path>
                  <a:path w="33007" h="25698" stroke="0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  <a:lnTo>
                      <a:pt x="21600" y="21600"/>
                    </a:lnTo>
                    <a:lnTo>
                      <a:pt x="392" y="256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77" name="Arc 397"/>
              <p:cNvSpPr>
                <a:spLocks/>
              </p:cNvSpPr>
              <p:nvPr/>
            </p:nvSpPr>
            <p:spPr bwMode="auto">
              <a:xfrm>
                <a:off x="1669" y="2088"/>
                <a:ext cx="755" cy="438"/>
              </a:xfrm>
              <a:custGeom>
                <a:avLst/>
                <a:gdLst>
                  <a:gd name="T0" fmla="*/ 0 w 32968"/>
                  <a:gd name="T1" fmla="*/ 0 h 25717"/>
                  <a:gd name="T2" fmla="*/ 0 w 32968"/>
                  <a:gd name="T3" fmla="*/ 0 h 25717"/>
                  <a:gd name="T4" fmla="*/ 0 w 32968"/>
                  <a:gd name="T5" fmla="*/ 0 h 25717"/>
                  <a:gd name="T6" fmla="*/ 0 60000 65536"/>
                  <a:gd name="T7" fmla="*/ 0 60000 65536"/>
                  <a:gd name="T8" fmla="*/ 0 60000 65536"/>
                  <a:gd name="T9" fmla="*/ 0 w 32968"/>
                  <a:gd name="T10" fmla="*/ 0 h 25717"/>
                  <a:gd name="T11" fmla="*/ 32968 w 32968"/>
                  <a:gd name="T12" fmla="*/ 25717 h 257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68" h="25717" fill="none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</a:path>
                  <a:path w="32968" h="25717" stroke="0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  <a:lnTo>
                      <a:pt x="21600" y="21600"/>
                    </a:lnTo>
                    <a:lnTo>
                      <a:pt x="395" y="25717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78" name="Arc 398"/>
              <p:cNvSpPr>
                <a:spLocks/>
              </p:cNvSpPr>
              <p:nvPr/>
            </p:nvSpPr>
            <p:spPr bwMode="auto">
              <a:xfrm>
                <a:off x="1553" y="3120"/>
                <a:ext cx="773" cy="345"/>
              </a:xfrm>
              <a:custGeom>
                <a:avLst/>
                <a:gdLst>
                  <a:gd name="T0" fmla="*/ 0 w 32097"/>
                  <a:gd name="T1" fmla="*/ 0 h 21984"/>
                  <a:gd name="T2" fmla="*/ 0 w 32097"/>
                  <a:gd name="T3" fmla="*/ 0 h 21984"/>
                  <a:gd name="T4" fmla="*/ 0 w 32097"/>
                  <a:gd name="T5" fmla="*/ 0 h 21984"/>
                  <a:gd name="T6" fmla="*/ 0 60000 65536"/>
                  <a:gd name="T7" fmla="*/ 0 60000 65536"/>
                  <a:gd name="T8" fmla="*/ 0 60000 65536"/>
                  <a:gd name="T9" fmla="*/ 0 w 32097"/>
                  <a:gd name="T10" fmla="*/ 0 h 21984"/>
                  <a:gd name="T11" fmla="*/ 32097 w 32097"/>
                  <a:gd name="T12" fmla="*/ 21984 h 219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97" h="21984" fill="none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</a:path>
                  <a:path w="32097" h="21984" stroke="0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  <a:lnTo>
                      <a:pt x="21600" y="384"/>
                    </a:lnTo>
                    <a:lnTo>
                      <a:pt x="32096" y="19261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79" name="Arc 399"/>
              <p:cNvSpPr>
                <a:spLocks/>
              </p:cNvSpPr>
              <p:nvPr/>
            </p:nvSpPr>
            <p:spPr bwMode="auto">
              <a:xfrm>
                <a:off x="1560" y="3120"/>
                <a:ext cx="761" cy="337"/>
              </a:xfrm>
              <a:custGeom>
                <a:avLst/>
                <a:gdLst>
                  <a:gd name="T0" fmla="*/ 0 w 32039"/>
                  <a:gd name="T1" fmla="*/ 0 h 21986"/>
                  <a:gd name="T2" fmla="*/ 0 w 32039"/>
                  <a:gd name="T3" fmla="*/ 0 h 21986"/>
                  <a:gd name="T4" fmla="*/ 0 w 32039"/>
                  <a:gd name="T5" fmla="*/ 0 h 21986"/>
                  <a:gd name="T6" fmla="*/ 0 60000 65536"/>
                  <a:gd name="T7" fmla="*/ 0 60000 65536"/>
                  <a:gd name="T8" fmla="*/ 0 60000 65536"/>
                  <a:gd name="T9" fmla="*/ 0 w 32039"/>
                  <a:gd name="T10" fmla="*/ 0 h 21986"/>
                  <a:gd name="T11" fmla="*/ 32039 w 32039"/>
                  <a:gd name="T12" fmla="*/ 21986 h 219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39" h="21986" fill="none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</a:path>
                  <a:path w="32039" h="21986" stroke="0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  <a:lnTo>
                      <a:pt x="21600" y="386"/>
                    </a:lnTo>
                    <a:lnTo>
                      <a:pt x="32038" y="19295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0" name="Arc 400"/>
              <p:cNvSpPr>
                <a:spLocks/>
              </p:cNvSpPr>
              <p:nvPr/>
            </p:nvSpPr>
            <p:spPr bwMode="auto">
              <a:xfrm>
                <a:off x="3626" y="2103"/>
                <a:ext cx="584" cy="427"/>
              </a:xfrm>
              <a:custGeom>
                <a:avLst/>
                <a:gdLst>
                  <a:gd name="T0" fmla="*/ 0 w 26070"/>
                  <a:gd name="T1" fmla="*/ 0 h 31631"/>
                  <a:gd name="T2" fmla="*/ 0 w 26070"/>
                  <a:gd name="T3" fmla="*/ 0 h 31631"/>
                  <a:gd name="T4" fmla="*/ 0 w 26070"/>
                  <a:gd name="T5" fmla="*/ 0 h 31631"/>
                  <a:gd name="T6" fmla="*/ 0 60000 65536"/>
                  <a:gd name="T7" fmla="*/ 0 60000 65536"/>
                  <a:gd name="T8" fmla="*/ 0 60000 65536"/>
                  <a:gd name="T9" fmla="*/ 0 w 26070"/>
                  <a:gd name="T10" fmla="*/ 0 h 31631"/>
                  <a:gd name="T11" fmla="*/ 26070 w 26070"/>
                  <a:gd name="T12" fmla="*/ 31631 h 31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0" h="31631" fill="none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</a:path>
                  <a:path w="26070" h="31631" stroke="0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  <a:lnTo>
                      <a:pt x="4470" y="21600"/>
                    </a:lnTo>
                    <a:lnTo>
                      <a:pt x="-1" y="46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1" name="Arc 401"/>
              <p:cNvSpPr>
                <a:spLocks/>
              </p:cNvSpPr>
              <p:nvPr/>
            </p:nvSpPr>
            <p:spPr bwMode="auto">
              <a:xfrm>
                <a:off x="3628" y="2110"/>
                <a:ext cx="574" cy="418"/>
              </a:xfrm>
              <a:custGeom>
                <a:avLst/>
                <a:gdLst>
                  <a:gd name="T0" fmla="*/ 0 w 26029"/>
                  <a:gd name="T1" fmla="*/ 0 h 31708"/>
                  <a:gd name="T2" fmla="*/ 0 w 26029"/>
                  <a:gd name="T3" fmla="*/ 0 h 31708"/>
                  <a:gd name="T4" fmla="*/ 0 w 26029"/>
                  <a:gd name="T5" fmla="*/ 0 h 31708"/>
                  <a:gd name="T6" fmla="*/ 0 60000 65536"/>
                  <a:gd name="T7" fmla="*/ 0 60000 65536"/>
                  <a:gd name="T8" fmla="*/ 0 60000 65536"/>
                  <a:gd name="T9" fmla="*/ 0 w 26029"/>
                  <a:gd name="T10" fmla="*/ 0 h 31708"/>
                  <a:gd name="T11" fmla="*/ 26029 w 26029"/>
                  <a:gd name="T12" fmla="*/ 31708 h 31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29" h="31708" fill="none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</a:path>
                  <a:path w="26029" h="31708" stroke="0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  <a:lnTo>
                      <a:pt x="4429" y="21600"/>
                    </a:lnTo>
                    <a:lnTo>
                      <a:pt x="-1" y="45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2" name="Arc 402"/>
              <p:cNvSpPr>
                <a:spLocks/>
              </p:cNvSpPr>
              <p:nvPr/>
            </p:nvSpPr>
            <p:spPr bwMode="auto">
              <a:xfrm>
                <a:off x="3791" y="2534"/>
                <a:ext cx="556" cy="428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</a:path>
                  <a:path w="21600" h="29154" stroke="0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  <a:lnTo>
                      <a:pt x="0" y="16794"/>
                    </a:lnTo>
                    <a:lnTo>
                      <a:pt x="13583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3" name="Arc 403"/>
              <p:cNvSpPr>
                <a:spLocks/>
              </p:cNvSpPr>
              <p:nvPr/>
            </p:nvSpPr>
            <p:spPr bwMode="auto">
              <a:xfrm>
                <a:off x="3791" y="2538"/>
                <a:ext cx="549" cy="420"/>
              </a:xfrm>
              <a:custGeom>
                <a:avLst/>
                <a:gdLst>
                  <a:gd name="T0" fmla="*/ 0 w 21600"/>
                  <a:gd name="T1" fmla="*/ 0 h 29298"/>
                  <a:gd name="T2" fmla="*/ 0 w 21600"/>
                  <a:gd name="T3" fmla="*/ 0 h 29298"/>
                  <a:gd name="T4" fmla="*/ 0 w 21600"/>
                  <a:gd name="T5" fmla="*/ 0 h 292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298"/>
                  <a:gd name="T11" fmla="*/ 21600 w 21600"/>
                  <a:gd name="T12" fmla="*/ 29298 h 292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298" fill="none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</a:path>
                  <a:path w="21600" h="29298" stroke="0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  <a:lnTo>
                      <a:pt x="0" y="16858"/>
                    </a:lnTo>
                    <a:lnTo>
                      <a:pt x="13504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4" name="Arc 404"/>
              <p:cNvSpPr>
                <a:spLocks/>
              </p:cNvSpPr>
              <p:nvPr/>
            </p:nvSpPr>
            <p:spPr bwMode="auto">
              <a:xfrm>
                <a:off x="3609" y="2973"/>
                <a:ext cx="651" cy="607"/>
              </a:xfrm>
              <a:custGeom>
                <a:avLst/>
                <a:gdLst>
                  <a:gd name="T0" fmla="*/ 0 w 28655"/>
                  <a:gd name="T1" fmla="*/ 0 h 27157"/>
                  <a:gd name="T2" fmla="*/ 0 w 28655"/>
                  <a:gd name="T3" fmla="*/ 0 h 27157"/>
                  <a:gd name="T4" fmla="*/ 0 w 28655"/>
                  <a:gd name="T5" fmla="*/ 0 h 27157"/>
                  <a:gd name="T6" fmla="*/ 0 60000 65536"/>
                  <a:gd name="T7" fmla="*/ 0 60000 65536"/>
                  <a:gd name="T8" fmla="*/ 0 60000 65536"/>
                  <a:gd name="T9" fmla="*/ 0 w 28655"/>
                  <a:gd name="T10" fmla="*/ 0 h 27157"/>
                  <a:gd name="T11" fmla="*/ 28655 w 28655"/>
                  <a:gd name="T12" fmla="*/ 27157 h 27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5" h="27157" fill="none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</a:path>
                  <a:path w="28655" h="27157" stroke="0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  <a:lnTo>
                      <a:pt x="7055" y="5557"/>
                    </a:lnTo>
                    <a:lnTo>
                      <a:pt x="27927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5" name="Arc 405"/>
              <p:cNvSpPr>
                <a:spLocks/>
              </p:cNvSpPr>
              <p:nvPr/>
            </p:nvSpPr>
            <p:spPr bwMode="auto">
              <a:xfrm>
                <a:off x="3611" y="2975"/>
                <a:ext cx="642" cy="598"/>
              </a:xfrm>
              <a:custGeom>
                <a:avLst/>
                <a:gdLst>
                  <a:gd name="T0" fmla="*/ 0 w 28653"/>
                  <a:gd name="T1" fmla="*/ 0 h 27158"/>
                  <a:gd name="T2" fmla="*/ 0 w 28653"/>
                  <a:gd name="T3" fmla="*/ 0 h 27158"/>
                  <a:gd name="T4" fmla="*/ 0 w 28653"/>
                  <a:gd name="T5" fmla="*/ 0 h 27158"/>
                  <a:gd name="T6" fmla="*/ 0 60000 65536"/>
                  <a:gd name="T7" fmla="*/ 0 60000 65536"/>
                  <a:gd name="T8" fmla="*/ 0 60000 65536"/>
                  <a:gd name="T9" fmla="*/ 0 w 28653"/>
                  <a:gd name="T10" fmla="*/ 0 h 27158"/>
                  <a:gd name="T11" fmla="*/ 28653 w 28653"/>
                  <a:gd name="T12" fmla="*/ 27158 h 27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3" h="27158" fill="none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</a:path>
                  <a:path w="28653" h="27158" stroke="0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  <a:lnTo>
                      <a:pt x="7053" y="5558"/>
                    </a:lnTo>
                    <a:lnTo>
                      <a:pt x="27925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6" name="Arc 406"/>
              <p:cNvSpPr>
                <a:spLocks/>
              </p:cNvSpPr>
              <p:nvPr/>
            </p:nvSpPr>
            <p:spPr bwMode="auto">
              <a:xfrm>
                <a:off x="1358" y="2529"/>
                <a:ext cx="354" cy="592"/>
              </a:xfrm>
              <a:custGeom>
                <a:avLst/>
                <a:gdLst>
                  <a:gd name="T0" fmla="*/ 0 w 21600"/>
                  <a:gd name="T1" fmla="*/ 0 h 41297"/>
                  <a:gd name="T2" fmla="*/ 0 w 21600"/>
                  <a:gd name="T3" fmla="*/ 0 h 41297"/>
                  <a:gd name="T4" fmla="*/ 0 w 21600"/>
                  <a:gd name="T5" fmla="*/ 0 h 412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97"/>
                  <a:gd name="T11" fmla="*/ 21600 w 21600"/>
                  <a:gd name="T12" fmla="*/ 41297 h 412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97" fill="none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</a:path>
                  <a:path w="21600" h="41297" stroke="0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  <a:lnTo>
                      <a:pt x="21600" y="21551"/>
                    </a:lnTo>
                    <a:lnTo>
                      <a:pt x="12844" y="412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7" name="Arc 407"/>
              <p:cNvSpPr>
                <a:spLocks/>
              </p:cNvSpPr>
              <p:nvPr/>
            </p:nvSpPr>
            <p:spPr bwMode="auto">
              <a:xfrm>
                <a:off x="1365" y="2536"/>
                <a:ext cx="347" cy="578"/>
              </a:xfrm>
              <a:custGeom>
                <a:avLst/>
                <a:gdLst>
                  <a:gd name="T0" fmla="*/ 0 w 21600"/>
                  <a:gd name="T1" fmla="*/ 0 h 41307"/>
                  <a:gd name="T2" fmla="*/ 0 w 21600"/>
                  <a:gd name="T3" fmla="*/ 0 h 41307"/>
                  <a:gd name="T4" fmla="*/ 0 w 21600"/>
                  <a:gd name="T5" fmla="*/ 0 h 4130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307"/>
                  <a:gd name="T11" fmla="*/ 21600 w 21600"/>
                  <a:gd name="T12" fmla="*/ 41307 h 413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307" fill="none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</a:path>
                  <a:path w="21600" h="41307" stroke="0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  <a:lnTo>
                      <a:pt x="21600" y="21551"/>
                    </a:lnTo>
                    <a:lnTo>
                      <a:pt x="12867" y="41306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8" name="Arc 408"/>
              <p:cNvSpPr>
                <a:spLocks/>
              </p:cNvSpPr>
              <p:nvPr/>
            </p:nvSpPr>
            <p:spPr bwMode="auto">
              <a:xfrm>
                <a:off x="2293" y="3335"/>
                <a:ext cx="1344" cy="361"/>
              </a:xfrm>
              <a:custGeom>
                <a:avLst/>
                <a:gdLst>
                  <a:gd name="T0" fmla="*/ 0 w 39224"/>
                  <a:gd name="T1" fmla="*/ 0 h 21600"/>
                  <a:gd name="T2" fmla="*/ 0 w 39224"/>
                  <a:gd name="T3" fmla="*/ 0 h 21600"/>
                  <a:gd name="T4" fmla="*/ 0 w 3922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224"/>
                  <a:gd name="T10" fmla="*/ 0 h 21600"/>
                  <a:gd name="T11" fmla="*/ 39224 w 392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224" h="21600" fill="none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</a:path>
                  <a:path w="39224" h="21600" stroke="0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  <a:lnTo>
                      <a:pt x="21277" y="0"/>
                    </a:lnTo>
                    <a:lnTo>
                      <a:pt x="39224" y="12019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89" name="Arc 409"/>
              <p:cNvSpPr>
                <a:spLocks/>
              </p:cNvSpPr>
              <p:nvPr/>
            </p:nvSpPr>
            <p:spPr bwMode="auto">
              <a:xfrm>
                <a:off x="2300" y="3335"/>
                <a:ext cx="1329" cy="354"/>
              </a:xfrm>
              <a:custGeom>
                <a:avLst/>
                <a:gdLst>
                  <a:gd name="T0" fmla="*/ 0 w 39161"/>
                  <a:gd name="T1" fmla="*/ 0 h 21600"/>
                  <a:gd name="T2" fmla="*/ 0 w 39161"/>
                  <a:gd name="T3" fmla="*/ 0 h 21600"/>
                  <a:gd name="T4" fmla="*/ 0 w 3916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161"/>
                  <a:gd name="T10" fmla="*/ 0 h 21600"/>
                  <a:gd name="T11" fmla="*/ 39161 w 3916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161" h="21600" fill="none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</a:path>
                  <a:path w="39161" h="21600" stroke="0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  <a:lnTo>
                      <a:pt x="21271" y="0"/>
                    </a:lnTo>
                    <a:lnTo>
                      <a:pt x="39161" y="12103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  <p:sp>
          <p:nvSpPr>
            <p:cNvPr id="12" name="Line 410"/>
            <p:cNvSpPr>
              <a:spLocks noChangeShapeType="1"/>
            </p:cNvSpPr>
            <p:nvPr/>
          </p:nvSpPr>
          <p:spPr bwMode="auto">
            <a:xfrm>
              <a:off x="1270" y="1316"/>
              <a:ext cx="177" cy="313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3" name="Line 411"/>
            <p:cNvSpPr>
              <a:spLocks noChangeShapeType="1"/>
            </p:cNvSpPr>
            <p:nvPr/>
          </p:nvSpPr>
          <p:spPr bwMode="auto">
            <a:xfrm flipH="1">
              <a:off x="1476" y="1490"/>
              <a:ext cx="384" cy="139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4" name="Line 412"/>
            <p:cNvSpPr>
              <a:spLocks noChangeShapeType="1"/>
            </p:cNvSpPr>
            <p:nvPr/>
          </p:nvSpPr>
          <p:spPr bwMode="auto">
            <a:xfrm flipH="1" flipV="1">
              <a:off x="1447" y="1664"/>
              <a:ext cx="265" cy="278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5" name="Line 413"/>
            <p:cNvSpPr>
              <a:spLocks noChangeShapeType="1"/>
            </p:cNvSpPr>
            <p:nvPr/>
          </p:nvSpPr>
          <p:spPr bwMode="auto">
            <a:xfrm flipH="1" flipV="1">
              <a:off x="1889" y="1490"/>
              <a:ext cx="322" cy="97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6" name="Line 414"/>
            <p:cNvSpPr>
              <a:spLocks noChangeShapeType="1"/>
            </p:cNvSpPr>
            <p:nvPr/>
          </p:nvSpPr>
          <p:spPr bwMode="auto">
            <a:xfrm flipH="1">
              <a:off x="1712" y="1635"/>
              <a:ext cx="499" cy="272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7" name="Line 415"/>
            <p:cNvSpPr>
              <a:spLocks noChangeShapeType="1"/>
            </p:cNvSpPr>
            <p:nvPr/>
          </p:nvSpPr>
          <p:spPr bwMode="auto">
            <a:xfrm flipH="1">
              <a:off x="2320" y="1445"/>
              <a:ext cx="649" cy="71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8" name="Line 416"/>
            <p:cNvSpPr>
              <a:spLocks noChangeShapeType="1"/>
            </p:cNvSpPr>
            <p:nvPr/>
          </p:nvSpPr>
          <p:spPr bwMode="auto">
            <a:xfrm flipH="1" flipV="1">
              <a:off x="2349" y="1516"/>
              <a:ext cx="236" cy="417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19" name="Line 417"/>
            <p:cNvSpPr>
              <a:spLocks noChangeShapeType="1"/>
            </p:cNvSpPr>
            <p:nvPr/>
          </p:nvSpPr>
          <p:spPr bwMode="auto">
            <a:xfrm flipH="1" flipV="1">
              <a:off x="2349" y="1480"/>
              <a:ext cx="355" cy="208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20" name="Line 418"/>
            <p:cNvSpPr>
              <a:spLocks noChangeShapeType="1"/>
            </p:cNvSpPr>
            <p:nvPr/>
          </p:nvSpPr>
          <p:spPr bwMode="auto">
            <a:xfrm flipH="1" flipV="1">
              <a:off x="2704" y="1688"/>
              <a:ext cx="708" cy="35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21" name="Line 419"/>
            <p:cNvSpPr>
              <a:spLocks noChangeShapeType="1"/>
            </p:cNvSpPr>
            <p:nvPr/>
          </p:nvSpPr>
          <p:spPr bwMode="auto">
            <a:xfrm flipH="1" flipV="1">
              <a:off x="2998" y="1445"/>
              <a:ext cx="325" cy="105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22" name="Line 420"/>
            <p:cNvSpPr>
              <a:spLocks noChangeShapeType="1"/>
            </p:cNvSpPr>
            <p:nvPr/>
          </p:nvSpPr>
          <p:spPr bwMode="auto">
            <a:xfrm flipH="1">
              <a:off x="2585" y="1967"/>
              <a:ext cx="649" cy="0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23" name="Line 421"/>
            <p:cNvSpPr>
              <a:spLocks noChangeShapeType="1"/>
            </p:cNvSpPr>
            <p:nvPr/>
          </p:nvSpPr>
          <p:spPr bwMode="auto">
            <a:xfrm flipV="1">
              <a:off x="3264" y="1723"/>
              <a:ext cx="177" cy="244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24" name="Line 422"/>
            <p:cNvSpPr>
              <a:spLocks noChangeShapeType="1"/>
            </p:cNvSpPr>
            <p:nvPr/>
          </p:nvSpPr>
          <p:spPr bwMode="auto">
            <a:xfrm flipH="1" flipV="1">
              <a:off x="3352" y="1550"/>
              <a:ext cx="89" cy="173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25" name="Line 423"/>
            <p:cNvSpPr>
              <a:spLocks noChangeShapeType="1"/>
            </p:cNvSpPr>
            <p:nvPr/>
          </p:nvSpPr>
          <p:spPr bwMode="auto">
            <a:xfrm flipH="1">
              <a:off x="3317" y="1875"/>
              <a:ext cx="288" cy="145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pic>
          <p:nvPicPr>
            <p:cNvPr id="29721" name="Picture 424"/>
            <p:cNvPicPr>
              <a:picLocks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" y="1246"/>
              <a:ext cx="23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Line 425"/>
            <p:cNvSpPr>
              <a:spLocks noChangeShapeType="1"/>
            </p:cNvSpPr>
            <p:nvPr/>
          </p:nvSpPr>
          <p:spPr bwMode="auto">
            <a:xfrm flipV="1">
              <a:off x="1063" y="1664"/>
              <a:ext cx="384" cy="104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pic>
          <p:nvPicPr>
            <p:cNvPr id="29723" name="Picture 426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" y="1580"/>
              <a:ext cx="2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4" name="Picture 427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8" y="1429"/>
              <a:ext cx="23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5" name="Picture 428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" y="1880"/>
              <a:ext cx="2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6" name="Picture 429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1901"/>
              <a:ext cx="24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7" name="Picture 430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" y="1619"/>
              <a:ext cx="24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8" name="Picture 431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" y="1384"/>
              <a:ext cx="2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9" name="Picture 432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" y="1477"/>
              <a:ext cx="24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0" name="Picture 433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" y="1929"/>
              <a:ext cx="24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1" name="Picture 434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" y="1674"/>
              <a:ext cx="24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2" name="Picture 438"/>
            <p:cNvPicPr>
              <a:picLocks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" y="1491"/>
              <a:ext cx="23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33" name="Group 439"/>
            <p:cNvGrpSpPr>
              <a:grpSpLocks/>
            </p:cNvGrpSpPr>
            <p:nvPr/>
          </p:nvGrpSpPr>
          <p:grpSpPr bwMode="auto">
            <a:xfrm>
              <a:off x="3701" y="1154"/>
              <a:ext cx="1136" cy="1025"/>
              <a:chOff x="1358" y="1894"/>
              <a:chExt cx="2981" cy="1793"/>
            </a:xfrm>
          </p:grpSpPr>
          <p:sp>
            <p:nvSpPr>
              <p:cNvPr id="29765" name="Oval 440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766" name="Oval 441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767" name="Oval 442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768" name="Oval 443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769" name="Oval 444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770" name="Oval 445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771" name="Oval 446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772" name="Oval 447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9773" name="Oval 448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9734" name="Group 449"/>
            <p:cNvGrpSpPr>
              <a:grpSpLocks/>
            </p:cNvGrpSpPr>
            <p:nvPr/>
          </p:nvGrpSpPr>
          <p:grpSpPr bwMode="auto">
            <a:xfrm>
              <a:off x="3701" y="1154"/>
              <a:ext cx="1136" cy="1043"/>
              <a:chOff x="1358" y="1886"/>
              <a:chExt cx="2989" cy="1810"/>
            </a:xfrm>
          </p:grpSpPr>
          <p:sp>
            <p:nvSpPr>
              <p:cNvPr id="29749" name="Arc 450"/>
              <p:cNvSpPr>
                <a:spLocks/>
              </p:cNvSpPr>
              <p:nvPr/>
            </p:nvSpPr>
            <p:spPr bwMode="auto">
              <a:xfrm>
                <a:off x="2404" y="1886"/>
                <a:ext cx="1247" cy="375"/>
              </a:xfrm>
              <a:custGeom>
                <a:avLst/>
                <a:gdLst>
                  <a:gd name="T0" fmla="*/ 0 w 40985"/>
                  <a:gd name="T1" fmla="*/ 0 h 21600"/>
                  <a:gd name="T2" fmla="*/ 0 w 40985"/>
                  <a:gd name="T3" fmla="*/ 0 h 21600"/>
                  <a:gd name="T4" fmla="*/ 0 w 40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85"/>
                  <a:gd name="T10" fmla="*/ 0 h 21600"/>
                  <a:gd name="T11" fmla="*/ 40985 w 40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85" h="21600" fill="none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</a:path>
                  <a:path w="40985" h="21600" stroke="0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  <a:lnTo>
                      <a:pt x="20666" y="21600"/>
                    </a:lnTo>
                    <a:lnTo>
                      <a:pt x="0" y="15316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0" name="Arc 451"/>
              <p:cNvSpPr>
                <a:spLocks/>
              </p:cNvSpPr>
              <p:nvPr/>
            </p:nvSpPr>
            <p:spPr bwMode="auto">
              <a:xfrm>
                <a:off x="2412" y="1893"/>
                <a:ext cx="1232" cy="368"/>
              </a:xfrm>
              <a:custGeom>
                <a:avLst/>
                <a:gdLst>
                  <a:gd name="T0" fmla="*/ 0 w 40951"/>
                  <a:gd name="T1" fmla="*/ 0 h 21600"/>
                  <a:gd name="T2" fmla="*/ 0 w 40951"/>
                  <a:gd name="T3" fmla="*/ 0 h 21600"/>
                  <a:gd name="T4" fmla="*/ 0 w 409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51"/>
                  <a:gd name="T10" fmla="*/ 0 h 21600"/>
                  <a:gd name="T11" fmla="*/ 40951 w 409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51" h="21600" fill="none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</a:path>
                  <a:path w="40951" h="21600" stroke="0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  <a:lnTo>
                      <a:pt x="20651" y="21600"/>
                    </a:lnTo>
                    <a:lnTo>
                      <a:pt x="-1" y="1526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1" name="Arc 452"/>
              <p:cNvSpPr>
                <a:spLocks/>
              </p:cNvSpPr>
              <p:nvPr/>
            </p:nvSpPr>
            <p:spPr bwMode="auto">
              <a:xfrm>
                <a:off x="1662" y="2081"/>
                <a:ext cx="766" cy="446"/>
              </a:xfrm>
              <a:custGeom>
                <a:avLst/>
                <a:gdLst>
                  <a:gd name="T0" fmla="*/ 0 w 33007"/>
                  <a:gd name="T1" fmla="*/ 0 h 25698"/>
                  <a:gd name="T2" fmla="*/ 0 w 33007"/>
                  <a:gd name="T3" fmla="*/ 0 h 25698"/>
                  <a:gd name="T4" fmla="*/ 0 w 33007"/>
                  <a:gd name="T5" fmla="*/ 0 h 25698"/>
                  <a:gd name="T6" fmla="*/ 0 60000 65536"/>
                  <a:gd name="T7" fmla="*/ 0 60000 65536"/>
                  <a:gd name="T8" fmla="*/ 0 60000 65536"/>
                  <a:gd name="T9" fmla="*/ 0 w 33007"/>
                  <a:gd name="T10" fmla="*/ 0 h 25698"/>
                  <a:gd name="T11" fmla="*/ 33007 w 33007"/>
                  <a:gd name="T12" fmla="*/ 25698 h 256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007" h="25698" fill="none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</a:path>
                  <a:path w="33007" h="25698" stroke="0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  <a:lnTo>
                      <a:pt x="21600" y="21600"/>
                    </a:lnTo>
                    <a:lnTo>
                      <a:pt x="392" y="256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2" name="Arc 453"/>
              <p:cNvSpPr>
                <a:spLocks/>
              </p:cNvSpPr>
              <p:nvPr/>
            </p:nvSpPr>
            <p:spPr bwMode="auto">
              <a:xfrm>
                <a:off x="1669" y="2088"/>
                <a:ext cx="755" cy="438"/>
              </a:xfrm>
              <a:custGeom>
                <a:avLst/>
                <a:gdLst>
                  <a:gd name="T0" fmla="*/ 0 w 32968"/>
                  <a:gd name="T1" fmla="*/ 0 h 25717"/>
                  <a:gd name="T2" fmla="*/ 0 w 32968"/>
                  <a:gd name="T3" fmla="*/ 0 h 25717"/>
                  <a:gd name="T4" fmla="*/ 0 w 32968"/>
                  <a:gd name="T5" fmla="*/ 0 h 25717"/>
                  <a:gd name="T6" fmla="*/ 0 60000 65536"/>
                  <a:gd name="T7" fmla="*/ 0 60000 65536"/>
                  <a:gd name="T8" fmla="*/ 0 60000 65536"/>
                  <a:gd name="T9" fmla="*/ 0 w 32968"/>
                  <a:gd name="T10" fmla="*/ 0 h 25717"/>
                  <a:gd name="T11" fmla="*/ 32968 w 32968"/>
                  <a:gd name="T12" fmla="*/ 25717 h 257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68" h="25717" fill="none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</a:path>
                  <a:path w="32968" h="25717" stroke="0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  <a:lnTo>
                      <a:pt x="21600" y="21600"/>
                    </a:lnTo>
                    <a:lnTo>
                      <a:pt x="395" y="25717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3" name="Arc 454"/>
              <p:cNvSpPr>
                <a:spLocks/>
              </p:cNvSpPr>
              <p:nvPr/>
            </p:nvSpPr>
            <p:spPr bwMode="auto">
              <a:xfrm>
                <a:off x="1553" y="3120"/>
                <a:ext cx="773" cy="345"/>
              </a:xfrm>
              <a:custGeom>
                <a:avLst/>
                <a:gdLst>
                  <a:gd name="T0" fmla="*/ 0 w 32097"/>
                  <a:gd name="T1" fmla="*/ 0 h 21984"/>
                  <a:gd name="T2" fmla="*/ 0 w 32097"/>
                  <a:gd name="T3" fmla="*/ 0 h 21984"/>
                  <a:gd name="T4" fmla="*/ 0 w 32097"/>
                  <a:gd name="T5" fmla="*/ 0 h 21984"/>
                  <a:gd name="T6" fmla="*/ 0 60000 65536"/>
                  <a:gd name="T7" fmla="*/ 0 60000 65536"/>
                  <a:gd name="T8" fmla="*/ 0 60000 65536"/>
                  <a:gd name="T9" fmla="*/ 0 w 32097"/>
                  <a:gd name="T10" fmla="*/ 0 h 21984"/>
                  <a:gd name="T11" fmla="*/ 32097 w 32097"/>
                  <a:gd name="T12" fmla="*/ 21984 h 219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97" h="21984" fill="none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</a:path>
                  <a:path w="32097" h="21984" stroke="0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  <a:lnTo>
                      <a:pt x="21600" y="384"/>
                    </a:lnTo>
                    <a:lnTo>
                      <a:pt x="32096" y="19261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4" name="Arc 455"/>
              <p:cNvSpPr>
                <a:spLocks/>
              </p:cNvSpPr>
              <p:nvPr/>
            </p:nvSpPr>
            <p:spPr bwMode="auto">
              <a:xfrm>
                <a:off x="1560" y="3120"/>
                <a:ext cx="761" cy="337"/>
              </a:xfrm>
              <a:custGeom>
                <a:avLst/>
                <a:gdLst>
                  <a:gd name="T0" fmla="*/ 0 w 32039"/>
                  <a:gd name="T1" fmla="*/ 0 h 21986"/>
                  <a:gd name="T2" fmla="*/ 0 w 32039"/>
                  <a:gd name="T3" fmla="*/ 0 h 21986"/>
                  <a:gd name="T4" fmla="*/ 0 w 32039"/>
                  <a:gd name="T5" fmla="*/ 0 h 21986"/>
                  <a:gd name="T6" fmla="*/ 0 60000 65536"/>
                  <a:gd name="T7" fmla="*/ 0 60000 65536"/>
                  <a:gd name="T8" fmla="*/ 0 60000 65536"/>
                  <a:gd name="T9" fmla="*/ 0 w 32039"/>
                  <a:gd name="T10" fmla="*/ 0 h 21986"/>
                  <a:gd name="T11" fmla="*/ 32039 w 32039"/>
                  <a:gd name="T12" fmla="*/ 21986 h 219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39" h="21986" fill="none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</a:path>
                  <a:path w="32039" h="21986" stroke="0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  <a:lnTo>
                      <a:pt x="21600" y="386"/>
                    </a:lnTo>
                    <a:lnTo>
                      <a:pt x="32038" y="19295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5" name="Arc 456"/>
              <p:cNvSpPr>
                <a:spLocks/>
              </p:cNvSpPr>
              <p:nvPr/>
            </p:nvSpPr>
            <p:spPr bwMode="auto">
              <a:xfrm>
                <a:off x="3626" y="2103"/>
                <a:ext cx="584" cy="427"/>
              </a:xfrm>
              <a:custGeom>
                <a:avLst/>
                <a:gdLst>
                  <a:gd name="T0" fmla="*/ 0 w 26070"/>
                  <a:gd name="T1" fmla="*/ 0 h 31631"/>
                  <a:gd name="T2" fmla="*/ 0 w 26070"/>
                  <a:gd name="T3" fmla="*/ 0 h 31631"/>
                  <a:gd name="T4" fmla="*/ 0 w 26070"/>
                  <a:gd name="T5" fmla="*/ 0 h 31631"/>
                  <a:gd name="T6" fmla="*/ 0 60000 65536"/>
                  <a:gd name="T7" fmla="*/ 0 60000 65536"/>
                  <a:gd name="T8" fmla="*/ 0 60000 65536"/>
                  <a:gd name="T9" fmla="*/ 0 w 26070"/>
                  <a:gd name="T10" fmla="*/ 0 h 31631"/>
                  <a:gd name="T11" fmla="*/ 26070 w 26070"/>
                  <a:gd name="T12" fmla="*/ 31631 h 31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0" h="31631" fill="none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</a:path>
                  <a:path w="26070" h="31631" stroke="0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  <a:lnTo>
                      <a:pt x="4470" y="21600"/>
                    </a:lnTo>
                    <a:lnTo>
                      <a:pt x="-1" y="46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6" name="Arc 457"/>
              <p:cNvSpPr>
                <a:spLocks/>
              </p:cNvSpPr>
              <p:nvPr/>
            </p:nvSpPr>
            <p:spPr bwMode="auto">
              <a:xfrm>
                <a:off x="3628" y="2110"/>
                <a:ext cx="574" cy="418"/>
              </a:xfrm>
              <a:custGeom>
                <a:avLst/>
                <a:gdLst>
                  <a:gd name="T0" fmla="*/ 0 w 26029"/>
                  <a:gd name="T1" fmla="*/ 0 h 31708"/>
                  <a:gd name="T2" fmla="*/ 0 w 26029"/>
                  <a:gd name="T3" fmla="*/ 0 h 31708"/>
                  <a:gd name="T4" fmla="*/ 0 w 26029"/>
                  <a:gd name="T5" fmla="*/ 0 h 31708"/>
                  <a:gd name="T6" fmla="*/ 0 60000 65536"/>
                  <a:gd name="T7" fmla="*/ 0 60000 65536"/>
                  <a:gd name="T8" fmla="*/ 0 60000 65536"/>
                  <a:gd name="T9" fmla="*/ 0 w 26029"/>
                  <a:gd name="T10" fmla="*/ 0 h 31708"/>
                  <a:gd name="T11" fmla="*/ 26029 w 26029"/>
                  <a:gd name="T12" fmla="*/ 31708 h 31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29" h="31708" fill="none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</a:path>
                  <a:path w="26029" h="31708" stroke="0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  <a:lnTo>
                      <a:pt x="4429" y="21600"/>
                    </a:lnTo>
                    <a:lnTo>
                      <a:pt x="-1" y="45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7" name="Arc 458"/>
              <p:cNvSpPr>
                <a:spLocks/>
              </p:cNvSpPr>
              <p:nvPr/>
            </p:nvSpPr>
            <p:spPr bwMode="auto">
              <a:xfrm>
                <a:off x="3791" y="2534"/>
                <a:ext cx="556" cy="428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</a:path>
                  <a:path w="21600" h="29154" stroke="0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  <a:lnTo>
                      <a:pt x="0" y="16794"/>
                    </a:lnTo>
                    <a:lnTo>
                      <a:pt x="13583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8" name="Arc 459"/>
              <p:cNvSpPr>
                <a:spLocks/>
              </p:cNvSpPr>
              <p:nvPr/>
            </p:nvSpPr>
            <p:spPr bwMode="auto">
              <a:xfrm>
                <a:off x="3791" y="2538"/>
                <a:ext cx="549" cy="420"/>
              </a:xfrm>
              <a:custGeom>
                <a:avLst/>
                <a:gdLst>
                  <a:gd name="T0" fmla="*/ 0 w 21600"/>
                  <a:gd name="T1" fmla="*/ 0 h 29298"/>
                  <a:gd name="T2" fmla="*/ 0 w 21600"/>
                  <a:gd name="T3" fmla="*/ 0 h 29298"/>
                  <a:gd name="T4" fmla="*/ 0 w 21600"/>
                  <a:gd name="T5" fmla="*/ 0 h 292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298"/>
                  <a:gd name="T11" fmla="*/ 21600 w 21600"/>
                  <a:gd name="T12" fmla="*/ 29298 h 292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298" fill="none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</a:path>
                  <a:path w="21600" h="29298" stroke="0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  <a:lnTo>
                      <a:pt x="0" y="16858"/>
                    </a:lnTo>
                    <a:lnTo>
                      <a:pt x="13504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59" name="Arc 460"/>
              <p:cNvSpPr>
                <a:spLocks/>
              </p:cNvSpPr>
              <p:nvPr/>
            </p:nvSpPr>
            <p:spPr bwMode="auto">
              <a:xfrm>
                <a:off x="3609" y="2973"/>
                <a:ext cx="651" cy="607"/>
              </a:xfrm>
              <a:custGeom>
                <a:avLst/>
                <a:gdLst>
                  <a:gd name="T0" fmla="*/ 0 w 28655"/>
                  <a:gd name="T1" fmla="*/ 0 h 27157"/>
                  <a:gd name="T2" fmla="*/ 0 w 28655"/>
                  <a:gd name="T3" fmla="*/ 0 h 27157"/>
                  <a:gd name="T4" fmla="*/ 0 w 28655"/>
                  <a:gd name="T5" fmla="*/ 0 h 27157"/>
                  <a:gd name="T6" fmla="*/ 0 60000 65536"/>
                  <a:gd name="T7" fmla="*/ 0 60000 65536"/>
                  <a:gd name="T8" fmla="*/ 0 60000 65536"/>
                  <a:gd name="T9" fmla="*/ 0 w 28655"/>
                  <a:gd name="T10" fmla="*/ 0 h 27157"/>
                  <a:gd name="T11" fmla="*/ 28655 w 28655"/>
                  <a:gd name="T12" fmla="*/ 27157 h 27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5" h="27157" fill="none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</a:path>
                  <a:path w="28655" h="27157" stroke="0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  <a:lnTo>
                      <a:pt x="7055" y="5557"/>
                    </a:lnTo>
                    <a:lnTo>
                      <a:pt x="27927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60" name="Arc 461"/>
              <p:cNvSpPr>
                <a:spLocks/>
              </p:cNvSpPr>
              <p:nvPr/>
            </p:nvSpPr>
            <p:spPr bwMode="auto">
              <a:xfrm>
                <a:off x="3611" y="2975"/>
                <a:ext cx="642" cy="598"/>
              </a:xfrm>
              <a:custGeom>
                <a:avLst/>
                <a:gdLst>
                  <a:gd name="T0" fmla="*/ 0 w 28653"/>
                  <a:gd name="T1" fmla="*/ 0 h 27158"/>
                  <a:gd name="T2" fmla="*/ 0 w 28653"/>
                  <a:gd name="T3" fmla="*/ 0 h 27158"/>
                  <a:gd name="T4" fmla="*/ 0 w 28653"/>
                  <a:gd name="T5" fmla="*/ 0 h 27158"/>
                  <a:gd name="T6" fmla="*/ 0 60000 65536"/>
                  <a:gd name="T7" fmla="*/ 0 60000 65536"/>
                  <a:gd name="T8" fmla="*/ 0 60000 65536"/>
                  <a:gd name="T9" fmla="*/ 0 w 28653"/>
                  <a:gd name="T10" fmla="*/ 0 h 27158"/>
                  <a:gd name="T11" fmla="*/ 28653 w 28653"/>
                  <a:gd name="T12" fmla="*/ 27158 h 27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3" h="27158" fill="none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</a:path>
                  <a:path w="28653" h="27158" stroke="0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  <a:lnTo>
                      <a:pt x="7053" y="5558"/>
                    </a:lnTo>
                    <a:lnTo>
                      <a:pt x="27925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61" name="Arc 462"/>
              <p:cNvSpPr>
                <a:spLocks/>
              </p:cNvSpPr>
              <p:nvPr/>
            </p:nvSpPr>
            <p:spPr bwMode="auto">
              <a:xfrm>
                <a:off x="1358" y="2529"/>
                <a:ext cx="354" cy="592"/>
              </a:xfrm>
              <a:custGeom>
                <a:avLst/>
                <a:gdLst>
                  <a:gd name="T0" fmla="*/ 0 w 21600"/>
                  <a:gd name="T1" fmla="*/ 0 h 41297"/>
                  <a:gd name="T2" fmla="*/ 0 w 21600"/>
                  <a:gd name="T3" fmla="*/ 0 h 41297"/>
                  <a:gd name="T4" fmla="*/ 0 w 21600"/>
                  <a:gd name="T5" fmla="*/ 0 h 412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97"/>
                  <a:gd name="T11" fmla="*/ 21600 w 21600"/>
                  <a:gd name="T12" fmla="*/ 41297 h 412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97" fill="none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</a:path>
                  <a:path w="21600" h="41297" stroke="0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  <a:lnTo>
                      <a:pt x="21600" y="21551"/>
                    </a:lnTo>
                    <a:lnTo>
                      <a:pt x="12844" y="412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62" name="Arc 463"/>
              <p:cNvSpPr>
                <a:spLocks/>
              </p:cNvSpPr>
              <p:nvPr/>
            </p:nvSpPr>
            <p:spPr bwMode="auto">
              <a:xfrm>
                <a:off x="1365" y="2536"/>
                <a:ext cx="347" cy="578"/>
              </a:xfrm>
              <a:custGeom>
                <a:avLst/>
                <a:gdLst>
                  <a:gd name="T0" fmla="*/ 0 w 21600"/>
                  <a:gd name="T1" fmla="*/ 0 h 41307"/>
                  <a:gd name="T2" fmla="*/ 0 w 21600"/>
                  <a:gd name="T3" fmla="*/ 0 h 41307"/>
                  <a:gd name="T4" fmla="*/ 0 w 21600"/>
                  <a:gd name="T5" fmla="*/ 0 h 4130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307"/>
                  <a:gd name="T11" fmla="*/ 21600 w 21600"/>
                  <a:gd name="T12" fmla="*/ 41307 h 413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307" fill="none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</a:path>
                  <a:path w="21600" h="41307" stroke="0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  <a:lnTo>
                      <a:pt x="21600" y="21551"/>
                    </a:lnTo>
                    <a:lnTo>
                      <a:pt x="12867" y="41306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63" name="Arc 464"/>
              <p:cNvSpPr>
                <a:spLocks/>
              </p:cNvSpPr>
              <p:nvPr/>
            </p:nvSpPr>
            <p:spPr bwMode="auto">
              <a:xfrm>
                <a:off x="2293" y="3335"/>
                <a:ext cx="1344" cy="361"/>
              </a:xfrm>
              <a:custGeom>
                <a:avLst/>
                <a:gdLst>
                  <a:gd name="T0" fmla="*/ 0 w 39224"/>
                  <a:gd name="T1" fmla="*/ 0 h 21600"/>
                  <a:gd name="T2" fmla="*/ 0 w 39224"/>
                  <a:gd name="T3" fmla="*/ 0 h 21600"/>
                  <a:gd name="T4" fmla="*/ 0 w 3922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224"/>
                  <a:gd name="T10" fmla="*/ 0 h 21600"/>
                  <a:gd name="T11" fmla="*/ 39224 w 392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224" h="21600" fill="none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</a:path>
                  <a:path w="39224" h="21600" stroke="0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  <a:lnTo>
                      <a:pt x="21277" y="0"/>
                    </a:lnTo>
                    <a:lnTo>
                      <a:pt x="39224" y="12019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9764" name="Arc 465"/>
              <p:cNvSpPr>
                <a:spLocks/>
              </p:cNvSpPr>
              <p:nvPr/>
            </p:nvSpPr>
            <p:spPr bwMode="auto">
              <a:xfrm>
                <a:off x="2300" y="3335"/>
                <a:ext cx="1329" cy="354"/>
              </a:xfrm>
              <a:custGeom>
                <a:avLst/>
                <a:gdLst>
                  <a:gd name="T0" fmla="*/ 0 w 39161"/>
                  <a:gd name="T1" fmla="*/ 0 h 21600"/>
                  <a:gd name="T2" fmla="*/ 0 w 39161"/>
                  <a:gd name="T3" fmla="*/ 0 h 21600"/>
                  <a:gd name="T4" fmla="*/ 0 w 3916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161"/>
                  <a:gd name="T10" fmla="*/ 0 h 21600"/>
                  <a:gd name="T11" fmla="*/ 39161 w 3916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161" h="21600" fill="none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</a:path>
                  <a:path w="39161" h="21600" stroke="0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  <a:lnTo>
                      <a:pt x="21271" y="0"/>
                    </a:lnTo>
                    <a:lnTo>
                      <a:pt x="39161" y="12103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  <p:sp>
          <p:nvSpPr>
            <p:cNvPr id="42" name="Line 466"/>
            <p:cNvSpPr>
              <a:spLocks noChangeShapeType="1"/>
            </p:cNvSpPr>
            <p:nvPr/>
          </p:nvSpPr>
          <p:spPr bwMode="auto">
            <a:xfrm flipH="1">
              <a:off x="4104" y="1502"/>
              <a:ext cx="383" cy="140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43" name="Line 467"/>
            <p:cNvSpPr>
              <a:spLocks noChangeShapeType="1"/>
            </p:cNvSpPr>
            <p:nvPr/>
          </p:nvSpPr>
          <p:spPr bwMode="auto">
            <a:xfrm flipH="1" flipV="1">
              <a:off x="4075" y="1676"/>
              <a:ext cx="265" cy="278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44" name="Line 468"/>
            <p:cNvSpPr>
              <a:spLocks noChangeShapeType="1"/>
            </p:cNvSpPr>
            <p:nvPr/>
          </p:nvSpPr>
          <p:spPr bwMode="auto">
            <a:xfrm flipH="1" flipV="1">
              <a:off x="4517" y="1502"/>
              <a:ext cx="265" cy="487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45" name="Line 469"/>
            <p:cNvSpPr>
              <a:spLocks noChangeShapeType="1"/>
            </p:cNvSpPr>
            <p:nvPr/>
          </p:nvSpPr>
          <p:spPr bwMode="auto">
            <a:xfrm flipH="1" flipV="1">
              <a:off x="4340" y="1920"/>
              <a:ext cx="442" cy="69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sp>
          <p:nvSpPr>
            <p:cNvPr id="46" name="Line 470"/>
            <p:cNvSpPr>
              <a:spLocks noChangeShapeType="1"/>
            </p:cNvSpPr>
            <p:nvPr/>
          </p:nvSpPr>
          <p:spPr bwMode="auto">
            <a:xfrm flipV="1">
              <a:off x="3690" y="1676"/>
              <a:ext cx="385" cy="104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pic>
          <p:nvPicPr>
            <p:cNvPr id="29740" name="Picture 471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" y="1592"/>
              <a:ext cx="2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1" name="Picture 472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" y="1892"/>
              <a:ext cx="23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2" name="Picture 474"/>
            <p:cNvPicPr>
              <a:picLocks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31"/>
              <a:ext cx="23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43" name="Picture 475"/>
            <p:cNvSpPr>
              <a:spLocks noChangeArrowheads="1"/>
            </p:cNvSpPr>
            <p:nvPr/>
          </p:nvSpPr>
          <p:spPr bwMode="auto">
            <a:xfrm>
              <a:off x="4647" y="1892"/>
              <a:ext cx="23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52" name="Line 476"/>
            <p:cNvSpPr>
              <a:spLocks noChangeShapeType="1"/>
            </p:cNvSpPr>
            <p:nvPr/>
          </p:nvSpPr>
          <p:spPr bwMode="auto">
            <a:xfrm flipH="1">
              <a:off x="4464" y="1301"/>
              <a:ext cx="289" cy="193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499"/>
            </a:p>
          </p:txBody>
        </p:sp>
        <p:pic>
          <p:nvPicPr>
            <p:cNvPr id="29745" name="Picture 477"/>
            <p:cNvPicPr>
              <a:picLocks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246"/>
              <a:ext cx="2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6" name="Picture 478"/>
            <p:cNvPicPr>
              <a:picLocks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" y="1441"/>
              <a:ext cx="23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47" name="Picture 437"/>
            <p:cNvSpPr>
              <a:spLocks noChangeArrowheads="1"/>
            </p:cNvSpPr>
            <p:nvPr/>
          </p:nvSpPr>
          <p:spPr bwMode="auto">
            <a:xfrm>
              <a:off x="964" y="1732"/>
              <a:ext cx="2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graphicFrame>
          <p:nvGraphicFramePr>
            <p:cNvPr id="29748" name="Object 498"/>
            <p:cNvGraphicFramePr>
              <a:graphicFrameLocks noChangeAspect="1"/>
            </p:cNvGraphicFramePr>
            <p:nvPr/>
          </p:nvGraphicFramePr>
          <p:xfrm>
            <a:off x="0" y="1876"/>
            <a:ext cx="1401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46" name="Photo Editor Photo" r:id="rId11" imgW="5668166" imgH="3990476" progId="MSPhotoEd.3">
                    <p:embed/>
                  </p:oleObj>
                </mc:Choice>
                <mc:Fallback>
                  <p:oleObj name="Photo Editor Photo" r:id="rId11" imgW="5668166" imgH="3990476" progId="MSPhotoEd.3">
                    <p:embed/>
                    <p:pic>
                      <p:nvPicPr>
                        <p:cNvPr id="29748" name="Object 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6"/>
                          <a:ext cx="1401" cy="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886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68A6BCEC-6E5F-FD4D-91BE-39F38FC334F9}" type="slidenum">
              <a:rPr lang="en-US" altLang="x-none" sz="1198">
                <a:latin typeface="Tahoma" charset="0"/>
              </a:rPr>
              <a:pPr/>
              <a:t>15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recaps</a:t>
            </a: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Challenges of Internet networks and apps</a:t>
            </a:r>
          </a:p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A taxonomy of communication networks</a:t>
            </a:r>
          </a:p>
        </p:txBody>
      </p:sp>
    </p:spTree>
    <p:extLst>
      <p:ext uri="{BB962C8B-B14F-4D97-AF65-F5344CB8AC3E}">
        <p14:creationId xmlns:p14="http://schemas.microsoft.com/office/powerpoint/2010/main" val="259099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4CCFBB2-4807-454E-A011-F6A983B40080}" type="slidenum">
              <a:rPr lang="en-US" altLang="x-none" sz="1198">
                <a:latin typeface="Tahoma" charset="0"/>
              </a:rPr>
              <a:pPr/>
              <a:t>16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534527" y="82398"/>
            <a:ext cx="7769126" cy="1144056"/>
          </a:xfrm>
        </p:spPr>
        <p:txBody>
          <a:bodyPr anchor="t"/>
          <a:lstStyle/>
          <a:p>
            <a:r>
              <a:rPr lang="en-US" altLang="x-none" sz="3594" dirty="0">
                <a:ea typeface="ＭＳ Ｐゴシック" charset="-128"/>
              </a:rPr>
              <a:t>Taxonomy of </a:t>
            </a:r>
            <a:br>
              <a:rPr lang="en-US" altLang="x-none" sz="3594" dirty="0">
                <a:ea typeface="ＭＳ Ｐゴシック" charset="-128"/>
              </a:rPr>
            </a:br>
            <a:r>
              <a:rPr lang="en-US" altLang="x-none" sz="3594" dirty="0">
                <a:ea typeface="ＭＳ Ｐゴシック" charset="-128"/>
              </a:rPr>
              <a:t>Communication Networks </a:t>
            </a:r>
            <a:endParaRPr lang="en-US" altLang="zh-TW" sz="3594" i="1" dirty="0">
              <a:solidFill>
                <a:srgbClr val="FE00FE"/>
              </a:solidFill>
              <a:ea typeface="新細明體" charset="-12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925" y="3425831"/>
            <a:ext cx="7769126" cy="304553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TW" sz="2396" dirty="0">
                <a:solidFill>
                  <a:srgbClr val="FF0000"/>
                </a:solidFill>
                <a:ea typeface="新細明體" charset="-120"/>
              </a:rPr>
              <a:t>Broadcast networks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1996" dirty="0">
                <a:ea typeface="新細明體" charset="-120"/>
              </a:rPr>
              <a:t>nodes share a common channel; information transmitted by a node is received by </a:t>
            </a:r>
            <a:r>
              <a:rPr lang="en-US" altLang="zh-TW" sz="1996" dirty="0">
                <a:solidFill>
                  <a:schemeClr val="accent2"/>
                </a:solidFill>
                <a:ea typeface="新細明體" charset="-120"/>
              </a:rPr>
              <a:t>all</a:t>
            </a:r>
            <a:r>
              <a:rPr lang="en-US" altLang="zh-TW" sz="1996" dirty="0">
                <a:ea typeface="新細明體" charset="-120"/>
              </a:rPr>
              <a:t> other nodes in the network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1996" dirty="0">
                <a:ea typeface="新細明體" charset="-120"/>
              </a:rPr>
              <a:t>examples: TV, radio</a:t>
            </a:r>
            <a:endParaRPr lang="en-US" altLang="zh-CN" sz="1996" dirty="0">
              <a:ea typeface="新細明體" charset="-120"/>
            </a:endParaRPr>
          </a:p>
          <a:p>
            <a:pPr lvl="1"/>
            <a:endParaRPr lang="en-US" altLang="zh-TW" sz="1996" dirty="0">
              <a:ea typeface="新細明體" charset="-120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TW" sz="2396" dirty="0">
                <a:solidFill>
                  <a:srgbClr val="FF0000"/>
                </a:solidFill>
                <a:ea typeface="新細明體" charset="-120"/>
              </a:rPr>
              <a:t>Switched networks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1996" dirty="0">
                <a:ea typeface="新細明體" charset="-120"/>
              </a:rPr>
              <a:t>information is transmitted to a </a:t>
            </a:r>
            <a:r>
              <a:rPr lang="en-US" altLang="zh-TW" sz="1996" dirty="0">
                <a:solidFill>
                  <a:schemeClr val="accent2"/>
                </a:solidFill>
                <a:ea typeface="新細明體" charset="-120"/>
              </a:rPr>
              <a:t>small sub-set</a:t>
            </a:r>
            <a:r>
              <a:rPr lang="en-US" altLang="zh-TW" sz="1996" dirty="0">
                <a:ea typeface="新細明體" charset="-120"/>
              </a:rPr>
              <a:t> (usually only one) of the nodes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>
            <a:off x="3658234" y="1527521"/>
            <a:ext cx="2056766" cy="6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797" dirty="0"/>
              <a:t>communication networks</a:t>
            </a:r>
            <a:endParaRPr lang="en-US" altLang="x-none" sz="2795" i="1" dirty="0"/>
          </a:p>
        </p:txBody>
      </p:sp>
      <p:sp>
        <p:nvSpPr>
          <p:cNvPr id="65541" name="Text Box 21"/>
          <p:cNvSpPr txBox="1">
            <a:spLocks noChangeArrowheads="1"/>
          </p:cNvSpPr>
          <p:nvPr/>
        </p:nvSpPr>
        <p:spPr bwMode="auto">
          <a:xfrm>
            <a:off x="5785778" y="2592349"/>
            <a:ext cx="2056766" cy="6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797"/>
              <a:t>broadcast</a:t>
            </a:r>
            <a:br>
              <a:rPr lang="en-US" altLang="x-none" sz="1797"/>
            </a:br>
            <a:r>
              <a:rPr lang="en-US" altLang="x-none" sz="1797"/>
              <a:t>networks</a:t>
            </a:r>
            <a:endParaRPr lang="en-US" altLang="x-none" sz="2795" i="1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9042" y="1983876"/>
            <a:ext cx="2814189" cy="1178917"/>
            <a:chOff x="768350" y="1987550"/>
            <a:chExt cx="2819400" cy="1181100"/>
          </a:xfrm>
        </p:grpSpPr>
        <p:sp>
          <p:nvSpPr>
            <p:cNvPr id="33800" name="Text Box 20"/>
            <p:cNvSpPr txBox="1">
              <a:spLocks noChangeArrowheads="1"/>
            </p:cNvSpPr>
            <p:nvPr/>
          </p:nvSpPr>
          <p:spPr bwMode="auto">
            <a:xfrm>
              <a:off x="768350" y="2527300"/>
              <a:ext cx="205898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3" tIns="45689" rIns="91373" bIns="45689">
              <a:spAutoFit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r>
                <a:rPr lang="en-US" altLang="x-none" sz="1797"/>
                <a:t>switched</a:t>
              </a:r>
              <a:br>
                <a:rPr lang="en-US" altLang="x-none" sz="1797"/>
              </a:br>
              <a:r>
                <a:rPr lang="en-US" altLang="x-none" sz="1797"/>
                <a:t>networks</a:t>
              </a:r>
              <a:endParaRPr lang="en-US" altLang="x-none" sz="2795" i="1">
                <a:solidFill>
                  <a:srgbClr val="000000"/>
                </a:solidFill>
              </a:endParaRPr>
            </a:p>
          </p:txBody>
        </p:sp>
        <p:sp>
          <p:nvSpPr>
            <p:cNvPr id="33801" name="Line 22"/>
            <p:cNvSpPr>
              <a:spLocks noChangeShapeType="1"/>
            </p:cNvSpPr>
            <p:nvPr/>
          </p:nvSpPr>
          <p:spPr bwMode="auto">
            <a:xfrm flipH="1">
              <a:off x="1533525" y="1987550"/>
              <a:ext cx="2054225" cy="539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264" tIns="45632" rIns="91264" bIns="45632" anchor="ctr"/>
            <a:lstStyle/>
            <a:p>
              <a:endParaRPr lang="en-US" sz="499"/>
            </a:p>
          </p:txBody>
        </p:sp>
      </p:grpSp>
      <p:sp>
        <p:nvSpPr>
          <p:cNvPr id="65543" name="Line 23"/>
          <p:cNvSpPr>
            <a:spLocks noChangeShapeType="1"/>
          </p:cNvSpPr>
          <p:nvPr/>
        </p:nvSpPr>
        <p:spPr bwMode="auto">
          <a:xfrm>
            <a:off x="4960219" y="1982293"/>
            <a:ext cx="1827004" cy="6100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499"/>
          </a:p>
        </p:txBody>
      </p:sp>
    </p:spTree>
    <p:extLst>
      <p:ext uri="{BB962C8B-B14F-4D97-AF65-F5344CB8AC3E}">
        <p14:creationId xmlns:p14="http://schemas.microsoft.com/office/powerpoint/2010/main" val="39462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03525BB6-3708-824E-A195-AD62458BE57D}" type="slidenum">
              <a:rPr lang="en-US" altLang="x-none" sz="1198">
                <a:latin typeface="Tahoma" charset="0"/>
              </a:rPr>
              <a:pPr/>
              <a:t>17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540865" y="4874124"/>
            <a:ext cx="8214388" cy="15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FF0000"/>
                </a:solidFill>
              </a:rPr>
              <a:t>Circuit switching:</a:t>
            </a:r>
            <a:r>
              <a:rPr lang="en-US" altLang="x-none" sz="1996" dirty="0"/>
              <a:t> dedicated circuit per call/session: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/>
              <a:t>e.g., telephone, cellular voice</a:t>
            </a:r>
            <a:endParaRPr lang="en-US" altLang="x-none" sz="1797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FF0000"/>
                </a:solidFill>
              </a:rPr>
              <a:t>Packet switching:</a:t>
            </a:r>
            <a:r>
              <a:rPr lang="en-US" altLang="x-none" sz="1996" dirty="0"/>
              <a:t> data sent thru network in </a:t>
            </a:r>
            <a:r>
              <a:rPr lang="en-US" altLang="x-none" sz="1996" dirty="0">
                <a:solidFill>
                  <a:srgbClr val="FF0000"/>
                </a:solidFill>
              </a:rPr>
              <a:t>discrete </a:t>
            </a:r>
            <a:r>
              <a:rPr lang="ja-JP" altLang="en-US" sz="1996">
                <a:solidFill>
                  <a:srgbClr val="FF0000"/>
                </a:solidFill>
              </a:rPr>
              <a:t>“</a:t>
            </a:r>
            <a:r>
              <a:rPr lang="en-US" altLang="ja-JP" sz="1996" dirty="0">
                <a:solidFill>
                  <a:srgbClr val="FF0000"/>
                </a:solidFill>
              </a:rPr>
              <a:t>chunks</a:t>
            </a:r>
            <a:r>
              <a:rPr lang="ja-JP" altLang="en-US" sz="1996">
                <a:solidFill>
                  <a:srgbClr val="FF0000"/>
                </a:solidFill>
              </a:rPr>
              <a:t>”</a:t>
            </a:r>
            <a:endParaRPr lang="en-US" altLang="zh-CN" sz="1996" dirty="0">
              <a:solidFill>
                <a:srgbClr val="FF0000"/>
              </a:solidFill>
              <a:ea typeface="宋体" charset="-122"/>
            </a:endParaRP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1797" dirty="0">
                <a:ea typeface="宋体" charset="-122"/>
              </a:rPr>
              <a:t>e.g., Internet, cellular data</a:t>
            </a:r>
            <a:endParaRPr lang="en-US" altLang="x-none" sz="1797" dirty="0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64806" y="538753"/>
            <a:ext cx="7769126" cy="60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795" u="sng">
                <a:solidFill>
                  <a:schemeClr val="accent2"/>
                </a:solidFill>
              </a:rPr>
              <a:t>A Taxonomy of Switched Networks</a:t>
            </a:r>
            <a:endParaRPr lang="en-US" altLang="zh-TW" sz="2795" i="1" u="sng">
              <a:solidFill>
                <a:schemeClr val="accent2"/>
              </a:solidFill>
              <a:ea typeface="新細明體" charset="-12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4420234" y="1299344"/>
            <a:ext cx="2056766" cy="6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797" dirty="0"/>
              <a:t>communication networks</a:t>
            </a:r>
            <a:endParaRPr lang="en-US" altLang="x-none" sz="2795" i="1" dirty="0">
              <a:solidFill>
                <a:srgbClr val="000000"/>
              </a:solidFill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608862" y="2294451"/>
            <a:ext cx="2055182" cy="6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797" b="1">
                <a:solidFill>
                  <a:srgbClr val="FF0000"/>
                </a:solidFill>
              </a:rPr>
              <a:t>switched</a:t>
            </a:r>
            <a:br>
              <a:rPr lang="en-US" altLang="x-none" sz="1797" b="1">
                <a:solidFill>
                  <a:srgbClr val="FF0000"/>
                </a:solidFill>
              </a:rPr>
            </a:br>
            <a:r>
              <a:rPr lang="en-US" altLang="x-none" sz="1797" b="1">
                <a:solidFill>
                  <a:srgbClr val="FF0000"/>
                </a:solidFill>
              </a:rPr>
              <a:t>networks</a:t>
            </a:r>
            <a:endParaRPr lang="en-US" altLang="x-none" sz="2795" b="1" i="1">
              <a:solidFill>
                <a:srgbClr val="FF0000"/>
              </a:solidFill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6625598" y="2364172"/>
            <a:ext cx="2056766" cy="6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797"/>
              <a:t>broadcast</a:t>
            </a:r>
            <a:br>
              <a:rPr lang="en-US" altLang="x-none" sz="1797"/>
            </a:br>
            <a:r>
              <a:rPr lang="en-US" altLang="x-none" sz="1797"/>
              <a:t>networks</a:t>
            </a:r>
            <a:endParaRPr lang="en-US" altLang="x-none" sz="2795" i="1">
              <a:solidFill>
                <a:srgbClr val="000000"/>
              </a:solidFill>
            </a:endParaRPr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H="1">
            <a:off x="2372623" y="1755699"/>
            <a:ext cx="2050428" cy="538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499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5800039" y="1754115"/>
            <a:ext cx="1827004" cy="6100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499"/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464807" y="3612810"/>
            <a:ext cx="2056766" cy="92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797" dirty="0"/>
              <a:t>circuit-switch</a:t>
            </a:r>
            <a:r>
              <a:rPr lang="en-US" altLang="x-none" sz="1797" dirty="0">
                <a:ea typeface="宋体" charset="-122"/>
              </a:rPr>
              <a:t>ed</a:t>
            </a:r>
            <a:br>
              <a:rPr lang="en-US" altLang="x-none" sz="1797" dirty="0"/>
            </a:br>
            <a:r>
              <a:rPr lang="en-US" altLang="x-none" sz="1797" dirty="0"/>
              <a:t>networks</a:t>
            </a:r>
            <a:br>
              <a:rPr lang="en-US" altLang="x-none" sz="1797" dirty="0"/>
            </a:br>
            <a:r>
              <a:rPr lang="en-US" altLang="x-none" sz="1797" dirty="0"/>
              <a:t>(e.g., telephone)</a:t>
            </a:r>
            <a:endParaRPr lang="en-US" altLang="x-none" sz="2795" i="1" dirty="0">
              <a:solidFill>
                <a:srgbClr val="000000"/>
              </a:solidFill>
            </a:endParaRP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3285333" y="3581118"/>
            <a:ext cx="3340264" cy="9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45689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797" dirty="0"/>
              <a:t>packet-switch</a:t>
            </a:r>
            <a:r>
              <a:rPr lang="en-US" altLang="x-none" sz="1797" dirty="0">
                <a:ea typeface="宋体" charset="-122"/>
              </a:rPr>
              <a:t>ed</a:t>
            </a:r>
            <a:br>
              <a:rPr lang="en-US" altLang="x-none" sz="1797" dirty="0"/>
            </a:br>
            <a:r>
              <a:rPr lang="en-US" altLang="x-none" sz="1797" dirty="0"/>
              <a:t> networks</a:t>
            </a:r>
            <a:br>
              <a:rPr lang="en-US" altLang="x-none" sz="1797" dirty="0"/>
            </a:br>
            <a:r>
              <a:rPr lang="en-US" altLang="x-none" sz="1797" dirty="0"/>
              <a:t>(e.g., Internet)</a:t>
            </a:r>
            <a:endParaRPr lang="en-US" altLang="x-none" sz="2795" i="1" dirty="0">
              <a:solidFill>
                <a:srgbClr val="000000"/>
              </a:solidFill>
            </a:endParaRPr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 flipH="1">
            <a:off x="1310964" y="3048704"/>
            <a:ext cx="1210608" cy="6148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499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2749750" y="3055043"/>
            <a:ext cx="1451462" cy="538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64" tIns="45632" rIns="91264" bIns="45632" anchor="ctr"/>
          <a:lstStyle/>
          <a:p>
            <a:endParaRPr lang="en-US" sz="499"/>
          </a:p>
        </p:txBody>
      </p:sp>
    </p:spTree>
    <p:extLst>
      <p:ext uri="{BB962C8B-B14F-4D97-AF65-F5344CB8AC3E}">
        <p14:creationId xmlns:p14="http://schemas.microsoft.com/office/powerpoint/2010/main" val="408336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A00FA61-8D13-8545-9FE5-B526EFBA9110}" type="slidenum">
              <a:rPr lang="en-US" altLang="x-none" sz="1198">
                <a:latin typeface="Tahoma" charset="0"/>
              </a:rPr>
              <a:pPr/>
              <a:t>18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</a:t>
            </a:r>
            <a:r>
              <a:rPr lang="en-US" altLang="zh-CN" sz="2795" dirty="0"/>
              <a:t>.</a:t>
            </a:r>
            <a:r>
              <a:rPr lang="en-US" altLang="x-none" sz="2795" dirty="0"/>
              <a:t>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rgbClr val="C00000"/>
              </a:buClr>
              <a:buSzPct val="95000"/>
              <a:buFont typeface="Wingdings" charset="2"/>
              <a:buChar char="Ø"/>
            </a:pPr>
            <a:r>
              <a:rPr lang="en-US" altLang="x-none" sz="2795" i="1" dirty="0">
                <a:solidFill>
                  <a:srgbClr val="C00000"/>
                </a:solidFill>
              </a:rPr>
              <a:t>A taxonomy of communication networks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95000"/>
              <a:buFont typeface="Wingdings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circuit switch</a:t>
            </a:r>
            <a:r>
              <a:rPr lang="en-US" altLang="x-none" sz="2396" i="1" dirty="0">
                <a:solidFill>
                  <a:srgbClr val="C00000"/>
                </a:solidFill>
                <a:ea typeface="宋体" charset="-122"/>
              </a:rPr>
              <a:t>ed</a:t>
            </a:r>
            <a:r>
              <a:rPr lang="en-US" altLang="zh-CN" sz="2396" i="1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x-none" sz="2396" i="1" dirty="0">
                <a:solidFill>
                  <a:srgbClr val="C00000"/>
                </a:solidFill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140661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E1A9BF7-97F4-6B4E-9A75-B390663964E9}" type="slidenum">
              <a:rPr lang="en-US" altLang="x-none" sz="1198">
                <a:latin typeface="Tahoma" charset="0"/>
              </a:rPr>
              <a:pPr/>
              <a:t>19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Circuit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534527" y="1597242"/>
            <a:ext cx="3802957" cy="373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396" dirty="0">
                <a:ea typeface="宋体" charset="-122"/>
              </a:rPr>
              <a:t>Each link has a number of “</a:t>
            </a:r>
            <a:r>
              <a:rPr lang="en-US" altLang="zh-CN" sz="2396" dirty="0">
                <a:solidFill>
                  <a:schemeClr val="accent2"/>
                </a:solidFill>
                <a:ea typeface="宋体" charset="-122"/>
              </a:rPr>
              <a:t>circuits</a:t>
            </a:r>
            <a:r>
              <a:rPr lang="en-US" altLang="zh-CN" sz="2396" dirty="0">
                <a:ea typeface="宋体" charset="-122"/>
              </a:rPr>
              <a:t>”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1996" dirty="0">
                <a:ea typeface="宋体" charset="-122"/>
              </a:rPr>
              <a:t>sometime we refer to a “circuit” as a channel or a line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zh-CN" sz="1996" dirty="0"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396" dirty="0">
                <a:ea typeface="宋体" charset="-122"/>
              </a:rPr>
              <a:t>An e</a:t>
            </a:r>
            <a:r>
              <a:rPr lang="en-US" altLang="x-none" sz="2396" dirty="0"/>
              <a:t>nd-to-end </a:t>
            </a:r>
            <a:r>
              <a:rPr lang="en-US" altLang="zh-CN" sz="2396" dirty="0">
                <a:ea typeface="宋体" charset="-122"/>
              </a:rPr>
              <a:t>connection reserves one “circuit” at each link</a:t>
            </a:r>
            <a:endParaRPr lang="en-US" altLang="zh-CN" sz="1996" dirty="0">
              <a:ea typeface="宋体" charset="-122"/>
            </a:endParaRPr>
          </a:p>
        </p:txBody>
      </p:sp>
      <p:graphicFrame>
        <p:nvGraphicFramePr>
          <p:cNvPr id="39940" name="Object 229"/>
          <p:cNvGraphicFramePr>
            <a:graphicFrameLocks noChangeAspect="1"/>
          </p:cNvGraphicFramePr>
          <p:nvPr/>
        </p:nvGraphicFramePr>
        <p:xfrm>
          <a:off x="4267764" y="1497415"/>
          <a:ext cx="4858278" cy="406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Photo Editor Photo" r:id="rId4" imgW="11155332" imgH="9326277" progId="MSPhotoEd.3">
                  <p:embed/>
                </p:oleObj>
              </mc:Choice>
              <mc:Fallback>
                <p:oleObj name="Photo Editor Photo" r:id="rId4" imgW="11155332" imgH="9326277" progId="MSPhotoEd.3">
                  <p:embed/>
                  <p:pic>
                    <p:nvPicPr>
                      <p:cNvPr id="3994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764" y="1497415"/>
                        <a:ext cx="4858278" cy="4061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230"/>
          <p:cNvSpPr txBox="1">
            <a:spLocks noChangeArrowheads="1"/>
          </p:cNvSpPr>
          <p:nvPr/>
        </p:nvSpPr>
        <p:spPr bwMode="auto">
          <a:xfrm>
            <a:off x="464806" y="6167129"/>
            <a:ext cx="5568164" cy="58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597">
                <a:ea typeface="宋体" charset="-122"/>
              </a:rPr>
              <a:t>First commercial telephone switchboard was </a:t>
            </a:r>
            <a:r>
              <a:rPr lang="en-US" altLang="x-none" sz="1597"/>
              <a:t>opened in </a:t>
            </a:r>
            <a:br>
              <a:rPr lang="en-US" altLang="x-none" sz="1597"/>
            </a:br>
            <a:r>
              <a:rPr lang="en-US" altLang="x-none" sz="1597"/>
              <a:t>1878 to serve the 21 telephone customers in New Haven</a:t>
            </a:r>
          </a:p>
        </p:txBody>
      </p:sp>
      <p:pic>
        <p:nvPicPr>
          <p:cNvPr id="39942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4382" y="4891554"/>
            <a:ext cx="2972645" cy="197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56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4931E3-3BF1-1046-98B2-A0910A46CF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Admin. and recap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A taxonomy of communication networks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Layered network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33895F5-5548-6D43-8782-ECD5BEE600F0}" type="slidenum">
              <a:rPr lang="en-US" altLang="x-none" sz="1198">
                <a:latin typeface="Tahoma" charset="0"/>
              </a:rPr>
              <a:pPr/>
              <a:t>20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34527" y="228178"/>
            <a:ext cx="8068608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194" u="sng">
                <a:solidFill>
                  <a:schemeClr val="accent2"/>
                </a:solidFill>
              </a:rPr>
              <a:t>Circuit Switching: Resources/Circuits </a:t>
            </a:r>
            <a:br>
              <a:rPr lang="en-US" altLang="x-none" sz="3194" u="sng">
                <a:solidFill>
                  <a:schemeClr val="accent2"/>
                </a:solidFill>
              </a:rPr>
            </a:br>
            <a:r>
              <a:rPr lang="en-US" altLang="x-none" sz="3194" u="sng">
                <a:solidFill>
                  <a:schemeClr val="accent2"/>
                </a:solidFill>
              </a:rPr>
              <a:t>(Frequency</a:t>
            </a:r>
            <a:r>
              <a:rPr lang="en-US" altLang="zh-CN" sz="3194" u="sng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x-none" sz="3194" u="sng">
                <a:solidFill>
                  <a:schemeClr val="accent2"/>
                </a:solidFill>
              </a:rPr>
              <a:t>Time</a:t>
            </a:r>
            <a:r>
              <a:rPr lang="en-US" altLang="zh-CN" sz="3194" u="sng">
                <a:solidFill>
                  <a:schemeClr val="accent2"/>
                </a:solidFill>
                <a:ea typeface="宋体" charset="-122"/>
              </a:rPr>
              <a:t> and others</a:t>
            </a:r>
            <a:r>
              <a:rPr lang="en-US" altLang="x-none" sz="3194" u="sng">
                <a:solidFill>
                  <a:schemeClr val="accent2"/>
                </a:solidFill>
              </a:rPr>
              <a:t>)</a:t>
            </a:r>
            <a:endParaRPr lang="en-US" altLang="x-none" sz="3594" u="sng">
              <a:solidFill>
                <a:schemeClr val="accent2"/>
              </a:solidFill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40865" y="1451462"/>
            <a:ext cx="2972645" cy="486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/>
              <a:t>Divide link resource into </a:t>
            </a:r>
            <a:r>
              <a:rPr lang="ja-JP" altLang="en-US" sz="1996"/>
              <a:t>“</a:t>
            </a:r>
            <a:r>
              <a:rPr lang="en-US" altLang="ja-JP" sz="1996" dirty="0"/>
              <a:t>circuits</a:t>
            </a:r>
            <a:r>
              <a:rPr lang="ja-JP" altLang="en-US" sz="1996"/>
              <a:t>”</a:t>
            </a:r>
            <a:endParaRPr lang="en-US" altLang="ja-JP" sz="1996" dirty="0"/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996" dirty="0"/>
              <a:t>frequency division multiplexing  (FDM)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996" dirty="0"/>
              <a:t>time division multiplexing (TDM)</a:t>
            </a:r>
            <a:endParaRPr lang="en-US" altLang="zh-CN" sz="1996" dirty="0">
              <a:ea typeface="宋体" charset="-122"/>
            </a:endParaRP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1996" dirty="0">
                <a:ea typeface="宋体" charset="-122"/>
              </a:rPr>
              <a:t>others such as code division multiplexing (CDM), color/lambda division</a:t>
            </a:r>
            <a:endParaRPr lang="en-US" altLang="x-none" sz="1797" dirty="0"/>
          </a:p>
        </p:txBody>
      </p:sp>
      <p:graphicFrame>
        <p:nvGraphicFramePr>
          <p:cNvPr id="41988" name="Object 9"/>
          <p:cNvGraphicFramePr>
            <a:graphicFrameLocks noChangeAspect="1"/>
          </p:cNvGraphicFramePr>
          <p:nvPr/>
        </p:nvGraphicFramePr>
        <p:xfrm>
          <a:off x="3278994" y="1638441"/>
          <a:ext cx="5476259" cy="422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Photo Editor Photo" r:id="rId4" imgW="9000000" imgH="6942857" progId="MSPhotoEd.3">
                  <p:embed/>
                </p:oleObj>
              </mc:Choice>
              <mc:Fallback>
                <p:oleObj name="Photo Editor Photo" r:id="rId4" imgW="9000000" imgH="6942857" progId="MSPhotoEd.3">
                  <p:embed/>
                  <p:pic>
                    <p:nvPicPr>
                      <p:cNvPr id="4198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994" y="1638441"/>
                        <a:ext cx="5476259" cy="4224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72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280E818-B2E8-2F4A-BB54-89080E550402}" type="slidenum">
              <a:rPr lang="en-US" altLang="x-none" sz="1198">
                <a:latin typeface="Tahoma" charset="0"/>
              </a:rPr>
              <a:pPr/>
              <a:t>21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Switching: The Process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Three phases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circuit establishment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circuit termination</a:t>
            </a:r>
          </a:p>
        </p:txBody>
      </p:sp>
    </p:spTree>
    <p:extLst>
      <p:ext uri="{BB962C8B-B14F-4D97-AF65-F5344CB8AC3E}">
        <p14:creationId xmlns:p14="http://schemas.microsoft.com/office/powerpoint/2010/main" val="271235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FF60938-941C-5344-91DF-2FF43D32F756}" type="slidenum">
              <a:rPr lang="en-US" altLang="x-none" sz="1198">
                <a:latin typeface="Tahoma" charset="0"/>
              </a:rPr>
              <a:pPr/>
              <a:t>22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4261425" y="1711332"/>
            <a:ext cx="0" cy="1109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261425" y="1769961"/>
            <a:ext cx="0" cy="11091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068526" y="1917324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1792672" y="2069442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068526" y="1993383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1792672" y="2147087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1068526" y="3086734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3152229" y="3519321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1068526" y="3810881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3152229" y="4256143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3729011" y="2966307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 flipH="1">
            <a:off x="1985989" y="2795174"/>
            <a:ext cx="20600" cy="38283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 rot="16200000" flipH="1">
            <a:off x="4441274" y="1526729"/>
            <a:ext cx="304237" cy="5173606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 rot="5400000">
            <a:off x="2776687" y="2322973"/>
            <a:ext cx="183810" cy="1724007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112672" name="AutoShape 32"/>
          <p:cNvSpPr>
            <a:spLocks/>
          </p:cNvSpPr>
          <p:nvPr/>
        </p:nvSpPr>
        <p:spPr bwMode="auto">
          <a:xfrm>
            <a:off x="1757811" y="3124763"/>
            <a:ext cx="90321" cy="1064828"/>
          </a:xfrm>
          <a:prstGeom prst="leftBrace">
            <a:avLst>
              <a:gd name="adj1" fmla="val 98245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48" tIns="45827" rIns="91648" bIns="229137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spcAft>
                <a:spcPts val="998"/>
              </a:spcAft>
            </a:pPr>
            <a:r>
              <a:rPr lang="en-US" altLang="x-none" sz="1597"/>
              <a:t>circuit               </a:t>
            </a:r>
            <a:br>
              <a:rPr lang="en-US" altLang="x-none" sz="1597"/>
            </a:br>
            <a:r>
              <a:rPr lang="en-US" altLang="x-none" sz="1597"/>
              <a:t>establishment</a:t>
            </a:r>
            <a:r>
              <a:rPr lang="en-US" altLang="x-none" sz="1597">
                <a:latin typeface="新細明體" charset="-120"/>
              </a:rPr>
              <a:t>   </a:t>
            </a:r>
            <a:endParaRPr lang="en-US" altLang="x-none" sz="1597">
              <a:solidFill>
                <a:srgbClr val="000000"/>
              </a:solidFill>
              <a:latin typeface="新細明體" charset="-12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743552" y="4265651"/>
            <a:ext cx="5441398" cy="1766791"/>
            <a:chOff x="1099" y="2692"/>
            <a:chExt cx="3434" cy="1115"/>
          </a:xfrm>
        </p:grpSpPr>
        <p:sp>
          <p:nvSpPr>
            <p:cNvPr id="46125" name="AutoShape 14"/>
            <p:cNvSpPr>
              <a:spLocks noChangeArrowheads="1"/>
            </p:cNvSpPr>
            <p:nvPr/>
          </p:nvSpPr>
          <p:spPr bwMode="auto">
            <a:xfrm rot="5400000">
              <a:off x="2343" y="1617"/>
              <a:ext cx="1115" cy="3265"/>
            </a:xfrm>
            <a:prstGeom prst="parallelogram">
              <a:avLst>
                <a:gd name="adj" fmla="val 25000"/>
              </a:avLst>
            </a:prstGeom>
            <a:solidFill>
              <a:srgbClr val="C1CE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1924" tIns="45962" rIns="91924" bIns="45962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2396" i="1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DATA</a:t>
              </a:r>
            </a:p>
          </p:txBody>
        </p:sp>
        <p:sp>
          <p:nvSpPr>
            <p:cNvPr id="46126" name="AutoShape 33"/>
            <p:cNvSpPr>
              <a:spLocks/>
            </p:cNvSpPr>
            <p:nvPr/>
          </p:nvSpPr>
          <p:spPr bwMode="auto">
            <a:xfrm>
              <a:off x="1099" y="2739"/>
              <a:ext cx="48" cy="769"/>
            </a:xfrm>
            <a:prstGeom prst="leftBrace">
              <a:avLst>
                <a:gd name="adj1" fmla="val 13350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648" tIns="45827" rIns="91648" bIns="229137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spcAft>
                  <a:spcPts val="998"/>
                </a:spcAft>
              </a:pPr>
              <a:r>
                <a:rPr lang="en-US" altLang="x-none" sz="1597"/>
                <a:t>data                  </a:t>
              </a:r>
              <a:br>
                <a:rPr lang="en-US" altLang="x-none" sz="1597"/>
              </a:br>
              <a:r>
                <a:rPr lang="en-US" altLang="x-none" sz="1597"/>
                <a:t> transmission</a:t>
              </a:r>
              <a:r>
                <a:rPr lang="en-US" altLang="x-none" sz="1597">
                  <a:latin typeface="新細明體" charset="-120"/>
                </a:rPr>
                <a:t>  </a:t>
              </a:r>
              <a:r>
                <a:rPr lang="en-US" altLang="x-none" sz="1597">
                  <a:solidFill>
                    <a:srgbClr val="000000"/>
                  </a:solidFill>
                  <a:latin typeface="新細明體" charset="-120"/>
                </a:rPr>
                <a:t>   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743551" y="5633132"/>
            <a:ext cx="5436644" cy="762176"/>
            <a:chOff x="1099" y="3555"/>
            <a:chExt cx="3431" cy="481"/>
          </a:xfrm>
        </p:grpSpPr>
        <p:sp>
          <p:nvSpPr>
            <p:cNvPr id="46123" name="AutoShape 24"/>
            <p:cNvSpPr>
              <a:spLocks noChangeArrowheads="1"/>
            </p:cNvSpPr>
            <p:nvPr/>
          </p:nvSpPr>
          <p:spPr bwMode="auto">
            <a:xfrm rot="16200000" flipH="1">
              <a:off x="2782" y="2287"/>
              <a:ext cx="232" cy="3265"/>
            </a:xfrm>
            <a:prstGeom prst="parallelogram">
              <a:avLst>
                <a:gd name="adj" fmla="val 808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1951" tIns="45977" rIns="91951" bIns="45977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46124" name="AutoShape 34"/>
            <p:cNvSpPr>
              <a:spLocks/>
            </p:cNvSpPr>
            <p:nvPr/>
          </p:nvSpPr>
          <p:spPr bwMode="auto">
            <a:xfrm>
              <a:off x="1099" y="3555"/>
              <a:ext cx="48" cy="481"/>
            </a:xfrm>
            <a:prstGeom prst="leftBrace">
              <a:avLst>
                <a:gd name="adj1" fmla="val 8350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648" tIns="45827" rIns="91648" bIns="229137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spcAft>
                  <a:spcPts val="998"/>
                </a:spcAft>
              </a:pPr>
              <a:r>
                <a:rPr lang="en-US" altLang="x-none" sz="1597"/>
                <a:t>circuit               </a:t>
              </a:r>
              <a:br>
                <a:rPr lang="en-US" altLang="x-none" sz="1597"/>
              </a:br>
              <a:r>
                <a:rPr lang="en-US" altLang="x-none" sz="1597"/>
                <a:t>termination</a:t>
              </a:r>
              <a:r>
                <a:rPr lang="en-US" altLang="x-none" sz="1597">
                  <a:latin typeface="新細明體" charset="-120"/>
                </a:rPr>
                <a:t>      </a:t>
              </a:r>
            </a:p>
          </p:txBody>
        </p:sp>
      </p:grpSp>
      <p:sp>
        <p:nvSpPr>
          <p:cNvPr id="46099" name="Text Box 49"/>
          <p:cNvSpPr txBox="1">
            <a:spLocks noChangeArrowheads="1"/>
          </p:cNvSpPr>
          <p:nvPr/>
        </p:nvSpPr>
        <p:spPr bwMode="auto">
          <a:xfrm>
            <a:off x="838764" y="1600412"/>
            <a:ext cx="779606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Host </a:t>
            </a:r>
            <a:r>
              <a:rPr lang="en-US" altLang="zh-CN" sz="1397">
                <a:ea typeface="宋体" charset="-122"/>
              </a:rPr>
              <a:t>A</a:t>
            </a:r>
            <a:endParaRPr lang="en-US" altLang="x-none" sz="1397"/>
          </a:p>
        </p:txBody>
      </p:sp>
      <p:sp>
        <p:nvSpPr>
          <p:cNvPr id="46100" name="Text Box 50"/>
          <p:cNvSpPr txBox="1">
            <a:spLocks noChangeArrowheads="1"/>
          </p:cNvSpPr>
          <p:nvPr/>
        </p:nvSpPr>
        <p:spPr bwMode="auto">
          <a:xfrm>
            <a:off x="7543062" y="1600412"/>
            <a:ext cx="749499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Host </a:t>
            </a:r>
            <a:r>
              <a:rPr lang="en-US" altLang="zh-CN" sz="1397">
                <a:ea typeface="宋体" charset="-122"/>
              </a:rPr>
              <a:t>B</a:t>
            </a:r>
            <a:endParaRPr lang="en-US" altLang="x-none" sz="1397"/>
          </a:p>
        </p:txBody>
      </p:sp>
      <p:sp>
        <p:nvSpPr>
          <p:cNvPr id="46101" name="Text Box 51"/>
          <p:cNvSpPr txBox="1">
            <a:spLocks noChangeArrowheads="1"/>
          </p:cNvSpPr>
          <p:nvPr/>
        </p:nvSpPr>
        <p:spPr bwMode="auto">
          <a:xfrm>
            <a:off x="3272656" y="1752530"/>
            <a:ext cx="836651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Node 1</a:t>
            </a:r>
          </a:p>
        </p:txBody>
      </p:sp>
      <p:sp>
        <p:nvSpPr>
          <p:cNvPr id="46102" name="Text Box 52"/>
          <p:cNvSpPr txBox="1">
            <a:spLocks noChangeArrowheads="1"/>
          </p:cNvSpPr>
          <p:nvPr/>
        </p:nvSpPr>
        <p:spPr bwMode="auto">
          <a:xfrm>
            <a:off x="4869898" y="1752530"/>
            <a:ext cx="836651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Node 2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028773" y="2744471"/>
            <a:ext cx="7160653" cy="518153"/>
            <a:chOff x="1279" y="1826"/>
            <a:chExt cx="4519" cy="327"/>
          </a:xfrm>
        </p:grpSpPr>
        <p:sp>
          <p:nvSpPr>
            <p:cNvPr id="46119" name="Line 36"/>
            <p:cNvSpPr>
              <a:spLocks noChangeShapeType="1"/>
            </p:cNvSpPr>
            <p:nvPr/>
          </p:nvSpPr>
          <p:spPr bwMode="auto">
            <a:xfrm>
              <a:off x="1279" y="2026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20" name="Line 37"/>
            <p:cNvSpPr>
              <a:spLocks noChangeShapeType="1"/>
            </p:cNvSpPr>
            <p:nvPr/>
          </p:nvSpPr>
          <p:spPr bwMode="auto">
            <a:xfrm>
              <a:off x="2345" y="2112"/>
              <a:ext cx="2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21" name="AutoShape 38"/>
            <p:cNvSpPr>
              <a:spLocks/>
            </p:cNvSpPr>
            <p:nvPr/>
          </p:nvSpPr>
          <p:spPr bwMode="auto">
            <a:xfrm>
              <a:off x="4656" y="2020"/>
              <a:ext cx="48" cy="9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397">
                <a:latin typeface="新細明體" charset="-120"/>
              </a:endParaRPr>
            </a:p>
          </p:txBody>
        </p:sp>
        <p:sp>
          <p:nvSpPr>
            <p:cNvPr id="46122" name="Text Box 54"/>
            <p:cNvSpPr txBox="1">
              <a:spLocks noChangeArrowheads="1"/>
            </p:cNvSpPr>
            <p:nvPr/>
          </p:nvSpPr>
          <p:spPr bwMode="auto">
            <a:xfrm>
              <a:off x="4728" y="1826"/>
              <a:ext cx="10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397"/>
                <a:t>propagation delay </a:t>
              </a:r>
            </a:p>
            <a:p>
              <a:pPr algn="l"/>
              <a:r>
                <a:rPr lang="en-US" altLang="zh-CN" sz="1397">
                  <a:ea typeface="宋体" charset="-122"/>
                </a:rPr>
                <a:t>f</a:t>
              </a:r>
              <a:r>
                <a:rPr lang="en-US" altLang="x-none" sz="1397"/>
                <a:t>rom</a:t>
              </a:r>
              <a:r>
                <a:rPr lang="en-US" altLang="zh-CN" sz="1397">
                  <a:ea typeface="宋体" charset="-122"/>
                </a:rPr>
                <a:t> A</a:t>
              </a:r>
              <a:r>
                <a:rPr lang="en-US" altLang="x-none" sz="1397"/>
                <a:t> to </a:t>
              </a:r>
              <a:r>
                <a:rPr lang="en-US" altLang="zh-CN" sz="1397">
                  <a:ea typeface="宋体" charset="-122"/>
                </a:rPr>
                <a:t>Node 1</a:t>
              </a:r>
              <a:endParaRPr lang="en-US" altLang="x-none" sz="1397"/>
            </a:p>
          </p:txBody>
        </p:sp>
      </p:grpSp>
      <p:sp>
        <p:nvSpPr>
          <p:cNvPr id="112667" name="AutoShape 27"/>
          <p:cNvSpPr>
            <a:spLocks noChangeArrowheads="1"/>
          </p:cNvSpPr>
          <p:nvPr/>
        </p:nvSpPr>
        <p:spPr bwMode="auto">
          <a:xfrm rot="5400000">
            <a:off x="6226286" y="2931447"/>
            <a:ext cx="183810" cy="1724007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009758" y="3703130"/>
            <a:ext cx="7141638" cy="562520"/>
            <a:chOff x="1267" y="2404"/>
            <a:chExt cx="4507" cy="261"/>
          </a:xfrm>
        </p:grpSpPr>
        <p:sp>
          <p:nvSpPr>
            <p:cNvPr id="46115" name="Line 40"/>
            <p:cNvSpPr>
              <a:spLocks noChangeShapeType="1"/>
            </p:cNvSpPr>
            <p:nvPr/>
          </p:nvSpPr>
          <p:spPr bwMode="auto">
            <a:xfrm>
              <a:off x="4520" y="2522"/>
              <a:ext cx="13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16" name="Line 41"/>
            <p:cNvSpPr>
              <a:spLocks noChangeShapeType="1"/>
            </p:cNvSpPr>
            <p:nvPr/>
          </p:nvSpPr>
          <p:spPr bwMode="auto">
            <a:xfrm>
              <a:off x="1267" y="2644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17" name="AutoShape 42"/>
            <p:cNvSpPr>
              <a:spLocks/>
            </p:cNvSpPr>
            <p:nvPr/>
          </p:nvSpPr>
          <p:spPr bwMode="auto">
            <a:xfrm>
              <a:off x="4674" y="2528"/>
              <a:ext cx="48" cy="137"/>
            </a:xfrm>
            <a:prstGeom prst="rightBrace">
              <a:avLst>
                <a:gd name="adj1" fmla="val 237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198" i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46118" name="Text Box 55"/>
            <p:cNvSpPr txBox="1">
              <a:spLocks noChangeArrowheads="1"/>
            </p:cNvSpPr>
            <p:nvPr/>
          </p:nvSpPr>
          <p:spPr bwMode="auto">
            <a:xfrm>
              <a:off x="4704" y="2404"/>
              <a:ext cx="10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397"/>
                <a:t>propagation delay </a:t>
              </a:r>
            </a:p>
            <a:p>
              <a:pPr algn="l"/>
              <a:r>
                <a:rPr lang="en-US" altLang="x-none" sz="1397"/>
                <a:t>from </a:t>
              </a:r>
              <a:r>
                <a:rPr lang="en-US" altLang="zh-CN" sz="1397">
                  <a:ea typeface="宋体" charset="-122"/>
                </a:rPr>
                <a:t>B</a:t>
              </a:r>
              <a:r>
                <a:rPr lang="en-US" altLang="x-none" sz="1397"/>
                <a:t> To </a:t>
              </a:r>
              <a:r>
                <a:rPr lang="en-US" altLang="zh-CN" sz="1397">
                  <a:ea typeface="宋体" charset="-122"/>
                </a:rPr>
                <a:t>A</a:t>
              </a:r>
              <a:endParaRPr lang="en-US" altLang="x-none" sz="1397"/>
            </a:p>
          </p:txBody>
        </p:sp>
      </p:grpSp>
      <p:sp>
        <p:nvSpPr>
          <p:cNvPr id="112668" name="AutoShape 28"/>
          <p:cNvSpPr>
            <a:spLocks noChangeArrowheads="1"/>
          </p:cNvSpPr>
          <p:nvPr/>
        </p:nvSpPr>
        <p:spPr bwMode="auto">
          <a:xfrm rot="5400000">
            <a:off x="4502279" y="2635134"/>
            <a:ext cx="182226" cy="172559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729013" y="2516290"/>
            <a:ext cx="3066135" cy="906372"/>
            <a:chOff x="2352" y="1588"/>
            <a:chExt cx="1935" cy="572"/>
          </a:xfrm>
        </p:grpSpPr>
        <p:sp>
          <p:nvSpPr>
            <p:cNvPr id="46111" name="Line 57"/>
            <p:cNvSpPr>
              <a:spLocks noChangeShapeType="1"/>
            </p:cNvSpPr>
            <p:nvPr/>
          </p:nvSpPr>
          <p:spPr bwMode="auto">
            <a:xfrm flipV="1">
              <a:off x="2352" y="168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321" tIns="44368" rIns="90321" bIns="44368"/>
            <a:lstStyle/>
            <a:p>
              <a:endParaRPr lang="en-US" sz="499"/>
            </a:p>
          </p:txBody>
        </p:sp>
        <p:sp>
          <p:nvSpPr>
            <p:cNvPr id="46112" name="Line 58"/>
            <p:cNvSpPr>
              <a:spLocks noChangeShapeType="1"/>
            </p:cNvSpPr>
            <p:nvPr/>
          </p:nvSpPr>
          <p:spPr bwMode="auto">
            <a:xfrm flipV="1">
              <a:off x="2352" y="177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321" tIns="44368" rIns="90321" bIns="44368"/>
            <a:lstStyle/>
            <a:p>
              <a:endParaRPr lang="en-US" sz="499"/>
            </a:p>
          </p:txBody>
        </p:sp>
        <p:sp>
          <p:nvSpPr>
            <p:cNvPr id="46113" name="AutoShape 59"/>
            <p:cNvSpPr>
              <a:spLocks/>
            </p:cNvSpPr>
            <p:nvPr/>
          </p:nvSpPr>
          <p:spPr bwMode="auto">
            <a:xfrm>
              <a:off x="2736" y="1684"/>
              <a:ext cx="52" cy="96"/>
            </a:xfrm>
            <a:prstGeom prst="rightBrace">
              <a:avLst>
                <a:gd name="adj1" fmla="val 153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397">
                <a:latin typeface="新細明體" charset="-120"/>
              </a:endParaRPr>
            </a:p>
          </p:txBody>
        </p:sp>
        <p:sp>
          <p:nvSpPr>
            <p:cNvPr id="46114" name="Text Box 60"/>
            <p:cNvSpPr txBox="1">
              <a:spLocks noChangeArrowheads="1"/>
            </p:cNvSpPr>
            <p:nvPr/>
          </p:nvSpPr>
          <p:spPr bwMode="auto">
            <a:xfrm>
              <a:off x="2771" y="1588"/>
              <a:ext cx="15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1397"/>
                <a:t>processing delay at Node 1</a:t>
              </a:r>
            </a:p>
          </p:txBody>
        </p:sp>
      </p:grpSp>
      <p:sp>
        <p:nvSpPr>
          <p:cNvPr id="46108" name="Text Box 63"/>
          <p:cNvSpPr txBox="1">
            <a:spLocks noChangeArrowheads="1"/>
          </p:cNvSpPr>
          <p:nvPr/>
        </p:nvSpPr>
        <p:spPr bwMode="auto">
          <a:xfrm>
            <a:off x="312688" y="438925"/>
            <a:ext cx="7862615" cy="6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53" tIns="45626" rIns="91253" bIns="45626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Timing Diagram of Circuit Switching</a:t>
            </a:r>
          </a:p>
        </p:txBody>
      </p:sp>
      <p:sp>
        <p:nvSpPr>
          <p:cNvPr id="46109" name="Line 69"/>
          <p:cNvSpPr>
            <a:spLocks noChangeShapeType="1"/>
          </p:cNvSpPr>
          <p:nvPr/>
        </p:nvSpPr>
        <p:spPr bwMode="auto">
          <a:xfrm>
            <a:off x="5478372" y="2972645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46110" name="Line 70"/>
          <p:cNvSpPr>
            <a:spLocks noChangeShapeType="1"/>
          </p:cNvSpPr>
          <p:nvPr/>
        </p:nvSpPr>
        <p:spPr bwMode="auto">
          <a:xfrm>
            <a:off x="7158011" y="2972645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</p:spTree>
    <p:extLst>
      <p:ext uri="{BB962C8B-B14F-4D97-AF65-F5344CB8AC3E}">
        <p14:creationId xmlns:p14="http://schemas.microsoft.com/office/powerpoint/2010/main" val="15982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6" grpId="0" animBg="1"/>
      <p:bldP spid="112669" grpId="0" animBg="1"/>
      <p:bldP spid="112672" grpId="0" animBg="1"/>
      <p:bldP spid="112667" grpId="0" animBg="1"/>
      <p:bldP spid="1126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38FEDBB-C540-474D-83C0-283D5A0BFC9F}" type="slidenum">
              <a:rPr lang="en-US" altLang="x-none" sz="1198">
                <a:latin typeface="Tahoma" charset="0"/>
              </a:rPr>
              <a:pPr/>
              <a:t>23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88747" y="266207"/>
            <a:ext cx="8201712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795" u="sng">
                <a:solidFill>
                  <a:schemeClr val="accent2"/>
                </a:solidFill>
              </a:rPr>
              <a:t>Delay Calculation in Circuit Switched Networks</a:t>
            </a:r>
            <a:endParaRPr lang="en-US" altLang="x-none" sz="3194" u="sng">
              <a:solidFill>
                <a:schemeClr val="accent2"/>
              </a:solidFill>
            </a:endParaRP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616924" y="3124763"/>
            <a:ext cx="4145224" cy="1825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Propagation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d = length of physical link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s = propagation speed in medium (~2x10</a:t>
            </a:r>
            <a:r>
              <a:rPr lang="en-US" altLang="x-none" sz="2396" baseline="30000" dirty="0"/>
              <a:t>5</a:t>
            </a:r>
            <a:r>
              <a:rPr lang="en-US" altLang="x-none" sz="2396" dirty="0"/>
              <a:t> km/sec)</a:t>
            </a:r>
          </a:p>
        </p:txBody>
      </p:sp>
      <p:sp>
        <p:nvSpPr>
          <p:cNvPr id="48132" name="Rectangle 62"/>
          <p:cNvSpPr>
            <a:spLocks noChangeArrowheads="1"/>
          </p:cNvSpPr>
          <p:nvPr/>
        </p:nvSpPr>
        <p:spPr bwMode="auto">
          <a:xfrm>
            <a:off x="388747" y="1527521"/>
            <a:ext cx="4487490" cy="119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42283" indent="-34228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dirty="0">
                <a:solidFill>
                  <a:srgbClr val="FF0000"/>
                </a:solidFill>
              </a:rPr>
              <a:t> Propagation delay</a:t>
            </a:r>
            <a:r>
              <a:rPr lang="en-US" altLang="x-none" sz="2396" dirty="0"/>
              <a:t>: delay for the first bit to go from </a:t>
            </a:r>
            <a:r>
              <a:rPr lang="en-US" altLang="zh-CN" sz="2396" dirty="0">
                <a:ea typeface="宋体" charset="-122"/>
              </a:rPr>
              <a:t>a </a:t>
            </a:r>
            <a:r>
              <a:rPr lang="en-US" altLang="x-none" sz="2396" dirty="0"/>
              <a:t>source to </a:t>
            </a:r>
            <a:r>
              <a:rPr lang="en-US" altLang="zh-CN" sz="2396" dirty="0">
                <a:ea typeface="宋体" charset="-122"/>
              </a:rPr>
              <a:t>a </a:t>
            </a:r>
            <a:r>
              <a:rPr lang="en-US" altLang="x-none" sz="2396" dirty="0"/>
              <a:t>destination</a:t>
            </a:r>
          </a:p>
        </p:txBody>
      </p:sp>
      <p:sp>
        <p:nvSpPr>
          <p:cNvPr id="48133" name="AutoShape 64"/>
          <p:cNvSpPr>
            <a:spLocks noChangeArrowheads="1"/>
          </p:cNvSpPr>
          <p:nvPr/>
        </p:nvSpPr>
        <p:spPr bwMode="auto">
          <a:xfrm rot="5400000">
            <a:off x="5460149" y="3238061"/>
            <a:ext cx="1766791" cy="1388079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CN" sz="19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1996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8134" name="Line 66"/>
          <p:cNvSpPr>
            <a:spLocks noChangeShapeType="1"/>
          </p:cNvSpPr>
          <p:nvPr/>
        </p:nvSpPr>
        <p:spPr bwMode="auto">
          <a:xfrm>
            <a:off x="5649505" y="3048704"/>
            <a:ext cx="19775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48135" name="Line 67"/>
          <p:cNvSpPr>
            <a:spLocks noChangeShapeType="1"/>
          </p:cNvSpPr>
          <p:nvPr/>
        </p:nvSpPr>
        <p:spPr bwMode="auto">
          <a:xfrm>
            <a:off x="7018569" y="3505059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48136" name="Line 68"/>
          <p:cNvSpPr>
            <a:spLocks noChangeShapeType="1"/>
          </p:cNvSpPr>
          <p:nvPr/>
        </p:nvSpPr>
        <p:spPr bwMode="auto">
          <a:xfrm>
            <a:off x="7018569" y="4798065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79882" name="Rectangle 70"/>
          <p:cNvSpPr>
            <a:spLocks noChangeArrowheads="1"/>
          </p:cNvSpPr>
          <p:nvPr/>
        </p:nvSpPr>
        <p:spPr bwMode="auto">
          <a:xfrm>
            <a:off x="7058184" y="3096241"/>
            <a:ext cx="2039335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996"/>
              <a:t>prop. delay: d/s</a:t>
            </a:r>
          </a:p>
        </p:txBody>
      </p:sp>
    </p:spTree>
    <p:extLst>
      <p:ext uri="{BB962C8B-B14F-4D97-AF65-F5344CB8AC3E}">
        <p14:creationId xmlns:p14="http://schemas.microsoft.com/office/powerpoint/2010/main" val="36728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5BA3F4B8-9937-7240-96ED-C7D23C8DD091}" type="slidenum">
              <a:rPr lang="en-US" altLang="x-none" sz="1198">
                <a:latin typeface="Tahoma" charset="0"/>
              </a:rPr>
              <a:pPr/>
              <a:t>24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477482" y="266207"/>
            <a:ext cx="8201712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795" u="sng">
                <a:solidFill>
                  <a:schemeClr val="accent2"/>
                </a:solidFill>
              </a:rPr>
              <a:t>Delay Calculation in Circuit Switched Networks</a:t>
            </a:r>
            <a:endParaRPr lang="en-US" altLang="x-none" sz="3194" u="sng">
              <a:solidFill>
                <a:schemeClr val="accent2"/>
              </a:solidFill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92983" y="3124763"/>
            <a:ext cx="4107194" cy="1920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Transmission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R = reserved bandwidth (bps)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L = message length (bits)</a:t>
            </a:r>
          </a:p>
        </p:txBody>
      </p:sp>
      <p:sp>
        <p:nvSpPr>
          <p:cNvPr id="50180" name="AutoShape 64"/>
          <p:cNvSpPr>
            <a:spLocks noChangeArrowheads="1"/>
          </p:cNvSpPr>
          <p:nvPr/>
        </p:nvSpPr>
        <p:spPr bwMode="auto">
          <a:xfrm rot="5400000">
            <a:off x="5295354" y="3618357"/>
            <a:ext cx="1766791" cy="1388079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CN" sz="19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1996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0181" name="Line 66"/>
          <p:cNvSpPr>
            <a:spLocks noChangeShapeType="1"/>
          </p:cNvSpPr>
          <p:nvPr/>
        </p:nvSpPr>
        <p:spPr bwMode="auto">
          <a:xfrm>
            <a:off x="5484710" y="3429000"/>
            <a:ext cx="19775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2" name="Line 67"/>
          <p:cNvSpPr>
            <a:spLocks noChangeShapeType="1"/>
          </p:cNvSpPr>
          <p:nvPr/>
        </p:nvSpPr>
        <p:spPr bwMode="auto">
          <a:xfrm>
            <a:off x="6853775" y="3885355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3" name="Line 68"/>
          <p:cNvSpPr>
            <a:spLocks noChangeShapeType="1"/>
          </p:cNvSpPr>
          <p:nvPr/>
        </p:nvSpPr>
        <p:spPr bwMode="auto">
          <a:xfrm>
            <a:off x="6853775" y="5178360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4" name="Rectangle 70"/>
          <p:cNvSpPr>
            <a:spLocks noChangeArrowheads="1"/>
          </p:cNvSpPr>
          <p:nvPr/>
        </p:nvSpPr>
        <p:spPr bwMode="auto">
          <a:xfrm>
            <a:off x="6893390" y="3476538"/>
            <a:ext cx="586289" cy="3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/>
              <a:t>d/s</a:t>
            </a:r>
          </a:p>
        </p:txBody>
      </p:sp>
      <p:sp>
        <p:nvSpPr>
          <p:cNvPr id="79883" name="Rectangle 71"/>
          <p:cNvSpPr>
            <a:spLocks noChangeArrowheads="1"/>
          </p:cNvSpPr>
          <p:nvPr/>
        </p:nvSpPr>
        <p:spPr bwMode="auto">
          <a:xfrm>
            <a:off x="6788809" y="4341710"/>
            <a:ext cx="2353079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996">
                <a:ea typeface="宋体" charset="-122"/>
              </a:rPr>
              <a:t>trans. delay = L/R</a:t>
            </a:r>
            <a:endParaRPr lang="en-US" altLang="x-none" sz="1996"/>
          </a:p>
        </p:txBody>
      </p:sp>
      <p:sp>
        <p:nvSpPr>
          <p:cNvPr id="50186" name="Rectangle 62"/>
          <p:cNvSpPr>
            <a:spLocks noChangeArrowheads="1"/>
          </p:cNvSpPr>
          <p:nvPr/>
        </p:nvSpPr>
        <p:spPr bwMode="auto">
          <a:xfrm>
            <a:off x="540865" y="1679639"/>
            <a:ext cx="4107194" cy="119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42283" indent="-34228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dirty="0">
                <a:solidFill>
                  <a:srgbClr val="FF0000"/>
                </a:solidFill>
              </a:rPr>
              <a:t> Transmission delay</a:t>
            </a:r>
            <a:r>
              <a:rPr lang="en-US" altLang="x-none" sz="2396" dirty="0"/>
              <a:t>: time to pump data onto link at </a:t>
            </a:r>
            <a:r>
              <a:rPr lang="en-US" altLang="x-none" sz="2396" i="1" dirty="0">
                <a:solidFill>
                  <a:schemeClr val="accent2"/>
                </a:solidFill>
              </a:rPr>
              <a:t>line  </a:t>
            </a:r>
            <a:r>
              <a:rPr lang="en-US" altLang="x-none" sz="2396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52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D5C36BD-E36E-914D-BBE4-DA7AD5AF1823}" type="slidenum">
              <a:rPr lang="en-US" altLang="x-none" sz="1198">
                <a:latin typeface="Tahoma" charset="0"/>
              </a:rPr>
              <a:pPr/>
              <a:t>25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594">
                <a:ea typeface="ＭＳ Ｐゴシック" charset="-128"/>
              </a:rPr>
              <a:t>An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527" y="1600412"/>
            <a:ext cx="8068608" cy="464753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</a:rPr>
              <a:t>Propagation delay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suppose the distance between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 and </a:t>
            </a:r>
            <a:r>
              <a:rPr lang="en-US" altLang="zh-CN" sz="1996" dirty="0">
                <a:ea typeface="宋体" charset="-122"/>
              </a:rPr>
              <a:t>B</a:t>
            </a:r>
            <a:r>
              <a:rPr lang="en-US" altLang="x-none" sz="1996" dirty="0">
                <a:ea typeface="ＭＳ Ｐゴシック" charset="-128"/>
              </a:rPr>
              <a:t> is 4000 km, then one-way propagation delay is:</a:t>
            </a:r>
          </a:p>
          <a:p>
            <a:endParaRPr lang="en-US" altLang="x-none" sz="2396" dirty="0">
              <a:ea typeface="ＭＳ Ｐゴシック" charset="-128"/>
            </a:endParaRPr>
          </a:p>
          <a:p>
            <a:endParaRPr lang="en-US" altLang="zh-CN" sz="2396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</a:rPr>
              <a:t>Transmission delay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suppose your </a:t>
            </a:r>
            <a:r>
              <a:rPr lang="en-US" altLang="x-none" sz="1996" dirty="0" err="1">
                <a:ea typeface="ＭＳ Ｐゴシック" charset="-128"/>
              </a:rPr>
              <a:t>iphone</a:t>
            </a:r>
            <a:r>
              <a:rPr lang="en-US" altLang="x-none" sz="1996" dirty="0">
                <a:ea typeface="ＭＳ Ｐゴシック" charset="-128"/>
              </a:rPr>
              <a:t> reserves a one-slot HSCSD channel</a:t>
            </a:r>
          </a:p>
          <a:p>
            <a:pPr lvl="2"/>
            <a:r>
              <a:rPr lang="en-US" altLang="x-none" sz="1797" dirty="0">
                <a:ea typeface="ＭＳ Ｐゴシック" charset="-128"/>
              </a:rPr>
              <a:t>each HSCSD frame can transmit about 115 kbps</a:t>
            </a:r>
          </a:p>
          <a:p>
            <a:pPr lvl="2"/>
            <a:r>
              <a:rPr lang="en-US" altLang="x-none" sz="1797" dirty="0">
                <a:ea typeface="ＭＳ Ｐゴシック" charset="-128"/>
              </a:rPr>
              <a:t>a frame is divided into 8 slots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then the transmission delay of using one reserved slot for a message of 1 Kbits:</a:t>
            </a:r>
          </a:p>
        </p:txBody>
      </p:sp>
      <p:graphicFrame>
        <p:nvGraphicFramePr>
          <p:cNvPr id="717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6581" y="2820527"/>
          <a:ext cx="2662070" cy="60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7" name="Equation" r:id="rId4" imgW="1054100" imgH="241300" progId="Equation.3">
                  <p:embed/>
                </p:oleObj>
              </mc:Choice>
              <mc:Fallback>
                <p:oleObj name="Equation" r:id="rId4" imgW="1054100" imgH="241300" progId="Equation.3">
                  <p:embed/>
                  <p:pic>
                    <p:nvPicPr>
                      <p:cNvPr id="717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581" y="2820527"/>
                        <a:ext cx="2662070" cy="608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2974759" y="5862893"/>
          <a:ext cx="2229484" cy="66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8" name="Equation" r:id="rId6" imgW="812447" imgH="241195" progId="Equation.3">
                  <p:embed/>
                </p:oleObj>
              </mc:Choice>
              <mc:Fallback>
                <p:oleObj name="Equation" r:id="rId6" imgW="812447" imgH="241195" progId="Equation.3">
                  <p:embed/>
                  <p:pic>
                    <p:nvPicPr>
                      <p:cNvPr id="71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759" y="5862893"/>
                        <a:ext cx="2229484" cy="660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3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5196C17-A462-9E4A-9A66-BBFE36B5E757}" type="slidenum">
              <a:rPr lang="en-US" altLang="x-none" sz="1198">
                <a:latin typeface="Tahoma" charset="0"/>
              </a:rPr>
              <a:pPr/>
              <a:t>26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594">
                <a:ea typeface="ＭＳ Ｐゴシック" charset="-128"/>
              </a:rPr>
              <a:t>An Example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527" y="1375403"/>
            <a:ext cx="8068608" cy="48725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1996" dirty="0">
                <a:ea typeface="ＭＳ Ｐゴシック" charset="-128"/>
              </a:rPr>
              <a:t>Suppose the setup message is very small, and the total setup processing delay is 200 </a:t>
            </a:r>
            <a:r>
              <a:rPr lang="en-US" altLang="x-none" sz="1996" dirty="0" err="1">
                <a:ea typeface="ＭＳ Ｐゴシック" charset="-128"/>
              </a:rPr>
              <a:t>ms</a:t>
            </a:r>
            <a:endParaRPr lang="en-US" altLang="zh-CN" sz="1996" dirty="0">
              <a:ea typeface="宋体" charset="-12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Then the delay to transfer a message of 1 Kbits from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 to </a:t>
            </a:r>
            <a:r>
              <a:rPr lang="en-US" altLang="zh-CN" sz="1996" dirty="0">
                <a:ea typeface="宋体" charset="-122"/>
              </a:rPr>
              <a:t>B</a:t>
            </a:r>
            <a:r>
              <a:rPr lang="en-US" altLang="x-none" sz="1996" dirty="0">
                <a:ea typeface="ＭＳ Ｐゴシック" charset="-128"/>
              </a:rPr>
              <a:t> (from the beginning until host receives last bit) is: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119093" y="2744468"/>
          <a:ext cx="4378155" cy="37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6" name="Equation" r:id="rId4" imgW="1993035" imgH="177723" progId="Equation.3">
                  <p:embed/>
                </p:oleObj>
              </mc:Choice>
              <mc:Fallback>
                <p:oleObj name="Equation" r:id="rId4" imgW="1993035" imgH="177723" progId="Equation.3">
                  <p:embed/>
                  <p:pic>
                    <p:nvPicPr>
                      <p:cNvPr id="8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93" y="2744468"/>
                        <a:ext cx="4378155" cy="373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Line 10"/>
          <p:cNvSpPr>
            <a:spLocks noChangeShapeType="1"/>
          </p:cNvSpPr>
          <p:nvPr/>
        </p:nvSpPr>
        <p:spPr bwMode="auto">
          <a:xfrm flipH="1">
            <a:off x="1909930" y="3297482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78" name="AutoShape 11"/>
          <p:cNvSpPr>
            <a:spLocks noChangeArrowheads="1"/>
          </p:cNvSpPr>
          <p:nvPr/>
        </p:nvSpPr>
        <p:spPr bwMode="auto">
          <a:xfrm rot="16200000" flipH="1">
            <a:off x="4146545" y="2094004"/>
            <a:ext cx="264622" cy="4699822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79" name="AutoShape 12"/>
          <p:cNvSpPr>
            <a:spLocks noChangeArrowheads="1"/>
          </p:cNvSpPr>
          <p:nvPr/>
        </p:nvSpPr>
        <p:spPr bwMode="auto">
          <a:xfrm rot="5400000">
            <a:off x="2631699" y="2802304"/>
            <a:ext cx="160042" cy="156555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0" name="AutoShape 15"/>
          <p:cNvSpPr>
            <a:spLocks noChangeArrowheads="1"/>
          </p:cNvSpPr>
          <p:nvPr/>
        </p:nvSpPr>
        <p:spPr bwMode="auto">
          <a:xfrm rot="5400000">
            <a:off x="3515888" y="2994037"/>
            <a:ext cx="1535445" cy="4699822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TW" sz="23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118815" y="3917047"/>
            <a:ext cx="320082" cy="4699822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2" name="AutoShape 20"/>
          <p:cNvSpPr>
            <a:spLocks noChangeArrowheads="1"/>
          </p:cNvSpPr>
          <p:nvPr/>
        </p:nvSpPr>
        <p:spPr bwMode="auto">
          <a:xfrm rot="5400000">
            <a:off x="5766762" y="3383048"/>
            <a:ext cx="158457" cy="156555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3" name="AutoShape 21"/>
          <p:cNvSpPr>
            <a:spLocks noChangeArrowheads="1"/>
          </p:cNvSpPr>
          <p:nvPr/>
        </p:nvSpPr>
        <p:spPr bwMode="auto">
          <a:xfrm rot="5400000">
            <a:off x="4199627" y="3124764"/>
            <a:ext cx="158457" cy="1568720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4" name="Line 25"/>
          <p:cNvSpPr>
            <a:spLocks noChangeShapeType="1"/>
          </p:cNvSpPr>
          <p:nvPr/>
        </p:nvSpPr>
        <p:spPr bwMode="auto">
          <a:xfrm flipH="1">
            <a:off x="3496080" y="3294313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5" name="Line 26"/>
          <p:cNvSpPr>
            <a:spLocks noChangeShapeType="1"/>
          </p:cNvSpPr>
          <p:nvPr/>
        </p:nvSpPr>
        <p:spPr bwMode="auto">
          <a:xfrm flipH="1">
            <a:off x="5036278" y="3294313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6" name="Line 27"/>
          <p:cNvSpPr>
            <a:spLocks noChangeShapeType="1"/>
          </p:cNvSpPr>
          <p:nvPr/>
        </p:nvSpPr>
        <p:spPr bwMode="auto">
          <a:xfrm flipH="1">
            <a:off x="6614505" y="3276882"/>
            <a:ext cx="19015" cy="33291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7" name="Line 28"/>
          <p:cNvSpPr>
            <a:spLocks noChangeShapeType="1"/>
          </p:cNvSpPr>
          <p:nvPr/>
        </p:nvSpPr>
        <p:spPr bwMode="auto">
          <a:xfrm>
            <a:off x="1917853" y="3505059"/>
            <a:ext cx="494384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4288" name="Line 29"/>
          <p:cNvSpPr>
            <a:spLocks noChangeShapeType="1"/>
          </p:cNvSpPr>
          <p:nvPr/>
        </p:nvSpPr>
        <p:spPr bwMode="auto">
          <a:xfrm>
            <a:off x="6633521" y="4341710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6633520" y="3744329"/>
            <a:ext cx="824265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 + 200</a:t>
            </a:r>
          </a:p>
        </p:txBody>
      </p:sp>
      <p:sp>
        <p:nvSpPr>
          <p:cNvPr id="54290" name="Line 31"/>
          <p:cNvSpPr>
            <a:spLocks noChangeShapeType="1"/>
          </p:cNvSpPr>
          <p:nvPr/>
        </p:nvSpPr>
        <p:spPr bwMode="auto">
          <a:xfrm>
            <a:off x="1917853" y="4569887"/>
            <a:ext cx="494384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6652535" y="4265650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</a:t>
            </a:r>
          </a:p>
        </p:txBody>
      </p:sp>
      <p:sp>
        <p:nvSpPr>
          <p:cNvPr id="54292" name="Line 33"/>
          <p:cNvSpPr>
            <a:spLocks noChangeShapeType="1"/>
          </p:cNvSpPr>
          <p:nvPr/>
        </p:nvSpPr>
        <p:spPr bwMode="auto">
          <a:xfrm>
            <a:off x="6633521" y="4950183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6652535" y="4569887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</a:t>
            </a:r>
          </a:p>
        </p:txBody>
      </p:sp>
      <p:sp>
        <p:nvSpPr>
          <p:cNvPr id="54294" name="Line 35"/>
          <p:cNvSpPr>
            <a:spLocks noChangeShapeType="1"/>
          </p:cNvSpPr>
          <p:nvPr/>
        </p:nvSpPr>
        <p:spPr bwMode="auto">
          <a:xfrm>
            <a:off x="6633521" y="6091070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6639859" y="5330479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181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4" grpId="0"/>
      <p:bldP spid="318496" grpId="0"/>
      <p:bldP spid="318498" grpId="0"/>
      <p:bldP spid="3185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71CCA45-0CB4-B445-83AD-869BAC05E6FB}" type="slidenum">
              <a:rPr lang="en-US" altLang="x-none" sz="1198">
                <a:latin typeface="Tahoma" charset="0"/>
              </a:rPr>
              <a:pPr/>
              <a:t>27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9277" lvl="1" indent="-342900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packet 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200880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F3096041-9D18-174E-9D6F-3E49CB5613E8}" type="slidenum">
              <a:rPr lang="en-US" altLang="x-none" sz="1198">
                <a:latin typeface="Tahoma" charset="0"/>
              </a:rPr>
              <a:pPr/>
              <a:t>28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Packet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534527" y="1369065"/>
            <a:ext cx="8144667" cy="510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Each end-to-end data </a:t>
            </a:r>
            <a:r>
              <a:rPr lang="en-US" altLang="x-none" sz="2396" b="1" dirty="0">
                <a:solidFill>
                  <a:srgbClr val="FF0000"/>
                </a:solidFill>
              </a:rPr>
              <a:t>flow</a:t>
            </a:r>
            <a:r>
              <a:rPr lang="en-US" altLang="x-none" sz="2396" dirty="0"/>
              <a:t> </a:t>
            </a:r>
            <a:r>
              <a:rPr lang="en-US" altLang="zh-CN" sz="2396" dirty="0">
                <a:ea typeface="宋体" charset="-122"/>
              </a:rPr>
              <a:t>(i.e., a sender-receiver pair) </a:t>
            </a:r>
            <a:r>
              <a:rPr lang="en-US" altLang="x-none" sz="2396" dirty="0"/>
              <a:t>divided into </a:t>
            </a:r>
            <a:r>
              <a:rPr lang="en-US" altLang="x-none" sz="2396" b="1" i="1" dirty="0">
                <a:solidFill>
                  <a:srgbClr val="FF0000"/>
                </a:solidFill>
              </a:rPr>
              <a:t>packets</a:t>
            </a:r>
            <a:endParaRPr lang="en-US" altLang="x-none" sz="1996" b="1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TW" sz="2396" dirty="0">
                <a:ea typeface="新細明體" charset="-120"/>
              </a:rPr>
              <a:t>Packets have the following structure: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TW" sz="2396" dirty="0">
              <a:ea typeface="新細明體" charset="-12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TW" sz="2396" dirty="0">
              <a:ea typeface="新細明體" charset="-120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zh-TW" sz="1797" dirty="0">
                <a:ea typeface="新細明體" charset="-120"/>
              </a:rPr>
              <a:t>header and trailer carry control information (e.g., destination address, check sum) </a:t>
            </a: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zh-TW" sz="1797" dirty="0">
                <a:ea typeface="新細明體" charset="-120"/>
              </a:rPr>
              <a:t>where is the control information for circuit switching?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TW" sz="2396" dirty="0">
                <a:ea typeface="新細明體" charset="-120"/>
              </a:rPr>
              <a:t>At each node the entire packet is received, </a:t>
            </a:r>
            <a:r>
              <a:rPr lang="en-US" altLang="zh-CN" sz="2396" dirty="0">
                <a:ea typeface="新細明體" charset="-120"/>
              </a:rPr>
              <a:t>processed (e.g., routing), </a:t>
            </a:r>
            <a:r>
              <a:rPr lang="en-US" altLang="zh-TW" sz="2396" dirty="0">
                <a:ea typeface="新細明體" charset="-120"/>
              </a:rPr>
              <a:t>stored briefly, and then forwarded to the next node</a:t>
            </a:r>
            <a:r>
              <a:rPr lang="en-US" altLang="zh-CN" sz="2396" dirty="0">
                <a:ea typeface="新細明體" charset="-120"/>
              </a:rPr>
              <a:t>; thus packet-switched networks are also called 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tore-and-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orward 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etworks. </a:t>
            </a:r>
            <a:r>
              <a:rPr lang="en-US" altLang="x-none" sz="2396" dirty="0"/>
              <a:t>On its turn, a packet uses </a:t>
            </a:r>
            <a:r>
              <a:rPr lang="en-US" altLang="x-none" sz="2396" dirty="0">
                <a:solidFill>
                  <a:srgbClr val="FF0000"/>
                </a:solidFill>
              </a:rPr>
              <a:t>full</a:t>
            </a:r>
            <a:r>
              <a:rPr lang="en-US" altLang="x-none" sz="2396" dirty="0"/>
              <a:t> link bandwidth </a:t>
            </a:r>
          </a:p>
        </p:txBody>
      </p:sp>
      <p:grpSp>
        <p:nvGrpSpPr>
          <p:cNvPr id="58372" name="Group 11"/>
          <p:cNvGrpSpPr>
            <a:grpSpLocks/>
          </p:cNvGrpSpPr>
          <p:nvPr/>
        </p:nvGrpSpPr>
        <p:grpSpPr bwMode="auto">
          <a:xfrm>
            <a:off x="1453575" y="2893417"/>
            <a:ext cx="6008673" cy="459524"/>
            <a:chOff x="868" y="1970"/>
            <a:chExt cx="3792" cy="290"/>
          </a:xfrm>
        </p:grpSpPr>
        <p:sp>
          <p:nvSpPr>
            <p:cNvPr id="58373" name="Rectangle 12"/>
            <p:cNvSpPr>
              <a:spLocks noChangeArrowheads="1"/>
            </p:cNvSpPr>
            <p:nvPr/>
          </p:nvSpPr>
          <p:spPr bwMode="auto">
            <a:xfrm>
              <a:off x="868" y="1970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 b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Header</a:t>
              </a:r>
              <a:endParaRPr lang="en-US" altLang="zh-TW" sz="2396" b="1" i="1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8374" name="Rectangle 13"/>
            <p:cNvSpPr>
              <a:spLocks noChangeArrowheads="1"/>
            </p:cNvSpPr>
            <p:nvPr/>
          </p:nvSpPr>
          <p:spPr bwMode="auto">
            <a:xfrm>
              <a:off x="1686" y="1970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>
                  <a:latin typeface="Arial" charset="0"/>
                  <a:ea typeface="新細明體" charset="-120"/>
                </a:rPr>
                <a:t>Data</a:t>
              </a:r>
              <a:endParaRPr lang="en-US" altLang="zh-TW" sz="1797" i="1">
                <a:latin typeface="Arial" charset="0"/>
                <a:ea typeface="新細明體" charset="-120"/>
              </a:endParaRPr>
            </a:p>
          </p:txBody>
        </p:sp>
        <p:sp>
          <p:nvSpPr>
            <p:cNvPr id="58375" name="Rectangle 14"/>
            <p:cNvSpPr>
              <a:spLocks noChangeArrowheads="1"/>
            </p:cNvSpPr>
            <p:nvPr/>
          </p:nvSpPr>
          <p:spPr bwMode="auto">
            <a:xfrm>
              <a:off x="4035" y="1971"/>
              <a:ext cx="625" cy="289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 b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Trailer</a:t>
              </a:r>
              <a:endParaRPr lang="en-US" altLang="zh-TW" sz="1797" b="1" i="1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1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CDE44AB1-02F7-BE46-9FFE-B605B7EBCA31}" type="slidenum">
              <a:rPr lang="en-US" altLang="x-none" sz="1198">
                <a:latin typeface="Tahoma" charset="0"/>
              </a:rPr>
              <a:pPr/>
              <a:t>29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Packet Switching</a:t>
            </a:r>
          </a:p>
        </p:txBody>
      </p:sp>
      <p:sp>
        <p:nvSpPr>
          <p:cNvPr id="60419" name="Line 5"/>
          <p:cNvSpPr>
            <a:spLocks noChangeShapeType="1"/>
          </p:cNvSpPr>
          <p:nvPr/>
        </p:nvSpPr>
        <p:spPr bwMode="auto">
          <a:xfrm>
            <a:off x="3534110" y="2299205"/>
            <a:ext cx="0" cy="22817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99"/>
          </a:p>
        </p:txBody>
      </p:sp>
      <p:graphicFrame>
        <p:nvGraphicFramePr>
          <p:cNvPr id="60420" name="Object 94"/>
          <p:cNvGraphicFramePr>
            <a:graphicFrameLocks noChangeAspect="1"/>
          </p:cNvGraphicFramePr>
          <p:nvPr/>
        </p:nvGraphicFramePr>
        <p:xfrm>
          <a:off x="997220" y="1603580"/>
          <a:ext cx="7285833" cy="463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4" name="Photo Editor Photo" r:id="rId4" imgW="9419048" imgH="6001588" progId="MSPhotoEd.3">
                  <p:embed/>
                </p:oleObj>
              </mc:Choice>
              <mc:Fallback>
                <p:oleObj name="Photo Editor Photo" r:id="rId4" imgW="9419048" imgH="6001588" progId="MSPhotoEd.3">
                  <p:embed/>
                  <p:pic>
                    <p:nvPicPr>
                      <p:cNvPr id="6042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20" y="1603580"/>
                        <a:ext cx="7285833" cy="463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6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AC13C5-5EB8-BC44-BE5B-7D43DE0AB43E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Admin.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Readings from the textbook and additional suggested readings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All are highly recommended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Some are marked as required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</a:t>
            </a:r>
            <a:r>
              <a:rPr lang="en-US" altLang="x-none" dirty="0">
                <a:ea typeface="ＭＳ Ｐゴシック" charset="-128"/>
              </a:rPr>
              <a:t>ssignment one 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be</a:t>
            </a:r>
            <a:r>
              <a:rPr lang="en-US" altLang="x-none" dirty="0">
                <a:ea typeface="ＭＳ Ｐゴシック" charset="-128"/>
              </a:rPr>
              <a:t> linked on the schedule page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Due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on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Sep.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29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6763AE9-568C-6046-82CD-06E1AD0DE222}" type="slidenum">
              <a:rPr lang="en-US" altLang="x-none" sz="1198">
                <a:latin typeface="Tahoma" charset="0"/>
              </a:rPr>
              <a:pPr/>
              <a:t>30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2466" name="Rectangle 16"/>
          <p:cNvSpPr>
            <a:spLocks noChangeArrowheads="1"/>
          </p:cNvSpPr>
          <p:nvPr/>
        </p:nvSpPr>
        <p:spPr bwMode="auto">
          <a:xfrm>
            <a:off x="464806" y="462693"/>
            <a:ext cx="7769126" cy="76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Inside a Packet Switching Router</a:t>
            </a:r>
          </a:p>
        </p:txBody>
      </p:sp>
      <p:sp>
        <p:nvSpPr>
          <p:cNvPr id="62467" name="Rectangle 17"/>
          <p:cNvSpPr>
            <a:spLocks noChangeArrowheads="1"/>
          </p:cNvSpPr>
          <p:nvPr/>
        </p:nvSpPr>
        <p:spPr bwMode="auto">
          <a:xfrm>
            <a:off x="464806" y="1527522"/>
            <a:ext cx="7769126" cy="4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795"/>
              <a:t>A</a:t>
            </a:r>
            <a:r>
              <a:rPr lang="en-US" altLang="zh-CN" sz="2795">
                <a:ea typeface="宋体" charset="-122"/>
              </a:rPr>
              <a:t>n output queueing switch</a:t>
            </a:r>
            <a:endParaRPr lang="en-US" altLang="x-none" sz="2795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104414" y="5026242"/>
            <a:ext cx="1749360" cy="304237"/>
            <a:chOff x="1056" y="1872"/>
            <a:chExt cx="1104" cy="192"/>
          </a:xfrm>
        </p:grpSpPr>
        <p:sp>
          <p:nvSpPr>
            <p:cNvPr id="282629" name="Oval 5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20" name="Rectangle 6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21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69" name="Group 8"/>
          <p:cNvGrpSpPr>
            <a:grpSpLocks/>
          </p:cNvGrpSpPr>
          <p:nvPr/>
        </p:nvGrpSpPr>
        <p:grpSpPr bwMode="auto">
          <a:xfrm>
            <a:off x="5104414" y="4113532"/>
            <a:ext cx="1749360" cy="304237"/>
            <a:chOff x="1056" y="1872"/>
            <a:chExt cx="1104" cy="192"/>
          </a:xfrm>
        </p:grpSpPr>
        <p:sp>
          <p:nvSpPr>
            <p:cNvPr id="282633" name="Oval 9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7" name="Rectangle 10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8" name="Oval 11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0" name="Group 12"/>
          <p:cNvGrpSpPr>
            <a:grpSpLocks/>
          </p:cNvGrpSpPr>
          <p:nvPr/>
        </p:nvGrpSpPr>
        <p:grpSpPr bwMode="auto">
          <a:xfrm>
            <a:off x="5104414" y="3124763"/>
            <a:ext cx="1749360" cy="304237"/>
            <a:chOff x="1056" y="1872"/>
            <a:chExt cx="1104" cy="192"/>
          </a:xfrm>
        </p:grpSpPr>
        <p:sp>
          <p:nvSpPr>
            <p:cNvPr id="282637" name="Oval 13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4" name="Rectangle 14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5" name="Oval 15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sp>
        <p:nvSpPr>
          <p:cNvPr id="62471" name="Rectangle 18"/>
          <p:cNvSpPr>
            <a:spLocks noChangeArrowheads="1"/>
          </p:cNvSpPr>
          <p:nvPr/>
        </p:nvSpPr>
        <p:spPr bwMode="auto">
          <a:xfrm>
            <a:off x="3130046" y="3047121"/>
            <a:ext cx="2126487" cy="2663654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lIns="90293" tIns="44356" rIns="90293" bIns="44356" anchor="ctr">
            <a:flatTx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1597">
              <a:latin typeface="Arial" charset="0"/>
            </a:endParaRPr>
          </a:p>
        </p:txBody>
      </p:sp>
      <p:grpSp>
        <p:nvGrpSpPr>
          <p:cNvPr id="62472" name="Group 19"/>
          <p:cNvGrpSpPr>
            <a:grpSpLocks/>
          </p:cNvGrpSpPr>
          <p:nvPr/>
        </p:nvGrpSpPr>
        <p:grpSpPr bwMode="auto">
          <a:xfrm>
            <a:off x="1377516" y="3124763"/>
            <a:ext cx="1749360" cy="304237"/>
            <a:chOff x="1056" y="1872"/>
            <a:chExt cx="1104" cy="192"/>
          </a:xfrm>
        </p:grpSpPr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1" name="Rectangle 21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2" name="Oval 22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3" name="Group 23"/>
          <p:cNvGrpSpPr>
            <a:grpSpLocks/>
          </p:cNvGrpSpPr>
          <p:nvPr/>
        </p:nvGrpSpPr>
        <p:grpSpPr bwMode="auto">
          <a:xfrm>
            <a:off x="1377516" y="4113532"/>
            <a:ext cx="1749360" cy="304237"/>
            <a:chOff x="1056" y="1872"/>
            <a:chExt cx="1104" cy="192"/>
          </a:xfrm>
        </p:grpSpPr>
        <p:sp>
          <p:nvSpPr>
            <p:cNvPr id="282648" name="Oval 24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08" name="Rectangle 25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09" name="Oval 26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4" name="Group 27"/>
          <p:cNvGrpSpPr>
            <a:grpSpLocks/>
          </p:cNvGrpSpPr>
          <p:nvPr/>
        </p:nvGrpSpPr>
        <p:grpSpPr bwMode="auto">
          <a:xfrm>
            <a:off x="1377516" y="5026242"/>
            <a:ext cx="1749360" cy="304237"/>
            <a:chOff x="1056" y="1872"/>
            <a:chExt cx="1104" cy="192"/>
          </a:xfrm>
        </p:grpSpPr>
        <p:sp>
          <p:nvSpPr>
            <p:cNvPr id="282652" name="Oval 28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05" name="Rectangle 29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06" name="Oval 30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sp>
        <p:nvSpPr>
          <p:cNvPr id="62475" name="Rectangle 31"/>
          <p:cNvSpPr>
            <a:spLocks noChangeArrowheads="1"/>
          </p:cNvSpPr>
          <p:nvPr/>
        </p:nvSpPr>
        <p:spPr bwMode="auto">
          <a:xfrm>
            <a:off x="1453575" y="2546398"/>
            <a:ext cx="1449115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incoming links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76" name="Rectangle 32"/>
          <p:cNvSpPr>
            <a:spLocks noChangeArrowheads="1"/>
          </p:cNvSpPr>
          <p:nvPr/>
        </p:nvSpPr>
        <p:spPr bwMode="auto">
          <a:xfrm>
            <a:off x="5212164" y="2546398"/>
            <a:ext cx="1410643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outgoing links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77" name="Line 33"/>
          <p:cNvSpPr>
            <a:spLocks noChangeShapeType="1"/>
          </p:cNvSpPr>
          <p:nvPr/>
        </p:nvSpPr>
        <p:spPr bwMode="auto">
          <a:xfrm flipV="1">
            <a:off x="1301457" y="5241743"/>
            <a:ext cx="5780495" cy="12677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78" name="Freeform 34"/>
          <p:cNvSpPr>
            <a:spLocks/>
          </p:cNvSpPr>
          <p:nvPr/>
        </p:nvSpPr>
        <p:spPr bwMode="auto">
          <a:xfrm flipV="1">
            <a:off x="1301457" y="3276881"/>
            <a:ext cx="5780495" cy="1825420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648"/>
              <a:gd name="T13" fmla="*/ 0 h 528"/>
              <a:gd name="T14" fmla="*/ 3648 w 364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8" h="528">
                <a:moveTo>
                  <a:pt x="0" y="0"/>
                </a:moveTo>
                <a:lnTo>
                  <a:pt x="1296" y="0"/>
                </a:lnTo>
                <a:lnTo>
                  <a:pt x="2400" y="528"/>
                </a:lnTo>
                <a:lnTo>
                  <a:pt x="3648" y="528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79" name="Freeform 35"/>
          <p:cNvSpPr>
            <a:spLocks/>
          </p:cNvSpPr>
          <p:nvPr/>
        </p:nvSpPr>
        <p:spPr bwMode="auto">
          <a:xfrm>
            <a:off x="1301457" y="3276882"/>
            <a:ext cx="5780495" cy="988769"/>
          </a:xfrm>
          <a:custGeom>
            <a:avLst/>
            <a:gdLst>
              <a:gd name="T0" fmla="*/ 0 w 3600"/>
              <a:gd name="T1" fmla="*/ 0 h 576"/>
              <a:gd name="T2" fmla="*/ 2147483647 w 3600"/>
              <a:gd name="T3" fmla="*/ 0 h 576"/>
              <a:gd name="T4" fmla="*/ 2147483647 w 3600"/>
              <a:gd name="T5" fmla="*/ 2147483647 h 576"/>
              <a:gd name="T6" fmla="*/ 2147483647 w 3600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600"/>
              <a:gd name="T13" fmla="*/ 0 h 576"/>
              <a:gd name="T14" fmla="*/ 3600 w 360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00" h="576">
                <a:moveTo>
                  <a:pt x="0" y="0"/>
                </a:moveTo>
                <a:lnTo>
                  <a:pt x="1248" y="0"/>
                </a:lnTo>
                <a:lnTo>
                  <a:pt x="2400" y="576"/>
                </a:lnTo>
                <a:lnTo>
                  <a:pt x="3600" y="576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80" name="Freeform 36"/>
          <p:cNvSpPr>
            <a:spLocks/>
          </p:cNvSpPr>
          <p:nvPr/>
        </p:nvSpPr>
        <p:spPr bwMode="auto">
          <a:xfrm>
            <a:off x="1301457" y="4265650"/>
            <a:ext cx="5780495" cy="836651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648"/>
              <a:gd name="T13" fmla="*/ 0 h 528"/>
              <a:gd name="T14" fmla="*/ 3648 w 364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8" h="528">
                <a:moveTo>
                  <a:pt x="0" y="0"/>
                </a:moveTo>
                <a:lnTo>
                  <a:pt x="1248" y="0"/>
                </a:lnTo>
                <a:lnTo>
                  <a:pt x="2448" y="528"/>
                </a:lnTo>
                <a:lnTo>
                  <a:pt x="3648" y="528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81" name="Rectangle 37"/>
          <p:cNvSpPr>
            <a:spLocks noChangeArrowheads="1"/>
          </p:cNvSpPr>
          <p:nvPr/>
        </p:nvSpPr>
        <p:spPr bwMode="auto">
          <a:xfrm>
            <a:off x="3678305" y="2516290"/>
            <a:ext cx="512961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node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82" name="Rectangle 38"/>
          <p:cNvSpPr>
            <a:spLocks noChangeArrowheads="1"/>
          </p:cNvSpPr>
          <p:nvPr/>
        </p:nvSpPr>
        <p:spPr bwMode="auto">
          <a:xfrm>
            <a:off x="1605693" y="3200823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282663" name="Rectangle 39"/>
          <p:cNvSpPr>
            <a:spLocks noChangeArrowheads="1"/>
          </p:cNvSpPr>
          <p:nvPr/>
        </p:nvSpPr>
        <p:spPr bwMode="auto">
          <a:xfrm>
            <a:off x="3278994" y="3276882"/>
            <a:ext cx="1901479" cy="2129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93" tIns="44356" rIns="90293" bIns="44356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1597">
              <a:latin typeface="Arial" charset="0"/>
            </a:endParaRPr>
          </a:p>
        </p:txBody>
      </p:sp>
      <p:sp>
        <p:nvSpPr>
          <p:cNvPr id="62484" name="Rectangle 40"/>
          <p:cNvSpPr>
            <a:spLocks noChangeArrowheads="1"/>
          </p:cNvSpPr>
          <p:nvPr/>
        </p:nvSpPr>
        <p:spPr bwMode="auto">
          <a:xfrm>
            <a:off x="2442344" y="3200823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5" name="Rectangle 41"/>
          <p:cNvSpPr>
            <a:spLocks noChangeArrowheads="1"/>
          </p:cNvSpPr>
          <p:nvPr/>
        </p:nvSpPr>
        <p:spPr bwMode="auto">
          <a:xfrm>
            <a:off x="4039586" y="4189592"/>
            <a:ext cx="456355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6" name="Rectangle 42"/>
          <p:cNvSpPr>
            <a:spLocks noChangeArrowheads="1"/>
          </p:cNvSpPr>
          <p:nvPr/>
        </p:nvSpPr>
        <p:spPr bwMode="auto">
          <a:xfrm>
            <a:off x="4572000" y="4189592"/>
            <a:ext cx="152118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7" name="Rectangle 43"/>
          <p:cNvSpPr>
            <a:spLocks noChangeArrowheads="1"/>
          </p:cNvSpPr>
          <p:nvPr/>
        </p:nvSpPr>
        <p:spPr bwMode="auto">
          <a:xfrm>
            <a:off x="4800177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8" name="Rectangle 44"/>
          <p:cNvSpPr>
            <a:spLocks noChangeArrowheads="1"/>
          </p:cNvSpPr>
          <p:nvPr/>
        </p:nvSpPr>
        <p:spPr bwMode="auto">
          <a:xfrm>
            <a:off x="5865005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9" name="Rectangle 45"/>
          <p:cNvSpPr>
            <a:spLocks noChangeArrowheads="1"/>
          </p:cNvSpPr>
          <p:nvPr/>
        </p:nvSpPr>
        <p:spPr bwMode="auto">
          <a:xfrm>
            <a:off x="1985989" y="4189592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0" name="Rectangle 46"/>
          <p:cNvSpPr>
            <a:spLocks noChangeArrowheads="1"/>
          </p:cNvSpPr>
          <p:nvPr/>
        </p:nvSpPr>
        <p:spPr bwMode="auto">
          <a:xfrm>
            <a:off x="4876236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1" name="Rectangle 47"/>
          <p:cNvSpPr>
            <a:spLocks noChangeArrowheads="1"/>
          </p:cNvSpPr>
          <p:nvPr/>
        </p:nvSpPr>
        <p:spPr bwMode="auto">
          <a:xfrm>
            <a:off x="5256532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2" name="Rectangle 48"/>
          <p:cNvSpPr>
            <a:spLocks noChangeArrowheads="1"/>
          </p:cNvSpPr>
          <p:nvPr/>
        </p:nvSpPr>
        <p:spPr bwMode="auto">
          <a:xfrm>
            <a:off x="6397419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3" name="Rectangle 49"/>
          <p:cNvSpPr>
            <a:spLocks noChangeArrowheads="1"/>
          </p:cNvSpPr>
          <p:nvPr/>
        </p:nvSpPr>
        <p:spPr bwMode="auto">
          <a:xfrm>
            <a:off x="1605693" y="5102301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4" name="Rectangle 50"/>
          <p:cNvSpPr>
            <a:spLocks noChangeArrowheads="1"/>
          </p:cNvSpPr>
          <p:nvPr/>
        </p:nvSpPr>
        <p:spPr bwMode="auto">
          <a:xfrm>
            <a:off x="2518403" y="5102301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5" name="Rectangle 51"/>
          <p:cNvSpPr>
            <a:spLocks noChangeArrowheads="1"/>
          </p:cNvSpPr>
          <p:nvPr/>
        </p:nvSpPr>
        <p:spPr bwMode="auto">
          <a:xfrm>
            <a:off x="4419882" y="3276882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6" name="Rectangle 52"/>
          <p:cNvSpPr>
            <a:spLocks noChangeArrowheads="1"/>
          </p:cNvSpPr>
          <p:nvPr/>
        </p:nvSpPr>
        <p:spPr bwMode="auto">
          <a:xfrm>
            <a:off x="4800177" y="3276882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7" name="Rectangle 53"/>
          <p:cNvSpPr>
            <a:spLocks noChangeArrowheads="1"/>
          </p:cNvSpPr>
          <p:nvPr/>
        </p:nvSpPr>
        <p:spPr bwMode="auto">
          <a:xfrm>
            <a:off x="6321360" y="3200823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8" name="Rectangle 54"/>
          <p:cNvSpPr>
            <a:spLocks noChangeArrowheads="1"/>
          </p:cNvSpPr>
          <p:nvPr/>
        </p:nvSpPr>
        <p:spPr bwMode="auto">
          <a:xfrm>
            <a:off x="2062048" y="5102301"/>
            <a:ext cx="304237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9" name="Rectangle 55"/>
          <p:cNvSpPr>
            <a:spLocks noChangeArrowheads="1"/>
          </p:cNvSpPr>
          <p:nvPr/>
        </p:nvSpPr>
        <p:spPr bwMode="auto">
          <a:xfrm>
            <a:off x="4648059" y="5102301"/>
            <a:ext cx="152118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0" name="Rectangle 56"/>
          <p:cNvSpPr>
            <a:spLocks noChangeArrowheads="1"/>
          </p:cNvSpPr>
          <p:nvPr/>
        </p:nvSpPr>
        <p:spPr bwMode="auto">
          <a:xfrm>
            <a:off x="4191704" y="5102301"/>
            <a:ext cx="380296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1" name="Rectangle 57"/>
          <p:cNvSpPr>
            <a:spLocks noChangeArrowheads="1"/>
          </p:cNvSpPr>
          <p:nvPr/>
        </p:nvSpPr>
        <p:spPr bwMode="auto">
          <a:xfrm>
            <a:off x="5865005" y="5102301"/>
            <a:ext cx="304237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2" name="Text Box 58"/>
          <p:cNvSpPr txBox="1">
            <a:spLocks noChangeArrowheads="1"/>
          </p:cNvSpPr>
          <p:nvPr/>
        </p:nvSpPr>
        <p:spPr bwMode="auto">
          <a:xfrm>
            <a:off x="3581647" y="2972645"/>
            <a:ext cx="914294" cy="33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93" tIns="44356" rIns="90293" bIns="44356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597">
                <a:latin typeface="Arial" charset="0"/>
              </a:rPr>
              <a:t>Memory</a:t>
            </a:r>
          </a:p>
        </p:txBody>
      </p:sp>
      <p:sp>
        <p:nvSpPr>
          <p:cNvPr id="62503" name="Rectangle 40"/>
          <p:cNvSpPr>
            <a:spLocks noChangeArrowheads="1"/>
          </p:cNvSpPr>
          <p:nvPr/>
        </p:nvSpPr>
        <p:spPr bwMode="auto">
          <a:xfrm>
            <a:off x="2442344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</p:spTree>
    <p:extLst>
      <p:ext uri="{BB962C8B-B14F-4D97-AF65-F5344CB8AC3E}">
        <p14:creationId xmlns:p14="http://schemas.microsoft.com/office/powerpoint/2010/main" val="2523547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71CCA45-0CB4-B445-83AD-869BAC05E6FB}" type="slidenum">
              <a:rPr lang="en-US" altLang="x-none" sz="1198">
                <a:latin typeface="Tahoma" charset="0"/>
              </a:rPr>
              <a:pPr/>
              <a:t>31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packet switched networks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circuit switching vs.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243589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5BA06A9-08A7-4843-AFCE-6491C8E6F112}" type="slidenum">
              <a:rPr lang="en-US" altLang="x-none" sz="1198">
                <a:latin typeface="Tahoma" charset="0"/>
              </a:rPr>
              <a:pPr/>
              <a:t>32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534527" y="228178"/>
            <a:ext cx="7986211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194" u="sng">
                <a:solidFill>
                  <a:schemeClr val="accent2"/>
                </a:solidFill>
              </a:rPr>
              <a:t>Packet Switching vs. Circuit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464806" y="1603580"/>
            <a:ext cx="8296786" cy="448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altLang="x-none" sz="3194" dirty="0"/>
              <a:t>The early history of the Internet was a heated debate between Packet Switching and Circuit Switching</a:t>
            </a:r>
          </a:p>
          <a:p>
            <a:pPr marL="912754" lvl="1" indent="-456377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3194" dirty="0"/>
              <a:t>the telephone network </a:t>
            </a:r>
            <a:br>
              <a:rPr lang="en-US" altLang="x-none" sz="3194" dirty="0"/>
            </a:br>
            <a:r>
              <a:rPr lang="en-US" altLang="x-none" sz="3194" dirty="0"/>
              <a:t>was the dominant network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sz="3194" dirty="0">
              <a:ea typeface="宋体" charset="-122"/>
            </a:endParaRPr>
          </a:p>
          <a:p>
            <a:pPr marL="456377" indent="-456377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3194" dirty="0">
                <a:ea typeface="宋体" charset="-122"/>
              </a:rPr>
              <a:t>Need to compare packet switching with circuit switching</a:t>
            </a:r>
            <a:endParaRPr lang="en-US" altLang="x-none" sz="3194" dirty="0"/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997220" y="1375403"/>
            <a:ext cx="7605915" cy="7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x-none" altLang="x-none" sz="1996"/>
          </a:p>
        </p:txBody>
      </p:sp>
      <p:pic>
        <p:nvPicPr>
          <p:cNvPr id="665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1" y="2896586"/>
            <a:ext cx="2248499" cy="193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402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 vs. Packet Switching</a:t>
            </a:r>
          </a:p>
        </p:txBody>
      </p:sp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7B35AAC-81CF-4A4E-B14B-9AD528FFB3F8}" type="slidenum">
              <a:rPr lang="en-US" altLang="x-none" sz="1198">
                <a:latin typeface="Tahoma" charset="0"/>
              </a:rPr>
              <a:pPr/>
              <a:t>33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2983" y="1617842"/>
          <a:ext cx="7681973" cy="4874141"/>
        </p:xfrm>
        <a:graphic>
          <a:graphicData uri="http://schemas.openxmlformats.org/drawingml/2006/table">
            <a:tbl>
              <a:tblPr/>
              <a:tblGrid>
                <a:gridCol w="220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4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circuit 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 </a:t>
                      </a:r>
                      <a:b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usage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a single partition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whole link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1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reservation/setup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need reservation 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(setup delay)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reservation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contention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busy signal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(session loss)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congestion (long delay and packet losses)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charging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header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per-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pkt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5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 path processing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processing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974758" y="2516290"/>
            <a:ext cx="5328894" cy="532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74755" y="5062576"/>
            <a:ext cx="5328895" cy="343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4757" y="3124764"/>
            <a:ext cx="5328895" cy="68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74758" y="3885355"/>
            <a:ext cx="5328894" cy="532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74756" y="4464516"/>
            <a:ext cx="5328895" cy="485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4754" y="5708128"/>
            <a:ext cx="5328895" cy="485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9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 vs. Packet Switching</a:t>
            </a:r>
          </a:p>
        </p:txBody>
      </p:sp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7B35AAC-81CF-4A4E-B14B-9AD528FFB3F8}" type="slidenum">
              <a:rPr lang="en-US" altLang="x-none" sz="1198">
                <a:latin typeface="Tahoma" charset="0"/>
              </a:rPr>
              <a:pPr/>
              <a:t>34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2983" y="1617842"/>
          <a:ext cx="7681973" cy="4294882"/>
        </p:xfrm>
        <a:graphic>
          <a:graphicData uri="http://schemas.openxmlformats.org/drawingml/2006/table">
            <a:tbl>
              <a:tblPr/>
              <a:tblGrid>
                <a:gridCol w="220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4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circuit 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 </a:t>
                      </a:r>
                      <a:b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usage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a single partition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whole link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reservation/setup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need reservation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(setup delay)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reservation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contention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busy signal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(session loss)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congestion (long delay and packet losses)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charging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header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per-pkt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5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 path processing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processing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4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Key Issue to be Settled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534527" y="1451462"/>
            <a:ext cx="8372845" cy="4647531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sz="2396" dirty="0"/>
              <a:t>A key issue: what is the efficiency of resource partition?</a:t>
            </a:r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 marL="0" indent="0">
              <a:buNone/>
              <a:defRPr/>
            </a:pPr>
            <a:endParaRPr lang="en-US" sz="2396" dirty="0"/>
          </a:p>
          <a:p>
            <a:pPr>
              <a:buFont typeface="Wingdings" pitchFamily="2" charset="2"/>
              <a:buChar char="q"/>
              <a:defRPr/>
            </a:pPr>
            <a:r>
              <a:rPr lang="en-US" sz="2396" dirty="0"/>
              <a:t>Tool used to analyze the issue: </a:t>
            </a:r>
            <a:r>
              <a:rPr lang="en-US" sz="2396" dirty="0" err="1"/>
              <a:t>queueing</a:t>
            </a:r>
            <a:r>
              <a:rPr lang="en-US" sz="2396" dirty="0"/>
              <a:t> theory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996" dirty="0"/>
              <a:t>Some basic results of </a:t>
            </a:r>
            <a:r>
              <a:rPr lang="en-US" sz="1996" dirty="0" err="1"/>
              <a:t>queueing</a:t>
            </a:r>
            <a:r>
              <a:rPr lang="en-US" sz="1996" dirty="0"/>
              <a:t> theory can be quite useful in many systems settings</a:t>
            </a:r>
          </a:p>
          <a:p>
            <a:pPr>
              <a:defRPr/>
            </a:pPr>
            <a:endParaRPr lang="en-US" sz="2396" dirty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5DD8FDE-AED4-8A49-B6A4-E97D0CFF3877}" type="slidenum">
              <a:rPr lang="en-US" altLang="x-none" sz="1198">
                <a:latin typeface="Tahoma" charset="0"/>
              </a:rPr>
              <a:pPr/>
              <a:t>35</a:t>
            </a:fld>
            <a:endParaRPr lang="en-US" altLang="x-none" sz="1198">
              <a:latin typeface="Tahoma" charset="0"/>
            </a:endParaRPr>
          </a:p>
        </p:txBody>
      </p:sp>
      <p:pic>
        <p:nvPicPr>
          <p:cNvPr id="7270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44" y="2440231"/>
            <a:ext cx="2429140" cy="294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56" y="3961414"/>
            <a:ext cx="1316775" cy="159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16" y="2364172"/>
            <a:ext cx="1316775" cy="159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921161" y="2364172"/>
            <a:ext cx="4107194" cy="3194484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72712" name="Rectangle 13"/>
          <p:cNvSpPr>
            <a:spLocks noChangeArrowheads="1"/>
          </p:cNvSpPr>
          <p:nvPr/>
        </p:nvSpPr>
        <p:spPr bwMode="auto">
          <a:xfrm>
            <a:off x="5788946" y="2364172"/>
            <a:ext cx="2509952" cy="1597242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72713" name="Rectangle 14"/>
          <p:cNvSpPr>
            <a:spLocks noChangeArrowheads="1"/>
          </p:cNvSpPr>
          <p:nvPr/>
        </p:nvSpPr>
        <p:spPr bwMode="auto">
          <a:xfrm>
            <a:off x="5788946" y="3961414"/>
            <a:ext cx="2509952" cy="1597242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pic>
        <p:nvPicPr>
          <p:cNvPr id="727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0" y="358111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12" y="358111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65" y="2820527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65" y="449382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11204" y="3276882"/>
            <a:ext cx="808128" cy="522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95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10G</a:t>
            </a:r>
            <a:endParaRPr lang="en-US" sz="4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0089" y="2744467"/>
            <a:ext cx="513399" cy="399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6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5G</a:t>
            </a:r>
            <a:endParaRPr lang="en-US" sz="2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74030" y="4341710"/>
            <a:ext cx="513399" cy="399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6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5G</a:t>
            </a:r>
            <a:endParaRPr lang="en-US" sz="2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3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1230D02-9A4A-DD4D-A994-9A24EB4EB487}" type="slidenum">
              <a:rPr lang="en-US" altLang="x-none" sz="1198">
                <a:latin typeface="Tahoma" charset="0"/>
              </a:rPr>
              <a:pPr/>
              <a:t>36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packet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switching vs. packet switching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M/M queues and statistical multiplexing</a:t>
            </a:r>
          </a:p>
        </p:txBody>
      </p:sp>
    </p:spTree>
    <p:extLst>
      <p:ext uri="{BB962C8B-B14F-4D97-AF65-F5344CB8AC3E}">
        <p14:creationId xmlns:p14="http://schemas.microsoft.com/office/powerpoint/2010/main" val="1693884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Queueing Theory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4527" y="1448293"/>
            <a:ext cx="7769126" cy="464753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Strategy: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model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system state </a:t>
            </a:r>
          </a:p>
          <a:p>
            <a:pPr lvl="2"/>
            <a:r>
              <a:rPr lang="en-US" altLang="x-none" sz="1597" dirty="0">
                <a:ea typeface="ＭＳ Ｐゴシック" charset="-128"/>
                <a:sym typeface="Symbol" charset="2"/>
              </a:rPr>
              <a:t>if we know the fraction of time that the system spends at each state, we can get answers to many basic questions: how long does a new request need to wait before being served? </a:t>
            </a:r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System state changes upon events: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introduce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state transition 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diagram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focus on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equilibrium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: state trend neither growing nor shrinking (key issue: how to define equilibrium)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Our approach: We are not interested in extremely precise modeling, but want quantitative intuition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05826" y="6401645"/>
            <a:ext cx="395507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54607403-CA56-AC41-A4F5-63427688304A}" type="slidenum">
              <a:rPr lang="en-US" altLang="x-none" sz="1198">
                <a:solidFill>
                  <a:srgbClr val="000000"/>
                </a:solidFill>
              </a:rPr>
              <a:pPr/>
              <a:t>37</a:t>
            </a:fld>
            <a:endParaRPr lang="en-US" altLang="x-none" sz="1198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92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534527" y="82398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Warm up: Analysis of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Circuit-Switching</a:t>
            </a:r>
            <a:r>
              <a:rPr lang="en-US" altLang="x-none">
                <a:ea typeface="ＭＳ Ｐゴシック" charset="-128"/>
              </a:rPr>
              <a:t> Blocking (Busy) Time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a link has only a finite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number of N circuits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Objective: compute the percentage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of time that a new session (call)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is blocked</a:t>
            </a:r>
          </a:p>
          <a:p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Analogy in a more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daily-life scenario?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Key parameters?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26CCA1F-E5BB-8C44-97F6-26ACB6C94CE8}" type="slidenum">
              <a:rPr lang="en-US" altLang="x-none" sz="1198">
                <a:latin typeface="Tahoma" charset="0"/>
              </a:rPr>
              <a:pPr/>
              <a:t>38</a:t>
            </a:fld>
            <a:endParaRPr lang="en-US" altLang="x-none" sz="1198">
              <a:latin typeface="Tahoma" charset="0"/>
            </a:endParaRPr>
          </a:p>
        </p:txBody>
      </p:sp>
      <p:pic>
        <p:nvPicPr>
          <p:cNvPr id="788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71" y="1679640"/>
            <a:ext cx="1652702" cy="220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1" y="4874124"/>
            <a:ext cx="2662070" cy="1769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1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534527" y="82398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Consider a simple arrival pattern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client requests arrive at a rate of 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 (</a:t>
            </a:r>
            <a:r>
              <a:rPr lang="en-US" altLang="x-none" sz="1996" dirty="0">
                <a:ea typeface="ＭＳ Ｐゴシック" charset="-128"/>
              </a:rPr>
              <a:t>lambda/second)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service rate: each call takes on average 1/ second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Arrival and service patterns: memoryless (Markovian)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  <a:sym typeface="Symbol" charset="2"/>
              </a:rPr>
              <a:t>During a small interval t, the number of expected new arrivals is: t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  <a:sym typeface="Symbol" charset="2"/>
              </a:rPr>
              <a:t>During a small interval t, the chance (fraction) of a current call finishes is: t</a:t>
            </a:r>
          </a:p>
          <a:p>
            <a:pPr lvl="1"/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This model is also called an M/M/N model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0EFD10BD-BD62-E64A-A0D1-AC1294E8332C}" type="slidenum">
              <a:rPr lang="en-US" altLang="x-none" sz="1198">
                <a:latin typeface="Tahoma" charset="0"/>
              </a:rPr>
              <a:pPr/>
              <a:t>39</a:t>
            </a:fld>
            <a:endParaRPr lang="en-US" altLang="x-none" sz="1198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B138D3F-ABB6-3946-A370-8026D5220C04}" type="slidenum">
              <a:rPr lang="en-US" altLang="x-none" sz="1198">
                <a:latin typeface="Tahoma" charset="0"/>
              </a:rPr>
              <a:pPr/>
              <a:t>4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791">
                <a:ea typeface="ＭＳ Ｐゴシック" charset="-128"/>
              </a:rPr>
              <a:t>Recap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06" y="1527522"/>
            <a:ext cx="8220726" cy="50230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</a:rPr>
              <a:t>A protocol defines the </a:t>
            </a:r>
            <a:r>
              <a:rPr lang="en-US" altLang="x-none" sz="2396" dirty="0">
                <a:solidFill>
                  <a:srgbClr val="FF0000"/>
                </a:solidFill>
                <a:ea typeface="ＭＳ Ｐゴシック" charset="-128"/>
              </a:rPr>
              <a:t>format</a:t>
            </a:r>
            <a:r>
              <a:rPr lang="en-US" altLang="x-none" sz="2396" dirty="0">
                <a:ea typeface="ＭＳ Ｐゴシック" charset="-128"/>
              </a:rPr>
              <a:t> and the </a:t>
            </a:r>
            <a:r>
              <a:rPr lang="en-US" altLang="x-none" sz="2396" dirty="0">
                <a:solidFill>
                  <a:srgbClr val="FF0000"/>
                </a:solidFill>
                <a:ea typeface="ＭＳ Ｐゴシック" charset="-128"/>
              </a:rPr>
              <a:t>order</a:t>
            </a:r>
            <a:r>
              <a:rPr lang="en-US" altLang="x-none" sz="2396" dirty="0">
                <a:ea typeface="ＭＳ Ｐゴシック" charset="-128"/>
              </a:rPr>
              <a:t> of messages exchanged between two or more communicating entities, as well as the </a:t>
            </a:r>
            <a:r>
              <a:rPr lang="en-US" altLang="x-none" sz="2396" dirty="0">
                <a:solidFill>
                  <a:srgbClr val="FF0000"/>
                </a:solidFill>
                <a:ea typeface="ＭＳ Ｐゴシック" charset="-128"/>
              </a:rPr>
              <a:t>actions</a:t>
            </a:r>
            <a:r>
              <a:rPr lang="en-US" altLang="x-none" sz="2396" dirty="0">
                <a:ea typeface="ＭＳ Ｐゴシック" charset="-128"/>
              </a:rPr>
              <a:t> taken on the transmission or receipt of a message or other </a:t>
            </a:r>
            <a:r>
              <a:rPr lang="en-US" altLang="x-none" sz="2396" dirty="0">
                <a:solidFill>
                  <a:srgbClr val="FF0000"/>
                </a:solidFill>
                <a:ea typeface="ＭＳ Ｐゴシック" charset="-128"/>
              </a:rPr>
              <a:t>event</a:t>
            </a:r>
            <a:r>
              <a:rPr lang="en-US" altLang="zh-CN" sz="2396" dirty="0">
                <a:solidFill>
                  <a:srgbClr val="FF0000"/>
                </a:solidFill>
                <a:ea typeface="宋体" charset="-122"/>
              </a:rPr>
              <a:t>s</a:t>
            </a:r>
            <a:r>
              <a:rPr lang="en-US" altLang="x-none" sz="2396" dirty="0">
                <a:ea typeface="ＭＳ Ｐゴシック" charset="-128"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196" dirty="0">
                <a:ea typeface="ＭＳ Ｐゴシック" charset="-128"/>
              </a:rPr>
              <a:t>Key Internet milestones and their implications: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ARPANET is sponsored by ARPA </a:t>
            </a:r>
            <a:r>
              <a:rPr lang="en-US" altLang="x-none" dirty="0">
                <a:ea typeface="ＭＳ Ｐゴシック" charset="-128"/>
                <a:sym typeface="Symbol" charset="2"/>
              </a:rPr>
              <a:t>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initial IMPs (routers) were made by a small company </a:t>
            </a:r>
            <a:r>
              <a:rPr lang="en-US" altLang="x-none" dirty="0">
                <a:ea typeface="ＭＳ Ｐゴシック" charset="-128"/>
                <a:sym typeface="Symbol" charset="2"/>
              </a:rPr>
              <a:t>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Many networks </a:t>
            </a:r>
            <a:r>
              <a:rPr lang="en-US" altLang="x-none" dirty="0">
                <a:ea typeface="ＭＳ Ｐゴシック" charset="-128"/>
                <a:sym typeface="Symbol" charset="2"/>
              </a:rPr>
              <a:t>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  <a:sym typeface="Symbol" charset="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  <a:sym typeface="Symbol" charset="2"/>
              </a:rPr>
              <a:t>Commercialization 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endParaRPr lang="en-US" altLang="x-none" sz="2795" dirty="0">
              <a:ea typeface="ＭＳ Ｐゴシック" charset="-128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974759" y="3809296"/>
            <a:ext cx="3343433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chemeClr val="accent2"/>
                </a:solidFill>
              </a:rPr>
              <a:t>design should survive failures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833871" y="5674330"/>
            <a:ext cx="6376292" cy="34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None/>
            </a:pPr>
            <a:r>
              <a:rPr lang="en-US" altLang="x-none" sz="1797">
                <a:solidFill>
                  <a:schemeClr val="accent2"/>
                </a:solidFill>
              </a:rPr>
              <a:t>internetworking: need a network to connect networks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974758" y="4569888"/>
            <a:ext cx="2800767" cy="36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chemeClr val="accent2"/>
                </a:solidFill>
              </a:rPr>
              <a:t>keep the network simple</a:t>
            </a: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1645308" y="6471367"/>
            <a:ext cx="7059696" cy="34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None/>
            </a:pPr>
            <a:r>
              <a:rPr lang="en-US" altLang="x-none" sz="1797">
                <a:solidFill>
                  <a:schemeClr val="accent2"/>
                </a:solidFill>
              </a:rPr>
              <a:t>architecture supporting decentralized, autonomous systems</a:t>
            </a:r>
          </a:p>
        </p:txBody>
      </p:sp>
    </p:spTree>
    <p:extLst>
      <p:ext uri="{BB962C8B-B14F-4D97-AF65-F5344CB8AC3E}">
        <p14:creationId xmlns:p14="http://schemas.microsoft.com/office/powerpoint/2010/main" val="17212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  <p:bldP spid="204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534527" y="79229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Time: State</a:t>
            </a:r>
          </a:p>
        </p:txBody>
      </p:sp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390DD62-AE04-664E-AF81-BE274935351A}" type="slidenum">
              <a:rPr lang="en-US" altLang="x-none" sz="1198">
                <a:latin typeface="Tahoma" charset="0"/>
              </a:rPr>
              <a:pPr/>
              <a:t>40</a:t>
            </a:fld>
            <a:endParaRPr lang="en-US" altLang="x-none" sz="1198">
              <a:latin typeface="Tahoma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35038" y="1755699"/>
            <a:ext cx="914295" cy="1083843"/>
            <a:chOff x="4883150" y="1755775"/>
            <a:chExt cx="915988" cy="1085404"/>
          </a:xfrm>
        </p:grpSpPr>
        <p:cxnSp>
          <p:nvCxnSpPr>
            <p:cNvPr id="82975" name="Curved Connector 30"/>
            <p:cNvCxnSpPr>
              <a:cxnSpLocks noChangeShapeType="1"/>
            </p:cNvCxnSpPr>
            <p:nvPr/>
          </p:nvCxnSpPr>
          <p:spPr bwMode="auto">
            <a:xfrm>
              <a:off x="4883150" y="2214563"/>
              <a:ext cx="915988" cy="158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6" name="Rectangle 31"/>
            <p:cNvSpPr>
              <a:spLocks noChangeArrowheads="1"/>
            </p:cNvSpPr>
            <p:nvPr/>
          </p:nvSpPr>
          <p:spPr bwMode="auto">
            <a:xfrm>
              <a:off x="5211366" y="1755775"/>
              <a:ext cx="184943" cy="1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cxnSp>
          <p:nvCxnSpPr>
            <p:cNvPr id="82977" name="Straight Arrow Connector 33"/>
            <p:cNvCxnSpPr>
              <a:cxnSpLocks noChangeShapeType="1"/>
            </p:cNvCxnSpPr>
            <p:nvPr/>
          </p:nvCxnSpPr>
          <p:spPr bwMode="auto">
            <a:xfrm rot="10800000">
              <a:off x="4959350" y="2671763"/>
              <a:ext cx="839788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5306616" y="2671763"/>
              <a:ext cx="184943" cy="1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12171" y="1448293"/>
            <a:ext cx="8149420" cy="1468893"/>
            <a:chOff x="611188" y="1450975"/>
            <a:chExt cx="8164512" cy="1471613"/>
          </a:xfrm>
        </p:grpSpPr>
        <p:sp>
          <p:nvSpPr>
            <p:cNvPr id="82956" name="Rectangle 24"/>
            <p:cNvSpPr>
              <a:spLocks noChangeArrowheads="1"/>
            </p:cNvSpPr>
            <p:nvPr/>
          </p:nvSpPr>
          <p:spPr bwMode="auto">
            <a:xfrm>
              <a:off x="5745163" y="2114550"/>
              <a:ext cx="9398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k+1</a:t>
              </a:r>
              <a:endParaRPr lang="en-US" altLang="x-none" sz="499"/>
            </a:p>
          </p:txBody>
        </p:sp>
        <p:grpSp>
          <p:nvGrpSpPr>
            <p:cNvPr id="82957" name="Group 4"/>
            <p:cNvGrpSpPr>
              <a:grpSpLocks/>
            </p:cNvGrpSpPr>
            <p:nvPr/>
          </p:nvGrpSpPr>
          <p:grpSpPr bwMode="auto">
            <a:xfrm>
              <a:off x="611188" y="1450975"/>
              <a:ext cx="8164512" cy="1471613"/>
              <a:chOff x="611188" y="1450975"/>
              <a:chExt cx="8164512" cy="1471613"/>
            </a:xfrm>
          </p:grpSpPr>
          <p:sp>
            <p:nvSpPr>
              <p:cNvPr id="82958" name="Rectangle 16"/>
              <p:cNvSpPr>
                <a:spLocks noChangeArrowheads="1"/>
              </p:cNvSpPr>
              <p:nvPr/>
            </p:nvSpPr>
            <p:spPr bwMode="auto">
              <a:xfrm>
                <a:off x="611188" y="1450975"/>
                <a:ext cx="4392612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08" tIns="45704" rIns="91408" bIns="45704">
                <a:spAutoFit/>
              </a:bodyPr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396">
                    <a:solidFill>
                      <a:srgbClr val="3333CC"/>
                    </a:solidFill>
                  </a:rPr>
                  <a:t>system state: # of busy lines</a:t>
                </a:r>
                <a:endParaRPr lang="en-US" altLang="x-none" sz="100"/>
              </a:p>
            </p:txBody>
          </p:sp>
          <p:grpSp>
            <p:nvGrpSpPr>
              <p:cNvPr id="82959" name="Group 3"/>
              <p:cNvGrpSpPr>
                <a:grpSpLocks/>
              </p:cNvGrpSpPr>
              <p:nvPr/>
            </p:nvGrpSpPr>
            <p:grpSpPr bwMode="auto">
              <a:xfrm>
                <a:off x="611188" y="2060575"/>
                <a:ext cx="8164512" cy="862013"/>
                <a:chOff x="611188" y="2060575"/>
                <a:chExt cx="8164512" cy="862013"/>
              </a:xfrm>
            </p:grpSpPr>
            <p:grpSp>
              <p:nvGrpSpPr>
                <p:cNvPr id="82960" name="Group 6"/>
                <p:cNvGrpSpPr>
                  <a:grpSpLocks/>
                </p:cNvGrpSpPr>
                <p:nvPr/>
              </p:nvGrpSpPr>
              <p:grpSpPr bwMode="auto">
                <a:xfrm>
                  <a:off x="611188" y="2082800"/>
                  <a:ext cx="914400" cy="839788"/>
                  <a:chOff x="1143000" y="2971800"/>
                  <a:chExt cx="914400" cy="838200"/>
                </a:xfrm>
              </p:grpSpPr>
              <p:sp>
                <p:nvSpPr>
                  <p:cNvPr id="82973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96888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0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1" name="Group 7"/>
                <p:cNvGrpSpPr>
                  <a:grpSpLocks/>
                </p:cNvGrpSpPr>
                <p:nvPr/>
              </p:nvGrpSpPr>
              <p:grpSpPr bwMode="auto">
                <a:xfrm>
                  <a:off x="2060575" y="2082800"/>
                  <a:ext cx="915988" cy="839788"/>
                  <a:chOff x="1143000" y="2971800"/>
                  <a:chExt cx="914400" cy="838200"/>
                </a:xfrm>
              </p:grpSpPr>
              <p:sp>
                <p:nvSpPr>
                  <p:cNvPr id="8297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15925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1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2" name="Group 10"/>
                <p:cNvGrpSpPr>
                  <a:grpSpLocks/>
                </p:cNvGrpSpPr>
                <p:nvPr/>
              </p:nvGrpSpPr>
              <p:grpSpPr bwMode="auto">
                <a:xfrm>
                  <a:off x="4044950" y="2082800"/>
                  <a:ext cx="914400" cy="839788"/>
                  <a:chOff x="1143000" y="2971800"/>
                  <a:chExt cx="914400" cy="838200"/>
                </a:xfrm>
              </p:grpSpPr>
              <p:sp>
                <p:nvSpPr>
                  <p:cNvPr id="8296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61963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k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3" name="Group 13"/>
                <p:cNvGrpSpPr>
                  <a:grpSpLocks/>
                </p:cNvGrpSpPr>
                <p:nvPr/>
              </p:nvGrpSpPr>
              <p:grpSpPr bwMode="auto">
                <a:xfrm>
                  <a:off x="7859713" y="2082800"/>
                  <a:ext cx="915987" cy="839788"/>
                  <a:chOff x="1143000" y="2971800"/>
                  <a:chExt cx="914400" cy="838200"/>
                </a:xfrm>
              </p:grpSpPr>
              <p:sp>
                <p:nvSpPr>
                  <p:cNvPr id="8296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6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593725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N</a:t>
                    </a:r>
                    <a:endParaRPr lang="en-US" altLang="x-none" sz="499"/>
                  </a:p>
                </p:txBody>
              </p:sp>
            </p:grpSp>
            <p:sp>
              <p:nvSpPr>
                <p:cNvPr id="82964" name="Oval 23"/>
                <p:cNvSpPr>
                  <a:spLocks noChangeArrowheads="1"/>
                </p:cNvSpPr>
                <p:nvPr/>
              </p:nvSpPr>
              <p:spPr bwMode="auto">
                <a:xfrm>
                  <a:off x="5722938" y="2060575"/>
                  <a:ext cx="958850" cy="8397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08" tIns="45704" rIns="91408" bIns="45704"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cxnSp>
              <p:nvCxnSpPr>
                <p:cNvPr id="82965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3281363" y="2443163"/>
                  <a:ext cx="457200" cy="15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966" name="Straight Connector 38"/>
                <p:cNvCxnSpPr>
                  <a:cxnSpLocks noChangeShapeType="1"/>
                </p:cNvCxnSpPr>
                <p:nvPr/>
              </p:nvCxnSpPr>
              <p:spPr bwMode="auto">
                <a:xfrm>
                  <a:off x="7019925" y="2443163"/>
                  <a:ext cx="458788" cy="15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8231" y="2917186"/>
            <a:ext cx="8014733" cy="784359"/>
            <a:chOff x="687388" y="2922588"/>
            <a:chExt cx="8029575" cy="785812"/>
          </a:xfrm>
        </p:grpSpPr>
        <p:sp>
          <p:nvSpPr>
            <p:cNvPr id="82951" name="Rectangle 19"/>
            <p:cNvSpPr>
              <a:spLocks noChangeArrowheads="1"/>
            </p:cNvSpPr>
            <p:nvPr/>
          </p:nvSpPr>
          <p:spPr bwMode="auto">
            <a:xfrm>
              <a:off x="687388" y="2922588"/>
              <a:ext cx="646112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0</a:t>
              </a:r>
              <a:endParaRPr lang="en-US" altLang="x-none" sz="499"/>
            </a:p>
          </p:txBody>
        </p:sp>
        <p:sp>
          <p:nvSpPr>
            <p:cNvPr id="82952" name="Rectangle 20"/>
            <p:cNvSpPr>
              <a:spLocks noChangeArrowheads="1"/>
            </p:cNvSpPr>
            <p:nvPr/>
          </p:nvSpPr>
          <p:spPr bwMode="auto">
            <a:xfrm>
              <a:off x="2149475" y="2922588"/>
              <a:ext cx="59690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1</a:t>
              </a:r>
              <a:endParaRPr lang="en-US" altLang="x-none" sz="499"/>
            </a:p>
          </p:txBody>
        </p:sp>
        <p:sp>
          <p:nvSpPr>
            <p:cNvPr id="82953" name="Rectangle 21"/>
            <p:cNvSpPr>
              <a:spLocks noChangeArrowheads="1"/>
            </p:cNvSpPr>
            <p:nvPr/>
          </p:nvSpPr>
          <p:spPr bwMode="auto">
            <a:xfrm>
              <a:off x="4197350" y="2998788"/>
              <a:ext cx="625475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k</a:t>
              </a:r>
              <a:endParaRPr lang="en-US" altLang="x-none" sz="499"/>
            </a:p>
          </p:txBody>
        </p:sp>
        <p:sp>
          <p:nvSpPr>
            <p:cNvPr id="82954" name="Rectangle 25"/>
            <p:cNvSpPr>
              <a:spLocks noChangeArrowheads="1"/>
            </p:cNvSpPr>
            <p:nvPr/>
          </p:nvSpPr>
          <p:spPr bwMode="auto">
            <a:xfrm>
              <a:off x="5875338" y="2976563"/>
              <a:ext cx="912812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k+1</a:t>
              </a:r>
              <a:endParaRPr lang="en-US" altLang="x-none" sz="499"/>
            </a:p>
          </p:txBody>
        </p:sp>
        <p:sp>
          <p:nvSpPr>
            <p:cNvPr id="82955" name="Rectangle 32"/>
            <p:cNvSpPr>
              <a:spLocks noChangeArrowheads="1"/>
            </p:cNvSpPr>
            <p:nvPr/>
          </p:nvSpPr>
          <p:spPr bwMode="auto">
            <a:xfrm>
              <a:off x="8012113" y="2976563"/>
              <a:ext cx="70485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N</a:t>
              </a:r>
              <a:endParaRPr lang="en-US" altLang="x-none" sz="499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9042" y="6091071"/>
            <a:ext cx="5422856" cy="52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795" kern="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Q: How to characterize equilibrium?</a:t>
            </a:r>
            <a:endParaRPr lang="en-US" sz="499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95">
                <a:ea typeface="ＭＳ Ｐゴシック" charset="-128"/>
              </a:rPr>
              <a:t>Equilibrium = Time Reversibility [Frank Kelly]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Statistically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cannot distinguish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E629B2B-38B4-8F45-B73B-3B1392205DBE}" type="slidenum">
              <a:rPr lang="en-US" altLang="x-none" sz="1198">
                <a:latin typeface="Tahoma" charset="0"/>
              </a:rPr>
              <a:pPr/>
              <a:t>41</a:t>
            </a:fld>
            <a:endParaRPr lang="en-US" altLang="x-none" sz="1198">
              <a:latin typeface="Tahoma" charset="0"/>
            </a:endParaRPr>
          </a:p>
        </p:txBody>
      </p:sp>
      <p:cxnSp>
        <p:nvCxnSpPr>
          <p:cNvPr id="84996" name="Straight Arrow Connector 34"/>
          <p:cNvCxnSpPr>
            <a:cxnSpLocks noChangeShapeType="1"/>
          </p:cNvCxnSpPr>
          <p:nvPr/>
        </p:nvCxnSpPr>
        <p:spPr bwMode="auto">
          <a:xfrm>
            <a:off x="688230" y="6171884"/>
            <a:ext cx="8225480" cy="1584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997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-949418" y="4532651"/>
            <a:ext cx="3276882" cy="1584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8" name="Rectangle 38"/>
          <p:cNvSpPr>
            <a:spLocks noChangeArrowheads="1"/>
          </p:cNvSpPr>
          <p:nvPr/>
        </p:nvSpPr>
        <p:spPr bwMode="auto">
          <a:xfrm>
            <a:off x="7923357" y="6171884"/>
            <a:ext cx="717808" cy="4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time</a:t>
            </a:r>
            <a:endParaRPr lang="en-US" altLang="x-none" sz="499"/>
          </a:p>
        </p:txBody>
      </p:sp>
      <p:sp>
        <p:nvSpPr>
          <p:cNvPr id="84999" name="Rectangle 39"/>
          <p:cNvSpPr>
            <a:spLocks noChangeArrowheads="1"/>
          </p:cNvSpPr>
          <p:nvPr/>
        </p:nvSpPr>
        <p:spPr bwMode="auto">
          <a:xfrm>
            <a:off x="-73946" y="2742884"/>
            <a:ext cx="760591" cy="37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</a:rPr>
              <a:t>state</a:t>
            </a:r>
            <a:endParaRPr lang="en-US" altLang="x-none" sz="499"/>
          </a:p>
        </p:txBody>
      </p:sp>
      <p:sp>
        <p:nvSpPr>
          <p:cNvPr id="85000" name="Rectangle 40"/>
          <p:cNvSpPr>
            <a:spLocks noChangeArrowheads="1"/>
          </p:cNvSpPr>
          <p:nvPr/>
        </p:nvSpPr>
        <p:spPr bwMode="auto">
          <a:xfrm>
            <a:off x="225537" y="4628517"/>
            <a:ext cx="323251" cy="4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k</a:t>
            </a:r>
            <a:endParaRPr lang="en-US" altLang="x-none" sz="299"/>
          </a:p>
        </p:txBody>
      </p:sp>
      <p:sp>
        <p:nvSpPr>
          <p:cNvPr id="85001" name="Rectangle 42"/>
          <p:cNvSpPr>
            <a:spLocks noChangeArrowheads="1"/>
          </p:cNvSpPr>
          <p:nvPr/>
        </p:nvSpPr>
        <p:spPr bwMode="auto">
          <a:xfrm>
            <a:off x="90849" y="3962999"/>
            <a:ext cx="560936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k+1</a:t>
            </a:r>
            <a:endParaRPr lang="en-US" altLang="x-none" sz="299"/>
          </a:p>
        </p:txBody>
      </p:sp>
      <p:cxnSp>
        <p:nvCxnSpPr>
          <p:cNvPr id="85002" name="Straight Connector 44"/>
          <p:cNvCxnSpPr>
            <a:cxnSpLocks noChangeShapeType="1"/>
          </p:cNvCxnSpPr>
          <p:nvPr/>
        </p:nvCxnSpPr>
        <p:spPr bwMode="auto">
          <a:xfrm>
            <a:off x="688230" y="4801234"/>
            <a:ext cx="8073361" cy="1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3" name="Straight Connector 45"/>
          <p:cNvCxnSpPr>
            <a:cxnSpLocks noChangeShapeType="1"/>
          </p:cNvCxnSpPr>
          <p:nvPr/>
        </p:nvCxnSpPr>
        <p:spPr bwMode="auto">
          <a:xfrm>
            <a:off x="688230" y="4191177"/>
            <a:ext cx="8073361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Straight Connector 46"/>
          <p:cNvCxnSpPr>
            <a:cxnSpLocks noChangeShapeType="1"/>
          </p:cNvCxnSpPr>
          <p:nvPr/>
        </p:nvCxnSpPr>
        <p:spPr bwMode="auto">
          <a:xfrm>
            <a:off x="688230" y="5408123"/>
            <a:ext cx="8073361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Elbow Connector 48"/>
          <p:cNvCxnSpPr>
            <a:cxnSpLocks noChangeShapeType="1"/>
          </p:cNvCxnSpPr>
          <p:nvPr/>
        </p:nvCxnSpPr>
        <p:spPr bwMode="auto">
          <a:xfrm flipV="1">
            <a:off x="688231" y="4801234"/>
            <a:ext cx="1218530" cy="60847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Elbow Connector 51"/>
          <p:cNvCxnSpPr>
            <a:cxnSpLocks noChangeShapeType="1"/>
          </p:cNvCxnSpPr>
          <p:nvPr/>
        </p:nvCxnSpPr>
        <p:spPr bwMode="auto">
          <a:xfrm flipV="1">
            <a:off x="2819471" y="3581118"/>
            <a:ext cx="1220116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Elbow Connector 52"/>
          <p:cNvCxnSpPr>
            <a:cxnSpLocks noChangeShapeType="1"/>
          </p:cNvCxnSpPr>
          <p:nvPr/>
        </p:nvCxnSpPr>
        <p:spPr bwMode="auto">
          <a:xfrm>
            <a:off x="3809825" y="3581118"/>
            <a:ext cx="1218530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Elbow Connector 57"/>
          <p:cNvCxnSpPr>
            <a:cxnSpLocks noChangeShapeType="1"/>
          </p:cNvCxnSpPr>
          <p:nvPr/>
        </p:nvCxnSpPr>
        <p:spPr bwMode="auto">
          <a:xfrm flipV="1">
            <a:off x="6324530" y="3581118"/>
            <a:ext cx="988769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Elbow Connector 58"/>
          <p:cNvCxnSpPr>
            <a:cxnSpLocks noChangeShapeType="1"/>
          </p:cNvCxnSpPr>
          <p:nvPr/>
        </p:nvCxnSpPr>
        <p:spPr bwMode="auto">
          <a:xfrm>
            <a:off x="7009062" y="3581118"/>
            <a:ext cx="838236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10" name="Group 65"/>
          <p:cNvGrpSpPr>
            <a:grpSpLocks/>
          </p:cNvGrpSpPr>
          <p:nvPr/>
        </p:nvGrpSpPr>
        <p:grpSpPr bwMode="auto">
          <a:xfrm>
            <a:off x="1676999" y="4191177"/>
            <a:ext cx="1220116" cy="611642"/>
            <a:chOff x="1676400" y="4191000"/>
            <a:chExt cx="1219200" cy="610394"/>
          </a:xfrm>
        </p:grpSpPr>
        <p:cxnSp>
          <p:nvCxnSpPr>
            <p:cNvPr id="85023" name="Elbow Connector 50"/>
            <p:cNvCxnSpPr>
              <a:cxnSpLocks noChangeShapeType="1"/>
            </p:cNvCxnSpPr>
            <p:nvPr/>
          </p:nvCxnSpPr>
          <p:spPr bwMode="auto">
            <a:xfrm flipV="1">
              <a:off x="16764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4" name="Straight Arrow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2094706" y="4610100"/>
              <a:ext cx="381794" cy="794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1" name="Group 66"/>
          <p:cNvGrpSpPr>
            <a:grpSpLocks/>
          </p:cNvGrpSpPr>
          <p:nvPr/>
        </p:nvGrpSpPr>
        <p:grpSpPr bwMode="auto">
          <a:xfrm>
            <a:off x="5562355" y="4191177"/>
            <a:ext cx="1218530" cy="611642"/>
            <a:chOff x="1676400" y="4191000"/>
            <a:chExt cx="1219200" cy="610394"/>
          </a:xfrm>
        </p:grpSpPr>
        <p:cxnSp>
          <p:nvCxnSpPr>
            <p:cNvPr id="85021" name="Elbow Connector 67"/>
            <p:cNvCxnSpPr>
              <a:cxnSpLocks noChangeShapeType="1"/>
            </p:cNvCxnSpPr>
            <p:nvPr/>
          </p:nvCxnSpPr>
          <p:spPr bwMode="auto">
            <a:xfrm flipV="1">
              <a:off x="16764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2" name="Straight Arrow Connector 68"/>
            <p:cNvCxnSpPr>
              <a:cxnSpLocks noChangeShapeType="1"/>
            </p:cNvCxnSpPr>
            <p:nvPr/>
          </p:nvCxnSpPr>
          <p:spPr bwMode="auto">
            <a:xfrm rot="5400000" flipH="1" flipV="1">
              <a:off x="2094706" y="4610100"/>
              <a:ext cx="381794" cy="794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2" name="Group 72"/>
          <p:cNvGrpSpPr>
            <a:grpSpLocks/>
          </p:cNvGrpSpPr>
          <p:nvPr/>
        </p:nvGrpSpPr>
        <p:grpSpPr bwMode="auto">
          <a:xfrm>
            <a:off x="4800178" y="4191177"/>
            <a:ext cx="1218531" cy="610057"/>
            <a:chOff x="4800600" y="4191000"/>
            <a:chExt cx="1219200" cy="609600"/>
          </a:xfrm>
        </p:grpSpPr>
        <p:cxnSp>
          <p:nvCxnSpPr>
            <p:cNvPr id="85019" name="Elbow Connector 54"/>
            <p:cNvCxnSpPr>
              <a:cxnSpLocks noChangeShapeType="1"/>
            </p:cNvCxnSpPr>
            <p:nvPr/>
          </p:nvCxnSpPr>
          <p:spPr bwMode="auto">
            <a:xfrm>
              <a:off x="48006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0" name="Straight Arrow Connector 70"/>
            <p:cNvCxnSpPr>
              <a:cxnSpLocks noChangeShapeType="1"/>
            </p:cNvCxnSpPr>
            <p:nvPr/>
          </p:nvCxnSpPr>
          <p:spPr bwMode="auto">
            <a:xfrm rot="5400000">
              <a:off x="5219700" y="4381500"/>
              <a:ext cx="381000" cy="1588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3" name="Group 73"/>
          <p:cNvGrpSpPr>
            <a:grpSpLocks/>
          </p:cNvGrpSpPr>
          <p:nvPr/>
        </p:nvGrpSpPr>
        <p:grpSpPr bwMode="auto">
          <a:xfrm>
            <a:off x="7619121" y="4191177"/>
            <a:ext cx="1218530" cy="610057"/>
            <a:chOff x="4800600" y="4191000"/>
            <a:chExt cx="1219200" cy="609600"/>
          </a:xfrm>
        </p:grpSpPr>
        <p:cxnSp>
          <p:nvCxnSpPr>
            <p:cNvPr id="85017" name="Elbow Connector 74"/>
            <p:cNvCxnSpPr>
              <a:cxnSpLocks noChangeShapeType="1"/>
            </p:cNvCxnSpPr>
            <p:nvPr/>
          </p:nvCxnSpPr>
          <p:spPr bwMode="auto">
            <a:xfrm>
              <a:off x="48006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8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5219700" y="4381500"/>
              <a:ext cx="381000" cy="1588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5014" name="Straight Connector 31"/>
          <p:cNvCxnSpPr>
            <a:cxnSpLocks noChangeShapeType="1"/>
          </p:cNvCxnSpPr>
          <p:nvPr/>
        </p:nvCxnSpPr>
        <p:spPr bwMode="auto">
          <a:xfrm rot="5400000">
            <a:off x="6893389" y="4533442"/>
            <a:ext cx="3276882" cy="316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5015" name="Object 2"/>
          <p:cNvGraphicFramePr>
            <a:graphicFrameLocks noChangeAspect="1"/>
          </p:cNvGraphicFramePr>
          <p:nvPr/>
        </p:nvGraphicFramePr>
        <p:xfrm>
          <a:off x="4343822" y="1527522"/>
          <a:ext cx="2307128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3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850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822" y="1527522"/>
                        <a:ext cx="2307128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33"/>
          <p:cNvGraphicFramePr>
            <a:graphicFrameLocks noChangeAspect="1"/>
          </p:cNvGraphicFramePr>
          <p:nvPr/>
        </p:nvGraphicFramePr>
        <p:xfrm>
          <a:off x="4434143" y="2212054"/>
          <a:ext cx="2229483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4" name="Equation" r:id="rId6" imgW="1104900" imgH="228600" progId="Equation.3">
                  <p:embed/>
                </p:oleObj>
              </mc:Choice>
              <mc:Fallback>
                <p:oleObj name="Equation" r:id="rId6" imgW="1104900" imgH="228600" progId="Equation.3">
                  <p:embed/>
                  <p:pic>
                    <p:nvPicPr>
                      <p:cNvPr id="8501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143" y="2212054"/>
                        <a:ext cx="2229483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262E4A-0B18-4242-9624-86A3A5BCB931}"/>
              </a:ext>
            </a:extLst>
          </p:cNvPr>
          <p:cNvSpPr txBox="1"/>
          <p:nvPr/>
        </p:nvSpPr>
        <p:spPr>
          <a:xfrm rot="5400000">
            <a:off x="4432132" y="1897323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45294-C14F-4F4D-83DD-6C5AF077AF9C}"/>
              </a:ext>
            </a:extLst>
          </p:cNvPr>
          <p:cNvSpPr txBox="1"/>
          <p:nvPr/>
        </p:nvSpPr>
        <p:spPr>
          <a:xfrm rot="8373658">
            <a:off x="5015619" y="1935754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6659E6-0F9B-284C-A093-CD8BB126EF5B}"/>
              </a:ext>
            </a:extLst>
          </p:cNvPr>
          <p:cNvSpPr txBox="1"/>
          <p:nvPr/>
        </p:nvSpPr>
        <p:spPr>
          <a:xfrm>
            <a:off x="5053707" y="1490980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FAEEE9-138E-4F43-A3C2-3D97886DD682}"/>
              </a:ext>
            </a:extLst>
          </p:cNvPr>
          <p:cNvSpPr/>
          <p:nvPr/>
        </p:nvSpPr>
        <p:spPr bwMode="auto">
          <a:xfrm>
            <a:off x="4191000" y="1490980"/>
            <a:ext cx="2627914" cy="5232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30F9D8C-4096-9C45-B61D-735E7D53EA3C}"/>
              </a:ext>
            </a:extLst>
          </p:cNvPr>
          <p:cNvSpPr/>
          <p:nvPr/>
        </p:nvSpPr>
        <p:spPr bwMode="auto">
          <a:xfrm>
            <a:off x="914401" y="1599576"/>
            <a:ext cx="3157712" cy="1019927"/>
          </a:xfrm>
          <a:prstGeom prst="wedgeRoundRectCallout">
            <a:avLst>
              <a:gd name="adj1" fmla="val 72262"/>
              <a:gd name="adj2" fmla="val 2842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6B01E1A-9F66-3940-8E96-73B233F9918A}"/>
              </a:ext>
            </a:extLst>
          </p:cNvPr>
          <p:cNvSpPr/>
          <p:nvPr/>
        </p:nvSpPr>
        <p:spPr bwMode="auto">
          <a:xfrm>
            <a:off x="5028355" y="2772861"/>
            <a:ext cx="2773803" cy="713229"/>
          </a:xfrm>
          <a:prstGeom prst="wedgeRoundRectCallout">
            <a:avLst>
              <a:gd name="adj1" fmla="val -31662"/>
              <a:gd name="adj2" fmla="val -111772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Play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the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sequence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backwards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92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" grpId="0" animBg="1"/>
      <p:bldP spid="4" grpId="0" animBg="1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4527" y="6339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Time: Sketch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9A4F2D8-B692-A74A-992E-938B2AD30624}" type="slidenum">
              <a:rPr lang="en-US" altLang="x-none" sz="1198">
                <a:latin typeface="Tahoma" charset="0"/>
              </a:rPr>
              <a:pPr/>
              <a:t>42</a:t>
            </a:fld>
            <a:endParaRPr lang="en-US" altLang="x-none" sz="1198">
              <a:latin typeface="Tahoma" charset="0"/>
            </a:endParaRPr>
          </a:p>
        </p:txBody>
      </p:sp>
      <p:grpSp>
        <p:nvGrpSpPr>
          <p:cNvPr id="87043" name="Group 6"/>
          <p:cNvGrpSpPr>
            <a:grpSpLocks/>
          </p:cNvGrpSpPr>
          <p:nvPr/>
        </p:nvGrpSpPr>
        <p:grpSpPr bwMode="auto">
          <a:xfrm>
            <a:off x="612171" y="2078950"/>
            <a:ext cx="912710" cy="838236"/>
            <a:chOff x="1143000" y="2971800"/>
            <a:chExt cx="914400" cy="838200"/>
          </a:xfrm>
        </p:grpSpPr>
        <p:sp>
          <p:nvSpPr>
            <p:cNvPr id="87071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72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0</a:t>
              </a:r>
              <a:endParaRPr lang="en-US" altLang="x-none" sz="499"/>
            </a:p>
          </p:txBody>
        </p:sp>
      </p:grpSp>
      <p:grpSp>
        <p:nvGrpSpPr>
          <p:cNvPr id="87044" name="Group 7"/>
          <p:cNvGrpSpPr>
            <a:grpSpLocks/>
          </p:cNvGrpSpPr>
          <p:nvPr/>
        </p:nvGrpSpPr>
        <p:grpSpPr bwMode="auto">
          <a:xfrm>
            <a:off x="2058879" y="2078950"/>
            <a:ext cx="914295" cy="838236"/>
            <a:chOff x="1143000" y="2971800"/>
            <a:chExt cx="914400" cy="838200"/>
          </a:xfrm>
        </p:grpSpPr>
        <p:sp>
          <p:nvSpPr>
            <p:cNvPr id="87069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70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1</a:t>
              </a:r>
              <a:endParaRPr lang="en-US" altLang="x-none" sz="499"/>
            </a:p>
          </p:txBody>
        </p:sp>
      </p:grpSp>
      <p:grpSp>
        <p:nvGrpSpPr>
          <p:cNvPr id="87045" name="Group 10"/>
          <p:cNvGrpSpPr>
            <a:grpSpLocks/>
          </p:cNvGrpSpPr>
          <p:nvPr/>
        </p:nvGrpSpPr>
        <p:grpSpPr bwMode="auto">
          <a:xfrm>
            <a:off x="4039586" y="2078950"/>
            <a:ext cx="912710" cy="838236"/>
            <a:chOff x="1143000" y="2971800"/>
            <a:chExt cx="914400" cy="838200"/>
          </a:xfrm>
        </p:grpSpPr>
        <p:sp>
          <p:nvSpPr>
            <p:cNvPr id="87067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68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k</a:t>
              </a:r>
              <a:endParaRPr lang="en-US" altLang="x-none" sz="499"/>
            </a:p>
          </p:txBody>
        </p:sp>
      </p:grpSp>
      <p:grpSp>
        <p:nvGrpSpPr>
          <p:cNvPr id="87046" name="Group 13"/>
          <p:cNvGrpSpPr>
            <a:grpSpLocks/>
          </p:cNvGrpSpPr>
          <p:nvPr/>
        </p:nvGrpSpPr>
        <p:grpSpPr bwMode="auto">
          <a:xfrm>
            <a:off x="7847298" y="2078950"/>
            <a:ext cx="914294" cy="838236"/>
            <a:chOff x="1143000" y="2971800"/>
            <a:chExt cx="914400" cy="838200"/>
          </a:xfrm>
        </p:grpSpPr>
        <p:sp>
          <p:nvSpPr>
            <p:cNvPr id="87065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66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N</a:t>
              </a:r>
              <a:endParaRPr lang="en-US" altLang="x-none" sz="499"/>
            </a:p>
          </p:txBody>
        </p:sp>
      </p:grpSp>
      <p:sp>
        <p:nvSpPr>
          <p:cNvPr id="87047" name="Rectangle 16"/>
          <p:cNvSpPr>
            <a:spLocks noChangeArrowheads="1"/>
          </p:cNvSpPr>
          <p:nvPr/>
        </p:nvSpPr>
        <p:spPr bwMode="auto">
          <a:xfrm>
            <a:off x="612171" y="1448294"/>
            <a:ext cx="4384493" cy="4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396" dirty="0">
                <a:solidFill>
                  <a:srgbClr val="3333CC"/>
                </a:solidFill>
              </a:rPr>
              <a:t>system state: # of busy lines</a:t>
            </a:r>
            <a:endParaRPr lang="en-US" altLang="x-none" sz="100" dirty="0"/>
          </a:p>
        </p:txBody>
      </p:sp>
      <p:graphicFrame>
        <p:nvGraphicFramePr>
          <p:cNvPr id="95240" name="Object 2"/>
          <p:cNvGraphicFramePr>
            <a:graphicFrameLocks noChangeAspect="1"/>
          </p:cNvGraphicFramePr>
          <p:nvPr/>
        </p:nvGraphicFramePr>
        <p:xfrm>
          <a:off x="3049233" y="4725175"/>
          <a:ext cx="2361003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82" name="Equation" r:id="rId4" imgW="1168400" imgH="228600" progId="Equation.3">
                  <p:embed/>
                </p:oleObj>
              </mc:Choice>
              <mc:Fallback>
                <p:oleObj name="Equation" r:id="rId4" imgW="1168400" imgH="228600" progId="Equation.3">
                  <p:embed/>
                  <p:pic>
                    <p:nvPicPr>
                      <p:cNvPr id="952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233" y="4725175"/>
                        <a:ext cx="2361003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18"/>
          <p:cNvSpPr>
            <a:spLocks noChangeArrowheads="1"/>
          </p:cNvSpPr>
          <p:nvPr/>
        </p:nvSpPr>
        <p:spPr bwMode="auto">
          <a:xfrm>
            <a:off x="534527" y="3809296"/>
            <a:ext cx="7651868" cy="89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396">
                <a:solidFill>
                  <a:srgbClr val="3333CC"/>
                </a:solidFill>
              </a:rPr>
              <a:t>at equilibrium (time resersibility)  in one unit time:  </a:t>
            </a:r>
            <a:br>
              <a:rPr lang="en-US" altLang="x-none" sz="2396">
                <a:solidFill>
                  <a:srgbClr val="3333CC"/>
                </a:solidFill>
              </a:rPr>
            </a:br>
            <a:r>
              <a:rPr lang="en-US" altLang="x-none" sz="2396">
                <a:solidFill>
                  <a:srgbClr val="3333CC"/>
                </a:solidFill>
              </a:rPr>
              <a:t>    #(transitions k </a:t>
            </a:r>
            <a:r>
              <a:rPr lang="en-US" altLang="x-none" sz="2795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6">
                <a:solidFill>
                  <a:srgbClr val="3333CC"/>
                </a:solidFill>
              </a:rPr>
              <a:t> k+1)  = #(transitions k+1 </a:t>
            </a:r>
            <a:r>
              <a:rPr lang="en-US" altLang="x-none" sz="2795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6">
                <a:solidFill>
                  <a:srgbClr val="3333CC"/>
                </a:solidFill>
              </a:rPr>
              <a:t> k)</a:t>
            </a:r>
            <a:endParaRPr lang="en-US" altLang="x-none" sz="100">
              <a:solidFill>
                <a:srgbClr val="000000"/>
              </a:solidFill>
            </a:endParaRPr>
          </a:p>
        </p:txBody>
      </p:sp>
      <p:sp>
        <p:nvSpPr>
          <p:cNvPr id="87050" name="Rectangle 19"/>
          <p:cNvSpPr>
            <a:spLocks noChangeArrowheads="1"/>
          </p:cNvSpPr>
          <p:nvPr/>
        </p:nvSpPr>
        <p:spPr bwMode="auto">
          <a:xfrm>
            <a:off x="688230" y="2917186"/>
            <a:ext cx="644918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0</a:t>
            </a:r>
            <a:endParaRPr lang="en-US" altLang="x-none" sz="499"/>
          </a:p>
        </p:txBody>
      </p:sp>
      <p:sp>
        <p:nvSpPr>
          <p:cNvPr id="87051" name="Rectangle 20"/>
          <p:cNvSpPr>
            <a:spLocks noChangeArrowheads="1"/>
          </p:cNvSpPr>
          <p:nvPr/>
        </p:nvSpPr>
        <p:spPr bwMode="auto">
          <a:xfrm>
            <a:off x="2147614" y="2917186"/>
            <a:ext cx="595797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1</a:t>
            </a:r>
            <a:endParaRPr lang="en-US" altLang="x-none" sz="499"/>
          </a:p>
        </p:txBody>
      </p:sp>
      <p:sp>
        <p:nvSpPr>
          <p:cNvPr id="87052" name="Rectangle 21"/>
          <p:cNvSpPr>
            <a:spLocks noChangeArrowheads="1"/>
          </p:cNvSpPr>
          <p:nvPr/>
        </p:nvSpPr>
        <p:spPr bwMode="auto">
          <a:xfrm>
            <a:off x="4191705" y="2993245"/>
            <a:ext cx="624319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k</a:t>
            </a:r>
            <a:endParaRPr lang="en-US" altLang="x-none" sz="499"/>
          </a:p>
        </p:txBody>
      </p:sp>
      <p:sp>
        <p:nvSpPr>
          <p:cNvPr id="87053" name="Oval 23"/>
          <p:cNvSpPr>
            <a:spLocks noChangeArrowheads="1"/>
          </p:cNvSpPr>
          <p:nvPr/>
        </p:nvSpPr>
        <p:spPr bwMode="auto">
          <a:xfrm>
            <a:off x="5714472" y="2056766"/>
            <a:ext cx="957078" cy="83823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8" tIns="45704" rIns="91408" bIns="45704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87054" name="Rectangle 24"/>
          <p:cNvSpPr>
            <a:spLocks noChangeArrowheads="1"/>
          </p:cNvSpPr>
          <p:nvPr/>
        </p:nvSpPr>
        <p:spPr bwMode="auto">
          <a:xfrm>
            <a:off x="5736656" y="2110642"/>
            <a:ext cx="938063" cy="70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k+1</a:t>
            </a:r>
            <a:endParaRPr lang="en-US" altLang="x-none" sz="499"/>
          </a:p>
        </p:txBody>
      </p:sp>
      <p:sp>
        <p:nvSpPr>
          <p:cNvPr id="87055" name="Rectangle 25"/>
          <p:cNvSpPr>
            <a:spLocks noChangeArrowheads="1"/>
          </p:cNvSpPr>
          <p:nvPr/>
        </p:nvSpPr>
        <p:spPr bwMode="auto">
          <a:xfrm>
            <a:off x="5866590" y="2971061"/>
            <a:ext cx="911125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k+1</a:t>
            </a:r>
            <a:endParaRPr lang="en-US" altLang="x-none" sz="499"/>
          </a:p>
        </p:txBody>
      </p:sp>
      <p:cxnSp>
        <p:nvCxnSpPr>
          <p:cNvPr id="87056" name="Curved Connector 30"/>
          <p:cNvCxnSpPr>
            <a:cxnSpLocks noChangeShapeType="1"/>
          </p:cNvCxnSpPr>
          <p:nvPr/>
        </p:nvCxnSpPr>
        <p:spPr bwMode="auto">
          <a:xfrm>
            <a:off x="4876237" y="2210470"/>
            <a:ext cx="914295" cy="1584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ectangle 31"/>
          <p:cNvSpPr>
            <a:spLocks noChangeArrowheads="1"/>
          </p:cNvSpPr>
          <p:nvPr/>
        </p:nvSpPr>
        <p:spPr bwMode="auto">
          <a:xfrm>
            <a:off x="5104414" y="1752530"/>
            <a:ext cx="383465" cy="52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795">
                <a:solidFill>
                  <a:srgbClr val="000000"/>
                </a:solidFill>
                <a:sym typeface="Symbol" charset="2"/>
              </a:rPr>
              <a:t></a:t>
            </a:r>
            <a:endParaRPr lang="en-US" altLang="x-none" sz="499"/>
          </a:p>
        </p:txBody>
      </p:sp>
      <p:cxnSp>
        <p:nvCxnSpPr>
          <p:cNvPr id="87058" name="Straight Arrow Connector 33"/>
          <p:cNvCxnSpPr>
            <a:cxnSpLocks noChangeShapeType="1"/>
          </p:cNvCxnSpPr>
          <p:nvPr/>
        </p:nvCxnSpPr>
        <p:spPr bwMode="auto">
          <a:xfrm rot="10800000">
            <a:off x="4952296" y="2666825"/>
            <a:ext cx="838236" cy="15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9" name="Rectangle 34"/>
          <p:cNvSpPr>
            <a:spLocks noChangeArrowheads="1"/>
          </p:cNvSpPr>
          <p:nvPr/>
        </p:nvSpPr>
        <p:spPr bwMode="auto">
          <a:xfrm>
            <a:off x="4800178" y="2666824"/>
            <a:ext cx="1182086" cy="52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795">
                <a:solidFill>
                  <a:srgbClr val="000000"/>
                </a:solidFill>
                <a:sym typeface="Symbol" charset="2"/>
              </a:rPr>
              <a:t>(k+1)</a:t>
            </a:r>
            <a:endParaRPr lang="en-US" altLang="x-none" sz="499"/>
          </a:p>
        </p:txBody>
      </p:sp>
      <p:graphicFrame>
        <p:nvGraphicFramePr>
          <p:cNvPr id="95252" name="Object 3"/>
          <p:cNvGraphicFramePr>
            <a:graphicFrameLocks noChangeAspect="1"/>
          </p:cNvGraphicFramePr>
          <p:nvPr/>
        </p:nvGraphicFramePr>
        <p:xfrm>
          <a:off x="2654676" y="5327310"/>
          <a:ext cx="3592211" cy="5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83" name="Equation" r:id="rId6" imgW="1777229" imgH="266584" progId="Equation.3">
                  <p:embed/>
                </p:oleObj>
              </mc:Choice>
              <mc:Fallback>
                <p:oleObj name="Equation" r:id="rId6" imgW="1777229" imgH="266584" progId="Equation.3">
                  <p:embed/>
                  <p:pic>
                    <p:nvPicPr>
                      <p:cNvPr id="952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76" y="5327310"/>
                        <a:ext cx="3592211" cy="540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4"/>
          <p:cNvGraphicFramePr>
            <a:graphicFrameLocks noChangeAspect="1"/>
          </p:cNvGraphicFramePr>
          <p:nvPr/>
        </p:nvGraphicFramePr>
        <p:xfrm>
          <a:off x="2363116" y="5943706"/>
          <a:ext cx="4105610" cy="92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84" name="Equation" r:id="rId8" imgW="2032000" imgH="457200" progId="Equation.3">
                  <p:embed/>
                </p:oleObj>
              </mc:Choice>
              <mc:Fallback>
                <p:oleObj name="Equation" r:id="rId8" imgW="2032000" imgH="457200" progId="Equation.3">
                  <p:embed/>
                  <p:pic>
                    <p:nvPicPr>
                      <p:cNvPr id="952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116" y="5943706"/>
                        <a:ext cx="4105610" cy="92538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062" name="Straight Connector 37"/>
          <p:cNvCxnSpPr>
            <a:cxnSpLocks noChangeShapeType="1"/>
          </p:cNvCxnSpPr>
          <p:nvPr/>
        </p:nvCxnSpPr>
        <p:spPr bwMode="auto">
          <a:xfrm>
            <a:off x="3277410" y="2438648"/>
            <a:ext cx="456355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Connector 38"/>
          <p:cNvCxnSpPr>
            <a:cxnSpLocks noChangeShapeType="1"/>
          </p:cNvCxnSpPr>
          <p:nvPr/>
        </p:nvCxnSpPr>
        <p:spPr bwMode="auto">
          <a:xfrm>
            <a:off x="7009062" y="2438648"/>
            <a:ext cx="457940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32"/>
          <p:cNvSpPr>
            <a:spLocks noChangeArrowheads="1"/>
          </p:cNvSpPr>
          <p:nvPr/>
        </p:nvSpPr>
        <p:spPr bwMode="auto">
          <a:xfrm>
            <a:off x="7999416" y="2971061"/>
            <a:ext cx="703547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N</a:t>
            </a:r>
            <a:endParaRPr lang="en-US" altLang="x-none" sz="499"/>
          </a:p>
        </p:txBody>
      </p:sp>
    </p:spTree>
    <p:extLst>
      <p:ext uri="{BB962C8B-B14F-4D97-AF65-F5344CB8AC3E}">
        <p14:creationId xmlns:p14="http://schemas.microsoft.com/office/powerpoint/2010/main" val="14332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/>
      <p:bldP spid="870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5FC27DB-8732-7F43-BAB3-8BA0682AD8BC}" type="slidenum">
              <a:rPr lang="en-US" altLang="x-none" sz="1198">
                <a:latin typeface="Tahoma" charset="0"/>
              </a:rPr>
              <a:pPr/>
              <a:t>43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27" y="228178"/>
            <a:ext cx="8448904" cy="1144056"/>
          </a:xfrm>
        </p:spPr>
        <p:txBody>
          <a:bodyPr/>
          <a:lstStyle/>
          <a:p>
            <a:r>
              <a:rPr lang="en-US" altLang="x-none" sz="3194">
                <a:ea typeface="ＭＳ Ｐゴシック" charset="-128"/>
              </a:rPr>
              <a:t>Queueing Analysis: Packet Switching Delay</a:t>
            </a:r>
          </a:p>
        </p:txBody>
      </p:sp>
      <p:pic>
        <p:nvPicPr>
          <p:cNvPr id="89091" name="Picture 4" descr="01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456" y="4088179"/>
            <a:ext cx="6388969" cy="2535305"/>
          </a:xfrm>
          <a:noFill/>
        </p:spPr>
      </p:pic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464806" y="1502169"/>
            <a:ext cx="8366506" cy="20583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62" tIns="45630" rIns="91262" bIns="45630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1996" dirty="0">
                <a:solidFill>
                  <a:srgbClr val="FF0000"/>
                </a:solidFill>
                <a:latin typeface="+mn-lt"/>
                <a:ea typeface="+mn-ea"/>
              </a:rPr>
              <a:t> Four</a:t>
            </a:r>
            <a:r>
              <a:rPr lang="en-US" sz="1996" dirty="0">
                <a:latin typeface="+mn-lt"/>
                <a:ea typeface="+mn-ea"/>
              </a:rPr>
              <a:t> types of delay at each hop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nodal processing delay: check errors &amp; routing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</a:t>
            </a:r>
            <a:r>
              <a:rPr lang="en-US" sz="1797" dirty="0" err="1">
                <a:latin typeface="+mn-lt"/>
                <a:ea typeface="+mn-ea"/>
              </a:rPr>
              <a:t>queueing</a:t>
            </a:r>
            <a:r>
              <a:rPr lang="en-US" sz="1797" dirty="0">
                <a:latin typeface="+mn-lt"/>
                <a:ea typeface="+mn-ea"/>
              </a:rPr>
              <a:t>: time waiting for its turn at output link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transmission delay: time to pump packet onto a link at link speed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propagation delay: router to router propagation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altLang="zh-CN" sz="1797" dirty="0">
                <a:latin typeface="+mn-lt"/>
                <a:ea typeface="宋体" pitchFamily="2" charset="-122"/>
              </a:rPr>
              <a:t> The focus is on </a:t>
            </a:r>
            <a:r>
              <a:rPr lang="en-US" altLang="zh-CN" sz="1797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queueing</a:t>
            </a:r>
            <a:r>
              <a:rPr lang="en-US" altLang="zh-CN" sz="1797" dirty="0">
                <a:solidFill>
                  <a:srgbClr val="FF0000"/>
                </a:solidFill>
                <a:latin typeface="+mn-lt"/>
                <a:ea typeface="宋体" pitchFamily="2" charset="-122"/>
              </a:rPr>
              <a:t> and transmission delay</a:t>
            </a:r>
          </a:p>
        </p:txBody>
      </p:sp>
      <p:sp>
        <p:nvSpPr>
          <p:cNvPr id="2" name="Rectangle 1"/>
          <p:cNvSpPr/>
          <p:nvPr/>
        </p:nvSpPr>
        <p:spPr>
          <a:xfrm>
            <a:off x="5908843" y="6279930"/>
            <a:ext cx="1811565" cy="460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396" dirty="0">
                <a:solidFill>
                  <a:srgbClr val="3333CC"/>
                </a:solidFill>
              </a:rPr>
              <a:t>system state?</a:t>
            </a:r>
            <a:endParaRPr lang="en-US" sz="499" dirty="0"/>
          </a:p>
        </p:txBody>
      </p:sp>
    </p:spTree>
    <p:extLst>
      <p:ext uri="{BB962C8B-B14F-4D97-AF65-F5344CB8AC3E}">
        <p14:creationId xmlns:p14="http://schemas.microsoft.com/office/powerpoint/2010/main" val="1536853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9102" y="77749"/>
            <a:ext cx="7768808" cy="1142472"/>
          </a:xfrm>
        </p:spPr>
        <p:txBody>
          <a:bodyPr/>
          <a:lstStyle/>
          <a:p>
            <a:r>
              <a:rPr lang="en-US" altLang="x-none" sz="3599">
                <a:ea typeface="ＭＳ Ｐゴシック" charset="-128"/>
              </a:rPr>
              <a:t>Packet Switching Delay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85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7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651" indent="-285635" defTabSz="910858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3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2540" indent="-228508" defTabSz="910858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9556" indent="-228508" defTabSz="910858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6571" indent="-228508" defTabSz="910858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3587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0604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7620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4636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F80D1-F3E8-1B48-89F3-7CFFD7DD149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50179" name="Group 6"/>
          <p:cNvGrpSpPr>
            <a:grpSpLocks/>
          </p:cNvGrpSpPr>
          <p:nvPr/>
        </p:nvGrpSpPr>
        <p:grpSpPr bwMode="auto">
          <a:xfrm>
            <a:off x="611432" y="2080249"/>
            <a:ext cx="913977" cy="837812"/>
            <a:chOff x="1143000" y="2971800"/>
            <a:chExt cx="914400" cy="838200"/>
          </a:xfrm>
        </p:grpSpPr>
        <p:sp>
          <p:nvSpPr>
            <p:cNvPr id="50209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10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0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0" name="Group 7"/>
          <p:cNvGrpSpPr>
            <a:grpSpLocks/>
          </p:cNvGrpSpPr>
          <p:nvPr/>
        </p:nvGrpSpPr>
        <p:grpSpPr bwMode="auto">
          <a:xfrm>
            <a:off x="2058563" y="2080249"/>
            <a:ext cx="913977" cy="837812"/>
            <a:chOff x="1143000" y="2971800"/>
            <a:chExt cx="914400" cy="838200"/>
          </a:xfrm>
        </p:grpSpPr>
        <p:sp>
          <p:nvSpPr>
            <p:cNvPr id="50207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8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1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1" name="Group 10"/>
          <p:cNvGrpSpPr>
            <a:grpSpLocks/>
          </p:cNvGrpSpPr>
          <p:nvPr/>
        </p:nvGrpSpPr>
        <p:grpSpPr bwMode="auto">
          <a:xfrm>
            <a:off x="4038847" y="2080249"/>
            <a:ext cx="913977" cy="837812"/>
            <a:chOff x="1143000" y="2971800"/>
            <a:chExt cx="914400" cy="838200"/>
          </a:xfrm>
        </p:grpSpPr>
        <p:sp>
          <p:nvSpPr>
            <p:cNvPr id="50205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6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k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3"/>
          <p:cNvGrpSpPr>
            <a:grpSpLocks/>
          </p:cNvGrpSpPr>
          <p:nvPr/>
        </p:nvGrpSpPr>
        <p:grpSpPr bwMode="auto">
          <a:xfrm>
            <a:off x="7390098" y="2058034"/>
            <a:ext cx="913977" cy="837812"/>
            <a:chOff x="1143000" y="2971800"/>
            <a:chExt cx="914400" cy="838200"/>
          </a:xfrm>
        </p:grpSpPr>
        <p:sp>
          <p:nvSpPr>
            <p:cNvPr id="50203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4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N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sp>
        <p:nvSpPr>
          <p:cNvPr id="50183" name="Rectangle 16"/>
          <p:cNvSpPr>
            <a:spLocks noChangeArrowheads="1"/>
          </p:cNvSpPr>
          <p:nvPr/>
        </p:nvSpPr>
        <p:spPr bwMode="auto">
          <a:xfrm>
            <a:off x="1265179" y="1448717"/>
            <a:ext cx="4041495" cy="46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399">
                <a:solidFill>
                  <a:srgbClr val="3333CC"/>
                </a:solidFill>
                <a:latin typeface="Times New Roman" charset="0"/>
              </a:rPr>
              <a:t>system state: #packets in queue</a:t>
            </a:r>
            <a:endParaRPr lang="en-US" altLang="x-none" sz="1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6328" name="Object 2"/>
          <p:cNvGraphicFramePr>
            <a:graphicFrameLocks noChangeAspect="1"/>
          </p:cNvGraphicFramePr>
          <p:nvPr/>
        </p:nvGraphicFramePr>
        <p:xfrm>
          <a:off x="1830069" y="4723802"/>
          <a:ext cx="1566139" cy="46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1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563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9" y="4723802"/>
                        <a:ext cx="1566139" cy="46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18"/>
          <p:cNvSpPr>
            <a:spLocks noChangeArrowheads="1"/>
          </p:cNvSpPr>
          <p:nvPr/>
        </p:nvSpPr>
        <p:spPr bwMode="auto">
          <a:xfrm>
            <a:off x="535267" y="3809825"/>
            <a:ext cx="7540314" cy="89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399">
                <a:solidFill>
                  <a:srgbClr val="3333CC"/>
                </a:solidFill>
              </a:rPr>
              <a:t>at equilibrium (time reversibility) in one unit time:  </a:t>
            </a:r>
            <a:br>
              <a:rPr lang="en-US" altLang="x-none" sz="2399">
                <a:solidFill>
                  <a:srgbClr val="3333CC"/>
                </a:solidFill>
              </a:rPr>
            </a:br>
            <a:r>
              <a:rPr lang="en-US" altLang="x-none" sz="2399">
                <a:solidFill>
                  <a:srgbClr val="3333CC"/>
                </a:solidFill>
              </a:rPr>
              <a:t>    #(transitions k </a:t>
            </a:r>
            <a:r>
              <a:rPr lang="en-US" altLang="x-none" sz="2799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9">
                <a:solidFill>
                  <a:srgbClr val="3333CC"/>
                </a:solidFill>
              </a:rPr>
              <a:t> k+1)  = #(transitions k+1 </a:t>
            </a:r>
            <a:r>
              <a:rPr lang="en-US" altLang="x-none" sz="2799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9">
                <a:solidFill>
                  <a:srgbClr val="3333CC"/>
                </a:solidFill>
              </a:rPr>
              <a:t> k)</a:t>
            </a:r>
            <a:endParaRPr lang="en-US" altLang="x-none" sz="100">
              <a:solidFill>
                <a:srgbClr val="000000"/>
              </a:solidFill>
            </a:endParaRPr>
          </a:p>
        </p:txBody>
      </p:sp>
      <p:sp>
        <p:nvSpPr>
          <p:cNvPr id="50186" name="Rectangle 19"/>
          <p:cNvSpPr>
            <a:spLocks noChangeArrowheads="1"/>
          </p:cNvSpPr>
          <p:nvPr/>
        </p:nvSpPr>
        <p:spPr bwMode="auto">
          <a:xfrm>
            <a:off x="687596" y="2918062"/>
            <a:ext cx="645814" cy="70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0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7" name="Rectangle 20"/>
          <p:cNvSpPr>
            <a:spLocks noChangeArrowheads="1"/>
          </p:cNvSpPr>
          <p:nvPr/>
        </p:nvSpPr>
        <p:spPr bwMode="auto">
          <a:xfrm>
            <a:off x="2147422" y="2918062"/>
            <a:ext cx="596624" cy="70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8" name="Rectangle 21"/>
          <p:cNvSpPr>
            <a:spLocks noChangeArrowheads="1"/>
          </p:cNvSpPr>
          <p:nvPr/>
        </p:nvSpPr>
        <p:spPr bwMode="auto">
          <a:xfrm>
            <a:off x="4191176" y="2994227"/>
            <a:ext cx="625186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k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9" name="Oval 23"/>
          <p:cNvSpPr>
            <a:spLocks noChangeArrowheads="1"/>
          </p:cNvSpPr>
          <p:nvPr/>
        </p:nvSpPr>
        <p:spPr bwMode="auto">
          <a:xfrm>
            <a:off x="5714473" y="2058034"/>
            <a:ext cx="956821" cy="8378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8" tIns="45694" rIns="91388" bIns="45694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solidFill>
                <a:srgbClr val="000000"/>
              </a:solidFill>
            </a:endParaRPr>
          </a:p>
        </p:txBody>
      </p:sp>
      <p:sp>
        <p:nvSpPr>
          <p:cNvPr id="50190" name="Rectangle 24"/>
          <p:cNvSpPr>
            <a:spLocks noChangeArrowheads="1"/>
          </p:cNvSpPr>
          <p:nvPr/>
        </p:nvSpPr>
        <p:spPr bwMode="auto">
          <a:xfrm>
            <a:off x="5736688" y="2111985"/>
            <a:ext cx="939365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k+1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91" name="Rectangle 25"/>
          <p:cNvSpPr>
            <a:spLocks noChangeArrowheads="1"/>
          </p:cNvSpPr>
          <p:nvPr/>
        </p:nvSpPr>
        <p:spPr bwMode="auto">
          <a:xfrm>
            <a:off x="5862041" y="2972012"/>
            <a:ext cx="920325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k+1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cxnSp>
        <p:nvCxnSpPr>
          <p:cNvPr id="50192" name="Curved Connector 30"/>
          <p:cNvCxnSpPr>
            <a:cxnSpLocks noChangeShapeType="1"/>
          </p:cNvCxnSpPr>
          <p:nvPr/>
        </p:nvCxnSpPr>
        <p:spPr bwMode="auto">
          <a:xfrm>
            <a:off x="4876659" y="2210364"/>
            <a:ext cx="913977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7" name="Rectangle 31"/>
          <p:cNvSpPr>
            <a:spLocks noChangeArrowheads="1"/>
          </p:cNvSpPr>
          <p:nvPr/>
        </p:nvSpPr>
        <p:spPr bwMode="auto">
          <a:xfrm>
            <a:off x="5105154" y="1753376"/>
            <a:ext cx="382411" cy="5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799">
                <a:solidFill>
                  <a:srgbClr val="000000"/>
                </a:solidFill>
                <a:sym typeface="Symbol" charset="2"/>
              </a:rPr>
              <a:t></a:t>
            </a:r>
            <a:endParaRPr lang="en-US" altLang="x-none" sz="500">
              <a:solidFill>
                <a:srgbClr val="000000"/>
              </a:solidFill>
            </a:endParaRPr>
          </a:p>
        </p:txBody>
      </p:sp>
      <p:cxnSp>
        <p:nvCxnSpPr>
          <p:cNvPr id="50194" name="Straight Arrow Connector 33"/>
          <p:cNvCxnSpPr>
            <a:cxnSpLocks noChangeShapeType="1"/>
          </p:cNvCxnSpPr>
          <p:nvPr/>
        </p:nvCxnSpPr>
        <p:spPr bwMode="auto">
          <a:xfrm rot="10800000">
            <a:off x="4952824" y="2667352"/>
            <a:ext cx="83781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9" name="Rectangle 34"/>
          <p:cNvSpPr>
            <a:spLocks noChangeArrowheads="1"/>
          </p:cNvSpPr>
          <p:nvPr/>
        </p:nvSpPr>
        <p:spPr bwMode="auto">
          <a:xfrm>
            <a:off x="5105154" y="2667353"/>
            <a:ext cx="391932" cy="5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799">
                <a:solidFill>
                  <a:srgbClr val="000000"/>
                </a:solidFill>
                <a:sym typeface="Symbol" charset="2"/>
              </a:rPr>
              <a:t></a:t>
            </a:r>
            <a:endParaRPr lang="en-US" altLang="x-none" sz="500">
              <a:solidFill>
                <a:srgbClr val="000000"/>
              </a:solidFill>
            </a:endParaRPr>
          </a:p>
        </p:txBody>
      </p:sp>
      <p:graphicFrame>
        <p:nvGraphicFramePr>
          <p:cNvPr id="56340" name="Object 3"/>
          <p:cNvGraphicFramePr>
            <a:graphicFrameLocks noChangeAspect="1"/>
          </p:cNvGraphicFramePr>
          <p:nvPr/>
        </p:nvGraphicFramePr>
        <p:xfrm>
          <a:off x="1830069" y="5561614"/>
          <a:ext cx="3798718" cy="53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2" name="Equation" r:id="rId6" imgW="1879600" imgH="266700" progId="Equation.3">
                  <p:embed/>
                </p:oleObj>
              </mc:Choice>
              <mc:Fallback>
                <p:oleObj name="Equation" r:id="rId6" imgW="1879600" imgH="266700" progId="Equation.3">
                  <p:embed/>
                  <p:pic>
                    <p:nvPicPr>
                      <p:cNvPr id="563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9" y="5561614"/>
                        <a:ext cx="3798718" cy="53950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4"/>
          <p:cNvGraphicFramePr>
            <a:graphicFrameLocks noChangeAspect="1"/>
          </p:cNvGraphicFramePr>
          <p:nvPr/>
        </p:nvGraphicFramePr>
        <p:xfrm>
          <a:off x="6336485" y="5637779"/>
          <a:ext cx="1307496" cy="46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3" name="Equation" r:id="rId8" imgW="647700" imgH="228600" progId="Equation.3">
                  <p:embed/>
                </p:oleObj>
              </mc:Choice>
              <mc:Fallback>
                <p:oleObj name="Equation" r:id="rId8" imgW="647700" imgH="228600" progId="Equation.3">
                  <p:embed/>
                  <p:pic>
                    <p:nvPicPr>
                      <p:cNvPr id="563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485" y="5637779"/>
                        <a:ext cx="1307496" cy="46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98" name="Straight Connector 35"/>
          <p:cNvCxnSpPr>
            <a:cxnSpLocks noChangeShapeType="1"/>
          </p:cNvCxnSpPr>
          <p:nvPr/>
        </p:nvCxnSpPr>
        <p:spPr bwMode="auto">
          <a:xfrm>
            <a:off x="8456405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Straight Connector 36"/>
          <p:cNvCxnSpPr>
            <a:cxnSpLocks noChangeShapeType="1"/>
          </p:cNvCxnSpPr>
          <p:nvPr/>
        </p:nvCxnSpPr>
        <p:spPr bwMode="auto">
          <a:xfrm>
            <a:off x="6780779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Straight Connector 37"/>
          <p:cNvCxnSpPr>
            <a:cxnSpLocks noChangeShapeType="1"/>
          </p:cNvCxnSpPr>
          <p:nvPr/>
        </p:nvCxnSpPr>
        <p:spPr bwMode="auto">
          <a:xfrm>
            <a:off x="3201034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45" name="Object 5"/>
          <p:cNvGraphicFramePr>
            <a:graphicFrameLocks noChangeAspect="1"/>
          </p:cNvGraphicFramePr>
          <p:nvPr/>
        </p:nvGraphicFramePr>
        <p:xfrm>
          <a:off x="1830068" y="6247098"/>
          <a:ext cx="794971" cy="48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4" name="Equation" r:id="rId10" imgW="393529" imgH="241195" progId="Equation.3">
                  <p:embed/>
                </p:oleObj>
              </mc:Choice>
              <mc:Fallback>
                <p:oleObj name="Equation" r:id="rId10" imgW="393529" imgH="241195" progId="Equation.3">
                  <p:embed/>
                  <p:pic>
                    <p:nvPicPr>
                      <p:cNvPr id="563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8" y="6247098"/>
                        <a:ext cx="794971" cy="48872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20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32" y="1585"/>
            <a:ext cx="2586429" cy="129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5723CA-EB50-334F-9D7E-4E385C0F6DAB}"/>
                  </a:ext>
                </a:extLst>
              </p:cNvPr>
              <p:cNvSpPr txBox="1"/>
              <p:nvPr/>
            </p:nvSpPr>
            <p:spPr>
              <a:xfrm>
                <a:off x="4888915" y="4720249"/>
                <a:ext cx="1534972" cy="635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5723CA-EB50-334F-9D7E-4E385C0F6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915" y="4720249"/>
                <a:ext cx="1534972" cy="635880"/>
              </a:xfrm>
              <a:prstGeom prst="rect">
                <a:avLst/>
              </a:prstGeom>
              <a:blipFill>
                <a:blip r:embed="rId13"/>
                <a:stretch>
                  <a:fillRect l="-47154" t="-150980" b="-2156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0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  <p:bldP spid="56337" grpId="0"/>
      <p:bldP spid="56339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Su</a:t>
            </a:r>
            <a:r>
              <a:rPr lang="en-US" altLang="zh-CN" dirty="0">
                <a:ea typeface="ＭＳ Ｐゴシック" charset="-128"/>
              </a:rPr>
              <a:t>mmary: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Queueing Theory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Model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system state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Introduce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state transition </a:t>
            </a:r>
            <a:r>
              <a:rPr lang="en-US" altLang="x-none" dirty="0">
                <a:ea typeface="ＭＳ Ｐゴシック" charset="-128"/>
                <a:sym typeface="Symbol" charset="2"/>
              </a:rPr>
              <a:t>diagram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Focus on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equilibrium</a:t>
            </a:r>
            <a:r>
              <a:rPr lang="en-US" altLang="x-none" dirty="0">
                <a:ea typeface="ＭＳ Ｐゴシック" charset="-128"/>
                <a:sym typeface="Symbol" charset="2"/>
              </a:rPr>
              <a:t>: state trend neither growing nor shrinking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6838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055A5B-BD83-A84D-9D4B-8306F5FAE498}" type="slidenum">
              <a:rPr lang="en-US" altLang="x-none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requests (packets) come in at a rate of one request per 50 </a:t>
            </a:r>
            <a:r>
              <a:rPr lang="en-US" altLang="x-none" dirty="0" err="1">
                <a:ea typeface="ＭＳ Ｐゴシック" charset="-128"/>
              </a:rPr>
              <a:t>ms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Each request (packet) takes on average 20 </a:t>
            </a:r>
            <a:r>
              <a:rPr lang="en-US" altLang="x-none" dirty="0" err="1">
                <a:ea typeface="ＭＳ Ｐゴシック" charset="-128"/>
              </a:rPr>
              <a:t>ms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is the fraction of time that the system is empty?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is the chance that a packet newly arrived needs to wait for 3 early packets?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AFF2C-087C-F245-A87E-4105AA027FC3}" type="slidenum">
              <a:rPr lang="en-US" altLang="x-none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54C65-1233-B443-92E2-21FDF6BCE4F2}"/>
                  </a:ext>
                </a:extLst>
              </p:cNvPr>
              <p:cNvSpPr txBox="1"/>
              <p:nvPr/>
            </p:nvSpPr>
            <p:spPr>
              <a:xfrm>
                <a:off x="4267200" y="4495800"/>
                <a:ext cx="499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54C65-1233-B443-92E2-21FDF6BC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95800"/>
                <a:ext cx="49955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E4C6E-5708-2F48-A9C1-E047A28C451C}"/>
                  </a:ext>
                </a:extLst>
              </p:cNvPr>
              <p:cNvSpPr txBox="1"/>
              <p:nvPr/>
            </p:nvSpPr>
            <p:spPr>
              <a:xfrm>
                <a:off x="8056020" y="5410200"/>
                <a:ext cx="499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E4C6E-5708-2F48-A9C1-E047A28C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020" y="5410200"/>
                <a:ext cx="4995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4AB385-BEAB-BD45-9430-20176C6A8891}"/>
                  </a:ext>
                </a:extLst>
              </p:cNvPr>
              <p:cNvSpPr txBox="1"/>
              <p:nvPr/>
            </p:nvSpPr>
            <p:spPr>
              <a:xfrm>
                <a:off x="6553200" y="2133600"/>
                <a:ext cx="1854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=1/50ms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=20/s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4AB385-BEAB-BD45-9430-20176C6A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133600"/>
                <a:ext cx="1854547" cy="400110"/>
              </a:xfrm>
              <a:prstGeom prst="rect">
                <a:avLst/>
              </a:prstGeom>
              <a:blipFill>
                <a:blip r:embed="rId5"/>
                <a:stretch>
                  <a:fillRect t="-9375" r="-205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223DA-75FB-EF40-BFE7-BC340E0B843A}"/>
                  </a:ext>
                </a:extLst>
              </p:cNvPr>
              <p:cNvSpPr txBox="1"/>
              <p:nvPr/>
            </p:nvSpPr>
            <p:spPr>
              <a:xfrm>
                <a:off x="3839485" y="3048000"/>
                <a:ext cx="2210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=20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ms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=50/s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223DA-75FB-EF40-BFE7-BC340E0B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85" y="3048000"/>
                <a:ext cx="2210157" cy="400110"/>
              </a:xfrm>
              <a:prstGeom prst="rect">
                <a:avLst/>
              </a:prstGeom>
              <a:blipFill>
                <a:blip r:embed="rId6"/>
                <a:stretch>
                  <a:fillRect t="-9375" r="-1714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Analysis of 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Delay (cont</a:t>
            </a:r>
            <a:r>
              <a:rPr lang="ja-JP" altLang="en-US" sz="3600">
                <a:ea typeface="ＭＳ Ｐゴシック" charset="-128"/>
              </a:rPr>
              <a:t>’</a:t>
            </a:r>
            <a:r>
              <a:rPr lang="en-US" altLang="ja-JP" sz="3600">
                <a:ea typeface="ＭＳ Ｐゴシック" charset="-128"/>
              </a:rPr>
              <a:t>)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533400" y="3657600"/>
            <a:ext cx="7772400" cy="2590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Average queueing delay: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Transmission delay: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Queueing + transmission: 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FDE36-501C-DF47-9562-0495311164E7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609600" y="2079625"/>
            <a:ext cx="914400" cy="838200"/>
            <a:chOff x="1143000" y="2971800"/>
            <a:chExt cx="914400" cy="838200"/>
          </a:xfrm>
        </p:grpSpPr>
        <p:sp>
          <p:nvSpPr>
            <p:cNvPr id="54295" name="Oval 5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6" name="Rectangle 6"/>
            <p:cNvSpPr>
              <a:spLocks noChangeArrowheads="1"/>
            </p:cNvSpPr>
            <p:nvPr/>
          </p:nvSpPr>
          <p:spPr bwMode="auto">
            <a:xfrm>
              <a:off x="1322965" y="3025775"/>
              <a:ext cx="441759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0</a:t>
              </a:r>
              <a:endParaRPr lang="en-US" altLang="x-none" sz="500">
                <a:latin typeface="Times New Roman" charset="0"/>
              </a:endParaRPr>
            </a:p>
          </p:txBody>
        </p:sp>
      </p:grpSp>
      <p:grpSp>
        <p:nvGrpSpPr>
          <p:cNvPr id="54277" name="Group 7"/>
          <p:cNvGrpSpPr>
            <a:grpSpLocks/>
          </p:cNvGrpSpPr>
          <p:nvPr/>
        </p:nvGrpSpPr>
        <p:grpSpPr bwMode="auto">
          <a:xfrm>
            <a:off x="2057400" y="2079625"/>
            <a:ext cx="914400" cy="838200"/>
            <a:chOff x="1143000" y="2971800"/>
            <a:chExt cx="914400" cy="838200"/>
          </a:xfrm>
        </p:grpSpPr>
        <p:sp>
          <p:nvSpPr>
            <p:cNvPr id="54293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4" name="Rectangle 9"/>
            <p:cNvSpPr>
              <a:spLocks noChangeArrowheads="1"/>
            </p:cNvSpPr>
            <p:nvPr/>
          </p:nvSpPr>
          <p:spPr bwMode="auto">
            <a:xfrm>
              <a:off x="1282866" y="3025775"/>
              <a:ext cx="440994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1</a:t>
              </a:r>
              <a:endParaRPr lang="en-US" altLang="x-none" sz="500">
                <a:latin typeface="Times New Roman" charset="0"/>
              </a:endParaRPr>
            </a:p>
          </p:txBody>
        </p:sp>
      </p:grpSp>
      <p:grpSp>
        <p:nvGrpSpPr>
          <p:cNvPr id="54278" name="Group 10"/>
          <p:cNvGrpSpPr>
            <a:grpSpLocks/>
          </p:cNvGrpSpPr>
          <p:nvPr/>
        </p:nvGrpSpPr>
        <p:grpSpPr bwMode="auto">
          <a:xfrm>
            <a:off x="4038600" y="2079625"/>
            <a:ext cx="914400" cy="838200"/>
            <a:chOff x="1143000" y="2971800"/>
            <a:chExt cx="914400" cy="838200"/>
          </a:xfrm>
        </p:grpSpPr>
        <p:sp>
          <p:nvSpPr>
            <p:cNvPr id="54291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2" name="Rectangle 12"/>
            <p:cNvSpPr>
              <a:spLocks noChangeArrowheads="1"/>
            </p:cNvSpPr>
            <p:nvPr/>
          </p:nvSpPr>
          <p:spPr bwMode="auto">
            <a:xfrm>
              <a:off x="1305502" y="3025775"/>
              <a:ext cx="441759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k</a:t>
              </a:r>
              <a:endParaRPr lang="en-US" altLang="x-none" sz="500">
                <a:latin typeface="Times New Roman" charset="0"/>
              </a:endParaRPr>
            </a:p>
          </p:txBody>
        </p:sp>
      </p:grpSp>
      <p:sp>
        <p:nvSpPr>
          <p:cNvPr id="54279" name="Oval 16"/>
          <p:cNvSpPr>
            <a:spLocks noChangeArrowheads="1"/>
          </p:cNvSpPr>
          <p:nvPr/>
        </p:nvSpPr>
        <p:spPr bwMode="auto">
          <a:xfrm>
            <a:off x="5715000" y="20574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54280" name="Rectangle 17"/>
          <p:cNvSpPr>
            <a:spLocks noChangeArrowheads="1"/>
          </p:cNvSpPr>
          <p:nvPr/>
        </p:nvSpPr>
        <p:spPr bwMode="auto">
          <a:xfrm>
            <a:off x="5713413" y="2111375"/>
            <a:ext cx="985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>
                <a:solidFill>
                  <a:srgbClr val="3333CC"/>
                </a:solidFill>
                <a:latin typeface="Times New Roman" charset="0"/>
              </a:rPr>
              <a:t>k+1</a:t>
            </a:r>
            <a:endParaRPr lang="en-US" altLang="x-none" sz="500">
              <a:latin typeface="Times New Roman" charset="0"/>
            </a:endParaRPr>
          </a:p>
        </p:txBody>
      </p:sp>
      <p:cxnSp>
        <p:nvCxnSpPr>
          <p:cNvPr id="54281" name="Curved Connector 18"/>
          <p:cNvCxnSpPr>
            <a:cxnSpLocks noChangeShapeType="1"/>
          </p:cNvCxnSpPr>
          <p:nvPr/>
        </p:nvCxnSpPr>
        <p:spPr bwMode="auto">
          <a:xfrm>
            <a:off x="4876800" y="2209800"/>
            <a:ext cx="914400" cy="15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Arrow Connector 19"/>
          <p:cNvCxnSpPr>
            <a:cxnSpLocks noChangeShapeType="1"/>
          </p:cNvCxnSpPr>
          <p:nvPr/>
        </p:nvCxnSpPr>
        <p:spPr bwMode="auto">
          <a:xfrm rot="10800000">
            <a:off x="4953000" y="26670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3" name="Rectangle 20"/>
          <p:cNvSpPr>
            <a:spLocks noChangeArrowheads="1"/>
          </p:cNvSpPr>
          <p:nvPr/>
        </p:nvSpPr>
        <p:spPr bwMode="auto">
          <a:xfrm>
            <a:off x="5105400" y="2667000"/>
            <a:ext cx="39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sym typeface="Symbol" charset="2"/>
              </a:rPr>
              <a:t></a:t>
            </a:r>
            <a:endParaRPr lang="en-US" altLang="x-none" sz="500">
              <a:latin typeface="Times New Roman" charset="0"/>
            </a:endParaRPr>
          </a:p>
        </p:txBody>
      </p:sp>
      <p:cxnSp>
        <p:nvCxnSpPr>
          <p:cNvPr id="54284" name="Straight Connector 22"/>
          <p:cNvCxnSpPr>
            <a:cxnSpLocks noChangeShapeType="1"/>
          </p:cNvCxnSpPr>
          <p:nvPr/>
        </p:nvCxnSpPr>
        <p:spPr bwMode="auto">
          <a:xfrm>
            <a:off x="7010400" y="2438400"/>
            <a:ext cx="18288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23"/>
          <p:cNvCxnSpPr>
            <a:cxnSpLocks noChangeShapeType="1"/>
          </p:cNvCxnSpPr>
          <p:nvPr/>
        </p:nvCxnSpPr>
        <p:spPr bwMode="auto">
          <a:xfrm>
            <a:off x="3200400" y="24384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6" name="Rectangle 24"/>
          <p:cNvSpPr>
            <a:spLocks noChangeArrowheads="1"/>
          </p:cNvSpPr>
          <p:nvPr/>
        </p:nvSpPr>
        <p:spPr bwMode="auto">
          <a:xfrm>
            <a:off x="5105400" y="1752600"/>
            <a:ext cx="38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sym typeface="Symbol" charset="2"/>
              </a:rPr>
              <a:t></a:t>
            </a:r>
            <a:endParaRPr lang="en-US" altLang="x-none" sz="500">
              <a:latin typeface="Times New Roman" charset="0"/>
            </a:endParaRPr>
          </a:p>
        </p:txBody>
      </p:sp>
      <p:graphicFrame>
        <p:nvGraphicFramePr>
          <p:cNvPr id="54287" name="Object 2"/>
          <p:cNvGraphicFramePr>
            <a:graphicFrameLocks noChangeAspect="1"/>
          </p:cNvGraphicFramePr>
          <p:nvPr/>
        </p:nvGraphicFramePr>
        <p:xfrm>
          <a:off x="681038" y="3048000"/>
          <a:ext cx="6905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7" name="Equation" r:id="rId4" imgW="342751" imgH="203112" progId="Equation.3">
                  <p:embed/>
                </p:oleObj>
              </mc:Choice>
              <mc:Fallback>
                <p:oleObj name="Equation" r:id="rId4" imgW="34275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048000"/>
                        <a:ext cx="6905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3"/>
          <p:cNvGraphicFramePr>
            <a:graphicFrameLocks noChangeAspect="1"/>
          </p:cNvGraphicFramePr>
          <p:nvPr/>
        </p:nvGraphicFramePr>
        <p:xfrm>
          <a:off x="1835150" y="3048000"/>
          <a:ext cx="1125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8" name="Equation" r:id="rId6" imgW="558558" imgH="203112" progId="Equation.3">
                  <p:embed/>
                </p:oleObj>
              </mc:Choice>
              <mc:Fallback>
                <p:oleObj name="Equation" r:id="rId6" imgW="5585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48000"/>
                        <a:ext cx="11255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4"/>
          <p:cNvGraphicFramePr>
            <a:graphicFrameLocks noChangeAspect="1"/>
          </p:cNvGraphicFramePr>
          <p:nvPr/>
        </p:nvGraphicFramePr>
        <p:xfrm>
          <a:off x="3954463" y="3022600"/>
          <a:ext cx="12271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9" name="Equation" r:id="rId8" imgW="609600" imgH="228600" progId="Equation.3">
                  <p:embed/>
                </p:oleObj>
              </mc:Choice>
              <mc:Fallback>
                <p:oleObj name="Equation" r:id="rId8" imgW="60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022600"/>
                        <a:ext cx="12271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90" name="Picture 9" descr="01-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75F50AE6-54E6-0A41-94E8-73E30EE6B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73072"/>
              </p:ext>
            </p:extLst>
          </p:nvPr>
        </p:nvGraphicFramePr>
        <p:xfrm>
          <a:off x="4291012" y="4978400"/>
          <a:ext cx="1171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0" name="Equation" r:id="rId11" imgW="355600" imgH="228600" progId="Equation.3">
                  <p:embed/>
                </p:oleObj>
              </mc:Choice>
              <mc:Fallback>
                <p:oleObj name="Equation" r:id="rId11" imgW="355600" imgH="228600" progId="Equation.3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2" y="4978400"/>
                        <a:ext cx="1171575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1F95DC-4D10-294D-8A8D-1C8F361F4C5C}"/>
                  </a:ext>
                </a:extLst>
              </p:cNvPr>
              <p:cNvSpPr txBox="1"/>
              <p:nvPr/>
            </p:nvSpPr>
            <p:spPr>
              <a:xfrm>
                <a:off x="2823638" y="4179886"/>
                <a:ext cx="4262962" cy="56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1F95DC-4D10-294D-8A8D-1C8F361F4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38" y="4179886"/>
                <a:ext cx="4262962" cy="563424"/>
              </a:xfrm>
              <a:prstGeom prst="rect">
                <a:avLst/>
              </a:prstGeom>
              <a:blipFill>
                <a:blip r:embed="rId13"/>
                <a:stretch>
                  <a:fillRect l="-8309" t="-71111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3364E0-6AB1-4743-A21F-7BF7A572B81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476250" y="266700"/>
            <a:ext cx="7761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400" u="sng">
                <a:solidFill>
                  <a:schemeClr val="accent2"/>
                </a:solidFill>
              </a:rPr>
              <a:t>Delay</a:t>
            </a:r>
            <a:endParaRPr lang="en-US" altLang="x-none" sz="3600" u="sng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47800" y="2743200"/>
            <a:ext cx="6162675" cy="1293813"/>
            <a:chOff x="676" y="2884"/>
            <a:chExt cx="4032" cy="864"/>
          </a:xfrm>
        </p:grpSpPr>
        <p:graphicFrame>
          <p:nvGraphicFramePr>
            <p:cNvPr id="56330" name="Object 5"/>
            <p:cNvGraphicFramePr>
              <a:graphicFrameLocks noChangeAspect="1"/>
            </p:cNvGraphicFramePr>
            <p:nvPr/>
          </p:nvGraphicFramePr>
          <p:xfrm>
            <a:off x="926" y="2975"/>
            <a:ext cx="3501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22" name="Equation" r:id="rId4" imgW="2197100" imgH="431800" progId="Equation.3">
                    <p:embed/>
                  </p:oleObj>
                </mc:Choice>
                <mc:Fallback>
                  <p:oleObj name="Equation" r:id="rId4" imgW="21971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975"/>
                          <a:ext cx="3501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1" name="Rectangle 15"/>
            <p:cNvSpPr>
              <a:spLocks noChangeArrowheads="1"/>
            </p:cNvSpPr>
            <p:nvPr/>
          </p:nvSpPr>
          <p:spPr bwMode="auto">
            <a:xfrm>
              <a:off x="676" y="2884"/>
              <a:ext cx="403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47763" y="4721225"/>
            <a:ext cx="6467475" cy="1293813"/>
            <a:chOff x="1147756" y="5254419"/>
            <a:chExt cx="6468017" cy="1293006"/>
          </a:xfrm>
        </p:grpSpPr>
        <p:sp>
          <p:nvSpPr>
            <p:cNvPr id="56328" name="Rectangle 15"/>
            <p:cNvSpPr>
              <a:spLocks noChangeArrowheads="1"/>
            </p:cNvSpPr>
            <p:nvPr/>
          </p:nvSpPr>
          <p:spPr bwMode="auto">
            <a:xfrm>
              <a:off x="1147756" y="5254419"/>
              <a:ext cx="6468017" cy="12930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4" tIns="45647" rIns="91294" bIns="4564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graphicFrame>
          <p:nvGraphicFramePr>
            <p:cNvPr id="56329" name="Object 4"/>
            <p:cNvGraphicFramePr>
              <a:graphicFrameLocks noChangeAspect="1"/>
            </p:cNvGraphicFramePr>
            <p:nvPr/>
          </p:nvGraphicFramePr>
          <p:xfrm>
            <a:off x="1500211" y="5392446"/>
            <a:ext cx="5801211" cy="1028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23" name="Equation" r:id="rId6" imgW="2336800" imgH="431800" progId="Equation.3">
                    <p:embed/>
                  </p:oleObj>
                </mc:Choice>
                <mc:Fallback>
                  <p:oleObj name="Equation" r:id="rId6" imgW="23368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211" y="5392446"/>
                          <a:ext cx="5801211" cy="10280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6091238"/>
            <a:ext cx="70786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For a demo of M/M/1, see: </a:t>
            </a:r>
            <a:br>
              <a:rPr lang="en-US" altLang="zh-CN" sz="1800">
                <a:solidFill>
                  <a:srgbClr val="000000"/>
                </a:solidFill>
                <a:latin typeface="Times New Roman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http://www.dcs.ed.ac.uk/home/jeh/Simjava/queueing/mm1_q/mm1_q.html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447800" y="1447800"/>
          <a:ext cx="1295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4" name="Equation" r:id="rId8" imgW="393529" imgH="241195" progId="Equation.3">
                  <p:embed/>
                </p:oleObj>
              </mc:Choice>
              <mc:Fallback>
                <p:oleObj name="Equation" r:id="rId8" imgW="39352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1295400" cy="796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557713" y="1544638"/>
          <a:ext cx="1171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5" name="Equation" r:id="rId10" imgW="355600" imgH="228600" progId="Equation.3">
                  <p:embed/>
                </p:oleObj>
              </mc:Choice>
              <mc:Fallback>
                <p:oleObj name="Equation" r:id="rId10" imgW="355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544638"/>
                        <a:ext cx="1171575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A5BE2B-EAE7-E64C-A2C8-A9BFE14FD92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409556" y="239712"/>
            <a:ext cx="7761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u="sng">
                <a:solidFill>
                  <a:schemeClr val="accent2"/>
                </a:solidFill>
              </a:rPr>
              <a:t>Queueing Delay</a:t>
            </a:r>
            <a:r>
              <a:rPr lang="en-US" altLang="zh-CN" u="sng">
                <a:solidFill>
                  <a:schemeClr val="accent2"/>
                </a:solidFill>
                <a:ea typeface="宋体" charset="-122"/>
              </a:rPr>
              <a:t> as a Function of </a:t>
            </a:r>
            <a:r>
              <a:rPr lang="en-US" altLang="zh-CN" u="sng">
                <a:solidFill>
                  <a:schemeClr val="accent2"/>
                </a:solidFill>
                <a:ea typeface="宋体" charset="-122"/>
                <a:sym typeface="Symbol" charset="2"/>
              </a:rPr>
              <a:t>Utilization</a:t>
            </a:r>
            <a:endParaRPr lang="en-US" altLang="x-none" u="sng">
              <a:solidFill>
                <a:schemeClr val="accent2"/>
              </a:solidFill>
              <a:ea typeface="宋体" charset="-122"/>
              <a:sym typeface="Symbol" charset="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09556" y="3892551"/>
            <a:ext cx="5399459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</a:rPr>
              <a:t> ~ 0: average queueing delay small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</a:rPr>
              <a:t> -&gt; 1: delay become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s</a:t>
            </a:r>
            <a:r>
              <a:rPr lang="en-US" altLang="x-none" sz="2400" dirty="0">
                <a:latin typeface="Times New Roman" charset="0"/>
                <a:ea typeface="宋体" charset="-122"/>
              </a:rPr>
              <a:t> large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ea typeface="宋体" charset="-122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  <a:ea typeface="宋体" charset="-122"/>
              </a:rPr>
              <a:t> &gt; 1: more </a:t>
            </a:r>
            <a:r>
              <a:rPr lang="ja-JP" altLang="en-US" sz="2400" dirty="0">
                <a:latin typeface="Times New Roman" charset="0"/>
                <a:ea typeface="宋体" charset="-122"/>
              </a:rPr>
              <a:t>“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work</a:t>
            </a:r>
            <a:r>
              <a:rPr lang="ja-JP" altLang="en-US" sz="2400" dirty="0">
                <a:latin typeface="Times New Roman" charset="0"/>
                <a:ea typeface="宋体" charset="-122"/>
              </a:rPr>
              <a:t>”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 arriving than can be serviced, average delay infinite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 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!</a:t>
            </a:r>
            <a:endParaRPr lang="en-US" altLang="x-none" sz="2400" dirty="0">
              <a:latin typeface="Times New Roman" charset="0"/>
              <a:ea typeface="宋体" charset="-122"/>
            </a:endParaRPr>
          </a:p>
        </p:txBody>
      </p:sp>
      <p:grpSp>
        <p:nvGrpSpPr>
          <p:cNvPr id="58372" name="Group 12"/>
          <p:cNvGrpSpPr>
            <a:grpSpLocks/>
          </p:cNvGrpSpPr>
          <p:nvPr/>
        </p:nvGrpSpPr>
        <p:grpSpPr bwMode="auto">
          <a:xfrm>
            <a:off x="5942013" y="3276600"/>
            <a:ext cx="2957512" cy="2895600"/>
            <a:chOff x="3748" y="2068"/>
            <a:chExt cx="1866" cy="1827"/>
          </a:xfrm>
        </p:grpSpPr>
        <p:pic>
          <p:nvPicPr>
            <p:cNvPr id="58377" name="Picture 9" descr="01-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" y="2068"/>
              <a:ext cx="1866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8" name="Rectangle 7"/>
            <p:cNvSpPr>
              <a:spLocks noChangeArrowheads="1"/>
            </p:cNvSpPr>
            <p:nvPr/>
          </p:nvSpPr>
          <p:spPr bwMode="auto">
            <a:xfrm>
              <a:off x="4631" y="3604"/>
              <a:ext cx="22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400">
                  <a:latin typeface="Times New Roman" charset="0"/>
                  <a:sym typeface="Symbol" charset="2"/>
                </a:rPr>
                <a:t></a:t>
              </a:r>
            </a:p>
          </p:txBody>
        </p:sp>
      </p:grpSp>
      <p:graphicFrame>
        <p:nvGraphicFramePr>
          <p:cNvPr id="58373" name="Object 2"/>
          <p:cNvGraphicFramePr>
            <a:graphicFrameLocks noChangeAspect="1"/>
          </p:cNvGraphicFramePr>
          <p:nvPr/>
        </p:nvGraphicFramePr>
        <p:xfrm>
          <a:off x="5491163" y="1447800"/>
          <a:ext cx="33496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5" name="Equation" r:id="rId5" imgW="1587500" imgH="393700" progId="Equation.3">
                  <p:embed/>
                </p:oleObj>
              </mc:Choice>
              <mc:Fallback>
                <p:oleObj name="Equation" r:id="rId5" imgW="1587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1447800"/>
                        <a:ext cx="3349625" cy="830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0"/>
          <p:cNvGraphicFramePr>
            <a:graphicFrameLocks noChangeAspect="1"/>
          </p:cNvGraphicFramePr>
          <p:nvPr/>
        </p:nvGraphicFramePr>
        <p:xfrm>
          <a:off x="6486525" y="2574925"/>
          <a:ext cx="15795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6" name="Equation" r:id="rId7" imgW="698500" imgH="431800" progId="Equation.3">
                  <p:embed/>
                </p:oleObj>
              </mc:Choice>
              <mc:Fallback>
                <p:oleObj name="Equation" r:id="rId7" imgW="698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2574925"/>
                        <a:ext cx="15795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15"/>
          <p:cNvSpPr>
            <a:spLocks noChangeArrowheads="1"/>
          </p:cNvSpPr>
          <p:nvPr/>
        </p:nvSpPr>
        <p:spPr bwMode="auto">
          <a:xfrm>
            <a:off x="6400800" y="2438400"/>
            <a:ext cx="1752600" cy="1292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58376" name="Rectangle 16"/>
          <p:cNvSpPr>
            <a:spLocks noChangeArrowheads="1"/>
          </p:cNvSpPr>
          <p:nvPr/>
        </p:nvSpPr>
        <p:spPr bwMode="auto">
          <a:xfrm>
            <a:off x="457200" y="1447800"/>
            <a:ext cx="464185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85" tIns="45642" rIns="91285" bIns="45642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latin typeface="Times New Roman" charset="0"/>
                <a:ea typeface="宋体" charset="-122"/>
              </a:rPr>
              <a:t>Assume: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R = link bandwidth (bps)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L = packet length (bits)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S = L / R</a:t>
            </a:r>
          </a:p>
          <a:p>
            <a:pPr>
              <a:buFontTx/>
              <a:buNone/>
            </a:pPr>
            <a:r>
              <a:rPr lang="en-US" altLang="zh-CN" sz="1800">
                <a:latin typeface="Times New Roman" charset="0"/>
                <a:ea typeface="宋体" charset="-122"/>
                <a:sym typeface="Symbol" charset="2"/>
              </a:rPr>
              <a:t>a</a:t>
            </a:r>
            <a:r>
              <a:rPr lang="en-US" altLang="x-none" sz="1800">
                <a:latin typeface="Times New Roman" charset="0"/>
                <a:ea typeface="宋体" charset="-122"/>
                <a:sym typeface="Symbol" charset="2"/>
              </a:rPr>
              <a:t> </a:t>
            </a:r>
            <a:r>
              <a:rPr lang="en-US" altLang="x-none" sz="1800">
                <a:latin typeface="Times New Roman" charset="0"/>
                <a:ea typeface="宋体" charset="-122"/>
              </a:rPr>
              <a:t>= average packet arrival rate (pkt/sec)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7"/>
          <p:cNvGrpSpPr>
            <a:grpSpLocks/>
          </p:cNvGrpSpPr>
          <p:nvPr/>
        </p:nvGrpSpPr>
        <p:grpSpPr bwMode="auto">
          <a:xfrm>
            <a:off x="7389358" y="4107194"/>
            <a:ext cx="1749360" cy="1216946"/>
            <a:chOff x="7245350" y="4273550"/>
            <a:chExt cx="1181100" cy="806450"/>
          </a:xfrm>
        </p:grpSpPr>
        <p:grpSp>
          <p:nvGrpSpPr>
            <p:cNvPr id="25914" name="Group 4"/>
            <p:cNvGrpSpPr>
              <a:grpSpLocks/>
            </p:cNvGrpSpPr>
            <p:nvPr/>
          </p:nvGrpSpPr>
          <p:grpSpPr bwMode="auto">
            <a:xfrm>
              <a:off x="7245350" y="4273550"/>
              <a:ext cx="1176862" cy="733003"/>
              <a:chOff x="628" y="1878"/>
              <a:chExt cx="833" cy="499"/>
            </a:xfrm>
          </p:grpSpPr>
          <p:sp>
            <p:nvSpPr>
              <p:cNvPr id="25932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3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4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5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6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7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8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9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40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915" name="Group 14"/>
            <p:cNvGrpSpPr>
              <a:grpSpLocks/>
            </p:cNvGrpSpPr>
            <p:nvPr/>
          </p:nvGrpSpPr>
          <p:grpSpPr bwMode="auto">
            <a:xfrm>
              <a:off x="7245350" y="4341121"/>
              <a:ext cx="1181100" cy="738879"/>
              <a:chOff x="628" y="1876"/>
              <a:chExt cx="836" cy="503"/>
            </a:xfrm>
          </p:grpSpPr>
          <p:sp>
            <p:nvSpPr>
              <p:cNvPr id="25916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7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8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9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0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1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2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3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4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5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6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7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8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9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30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31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</p:grp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2231" y="6395307"/>
            <a:ext cx="212965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DCEE728-73A7-194D-8E3D-C28AA8863208}" type="slidenum">
              <a:rPr lang="en-US" altLang="x-none" sz="1198">
                <a:latin typeface="Tahoma" charset="0"/>
              </a:rPr>
              <a:pPr/>
              <a:t>5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25603" name="Object 498"/>
          <p:cNvGraphicFramePr>
            <a:graphicFrameLocks noChangeAspect="1"/>
          </p:cNvGraphicFramePr>
          <p:nvPr/>
        </p:nvGraphicFramePr>
        <p:xfrm>
          <a:off x="14789" y="3574780"/>
          <a:ext cx="2219977" cy="156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3" name="Photo Editor Photo" r:id="rId4" imgW="5668166" imgH="3990476" progId="MSPhotoEd.3">
                  <p:embed/>
                </p:oleObj>
              </mc:Choice>
              <mc:Fallback>
                <p:oleObj name="Photo Editor Photo" r:id="rId4" imgW="5668166" imgH="3990476" progId="MSPhotoEd.3">
                  <p:embed/>
                  <p:pic>
                    <p:nvPicPr>
                      <p:cNvPr id="25603" name="Object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9" y="3574780"/>
                        <a:ext cx="2219977" cy="1563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97"/>
          <p:cNvGraphicFramePr>
            <a:graphicFrameLocks noChangeAspect="1"/>
          </p:cNvGraphicFramePr>
          <p:nvPr/>
        </p:nvGraphicFramePr>
        <p:xfrm>
          <a:off x="388747" y="1825420"/>
          <a:ext cx="1801652" cy="133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4" name="Photo Editor Photo" r:id="rId6" imgW="3761905" imgH="2790476" progId="MSPhotoEd.3">
                  <p:embed/>
                </p:oleObj>
              </mc:Choice>
              <mc:Fallback>
                <p:oleObj name="Photo Editor Photo" r:id="rId6" imgW="3761905" imgH="2790476" progId="MSPhotoEd.3">
                  <p:embed/>
                  <p:pic>
                    <p:nvPicPr>
                      <p:cNvPr id="25604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47" y="1825420"/>
                        <a:ext cx="1801652" cy="133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7962970" y="2215223"/>
            <a:ext cx="1178917" cy="804959"/>
            <a:chOff x="1372" y="240"/>
            <a:chExt cx="836" cy="549"/>
          </a:xfrm>
        </p:grpSpPr>
        <p:grpSp>
          <p:nvGrpSpPr>
            <p:cNvPr id="25739" name="Group 4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25905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6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7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8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9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0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1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2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3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0" name="Group 14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25889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0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1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2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3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4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5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6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7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8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9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0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1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2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3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4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  <p:sp>
          <p:nvSpPr>
            <p:cNvPr id="25741" name="Freeform 31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99"/>
            </a:p>
          </p:txBody>
        </p:sp>
        <p:grpSp>
          <p:nvGrpSpPr>
            <p:cNvPr id="25742" name="Group 32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25869" name="Freeform 33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0" name="Freeform 34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1" name="Rectangle 35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72" name="Rectangle 36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73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4" name="Freeform 38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5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6" name="Freeform 40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7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8" name="Freeform 42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9" name="Rectangle 43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0" name="Rectangle 44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1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2" name="Freeform 46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3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4" name="Freeform 48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5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6" name="Freeform 50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7" name="Rectangle 51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8" name="Rectangle 52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3" name="Group 53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25842" name="Group 54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25860" name="Oval 55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1" name="Oval 56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2" name="Oval 57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3" name="Oval 58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4" name="Oval 59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5" name="Oval 60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6" name="Oval 61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7" name="Oval 62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8" name="Oval 63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843" name="Group 64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25844" name="Arc 65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lnTo>
                        <a:pt x="0" y="159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5" name="Arc 66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lnTo>
                        <a:pt x="-1" y="157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6" name="Arc 67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53" y="260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7" name="Arc 68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70" y="260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8" name="Arc 69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9" name="Arc 70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0" name="Arc 71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lnTo>
                        <a:pt x="-1" y="44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1" name="Arc 72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lnTo>
                        <a:pt x="0" y="40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2" name="Arc 73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lnTo>
                        <a:pt x="1304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3" name="Arc 74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lnTo>
                        <a:pt x="126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4" name="Arc 75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lnTo>
                        <a:pt x="27312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5" name="Arc 76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lnTo>
                        <a:pt x="27294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6" name="Arc 77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lnTo>
                        <a:pt x="13091" y="414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7" name="Arc 78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lnTo>
                        <a:pt x="13179" y="414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8" name="Arc 79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lnTo>
                        <a:pt x="38843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9" name="Arc 80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lnTo>
                        <a:pt x="38539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  <p:grpSp>
          <p:nvGrpSpPr>
            <p:cNvPr id="25744" name="Group 81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25822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3" name="Freeform 83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4" name="Rectangle 84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25" name="Rectangle 85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26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7" name="Freeform 87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8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9" name="Freeform 89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0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1" name="Freeform 91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2" name="Rectangle 92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33" name="Rectangle 93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34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5" name="Freeform 95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6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7" name="Freeform 97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8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9" name="Freeform 99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40" name="Rectangle 100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41" name="Rectangle 101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5" name="Group 102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25795" name="Group 10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25813" name="Oval 104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4" name="Oval 105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5" name="Oval 106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6" name="Oval 107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7" name="Oval 108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8" name="Oval 109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9" name="Oval 110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20" name="Oval 111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21" name="Oval 112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796" name="Group 11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25797" name="Arc 114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lnTo>
                        <a:pt x="0" y="1435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98" name="Arc 115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lnTo>
                        <a:pt x="-1" y="141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99" name="Arc 116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lnTo>
                        <a:pt x="447" y="2597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0" name="Arc 117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lnTo>
                        <a:pt x="465" y="2605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1" name="Arc 118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lnTo>
                        <a:pt x="32393" y="2008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2" name="Arc 119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lnTo>
                        <a:pt x="32065" y="2033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3" name="Arc 120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4" name="Arc 121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5" name="Arc 122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lnTo>
                        <a:pt x="13298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6" name="Arc 123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lnTo>
                        <a:pt x="12959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7" name="Arc 124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8" name="Arc 125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9" name="Arc 126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lnTo>
                        <a:pt x="12736" y="41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0" name="Arc 127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lnTo>
                        <a:pt x="12826" y="4132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1" name="Arc 128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lnTo>
                        <a:pt x="39156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2" name="Arc 129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lnTo>
                        <a:pt x="38878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  <p:grpSp>
          <p:nvGrpSpPr>
            <p:cNvPr id="25746" name="Group 130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25775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76" name="Freeform 132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77" name="Rectangle 133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78" name="Rectangle 134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79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0" name="Freeform 136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1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2" name="Freeform 138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3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4" name="Freeform 140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5" name="Rectangle 141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86" name="Rectangle 142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87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8" name="Freeform 144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9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0" name="Freeform 146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1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2" name="Freeform 148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3" name="Rectangle 149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94" name="Rectangle 150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7" name="Group 151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25748" name="Group 15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25766" name="Oval 153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7" name="Oval 154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8" name="Oval 155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9" name="Oval 156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0" name="Oval 157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1" name="Oval 158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2" name="Oval 159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3" name="Oval 160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4" name="Oval 161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749" name="Group 16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25750" name="Arc 163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lnTo>
                        <a:pt x="-1" y="1581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1" name="Arc 164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lnTo>
                        <a:pt x="0" y="1562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2" name="Arc 165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19" y="258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3" name="Arc 166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34" y="2590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4" name="Arc 167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5" name="Arc 168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6" name="Arc 169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lnTo>
                        <a:pt x="0" y="47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7" name="Arc 170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lnTo>
                        <a:pt x="0" y="4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8" name="Arc 171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lnTo>
                        <a:pt x="138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9" name="Arc 172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lnTo>
                        <a:pt x="1349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0" name="Arc 173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1" name="Arc 174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2" name="Arc 175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lnTo>
                        <a:pt x="13091" y="41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3" name="Arc 176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lnTo>
                        <a:pt x="13179" y="414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4" name="Arc 177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lnTo>
                        <a:pt x="39208" y="1162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5" name="Arc 178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lnTo>
                        <a:pt x="38926" y="119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</p:grpSp>
      <p:grpSp>
        <p:nvGrpSpPr>
          <p:cNvPr id="25606" name="Group 356"/>
          <p:cNvGrpSpPr>
            <a:grpSpLocks/>
          </p:cNvGrpSpPr>
          <p:nvPr/>
        </p:nvGrpSpPr>
        <p:grpSpPr bwMode="auto">
          <a:xfrm>
            <a:off x="2136523" y="2473508"/>
            <a:ext cx="1800067" cy="1622595"/>
            <a:chOff x="1358" y="1894"/>
            <a:chExt cx="2981" cy="1793"/>
          </a:xfrm>
        </p:grpSpPr>
        <p:sp>
          <p:nvSpPr>
            <p:cNvPr id="25730" name="Oval 35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1" name="Oval 35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2" name="Oval 35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3" name="Oval 36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4" name="Oval 36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5" name="Oval 36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6" name="Oval 36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7" name="Oval 36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8" name="Oval 36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07" name="Group 366"/>
          <p:cNvGrpSpPr>
            <a:grpSpLocks/>
          </p:cNvGrpSpPr>
          <p:nvPr/>
        </p:nvGrpSpPr>
        <p:grpSpPr bwMode="auto">
          <a:xfrm>
            <a:off x="3863700" y="2566997"/>
            <a:ext cx="2410124" cy="1678055"/>
            <a:chOff x="1358" y="1894"/>
            <a:chExt cx="2981" cy="1793"/>
          </a:xfrm>
        </p:grpSpPr>
        <p:sp>
          <p:nvSpPr>
            <p:cNvPr id="25721" name="Oval 36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2" name="Oval 36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3" name="Oval 36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4" name="Oval 37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5" name="Oval 37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6" name="Oval 37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7" name="Oval 37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8" name="Oval 37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9" name="Oval 37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08" name="Group 376"/>
          <p:cNvGrpSpPr>
            <a:grpSpLocks/>
          </p:cNvGrpSpPr>
          <p:nvPr/>
        </p:nvGrpSpPr>
        <p:grpSpPr bwMode="auto">
          <a:xfrm>
            <a:off x="3896975" y="2597104"/>
            <a:ext cx="2389525" cy="1706577"/>
            <a:chOff x="1358" y="1886"/>
            <a:chExt cx="2989" cy="1810"/>
          </a:xfrm>
        </p:grpSpPr>
        <p:sp>
          <p:nvSpPr>
            <p:cNvPr id="25705" name="Arc 377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6" name="Arc 378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7" name="Arc 379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8" name="Arc 380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9" name="Arc 381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0" name="Arc 382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1" name="Arc 383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2" name="Arc 384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3" name="Arc 385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4" name="Arc 386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5" name="Arc 387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6" name="Arc 388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7" name="Arc 389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8" name="Arc 390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9" name="Arc 391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20" name="Arc 392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grpSp>
        <p:nvGrpSpPr>
          <p:cNvPr id="25609" name="Group 393"/>
          <p:cNvGrpSpPr>
            <a:grpSpLocks/>
          </p:cNvGrpSpPr>
          <p:nvPr/>
        </p:nvGrpSpPr>
        <p:grpSpPr bwMode="auto">
          <a:xfrm>
            <a:off x="2136523" y="2473508"/>
            <a:ext cx="1800067" cy="1651117"/>
            <a:chOff x="1358" y="1886"/>
            <a:chExt cx="2989" cy="1810"/>
          </a:xfrm>
        </p:grpSpPr>
        <p:sp>
          <p:nvSpPr>
            <p:cNvPr id="25689" name="Arc 394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0" name="Arc 395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1" name="Arc 396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2" name="Arc 397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3" name="Arc 398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4" name="Arc 399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5" name="Arc 400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6" name="Arc 401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7" name="Arc 402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8" name="Arc 403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9" name="Arc 404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0" name="Arc 405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1" name="Arc 406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2" name="Arc 407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3" name="Arc 408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4" name="Arc 409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sp>
        <p:nvSpPr>
          <p:cNvPr id="66970" name="Line 410"/>
          <p:cNvSpPr>
            <a:spLocks noChangeShapeType="1"/>
          </p:cNvSpPr>
          <p:nvPr/>
        </p:nvSpPr>
        <p:spPr bwMode="auto">
          <a:xfrm>
            <a:off x="2448682" y="2747637"/>
            <a:ext cx="280469" cy="49597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1" name="Line 411"/>
          <p:cNvSpPr>
            <a:spLocks noChangeShapeType="1"/>
          </p:cNvSpPr>
          <p:nvPr/>
        </p:nvSpPr>
        <p:spPr bwMode="auto">
          <a:xfrm flipH="1">
            <a:off x="2775103" y="3023352"/>
            <a:ext cx="608473" cy="22025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2" name="Line 412"/>
          <p:cNvSpPr>
            <a:spLocks noChangeShapeType="1"/>
          </p:cNvSpPr>
          <p:nvPr/>
        </p:nvSpPr>
        <p:spPr bwMode="auto">
          <a:xfrm flipH="1" flipV="1">
            <a:off x="2729151" y="3299066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3" name="Line 413"/>
          <p:cNvSpPr>
            <a:spLocks noChangeShapeType="1"/>
          </p:cNvSpPr>
          <p:nvPr/>
        </p:nvSpPr>
        <p:spPr bwMode="auto">
          <a:xfrm flipH="1" flipV="1">
            <a:off x="3429529" y="3023351"/>
            <a:ext cx="510230" cy="15370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4" name="Line 414"/>
          <p:cNvSpPr>
            <a:spLocks noChangeShapeType="1"/>
          </p:cNvSpPr>
          <p:nvPr/>
        </p:nvSpPr>
        <p:spPr bwMode="auto">
          <a:xfrm flipH="1">
            <a:off x="3149060" y="3253114"/>
            <a:ext cx="790699" cy="43100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5" name="Line 415"/>
          <p:cNvSpPr>
            <a:spLocks noChangeShapeType="1"/>
          </p:cNvSpPr>
          <p:nvPr/>
        </p:nvSpPr>
        <p:spPr bwMode="auto">
          <a:xfrm flipH="1">
            <a:off x="4112476" y="2952046"/>
            <a:ext cx="1028384" cy="11250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6" name="Line 416"/>
          <p:cNvSpPr>
            <a:spLocks noChangeShapeType="1"/>
          </p:cNvSpPr>
          <p:nvPr/>
        </p:nvSpPr>
        <p:spPr bwMode="auto">
          <a:xfrm flipH="1" flipV="1">
            <a:off x="4158429" y="3064550"/>
            <a:ext cx="373957" cy="66076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7" name="Line 417"/>
          <p:cNvSpPr>
            <a:spLocks noChangeShapeType="1"/>
          </p:cNvSpPr>
          <p:nvPr/>
        </p:nvSpPr>
        <p:spPr bwMode="auto">
          <a:xfrm flipH="1" flipV="1">
            <a:off x="4158429" y="3007505"/>
            <a:ext cx="562520" cy="32959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8" name="Line 418"/>
          <p:cNvSpPr>
            <a:spLocks noChangeShapeType="1"/>
          </p:cNvSpPr>
          <p:nvPr/>
        </p:nvSpPr>
        <p:spPr bwMode="auto">
          <a:xfrm flipH="1" flipV="1">
            <a:off x="4720949" y="3337096"/>
            <a:ext cx="1121872" cy="5546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9" name="Line 419"/>
          <p:cNvSpPr>
            <a:spLocks noChangeShapeType="1"/>
          </p:cNvSpPr>
          <p:nvPr/>
        </p:nvSpPr>
        <p:spPr bwMode="auto">
          <a:xfrm flipH="1" flipV="1">
            <a:off x="5186812" y="2952047"/>
            <a:ext cx="514984" cy="16637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0" name="Line 420"/>
          <p:cNvSpPr>
            <a:spLocks noChangeShapeType="1"/>
          </p:cNvSpPr>
          <p:nvPr/>
        </p:nvSpPr>
        <p:spPr bwMode="auto">
          <a:xfrm flipH="1">
            <a:off x="4532387" y="3779190"/>
            <a:ext cx="1028383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1" name="Line 421"/>
          <p:cNvSpPr>
            <a:spLocks noChangeShapeType="1"/>
          </p:cNvSpPr>
          <p:nvPr/>
        </p:nvSpPr>
        <p:spPr bwMode="auto">
          <a:xfrm flipV="1">
            <a:off x="5608306" y="3392555"/>
            <a:ext cx="280469" cy="38663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2" name="Line 422"/>
          <p:cNvSpPr>
            <a:spLocks noChangeShapeType="1"/>
          </p:cNvSpPr>
          <p:nvPr/>
        </p:nvSpPr>
        <p:spPr bwMode="auto">
          <a:xfrm flipH="1" flipV="1">
            <a:off x="5747748" y="3118425"/>
            <a:ext cx="141027" cy="27413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3" name="Line 423"/>
          <p:cNvSpPr>
            <a:spLocks noChangeShapeType="1"/>
          </p:cNvSpPr>
          <p:nvPr/>
        </p:nvSpPr>
        <p:spPr bwMode="auto">
          <a:xfrm flipH="1">
            <a:off x="5692288" y="3633410"/>
            <a:ext cx="456355" cy="2297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24" name="Picture 42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74" y="2636718"/>
            <a:ext cx="364450" cy="2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85" name="Line 425"/>
          <p:cNvSpPr>
            <a:spLocks noChangeShapeType="1"/>
          </p:cNvSpPr>
          <p:nvPr/>
        </p:nvSpPr>
        <p:spPr bwMode="auto">
          <a:xfrm flipV="1">
            <a:off x="2120678" y="3299066"/>
            <a:ext cx="608473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26" name="Picture 42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57" y="3165962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7" name="Picture 427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05" y="2926694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8" name="Picture 42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81" y="3641332"/>
            <a:ext cx="367619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9" name="Picture 42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176" y="3674609"/>
            <a:ext cx="392972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43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34" y="3227761"/>
            <a:ext cx="391388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1" name="Picture 43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14" y="2855388"/>
            <a:ext cx="391388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2" name="Picture 43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02" y="3002752"/>
            <a:ext cx="392972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3" name="Picture 4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15" y="3718976"/>
            <a:ext cx="392972" cy="26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4" name="Picture 434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52" y="3314911"/>
            <a:ext cx="391388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5" name="Text Box 435"/>
          <p:cNvSpPr txBox="1">
            <a:spLocks noChangeArrowheads="1"/>
          </p:cNvSpPr>
          <p:nvPr/>
        </p:nvSpPr>
        <p:spPr bwMode="auto">
          <a:xfrm>
            <a:off x="4473757" y="2250083"/>
            <a:ext cx="1467308" cy="33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597">
                <a:latin typeface="Arial" charset="0"/>
              </a:rPr>
              <a:t>Backbone</a:t>
            </a:r>
            <a:r>
              <a:rPr lang="en-US" altLang="zh-CN" sz="1597">
                <a:latin typeface="Arial" charset="0"/>
                <a:ea typeface="宋体" charset="-122"/>
              </a:rPr>
              <a:t> ISP</a:t>
            </a:r>
            <a:endParaRPr lang="en-US" altLang="x-none" sz="1597">
              <a:latin typeface="Arial" charset="0"/>
            </a:endParaRPr>
          </a:p>
        </p:txBody>
      </p:sp>
      <p:sp>
        <p:nvSpPr>
          <p:cNvPr id="25636" name="Text Box 436"/>
          <p:cNvSpPr txBox="1">
            <a:spLocks noChangeArrowheads="1"/>
          </p:cNvSpPr>
          <p:nvPr/>
        </p:nvSpPr>
        <p:spPr bwMode="auto">
          <a:xfrm>
            <a:off x="2938314" y="2126487"/>
            <a:ext cx="470615" cy="3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397">
                <a:latin typeface="Arial" charset="0"/>
              </a:rPr>
              <a:t>ISP</a:t>
            </a:r>
          </a:p>
        </p:txBody>
      </p:sp>
      <p:pic>
        <p:nvPicPr>
          <p:cNvPr id="25637" name="Picture 438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00" y="3024936"/>
            <a:ext cx="364450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38" name="Group 439"/>
          <p:cNvGrpSpPr>
            <a:grpSpLocks/>
          </p:cNvGrpSpPr>
          <p:nvPr/>
        </p:nvGrpSpPr>
        <p:grpSpPr bwMode="auto">
          <a:xfrm>
            <a:off x="6300761" y="2490937"/>
            <a:ext cx="1800067" cy="1624180"/>
            <a:chOff x="1358" y="1894"/>
            <a:chExt cx="2981" cy="1793"/>
          </a:xfrm>
        </p:grpSpPr>
        <p:sp>
          <p:nvSpPr>
            <p:cNvPr id="25680" name="Oval 440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1" name="Oval 441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2" name="Oval 442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3" name="Oval 443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4" name="Oval 444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5" name="Oval 445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6" name="Oval 446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7" name="Oval 447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8" name="Oval 448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39" name="Group 449"/>
          <p:cNvGrpSpPr>
            <a:grpSpLocks/>
          </p:cNvGrpSpPr>
          <p:nvPr/>
        </p:nvGrpSpPr>
        <p:grpSpPr bwMode="auto">
          <a:xfrm>
            <a:off x="6300761" y="2490938"/>
            <a:ext cx="1800067" cy="1652702"/>
            <a:chOff x="1358" y="1886"/>
            <a:chExt cx="2989" cy="1810"/>
          </a:xfrm>
        </p:grpSpPr>
        <p:sp>
          <p:nvSpPr>
            <p:cNvPr id="25664" name="Arc 450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5" name="Arc 451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6" name="Arc 452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7" name="Arc 453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8" name="Arc 454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9" name="Arc 455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0" name="Arc 456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1" name="Arc 457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2" name="Arc 458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3" name="Arc 459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4" name="Arc 460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5" name="Arc 461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6" name="Arc 462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7" name="Arc 463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8" name="Arc 464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9" name="Arc 465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sp>
        <p:nvSpPr>
          <p:cNvPr id="67026" name="Line 466"/>
          <p:cNvSpPr>
            <a:spLocks noChangeShapeType="1"/>
          </p:cNvSpPr>
          <p:nvPr/>
        </p:nvSpPr>
        <p:spPr bwMode="auto">
          <a:xfrm flipH="1">
            <a:off x="6939342" y="3042366"/>
            <a:ext cx="606889" cy="22183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7" name="Line 467"/>
          <p:cNvSpPr>
            <a:spLocks noChangeShapeType="1"/>
          </p:cNvSpPr>
          <p:nvPr/>
        </p:nvSpPr>
        <p:spPr bwMode="auto">
          <a:xfrm flipH="1" flipV="1">
            <a:off x="6893390" y="3318081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8" name="Line 468"/>
          <p:cNvSpPr>
            <a:spLocks noChangeShapeType="1"/>
          </p:cNvSpPr>
          <p:nvPr/>
        </p:nvSpPr>
        <p:spPr bwMode="auto">
          <a:xfrm flipH="1" flipV="1">
            <a:off x="7593768" y="3042366"/>
            <a:ext cx="419909" cy="77168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9" name="Line 469"/>
          <p:cNvSpPr>
            <a:spLocks noChangeShapeType="1"/>
          </p:cNvSpPr>
          <p:nvPr/>
        </p:nvSpPr>
        <p:spPr bwMode="auto">
          <a:xfrm flipH="1" flipV="1">
            <a:off x="7313299" y="3704714"/>
            <a:ext cx="700378" cy="109336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30" name="Line 470"/>
          <p:cNvSpPr>
            <a:spLocks noChangeShapeType="1"/>
          </p:cNvSpPr>
          <p:nvPr/>
        </p:nvSpPr>
        <p:spPr bwMode="auto">
          <a:xfrm flipV="1">
            <a:off x="6283331" y="3318080"/>
            <a:ext cx="610058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45" name="Picture 47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95" y="3184977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6" name="Picture 47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20" y="3660347"/>
            <a:ext cx="366035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7" name="Text Box 473"/>
          <p:cNvSpPr txBox="1">
            <a:spLocks noChangeArrowheads="1"/>
          </p:cNvSpPr>
          <p:nvPr/>
        </p:nvSpPr>
        <p:spPr bwMode="auto">
          <a:xfrm>
            <a:off x="7081952" y="2205715"/>
            <a:ext cx="474705" cy="3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397">
                <a:latin typeface="Arial" charset="0"/>
                <a:ea typeface="宋体" charset="-122"/>
              </a:rPr>
              <a:t>ISP</a:t>
            </a:r>
            <a:endParaRPr lang="en-US" altLang="x-none" sz="1397">
              <a:latin typeface="Arial" charset="0"/>
            </a:endParaRPr>
          </a:p>
        </p:txBody>
      </p:sp>
      <p:pic>
        <p:nvPicPr>
          <p:cNvPr id="25648" name="Picture 474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85" y="3405232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9" name="Picture 475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61" y="3660347"/>
            <a:ext cx="366034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036" name="Line 476"/>
          <p:cNvSpPr>
            <a:spLocks noChangeShapeType="1"/>
          </p:cNvSpPr>
          <p:nvPr/>
        </p:nvSpPr>
        <p:spPr bwMode="auto">
          <a:xfrm flipH="1">
            <a:off x="7509785" y="2723869"/>
            <a:ext cx="457940" cy="305821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51" name="Picture 477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77" y="2636717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2" name="Picture 47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59" y="2945708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3" name="Picture 437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06" y="3406816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479"/>
          <p:cNvSpPr>
            <a:spLocks noGrp="1" noChangeArrowheads="1"/>
          </p:cNvSpPr>
          <p:nvPr>
            <p:ph type="title"/>
          </p:nvPr>
        </p:nvSpPr>
        <p:spPr>
          <a:xfrm>
            <a:off x="464806" y="386635"/>
            <a:ext cx="8366506" cy="727316"/>
          </a:xfrm>
        </p:spPr>
        <p:txBody>
          <a:bodyPr anchor="t"/>
          <a:lstStyle/>
          <a:p>
            <a:r>
              <a:rPr lang="en-US" altLang="x-none" sz="3194">
                <a:ea typeface="ＭＳ Ｐゴシック" charset="-128"/>
              </a:rPr>
              <a:t>Recall: Internet Physical Infrastructure</a:t>
            </a:r>
          </a:p>
        </p:txBody>
      </p:sp>
      <p:sp>
        <p:nvSpPr>
          <p:cNvPr id="25655" name="Rectangle 492"/>
          <p:cNvSpPr>
            <a:spLocks noGrp="1" noChangeArrowheads="1"/>
          </p:cNvSpPr>
          <p:nvPr>
            <p:ph type="body" idx="1"/>
          </p:nvPr>
        </p:nvSpPr>
        <p:spPr>
          <a:xfrm>
            <a:off x="769042" y="1445124"/>
            <a:ext cx="3955076" cy="76059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996" dirty="0">
                <a:ea typeface="ＭＳ Ｐゴシック" charset="-128"/>
              </a:rPr>
              <a:t>Residential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ccess,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597" dirty="0">
                <a:ea typeface="ＭＳ Ｐゴシック" charset="-128"/>
              </a:rPr>
              <a:t>Cable, Fiber, DSL</a:t>
            </a:r>
            <a:r>
              <a:rPr lang="en-US" altLang="x-none" sz="1597" dirty="0">
                <a:ea typeface="宋体" charset="-122"/>
              </a:rPr>
              <a:t>, </a:t>
            </a:r>
            <a:r>
              <a:rPr lang="en-US" altLang="zh-CN" sz="1597" dirty="0">
                <a:ea typeface="宋体" charset="-122"/>
              </a:rPr>
              <a:t>Wireless</a:t>
            </a:r>
            <a:endParaRPr lang="en-US" altLang="x-none" sz="1597" dirty="0">
              <a:ea typeface="ＭＳ Ｐゴシック" charset="-128"/>
            </a:endParaRPr>
          </a:p>
        </p:txBody>
      </p:sp>
      <p:sp>
        <p:nvSpPr>
          <p:cNvPr id="25656" name="Rectangle 495"/>
          <p:cNvSpPr>
            <a:spLocks noChangeArrowheads="1"/>
          </p:cNvSpPr>
          <p:nvPr/>
        </p:nvSpPr>
        <p:spPr bwMode="auto">
          <a:xfrm>
            <a:off x="160569" y="5248081"/>
            <a:ext cx="3422662" cy="60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797" dirty="0"/>
              <a:t>Campus access, e.g.,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597" dirty="0"/>
              <a:t>Ethernet, Wireless</a:t>
            </a:r>
          </a:p>
        </p:txBody>
      </p:sp>
      <p:sp>
        <p:nvSpPr>
          <p:cNvPr id="25657" name="Rectangle 500"/>
          <p:cNvSpPr>
            <a:spLocks noChangeArrowheads="1"/>
          </p:cNvSpPr>
          <p:nvPr/>
        </p:nvSpPr>
        <p:spPr bwMode="auto">
          <a:xfrm>
            <a:off x="3278994" y="4411430"/>
            <a:ext cx="4563549" cy="1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1996" dirty="0">
                <a:ea typeface="宋体" charset="-122"/>
              </a:rPr>
              <a:t>The Internet is a </a:t>
            </a:r>
            <a:br>
              <a:rPr lang="en-US" altLang="zh-CN" sz="1996" dirty="0">
                <a:ea typeface="宋体" charset="-122"/>
              </a:rPr>
            </a:br>
            <a:r>
              <a:rPr lang="en-US" altLang="zh-CN" sz="1996" dirty="0">
                <a:ea typeface="宋体" charset="-122"/>
              </a:rPr>
              <a:t>network of networks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1996" dirty="0">
                <a:ea typeface="宋体" charset="-122"/>
              </a:rPr>
              <a:t>Each individually administrated network is called an Autonomous System (AS)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1996" dirty="0">
                <a:ea typeface="宋体" charset="-122"/>
              </a:rPr>
              <a:t>~ 58000 </a:t>
            </a:r>
            <a:r>
              <a:rPr lang="en-US" altLang="zh-CN" sz="1996" dirty="0" err="1">
                <a:ea typeface="宋体" charset="-122"/>
              </a:rPr>
              <a:t>ASes</a:t>
            </a:r>
            <a:r>
              <a:rPr lang="en-US" altLang="zh-CN" sz="1996" dirty="0">
                <a:ea typeface="宋体" charset="-122"/>
              </a:rPr>
              <a:t>;  </a:t>
            </a:r>
            <a:r>
              <a:rPr lang="en-US" altLang="zh-CN" sz="1996" dirty="0" err="1">
                <a:ea typeface="宋体" charset="-122"/>
              </a:rPr>
              <a:t>Avg</a:t>
            </a:r>
            <a:r>
              <a:rPr lang="en-US" altLang="zh-CN" sz="1996" dirty="0">
                <a:ea typeface="宋体" charset="-122"/>
              </a:rPr>
              <a:t> 5.7 hops; (http://</a:t>
            </a:r>
            <a:r>
              <a:rPr lang="en-US" altLang="zh-CN" sz="1996" dirty="0" err="1">
                <a:ea typeface="宋体" charset="-122"/>
              </a:rPr>
              <a:t>bgp.potaroo.net</a:t>
            </a:r>
            <a:r>
              <a:rPr lang="en-US" altLang="zh-CN" sz="1996" dirty="0">
                <a:ea typeface="宋体" charset="-122"/>
              </a:rPr>
              <a:t>/as2.0/</a:t>
            </a:r>
            <a:r>
              <a:rPr lang="en-US" altLang="zh-CN" sz="1996" dirty="0" err="1">
                <a:ea typeface="宋体" charset="-122"/>
              </a:rPr>
              <a:t>bgp-active.html</a:t>
            </a:r>
            <a:r>
              <a:rPr lang="en-US" altLang="zh-CN" sz="1996" dirty="0">
                <a:ea typeface="宋体" charset="-122"/>
              </a:rPr>
              <a:t>)</a:t>
            </a:r>
          </a:p>
        </p:txBody>
      </p:sp>
      <p:pic>
        <p:nvPicPr>
          <p:cNvPr id="25659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0" r="13184"/>
          <a:stretch>
            <a:fillRect/>
          </a:stretch>
        </p:blipFill>
        <p:spPr bwMode="auto">
          <a:xfrm>
            <a:off x="7614366" y="4411431"/>
            <a:ext cx="1445124" cy="5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60" name="Straight Connector 2"/>
          <p:cNvCxnSpPr>
            <a:cxnSpLocks noChangeShapeType="1"/>
            <a:endCxn id="25624" idx="0"/>
          </p:cNvCxnSpPr>
          <p:nvPr/>
        </p:nvCxnSpPr>
        <p:spPr bwMode="auto">
          <a:xfrm>
            <a:off x="2214166" y="2357833"/>
            <a:ext cx="191733" cy="278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Straight Connector 5"/>
          <p:cNvCxnSpPr>
            <a:cxnSpLocks noChangeShapeType="1"/>
            <a:endCxn id="25653" idx="1"/>
          </p:cNvCxnSpPr>
          <p:nvPr/>
        </p:nvCxnSpPr>
        <p:spPr bwMode="auto">
          <a:xfrm flipV="1">
            <a:off x="1681753" y="3538335"/>
            <a:ext cx="282053" cy="364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2" name="Straight Connector 9"/>
          <p:cNvCxnSpPr>
            <a:cxnSpLocks noChangeShapeType="1"/>
            <a:stCxn id="25649" idx="3"/>
          </p:cNvCxnSpPr>
          <p:nvPr/>
        </p:nvCxnSpPr>
        <p:spPr bwMode="auto">
          <a:xfrm>
            <a:off x="8165795" y="3791866"/>
            <a:ext cx="209163" cy="7716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3" name="Rectangle 10"/>
          <p:cNvSpPr>
            <a:spLocks noChangeArrowheads="1"/>
          </p:cNvSpPr>
          <p:nvPr/>
        </p:nvSpPr>
        <p:spPr bwMode="auto">
          <a:xfrm>
            <a:off x="7866313" y="4943845"/>
            <a:ext cx="965000" cy="27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198">
                <a:solidFill>
                  <a:srgbClr val="000000"/>
                </a:solidFill>
                <a:latin typeface="Arial" charset="0"/>
                <a:ea typeface="宋体" charset="-122"/>
              </a:rPr>
              <a:t>data center</a:t>
            </a:r>
            <a:endParaRPr lang="en-US" altLang="x-none" sz="399"/>
          </a:p>
        </p:txBody>
      </p:sp>
    </p:spTree>
    <p:extLst>
      <p:ext uri="{BB962C8B-B14F-4D97-AF65-F5344CB8AC3E}">
        <p14:creationId xmlns:p14="http://schemas.microsoft.com/office/powerpoint/2010/main" val="86170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00353"/>
              </p:ext>
            </p:extLst>
          </p:nvPr>
        </p:nvGraphicFramePr>
        <p:xfrm>
          <a:off x="7315200" y="5570538"/>
          <a:ext cx="1339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3" name="Equation" r:id="rId4" imgW="571500" imgH="431800" progId="Equation.3">
                  <p:embed/>
                </p:oleObj>
              </mc:Choice>
              <mc:Fallback>
                <p:oleObj name="Equation" r:id="rId4" imgW="571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570538"/>
                        <a:ext cx="1339850" cy="806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3B56C61-E90C-2449-925A-791D7E2CC791}" type="slidenum">
              <a:rPr lang="en-US" altLang="x-none" sz="1200">
                <a:latin typeface="Tahoma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Statistical Multiplexing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170363"/>
            <a:ext cx="3808413" cy="1974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no reservation: all arrivals into the single link, the queueing delay + transmission delay:</a:t>
            </a:r>
            <a:br>
              <a:rPr lang="en-US" altLang="zh-CN" sz="2000" dirty="0">
                <a:ea typeface="宋体" charset="-122"/>
              </a:rPr>
            </a:br>
            <a:endParaRPr lang="en-US" altLang="x-none" sz="2000" dirty="0"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Rectangle 7"/>
              <p:cNvSpPr>
                <a:spLocks noChangeArrowheads="1"/>
              </p:cNvSpPr>
              <p:nvPr/>
            </p:nvSpPr>
            <p:spPr bwMode="auto">
              <a:xfrm>
                <a:off x="4800600" y="4168775"/>
                <a:ext cx="3808413" cy="1677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393" tIns="45700" rIns="91393" bIns="45700"/>
              <a:lstStyle>
                <a:lvl1pPr marL="341313" indent="-341313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Font typeface="Wingdings" pitchFamily="2" charset="2"/>
                  <a:buChar char="q"/>
                </a:pPr>
                <a:r>
                  <a:rPr lang="en-US" altLang="zh-CN" sz="2000" dirty="0">
                    <a:ea typeface="宋体" charset="-122"/>
                  </a:rPr>
                  <a:t>reservation: each flow uses its own reserved (sub)link with rate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/n, the queueing delay + transmission delay:</a:t>
                </a:r>
                <a:endParaRPr lang="en-US" altLang="x-none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042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4168775"/>
                <a:ext cx="3808413" cy="1677988"/>
              </a:xfrm>
              <a:prstGeom prst="rect">
                <a:avLst/>
              </a:prstGeom>
              <a:blipFill>
                <a:blip r:embed="rId6"/>
                <a:stretch>
                  <a:fillRect l="-664" t="-1504" r="-33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685800" y="1524000"/>
                <a:ext cx="7848600" cy="25543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285" tIns="45642" rIns="91285" bIns="45642">
                <a:spAutoFit/>
              </a:bodyPr>
              <a:lstStyle/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A simple model to compare bandwidth efficiency of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reservation/dedication (aka circuit-switching) vs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no reservation (aka packet switching)</a:t>
                </a:r>
                <a:br>
                  <a:rPr lang="en-US" sz="2000" dirty="0">
                    <a:latin typeface="+mn-lt"/>
                    <a:ea typeface="+mn-ea"/>
                  </a:rPr>
                </a:br>
                <a:r>
                  <a:rPr lang="en-US" sz="2000" dirty="0">
                    <a:latin typeface="+mn-lt"/>
                    <a:ea typeface="+mn-ea"/>
                  </a:rPr>
                  <a:t>setup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a single bottleneck link </a:t>
                </a:r>
                <a:r>
                  <a:rPr lang="en-US" altLang="zh-CN" sz="2000" dirty="0">
                    <a:latin typeface="+mn-lt"/>
                    <a:ea typeface="+mn-ea"/>
                  </a:rPr>
                  <a:t>with</a:t>
                </a:r>
                <a:r>
                  <a:rPr lang="en-US" sz="2000" dirty="0">
                    <a:latin typeface="+mn-lt"/>
                    <a:ea typeface="+mn-ea"/>
                  </a:rPr>
                  <a:t> </a:t>
                </a:r>
              </a:p>
              <a:p>
                <a:pPr defTabSz="911352">
                  <a:defRPr/>
                </a:pPr>
                <a:r>
                  <a:rPr lang="zh-CN" altLang="en-US" sz="2000" dirty="0">
                    <a:latin typeface="+mn-lt"/>
                    <a:ea typeface="+mn-ea"/>
                  </a:rPr>
                  <a:t>    </a:t>
                </a:r>
                <a:r>
                  <a:rPr lang="en-US" altLang="zh-CN" sz="2000" dirty="0">
                    <a:latin typeface="+mn-lt"/>
                    <a:ea typeface="+mn-ea"/>
                  </a:rPr>
                  <a:t>service</a:t>
                </a:r>
                <a:r>
                  <a:rPr lang="zh-CN" altLang="en-US" sz="2000" dirty="0">
                    <a:latin typeface="+mn-lt"/>
                    <a:ea typeface="+mn-ea"/>
                  </a:rPr>
                  <a:t> </a:t>
                </a:r>
                <a:r>
                  <a:rPr lang="en-US" altLang="zh-CN" sz="2000" dirty="0">
                    <a:latin typeface="+mn-lt"/>
                    <a:ea typeface="+mn-ea"/>
                  </a:rPr>
                  <a:t>rate</a:t>
                </a:r>
                <a:r>
                  <a:rPr lang="zh-CN" altLang="en-US" sz="2000" dirty="0"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dirty="0">
                  <a:latin typeface="+mn-lt"/>
                  <a:ea typeface="+mn-ea"/>
                </a:endParaRP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 flows; each flow has an </a:t>
                </a:r>
                <a:br>
                  <a:rPr lang="en-US" sz="2000" dirty="0">
                    <a:latin typeface="+mn-lt"/>
                    <a:ea typeface="+mn-ea"/>
                  </a:rPr>
                </a:br>
                <a:r>
                  <a:rPr lang="en-US" sz="2000" dirty="0">
                    <a:latin typeface="+mn-lt"/>
                    <a:ea typeface="+mn-ea"/>
                  </a:rPr>
                  <a:t>   arrival rate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endParaRPr lang="en-US" sz="20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536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4000"/>
                <a:ext cx="7848600" cy="2554388"/>
              </a:xfrm>
              <a:prstGeom prst="rect">
                <a:avLst/>
              </a:prstGeom>
              <a:blipFill>
                <a:blip r:embed="rId7"/>
                <a:stretch>
                  <a:fillRect l="-808" t="-1493" b="-2985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422" name="Picture 9" descr="01-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0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34377"/>
              </p:ext>
            </p:extLst>
          </p:nvPr>
        </p:nvGraphicFramePr>
        <p:xfrm>
          <a:off x="1674813" y="5530850"/>
          <a:ext cx="10429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4" name="Equation" r:id="rId9" imgW="444500" imgH="431800" progId="Equation.3">
                  <p:embed/>
                </p:oleObj>
              </mc:Choice>
              <mc:Fallback>
                <p:oleObj name="Equation" r:id="rId9" imgW="444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530850"/>
                        <a:ext cx="1042987" cy="806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7312025" y="5799138"/>
            <a:ext cx="304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85" tIns="45642" rIns="91285" bIns="45642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/>
          </a:p>
        </p:txBody>
      </p:sp>
      <p:pic>
        <p:nvPicPr>
          <p:cNvPr id="60426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7130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87BCF6-09B4-6F49-9E3E-150DDEFCFF7F}"/>
                  </a:ext>
                </a:extLst>
              </p:cNvPr>
              <p:cNvSpPr txBox="1"/>
              <p:nvPr/>
            </p:nvSpPr>
            <p:spPr>
              <a:xfrm>
                <a:off x="5373060" y="5521327"/>
                <a:ext cx="1709571" cy="728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87BCF6-09B4-6F49-9E3E-150DDEFCF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60" y="5521327"/>
                <a:ext cx="1709571" cy="728661"/>
              </a:xfrm>
              <a:prstGeom prst="rect">
                <a:avLst/>
              </a:prstGeom>
              <a:blipFill>
                <a:blip r:embed="rId1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34D40D-11BF-F24C-9EF3-9573ED7ADE73}"/>
                  </a:ext>
                </a:extLst>
              </p:cNvPr>
              <p:cNvSpPr txBox="1"/>
              <p:nvPr/>
            </p:nvSpPr>
            <p:spPr>
              <a:xfrm>
                <a:off x="5344259" y="6173933"/>
                <a:ext cx="1839734" cy="72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34D40D-11BF-F24C-9EF3-9573ED7A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59" y="6173933"/>
                <a:ext cx="1839734" cy="722377"/>
              </a:xfrm>
              <a:prstGeom prst="rect">
                <a:avLst/>
              </a:prstGeom>
              <a:blipFill>
                <a:blip r:embed="rId1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EB7CF9-A1DF-1B42-86AC-312899DF02FD}"/>
              </a:ext>
            </a:extLst>
          </p:cNvPr>
          <p:cNvSpPr txBox="1"/>
          <p:nvPr/>
        </p:nvSpPr>
        <p:spPr>
          <a:xfrm>
            <a:off x="4231691" y="5401261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For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each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flow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i</a:t>
            </a:r>
            <a:r>
              <a:rPr lang="en-US" altLang="zh-CN" sz="1600" dirty="0">
                <a:latin typeface="+mn-lt"/>
              </a:rPr>
              <a:t>:</a:t>
            </a:r>
            <a:endParaRPr lang="en-US" sz="1600" dirty="0">
              <a:latin typeface="+mn-lt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34296AB-DAD7-3B44-9DDA-F054BA3937FE}"/>
              </a:ext>
            </a:extLst>
          </p:cNvPr>
          <p:cNvSpPr/>
          <p:nvPr/>
        </p:nvSpPr>
        <p:spPr bwMode="auto">
          <a:xfrm>
            <a:off x="6977715" y="5872802"/>
            <a:ext cx="267434" cy="484632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  <p:bldP spid="2" grpId="0"/>
      <p:bldP spid="13" grpId="0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charset="-128"/>
              </a:rPr>
              <a:t>Recap: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Challenges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Scale</a:t>
            </a:r>
          </a:p>
        </p:txBody>
      </p:sp>
      <p:sp>
        <p:nvSpPr>
          <p:cNvPr id="136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009746-0746-DE42-AC01-A6D98B48394D}" type="slidenum">
              <a:rPr lang="en-US" altLang="x-none" sz="1198">
                <a:latin typeface="Tahoma" charset="0"/>
              </a:rPr>
              <a:pPr/>
              <a:t>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ja-JP" altLang="en-US" sz="2396">
                <a:ea typeface="ＭＳ Ｐゴシック" charset="-128"/>
              </a:rPr>
              <a:t>“</a:t>
            </a:r>
            <a:r>
              <a:rPr lang="en-US" altLang="ja-JP" sz="2396">
                <a:ea typeface="ＭＳ Ｐゴシック" charset="-128"/>
              </a:rPr>
              <a:t>Developers who have worked at the small scale might be asking themselves why we need to bother when we could just use some kind of out-of the-box solution. For small-scale applications, this can be a great idea. We save time and money up front and get a working and serviceable application. The problem comes at larger scales—there are no off-the-shelf kits that will allow you to build something like Amazon... There’s a good reason why the largest applications on the Internet are all bespoke creations: no other approach can create massively scalable applications within a reasonable budget.</a:t>
            </a:r>
            <a:r>
              <a:rPr lang="ja-JP" altLang="en-US" sz="2396">
                <a:ea typeface="ＭＳ Ｐゴシック" charset="-128"/>
              </a:rPr>
              <a:t>”</a:t>
            </a:r>
            <a:endParaRPr lang="en-US" altLang="x-none" sz="2396">
              <a:ea typeface="ＭＳ Ｐゴシック" charset="-128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495941" y="6518903"/>
            <a:ext cx="3747498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597"/>
              <a:t>http://www.evontech.com/symbian/55.html</a:t>
            </a:r>
          </a:p>
        </p:txBody>
      </p:sp>
      <p:pic>
        <p:nvPicPr>
          <p:cNvPr id="13619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5597" y="-4754"/>
            <a:ext cx="2492522" cy="16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73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ＭＳ Ｐゴシック" charset="-128"/>
              </a:rPr>
              <a:t>Recap: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Challenges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-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General Complexity</a:t>
            </a:r>
          </a:p>
        </p:txBody>
      </p:sp>
      <p:sp>
        <p:nvSpPr>
          <p:cNvPr id="140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52864F-C8E7-E248-8646-D2149A10AAD6}" type="slidenum">
              <a:rPr lang="en-US" altLang="x-none" sz="1198">
                <a:latin typeface="Tahoma" charset="0"/>
              </a:rPr>
              <a:pPr/>
              <a:t>7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90"/>
                </a:solidFill>
                <a:ea typeface="ＭＳ Ｐゴシック" charset="-128"/>
              </a:rPr>
              <a:t>Complexity</a:t>
            </a:r>
            <a:r>
              <a:rPr lang="en-US" altLang="x-none" dirty="0">
                <a:ea typeface="ＭＳ Ｐゴシック" charset="-128"/>
              </a:rPr>
              <a:t> in highly organized systems arises primarily from design strategies intended to create </a:t>
            </a:r>
            <a:r>
              <a:rPr lang="en-US" altLang="x-none" dirty="0">
                <a:solidFill>
                  <a:srgbClr val="000090"/>
                </a:solidFill>
                <a:ea typeface="ＭＳ Ｐゴシック" charset="-128"/>
              </a:rPr>
              <a:t>robustness to uncertainty</a:t>
            </a:r>
            <a:r>
              <a:rPr lang="en-US" altLang="x-none" dirty="0">
                <a:ea typeface="ＭＳ Ｐゴシック" charset="-128"/>
              </a:rPr>
              <a:t> in their environments and component parts.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Scalability</a:t>
            </a:r>
            <a:r>
              <a:rPr lang="en-US" altLang="x-none" sz="1996" dirty="0">
                <a:ea typeface="ＭＳ Ｐゴシック" charset="-128"/>
              </a:rPr>
              <a:t> is robustness to changes to the size and complexity of a system as a whole.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Evolvability</a:t>
            </a:r>
            <a:r>
              <a:rPr lang="en-US" altLang="x-none" sz="1996" dirty="0">
                <a:ea typeface="ＭＳ Ｐゴシック" charset="-128"/>
              </a:rPr>
              <a:t> is robustness of lineages to large changes on various (usually long) time scales.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Reliability</a:t>
            </a:r>
            <a:r>
              <a:rPr lang="en-US" altLang="x-none" sz="1996" dirty="0">
                <a:ea typeface="ＭＳ Ｐゴシック" charset="-128"/>
              </a:rPr>
              <a:t> is robustness to component failures.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Efficiency</a:t>
            </a:r>
            <a:r>
              <a:rPr lang="en-US" altLang="x-none" sz="1996" dirty="0">
                <a:ea typeface="ＭＳ Ｐゴシック" charset="-128"/>
              </a:rPr>
              <a:t> is robustness to resource scarcity.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Modularity</a:t>
            </a:r>
            <a:r>
              <a:rPr lang="en-US" altLang="x-none" sz="1996" dirty="0">
                <a:ea typeface="ＭＳ Ｐゴシック" charset="-128"/>
              </a:rPr>
              <a:t> is robustness to component rearrangements.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6311853" y="6395307"/>
            <a:ext cx="1272407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597"/>
              <a:t>David Meyer</a:t>
            </a:r>
            <a:endParaRPr lang="en-US" altLang="x-none" sz="3993"/>
          </a:p>
        </p:txBody>
      </p:sp>
      <p:pic>
        <p:nvPicPr>
          <p:cNvPr id="140293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5597" y="-4754"/>
            <a:ext cx="2492522" cy="16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8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2231" y="6401645"/>
            <a:ext cx="212965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7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651" indent="-28563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3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2540" indent="-228508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9556" indent="-228508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6571" indent="-228508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3587" indent="-22850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0604" indent="-22850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7620" indent="-22850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4636" indent="-22850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52BD2BD-B903-134D-AE54-2FD4265963CD}" type="slidenum">
              <a:rPr lang="en-US" altLang="en-US" sz="1399">
                <a:solidFill>
                  <a:srgbClr val="000000"/>
                </a:solidFill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3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6" name="Rectangle 4"/>
          <p:cNvSpPr>
            <a:spLocks noChangeArrowheads="1"/>
          </p:cNvSpPr>
          <p:nvPr/>
        </p:nvSpPr>
        <p:spPr bwMode="auto">
          <a:xfrm>
            <a:off x="84510" y="151792"/>
            <a:ext cx="9285555" cy="99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9" tIns="45686" rIns="91369" bIns="456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198" u="sng" dirty="0">
                <a:solidFill>
                  <a:srgbClr val="3333CC"/>
                </a:solidFill>
              </a:rPr>
              <a:t>Core: Simple Forwarding to </a:t>
            </a:r>
            <a:r>
              <a:rPr lang="en-US" altLang="en-US" sz="3198" u="sng">
                <a:solidFill>
                  <a:srgbClr val="3333CC"/>
                </a:solidFill>
              </a:rPr>
              <a:t>Network Functions</a:t>
            </a:r>
            <a:endParaRPr lang="en-US" altLang="en-US" sz="3198" u="sng" dirty="0">
              <a:solidFill>
                <a:srgbClr val="3333CC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83670" y="1463739"/>
            <a:ext cx="8848819" cy="5182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ja-JP" sz="2799" kern="0" dirty="0"/>
              <a:t>Modern networks contain diverse types of equipment beyond simple routing/forwarding</a:t>
            </a:r>
            <a:endParaRPr lang="en-US" altLang="ja-JP" sz="2399" kern="0" dirty="0"/>
          </a:p>
          <a:p>
            <a:endParaRPr lang="en-US" altLang="ja-JP" sz="2399" kern="0" dirty="0"/>
          </a:p>
          <a:p>
            <a:pPr marL="0" indent="0">
              <a:buNone/>
            </a:pPr>
            <a:br>
              <a:rPr lang="en-US" altLang="ja-JP" sz="2399" kern="0" dirty="0"/>
            </a:br>
            <a:endParaRPr lang="en-US" altLang="ja-JP" sz="2399" kern="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" y="3052631"/>
            <a:ext cx="9139774" cy="251820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83708" y="5462143"/>
            <a:ext cx="2365260" cy="261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i="1" dirty="0"/>
              <a:t>Source: [Sherry, et. al SIGCOMM’12]</a:t>
            </a:r>
            <a:endParaRPr lang="en-US" sz="1100" i="1" dirty="0"/>
          </a:p>
        </p:txBody>
      </p:sp>
      <p:sp>
        <p:nvSpPr>
          <p:cNvPr id="26" name="Rectangle 25"/>
          <p:cNvSpPr/>
          <p:nvPr/>
        </p:nvSpPr>
        <p:spPr>
          <a:xfrm>
            <a:off x="293069" y="5462142"/>
            <a:ext cx="7965651" cy="30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99" dirty="0"/>
              <a:t>Small: &lt;=1k hosts; Medium: 1k-10k; Large: 10k-100k; Very Large: &gt;= 100k</a:t>
            </a:r>
          </a:p>
        </p:txBody>
      </p:sp>
      <p:sp>
        <p:nvSpPr>
          <p:cNvPr id="2" name="Rectangle 1"/>
          <p:cNvSpPr/>
          <p:nvPr/>
        </p:nvSpPr>
        <p:spPr>
          <a:xfrm>
            <a:off x="759939" y="2810543"/>
            <a:ext cx="698907" cy="169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kern="0" dirty="0"/>
              <a:t>Enterprise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7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6629" y="6401645"/>
            <a:ext cx="212965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fld id="{193DCDCF-BAE2-5D47-BB64-A1512B5B13D5}" type="slidenum">
              <a:rPr lang="en-US" altLang="x-none" sz="1397">
                <a:solidFill>
                  <a:srgbClr val="000000"/>
                </a:solidFill>
              </a:rPr>
              <a:pPr algn="l"/>
              <a:t>9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27" y="228178"/>
            <a:ext cx="8190620" cy="1144056"/>
          </a:xfrm>
        </p:spPr>
        <p:txBody>
          <a:bodyPr/>
          <a:lstStyle/>
          <a:p>
            <a:r>
              <a:rPr lang="en-US" altLang="x-none" sz="3194">
                <a:ea typeface="ＭＳ Ｐゴシック" charset="-128"/>
              </a:rPr>
              <a:t>Centralized vs Decentralized</a:t>
            </a:r>
            <a:br>
              <a:rPr lang="en-US" altLang="x-none" sz="3194">
                <a:ea typeface="ＭＳ Ｐゴシック" charset="-128"/>
              </a:rPr>
            </a:br>
            <a:r>
              <a:rPr lang="en-US" altLang="x-none" sz="3194">
                <a:ea typeface="ＭＳ Ｐゴシック" charset="-128"/>
              </a:rPr>
              <a:t>(Price of Anarchy)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527" y="1690733"/>
            <a:ext cx="8049593" cy="485669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Autonomous (“Selfish”) App: </a:t>
            </a:r>
            <a:r>
              <a:rPr lang="en-US" altLang="x-none" dirty="0">
                <a:ea typeface="ＭＳ Ｐゴシック" charset="-128"/>
              </a:rPr>
              <a:t>Assume each link has a latency function l</a:t>
            </a:r>
            <a:r>
              <a:rPr lang="en-US" altLang="x-none" baseline="-25000" dirty="0">
                <a:ea typeface="ＭＳ Ｐゴシック" charset="-128"/>
              </a:rPr>
              <a:t>e</a:t>
            </a:r>
            <a:r>
              <a:rPr lang="en-US" altLang="x-none" dirty="0">
                <a:ea typeface="ＭＳ Ｐゴシック" charset="-128"/>
              </a:rPr>
              <a:t>(x): latency of link e when x amount of traffic goes through 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3232" y="4037474"/>
            <a:ext cx="3503475" cy="1689147"/>
            <a:chOff x="1476" y="2975"/>
            <a:chExt cx="2208" cy="1064"/>
          </a:xfrm>
        </p:grpSpPr>
        <p:grpSp>
          <p:nvGrpSpPr>
            <p:cNvPr id="142343" name="Group 5"/>
            <p:cNvGrpSpPr>
              <a:grpSpLocks/>
            </p:cNvGrpSpPr>
            <p:nvPr/>
          </p:nvGrpSpPr>
          <p:grpSpPr bwMode="auto">
            <a:xfrm>
              <a:off x="1476" y="3291"/>
              <a:ext cx="576" cy="396"/>
              <a:chOff x="1104" y="3348"/>
              <a:chExt cx="576" cy="396"/>
            </a:xfrm>
          </p:grpSpPr>
          <p:sp>
            <p:nvSpPr>
              <p:cNvPr id="142351" name="Oval 6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576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499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42352" name="Text Box 7"/>
              <p:cNvSpPr txBox="1">
                <a:spLocks noChangeArrowheads="1"/>
              </p:cNvSpPr>
              <p:nvPr/>
            </p:nvSpPr>
            <p:spPr bwMode="auto">
              <a:xfrm>
                <a:off x="1226" y="3348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2795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altLang="x-none" sz="2795" baseline="-25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42344" name="Group 8"/>
            <p:cNvGrpSpPr>
              <a:grpSpLocks/>
            </p:cNvGrpSpPr>
            <p:nvPr/>
          </p:nvGrpSpPr>
          <p:grpSpPr bwMode="auto">
            <a:xfrm>
              <a:off x="3108" y="3303"/>
              <a:ext cx="576" cy="384"/>
              <a:chOff x="1104" y="3360"/>
              <a:chExt cx="576" cy="384"/>
            </a:xfrm>
          </p:grpSpPr>
          <p:sp>
            <p:nvSpPr>
              <p:cNvPr id="142349" name="Oval 9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576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499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42350" name="Text Box 10"/>
              <p:cNvSpPr txBox="1">
                <a:spLocks noChangeArrowheads="1"/>
              </p:cNvSpPr>
              <p:nvPr/>
            </p:nvSpPr>
            <p:spPr bwMode="auto">
              <a:xfrm>
                <a:off x="1320" y="3396"/>
                <a:ext cx="17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2795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altLang="x-none" sz="23857" baseline="-25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42345" name="Freeform 11"/>
            <p:cNvSpPr>
              <a:spLocks/>
            </p:cNvSpPr>
            <p:nvPr/>
          </p:nvSpPr>
          <p:spPr bwMode="auto">
            <a:xfrm>
              <a:off x="1764" y="3159"/>
              <a:ext cx="1632" cy="144"/>
            </a:xfrm>
            <a:custGeom>
              <a:avLst/>
              <a:gdLst>
                <a:gd name="T0" fmla="*/ 0 w 1632"/>
                <a:gd name="T1" fmla="*/ 144 h 144"/>
                <a:gd name="T2" fmla="*/ 768 w 1632"/>
                <a:gd name="T3" fmla="*/ 0 h 144"/>
                <a:gd name="T4" fmla="*/ 1632 w 1632"/>
                <a:gd name="T5" fmla="*/ 144 h 144"/>
                <a:gd name="T6" fmla="*/ 0 60000 65536"/>
                <a:gd name="T7" fmla="*/ 0 60000 65536"/>
                <a:gd name="T8" fmla="*/ 0 60000 65536"/>
                <a:gd name="T9" fmla="*/ 0 w 1632"/>
                <a:gd name="T10" fmla="*/ 0 h 144"/>
                <a:gd name="T11" fmla="*/ 1632 w 16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144">
                  <a:moveTo>
                    <a:pt x="0" y="144"/>
                  </a:moveTo>
                  <a:cubicBezTo>
                    <a:pt x="248" y="72"/>
                    <a:pt x="496" y="0"/>
                    <a:pt x="768" y="0"/>
                  </a:cubicBezTo>
                  <a:cubicBezTo>
                    <a:pt x="1040" y="0"/>
                    <a:pt x="1336" y="72"/>
                    <a:pt x="1632" y="1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142346" name="Freeform 12"/>
            <p:cNvSpPr>
              <a:spLocks/>
            </p:cNvSpPr>
            <p:nvPr/>
          </p:nvSpPr>
          <p:spPr bwMode="auto">
            <a:xfrm>
              <a:off x="1716" y="3687"/>
              <a:ext cx="1584" cy="144"/>
            </a:xfrm>
            <a:custGeom>
              <a:avLst/>
              <a:gdLst>
                <a:gd name="T0" fmla="*/ 0 w 1584"/>
                <a:gd name="T1" fmla="*/ 0 h 144"/>
                <a:gd name="T2" fmla="*/ 816 w 1584"/>
                <a:gd name="T3" fmla="*/ 144 h 144"/>
                <a:gd name="T4" fmla="*/ 1584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0" y="0"/>
                  </a:moveTo>
                  <a:cubicBezTo>
                    <a:pt x="276" y="72"/>
                    <a:pt x="552" y="144"/>
                    <a:pt x="816" y="144"/>
                  </a:cubicBezTo>
                  <a:cubicBezTo>
                    <a:pt x="1080" y="144"/>
                    <a:pt x="1332" y="72"/>
                    <a:pt x="158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142347" name="Text Box 13"/>
            <p:cNvSpPr txBox="1">
              <a:spLocks noChangeArrowheads="1"/>
            </p:cNvSpPr>
            <p:nvPr/>
          </p:nvSpPr>
          <p:spPr bwMode="auto">
            <a:xfrm>
              <a:off x="2233" y="3807"/>
              <a:ext cx="5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797">
                  <a:solidFill>
                    <a:srgbClr val="000000"/>
                  </a:solidFill>
                  <a:latin typeface="Arial" charset="0"/>
                </a:rPr>
                <a:t>l(x) = 1</a:t>
              </a:r>
            </a:p>
          </p:txBody>
        </p:sp>
        <p:sp>
          <p:nvSpPr>
            <p:cNvPr id="142348" name="Text Box 14"/>
            <p:cNvSpPr txBox="1">
              <a:spLocks noChangeArrowheads="1"/>
            </p:cNvSpPr>
            <p:nvPr/>
          </p:nvSpPr>
          <p:spPr bwMode="auto">
            <a:xfrm>
              <a:off x="2278" y="2975"/>
              <a:ext cx="5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797">
                  <a:solidFill>
                    <a:srgbClr val="000000"/>
                  </a:solidFill>
                  <a:latin typeface="Arial" charset="0"/>
                </a:rPr>
                <a:t>l(x) = x</a:t>
              </a:r>
            </a:p>
          </p:txBody>
        </p:sp>
      </p:grpSp>
      <p:sp>
        <p:nvSpPr>
          <p:cNvPr id="15366" name="Text Box 15"/>
          <p:cNvSpPr txBox="1">
            <a:spLocks noChangeArrowheads="1"/>
          </p:cNvSpPr>
          <p:nvPr/>
        </p:nvSpPr>
        <p:spPr bwMode="auto">
          <a:xfrm>
            <a:off x="1719782" y="4433615"/>
            <a:ext cx="1378572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8" tIns="45700" rIns="91398" bIns="45700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597">
                <a:solidFill>
                  <a:srgbClr val="000000"/>
                </a:solidFill>
                <a:latin typeface="Comic Sans MS" charset="0"/>
              </a:rPr>
              <a:t>total traffic</a:t>
            </a:r>
            <a:endParaRPr lang="en-US" altLang="x-none" sz="1597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42342" name="Pictur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309" y="36446"/>
            <a:ext cx="2137579" cy="16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5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</p:bld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CS433</Template>
  <TotalTime>18807</TotalTime>
  <Words>2788</Words>
  <Application>Microsoft Macintosh PowerPoint</Application>
  <PresentationFormat>On-screen Show (4:3)</PresentationFormat>
  <Paragraphs>517</Paragraphs>
  <Slides>50</Slides>
  <Notes>50</Notes>
  <HiddenSlides>3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ＭＳ Ｐゴシック</vt:lpstr>
      <vt:lpstr>新細明體</vt:lpstr>
      <vt:lpstr>宋体</vt:lpstr>
      <vt:lpstr>ZapfDingbats</vt:lpstr>
      <vt:lpstr>Arial</vt:lpstr>
      <vt:lpstr>Calibri</vt:lpstr>
      <vt:lpstr>Cambria Math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Photo Editor Photo</vt:lpstr>
      <vt:lpstr>Equation</vt:lpstr>
      <vt:lpstr>A Taxonomy of Communication Networks; Statistical Multiplexing</vt:lpstr>
      <vt:lpstr>PowerPoint Presentation</vt:lpstr>
      <vt:lpstr>Admin.</vt:lpstr>
      <vt:lpstr>Recap</vt:lpstr>
      <vt:lpstr>Recall: Internet Physical Infrastructure</vt:lpstr>
      <vt:lpstr>Recap: Challenges - Scale</vt:lpstr>
      <vt:lpstr>Recap: Challenges - General Complexity</vt:lpstr>
      <vt:lpstr>PowerPoint Presentation</vt:lpstr>
      <vt:lpstr>Centralized vs Decentralized (Price of Anarchy)</vt:lpstr>
      <vt:lpstr>Autonomous (“Selfish”) App</vt:lpstr>
      <vt:lpstr>Decentralized (“Selfish”) Users</vt:lpstr>
      <vt:lpstr>Decentralized (“Selfish”) Users</vt:lpstr>
      <vt:lpstr>Distributed vs Centralized</vt:lpstr>
      <vt:lpstr>PowerPoint Presentation</vt:lpstr>
      <vt:lpstr>Outline</vt:lpstr>
      <vt:lpstr>Taxonomy of  Communication Networks </vt:lpstr>
      <vt:lpstr>PowerPoint Presentation</vt:lpstr>
      <vt:lpstr>PowerPoint Presentation</vt:lpstr>
      <vt:lpstr>PowerPoint Presentation</vt:lpstr>
      <vt:lpstr>PowerPoint Presentation</vt:lpstr>
      <vt:lpstr>Circuit Switching: The Process</vt:lpstr>
      <vt:lpstr>PowerPoint Presentation</vt:lpstr>
      <vt:lpstr>PowerPoint Presentation</vt:lpstr>
      <vt:lpstr>PowerPoint Presentation</vt:lpstr>
      <vt:lpstr>An Example</vt:lpstr>
      <vt:lpstr>An Example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 Switching vs. Packet Switching</vt:lpstr>
      <vt:lpstr>Circuit Switching vs. Packet Switching</vt:lpstr>
      <vt:lpstr>Key Issue to be Settled</vt:lpstr>
      <vt:lpstr>PowerPoint Presentation</vt:lpstr>
      <vt:lpstr>Queueing Theory</vt:lpstr>
      <vt:lpstr>Warm up: Analysis of Circuit-Switching Blocking (Busy) Time</vt:lpstr>
      <vt:lpstr>Analysis of Circuit-Switching Blocking (Busy) Time</vt:lpstr>
      <vt:lpstr>Analysis of Circuit-Switching Blocking (Busy) Time: State</vt:lpstr>
      <vt:lpstr>Equilibrium = Time Reversibility [Frank Kelly]</vt:lpstr>
      <vt:lpstr>Analysis of Circuit-Switching Blocking (Busy) Time: Sketch</vt:lpstr>
      <vt:lpstr>Queueing Analysis: Packet Switching Delay</vt:lpstr>
      <vt:lpstr>Packet Switching Delay</vt:lpstr>
      <vt:lpstr>Summary: Queueing Theory</vt:lpstr>
      <vt:lpstr>Example</vt:lpstr>
      <vt:lpstr>Analysis of  Delay (cont’)</vt:lpstr>
      <vt:lpstr>PowerPoint Presentation</vt:lpstr>
      <vt:lpstr>PowerPoint Presentation</vt:lpstr>
      <vt:lpstr>Statistical Multiplexing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Architecture</dc:title>
  <dc:creator>Yang Richard Yang</dc:creator>
  <cp:lastModifiedBy>Qiao Xiang</cp:lastModifiedBy>
  <cp:revision>1783</cp:revision>
  <cp:lastPrinted>2017-09-07T13:43:44Z</cp:lastPrinted>
  <dcterms:created xsi:type="dcterms:W3CDTF">1998-04-24T02:12:15Z</dcterms:created>
  <dcterms:modified xsi:type="dcterms:W3CDTF">2022-09-15T14:23:13Z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yang.r.yang@yale.edu</vt:lpwstr>
  </property>
  <property fmtid="{D5CDD505-2E9C-101B-9397-08002B2CF9AE}" pid="8" name="Other">
    <vt:lpwstr/>
  </property>
  <property fmtid="{D5CDD505-2E9C-101B-9397-08002B2CF9AE}" pid="9" name="DownloadOriginal">
    <vt:bool>false</vt:bool>
  </property>
  <property fmtid="{D5CDD505-2E9C-101B-9397-08002B2CF9AE}" pid="10" name="DownloadIEButton">
    <vt:bool>false</vt:bool>
  </property>
  <property fmtid="{D5CDD505-2E9C-101B-9397-08002B2CF9AE}" pid="11" name="UseBrowserColor">
    <vt:bool>true</vt:bool>
  </property>
  <property fmtid="{D5CDD505-2E9C-101B-9397-08002B2CF9AE}" pid="12" name="BackColor">
    <vt:i4>15132390</vt:i4>
  </property>
  <property fmtid="{D5CDD505-2E9C-101B-9397-08002B2CF9AE}" pid="13" name="TextColor">
    <vt:i4>0</vt:i4>
  </property>
  <property fmtid="{D5CDD505-2E9C-101B-9397-08002B2CF9AE}" pid="14" name="LinkColor">
    <vt:i4>16711782</vt:i4>
  </property>
  <property fmtid="{D5CDD505-2E9C-101B-9397-08002B2CF9AE}" pid="15" name="VisitedColor">
    <vt:i4>10040268</vt:i4>
  </property>
  <property fmtid="{D5CDD505-2E9C-101B-9397-08002B2CF9AE}" pid="16" name="TransparentButton">
    <vt:i4>0</vt:i4>
  </property>
  <property fmtid="{D5CDD505-2E9C-101B-9397-08002B2CF9AE}" pid="17" name="ButtonType">
    <vt:i4>3</vt:i4>
  </property>
  <property fmtid="{D5CDD505-2E9C-101B-9397-08002B2CF9AE}" pid="18" name="ShowNotes">
    <vt:bool>false</vt:bool>
  </property>
  <property fmtid="{D5CDD505-2E9C-101B-9397-08002B2CF9AE}" pid="19" name="NavBtnPos">
    <vt:i4>3</vt:i4>
  </property>
</Properties>
</file>