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7186" r:id="rId2"/>
  </p:sldMasterIdLst>
  <p:notesMasterIdLst>
    <p:notesMasterId r:id="rId46"/>
  </p:notesMasterIdLst>
  <p:handoutMasterIdLst>
    <p:handoutMasterId r:id="rId47"/>
  </p:handoutMasterIdLst>
  <p:sldIdLst>
    <p:sldId id="784" r:id="rId3"/>
    <p:sldId id="1245" r:id="rId4"/>
    <p:sldId id="1281" r:id="rId5"/>
    <p:sldId id="1154" r:id="rId6"/>
    <p:sldId id="1155" r:id="rId7"/>
    <p:sldId id="1157" r:id="rId8"/>
    <p:sldId id="1159" r:id="rId9"/>
    <p:sldId id="1160" r:id="rId10"/>
    <p:sldId id="1161" r:id="rId11"/>
    <p:sldId id="1162" r:id="rId12"/>
    <p:sldId id="1163" r:id="rId13"/>
    <p:sldId id="1164" r:id="rId14"/>
    <p:sldId id="1165" r:id="rId15"/>
    <p:sldId id="1166" r:id="rId16"/>
    <p:sldId id="1167" r:id="rId17"/>
    <p:sldId id="1168" r:id="rId18"/>
    <p:sldId id="1242" r:id="rId19"/>
    <p:sldId id="1169" r:id="rId20"/>
    <p:sldId id="1170" r:id="rId21"/>
    <p:sldId id="1171" r:id="rId22"/>
    <p:sldId id="1172" r:id="rId23"/>
    <p:sldId id="1173" r:id="rId24"/>
    <p:sldId id="1174" r:id="rId25"/>
    <p:sldId id="1175" r:id="rId26"/>
    <p:sldId id="1176" r:id="rId27"/>
    <p:sldId id="1177" r:id="rId28"/>
    <p:sldId id="1178" r:id="rId29"/>
    <p:sldId id="1179" r:id="rId30"/>
    <p:sldId id="1243" r:id="rId31"/>
    <p:sldId id="1244" r:id="rId32"/>
    <p:sldId id="1226" r:id="rId33"/>
    <p:sldId id="1181" r:id="rId34"/>
    <p:sldId id="1182" r:id="rId35"/>
    <p:sldId id="1183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3"/>
    <p:restoredTop sz="91450"/>
  </p:normalViewPr>
  <p:slideViewPr>
    <p:cSldViewPr>
      <p:cViewPr varScale="1">
        <p:scale>
          <a:sx n="129" d="100"/>
          <a:sy n="129" d="100"/>
        </p:scale>
        <p:origin x="2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6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DAA987-589F-E645-8A5F-211BF399678F}" type="datetimeFigureOut">
              <a:rPr lang="en-US" altLang="x-none"/>
              <a:pPr/>
              <a:t>10/19/22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BE2B1-9F7A-034E-BEDF-0AC7E7D4C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F9B85787-CDA8-AB43-BB61-68662D9CE1E2}" type="datetimeFigureOut">
              <a:rPr lang="en-US" altLang="x-none"/>
              <a:pPr/>
              <a:t>10/19/22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B27D72C-7374-F445-8DF4-A158042C15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8E2683-14B3-924C-9D1E-0D2CC9333DF1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0F9AE6-99E2-7249-9A6C-BF9595139D65}" type="slidenum">
              <a:rPr lang="en-US" altLang="x-none" sz="1300">
                <a:latin typeface="Times New Roman" charset="0"/>
              </a:rPr>
              <a:pPr eaLnBrk="1" hangingPunct="1"/>
              <a:t>10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FF7845-0B40-C741-B04A-48B9816791EC}" type="slidenum">
              <a:rPr lang="en-US" altLang="x-none" sz="1300">
                <a:latin typeface="Times New Roman" charset="0"/>
              </a:rPr>
              <a:pPr eaLnBrk="1" hangingPunct="1"/>
              <a:t>11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313205-1A52-6F46-811E-C489202B35A8}" type="slidenum">
              <a:rPr lang="en-US" altLang="x-none" sz="1300">
                <a:latin typeface="Times New Roman" charset="0"/>
              </a:rPr>
              <a:pPr eaLnBrk="1" hangingPunct="1"/>
              <a:t>12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AC1726-47C9-A441-B15E-C5AC29B43A0C}" type="slidenum">
              <a:rPr lang="en-US" altLang="x-none" sz="1300">
                <a:latin typeface="Times New Roman" charset="0"/>
              </a:rPr>
              <a:pPr eaLnBrk="1" hangingPunct="1"/>
              <a:t>13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corr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ectness: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every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single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packet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correctly,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by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and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only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at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receiver,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and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in-order</a:t>
            </a:r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808F6F-AF2A-824B-BF42-4703A1D41BFD}" type="slidenum">
              <a:rPr lang="en-US" altLang="x-none" sz="1300">
                <a:latin typeface="Times New Roman" charset="0"/>
              </a:rPr>
              <a:pPr eaLnBrk="1" hangingPunct="1"/>
              <a:t>14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321DFF-4B05-0B46-B030-EE005B1E708F}" type="slidenum">
              <a:rPr lang="en-US" altLang="x-none" sz="1300">
                <a:latin typeface="Times New Roman" charset="0"/>
              </a:rPr>
              <a:pPr eaLnBrk="1" hangingPunct="1"/>
              <a:t>15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16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17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989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C3D2EE-2BC9-3040-9F54-3A1D41F0F454}" type="slidenum">
              <a:rPr lang="en-US" altLang="x-none" sz="1300">
                <a:latin typeface="Times New Roman" charset="0"/>
              </a:rPr>
              <a:pPr eaLnBrk="1" hangingPunct="1"/>
              <a:t>18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BB544A9-902F-4544-AC6A-9F6A9A3CD41E}" type="slidenum">
              <a:rPr lang="en-US" altLang="x-none" sz="1300">
                <a:latin typeface="Times New Roman" charset="0"/>
              </a:rPr>
              <a:pPr eaLnBrk="1" hangingPunct="1"/>
              <a:t>19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C91F5-28CD-7945-BBD7-8F0787DB6AE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34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C048E9-0156-174D-9E4F-F7CA1D8A1E19}" type="slidenum">
              <a:rPr lang="en-US" altLang="x-none" sz="1300">
                <a:latin typeface="Times New Roman" charset="0"/>
              </a:rPr>
              <a:pPr eaLnBrk="1" hangingPunct="1"/>
              <a:t>20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1E1B9C-4E58-5541-84B0-A072E4678FA3}" type="slidenum">
              <a:rPr lang="en-US" altLang="x-none" sz="1300">
                <a:latin typeface="Times New Roman" charset="0"/>
              </a:rPr>
              <a:pPr eaLnBrk="1" hangingPunct="1"/>
              <a:t>21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96A63A-C7E4-054F-9B43-F4B5D0DD5B18}" type="slidenum">
              <a:rPr lang="en-US" altLang="x-none" sz="1300">
                <a:latin typeface="Times New Roman" charset="0"/>
              </a:rPr>
              <a:pPr eaLnBrk="1" hangingPunct="1"/>
              <a:t>22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F5E89B6-265A-D848-84F6-DA33DC528529}" type="slidenum">
              <a:rPr lang="en-US" altLang="x-none" sz="1300">
                <a:latin typeface="Times New Roman" charset="0"/>
              </a:rPr>
              <a:pPr eaLnBrk="1" hangingPunct="1"/>
              <a:t>23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EBCABCB-D7D9-CD40-AF8E-33366E8D5DCE}" type="slidenum">
              <a:rPr lang="en-US" altLang="x-none" sz="1300">
                <a:latin typeface="Times New Roman" charset="0"/>
              </a:rPr>
              <a:pPr eaLnBrk="1" hangingPunct="1"/>
              <a:t>24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CC348D-3942-E343-8724-F5486BB27B3F}" type="slidenum">
              <a:rPr lang="en-US" altLang="x-none" sz="1300">
                <a:latin typeface="Times New Roman" charset="0"/>
              </a:rPr>
              <a:pPr eaLnBrk="1" hangingPunct="1"/>
              <a:t>25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75017B-E99F-1F41-9881-C63A284340D2}" type="slidenum">
              <a:rPr lang="en-US" altLang="x-none" sz="1300">
                <a:latin typeface="Times New Roman" charset="0"/>
              </a:rPr>
              <a:pPr eaLnBrk="1" hangingPunct="1"/>
              <a:t>26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4EA4E6-94C7-5548-B230-F11F11D8BC00}" type="slidenum">
              <a:rPr lang="en-US" altLang="x-none" sz="1300">
                <a:latin typeface="Times New Roman" charset="0"/>
              </a:rPr>
              <a:pPr eaLnBrk="1" hangingPunct="1"/>
              <a:t>27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28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29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91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0DB3CC-17DC-BC4C-8289-F6DB37F00C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85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30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353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034D24-019F-8142-A945-C0241B533720}" type="slidenum">
              <a:rPr lang="en-US" altLang="x-none" sz="1300">
                <a:solidFill>
                  <a:srgbClr val="000000"/>
                </a:solidFill>
                <a:latin typeface="Times New Roman" charset="0"/>
              </a:rPr>
              <a:pPr eaLnBrk="1" hangingPunct="1"/>
              <a:t>31</a:t>
            </a:fld>
            <a:endParaRPr lang="en-US" altLang="x-none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Re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ceiver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always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enters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 err="1">
                <a:latin typeface="Times New Roman" charset="0"/>
                <a:ea typeface="ＭＳ Ｐゴシック" charset="-128"/>
              </a:rPr>
              <a:t>w_n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earlier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than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sender</a:t>
            </a:r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63E524-9C07-CE41-A00B-662AE134562D}" type="slidenum">
              <a:rPr lang="en-US" altLang="x-none" sz="1300">
                <a:latin typeface="Times New Roman" charset="0"/>
              </a:rPr>
              <a:pPr eaLnBrk="1" hangingPunct="1"/>
              <a:t>32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9AD34C0-A328-5247-B414-AA6F6370CF73}" type="slidenum">
              <a:rPr lang="en-US" altLang="x-none" sz="1300">
                <a:latin typeface="Times New Roman" charset="0"/>
              </a:rPr>
              <a:pPr eaLnBrk="1" hangingPunct="1"/>
              <a:t>33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CBCCCD-90AD-1645-89E6-C15F07E1A293}" type="slidenum">
              <a:rPr lang="en-US" altLang="x-none" sz="1300">
                <a:latin typeface="Times New Roman" charset="0"/>
              </a:rPr>
              <a:pPr eaLnBrk="1" hangingPunct="1"/>
              <a:t>34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089445-4786-9E44-B728-F63113033FA6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35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9825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5B54A7-50BF-CD43-A99A-D14C187764CC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36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849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42F9C0-E629-D949-A925-5E897BE04E73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37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759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64041F-672F-A946-A79A-C048EA468720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38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033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F95DCB-540C-3D4E-A8FA-A9F9135A4AB8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39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79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D01575-0A39-0D4E-9DF2-BA8F57EE0CE3}" type="slidenum">
              <a:rPr lang="en-US" altLang="x-none" sz="1300">
                <a:latin typeface="Times New Roman" charset="0"/>
              </a:rPr>
              <a:pPr eaLnBrk="1" hangingPunct="1"/>
              <a:t>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70EF3A-9014-0147-AD00-7972CCFBEEE7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40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2294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14FD90-85EA-2C4A-B7B4-953BDAB16834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1283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44A828-C1AB-0D47-A962-864B75A87B39}" type="slidenum">
              <a:rPr lang="en-US" altLang="x-none" sz="1300">
                <a:solidFill>
                  <a:srgbClr val="000000"/>
                </a:solidFill>
                <a:latin typeface="Times New Roman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8880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3C64055-D27E-6A40-8F1A-E483A8CE23B3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56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E4AD3-AB7B-9B4C-B2FD-61CDE2505D44}" type="slidenum">
              <a:rPr lang="en-US" altLang="x-none" sz="1300">
                <a:latin typeface="Times New Roman" charset="0"/>
              </a:rPr>
              <a:pPr eaLnBrk="1" hangingPunct="1"/>
              <a:t>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B89EC7-E191-B94D-B195-20C8FD21BC98}" type="slidenum">
              <a:rPr lang="en-US" altLang="x-none" sz="1300">
                <a:latin typeface="Times New Roman" charset="0"/>
              </a:rPr>
              <a:pPr eaLnBrk="1" hangingPunct="1"/>
              <a:t>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Common among many early computers: PDP-1 and UNIVAC 1100/2200 series</a:t>
            </a:r>
          </a:p>
          <a:p>
            <a:pPr marL="0" lvl="1"/>
            <a:endParaRPr lang="en-US" altLang="x-none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9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E24560-9B51-8E4E-9EEA-C79957D5248F}" type="slidenum">
              <a:rPr lang="en-US" altLang="x-none" sz="1300">
                <a:latin typeface="Times New Roman" charset="0"/>
              </a:rPr>
              <a:pPr eaLnBrk="1" hangingPunct="1"/>
              <a:t>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EE6F59-A448-E147-8E01-EDE69F0D111C}" type="slidenum">
              <a:rPr lang="en-US" altLang="x-none" sz="1300">
                <a:latin typeface="Times New Roman" charset="0"/>
              </a:rPr>
              <a:pPr eaLnBrk="1" hangingPunct="1"/>
              <a:t>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6D2F9D-DFA2-C249-B704-8414D1DE6C04}" type="slidenum">
              <a:rPr lang="en-US" altLang="x-none" sz="1300">
                <a:latin typeface="Times New Roman" charset="0"/>
              </a:rPr>
              <a:pPr eaLnBrk="1" hangingPunct="1"/>
              <a:t>9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6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2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839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914DDF3-15E9-4E46-A0F1-6BD96960C2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443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D91630E2-E93D-4C46-9D28-A799624398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011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3730841-C5C2-3746-9473-952B181E68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1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56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C124FF25-E411-B841-AC8F-AAE8B9124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124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809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C50535A-EAE4-3B45-A05C-FB32E3890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5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312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EEE3DAB-1907-2849-9EEB-D66A3C54B9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101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95CDE76B-33A0-2B44-84D7-2B5D791B3A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89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616D63C-69F0-8F45-A53B-601D8818B0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5010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8F1B4CE-C8A3-9740-99D0-B3A1057076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961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30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21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9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7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2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9E36BF2-D13E-EF44-8749-7BB701618EE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6" r:id="rId1"/>
    <p:sldLayoutId id="2147487497" r:id="rId2"/>
    <p:sldLayoutId id="2147487498" r:id="rId3"/>
    <p:sldLayoutId id="2147487499" r:id="rId4"/>
    <p:sldLayoutId id="2147487500" r:id="rId5"/>
    <p:sldLayoutId id="2147487501" r:id="rId6"/>
    <p:sldLayoutId id="2147487502" r:id="rId7"/>
    <p:sldLayoutId id="2147487503" r:id="rId8"/>
    <p:sldLayoutId id="2147487504" r:id="rId9"/>
    <p:sldLayoutId id="2147487505" r:id="rId10"/>
    <p:sldLayoutId id="2147487506" r:id="rId11"/>
    <p:sldLayoutId id="21474875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E4901D48-596F-824E-83B5-FA4441FA5A8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1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8" r:id="rId1"/>
    <p:sldLayoutId id="2147487509" r:id="rId2"/>
    <p:sldLayoutId id="2147487510" r:id="rId3"/>
    <p:sldLayoutId id="2147487511" r:id="rId4"/>
    <p:sldLayoutId id="2147487512" r:id="rId5"/>
    <p:sldLayoutId id="2147487513" r:id="rId6"/>
    <p:sldLayoutId id="2147487514" r:id="rId7"/>
    <p:sldLayoutId id="2147487515" r:id="rId8"/>
    <p:sldLayoutId id="2147487516" r:id="rId9"/>
    <p:sldLayoutId id="2147487517" r:id="rId10"/>
    <p:sldLayoutId id="21474875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Transport Layer: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Reliable Data Transfer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E83DE-EE1C-1E44-B5E9-D77F8E84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>
                <a:ea typeface="宋体" charset="-122"/>
              </a:rPr>
              <a:t>20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E1C-A2A5-2445-A287-199084DB2A0E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674B26-F440-EC46-A183-14D33B3422B3}" type="slidenum">
              <a:rPr lang="en-US" altLang="x-none" sz="1400">
                <a:latin typeface="Times New Roman" charset="0"/>
              </a:rPr>
              <a:pPr eaLnBrk="1" hangingPunct="1"/>
              <a:t>10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Reliable </a:t>
            </a:r>
            <a:r>
              <a:rPr lang="en-US" altLang="zh-CN" sz="3200" dirty="0">
                <a:ea typeface="宋体" charset="-122"/>
              </a:rPr>
              <a:t>D</a:t>
            </a:r>
            <a:r>
              <a:rPr lang="en-US" altLang="x-none" sz="3200" dirty="0">
                <a:ea typeface="ＭＳ Ｐゴシック" charset="-128"/>
              </a:rPr>
              <a:t>ata </a:t>
            </a:r>
            <a:r>
              <a:rPr lang="en-US" altLang="zh-CN" sz="3200" dirty="0">
                <a:ea typeface="宋体" charset="-122"/>
              </a:rPr>
              <a:t>T</a:t>
            </a:r>
            <a:r>
              <a:rPr lang="en-US" altLang="x-none" sz="3200" dirty="0">
                <a:ea typeface="ＭＳ Ｐゴシック" charset="-128"/>
              </a:rPr>
              <a:t>ransfer: </a:t>
            </a:r>
            <a:r>
              <a:rPr lang="en-US" altLang="zh-CN" sz="3200" dirty="0">
                <a:ea typeface="宋体" charset="-122"/>
              </a:rPr>
              <a:t>G</a:t>
            </a:r>
            <a:r>
              <a:rPr lang="en-US" altLang="x-none" sz="3200" dirty="0">
                <a:ea typeface="ＭＳ Ｐゴシック" charset="-128"/>
              </a:rPr>
              <a:t>etting </a:t>
            </a:r>
            <a:r>
              <a:rPr lang="en-US" altLang="zh-CN" sz="3200" dirty="0">
                <a:ea typeface="宋体" charset="-122"/>
              </a:rPr>
              <a:t>S</a:t>
            </a:r>
            <a:r>
              <a:rPr lang="en-US" altLang="x-none" sz="3200" dirty="0">
                <a:ea typeface="ＭＳ Ｐゴシック" charset="-128"/>
              </a:rPr>
              <a:t>tarted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92163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send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receive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92182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above, (e.g., by app.)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83" name="Group 8"/>
            <p:cNvGrpSpPr>
              <a:grpSpLocks/>
            </p:cNvGrpSpPr>
            <p:nvPr/>
          </p:nvGrpSpPr>
          <p:grpSpPr bwMode="auto">
            <a:xfrm>
              <a:off x="144" y="930"/>
              <a:ext cx="2370" cy="882"/>
              <a:chOff x="144" y="942"/>
              <a:chExt cx="2370" cy="882"/>
            </a:xfrm>
          </p:grpSpPr>
          <p:sp>
            <p:nvSpPr>
              <p:cNvPr id="92184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Rectangle 10"/>
              <p:cNvSpPr>
                <a:spLocks noChangeArrowheads="1"/>
              </p:cNvSpPr>
              <p:nvPr/>
            </p:nvSpPr>
            <p:spPr bwMode="auto">
              <a:xfrm>
                <a:off x="144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9217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rdt,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to transfer packet over 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unreliable channel to receiver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9218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19675" y="4362450"/>
            <a:ext cx="3975100" cy="1914525"/>
            <a:chOff x="3162" y="2748"/>
            <a:chExt cx="2504" cy="1206"/>
          </a:xfrm>
        </p:grpSpPr>
        <p:sp>
          <p:nvSpPr>
            <p:cNvPr id="92174" name="Text Box 17"/>
            <p:cNvSpPr txBox="1">
              <a:spLocks noChangeArrowheads="1"/>
            </p:cNvSpPr>
            <p:nvPr/>
          </p:nvSpPr>
          <p:spPr bwMode="auto">
            <a:xfrm>
              <a:off x="3168" y="3368"/>
              <a:ext cx="24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below; when packet arrives on rcv-side of channel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5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206"/>
              <a:chOff x="3162" y="2748"/>
              <a:chExt cx="2370" cy="1206"/>
            </a:xfrm>
          </p:grpSpPr>
          <p:sp>
            <p:nvSpPr>
              <p:cNvPr id="92176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9217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</a:t>
              </a:r>
              <a:r>
                <a:rPr lang="en-US" altLang="x-none" sz="1800" b="1">
                  <a:latin typeface="Courier New" charset="0"/>
                </a:rPr>
                <a:t>rdt</a:t>
              </a:r>
              <a:r>
                <a:rPr lang="en-US" altLang="x-none" sz="1800">
                  <a:latin typeface="Comic Sans MS" charset="0"/>
                </a:rPr>
                <a:t> to deliver data to upper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1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9217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819782-F998-8240-839F-6227D5E2E854}" type="slidenum">
              <a:rPr lang="en-US" altLang="x-none" sz="1400">
                <a:latin typeface="Times New Roman" charset="0"/>
              </a:rPr>
              <a:pPr eaLnBrk="1" hangingPunct="1"/>
              <a:t>11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ransfer: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etting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tarted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24000"/>
            <a:ext cx="7258050" cy="3352800"/>
          </a:xfrm>
          <a:noFill/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We</a:t>
            </a:r>
            <a:r>
              <a:rPr lang="ja-JP" altLang="en-US" sz="2400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ja-JP" sz="2400" dirty="0" err="1">
                <a:solidFill>
                  <a:srgbClr val="FF0000"/>
                </a:solidFill>
                <a:ea typeface="ＭＳ Ｐゴシック" charset="-128"/>
              </a:rPr>
              <a:t>ll</a:t>
            </a:r>
            <a:r>
              <a:rPr lang="en-US" altLang="ja-JP" sz="2400" dirty="0">
                <a:solidFill>
                  <a:srgbClr val="FF0000"/>
                </a:solidFill>
                <a:ea typeface="ＭＳ Ｐゴシック" charset="-128"/>
              </a:rPr>
              <a:t>:</a:t>
            </a:r>
            <a:endParaRPr lang="en-US" altLang="ja-JP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incrementally develop sender, receiver sides of reliable data transfer protocol (</a:t>
            </a:r>
            <a:r>
              <a:rPr lang="en-US" altLang="x-none" sz="2400" dirty="0" err="1">
                <a:ea typeface="ＭＳ Ｐゴシック" charset="-128"/>
              </a:rPr>
              <a:t>rdt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consider only unidirectional 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but control info will flow on both directions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</a:t>
            </a:r>
            <a:r>
              <a:rPr lang="en-US" altLang="x-none" sz="2400" dirty="0">
                <a:solidFill>
                  <a:srgbClr val="C00000"/>
                </a:solidFill>
                <a:ea typeface="ＭＳ Ｐゴシック" charset="-128"/>
              </a:rPr>
              <a:t>finite state machines (FSM)</a:t>
            </a:r>
            <a:r>
              <a:rPr lang="en-US" altLang="x-none" sz="2400" dirty="0">
                <a:ea typeface="ＭＳ Ｐゴシック" charset="-128"/>
              </a:rPr>
              <a:t> to specify sender, receiver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63875" y="4838700"/>
            <a:ext cx="917575" cy="942975"/>
            <a:chOff x="670" y="3294"/>
            <a:chExt cx="578" cy="594"/>
          </a:xfrm>
        </p:grpSpPr>
        <p:sp>
          <p:nvSpPr>
            <p:cNvPr id="94229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1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1</a:t>
              </a:r>
            </a:p>
          </p:txBody>
        </p:sp>
      </p:grpSp>
      <p:sp>
        <p:nvSpPr>
          <p:cNvPr id="94213" name="Freeform 8"/>
          <p:cNvSpPr>
            <a:spLocks/>
          </p:cNvSpPr>
          <p:nvPr/>
        </p:nvSpPr>
        <p:spPr bwMode="auto">
          <a:xfrm>
            <a:off x="3981450" y="4857750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4" name="Group 9"/>
          <p:cNvGrpSpPr>
            <a:grpSpLocks/>
          </p:cNvGrpSpPr>
          <p:nvPr/>
        </p:nvGrpSpPr>
        <p:grpSpPr bwMode="auto">
          <a:xfrm>
            <a:off x="7816850" y="4943475"/>
            <a:ext cx="917575" cy="942975"/>
            <a:chOff x="670" y="3294"/>
            <a:chExt cx="578" cy="594"/>
          </a:xfrm>
        </p:grpSpPr>
        <p:sp>
          <p:nvSpPr>
            <p:cNvPr id="94226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7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8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2</a:t>
              </a:r>
            </a:p>
          </p:txBody>
        </p:sp>
      </p:grp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110038" y="4232275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event causing state transition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4021138" y="45275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actions taken on state transition</a:t>
            </a:r>
            <a:endParaRPr lang="en-US" altLang="x-none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105275" y="4572000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Rectangle 16"/>
          <p:cNvSpPr>
            <a:spLocks noChangeArrowheads="1"/>
          </p:cNvSpPr>
          <p:nvPr/>
        </p:nvSpPr>
        <p:spPr bwMode="auto">
          <a:xfrm>
            <a:off x="123825" y="4905375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state:</a:t>
            </a:r>
            <a:r>
              <a:rPr lang="en-US" altLang="x-none" sz="1800">
                <a:latin typeface="Comic Sans MS" charset="0"/>
              </a:rPr>
              <a:t> when in this </a:t>
            </a:r>
            <a:r>
              <a:rPr lang="ja-JP" altLang="en-US" sz="1800">
                <a:latin typeface="Comic Sans MS" charset="0"/>
              </a:rPr>
              <a:t>“</a:t>
            </a:r>
            <a:r>
              <a:rPr lang="en-US" altLang="ja-JP" sz="1800">
                <a:latin typeface="Comic Sans MS" charset="0"/>
              </a:rPr>
              <a:t>state</a:t>
            </a:r>
            <a:r>
              <a:rPr lang="ja-JP" altLang="en-US" sz="1800">
                <a:latin typeface="Comic Sans MS" charset="0"/>
              </a:rPr>
              <a:t>”</a:t>
            </a:r>
            <a:r>
              <a:rPr lang="en-US" altLang="ja-JP" sz="1800">
                <a:latin typeface="Comic Sans MS" charset="0"/>
              </a:rPr>
              <a:t> next state uniquely determined by next event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94219" name="Freeform 17"/>
          <p:cNvSpPr>
            <a:spLocks/>
          </p:cNvSpPr>
          <p:nvPr/>
        </p:nvSpPr>
        <p:spPr bwMode="auto">
          <a:xfrm>
            <a:off x="3381375" y="57816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Freeform 18"/>
          <p:cNvSpPr>
            <a:spLocks/>
          </p:cNvSpPr>
          <p:nvPr/>
        </p:nvSpPr>
        <p:spPr bwMode="auto">
          <a:xfrm flipH="1" flipV="1">
            <a:off x="8524875" y="58197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905250" y="5524500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81525" y="5327650"/>
            <a:ext cx="966788" cy="671513"/>
            <a:chOff x="3516" y="3260"/>
            <a:chExt cx="609" cy="423"/>
          </a:xfrm>
        </p:grpSpPr>
        <p:sp>
          <p:nvSpPr>
            <p:cNvPr id="9422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event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9422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actions</a:t>
              </a:r>
              <a:endParaRPr lang="en-US" altLang="x-none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422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1" grpId="0"/>
      <p:bldP spid="171022" grpId="0"/>
      <p:bldP spid="171023" grpId="0" animBg="1"/>
      <p:bldP spid="1710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96258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review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perfect channel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18B77B-F0A2-E84A-9469-E34DF0EA3B00}" type="slidenum">
              <a:rPr lang="en-US" altLang="x-none" sz="1400">
                <a:latin typeface="Times New Roman" charset="0"/>
              </a:rPr>
              <a:pPr eaLnBrk="1" hangingPunct="1"/>
              <a:t>13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 u="none">
                <a:ea typeface="ＭＳ Ｐゴシック" charset="-128"/>
              </a:rPr>
              <a:t>Rdt1.0: </a:t>
            </a:r>
            <a:r>
              <a:rPr lang="en-US" altLang="x-none" sz="2400">
                <a:ea typeface="ＭＳ Ｐゴシック" charset="-128"/>
              </a:rPr>
              <a:t>reliable transfer over a reliable channel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447800"/>
            <a:ext cx="7896225" cy="13112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separate FSMs for sender, receiver: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sends data into underlying channel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reads data from underlying channel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98309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0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1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2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98324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5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6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3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98314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5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6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98317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98319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98323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761873" y="5317833"/>
            <a:ext cx="543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Exercise: Prove correctness of Rdt1.0.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6DECB-A893-3B47-9201-D7B5BF5CFA8E}"/>
              </a:ext>
            </a:extLst>
          </p:cNvPr>
          <p:cNvSpPr txBox="1"/>
          <p:nvPr/>
        </p:nvSpPr>
        <p:spPr>
          <a:xfrm>
            <a:off x="774908" y="5913715"/>
            <a:ext cx="7762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ea"/>
                <a:ea typeface="+mn-ea"/>
              </a:rPr>
              <a:t>Cor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rectness</a:t>
            </a:r>
            <a:r>
              <a:rPr lang="en-US" altLang="zh-CN" sz="2000" dirty="0">
                <a:latin typeface="+mn-ea"/>
                <a:ea typeface="+mn-ea"/>
              </a:rPr>
              <a:t>: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for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every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single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packet,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and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only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copy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is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received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by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receiver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correctly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(no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error)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and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in-order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endParaRPr 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A34772-60EC-1A4A-81C4-7C746EFD9C07}" type="slidenum">
              <a:rPr lang="en-US" altLang="x-none" sz="1400">
                <a:latin typeface="Times New Roman" charset="0"/>
              </a:rPr>
              <a:pPr eaLnBrk="1" hangingPunct="1"/>
              <a:t>14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Potential Channel Errors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930400"/>
            <a:ext cx="7896225" cy="30194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bit errors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loss (drop) of packets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reordering or duplication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533400" y="5535613"/>
            <a:ext cx="8077200" cy="76041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altLang="zh-CN" sz="2000" kern="0">
                <a:solidFill>
                  <a:srgbClr val="FF0000"/>
                </a:solidFill>
                <a:latin typeface="+mn-lt"/>
                <a:ea typeface="宋体" pitchFamily="2" charset="-122"/>
                <a:cs typeface="ＭＳ Ｐゴシック" charset="0"/>
              </a:rPr>
              <a:t>C</a:t>
            </a:r>
            <a:r>
              <a:rPr lang="en-US" sz="2000" kern="0">
                <a:solidFill>
                  <a:srgbClr val="FF0000"/>
                </a:solidFill>
                <a:latin typeface="+mn-lt"/>
                <a:ea typeface="+mn-ea"/>
                <a:cs typeface="ＭＳ Ｐゴシック" charset="0"/>
              </a:rPr>
              <a:t>haracteristics of unreliable channel will determine complexity of reliable data transfer protocol (rdt).</a:t>
            </a:r>
            <a:endParaRPr lang="en-US" sz="2000" kern="0" dirty="0">
              <a:solidFill>
                <a:srgbClr val="FF0000"/>
              </a:solidFill>
              <a:latin typeface="+mn-lt"/>
              <a:ea typeface="+mn-ea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latin typeface="Comic Sans MS" charset="0"/>
              </a:rPr>
              <a:t>perfect channel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channel with bit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16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Assume: U</a:t>
            </a:r>
            <a:r>
              <a:rPr lang="en-US" altLang="x-none" sz="2400" dirty="0">
                <a:ea typeface="ＭＳ Ｐゴシック" charset="-128"/>
              </a:rPr>
              <a:t>nderlying channel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may only flip bits</a:t>
            </a:r>
            <a:r>
              <a:rPr lang="en-US" altLang="x-none" sz="2400" dirty="0">
                <a:ea typeface="ＭＳ Ｐゴシック" charset="-128"/>
              </a:rPr>
              <a:t> in packet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33816" y="5684838"/>
            <a:ext cx="68916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Exercise: What correctness requirement(s) rdt1.0</a:t>
            </a:r>
            <a:br>
              <a:rPr lang="en-US" dirty="0"/>
            </a:br>
            <a:r>
              <a:rPr lang="en-US" dirty="0"/>
              <a:t>cannot provide?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17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N</a:t>
            </a:r>
            <a:r>
              <a:rPr lang="en-US" altLang="x-none" sz="2400" dirty="0">
                <a:ea typeface="ＭＳ Ｐゴシック" charset="-128"/>
              </a:rPr>
              <a:t>ew mechanisms in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rdt2.0</a:t>
            </a:r>
            <a:r>
              <a:rPr lang="en-US" altLang="x-none" sz="2400" dirty="0">
                <a:ea typeface="ＭＳ Ｐゴシック" charset="-128"/>
              </a:rPr>
              <a:t> (beyond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rdt1.0</a:t>
            </a:r>
            <a:r>
              <a:rPr lang="en-US" altLang="x-none" sz="2400" dirty="0">
                <a:ea typeface="ＭＳ Ｐゴシック" charset="-128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error detection: recall: UDP checksum/Ethernet CRC detects bit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feedback: control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r>
              <a:rPr lang="en-US" altLang="x-none" sz="2000" dirty="0">
                <a:ea typeface="ＭＳ Ｐゴシック" charset="-128"/>
              </a:rPr>
              <a:t> (ACK,NAK) </a:t>
            </a:r>
            <a:r>
              <a:rPr lang="en-US" altLang="x-none" sz="2000" dirty="0" err="1">
                <a:ea typeface="ＭＳ Ｐゴシック" charset="-128"/>
              </a:rPr>
              <a:t>rcvr</a:t>
            </a:r>
            <a:r>
              <a:rPr lang="en-US" altLang="x-none" sz="2000" dirty="0">
                <a:ea typeface="ＭＳ Ｐゴシック" charset="-128"/>
              </a:rPr>
              <a:t>-&gt;sender</a:t>
            </a:r>
            <a:endParaRPr lang="en-US" altLang="zh-CN" i="1" dirty="0">
              <a:ea typeface="宋体" charset="-122"/>
            </a:endParaRP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acknowledgements (ACKs):</a:t>
            </a:r>
            <a:r>
              <a:rPr lang="en-US" altLang="x-none" sz="1600" dirty="0">
                <a:ea typeface="ＭＳ Ｐゴシック" charset="-128"/>
              </a:rPr>
              <a:t>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received OK</a:t>
            </a: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negative acknowledgements (NAKs):</a:t>
            </a:r>
            <a:r>
              <a:rPr lang="en-US" altLang="x-none" sz="1600" dirty="0">
                <a:ea typeface="ＭＳ Ｐゴシック" charset="-128"/>
              </a:rPr>
              <a:t> 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had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retransmission</a:t>
            </a:r>
          </a:p>
          <a:p>
            <a:pPr lvl="2"/>
            <a:r>
              <a:rPr lang="en-US" altLang="x-none" dirty="0">
                <a:latin typeface="Times New Roman" charset="0"/>
                <a:ea typeface="ＭＳ Ｐゴシック" charset="-128"/>
              </a:rPr>
              <a:t>sender retransmits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pkt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 on receipt of NAK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18E827-6C82-4F48-A85C-67A077EB3412}" type="slidenum">
              <a:rPr lang="en-US" altLang="x-none" sz="1400">
                <a:latin typeface="Times New Roman" charset="0"/>
              </a:rPr>
              <a:pPr eaLnBrk="1" hangingPunct="1"/>
              <a:t>18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FSM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pecification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6499" name="Oval 3"/>
          <p:cNvSpPr>
            <a:spLocks noChangeArrowheads="1"/>
          </p:cNvSpPr>
          <p:nvPr/>
        </p:nvSpPr>
        <p:spPr bwMode="auto">
          <a:xfrm>
            <a:off x="696913" y="2371725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52788" y="2087563"/>
            <a:ext cx="2370137" cy="1254125"/>
            <a:chOff x="2049" y="1213"/>
            <a:chExt cx="1493" cy="790"/>
          </a:xfrm>
        </p:grpSpPr>
        <p:sp>
          <p:nvSpPr>
            <p:cNvPr id="106535" name="Freeform 14"/>
            <p:cNvSpPr>
              <a:spLocks/>
            </p:cNvSpPr>
            <p:nvPr/>
          </p:nvSpPr>
          <p:spPr bwMode="auto">
            <a:xfrm>
              <a:off x="2049" y="1440"/>
              <a:ext cx="294" cy="563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6" name="Text Box 15"/>
            <p:cNvSpPr txBox="1">
              <a:spLocks noChangeArrowheads="1"/>
            </p:cNvSpPr>
            <p:nvPr/>
          </p:nvSpPr>
          <p:spPr bwMode="auto">
            <a:xfrm>
              <a:off x="2244" y="1638"/>
              <a:ext cx="11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7" name="Text Box 16"/>
            <p:cNvSpPr txBox="1">
              <a:spLocks noChangeArrowheads="1"/>
            </p:cNvSpPr>
            <p:nvPr/>
          </p:nvSpPr>
          <p:spPr bwMode="auto">
            <a:xfrm>
              <a:off x="2228" y="1213"/>
              <a:ext cx="131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</a:t>
              </a:r>
            </a:p>
            <a:p>
              <a:pPr eaLnBrk="1" hangingPunct="1"/>
              <a:r>
                <a:rPr lang="en-US" altLang="x-none" sz="1600"/>
                <a:t>   isNAK(rcvpkt)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8" name="Line 17"/>
            <p:cNvSpPr>
              <a:spLocks noChangeShapeType="1"/>
            </p:cNvSpPr>
            <p:nvPr/>
          </p:nvSpPr>
          <p:spPr bwMode="auto">
            <a:xfrm>
              <a:off x="2303" y="163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2" name="Line 25"/>
          <p:cNvSpPr>
            <a:spLocks noChangeShapeType="1"/>
          </p:cNvSpPr>
          <p:nvPr/>
        </p:nvSpPr>
        <p:spPr bwMode="auto">
          <a:xfrm>
            <a:off x="6334125" y="365918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573838" y="2514600"/>
            <a:ext cx="1924050" cy="1265238"/>
            <a:chOff x="4141" y="1482"/>
            <a:chExt cx="1212" cy="797"/>
          </a:xfrm>
        </p:grpSpPr>
        <p:grpSp>
          <p:nvGrpSpPr>
            <p:cNvPr id="106530" name="Group 18"/>
            <p:cNvGrpSpPr>
              <a:grpSpLocks/>
            </p:cNvGrpSpPr>
            <p:nvPr/>
          </p:nvGrpSpPr>
          <p:grpSpPr bwMode="auto">
            <a:xfrm>
              <a:off x="4141" y="1482"/>
              <a:ext cx="1212" cy="541"/>
              <a:chOff x="2222" y="2660"/>
              <a:chExt cx="1212" cy="541"/>
            </a:xfrm>
          </p:grpSpPr>
          <p:sp>
            <p:nvSpPr>
              <p:cNvPr id="106532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udt_send(NAK)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3" name="Text Box 20"/>
              <p:cNvSpPr txBox="1">
                <a:spLocks noChangeArrowheads="1"/>
              </p:cNvSpPr>
              <p:nvPr/>
            </p:nvSpPr>
            <p:spPr bwMode="auto">
              <a:xfrm>
                <a:off x="2225" y="2660"/>
                <a:ext cx="120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</a:t>
                </a:r>
              </a:p>
              <a:p>
                <a:pPr eaLnBrk="1" hangingPunct="1"/>
                <a:r>
                  <a:rPr lang="en-US" altLang="x-none" sz="1600"/>
                  <a:t>  corrupt(rcvpkt)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4" name="Line 21"/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531" name="Freeform 26"/>
            <p:cNvSpPr>
              <a:spLocks/>
            </p:cNvSpPr>
            <p:nvPr/>
          </p:nvSpPr>
          <p:spPr bwMode="auto">
            <a:xfrm>
              <a:off x="4203" y="1983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04" name="Group 27"/>
          <p:cNvGrpSpPr>
            <a:grpSpLocks/>
          </p:cNvGrpSpPr>
          <p:nvPr/>
        </p:nvGrpSpPr>
        <p:grpSpPr bwMode="auto">
          <a:xfrm>
            <a:off x="6764338" y="3730625"/>
            <a:ext cx="1217612" cy="962025"/>
            <a:chOff x="1390" y="3347"/>
            <a:chExt cx="767" cy="606"/>
          </a:xfrm>
        </p:grpSpPr>
        <p:sp>
          <p:nvSpPr>
            <p:cNvPr id="106528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529" name="Text Box 29"/>
            <p:cNvSpPr txBox="1">
              <a:spLocks noChangeArrowheads="1"/>
            </p:cNvSpPr>
            <p:nvPr/>
          </p:nvSpPr>
          <p:spPr bwMode="auto">
            <a:xfrm>
              <a:off x="1401" y="3445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297613" y="4625975"/>
            <a:ext cx="2165350" cy="1470025"/>
            <a:chOff x="3967" y="2812"/>
            <a:chExt cx="1364" cy="926"/>
          </a:xfrm>
        </p:grpSpPr>
        <p:sp>
          <p:nvSpPr>
            <p:cNvPr id="106524" name="Text Box 7"/>
            <p:cNvSpPr txBox="1">
              <a:spLocks noChangeArrowheads="1"/>
            </p:cNvSpPr>
            <p:nvPr/>
          </p:nvSpPr>
          <p:spPr bwMode="auto">
            <a:xfrm>
              <a:off x="3981" y="3348"/>
              <a:ext cx="13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extract(rcvpkt,data)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</a:p>
            <a:p>
              <a:pPr eaLnBrk="1" hangingPunct="1"/>
              <a:r>
                <a:rPr lang="en-US" altLang="x-none" sz="1600"/>
                <a:t>udt_send(ACK)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5" name="Text Box 8"/>
            <p:cNvSpPr txBox="1">
              <a:spLocks noChangeArrowheads="1"/>
            </p:cNvSpPr>
            <p:nvPr/>
          </p:nvSpPr>
          <p:spPr bwMode="auto">
            <a:xfrm>
              <a:off x="3967" y="3012"/>
              <a:ext cx="13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 notcorrupt(rcvpkt)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6" name="Line 9"/>
            <p:cNvSpPr>
              <a:spLocks noChangeShapeType="1"/>
            </p:cNvSpPr>
            <p:nvPr/>
          </p:nvSpPr>
          <p:spPr bwMode="auto">
            <a:xfrm>
              <a:off x="4044" y="3383"/>
              <a:ext cx="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7" name="Freeform 30"/>
            <p:cNvSpPr>
              <a:spLocks/>
            </p:cNvSpPr>
            <p:nvPr/>
          </p:nvSpPr>
          <p:spPr bwMode="auto">
            <a:xfrm flipV="1">
              <a:off x="4211" y="2812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6" name="Text Box 31"/>
          <p:cNvSpPr txBox="1">
            <a:spLocks noChangeArrowheads="1"/>
          </p:cNvSpPr>
          <p:nvPr/>
        </p:nvSpPr>
        <p:spPr bwMode="auto">
          <a:xfrm>
            <a:off x="866775" y="432911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sender</a:t>
            </a:r>
          </a:p>
        </p:txBody>
      </p:sp>
      <p:sp>
        <p:nvSpPr>
          <p:cNvPr id="106507" name="Text Box 32"/>
          <p:cNvSpPr txBox="1">
            <a:spLocks noChangeArrowheads="1"/>
          </p:cNvSpPr>
          <p:nvPr/>
        </p:nvSpPr>
        <p:spPr bwMode="auto">
          <a:xfrm>
            <a:off x="6913563" y="1641475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receiver</a:t>
            </a:r>
          </a:p>
        </p:txBody>
      </p:sp>
      <p:sp>
        <p:nvSpPr>
          <p:cNvPr id="106508" name="Line 33"/>
          <p:cNvSpPr>
            <a:spLocks noChangeShapeType="1"/>
          </p:cNvSpPr>
          <p:nvPr/>
        </p:nvSpPr>
        <p:spPr bwMode="auto">
          <a:xfrm>
            <a:off x="349250" y="23288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04888" y="1374775"/>
            <a:ext cx="3643312" cy="1971675"/>
            <a:chOff x="633" y="764"/>
            <a:chExt cx="2295" cy="1242"/>
          </a:xfrm>
        </p:grpSpPr>
        <p:grpSp>
          <p:nvGrpSpPr>
            <p:cNvPr id="106515" name="Group 22"/>
            <p:cNvGrpSpPr>
              <a:grpSpLocks/>
            </p:cNvGrpSpPr>
            <p:nvPr/>
          </p:nvGrpSpPr>
          <p:grpSpPr bwMode="auto">
            <a:xfrm>
              <a:off x="1469" y="1400"/>
              <a:ext cx="739" cy="606"/>
              <a:chOff x="1565" y="2116"/>
              <a:chExt cx="739" cy="606"/>
            </a:xfrm>
          </p:grpSpPr>
          <p:sp>
            <p:nvSpPr>
              <p:cNvPr id="106522" name="Oval 23"/>
              <p:cNvSpPr>
                <a:spLocks noChangeArrowheads="1"/>
              </p:cNvSpPr>
              <p:nvPr/>
            </p:nvSpPr>
            <p:spPr bwMode="auto">
              <a:xfrm>
                <a:off x="1565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06523" name="Text Box 24"/>
              <p:cNvSpPr txBox="1">
                <a:spLocks noChangeArrowheads="1"/>
              </p:cNvSpPr>
              <p:nvPr/>
            </p:nvSpPr>
            <p:spPr bwMode="auto">
              <a:xfrm>
                <a:off x="1627" y="2198"/>
                <a:ext cx="67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Wait for ACK or NAK</a:t>
                </a:r>
                <a:endParaRPr lang="en-US" altLang="x-none" sz="1600">
                  <a:latin typeface="Times New Roman" charset="0"/>
                </a:endParaRPr>
              </a:p>
            </p:txBody>
          </p:sp>
        </p:grpSp>
        <p:grpSp>
          <p:nvGrpSpPr>
            <p:cNvPr id="106516" name="Group 39"/>
            <p:cNvGrpSpPr>
              <a:grpSpLocks/>
            </p:cNvGrpSpPr>
            <p:nvPr/>
          </p:nvGrpSpPr>
          <p:grpSpPr bwMode="auto">
            <a:xfrm>
              <a:off x="633" y="764"/>
              <a:ext cx="2295" cy="639"/>
              <a:chOff x="633" y="764"/>
              <a:chExt cx="2295" cy="639"/>
            </a:xfrm>
          </p:grpSpPr>
          <p:sp>
            <p:nvSpPr>
              <p:cNvPr id="106517" name="Text Box 5"/>
              <p:cNvSpPr txBox="1">
                <a:spLocks noChangeArrowheads="1"/>
              </p:cNvSpPr>
              <p:nvPr/>
            </p:nvSpPr>
            <p:spPr bwMode="auto">
              <a:xfrm>
                <a:off x="633" y="939"/>
                <a:ext cx="2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 dirty="0" err="1"/>
                  <a:t>sndpkt</a:t>
                </a:r>
                <a:r>
                  <a:rPr lang="en-US" altLang="x-none" sz="1600" dirty="0"/>
                  <a:t> = </a:t>
                </a:r>
                <a:r>
                  <a:rPr lang="en-US" altLang="x-none" sz="1600" dirty="0" err="1"/>
                  <a:t>make_pkt</a:t>
                </a:r>
                <a:r>
                  <a:rPr lang="en-US" altLang="x-none" sz="1600" dirty="0"/>
                  <a:t>(data, checksum)</a:t>
                </a:r>
              </a:p>
              <a:p>
                <a:pPr eaLnBrk="1" hangingPunct="1"/>
                <a:r>
                  <a:rPr lang="en-US" altLang="x-none" sz="1600" dirty="0" err="1"/>
                  <a:t>udt_send</a:t>
                </a:r>
                <a:r>
                  <a:rPr lang="en-US" altLang="x-none" sz="1600" dirty="0"/>
                  <a:t>(</a:t>
                </a:r>
                <a:r>
                  <a:rPr lang="en-US" altLang="x-none" sz="1600" dirty="0" err="1"/>
                  <a:t>sndpkt</a:t>
                </a:r>
                <a:r>
                  <a:rPr lang="en-US" altLang="x-none" sz="1600" dirty="0"/>
                  <a:t>)</a:t>
                </a:r>
                <a:endParaRPr lang="en-US" altLang="x-none" sz="1600" dirty="0">
                  <a:latin typeface="Times New Roman" charset="0"/>
                </a:endParaRPr>
              </a:p>
            </p:txBody>
          </p:sp>
          <p:grpSp>
            <p:nvGrpSpPr>
              <p:cNvPr id="106518" name="Group 37"/>
              <p:cNvGrpSpPr>
                <a:grpSpLocks/>
              </p:cNvGrpSpPr>
              <p:nvPr/>
            </p:nvGrpSpPr>
            <p:grpSpPr bwMode="auto">
              <a:xfrm>
                <a:off x="650" y="764"/>
                <a:ext cx="1421" cy="639"/>
                <a:chOff x="650" y="764"/>
                <a:chExt cx="1421" cy="639"/>
              </a:xfrm>
            </p:grpSpPr>
            <p:sp>
              <p:nvSpPr>
                <p:cNvPr id="106519" name="Line 6"/>
                <p:cNvSpPr>
                  <a:spLocks noChangeShapeType="1"/>
                </p:cNvSpPr>
                <p:nvPr/>
              </p:nvSpPr>
              <p:spPr bwMode="auto">
                <a:xfrm>
                  <a:off x="699" y="967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0" name="Freeform 10"/>
                <p:cNvSpPr>
                  <a:spLocks/>
                </p:cNvSpPr>
                <p:nvPr/>
              </p:nvSpPr>
              <p:spPr bwMode="auto">
                <a:xfrm flipV="1">
                  <a:off x="666" y="1247"/>
                  <a:ext cx="1134" cy="156"/>
                </a:xfrm>
                <a:custGeom>
                  <a:avLst/>
                  <a:gdLst>
                    <a:gd name="T0" fmla="*/ 0 w 2835"/>
                    <a:gd name="T1" fmla="*/ 0 h 525"/>
                    <a:gd name="T2" fmla="*/ 0 w 2835"/>
                    <a:gd name="T3" fmla="*/ 0 h 525"/>
                    <a:gd name="T4" fmla="*/ 0 60000 65536"/>
                    <a:gd name="T5" fmla="*/ 0 60000 65536"/>
                    <a:gd name="T6" fmla="*/ 0 w 2835"/>
                    <a:gd name="T7" fmla="*/ 0 h 525"/>
                    <a:gd name="T8" fmla="*/ 2835 w 2835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35" h="525">
                      <a:moveTo>
                        <a:pt x="0" y="0"/>
                      </a:moveTo>
                      <a:cubicBezTo>
                        <a:pt x="60" y="525"/>
                        <a:pt x="2835" y="495"/>
                        <a:pt x="2835" y="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0" y="764"/>
                  <a:ext cx="1421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rdt_send(data)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1071563" y="3302000"/>
            <a:ext cx="3548062" cy="982663"/>
            <a:chOff x="675" y="1978"/>
            <a:chExt cx="2235" cy="619"/>
          </a:xfrm>
        </p:grpSpPr>
        <p:sp>
          <p:nvSpPr>
            <p:cNvPr id="106511" name="Freeform 11"/>
            <p:cNvSpPr>
              <a:spLocks/>
            </p:cNvSpPr>
            <p:nvPr/>
          </p:nvSpPr>
          <p:spPr bwMode="auto">
            <a:xfrm>
              <a:off x="696" y="1978"/>
              <a:ext cx="1134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2" name="Text Box 12"/>
            <p:cNvSpPr txBox="1">
              <a:spLocks noChangeArrowheads="1"/>
            </p:cNvSpPr>
            <p:nvPr/>
          </p:nvSpPr>
          <p:spPr bwMode="auto">
            <a:xfrm>
              <a:off x="675" y="2200"/>
              <a:ext cx="22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isACK(rcvpkt)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13" name="Line 13"/>
            <p:cNvSpPr>
              <a:spLocks noChangeShapeType="1"/>
            </p:cNvSpPr>
            <p:nvPr/>
          </p:nvSpPr>
          <p:spPr bwMode="auto">
            <a:xfrm>
              <a:off x="739" y="24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Text Box 35"/>
            <p:cNvSpPr txBox="1">
              <a:spLocks noChangeArrowheads="1"/>
            </p:cNvSpPr>
            <p:nvPr/>
          </p:nvSpPr>
          <p:spPr bwMode="auto">
            <a:xfrm>
              <a:off x="921" y="238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A838D5-024F-CB46-94BD-56C41DF6EDB1}" type="slidenum">
              <a:rPr lang="en-US" altLang="x-none" sz="1400">
                <a:latin typeface="Times New Roman" charset="0"/>
              </a:rPr>
              <a:pPr eaLnBrk="1" hangingPunct="1"/>
              <a:t>19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peration with </a:t>
            </a:r>
            <a:r>
              <a:rPr lang="en-US" altLang="zh-CN" sz="3600">
                <a:ea typeface="宋体" charset="-122"/>
              </a:rPr>
              <a:t>N</a:t>
            </a:r>
            <a:r>
              <a:rPr lang="en-US" altLang="x-none" sz="3600">
                <a:ea typeface="ＭＳ Ｐゴシック" charset="-128"/>
              </a:rPr>
              <a:t>o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96913" y="23876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004888" y="16684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109663" y="17129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319838" y="54927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97613" y="49593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6419850" y="55483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Freeform 10"/>
          <p:cNvSpPr>
            <a:spLocks/>
          </p:cNvSpPr>
          <p:nvPr/>
        </p:nvSpPr>
        <p:spPr bwMode="auto">
          <a:xfrm flipV="1">
            <a:off x="1057275" y="21574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Freeform 11"/>
          <p:cNvSpPr>
            <a:spLocks/>
          </p:cNvSpPr>
          <p:nvPr/>
        </p:nvSpPr>
        <p:spPr bwMode="auto">
          <a:xfrm>
            <a:off x="1104900" y="33178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1071563" y="36703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173163" y="39941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8" name="Freeform 14"/>
          <p:cNvSpPr>
            <a:spLocks/>
          </p:cNvSpPr>
          <p:nvPr/>
        </p:nvSpPr>
        <p:spPr bwMode="auto">
          <a:xfrm>
            <a:off x="3252788" y="24638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3562350" y="27781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3536950" y="21034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3656013" y="27781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6573838" y="2530475"/>
            <a:ext cx="1924050" cy="858838"/>
            <a:chOff x="2222" y="2660"/>
            <a:chExt cx="1212" cy="541"/>
          </a:xfrm>
        </p:grpSpPr>
        <p:sp>
          <p:nvSpPr>
            <p:cNvPr id="10859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63" name="Group 22"/>
          <p:cNvGrpSpPr>
            <a:grpSpLocks/>
          </p:cNvGrpSpPr>
          <p:nvPr/>
        </p:nvGrpSpPr>
        <p:grpSpPr bwMode="auto">
          <a:xfrm>
            <a:off x="2332038" y="2400300"/>
            <a:ext cx="1173162" cy="962025"/>
            <a:chOff x="1565" y="2116"/>
            <a:chExt cx="739" cy="606"/>
          </a:xfrm>
        </p:grpSpPr>
        <p:sp>
          <p:nvSpPr>
            <p:cNvPr id="10858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8589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08564" name="Freeform 25"/>
          <p:cNvSpPr>
            <a:spLocks/>
          </p:cNvSpPr>
          <p:nvPr/>
        </p:nvSpPr>
        <p:spPr bwMode="auto">
          <a:xfrm>
            <a:off x="6672263" y="33258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Oval 26"/>
          <p:cNvSpPr>
            <a:spLocks noChangeArrowheads="1"/>
          </p:cNvSpPr>
          <p:nvPr/>
        </p:nvSpPr>
        <p:spPr bwMode="auto">
          <a:xfrm>
            <a:off x="6764338" y="37465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66" name="Text Box 27"/>
          <p:cNvSpPr txBox="1">
            <a:spLocks noChangeArrowheads="1"/>
          </p:cNvSpPr>
          <p:nvPr/>
        </p:nvSpPr>
        <p:spPr bwMode="auto">
          <a:xfrm>
            <a:off x="6781800" y="38862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7" name="Freeform 28"/>
          <p:cNvSpPr>
            <a:spLocks/>
          </p:cNvSpPr>
          <p:nvPr/>
        </p:nvSpPr>
        <p:spPr bwMode="auto">
          <a:xfrm flipV="1">
            <a:off x="6684963" y="46418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344738"/>
            <a:ext cx="1333500" cy="1004887"/>
            <a:chOff x="220" y="1365"/>
            <a:chExt cx="840" cy="633"/>
          </a:xfrm>
        </p:grpSpPr>
        <p:sp>
          <p:nvSpPr>
            <p:cNvPr id="10858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675063"/>
            <a:ext cx="1414463" cy="1033462"/>
            <a:chOff x="3990" y="2203"/>
            <a:chExt cx="891" cy="651"/>
          </a:xfrm>
        </p:grpSpPr>
        <p:sp>
          <p:nvSpPr>
            <p:cNvPr id="10858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08570" name="Text Box 35"/>
          <p:cNvSpPr txBox="1">
            <a:spLocks noChangeArrowheads="1"/>
          </p:cNvSpPr>
          <p:nvPr/>
        </p:nvSpPr>
        <p:spPr bwMode="auto">
          <a:xfrm>
            <a:off x="1030288" y="13779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5140" name="Line 36"/>
          <p:cNvSpPr>
            <a:spLocks noChangeShapeType="1"/>
          </p:cNvSpPr>
          <p:nvPr/>
        </p:nvSpPr>
        <p:spPr bwMode="auto">
          <a:xfrm>
            <a:off x="1011238" y="14668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1" name="Freeform 37"/>
          <p:cNvSpPr>
            <a:spLocks/>
          </p:cNvSpPr>
          <p:nvPr/>
        </p:nvSpPr>
        <p:spPr bwMode="auto">
          <a:xfrm>
            <a:off x="1011238" y="21844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45" name="Oval 41"/>
          <p:cNvSpPr>
            <a:spLocks noChangeArrowheads="1"/>
          </p:cNvSpPr>
          <p:nvPr/>
        </p:nvSpPr>
        <p:spPr bwMode="auto">
          <a:xfrm>
            <a:off x="2332038" y="24003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 flipH="1">
            <a:off x="6261100" y="50800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7" name="Freeform 43"/>
          <p:cNvSpPr>
            <a:spLocks/>
          </p:cNvSpPr>
          <p:nvPr/>
        </p:nvSpPr>
        <p:spPr bwMode="auto">
          <a:xfrm>
            <a:off x="1155700" y="40640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51" name="Oval 47"/>
          <p:cNvSpPr>
            <a:spLocks noChangeArrowheads="1"/>
          </p:cNvSpPr>
          <p:nvPr/>
        </p:nvSpPr>
        <p:spPr bwMode="auto">
          <a:xfrm>
            <a:off x="2328863" y="24050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79" name="Text Box 48"/>
          <p:cNvSpPr txBox="1">
            <a:spLocks noChangeArrowheads="1"/>
          </p:cNvSpPr>
          <p:nvPr/>
        </p:nvSpPr>
        <p:spPr bwMode="auto">
          <a:xfrm>
            <a:off x="1409700" y="4032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5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5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40" grpId="0" animBg="1"/>
      <p:bldP spid="175141" grpId="0" animBg="1"/>
      <p:bldP spid="175145" grpId="0" animBg="1"/>
      <p:bldP spid="175146" grpId="0" animBg="1"/>
      <p:bldP spid="175147" grpId="0" animBg="1"/>
      <p:bldP spid="175151" grpId="0" animBg="1"/>
      <p:bldP spid="1751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Outline</a:t>
            </a:r>
          </a:p>
        </p:txBody>
      </p:sp>
      <p:sp>
        <p:nvSpPr>
          <p:cNvPr id="171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Admin and recap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Reliable data transfer</a:t>
            </a: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0E10D8-C400-D64F-B8FA-0EC6EE29013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DA16A4-B0E5-314E-93CA-FBE9541140B7}" type="slidenum">
              <a:rPr lang="en-US" altLang="x-none" sz="1400">
                <a:latin typeface="Times New Roman" charset="0"/>
              </a:rPr>
              <a:pPr eaLnBrk="1" hangingPunct="1"/>
              <a:t>20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cenario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5" name="Oval 3"/>
          <p:cNvSpPr>
            <a:spLocks noChangeArrowheads="1"/>
          </p:cNvSpPr>
          <p:nvPr/>
        </p:nvSpPr>
        <p:spPr bwMode="auto">
          <a:xfrm>
            <a:off x="696913" y="2463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62000" y="26670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ea typeface="宋体" charset="-122"/>
              </a:rPr>
              <a:t>W</a:t>
            </a:r>
            <a:r>
              <a:rPr lang="en-US" altLang="x-none" sz="1600"/>
              <a:t>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004888" y="1744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109663" y="1789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319838" y="5568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6297613" y="5035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6419850" y="5624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 flipV="1">
            <a:off x="1057275" y="2233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Freeform 11"/>
          <p:cNvSpPr>
            <a:spLocks/>
          </p:cNvSpPr>
          <p:nvPr/>
        </p:nvSpPr>
        <p:spPr bwMode="auto">
          <a:xfrm>
            <a:off x="1104900" y="3394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071563" y="3746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1173163" y="4070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3252788" y="2540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3562350" y="2854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536950" y="2179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3656013" y="2854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0" name="Group 18"/>
          <p:cNvGrpSpPr>
            <a:grpSpLocks/>
          </p:cNvGrpSpPr>
          <p:nvPr/>
        </p:nvGrpSpPr>
        <p:grpSpPr bwMode="auto">
          <a:xfrm>
            <a:off x="6573838" y="2606675"/>
            <a:ext cx="1924050" cy="858838"/>
            <a:chOff x="2222" y="2660"/>
            <a:chExt cx="1212" cy="541"/>
          </a:xfrm>
        </p:grpSpPr>
        <p:sp>
          <p:nvSpPr>
            <p:cNvPr id="11064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3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1" name="Group 22"/>
          <p:cNvGrpSpPr>
            <a:grpSpLocks/>
          </p:cNvGrpSpPr>
          <p:nvPr/>
        </p:nvGrpSpPr>
        <p:grpSpPr bwMode="auto">
          <a:xfrm>
            <a:off x="2332038" y="2476500"/>
            <a:ext cx="1173162" cy="962025"/>
            <a:chOff x="1565" y="2116"/>
            <a:chExt cx="739" cy="606"/>
          </a:xfrm>
        </p:grpSpPr>
        <p:sp>
          <p:nvSpPr>
            <p:cNvPr id="11064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0641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10612" name="Freeform 25"/>
          <p:cNvSpPr>
            <a:spLocks/>
          </p:cNvSpPr>
          <p:nvPr/>
        </p:nvSpPr>
        <p:spPr bwMode="auto">
          <a:xfrm>
            <a:off x="6672263" y="3402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3" name="Oval 26"/>
          <p:cNvSpPr>
            <a:spLocks noChangeArrowheads="1"/>
          </p:cNvSpPr>
          <p:nvPr/>
        </p:nvSpPr>
        <p:spPr bwMode="auto">
          <a:xfrm>
            <a:off x="6764338" y="3822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614" name="Text Box 27"/>
          <p:cNvSpPr txBox="1">
            <a:spLocks noChangeArrowheads="1"/>
          </p:cNvSpPr>
          <p:nvPr/>
        </p:nvSpPr>
        <p:spPr bwMode="auto">
          <a:xfrm>
            <a:off x="6781800" y="4038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15" name="Freeform 28"/>
          <p:cNvSpPr>
            <a:spLocks/>
          </p:cNvSpPr>
          <p:nvPr/>
        </p:nvSpPr>
        <p:spPr bwMode="auto">
          <a:xfrm flipV="1">
            <a:off x="6684963" y="4718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420938"/>
            <a:ext cx="1333500" cy="1004887"/>
            <a:chOff x="220" y="1365"/>
            <a:chExt cx="840" cy="633"/>
          </a:xfrm>
        </p:grpSpPr>
        <p:sp>
          <p:nvSpPr>
            <p:cNvPr id="110638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9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751263"/>
            <a:ext cx="1414463" cy="1033462"/>
            <a:chOff x="3990" y="2203"/>
            <a:chExt cx="891" cy="651"/>
          </a:xfrm>
        </p:grpSpPr>
        <p:sp>
          <p:nvSpPr>
            <p:cNvPr id="110636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10618" name="Text Box 35"/>
          <p:cNvSpPr txBox="1">
            <a:spLocks noChangeArrowheads="1"/>
          </p:cNvSpPr>
          <p:nvPr/>
        </p:nvSpPr>
        <p:spPr bwMode="auto">
          <a:xfrm>
            <a:off x="1030288" y="1454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>
            <a:off x="1011238" y="1543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5" name="Freeform 37"/>
          <p:cNvSpPr>
            <a:spLocks/>
          </p:cNvSpPr>
          <p:nvPr/>
        </p:nvSpPr>
        <p:spPr bwMode="auto">
          <a:xfrm>
            <a:off x="1011238" y="2260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4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5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69" name="Oval 41"/>
          <p:cNvSpPr>
            <a:spLocks noChangeArrowheads="1"/>
          </p:cNvSpPr>
          <p:nvPr/>
        </p:nvSpPr>
        <p:spPr bwMode="auto">
          <a:xfrm>
            <a:off x="2332038" y="2476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 flipH="1">
            <a:off x="6261100" y="5156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1" name="Freeform 43"/>
          <p:cNvSpPr>
            <a:spLocks/>
          </p:cNvSpPr>
          <p:nvPr/>
        </p:nvSpPr>
        <p:spPr bwMode="auto">
          <a:xfrm>
            <a:off x="1155700" y="4140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2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3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75" name="Oval 47"/>
          <p:cNvSpPr>
            <a:spLocks noChangeArrowheads="1"/>
          </p:cNvSpPr>
          <p:nvPr/>
        </p:nvSpPr>
        <p:spPr bwMode="auto">
          <a:xfrm>
            <a:off x="2328863" y="2481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>
            <a:off x="6553200" y="2747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7" name="Freeform 49"/>
          <p:cNvSpPr>
            <a:spLocks/>
          </p:cNvSpPr>
          <p:nvPr/>
        </p:nvSpPr>
        <p:spPr bwMode="auto">
          <a:xfrm>
            <a:off x="3657600" y="2470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>
            <a:off x="3548063" y="2344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9" name="Freeform 51"/>
          <p:cNvSpPr>
            <a:spLocks/>
          </p:cNvSpPr>
          <p:nvPr/>
        </p:nvSpPr>
        <p:spPr bwMode="auto">
          <a:xfrm>
            <a:off x="3643313" y="3205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1" name="Text Box 52"/>
          <p:cNvSpPr txBox="1">
            <a:spLocks noChangeArrowheads="1"/>
          </p:cNvSpPr>
          <p:nvPr/>
        </p:nvSpPr>
        <p:spPr bwMode="auto">
          <a:xfrm>
            <a:off x="1435100" y="4122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6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6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4" grpId="0" animBg="1"/>
      <p:bldP spid="176165" grpId="0" animBg="1"/>
      <p:bldP spid="176169" grpId="0" animBg="1"/>
      <p:bldP spid="176170" grpId="0" animBg="1"/>
      <p:bldP spid="176171" grpId="0" animBg="1"/>
      <p:bldP spid="176175" grpId="0" animBg="1"/>
      <p:bldP spid="176175" grpId="1" animBg="1"/>
      <p:bldP spid="176176" grpId="0" animBg="1"/>
      <p:bldP spid="176177" grpId="0" animBg="1"/>
      <p:bldP spid="176178" grpId="0" animBg="1"/>
      <p:bldP spid="1761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Rdt2.0 Analysis</a:t>
            </a:r>
            <a:endParaRPr lang="en-US" altLang="x-none" sz="40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12642" name="Line 3"/>
          <p:cNvSpPr>
            <a:spLocks noChangeShapeType="1"/>
          </p:cNvSpPr>
          <p:nvPr/>
        </p:nvSpPr>
        <p:spPr bwMode="auto">
          <a:xfrm>
            <a:off x="2146300" y="2089150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43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12663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2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4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2644" name="Text Box 7"/>
          <p:cNvSpPr txBox="1">
            <a:spLocks noChangeArrowheads="1"/>
          </p:cNvSpPr>
          <p:nvPr/>
        </p:nvSpPr>
        <p:spPr bwMode="auto">
          <a:xfrm rot="706751">
            <a:off x="3694113" y="2143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2645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3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47" name="Line 10"/>
          <p:cNvSpPr>
            <a:spLocks noChangeShapeType="1"/>
          </p:cNvSpPr>
          <p:nvPr/>
        </p:nvSpPr>
        <p:spPr bwMode="auto">
          <a:xfrm flipH="1">
            <a:off x="2116138" y="4117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 flipH="1">
            <a:off x="2106613" y="2820988"/>
            <a:ext cx="4013200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12"/>
          <p:cNvSpPr>
            <a:spLocks noChangeShapeType="1"/>
          </p:cNvSpPr>
          <p:nvPr/>
        </p:nvSpPr>
        <p:spPr bwMode="auto">
          <a:xfrm>
            <a:off x="2155825" y="340677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Text Box 13"/>
          <p:cNvSpPr txBox="1">
            <a:spLocks noChangeArrowheads="1"/>
          </p:cNvSpPr>
          <p:nvPr/>
        </p:nvSpPr>
        <p:spPr bwMode="auto">
          <a:xfrm rot="706751">
            <a:off x="3667125" y="340518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1" name="Text Box 14"/>
          <p:cNvSpPr txBox="1">
            <a:spLocks noChangeArrowheads="1"/>
          </p:cNvSpPr>
          <p:nvPr/>
        </p:nvSpPr>
        <p:spPr bwMode="auto">
          <a:xfrm rot="-600000">
            <a:off x="2565400" y="42370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2" name="Line 15"/>
          <p:cNvSpPr>
            <a:spLocks noChangeShapeType="1"/>
          </p:cNvSpPr>
          <p:nvPr/>
        </p:nvSpPr>
        <p:spPr bwMode="auto">
          <a:xfrm>
            <a:off x="2100263" y="2041525"/>
            <a:ext cx="19050" cy="283845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6"/>
          <p:cNvSpPr>
            <a:spLocks noChangeShapeType="1"/>
          </p:cNvSpPr>
          <p:nvPr/>
        </p:nvSpPr>
        <p:spPr bwMode="auto">
          <a:xfrm>
            <a:off x="2181225" y="555942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7"/>
          <p:cNvSpPr>
            <a:spLocks noChangeShapeType="1"/>
          </p:cNvSpPr>
          <p:nvPr/>
        </p:nvSpPr>
        <p:spPr bwMode="auto">
          <a:xfrm>
            <a:off x="6197600" y="1773238"/>
            <a:ext cx="34925" cy="50847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8"/>
          <p:cNvSpPr>
            <a:spLocks noChangeShapeType="1"/>
          </p:cNvSpPr>
          <p:nvPr/>
        </p:nvSpPr>
        <p:spPr bwMode="auto">
          <a:xfrm>
            <a:off x="2122488" y="4895850"/>
            <a:ext cx="15875" cy="6921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9"/>
          <p:cNvSpPr txBox="1">
            <a:spLocks noChangeArrowheads="1"/>
          </p:cNvSpPr>
          <p:nvPr/>
        </p:nvSpPr>
        <p:spPr bwMode="auto">
          <a:xfrm rot="706751">
            <a:off x="3571875" y="5500688"/>
            <a:ext cx="995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7" name="Text Box 20"/>
          <p:cNvSpPr txBox="1">
            <a:spLocks noChangeArrowheads="1"/>
          </p:cNvSpPr>
          <p:nvPr/>
        </p:nvSpPr>
        <p:spPr bwMode="auto">
          <a:xfrm>
            <a:off x="401638" y="2836863"/>
            <a:ext cx="141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 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N/ACK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8" name="Text Box 21"/>
          <p:cNvSpPr txBox="1">
            <a:spLocks noChangeArrowheads="1"/>
          </p:cNvSpPr>
          <p:nvPr/>
        </p:nvSpPr>
        <p:spPr bwMode="auto">
          <a:xfrm>
            <a:off x="568325" y="4870450"/>
            <a:ext cx="1076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data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9" name="Text Box 22"/>
          <p:cNvSpPr txBox="1">
            <a:spLocks noChangeArrowheads="1"/>
          </p:cNvSpPr>
          <p:nvPr/>
        </p:nvSpPr>
        <p:spPr bwMode="auto">
          <a:xfrm rot="-600000">
            <a:off x="3095625" y="27590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60" name="Line 23"/>
          <p:cNvSpPr>
            <a:spLocks noChangeShapeType="1"/>
          </p:cNvSpPr>
          <p:nvPr/>
        </p:nvSpPr>
        <p:spPr bwMode="auto">
          <a:xfrm>
            <a:off x="2101850" y="1754188"/>
            <a:ext cx="1588" cy="3063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4"/>
          <p:cNvSpPr>
            <a:spLocks noChangeShapeType="1"/>
          </p:cNvSpPr>
          <p:nvPr/>
        </p:nvSpPr>
        <p:spPr bwMode="auto">
          <a:xfrm flipH="1">
            <a:off x="2141538" y="5602288"/>
            <a:ext cx="9525" cy="1255712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Line 25"/>
          <p:cNvSpPr>
            <a:spLocks noChangeShapeType="1"/>
          </p:cNvSpPr>
          <p:nvPr/>
        </p:nvSpPr>
        <p:spPr bwMode="auto">
          <a:xfrm>
            <a:off x="4186238" y="6118225"/>
            <a:ext cx="0" cy="565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33110" y="2075392"/>
            <a:ext cx="22468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Execution traces </a:t>
            </a:r>
            <a:r>
              <a:rPr lang="en-US" sz="2000" dirty="0"/>
              <a:t>of rdt2.0:</a:t>
            </a:r>
            <a:br>
              <a:rPr lang="en-US" sz="2000" dirty="0"/>
            </a:br>
            <a:r>
              <a:rPr lang="en-US" sz="2000" dirty="0"/>
              <a:t>{data^ NACK}* data deliver </a:t>
            </a:r>
            <a:br>
              <a:rPr lang="en-US" sz="2000" dirty="0"/>
            </a:br>
            <a:r>
              <a:rPr lang="en-US" sz="2000" dirty="0"/>
              <a:t>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21</a:t>
            </a:fld>
            <a:endParaRPr lang="en-US" altLang="x-none"/>
          </a:p>
        </p:txBody>
      </p:sp>
      <p:sp>
        <p:nvSpPr>
          <p:cNvPr id="28" name="Rectangle 27"/>
          <p:cNvSpPr/>
          <p:nvPr/>
        </p:nvSpPr>
        <p:spPr>
          <a:xfrm>
            <a:off x="6574424" y="3964652"/>
            <a:ext cx="2518718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Analyzing set of all possible execution traces is a common technique to understand and analyze many types of distributed protocols.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51A31-42EB-E448-8C98-0E6881642D5E}" type="slidenum">
              <a:rPr lang="en-US" altLang="x-none" sz="1400">
                <a:latin typeface="Times New Roman" charset="0"/>
              </a:rPr>
              <a:pPr eaLnBrk="1" hangingPunct="1"/>
              <a:t>22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rdt2.0 </a:t>
            </a:r>
            <a:r>
              <a:rPr lang="en-US" altLang="zh-CN">
                <a:ea typeface="宋体" charset="-122"/>
              </a:rPr>
              <a:t>is Incomplete</a:t>
            </a:r>
            <a:r>
              <a:rPr lang="en-US" altLang="x-none">
                <a:ea typeface="ＭＳ Ｐゴシック" charset="-128"/>
              </a:rPr>
              <a:t>!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9250"/>
            <a:ext cx="8183563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What happens if ACK/NAK corrupted?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Although sender receives feedback, but 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know what happened at receiver!</a:t>
            </a: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4692" name="Group 42"/>
          <p:cNvGrpSpPr>
            <a:grpSpLocks/>
          </p:cNvGrpSpPr>
          <p:nvPr/>
        </p:nvGrpSpPr>
        <p:grpSpPr bwMode="auto">
          <a:xfrm>
            <a:off x="1806575" y="3516313"/>
            <a:ext cx="4464050" cy="1939925"/>
            <a:chOff x="1806564" y="2766877"/>
            <a:chExt cx="4464050" cy="1939925"/>
          </a:xfrm>
        </p:grpSpPr>
        <p:sp>
          <p:nvSpPr>
            <p:cNvPr id="114693" name="Line 11"/>
            <p:cNvSpPr>
              <a:spLocks noChangeShapeType="1"/>
            </p:cNvSpPr>
            <p:nvPr/>
          </p:nvSpPr>
          <p:spPr bwMode="auto">
            <a:xfrm>
              <a:off x="2946389" y="3352665"/>
              <a:ext cx="2641600" cy="479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4694" name="Object 13"/>
            <p:cNvGraphicFramePr>
              <a:graphicFrameLocks noChangeAspect="1"/>
            </p:cNvGraphicFramePr>
            <p:nvPr/>
          </p:nvGraphicFramePr>
          <p:xfrm>
            <a:off x="2733664" y="2795452"/>
            <a:ext cx="3206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64" y="2795452"/>
                          <a:ext cx="32067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5" name="Text Box 14"/>
            <p:cNvSpPr txBox="1">
              <a:spLocks noChangeArrowheads="1"/>
            </p:cNvSpPr>
            <p:nvPr/>
          </p:nvSpPr>
          <p:spPr bwMode="auto">
            <a:xfrm>
              <a:off x="3016239" y="2766877"/>
              <a:ext cx="830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 rot="706751">
              <a:off x="3829039" y="3276465"/>
              <a:ext cx="793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7" name="Line 19"/>
            <p:cNvSpPr>
              <a:spLocks noChangeShapeType="1"/>
            </p:cNvSpPr>
            <p:nvPr/>
          </p:nvSpPr>
          <p:spPr bwMode="auto">
            <a:xfrm flipH="1">
              <a:off x="2919401" y="3876540"/>
              <a:ext cx="2651125" cy="403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8" name="Line 23"/>
            <p:cNvSpPr>
              <a:spLocks noChangeShapeType="1"/>
            </p:cNvSpPr>
            <p:nvPr/>
          </p:nvSpPr>
          <p:spPr bwMode="auto">
            <a:xfrm>
              <a:off x="2916226" y="3317740"/>
              <a:ext cx="0" cy="1133475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28"/>
            <p:cNvSpPr txBox="1">
              <a:spLocks noChangeArrowheads="1"/>
            </p:cNvSpPr>
            <p:nvPr/>
          </p:nvSpPr>
          <p:spPr bwMode="auto">
            <a:xfrm>
              <a:off x="1806564" y="3462202"/>
              <a:ext cx="9366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sz="1400">
                  <a:latin typeface="Comic Sans MS" charset="0"/>
                  <a:ea typeface="宋体" charset="-122"/>
                </a:rPr>
                <a:t>waiting </a:t>
              </a:r>
              <a:br>
                <a:rPr lang="en-US" altLang="zh-CN" sz="1400">
                  <a:latin typeface="Comic Sans MS" charset="0"/>
                  <a:ea typeface="宋体" charset="-122"/>
                </a:rPr>
              </a:br>
              <a:r>
                <a:rPr lang="en-US" altLang="zh-CN" sz="1400">
                  <a:latin typeface="Comic Sans MS" charset="0"/>
                  <a:ea typeface="宋体" charset="-122"/>
                </a:rPr>
                <a:t>for N/ACK</a:t>
              </a:r>
              <a:endParaRPr lang="en-US" altLang="x-none" sz="1400">
                <a:latin typeface="Comic Sans MS" charset="0"/>
              </a:endParaRPr>
            </a:p>
          </p:txBody>
        </p:sp>
        <p:sp>
          <p:nvSpPr>
            <p:cNvPr id="114700" name="Text Box 30"/>
            <p:cNvSpPr txBox="1">
              <a:spLocks noChangeArrowheads="1"/>
            </p:cNvSpPr>
            <p:nvPr/>
          </p:nvSpPr>
          <p:spPr bwMode="auto">
            <a:xfrm rot="21000000">
              <a:off x="3003539" y="3739369"/>
              <a:ext cx="180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dirty="0">
                  <a:ea typeface="宋体" charset="-122"/>
                </a:rPr>
                <a:t>?(N/ACK)</a:t>
              </a:r>
              <a:endParaRPr lang="en-US" altLang="x-none" sz="1000" dirty="0">
                <a:latin typeface="Times New Roman" charset="0"/>
              </a:endParaRPr>
            </a:p>
          </p:txBody>
        </p:sp>
        <p:sp>
          <p:nvSpPr>
            <p:cNvPr id="114701" name="Line 31"/>
            <p:cNvSpPr>
              <a:spLocks noChangeShapeType="1"/>
            </p:cNvSpPr>
            <p:nvPr/>
          </p:nvSpPr>
          <p:spPr bwMode="auto">
            <a:xfrm>
              <a:off x="2916226" y="3112952"/>
              <a:ext cx="1588" cy="21907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02" name="Group 68"/>
            <p:cNvGrpSpPr>
              <a:grpSpLocks/>
            </p:cNvGrpSpPr>
            <p:nvPr/>
          </p:nvGrpSpPr>
          <p:grpSpPr bwMode="auto">
            <a:xfrm>
              <a:off x="4467214" y="3081202"/>
              <a:ext cx="1803400" cy="1625600"/>
              <a:chOff x="1358" y="1894"/>
              <a:chExt cx="2981" cy="1793"/>
            </a:xfrm>
          </p:grpSpPr>
          <p:sp>
            <p:nvSpPr>
              <p:cNvPr id="114703" name="Oval 69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4" name="Oval 70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5" name="Oval 71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6" name="Oval 72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7" name="Oval 73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8" name="Oval 74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9" name="Oval 75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0" name="Oval 76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1" name="Oval 77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BFDFCE-7737-B343-903C-376DC7E08587}" type="slidenum">
              <a:rPr lang="en-US" altLang="x-none" sz="1400">
                <a:latin typeface="Times New Roman" charset="0"/>
              </a:rPr>
              <a:pPr eaLnBrk="1" hangingPunct="1"/>
              <a:t>23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Two Possibilities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411288" y="4124325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40" name="Object 5"/>
          <p:cNvGraphicFramePr>
            <a:graphicFrameLocks noChangeAspect="1"/>
          </p:cNvGraphicFramePr>
          <p:nvPr/>
        </p:nvGraphicFramePr>
        <p:xfrm>
          <a:off x="1198563" y="356711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56711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1481138" y="3538538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2" name="Text Box 7"/>
          <p:cNvSpPr txBox="1">
            <a:spLocks noChangeArrowheads="1"/>
          </p:cNvSpPr>
          <p:nvPr/>
        </p:nvSpPr>
        <p:spPr bwMode="auto">
          <a:xfrm rot="706751">
            <a:off x="2293938" y="4048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43" name="Object 8"/>
          <p:cNvGraphicFramePr>
            <a:graphicFrameLocks noChangeAspect="1"/>
          </p:cNvGraphicFramePr>
          <p:nvPr/>
        </p:nvGraphicFramePr>
        <p:xfrm>
          <a:off x="3944938" y="3562350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562350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9"/>
          <p:cNvSpPr txBox="1">
            <a:spLocks noChangeArrowheads="1"/>
          </p:cNvSpPr>
          <p:nvPr/>
        </p:nvSpPr>
        <p:spPr bwMode="auto">
          <a:xfrm>
            <a:off x="3041650" y="35369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5" name="Line 10"/>
          <p:cNvSpPr>
            <a:spLocks noChangeShapeType="1"/>
          </p:cNvSpPr>
          <p:nvPr/>
        </p:nvSpPr>
        <p:spPr bwMode="auto">
          <a:xfrm flipH="1">
            <a:off x="1384300" y="4648200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17638" y="5026025"/>
            <a:ext cx="2641600" cy="522288"/>
            <a:chOff x="848" y="2255"/>
            <a:chExt cx="1664" cy="329"/>
          </a:xfrm>
        </p:grpSpPr>
        <p:sp>
          <p:nvSpPr>
            <p:cNvPr id="116798" name="Line 11"/>
            <p:cNvSpPr>
              <a:spLocks noChangeShapeType="1"/>
            </p:cNvSpPr>
            <p:nvPr/>
          </p:nvSpPr>
          <p:spPr bwMode="auto">
            <a:xfrm>
              <a:off x="848" y="2282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9" name="Text Box 12"/>
            <p:cNvSpPr txBox="1">
              <a:spLocks noChangeArrowheads="1"/>
            </p:cNvSpPr>
            <p:nvPr/>
          </p:nvSpPr>
          <p:spPr bwMode="auto">
            <a:xfrm rot="706751">
              <a:off x="1388" y="2255"/>
              <a:ext cx="5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6747" name="Line 13"/>
          <p:cNvSpPr>
            <a:spLocks noChangeShapeType="1"/>
          </p:cNvSpPr>
          <p:nvPr/>
        </p:nvSpPr>
        <p:spPr bwMode="auto">
          <a:xfrm>
            <a:off x="1381125" y="4089400"/>
            <a:ext cx="12700" cy="2230438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Line 14"/>
          <p:cNvSpPr>
            <a:spLocks noChangeShapeType="1"/>
          </p:cNvSpPr>
          <p:nvPr/>
        </p:nvSpPr>
        <p:spPr bwMode="auto">
          <a:xfrm>
            <a:off x="4086225" y="3897313"/>
            <a:ext cx="11113" cy="23685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Text Box 15"/>
          <p:cNvSpPr txBox="1">
            <a:spLocks noChangeArrowheads="1"/>
          </p:cNvSpPr>
          <p:nvPr/>
        </p:nvSpPr>
        <p:spPr bwMode="auto">
          <a:xfrm>
            <a:off x="258763" y="4659313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0" name="Text Box 16"/>
          <p:cNvSpPr txBox="1">
            <a:spLocks noChangeArrowheads="1"/>
          </p:cNvSpPr>
          <p:nvPr/>
        </p:nvSpPr>
        <p:spPr bwMode="auto">
          <a:xfrm>
            <a:off x="4714875" y="5059363"/>
            <a:ext cx="87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data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1" name="Text Box 17"/>
          <p:cNvSpPr txBox="1">
            <a:spLocks noChangeArrowheads="1"/>
          </p:cNvSpPr>
          <p:nvPr/>
        </p:nvSpPr>
        <p:spPr bwMode="auto">
          <a:xfrm rot="-600000">
            <a:off x="1758950" y="4589463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2" name="Line 18"/>
          <p:cNvSpPr>
            <a:spLocks noChangeShapeType="1"/>
          </p:cNvSpPr>
          <p:nvPr/>
        </p:nvSpPr>
        <p:spPr bwMode="auto">
          <a:xfrm>
            <a:off x="1381125" y="3884613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19"/>
          <p:cNvSpPr>
            <a:spLocks noChangeShapeType="1"/>
          </p:cNvSpPr>
          <p:nvPr/>
        </p:nvSpPr>
        <p:spPr bwMode="auto">
          <a:xfrm>
            <a:off x="5707063" y="4148138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54" name="Object 20"/>
          <p:cNvGraphicFramePr>
            <a:graphicFrameLocks noChangeAspect="1"/>
          </p:cNvGraphicFramePr>
          <p:nvPr/>
        </p:nvGraphicFramePr>
        <p:xfrm>
          <a:off x="5494338" y="3590925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7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590925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5" name="Text Box 21"/>
          <p:cNvSpPr txBox="1">
            <a:spLocks noChangeArrowheads="1"/>
          </p:cNvSpPr>
          <p:nvPr/>
        </p:nvSpPr>
        <p:spPr bwMode="auto">
          <a:xfrm>
            <a:off x="5776913" y="3562350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56" name="Object 23"/>
          <p:cNvGraphicFramePr>
            <a:graphicFrameLocks noChangeAspect="1"/>
          </p:cNvGraphicFramePr>
          <p:nvPr/>
        </p:nvGraphicFramePr>
        <p:xfrm>
          <a:off x="8240713" y="358616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8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358616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4"/>
          <p:cNvSpPr txBox="1">
            <a:spLocks noChangeArrowheads="1"/>
          </p:cNvSpPr>
          <p:nvPr/>
        </p:nvSpPr>
        <p:spPr bwMode="auto">
          <a:xfrm>
            <a:off x="7337425" y="3560763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8" name="Line 25"/>
          <p:cNvSpPr>
            <a:spLocks noChangeShapeType="1"/>
          </p:cNvSpPr>
          <p:nvPr/>
        </p:nvSpPr>
        <p:spPr bwMode="auto">
          <a:xfrm flipH="1">
            <a:off x="5680075" y="4672013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26"/>
          <p:cNvSpPr>
            <a:spLocks noChangeShapeType="1"/>
          </p:cNvSpPr>
          <p:nvPr/>
        </p:nvSpPr>
        <p:spPr bwMode="auto">
          <a:xfrm flipH="1">
            <a:off x="5675313" y="4113213"/>
            <a:ext cx="1587" cy="10033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27"/>
          <p:cNvSpPr>
            <a:spLocks noChangeShapeType="1"/>
          </p:cNvSpPr>
          <p:nvPr/>
        </p:nvSpPr>
        <p:spPr bwMode="auto">
          <a:xfrm flipH="1">
            <a:off x="8380413" y="3921125"/>
            <a:ext cx="1587" cy="2433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Text Box 28"/>
          <p:cNvSpPr txBox="1">
            <a:spLocks noChangeArrowheads="1"/>
          </p:cNvSpPr>
          <p:nvPr/>
        </p:nvSpPr>
        <p:spPr bwMode="auto">
          <a:xfrm>
            <a:off x="4783138" y="4225925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62" name="Text Box 29"/>
          <p:cNvSpPr txBox="1">
            <a:spLocks noChangeArrowheads="1"/>
          </p:cNvSpPr>
          <p:nvPr/>
        </p:nvSpPr>
        <p:spPr bwMode="auto">
          <a:xfrm rot="-600000">
            <a:off x="6054725" y="4613275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3" name="Line 30"/>
          <p:cNvSpPr>
            <a:spLocks noChangeShapeType="1"/>
          </p:cNvSpPr>
          <p:nvPr/>
        </p:nvSpPr>
        <p:spPr bwMode="auto">
          <a:xfrm>
            <a:off x="5676900" y="3908425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32"/>
          <p:cNvSpPr>
            <a:spLocks noChangeShapeType="1"/>
          </p:cNvSpPr>
          <p:nvPr/>
        </p:nvSpPr>
        <p:spPr bwMode="auto">
          <a:xfrm>
            <a:off x="5668963" y="5119688"/>
            <a:ext cx="1587" cy="6445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5" name="Line 33"/>
          <p:cNvSpPr>
            <a:spLocks noChangeShapeType="1"/>
          </p:cNvSpPr>
          <p:nvPr/>
        </p:nvSpPr>
        <p:spPr bwMode="auto">
          <a:xfrm flipH="1">
            <a:off x="5668963" y="5700713"/>
            <a:ext cx="1587" cy="65563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715000" y="5676900"/>
            <a:ext cx="2641600" cy="536575"/>
            <a:chOff x="3555" y="2665"/>
            <a:chExt cx="1664" cy="338"/>
          </a:xfrm>
        </p:grpSpPr>
        <p:sp>
          <p:nvSpPr>
            <p:cNvPr id="116796" name="Text Box 22"/>
            <p:cNvSpPr txBox="1">
              <a:spLocks noChangeArrowheads="1"/>
            </p:cNvSpPr>
            <p:nvPr/>
          </p:nvSpPr>
          <p:spPr bwMode="auto">
            <a:xfrm rot="635165">
              <a:off x="4050" y="2665"/>
              <a:ext cx="6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</a:t>
              </a:r>
              <a:r>
                <a:rPr lang="en-US" altLang="zh-CN" sz="1400">
                  <a:ea typeface="宋体" charset="-122"/>
                </a:rPr>
                <a:t>+1</a:t>
              </a:r>
              <a:r>
                <a:rPr lang="en-US" altLang="x-none" sz="1400"/>
                <a:t>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6797" name="Line 34"/>
            <p:cNvSpPr>
              <a:spLocks noChangeShapeType="1"/>
            </p:cNvSpPr>
            <p:nvPr/>
          </p:nvSpPr>
          <p:spPr bwMode="auto">
            <a:xfrm>
              <a:off x="3555" y="2701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67" name="Text Box 35"/>
          <p:cNvSpPr txBox="1">
            <a:spLocks noChangeArrowheads="1"/>
          </p:cNvSpPr>
          <p:nvPr/>
        </p:nvSpPr>
        <p:spPr bwMode="auto">
          <a:xfrm rot="706751">
            <a:off x="6742113" y="4110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8" name="Line 36"/>
          <p:cNvSpPr>
            <a:spLocks noChangeShapeType="1"/>
          </p:cNvSpPr>
          <p:nvPr/>
        </p:nvSpPr>
        <p:spPr bwMode="auto">
          <a:xfrm>
            <a:off x="4600575" y="1335088"/>
            <a:ext cx="0" cy="5522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Text Box 37"/>
          <p:cNvSpPr txBox="1">
            <a:spLocks noChangeArrowheads="1"/>
          </p:cNvSpPr>
          <p:nvPr/>
        </p:nvSpPr>
        <p:spPr bwMode="auto">
          <a:xfrm>
            <a:off x="8324850" y="44021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Times New Roman" charset="0"/>
                <a:ea typeface="宋体" charset="-122"/>
              </a:rPr>
              <a:t>deliver</a:t>
            </a:r>
            <a:endParaRPr lang="en-US" altLang="x-none" sz="1800">
              <a:latin typeface="Times New Roman" charset="0"/>
            </a:endParaRPr>
          </a:p>
        </p:txBody>
      </p:sp>
      <p:sp>
        <p:nvSpPr>
          <p:cNvPr id="116770" name="Text Box 38"/>
          <p:cNvSpPr txBox="1">
            <a:spLocks noChangeArrowheads="1"/>
          </p:cNvSpPr>
          <p:nvPr/>
        </p:nvSpPr>
        <p:spPr bwMode="auto">
          <a:xfrm>
            <a:off x="4032250" y="541496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latin typeface="Times New Roman" charset="0"/>
                <a:ea typeface="宋体" charset="-122"/>
              </a:rPr>
              <a:t>deliver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116771" name="Group 64"/>
          <p:cNvGrpSpPr>
            <a:grpSpLocks/>
          </p:cNvGrpSpPr>
          <p:nvPr/>
        </p:nvGrpSpPr>
        <p:grpSpPr bwMode="auto">
          <a:xfrm>
            <a:off x="3708400" y="0"/>
            <a:ext cx="5686425" cy="2909888"/>
            <a:chOff x="-64251" y="1212850"/>
            <a:chExt cx="5687179" cy="2909888"/>
          </a:xfrm>
        </p:grpSpPr>
        <p:sp>
          <p:nvSpPr>
            <p:cNvPr id="116772" name="Oval 3"/>
            <p:cNvSpPr>
              <a:spLocks noChangeArrowheads="1"/>
            </p:cNvSpPr>
            <p:nvPr/>
          </p:nvSpPr>
          <p:spPr bwMode="auto">
            <a:xfrm>
              <a:off x="696913" y="2209800"/>
              <a:ext cx="985837" cy="9620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6773" name="Text Box 4"/>
            <p:cNvSpPr txBox="1">
              <a:spLocks noChangeArrowheads="1"/>
            </p:cNvSpPr>
            <p:nvPr/>
          </p:nvSpPr>
          <p:spPr bwMode="auto">
            <a:xfrm>
              <a:off x="595313" y="2293938"/>
              <a:ext cx="12001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  <p:grpSp>
          <p:nvGrpSpPr>
            <p:cNvPr id="116774" name="Group 36"/>
            <p:cNvGrpSpPr>
              <a:grpSpLocks/>
            </p:cNvGrpSpPr>
            <p:nvPr/>
          </p:nvGrpSpPr>
          <p:grpSpPr bwMode="auto">
            <a:xfrm>
              <a:off x="3252790" y="1925640"/>
              <a:ext cx="2370138" cy="1254126"/>
              <a:chOff x="2049" y="1213"/>
              <a:chExt cx="1493" cy="790"/>
            </a:xfrm>
          </p:grpSpPr>
          <p:sp>
            <p:nvSpPr>
              <p:cNvPr id="116792" name="Freeform 14"/>
              <p:cNvSpPr>
                <a:spLocks/>
              </p:cNvSpPr>
              <p:nvPr/>
            </p:nvSpPr>
            <p:spPr bwMode="auto">
              <a:xfrm>
                <a:off x="2049" y="1440"/>
                <a:ext cx="294" cy="563"/>
              </a:xfrm>
              <a:custGeom>
                <a:avLst/>
                <a:gdLst>
                  <a:gd name="T0" fmla="*/ 0 w 735"/>
                  <a:gd name="T1" fmla="*/ 1 h 1080"/>
                  <a:gd name="T2" fmla="*/ 0 w 735"/>
                  <a:gd name="T3" fmla="*/ 1 h 1080"/>
                  <a:gd name="T4" fmla="*/ 0 60000 65536"/>
                  <a:gd name="T5" fmla="*/ 0 60000 65536"/>
                  <a:gd name="T6" fmla="*/ 0 w 735"/>
                  <a:gd name="T7" fmla="*/ 0 h 1080"/>
                  <a:gd name="T8" fmla="*/ 735 w 735"/>
                  <a:gd name="T9" fmla="*/ 1080 h 10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5" h="1080">
                    <a:moveTo>
                      <a:pt x="0" y="195"/>
                    </a:moveTo>
                    <a:cubicBezTo>
                      <a:pt x="690" y="0"/>
                      <a:pt x="735" y="1080"/>
                      <a:pt x="0" y="8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93" name="Text Box 15"/>
              <p:cNvSpPr txBox="1">
                <a:spLocks noChangeArrowheads="1"/>
              </p:cNvSpPr>
              <p:nvPr/>
            </p:nvSpPr>
            <p:spPr bwMode="auto">
              <a:xfrm>
                <a:off x="2244" y="1638"/>
                <a:ext cx="11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4" name="Text Box 16"/>
              <p:cNvSpPr txBox="1">
                <a:spLocks noChangeArrowheads="1"/>
              </p:cNvSpPr>
              <p:nvPr/>
            </p:nvSpPr>
            <p:spPr bwMode="auto">
              <a:xfrm>
                <a:off x="2228" y="1213"/>
                <a:ext cx="1314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</a:t>
                </a:r>
              </a:p>
              <a:p>
                <a:pPr eaLnBrk="1" hangingPunct="1"/>
                <a:r>
                  <a:rPr lang="en-US" altLang="x-none" sz="1600"/>
                  <a:t>   isNAK(rcvpkt)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5" name="Line 17"/>
              <p:cNvSpPr>
                <a:spLocks noChangeShapeType="1"/>
              </p:cNvSpPr>
              <p:nvPr/>
            </p:nvSpPr>
            <p:spPr bwMode="auto">
              <a:xfrm>
                <a:off x="2303" y="163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775" name="Text Box 31"/>
            <p:cNvSpPr txBox="1">
              <a:spLocks noChangeArrowheads="1"/>
            </p:cNvSpPr>
            <p:nvPr/>
          </p:nvSpPr>
          <p:spPr bwMode="auto">
            <a:xfrm>
              <a:off x="-64251" y="1212850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  <p:sp>
          <p:nvSpPr>
            <p:cNvPr id="116776" name="Line 33"/>
            <p:cNvSpPr>
              <a:spLocks noChangeShapeType="1"/>
            </p:cNvSpPr>
            <p:nvPr/>
          </p:nvSpPr>
          <p:spPr bwMode="auto">
            <a:xfrm>
              <a:off x="633684" y="1960996"/>
              <a:ext cx="148953" cy="4504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777" name="Group 40"/>
            <p:cNvGrpSpPr>
              <a:grpSpLocks/>
            </p:cNvGrpSpPr>
            <p:nvPr/>
          </p:nvGrpSpPr>
          <p:grpSpPr bwMode="auto">
            <a:xfrm>
              <a:off x="1004888" y="1212851"/>
              <a:ext cx="3643311" cy="1971676"/>
              <a:chOff x="633" y="764"/>
              <a:chExt cx="2295" cy="1242"/>
            </a:xfrm>
          </p:grpSpPr>
          <p:grpSp>
            <p:nvGrpSpPr>
              <p:cNvPr id="116783" name="Group 22"/>
              <p:cNvGrpSpPr>
                <a:grpSpLocks/>
              </p:cNvGrpSpPr>
              <p:nvPr/>
            </p:nvGrpSpPr>
            <p:grpSpPr bwMode="auto">
              <a:xfrm>
                <a:off x="1444" y="1400"/>
                <a:ext cx="677" cy="606"/>
                <a:chOff x="1540" y="2116"/>
                <a:chExt cx="677" cy="606"/>
              </a:xfrm>
            </p:grpSpPr>
            <p:sp>
              <p:nvSpPr>
                <p:cNvPr id="116790" name="Oval 83"/>
                <p:cNvSpPr>
                  <a:spLocks noChangeArrowheads="1"/>
                </p:cNvSpPr>
                <p:nvPr/>
              </p:nvSpPr>
              <p:spPr bwMode="auto">
                <a:xfrm>
                  <a:off x="1565" y="2116"/>
                  <a:ext cx="621" cy="60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1167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40" y="2163"/>
                  <a:ext cx="67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Wait for ACK or NAK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  <p:grpSp>
            <p:nvGrpSpPr>
              <p:cNvPr id="116784" name="Group 39"/>
              <p:cNvGrpSpPr>
                <a:grpSpLocks/>
              </p:cNvGrpSpPr>
              <p:nvPr/>
            </p:nvGrpSpPr>
            <p:grpSpPr bwMode="auto">
              <a:xfrm>
                <a:off x="633" y="764"/>
                <a:ext cx="2295" cy="639"/>
                <a:chOff x="633" y="764"/>
                <a:chExt cx="2295" cy="639"/>
              </a:xfrm>
            </p:grpSpPr>
            <p:sp>
              <p:nvSpPr>
                <p:cNvPr id="1167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33" y="939"/>
                  <a:ext cx="229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snkpkt = make_pkt(data, checksum)</a:t>
                  </a:r>
                </a:p>
                <a:p>
                  <a:pPr eaLnBrk="1" hangingPunct="1"/>
                  <a:r>
                    <a:rPr lang="en-US" altLang="x-none" sz="1600"/>
                    <a:t>udt_send(sndpkt)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  <p:grpSp>
              <p:nvGrpSpPr>
                <p:cNvPr id="116786" name="Group 37"/>
                <p:cNvGrpSpPr>
                  <a:grpSpLocks/>
                </p:cNvGrpSpPr>
                <p:nvPr/>
              </p:nvGrpSpPr>
              <p:grpSpPr bwMode="auto">
                <a:xfrm>
                  <a:off x="650" y="764"/>
                  <a:ext cx="1421" cy="639"/>
                  <a:chOff x="650" y="764"/>
                  <a:chExt cx="1421" cy="639"/>
                </a:xfrm>
              </p:grpSpPr>
              <p:sp>
                <p:nvSpPr>
                  <p:cNvPr id="11678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699" y="967"/>
                    <a:ext cx="62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8" name="Freeform 10"/>
                  <p:cNvSpPr>
                    <a:spLocks/>
                  </p:cNvSpPr>
                  <p:nvPr/>
                </p:nvSpPr>
                <p:spPr bwMode="auto">
                  <a:xfrm flipV="1">
                    <a:off x="666" y="1247"/>
                    <a:ext cx="1134" cy="156"/>
                  </a:xfrm>
                  <a:custGeom>
                    <a:avLst/>
                    <a:gdLst>
                      <a:gd name="T0" fmla="*/ 0 w 2835"/>
                      <a:gd name="T1" fmla="*/ 0 h 525"/>
                      <a:gd name="T2" fmla="*/ 0 w 2835"/>
                      <a:gd name="T3" fmla="*/ 0 h 525"/>
                      <a:gd name="T4" fmla="*/ 0 60000 65536"/>
                      <a:gd name="T5" fmla="*/ 0 60000 65536"/>
                      <a:gd name="T6" fmla="*/ 0 w 2835"/>
                      <a:gd name="T7" fmla="*/ 0 h 525"/>
                      <a:gd name="T8" fmla="*/ 2835 w 2835"/>
                      <a:gd name="T9" fmla="*/ 525 h 5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835" h="525">
                        <a:moveTo>
                          <a:pt x="0" y="0"/>
                        </a:moveTo>
                        <a:cubicBezTo>
                          <a:pt x="60" y="525"/>
                          <a:pt x="2835" y="495"/>
                          <a:pt x="2835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0" y="764"/>
                    <a:ext cx="1421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 sz="1600"/>
                      <a:t>rdt_send(data)</a:t>
                    </a:r>
                    <a:endParaRPr lang="en-US" altLang="x-none" sz="1600">
                      <a:latin typeface="Times New Roman" charset="0"/>
                    </a:endParaRPr>
                  </a:p>
                </p:txBody>
              </p:sp>
            </p:grpSp>
          </p:grpSp>
        </p:grpSp>
        <p:grpSp>
          <p:nvGrpSpPr>
            <p:cNvPr id="116778" name="Group 38"/>
            <p:cNvGrpSpPr>
              <a:grpSpLocks/>
            </p:cNvGrpSpPr>
            <p:nvPr/>
          </p:nvGrpSpPr>
          <p:grpSpPr bwMode="auto">
            <a:xfrm>
              <a:off x="1071564" y="3140075"/>
              <a:ext cx="3548063" cy="982663"/>
              <a:chOff x="675" y="1978"/>
              <a:chExt cx="2235" cy="619"/>
            </a:xfrm>
          </p:grpSpPr>
          <p:sp>
            <p:nvSpPr>
              <p:cNvPr id="116779" name="Freeform 11"/>
              <p:cNvSpPr>
                <a:spLocks/>
              </p:cNvSpPr>
              <p:nvPr/>
            </p:nvSpPr>
            <p:spPr bwMode="auto">
              <a:xfrm>
                <a:off x="696" y="1978"/>
                <a:ext cx="1134" cy="156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0" name="Text Box 12"/>
              <p:cNvSpPr txBox="1">
                <a:spLocks noChangeArrowheads="1"/>
              </p:cNvSpPr>
              <p:nvPr/>
            </p:nvSpPr>
            <p:spPr bwMode="auto">
              <a:xfrm>
                <a:off x="675" y="2200"/>
                <a:ext cx="2235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isACK(rcvpkt)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81" name="Line 13"/>
              <p:cNvSpPr>
                <a:spLocks noChangeShapeType="1"/>
              </p:cNvSpPr>
              <p:nvPr/>
            </p:nvSpPr>
            <p:spPr bwMode="auto">
              <a:xfrm>
                <a:off x="739" y="24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2" name="Text Box 35"/>
              <p:cNvSpPr txBox="1">
                <a:spLocks noChangeArrowheads="1"/>
              </p:cNvSpPr>
              <p:nvPr/>
            </p:nvSpPr>
            <p:spPr bwMode="auto">
              <a:xfrm>
                <a:off x="921" y="2385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>
                    <a:latin typeface="Symbol" charset="2"/>
                  </a:rPr>
                  <a:t>L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247701" y="6205538"/>
            <a:ext cx="4429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 dirty="0"/>
              <a:t>Fix </a:t>
            </a:r>
            <a:r>
              <a:rPr lang="en-US" altLang="x-none" sz="2000"/>
              <a:t>miss guess NACK: </a:t>
            </a:r>
            <a:br>
              <a:rPr lang="en-US" altLang="x-none" sz="2000"/>
            </a:br>
            <a:r>
              <a:rPr lang="en-US" altLang="x-none" sz="2000"/>
              <a:t>provide </a:t>
            </a:r>
            <a:r>
              <a:rPr lang="en-US" altLang="x-none" sz="2000" dirty="0"/>
              <a:t>info for receiver to distinguish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76837" y="272111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NACK: </a:t>
            </a:r>
            <a:br>
              <a:rPr lang="en-US" altLang="ja-JP" sz="2000" dirty="0"/>
            </a:br>
            <a:r>
              <a:rPr lang="en-US" altLang="ja-JP" sz="2000" dirty="0"/>
              <a:t>if wrong, duplicate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77397" y="281582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ACK: </a:t>
            </a:r>
            <a:br>
              <a:rPr lang="en-US" altLang="ja-JP" sz="2000" dirty="0"/>
            </a:br>
            <a:r>
              <a:rPr lang="en-US" altLang="ja-JP" sz="2000" dirty="0"/>
              <a:t>if wrong, missing </a:t>
            </a:r>
            <a:r>
              <a:rPr lang="en-US" altLang="ja-JP" sz="2000" dirty="0" err="1"/>
              <a:t>pkt</a:t>
            </a:r>
            <a:endParaRPr lang="en-US" altLang="ja-JP" sz="2000" dirty="0"/>
          </a:p>
        </p:txBody>
      </p:sp>
      <p:sp>
        <p:nvSpPr>
          <p:cNvPr id="68" name="Rectangle 67"/>
          <p:cNvSpPr/>
          <p:nvPr/>
        </p:nvSpPr>
        <p:spPr>
          <a:xfrm>
            <a:off x="4714875" y="6358643"/>
            <a:ext cx="4230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/>
              <a:t>Home exercise: fix miss guess ACK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EC8661-3DC7-6445-B738-043A8D58CFDE}" type="slidenum">
              <a:rPr lang="en-US" altLang="x-none" sz="1400">
                <a:latin typeface="Times New Roman" charset="0"/>
              </a:rPr>
              <a:pPr eaLnBrk="1" hangingPunct="1"/>
              <a:t>24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Handle Control Message Corruption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6149"/>
            <a:ext cx="78867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Handling ambiguity: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adds </a:t>
            </a: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sequence </a:t>
            </a:r>
            <a:b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</a:b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number</a:t>
            </a:r>
            <a:r>
              <a:rPr lang="en-US" altLang="x-none" sz="2400" dirty="0">
                <a:ea typeface="ＭＳ Ｐゴシック" charset="-128"/>
              </a:rPr>
              <a:t> to each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retransmits current </a:t>
            </a:r>
            <a:br>
              <a:rPr lang="en-US" altLang="zh-CN" sz="2400" dirty="0">
                <a:ea typeface="宋体" charset="-122"/>
              </a:rPr>
            </a:b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if ACK/NAK garbled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Guess NACK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discards (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</a:t>
            </a:r>
            <a:br>
              <a:rPr lang="en-US" altLang="zh-CN" sz="2400" dirty="0">
                <a:ea typeface="宋体" charset="-122"/>
              </a:rPr>
            </a:br>
            <a:r>
              <a:rPr lang="en-US" altLang="ja-JP" sz="2400" dirty="0">
                <a:ea typeface="ＭＳ Ｐゴシック" charset="-128"/>
              </a:rPr>
              <a:t>deliver up) duplicate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endParaRPr lang="en-US" altLang="ja-JP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fix effect of wrong guess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8788" name="Group 10"/>
          <p:cNvGrpSpPr>
            <a:grpSpLocks/>
          </p:cNvGrpSpPr>
          <p:nvPr/>
        </p:nvGrpSpPr>
        <p:grpSpPr bwMode="auto">
          <a:xfrm>
            <a:off x="5280025" y="2286000"/>
            <a:ext cx="3467100" cy="1401762"/>
            <a:chOff x="3084" y="2849"/>
            <a:chExt cx="2184" cy="883"/>
          </a:xfrm>
        </p:grpSpPr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3139" y="3035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Comic Sans MS" charset="0"/>
                </a:rPr>
                <a:t>sender sends one packet,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then waits for receiver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response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084" y="2952"/>
              <a:ext cx="2184" cy="7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118791" name="Group 7"/>
            <p:cNvGrpSpPr>
              <a:grpSpLocks/>
            </p:cNvGrpSpPr>
            <p:nvPr/>
          </p:nvGrpSpPr>
          <p:grpSpPr bwMode="auto">
            <a:xfrm>
              <a:off x="3141" y="2849"/>
              <a:ext cx="1106" cy="250"/>
              <a:chOff x="2943" y="2669"/>
              <a:chExt cx="1106" cy="250"/>
            </a:xfrm>
          </p:grpSpPr>
          <p:sp>
            <p:nvSpPr>
              <p:cNvPr id="118792" name="Rectangle 8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8793" name="Text Box 9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stop and wait</a:t>
                </a:r>
                <a:endParaRPr lang="en-US" altLang="x-none">
                  <a:latin typeface="Times New Roman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219200" y="5326064"/>
            <a:ext cx="77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Comment: It is always harder to deal with control message errors than data message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763EBF-296C-8446-A39F-BC2F68D514FA}" type="slidenum">
              <a:rPr lang="en-US" altLang="x-none" sz="1400">
                <a:latin typeface="Times New Roman" charset="0"/>
              </a:rPr>
              <a:pPr eaLnBrk="1" hangingPunct="1"/>
              <a:t>25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277225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ender,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ACK/NAKs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2560638" y="2638425"/>
            <a:ext cx="901700" cy="836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66988" y="2727325"/>
            <a:ext cx="10906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Wait for </a:t>
            </a:r>
            <a:br>
              <a:rPr lang="en-US" altLang="x-none" sz="1400"/>
            </a:br>
            <a:r>
              <a:rPr lang="en-US" altLang="x-none" sz="1400"/>
              <a:t>pkt </a:t>
            </a: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x-none" sz="1400"/>
              <a:t> from above</a:t>
            </a:r>
            <a:endParaRPr lang="en-US" altLang="x-none" sz="1400">
              <a:latin typeface="Times New Roman" charset="0"/>
            </a:endParaRPr>
          </a:p>
        </p:txBody>
      </p:sp>
      <p:sp>
        <p:nvSpPr>
          <p:cNvPr id="120837" name="Line 8"/>
          <p:cNvSpPr>
            <a:spLocks noChangeShapeType="1"/>
          </p:cNvSpPr>
          <p:nvPr/>
        </p:nvSpPr>
        <p:spPr bwMode="auto">
          <a:xfrm>
            <a:off x="2286000" y="2593975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816225" y="1597025"/>
            <a:ext cx="3694113" cy="1854200"/>
            <a:chOff x="1968" y="797"/>
            <a:chExt cx="2327" cy="1168"/>
          </a:xfrm>
        </p:grpSpPr>
        <p:grpSp>
          <p:nvGrpSpPr>
            <p:cNvPr id="120861" name="Group 10"/>
            <p:cNvGrpSpPr>
              <a:grpSpLocks/>
            </p:cNvGrpSpPr>
            <p:nvPr/>
          </p:nvGrpSpPr>
          <p:grpSpPr bwMode="auto">
            <a:xfrm>
              <a:off x="3011" y="1420"/>
              <a:ext cx="751" cy="545"/>
              <a:chOff x="2893" y="1499"/>
              <a:chExt cx="722" cy="510"/>
            </a:xfrm>
          </p:grpSpPr>
          <p:sp>
            <p:nvSpPr>
              <p:cNvPr id="120867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68" name="Text Box 12"/>
              <p:cNvSpPr txBox="1">
                <a:spLocks noChangeArrowheads="1"/>
              </p:cNvSpPr>
              <p:nvPr/>
            </p:nvSpPr>
            <p:spPr bwMode="auto">
              <a:xfrm>
                <a:off x="2955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20862" name="Group 41"/>
            <p:cNvGrpSpPr>
              <a:grpSpLocks/>
            </p:cNvGrpSpPr>
            <p:nvPr/>
          </p:nvGrpSpPr>
          <p:grpSpPr bwMode="auto">
            <a:xfrm>
              <a:off x="1968" y="797"/>
              <a:ext cx="2327" cy="685"/>
              <a:chOff x="1968" y="797"/>
              <a:chExt cx="2327" cy="685"/>
            </a:xfrm>
          </p:grpSpPr>
          <p:sp>
            <p:nvSpPr>
              <p:cNvPr id="120863" name="Text Box 5"/>
              <p:cNvSpPr txBox="1">
                <a:spLocks noChangeArrowheads="1"/>
              </p:cNvSpPr>
              <p:nvPr/>
            </p:nvSpPr>
            <p:spPr bwMode="auto">
              <a:xfrm>
                <a:off x="1968" y="994"/>
                <a:ext cx="232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sndpkt = make_pkt(</a:t>
                </a:r>
                <a:r>
                  <a:rPr lang="en-US" altLang="zh-CN" sz="1600">
                    <a:solidFill>
                      <a:srgbClr val="FF0000"/>
                    </a:solidFill>
                    <a:ea typeface="宋体" charset="-122"/>
                  </a:rPr>
                  <a:t>n</a:t>
                </a:r>
                <a:r>
                  <a:rPr lang="en-US" altLang="x-none" sz="1600"/>
                  <a:t>, 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4" name="Text Box 6"/>
              <p:cNvSpPr txBox="1">
                <a:spLocks noChangeArrowheads="1"/>
              </p:cNvSpPr>
              <p:nvPr/>
            </p:nvSpPr>
            <p:spPr bwMode="auto">
              <a:xfrm>
                <a:off x="1977" y="797"/>
                <a:ext cx="1330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5" name="Line 7"/>
              <p:cNvSpPr>
                <a:spLocks noChangeShapeType="1"/>
              </p:cNvSpPr>
              <p:nvPr/>
            </p:nvSpPr>
            <p:spPr bwMode="auto">
              <a:xfrm>
                <a:off x="2051" y="1027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6" name="Freeform 13"/>
              <p:cNvSpPr>
                <a:spLocks/>
              </p:cNvSpPr>
              <p:nvPr/>
            </p:nvSpPr>
            <p:spPr bwMode="auto">
              <a:xfrm flipV="1">
                <a:off x="2158" y="1343"/>
                <a:ext cx="934" cy="139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281613" y="2252663"/>
            <a:ext cx="2849562" cy="1157287"/>
            <a:chOff x="3521" y="1210"/>
            <a:chExt cx="1795" cy="729"/>
          </a:xfrm>
        </p:grpSpPr>
        <p:sp>
          <p:nvSpPr>
            <p:cNvPr id="120857" name="Freeform 14"/>
            <p:cNvSpPr>
              <a:spLocks/>
            </p:cNvSpPr>
            <p:nvPr/>
          </p:nvSpPr>
          <p:spPr bwMode="auto">
            <a:xfrm rot="-1357180">
              <a:off x="3521" y="1333"/>
              <a:ext cx="294" cy="432"/>
            </a:xfrm>
            <a:custGeom>
              <a:avLst/>
              <a:gdLst>
                <a:gd name="T0" fmla="*/ 0 w 735"/>
                <a:gd name="T1" fmla="*/ 0 h 1080"/>
                <a:gd name="T2" fmla="*/ 0 w 735"/>
                <a:gd name="T3" fmla="*/ 0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8" name="Text Box 15"/>
            <p:cNvSpPr txBox="1">
              <a:spLocks noChangeArrowheads="1"/>
            </p:cNvSpPr>
            <p:nvPr/>
          </p:nvSpPr>
          <p:spPr bwMode="auto">
            <a:xfrm>
              <a:off x="3725" y="1687"/>
              <a:ext cx="14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9" name="Text Box 16"/>
            <p:cNvSpPr txBox="1">
              <a:spLocks noChangeArrowheads="1"/>
            </p:cNvSpPr>
            <p:nvPr/>
          </p:nvSpPr>
          <p:spPr bwMode="auto">
            <a:xfrm>
              <a:off x="3701" y="1210"/>
              <a:ext cx="161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60" name="Line 17"/>
            <p:cNvSpPr>
              <a:spLocks noChangeShapeType="1"/>
            </p:cNvSpPr>
            <p:nvPr/>
          </p:nvSpPr>
          <p:spPr bwMode="auto">
            <a:xfrm>
              <a:off x="3808" y="1712"/>
              <a:ext cx="9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420938" y="4478338"/>
            <a:ext cx="4776787" cy="1617662"/>
            <a:chOff x="1719" y="2612"/>
            <a:chExt cx="3009" cy="1019"/>
          </a:xfrm>
        </p:grpSpPr>
        <p:sp>
          <p:nvSpPr>
            <p:cNvPr id="120850" name="Freeform 19"/>
            <p:cNvSpPr>
              <a:spLocks/>
            </p:cNvSpPr>
            <p:nvPr/>
          </p:nvSpPr>
          <p:spPr bwMode="auto">
            <a:xfrm>
              <a:off x="2268" y="3011"/>
              <a:ext cx="1012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Text Box 21"/>
            <p:cNvSpPr txBox="1">
              <a:spLocks noChangeArrowheads="1"/>
            </p:cNvSpPr>
            <p:nvPr/>
          </p:nvSpPr>
          <p:spPr bwMode="auto">
            <a:xfrm>
              <a:off x="2120" y="3379"/>
              <a:ext cx="2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n+</a:t>
              </a:r>
              <a:r>
                <a:rPr lang="en-US" altLang="x-none" sz="1600">
                  <a:solidFill>
                    <a:srgbClr val="FF0000"/>
                  </a:solidFill>
                </a:rPr>
                <a:t>1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2" name="Text Box 22"/>
            <p:cNvSpPr txBox="1">
              <a:spLocks noChangeArrowheads="1"/>
            </p:cNvSpPr>
            <p:nvPr/>
          </p:nvSpPr>
          <p:spPr bwMode="auto">
            <a:xfrm>
              <a:off x="2164" y="3166"/>
              <a:ext cx="15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3" name="Line 23"/>
            <p:cNvSpPr>
              <a:spLocks noChangeShapeType="1"/>
            </p:cNvSpPr>
            <p:nvPr/>
          </p:nvSpPr>
          <p:spPr bwMode="auto">
            <a:xfrm>
              <a:off x="2194" y="3388"/>
              <a:ext cx="18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54" name="Group 34"/>
            <p:cNvGrpSpPr>
              <a:grpSpLocks/>
            </p:cNvGrpSpPr>
            <p:nvPr/>
          </p:nvGrpSpPr>
          <p:grpSpPr bwMode="auto">
            <a:xfrm>
              <a:off x="1719" y="2612"/>
              <a:ext cx="718" cy="519"/>
              <a:chOff x="4957" y="3266"/>
              <a:chExt cx="718" cy="519"/>
            </a:xfrm>
          </p:grpSpPr>
          <p:sp>
            <p:nvSpPr>
              <p:cNvPr id="12085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56" name="Text Box 36"/>
              <p:cNvSpPr txBox="1">
                <a:spLocks noChangeArrowheads="1"/>
              </p:cNvSpPr>
              <p:nvPr/>
            </p:nvSpPr>
            <p:spPr bwMode="auto">
              <a:xfrm>
                <a:off x="5016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681538" y="3282950"/>
            <a:ext cx="3698875" cy="2073275"/>
            <a:chOff x="3143" y="1859"/>
            <a:chExt cx="2330" cy="1306"/>
          </a:xfrm>
        </p:grpSpPr>
        <p:sp>
          <p:nvSpPr>
            <p:cNvPr id="120843" name="Freeform 20"/>
            <p:cNvSpPr>
              <a:spLocks/>
            </p:cNvSpPr>
            <p:nvPr/>
          </p:nvSpPr>
          <p:spPr bwMode="auto">
            <a:xfrm rot="5400000" flipH="1" flipV="1">
              <a:off x="3168" y="2203"/>
              <a:ext cx="802" cy="113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4" name="Text Box 24"/>
            <p:cNvSpPr txBox="1">
              <a:spLocks noChangeArrowheads="1"/>
            </p:cNvSpPr>
            <p:nvPr/>
          </p:nvSpPr>
          <p:spPr bwMode="auto">
            <a:xfrm>
              <a:off x="3586" y="1999"/>
              <a:ext cx="18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20845" name="Line 25"/>
            <p:cNvSpPr>
              <a:spLocks noChangeShapeType="1"/>
            </p:cNvSpPr>
            <p:nvPr/>
          </p:nvSpPr>
          <p:spPr bwMode="auto">
            <a:xfrm>
              <a:off x="3667" y="251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46" name="Group 31"/>
            <p:cNvGrpSpPr>
              <a:grpSpLocks/>
            </p:cNvGrpSpPr>
            <p:nvPr/>
          </p:nvGrpSpPr>
          <p:grpSpPr bwMode="auto">
            <a:xfrm>
              <a:off x="3143" y="2646"/>
              <a:ext cx="731" cy="519"/>
              <a:chOff x="4242" y="2812"/>
              <a:chExt cx="731" cy="519"/>
            </a:xfrm>
          </p:grpSpPr>
          <p:sp>
            <p:nvSpPr>
              <p:cNvPr id="120848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49" name="Text Box 33"/>
              <p:cNvSpPr txBox="1">
                <a:spLocks noChangeArrowheads="1"/>
              </p:cNvSpPr>
              <p:nvPr/>
            </p:nvSpPr>
            <p:spPr bwMode="auto">
              <a:xfrm>
                <a:off x="4269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</a:t>
                </a:r>
              </a:p>
              <a:p>
                <a:pPr eaLnBrk="1" hangingPunct="1"/>
                <a:r>
                  <a:rPr lang="en-US" altLang="x-none" sz="1200"/>
                  <a:t> pkt </a:t>
                </a:r>
                <a:r>
                  <a:rPr lang="en-US" altLang="zh-CN" sz="1200">
                    <a:solidFill>
                      <a:srgbClr val="FF0000"/>
                    </a:solidFill>
                    <a:ea typeface="宋体" charset="-122"/>
                  </a:rPr>
                  <a:t>n+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1 </a:t>
                </a:r>
                <a:br>
                  <a:rPr lang="en-US" altLang="zh-CN" sz="1200">
                    <a:solidFill>
                      <a:srgbClr val="FF0000"/>
                    </a:solidFill>
                  </a:rPr>
                </a:br>
                <a:r>
                  <a:rPr lang="en-US" altLang="x-none" sz="1200"/>
                  <a:t>from above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0847" name="Text Box 37"/>
            <p:cNvSpPr txBox="1">
              <a:spLocks noChangeArrowheads="1"/>
            </p:cNvSpPr>
            <p:nvPr/>
          </p:nvSpPr>
          <p:spPr bwMode="auto">
            <a:xfrm>
              <a:off x="3908" y="2516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  <p:sp>
        <p:nvSpPr>
          <p:cNvPr id="178230" name="Line 54"/>
          <p:cNvSpPr>
            <a:spLocks noChangeShapeType="1"/>
          </p:cNvSpPr>
          <p:nvPr/>
        </p:nvSpPr>
        <p:spPr bwMode="auto">
          <a:xfrm flipH="1" flipV="1">
            <a:off x="2397125" y="4092575"/>
            <a:ext cx="128588" cy="4635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5DED06-8CF9-7040-981E-4EA8419103F8}" type="slidenum">
              <a:rPr lang="en-US" altLang="x-none" sz="1400">
                <a:latin typeface="Times New Roman" charset="0"/>
              </a:rPr>
              <a:pPr eaLnBrk="1" hangingPunct="1"/>
              <a:t>26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57163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</a:t>
            </a:r>
            <a:endParaRPr lang="en-US" altLang="x-none" sz="3200">
              <a:ea typeface="ＭＳ Ｐゴシック" charset="-128"/>
            </a:endParaRPr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3038475" y="3590925"/>
            <a:ext cx="817563" cy="795338"/>
            <a:chOff x="963" y="1131"/>
            <a:chExt cx="515" cy="501"/>
          </a:xfrm>
        </p:grpSpPr>
        <p:sp>
          <p:nvSpPr>
            <p:cNvPr id="122904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2905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</a:t>
              </a:r>
            </a:p>
            <a:p>
              <a:pPr eaLnBrk="1" hangingPunct="1"/>
              <a:r>
                <a:rPr lang="en-US" altLang="zh-CN" sz="1400">
                  <a:ea typeface="宋体" charset="-122"/>
                </a:rPr>
                <a:t>n</a:t>
              </a:r>
              <a:r>
                <a:rPr lang="en-US" altLang="x-none" sz="1400"/>
                <a:t> from below</a:t>
              </a:r>
              <a:endParaRPr lang="en-US" altLang="x-none" sz="1400">
                <a:latin typeface="Times New Roman" charset="0"/>
              </a:endParaRPr>
            </a:p>
          </p:txBody>
        </p:sp>
      </p:grpSp>
      <p:sp>
        <p:nvSpPr>
          <p:cNvPr id="122884" name="Line 6"/>
          <p:cNvSpPr>
            <a:spLocks noChangeShapeType="1"/>
          </p:cNvSpPr>
          <p:nvPr/>
        </p:nvSpPr>
        <p:spPr bwMode="auto">
          <a:xfrm>
            <a:off x="2874963" y="2520950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124200" y="1522413"/>
            <a:ext cx="3981450" cy="2900362"/>
            <a:chOff x="1968" y="809"/>
            <a:chExt cx="2508" cy="1827"/>
          </a:xfrm>
        </p:grpSpPr>
        <p:sp>
          <p:nvSpPr>
            <p:cNvPr id="122897" name="Freeform 7"/>
            <p:cNvSpPr>
              <a:spLocks/>
            </p:cNvSpPr>
            <p:nvPr/>
          </p:nvSpPr>
          <p:spPr bwMode="auto">
            <a:xfrm flipV="1">
              <a:off x="2240" y="1638"/>
              <a:ext cx="1002" cy="495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898" name="Group 15"/>
            <p:cNvGrpSpPr>
              <a:grpSpLocks/>
            </p:cNvGrpSpPr>
            <p:nvPr/>
          </p:nvGrpSpPr>
          <p:grpSpPr bwMode="auto">
            <a:xfrm>
              <a:off x="2984" y="2134"/>
              <a:ext cx="520" cy="502"/>
              <a:chOff x="4398" y="3133"/>
              <a:chExt cx="520" cy="502"/>
            </a:xfrm>
          </p:grpSpPr>
          <p:sp>
            <p:nvSpPr>
              <p:cNvPr id="122902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2903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 </a:t>
                </a:r>
              </a:p>
              <a:p>
                <a:pPr eaLnBrk="1" hangingPunct="1"/>
                <a:r>
                  <a:rPr lang="en-US" altLang="zh-CN" sz="1200">
                    <a:ea typeface="宋体" charset="-122"/>
                  </a:rPr>
                  <a:t>n+</a:t>
                </a:r>
                <a:r>
                  <a:rPr lang="en-US" altLang="x-none" sz="1200"/>
                  <a:t>1 from below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1968" y="809"/>
              <a:ext cx="250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has_seq(</a:t>
              </a:r>
              <a:r>
                <a:rPr lang="en-US" altLang="zh-CN" sz="1400">
                  <a:solidFill>
                    <a:srgbClr val="FF0000"/>
                  </a:solidFill>
                  <a:ea typeface="宋体" charset="-122"/>
                </a:rPr>
                <a:t>n</a:t>
              </a:r>
              <a:r>
                <a:rPr lang="en-US" altLang="zh-CN" sz="1400">
                  <a:ea typeface="宋体" charset="-122"/>
                </a:rPr>
                <a:t>, </a:t>
              </a:r>
              <a:r>
                <a:rPr lang="en-US" altLang="x-none" sz="1400"/>
                <a:t>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>
              <a:off x="2037" y="1168"/>
              <a:ext cx="12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1976" y="1141"/>
              <a:ext cx="218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3675" y="3889375"/>
            <a:ext cx="2624138" cy="708025"/>
            <a:chOff x="193675" y="3889378"/>
            <a:chExt cx="2624138" cy="708025"/>
          </a:xfrm>
        </p:grpSpPr>
        <p:sp>
          <p:nvSpPr>
            <p:cNvPr id="122895" name="Text Box 26"/>
            <p:cNvSpPr txBox="1">
              <a:spLocks noChangeArrowheads="1"/>
            </p:cNvSpPr>
            <p:nvPr/>
          </p:nvSpPr>
          <p:spPr bwMode="auto">
            <a:xfrm>
              <a:off x="193675" y="3889378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</a:t>
              </a:r>
              <a:r>
                <a:rPr lang="en-US" altLang="x-none" sz="1600" b="1">
                  <a:solidFill>
                    <a:srgbClr val="FF0000"/>
                  </a:solidFill>
                </a:rPr>
                <a:t>!</a:t>
              </a:r>
              <a:r>
                <a:rPr lang="en-US" altLang="x-none" sz="1400"/>
                <a:t> has_seq(</a:t>
              </a:r>
              <a:r>
                <a:rPr lang="en-US" altLang="zh-CN" sz="1400">
                  <a:ea typeface="宋体" charset="-122"/>
                </a:rPr>
                <a:t>n,</a:t>
              </a:r>
              <a:r>
                <a:rPr lang="en-US" altLang="x-none" sz="1400"/>
                <a:t>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2896" name="Line 27"/>
            <p:cNvSpPr>
              <a:spLocks noChangeShapeType="1"/>
            </p:cNvSpPr>
            <p:nvPr/>
          </p:nvSpPr>
          <p:spPr bwMode="auto">
            <a:xfrm>
              <a:off x="277813" y="4597403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76" name="Freeform 32"/>
          <p:cNvSpPr>
            <a:spLocks/>
          </p:cNvSpPr>
          <p:nvPr/>
        </p:nvSpPr>
        <p:spPr bwMode="auto">
          <a:xfrm rot="20579453" flipH="1">
            <a:off x="2235200" y="3878263"/>
            <a:ext cx="839788" cy="863600"/>
          </a:xfrm>
          <a:custGeom>
            <a:avLst/>
            <a:gdLst>
              <a:gd name="T0" fmla="*/ 12884437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41288" y="2836863"/>
            <a:ext cx="3087687" cy="1257300"/>
            <a:chOff x="89" y="1637"/>
            <a:chExt cx="1945" cy="792"/>
          </a:xfrm>
        </p:grpSpPr>
        <p:sp>
          <p:nvSpPr>
            <p:cNvPr id="122890" name="Text Box 31"/>
            <p:cNvSpPr txBox="1">
              <a:spLocks noChangeArrowheads="1"/>
            </p:cNvSpPr>
            <p:nvPr/>
          </p:nvSpPr>
          <p:spPr bwMode="auto">
            <a:xfrm>
              <a:off x="127" y="1852"/>
              <a:ext cx="190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22891" name="Group 36"/>
            <p:cNvGrpSpPr>
              <a:grpSpLocks/>
            </p:cNvGrpSpPr>
            <p:nvPr/>
          </p:nvGrpSpPr>
          <p:grpSpPr bwMode="auto">
            <a:xfrm>
              <a:off x="89" y="1637"/>
              <a:ext cx="1840" cy="792"/>
              <a:chOff x="89" y="1637"/>
              <a:chExt cx="1840" cy="792"/>
            </a:xfrm>
          </p:grpSpPr>
          <p:sp>
            <p:nvSpPr>
              <p:cNvPr id="122892" name="Text Box 28"/>
              <p:cNvSpPr txBox="1">
                <a:spLocks noChangeArrowheads="1"/>
              </p:cNvSpPr>
              <p:nvPr/>
            </p:nvSpPr>
            <p:spPr bwMode="auto">
              <a:xfrm>
                <a:off x="89" y="1637"/>
                <a:ext cx="180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rdt_rcv(rcvpkt) &amp;&amp; corrupt(rcvpkt)</a:t>
                </a:r>
                <a:endParaRPr lang="en-US" altLang="x-none" sz="1400">
                  <a:latin typeface="Times New Roman" charset="0"/>
                </a:endParaRPr>
              </a:p>
            </p:txBody>
          </p:sp>
          <p:sp>
            <p:nvSpPr>
              <p:cNvPr id="122893" name="Line 29"/>
              <p:cNvSpPr>
                <a:spLocks noChangeShapeType="1"/>
              </p:cNvSpPr>
              <p:nvPr/>
            </p:nvSpPr>
            <p:spPr bwMode="auto">
              <a:xfrm>
                <a:off x="176" y="1873"/>
                <a:ext cx="12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4" name="Freeform 33"/>
              <p:cNvSpPr>
                <a:spLocks/>
              </p:cNvSpPr>
              <p:nvPr/>
            </p:nvSpPr>
            <p:spPr bwMode="auto">
              <a:xfrm rot="1361013" flipH="1">
                <a:off x="1400" y="1885"/>
                <a:ext cx="529" cy="544"/>
              </a:xfrm>
              <a:custGeom>
                <a:avLst/>
                <a:gdLst>
                  <a:gd name="T0" fmla="*/ 5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28600" y="45720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sndpkt = make_pkt(ACK, chksum)</a:t>
            </a:r>
          </a:p>
          <a:p>
            <a:pPr eaLnBrk="1" hangingPunct="1"/>
            <a:r>
              <a:rPr lang="en-US" altLang="x-none" sz="1400"/>
              <a:t>udt_send(sndpkt)</a:t>
            </a:r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67E9A0-C8A6-6B47-8C0B-1DC2F3582AE6}" type="slidenum">
              <a:rPr lang="en-US" altLang="x-none" sz="1400">
                <a:latin typeface="Times New Roman" charset="0"/>
              </a:rPr>
              <a:pPr eaLnBrk="1" hangingPunct="1"/>
              <a:t>27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rdt2.1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x-none">
                <a:ea typeface="ＭＳ Ｐゴシック" charset="-128"/>
              </a:rPr>
              <a:t>: </a:t>
            </a:r>
            <a:r>
              <a:rPr lang="en-US" altLang="zh-CN">
                <a:ea typeface="宋体" charset="-122"/>
              </a:rPr>
              <a:t>Summary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02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seq</a:t>
            </a:r>
            <a:r>
              <a:rPr lang="en-US" altLang="x-none" sz="2400" dirty="0">
                <a:ea typeface="ＭＳ Ｐゴシック" charset="-128"/>
              </a:rPr>
              <a:t> # added to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ACK/NAK corrupted 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by checking if the packet has the</a:t>
            </a:r>
            <a:r>
              <a:rPr lang="en-US" altLang="x-none" sz="2000" dirty="0">
                <a:ea typeface="ＭＳ Ｐゴシック" charset="-128"/>
              </a:rPr>
              <a:t>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Execution Traces?</a:t>
            </a:r>
            <a:endParaRPr lang="en-US" altLang="x-none" sz="36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26978" name="Line 3"/>
          <p:cNvSpPr>
            <a:spLocks noChangeShapeType="1"/>
          </p:cNvSpPr>
          <p:nvPr/>
        </p:nvSpPr>
        <p:spPr bwMode="auto">
          <a:xfrm>
            <a:off x="2103438" y="29003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79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27006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8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7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26980" name="Text Box 7"/>
          <p:cNvSpPr txBox="1">
            <a:spLocks noChangeArrowheads="1"/>
          </p:cNvSpPr>
          <p:nvPr/>
        </p:nvSpPr>
        <p:spPr bwMode="auto">
          <a:xfrm rot="635142">
            <a:off x="3679825" y="43767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26981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4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3" name="Line 10"/>
          <p:cNvSpPr>
            <a:spLocks noChangeShapeType="1"/>
          </p:cNvSpPr>
          <p:nvPr/>
        </p:nvSpPr>
        <p:spPr bwMode="auto">
          <a:xfrm>
            <a:off x="6161088" y="1782763"/>
            <a:ext cx="17462" cy="1768475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Line 11"/>
          <p:cNvSpPr>
            <a:spLocks noChangeShapeType="1"/>
          </p:cNvSpPr>
          <p:nvPr/>
        </p:nvSpPr>
        <p:spPr bwMode="auto">
          <a:xfrm flipH="1">
            <a:off x="2071688" y="3609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13"/>
          <p:cNvSpPr>
            <a:spLocks noChangeShapeType="1"/>
          </p:cNvSpPr>
          <p:nvPr/>
        </p:nvSpPr>
        <p:spPr bwMode="auto">
          <a:xfrm>
            <a:off x="2124075" y="1893888"/>
            <a:ext cx="4019550" cy="411162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Text Box 18"/>
          <p:cNvSpPr txBox="1">
            <a:spLocks noChangeArrowheads="1"/>
          </p:cNvSpPr>
          <p:nvPr/>
        </p:nvSpPr>
        <p:spPr bwMode="auto">
          <a:xfrm rot="-600000">
            <a:off x="2508250" y="37417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2100263" y="1863725"/>
            <a:ext cx="33337" cy="3916363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21"/>
          <p:cNvSpPr>
            <a:spLocks noChangeShapeType="1"/>
          </p:cNvSpPr>
          <p:nvPr/>
        </p:nvSpPr>
        <p:spPr bwMode="auto">
          <a:xfrm>
            <a:off x="2181225" y="5792788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24"/>
          <p:cNvSpPr>
            <a:spLocks noChangeShapeType="1"/>
          </p:cNvSpPr>
          <p:nvPr/>
        </p:nvSpPr>
        <p:spPr bwMode="auto">
          <a:xfrm>
            <a:off x="6169025" y="3556000"/>
            <a:ext cx="49213" cy="28908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 flipH="1">
            <a:off x="2124075" y="5753100"/>
            <a:ext cx="12700" cy="11049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Text Box 26"/>
          <p:cNvSpPr txBox="1">
            <a:spLocks noChangeArrowheads="1"/>
          </p:cNvSpPr>
          <p:nvPr/>
        </p:nvSpPr>
        <p:spPr bwMode="auto">
          <a:xfrm rot="563595">
            <a:off x="3498850" y="57896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1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92" name="Text Box 27"/>
          <p:cNvSpPr txBox="1">
            <a:spLocks noChangeArrowheads="1"/>
          </p:cNvSpPr>
          <p:nvPr/>
        </p:nvSpPr>
        <p:spPr bwMode="auto">
          <a:xfrm>
            <a:off x="6270625" y="2022475"/>
            <a:ext cx="153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</a:t>
            </a:r>
          </a:p>
        </p:txBody>
      </p:sp>
      <p:sp>
        <p:nvSpPr>
          <p:cNvPr id="126993" name="Text Box 28"/>
          <p:cNvSpPr txBox="1">
            <a:spLocks noChangeArrowheads="1"/>
          </p:cNvSpPr>
          <p:nvPr/>
        </p:nvSpPr>
        <p:spPr bwMode="auto">
          <a:xfrm>
            <a:off x="401638" y="2836863"/>
            <a:ext cx="1417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 n</a:t>
            </a:r>
          </a:p>
        </p:txBody>
      </p:sp>
      <p:sp>
        <p:nvSpPr>
          <p:cNvPr id="126994" name="Text Box 29"/>
          <p:cNvSpPr txBox="1">
            <a:spLocks noChangeArrowheads="1"/>
          </p:cNvSpPr>
          <p:nvPr/>
        </p:nvSpPr>
        <p:spPr bwMode="auto">
          <a:xfrm>
            <a:off x="6310313" y="428783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n+1</a:t>
            </a:r>
          </a:p>
        </p:txBody>
      </p:sp>
      <p:sp>
        <p:nvSpPr>
          <p:cNvPr id="126995" name="Text Box 30"/>
          <p:cNvSpPr txBox="1">
            <a:spLocks noChangeArrowheads="1"/>
          </p:cNvSpPr>
          <p:nvPr/>
        </p:nvSpPr>
        <p:spPr bwMode="auto">
          <a:xfrm>
            <a:off x="785813" y="5622925"/>
            <a:ext cx="97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n+1</a:t>
            </a:r>
          </a:p>
        </p:txBody>
      </p:sp>
      <p:sp>
        <p:nvSpPr>
          <p:cNvPr id="126996" name="Line 31"/>
          <p:cNvSpPr>
            <a:spLocks noChangeShapeType="1"/>
          </p:cNvSpPr>
          <p:nvPr/>
        </p:nvSpPr>
        <p:spPr bwMode="auto">
          <a:xfrm>
            <a:off x="6219825" y="6443663"/>
            <a:ext cx="1588" cy="38258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Text Box 32"/>
          <p:cNvSpPr txBox="1">
            <a:spLocks noChangeArrowheads="1"/>
          </p:cNvSpPr>
          <p:nvPr/>
        </p:nvSpPr>
        <p:spPr bwMode="auto">
          <a:xfrm>
            <a:off x="6299200" y="64135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n+2</a:t>
            </a:r>
          </a:p>
        </p:txBody>
      </p:sp>
      <p:sp>
        <p:nvSpPr>
          <p:cNvPr id="126998" name="Line 34"/>
          <p:cNvSpPr>
            <a:spLocks noChangeShapeType="1"/>
          </p:cNvSpPr>
          <p:nvPr/>
        </p:nvSpPr>
        <p:spPr bwMode="auto">
          <a:xfrm flipH="1">
            <a:off x="2097088" y="2325688"/>
            <a:ext cx="4014787" cy="563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Text Box 35"/>
          <p:cNvSpPr txBox="1">
            <a:spLocks noChangeArrowheads="1"/>
          </p:cNvSpPr>
          <p:nvPr/>
        </p:nvSpPr>
        <p:spPr bwMode="auto">
          <a:xfrm rot="-600000">
            <a:off x="2543175" y="2341563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0" name="Line 36"/>
          <p:cNvSpPr>
            <a:spLocks noChangeShapeType="1"/>
          </p:cNvSpPr>
          <p:nvPr/>
        </p:nvSpPr>
        <p:spPr bwMode="auto">
          <a:xfrm>
            <a:off x="2154238" y="43735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1" name="Line 37"/>
          <p:cNvSpPr>
            <a:spLocks noChangeShapeType="1"/>
          </p:cNvSpPr>
          <p:nvPr/>
        </p:nvSpPr>
        <p:spPr bwMode="auto">
          <a:xfrm flipH="1">
            <a:off x="2151063" y="503872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Text Box 38"/>
          <p:cNvSpPr txBox="1">
            <a:spLocks noChangeArrowheads="1"/>
          </p:cNvSpPr>
          <p:nvPr/>
        </p:nvSpPr>
        <p:spPr bwMode="auto">
          <a:xfrm rot="314553">
            <a:off x="3730625" y="182880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3" name="Text Box 39"/>
          <p:cNvSpPr txBox="1">
            <a:spLocks noChangeArrowheads="1"/>
          </p:cNvSpPr>
          <p:nvPr/>
        </p:nvSpPr>
        <p:spPr bwMode="auto">
          <a:xfrm rot="599356">
            <a:off x="3836988" y="2932113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4" name="Text Box 40"/>
          <p:cNvSpPr txBox="1">
            <a:spLocks noChangeArrowheads="1"/>
          </p:cNvSpPr>
          <p:nvPr/>
        </p:nvSpPr>
        <p:spPr bwMode="auto">
          <a:xfrm rot="-600000">
            <a:off x="2617788" y="515620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5" name="Line 41"/>
          <p:cNvSpPr>
            <a:spLocks noChangeShapeType="1"/>
          </p:cNvSpPr>
          <p:nvPr/>
        </p:nvSpPr>
        <p:spPr bwMode="auto">
          <a:xfrm flipH="1">
            <a:off x="4075113" y="6489700"/>
            <a:ext cx="2041525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28</a:t>
            </a:fld>
            <a:endParaRPr lang="en-US" altLang="x-non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615" y="1450074"/>
            <a:ext cx="80772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Issue: how to systematically enumerate all potential execution traces to understand and verify correctness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A systematic approach to enumerating exec. traces is to compute </a:t>
            </a:r>
            <a:r>
              <a:rPr lang="en-US" sz="2000" dirty="0">
                <a:solidFill>
                  <a:srgbClr val="C00000"/>
                </a:solidFill>
              </a:rPr>
              <a:t>joint sender/receiver/channels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2606" y="3267132"/>
            <a:ext cx="7804522" cy="2442272"/>
            <a:chOff x="642606" y="3267132"/>
            <a:chExt cx="7804522" cy="2442272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1097508" y="4572000"/>
              <a:ext cx="1611435" cy="506412"/>
              <a:chOff x="1032" y="2092"/>
              <a:chExt cx="611" cy="319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w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-</a:t>
                </a:r>
              </a:p>
            </p:txBody>
          </p:sp>
        </p:grp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 flipV="1">
              <a:off x="1250293" y="3676697"/>
              <a:ext cx="127000" cy="10556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642606" y="3267132"/>
              <a:ext cx="2050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sender state: waiting for n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V="1">
              <a:off x="2026107" y="4184794"/>
              <a:ext cx="153987" cy="5730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065953" y="3880367"/>
              <a:ext cx="18533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-&gt;</a:t>
              </a:r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flipV="1">
              <a:off x="2693167" y="4787424"/>
              <a:ext cx="1146175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1720070" y="3846193"/>
              <a:ext cx="80962" cy="8572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262608" y="3586162"/>
              <a:ext cx="2139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receiver state: waiting for n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V="1">
              <a:off x="2328175" y="4482348"/>
              <a:ext cx="219553" cy="32787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2474744" y="4199397"/>
              <a:ext cx="17443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&gt;</a:t>
              </a:r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3823566" y="4579937"/>
              <a:ext cx="1611435" cy="506412"/>
              <a:chOff x="1032" y="2092"/>
              <a:chExt cx="611" cy="319"/>
            </a:xfrm>
          </p:grpSpPr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d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 -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2775482" y="4714371"/>
              <a:ext cx="9460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snd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5762946" y="3874593"/>
              <a:ext cx="2114433" cy="506412"/>
              <a:chOff x="1032" y="2092"/>
              <a:chExt cx="678" cy="319"/>
            </a:xfrm>
          </p:grpSpPr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6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r</a:t>
                </a:r>
                <a:r>
                  <a:rPr lang="en-US" altLang="x-none" baseline="-25000" dirty="0">
                    <a:latin typeface="Times New Roman" charset="0"/>
                  </a:rPr>
                  <a:t>n+1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ACK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55" name="Freeform 30"/>
            <p:cNvSpPr>
              <a:spLocks/>
            </p:cNvSpPr>
            <p:nvPr/>
          </p:nvSpPr>
          <p:spPr bwMode="auto">
            <a:xfrm rot="19191620" flipV="1">
              <a:off x="5150533" y="4396877"/>
              <a:ext cx="704298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8856404">
              <a:off x="4757140" y="3845455"/>
              <a:ext cx="9108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br>
                <a:rPr lang="en-US" altLang="x-none" baseline="-25000" dirty="0">
                  <a:latin typeface="Times New Roman" charset="0"/>
                </a:rPr>
              </a:br>
              <a:r>
                <a:rPr lang="en-US" altLang="x-none" baseline="-25000" dirty="0">
                  <a:latin typeface="Times New Roman" charset="0"/>
                </a:rPr>
                <a:t>del</a:t>
              </a:r>
              <a:endParaRPr lang="en-US" baseline="-25000" dirty="0"/>
            </a:p>
          </p:txBody>
        </p:sp>
        <p:sp>
          <p:nvSpPr>
            <p:cNvPr id="57" name="Rectangle 56"/>
            <p:cNvSpPr/>
            <p:nvPr/>
          </p:nvSpPr>
          <p:spPr>
            <a:xfrm rot="2341960">
              <a:off x="4841288" y="5139572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d^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 rot="2387330">
              <a:off x="5178610" y="5222114"/>
              <a:ext cx="773643" cy="51006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5867074" y="5202992"/>
              <a:ext cx="1905485" cy="506412"/>
              <a:chOff x="1032" y="2092"/>
              <a:chExt cx="611" cy="319"/>
            </a:xfrm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NAK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954685" y="38461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4685" y="517840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82A022CD-16DE-6B4F-9179-C429C6D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3575" y="6402388"/>
            <a:ext cx="2130425" cy="455612"/>
          </a:xfrm>
        </p:spPr>
        <p:txBody>
          <a:bodyPr/>
          <a:lstStyle/>
          <a:p>
            <a:fld id="{37EB7456-F267-5C4C-AD02-446DDDC385E0}" type="slidenum">
              <a:rPr lang="en-US" altLang="x-none" smtClean="0"/>
              <a:pPr/>
              <a:t>29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741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dirty="0"/>
              <a:t>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Client-server applications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Single server 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Multiple servers load balancing</a:t>
            </a:r>
          </a:p>
          <a:p>
            <a:pPr lvl="1"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Application overlays (distributed network	applications) to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scale bandwidth/resource (</a:t>
            </a:r>
            <a:r>
              <a:rPr lang="en-US" altLang="x-none" dirty="0" err="1">
                <a:ea typeface="ＭＳ Ｐゴシック" charset="-128"/>
              </a:rPr>
              <a:t>BitTorrent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lookup (Freenet, DHT, Chord)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[optional]</a:t>
            </a:r>
            <a:endParaRPr lang="en-US" altLang="x-none" dirty="0">
              <a:ea typeface="ＭＳ Ｐゴシック" charset="-128"/>
            </a:endParaRP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verification (Block chain) [optional]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achieve anonymity (Tor)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 [optional]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670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Recap: 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2326247"/>
            <a:ext cx="1611435" cy="506412"/>
            <a:chOff x="1032" y="2092"/>
            <a:chExt cx="611" cy="319"/>
          </a:xfrm>
        </p:grpSpPr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w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2227907" y="2318310"/>
            <a:ext cx="1611435" cy="506412"/>
            <a:chOff x="1032" y="2092"/>
            <a:chExt cx="611" cy="319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52" name="Group 6"/>
          <p:cNvGrpSpPr>
            <a:grpSpLocks/>
          </p:cNvGrpSpPr>
          <p:nvPr/>
        </p:nvGrpSpPr>
        <p:grpSpPr bwMode="auto">
          <a:xfrm>
            <a:off x="4649673" y="2375686"/>
            <a:ext cx="2114433" cy="506412"/>
            <a:chOff x="1032" y="2092"/>
            <a:chExt cx="678" cy="319"/>
          </a:xfrm>
        </p:grpSpPr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6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ACK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2080881" y="3898770"/>
            <a:ext cx="1905485" cy="506412"/>
            <a:chOff x="1032" y="2092"/>
            <a:chExt cx="611" cy="319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4449642" y="5409237"/>
            <a:ext cx="1905485" cy="506412"/>
            <a:chOff x="1032" y="2092"/>
            <a:chExt cx="611" cy="319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7" name="Group 6"/>
          <p:cNvGrpSpPr>
            <a:grpSpLocks/>
          </p:cNvGrpSpPr>
          <p:nvPr/>
        </p:nvGrpSpPr>
        <p:grpSpPr bwMode="auto">
          <a:xfrm>
            <a:off x="4536639" y="3903557"/>
            <a:ext cx="1614072" cy="506412"/>
            <a:chOff x="1032" y="2092"/>
            <a:chExt cx="612" cy="319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7245060" y="2334184"/>
            <a:ext cx="2322017" cy="506412"/>
            <a:chOff x="1032" y="2092"/>
            <a:chExt cx="763" cy="319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7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>
                  <a:latin typeface="Times New Roman" charset="0"/>
                </a:rPr>
                <a:t>W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00609" y="2044427"/>
            <a:ext cx="722008" cy="508379"/>
            <a:chOff x="1600609" y="2044427"/>
            <a:chExt cx="722008" cy="508379"/>
          </a:xfrm>
        </p:grpSpPr>
        <p:sp>
          <p:nvSpPr>
            <p:cNvPr id="73" name="Rectangle 72"/>
            <p:cNvSpPr/>
            <p:nvPr/>
          </p:nvSpPr>
          <p:spPr>
            <a:xfrm>
              <a:off x="1684301" y="2044427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 flipV="1">
              <a:off x="1600609" y="2507087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20378" y="1583293"/>
            <a:ext cx="877484" cy="1061510"/>
            <a:chOff x="3820378" y="1583293"/>
            <a:chExt cx="877484" cy="1061510"/>
          </a:xfrm>
        </p:grpSpPr>
        <p:sp>
          <p:nvSpPr>
            <p:cNvPr id="75" name="Freeform 30"/>
            <p:cNvSpPr>
              <a:spLocks/>
            </p:cNvSpPr>
            <p:nvPr/>
          </p:nvSpPr>
          <p:spPr bwMode="auto">
            <a:xfrm flipV="1">
              <a:off x="3921502" y="2532492"/>
              <a:ext cx="670563" cy="49472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5779" y="1583293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20378" y="1875362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/>
                <a:t>d</a:t>
              </a:r>
              <a:r>
                <a:rPr lang="en-US" altLang="x-none" dirty="0" err="1">
                  <a:latin typeface="Times New Roman" charset="0"/>
                </a:rPr>
                <a:t>eliv</a:t>
              </a:r>
              <a:endParaRPr lang="en-US" altLang="x-none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02952" y="1991990"/>
            <a:ext cx="998094" cy="602385"/>
            <a:chOff x="6602952" y="1991990"/>
            <a:chExt cx="998094" cy="602385"/>
          </a:xfrm>
        </p:grpSpPr>
        <p:sp>
          <p:nvSpPr>
            <p:cNvPr id="76" name="Freeform 30"/>
            <p:cNvSpPr>
              <a:spLocks/>
            </p:cNvSpPr>
            <p:nvPr/>
          </p:nvSpPr>
          <p:spPr bwMode="auto">
            <a:xfrm flipV="1">
              <a:off x="6604197" y="2548656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02952" y="1991990"/>
              <a:ext cx="9980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</a:t>
              </a:r>
              <a:endParaRPr lang="en-US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65241" y="2839095"/>
            <a:ext cx="1176925" cy="1202520"/>
            <a:chOff x="1665241" y="2839095"/>
            <a:chExt cx="1176925" cy="1202520"/>
          </a:xfrm>
        </p:grpSpPr>
        <p:sp>
          <p:nvSpPr>
            <p:cNvPr id="85" name="Freeform 30"/>
            <p:cNvSpPr>
              <a:spLocks/>
            </p:cNvSpPr>
            <p:nvPr/>
          </p:nvSpPr>
          <p:spPr bwMode="auto">
            <a:xfrm rot="16200000" flipV="1">
              <a:off x="2199574" y="333233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241" y="2841286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69716" y="2846845"/>
            <a:ext cx="1073143" cy="1059675"/>
            <a:chOff x="3269716" y="2846845"/>
            <a:chExt cx="1073143" cy="1059675"/>
          </a:xfrm>
        </p:grpSpPr>
        <p:sp>
          <p:nvSpPr>
            <p:cNvPr id="80" name="Freeform 30"/>
            <p:cNvSpPr>
              <a:spLocks/>
            </p:cNvSpPr>
            <p:nvPr/>
          </p:nvSpPr>
          <p:spPr bwMode="auto">
            <a:xfrm rot="5627857" flipV="1">
              <a:off x="2776481" y="334008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92571" y="2994157"/>
              <a:ext cx="10502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NAK</a:t>
              </a:r>
              <a:endParaRPr lang="en-US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1756" y="2863297"/>
            <a:ext cx="877484" cy="1059675"/>
            <a:chOff x="4455068" y="2878249"/>
            <a:chExt cx="877484" cy="1059675"/>
          </a:xfrm>
        </p:grpSpPr>
        <p:sp>
          <p:nvSpPr>
            <p:cNvPr id="83" name="Freeform 30"/>
            <p:cNvSpPr>
              <a:spLocks/>
            </p:cNvSpPr>
            <p:nvPr/>
          </p:nvSpPr>
          <p:spPr bwMode="auto">
            <a:xfrm rot="16200000" flipV="1">
              <a:off x="4706132" y="3371484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55068" y="3019549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07419" y="4347668"/>
            <a:ext cx="1176925" cy="1200329"/>
            <a:chOff x="4007419" y="4347668"/>
            <a:chExt cx="1176925" cy="1200329"/>
          </a:xfrm>
        </p:grpSpPr>
        <p:sp>
          <p:nvSpPr>
            <p:cNvPr id="84" name="Freeform 30"/>
            <p:cNvSpPr>
              <a:spLocks/>
            </p:cNvSpPr>
            <p:nvPr/>
          </p:nvSpPr>
          <p:spPr bwMode="auto">
            <a:xfrm rot="16200000" flipV="1">
              <a:off x="4617904" y="4891257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07419" y="4347668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</a:p>
            <a:p>
              <a:r>
                <a:rPr lang="en-US" dirty="0"/>
                <a:t>s </a:t>
              </a:r>
              <a:r>
                <a:rPr lang="en-US" dirty="0" err="1"/>
                <a:t>d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50436" y="4396686"/>
            <a:ext cx="878095" cy="1059675"/>
            <a:chOff x="5750436" y="4396686"/>
            <a:chExt cx="878095" cy="1059675"/>
          </a:xfrm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 rot="5627857" flipV="1">
              <a:off x="5258335" y="4888787"/>
              <a:ext cx="1059675" cy="75473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96252" y="4510532"/>
              <a:ext cx="83227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</a:p>
            <a:p>
              <a:r>
                <a:rPr lang="en-US" sz="1800" dirty="0"/>
                <a:t>s NAK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4877" y="2891297"/>
            <a:ext cx="1197122" cy="1059675"/>
            <a:chOff x="5904877" y="2891297"/>
            <a:chExt cx="1197122" cy="1059675"/>
          </a:xfrm>
        </p:grpSpPr>
        <p:sp>
          <p:nvSpPr>
            <p:cNvPr id="81" name="Freeform 30"/>
            <p:cNvSpPr>
              <a:spLocks/>
            </p:cNvSpPr>
            <p:nvPr/>
          </p:nvSpPr>
          <p:spPr bwMode="auto">
            <a:xfrm rot="5627857" flipV="1">
              <a:off x="5411642" y="3384532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59635" y="2987298"/>
              <a:ext cx="114236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ACK^</a:t>
              </a:r>
              <a:endParaRPr lang="en-US" altLang="x-none" baseline="-25000" dirty="0"/>
            </a:p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0141" y="5970630"/>
            <a:ext cx="5710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Execution traces of rdt2.1b are all that can be generated by the finite state machine above.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5B5DC-B218-334F-B816-2AF375465FCC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</a:t>
            </a:r>
            <a:r>
              <a:rPr lang="en-US" altLang="zh-CN" sz="3600" u="sng">
                <a:solidFill>
                  <a:schemeClr val="accent2"/>
                </a:solidFill>
                <a:latin typeface="Comic Sans MS" charset="0"/>
                <a:ea typeface="宋体" charset="-122"/>
              </a:rPr>
              <a:t>State Invariants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4516" name="Line 15"/>
          <p:cNvSpPr>
            <a:spLocks noChangeShapeType="1"/>
          </p:cNvSpPr>
          <p:nvPr/>
        </p:nvSpPr>
        <p:spPr bwMode="auto">
          <a:xfrm>
            <a:off x="261938" y="3648075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7" name="Rectangle 16"/>
          <p:cNvSpPr>
            <a:spLocks noChangeArrowheads="1"/>
          </p:cNvSpPr>
          <p:nvPr/>
        </p:nvSpPr>
        <p:spPr bwMode="auto">
          <a:xfrm>
            <a:off x="809625" y="3084513"/>
            <a:ext cx="100965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s0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8" name="Text Box 21"/>
          <p:cNvSpPr txBox="1">
            <a:spLocks noChangeArrowheads="1"/>
          </p:cNvSpPr>
          <p:nvPr/>
        </p:nvSpPr>
        <p:spPr bwMode="auto">
          <a:xfrm>
            <a:off x="5657850" y="322103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64519" name="Rectangle 31"/>
          <p:cNvSpPr>
            <a:spLocks noChangeArrowheads="1"/>
          </p:cNvSpPr>
          <p:nvPr/>
        </p:nvSpPr>
        <p:spPr bwMode="auto">
          <a:xfrm>
            <a:off x="2185988" y="3079750"/>
            <a:ext cx="75723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s1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0" name="Rectangle 32"/>
          <p:cNvSpPr>
            <a:spLocks noChangeArrowheads="1"/>
          </p:cNvSpPr>
          <p:nvPr/>
        </p:nvSpPr>
        <p:spPr bwMode="auto">
          <a:xfrm>
            <a:off x="3338513" y="3084513"/>
            <a:ext cx="127000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s2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0988" y="3870325"/>
            <a:ext cx="6445250" cy="582613"/>
            <a:chOff x="280988" y="3870325"/>
            <a:chExt cx="6445250" cy="582613"/>
          </a:xfrm>
        </p:grpSpPr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280988" y="4445000"/>
              <a:ext cx="644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5" name="Text Box 22"/>
            <p:cNvSpPr txBox="1">
              <a:spLocks noChangeArrowheads="1"/>
            </p:cNvSpPr>
            <p:nvPr/>
          </p:nvSpPr>
          <p:spPr bwMode="auto">
            <a:xfrm>
              <a:off x="5649913" y="4027488"/>
              <a:ext cx="1000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receiver</a:t>
              </a:r>
            </a:p>
          </p:txBody>
        </p:sp>
        <p:sp>
          <p:nvSpPr>
            <p:cNvPr id="64536" name="Rectangle 23"/>
            <p:cNvSpPr>
              <a:spLocks noChangeArrowheads="1"/>
            </p:cNvSpPr>
            <p:nvPr/>
          </p:nvSpPr>
          <p:spPr bwMode="auto">
            <a:xfrm>
              <a:off x="417513" y="3876675"/>
              <a:ext cx="1116012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w0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7" name="Rectangle 29"/>
            <p:cNvSpPr>
              <a:spLocks noChangeArrowheads="1"/>
            </p:cNvSpPr>
            <p:nvPr/>
          </p:nvSpPr>
          <p:spPr bwMode="auto">
            <a:xfrm>
              <a:off x="1511300" y="3879850"/>
              <a:ext cx="114300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w1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8" name="Rectangle 30"/>
            <p:cNvSpPr>
              <a:spLocks noChangeArrowheads="1"/>
            </p:cNvSpPr>
            <p:nvPr/>
          </p:nvSpPr>
          <p:spPr bwMode="auto">
            <a:xfrm>
              <a:off x="2620963" y="3875088"/>
              <a:ext cx="1303337" cy="5730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w2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9" name="Rectangle 33"/>
            <p:cNvSpPr>
              <a:spLocks noChangeArrowheads="1"/>
            </p:cNvSpPr>
            <p:nvPr/>
          </p:nvSpPr>
          <p:spPr bwMode="auto">
            <a:xfrm>
              <a:off x="3919538" y="3870325"/>
              <a:ext cx="159385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w3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64522" name="Rectangle 34"/>
          <p:cNvSpPr>
            <a:spLocks noChangeArrowheads="1"/>
          </p:cNvSpPr>
          <p:nvPr/>
        </p:nvSpPr>
        <p:spPr bwMode="auto">
          <a:xfrm>
            <a:off x="4618038" y="3078163"/>
            <a:ext cx="574675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w3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39813" y="3633788"/>
            <a:ext cx="920750" cy="2619375"/>
            <a:chOff x="1039813" y="3633788"/>
            <a:chExt cx="920750" cy="2619375"/>
          </a:xfrm>
        </p:grpSpPr>
        <p:sp>
          <p:nvSpPr>
            <p:cNvPr id="64532" name="Line 35"/>
            <p:cNvSpPr>
              <a:spLocks noChangeShapeType="1"/>
            </p:cNvSpPr>
            <p:nvPr/>
          </p:nvSpPr>
          <p:spPr bwMode="auto">
            <a:xfrm>
              <a:off x="1512888" y="3633788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3" name="Text Box 36"/>
            <p:cNvSpPr txBox="1">
              <a:spLocks noChangeArrowheads="1"/>
            </p:cNvSpPr>
            <p:nvPr/>
          </p:nvSpPr>
          <p:spPr bwMode="auto">
            <a:xfrm>
              <a:off x="1039813" y="5065713"/>
              <a:ext cx="9207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rcvs 0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466850" y="1417638"/>
            <a:ext cx="673100" cy="2420937"/>
            <a:chOff x="1466850" y="1417638"/>
            <a:chExt cx="673100" cy="2420937"/>
          </a:xfrm>
        </p:grpSpPr>
        <p:sp>
          <p:nvSpPr>
            <p:cNvPr id="64530" name="Line 37"/>
            <p:cNvSpPr>
              <a:spLocks noChangeShapeType="1"/>
            </p:cNvSpPr>
            <p:nvPr/>
          </p:nvSpPr>
          <p:spPr bwMode="auto">
            <a:xfrm>
              <a:off x="1793875" y="2744788"/>
              <a:ext cx="0" cy="1093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1" name="Text Box 38"/>
            <p:cNvSpPr txBox="1">
              <a:spLocks noChangeArrowheads="1"/>
            </p:cNvSpPr>
            <p:nvPr/>
          </p:nvSpPr>
          <p:spPr bwMode="auto">
            <a:xfrm>
              <a:off x="1466850" y="1417638"/>
              <a:ext cx="6731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rcvs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ack 0</a:t>
              </a: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4525" name="Rectangle 40"/>
          <p:cNvSpPr>
            <a:spLocks noChangeArrowheads="1"/>
          </p:cNvSpPr>
          <p:nvPr/>
        </p:nvSpPr>
        <p:spPr bwMode="auto">
          <a:xfrm>
            <a:off x="439738" y="3086100"/>
            <a:ext cx="38258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w0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6" name="Rectangle 41"/>
          <p:cNvSpPr>
            <a:spLocks noChangeArrowheads="1"/>
          </p:cNvSpPr>
          <p:nvPr/>
        </p:nvSpPr>
        <p:spPr bwMode="auto">
          <a:xfrm>
            <a:off x="1790700" y="3084513"/>
            <a:ext cx="382588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w1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7" name="Rectangle 42"/>
          <p:cNvSpPr>
            <a:spLocks noChangeArrowheads="1"/>
          </p:cNvSpPr>
          <p:nvPr/>
        </p:nvSpPr>
        <p:spPr bwMode="auto">
          <a:xfrm>
            <a:off x="2947988" y="3081338"/>
            <a:ext cx="382587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w2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8" name="Text Box 43"/>
          <p:cNvSpPr txBox="1">
            <a:spLocks noChangeArrowheads="1"/>
          </p:cNvSpPr>
          <p:nvPr/>
        </p:nvSpPr>
        <p:spPr bwMode="auto">
          <a:xfrm>
            <a:off x="4625975" y="1398588"/>
            <a:ext cx="372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W1: wait for data with seq. 1</a:t>
            </a:r>
          </a:p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S1: sending data with seq. 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3805238" y="47196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charset="0"/>
                <a:ea typeface="宋体" charset="-122"/>
              </a:rPr>
              <a:t>State invariant:</a:t>
            </a:r>
            <a:endParaRPr lang="en-US" altLang="zh-CN" sz="2000">
              <a:solidFill>
                <a:srgbClr val="000000"/>
              </a:solidFill>
              <a:latin typeface="Times New Roman" charset="0"/>
              <a:ea typeface="宋体" charset="-122"/>
            </a:endParaRPr>
          </a:p>
          <a:p>
            <a:pPr defTabSz="914400"/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- When receiver’s state is waiting for seq #n, sender’s state can be sending either </a:t>
            </a:r>
            <a:b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seq#n-1or seq#n, and only either #n or #n-1 packets can arrive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397E41-DA2E-0B48-9C9A-892BD1B7A4A9}" type="slidenum">
              <a:rPr lang="en-US" altLang="x-none" sz="1400">
                <a:latin typeface="Times New Roman" charset="0"/>
              </a:rPr>
              <a:pPr eaLnBrk="1" hangingPunct="1"/>
              <a:t>32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58202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rdt2.1c: </a:t>
            </a:r>
            <a:r>
              <a:rPr lang="en-US" altLang="zh-CN" sz="2800">
                <a:ea typeface="宋体" charset="-122"/>
              </a:rPr>
              <a:t>S</a:t>
            </a:r>
            <a:r>
              <a:rPr lang="en-US" altLang="x-none" sz="2800">
                <a:ea typeface="ＭＳ Ｐゴシック" charset="-128"/>
              </a:rPr>
              <a:t>ender, </a:t>
            </a:r>
            <a:r>
              <a:rPr lang="en-US" altLang="zh-CN" sz="2800">
                <a:ea typeface="宋体" charset="-122"/>
              </a:rPr>
              <a:t>H</a:t>
            </a:r>
            <a:r>
              <a:rPr lang="en-US" altLang="x-none" sz="2800">
                <a:ea typeface="ＭＳ Ｐゴシック" charset="-128"/>
              </a:rPr>
              <a:t>andles </a:t>
            </a:r>
            <a:r>
              <a:rPr lang="en-US" altLang="zh-CN" sz="2800">
                <a:ea typeface="宋体" charset="-122"/>
              </a:rPr>
              <a:t>G</a:t>
            </a:r>
            <a:r>
              <a:rPr lang="en-US" altLang="x-none" sz="2800">
                <a:ea typeface="ＭＳ Ｐゴシック" charset="-128"/>
              </a:rPr>
              <a:t>arbled 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 (Alternating-Bit Protocol)</a:t>
            </a:r>
            <a:endParaRPr lang="en-US" altLang="x-none" sz="36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175" y="1749425"/>
            <a:ext cx="8050213" cy="4498975"/>
            <a:chOff x="638175" y="1265238"/>
            <a:chExt cx="8050213" cy="4498975"/>
          </a:xfrm>
        </p:grpSpPr>
        <p:sp>
          <p:nvSpPr>
            <p:cNvPr id="131075" name="Oval 3"/>
            <p:cNvSpPr>
              <a:spLocks noChangeArrowheads="1"/>
            </p:cNvSpPr>
            <p:nvPr/>
          </p:nvSpPr>
          <p:spPr bwMode="auto">
            <a:xfrm>
              <a:off x="2868613" y="2306638"/>
              <a:ext cx="901700" cy="83661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1076" name="Text Box 4"/>
            <p:cNvSpPr txBox="1">
              <a:spLocks noChangeArrowheads="1"/>
            </p:cNvSpPr>
            <p:nvPr/>
          </p:nvSpPr>
          <p:spPr bwMode="auto">
            <a:xfrm>
              <a:off x="2895600" y="2395538"/>
              <a:ext cx="109061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call </a:t>
              </a:r>
              <a:r>
                <a:rPr lang="en-US" altLang="zh-CN" sz="1400">
                  <a:ea typeface="宋体" charset="-122"/>
                </a:rPr>
                <a:t>0</a:t>
              </a:r>
              <a:r>
                <a:rPr lang="en-US" altLang="x-none" sz="1400"/>
                <a:t> from above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3124200" y="1577975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ea typeface="宋体" charset="-122"/>
                </a:rPr>
                <a:t>0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8" name="Text Box 6"/>
            <p:cNvSpPr txBox="1">
              <a:spLocks noChangeArrowheads="1"/>
            </p:cNvSpPr>
            <p:nvPr/>
          </p:nvSpPr>
          <p:spPr bwMode="auto">
            <a:xfrm>
              <a:off x="3138488" y="1265238"/>
              <a:ext cx="2111375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>
              <a:off x="3255963" y="1630363"/>
              <a:ext cx="27352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2593975" y="2262188"/>
              <a:ext cx="377825" cy="190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1" name="Freeform 9"/>
            <p:cNvSpPr>
              <a:spLocks/>
            </p:cNvSpPr>
            <p:nvPr/>
          </p:nvSpPr>
          <p:spPr bwMode="auto">
            <a:xfrm rot="-6989453">
              <a:off x="2179638" y="4603750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082" name="Group 10"/>
            <p:cNvGrpSpPr>
              <a:grpSpLocks/>
            </p:cNvGrpSpPr>
            <p:nvPr/>
          </p:nvGrpSpPr>
          <p:grpSpPr bwMode="auto">
            <a:xfrm>
              <a:off x="4776788" y="2254250"/>
              <a:ext cx="1166812" cy="865188"/>
              <a:chOff x="2893" y="1499"/>
              <a:chExt cx="707" cy="510"/>
            </a:xfrm>
          </p:grpSpPr>
          <p:sp>
            <p:nvSpPr>
              <p:cNvPr id="131109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10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083" name="Freeform 13"/>
            <p:cNvSpPr>
              <a:spLocks/>
            </p:cNvSpPr>
            <p:nvPr/>
          </p:nvSpPr>
          <p:spPr bwMode="auto">
            <a:xfrm flipV="1">
              <a:off x="3425825" y="2132013"/>
              <a:ext cx="1482725" cy="22066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4" name="Freeform 14"/>
            <p:cNvSpPr>
              <a:spLocks/>
            </p:cNvSpPr>
            <p:nvPr/>
          </p:nvSpPr>
          <p:spPr bwMode="auto">
            <a:xfrm rot="-1357180">
              <a:off x="5589588" y="2116138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5" name="Text Box 15"/>
            <p:cNvSpPr txBox="1">
              <a:spLocks noChangeArrowheads="1"/>
            </p:cNvSpPr>
            <p:nvPr/>
          </p:nvSpPr>
          <p:spPr bwMode="auto">
            <a:xfrm>
              <a:off x="5913438" y="2678113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6" name="Text Box 16"/>
            <p:cNvSpPr txBox="1">
              <a:spLocks noChangeArrowheads="1"/>
            </p:cNvSpPr>
            <p:nvPr/>
          </p:nvSpPr>
          <p:spPr bwMode="auto">
            <a:xfrm>
              <a:off x="5875338" y="1920875"/>
              <a:ext cx="2563812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7" name="Line 17"/>
            <p:cNvSpPr>
              <a:spLocks noChangeShapeType="1"/>
            </p:cNvSpPr>
            <p:nvPr/>
          </p:nvSpPr>
          <p:spPr bwMode="auto">
            <a:xfrm>
              <a:off x="6045200" y="2717800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8" name="Freeform 18"/>
            <p:cNvSpPr>
              <a:spLocks/>
            </p:cNvSpPr>
            <p:nvPr/>
          </p:nvSpPr>
          <p:spPr bwMode="auto">
            <a:xfrm rot="16200000" flipV="1">
              <a:off x="2201863" y="3492500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9" name="Freeform 19"/>
            <p:cNvSpPr>
              <a:spLocks/>
            </p:cNvSpPr>
            <p:nvPr/>
          </p:nvSpPr>
          <p:spPr bwMode="auto">
            <a:xfrm>
              <a:off x="3600450" y="4779963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0" name="Freeform 20"/>
            <p:cNvSpPr>
              <a:spLocks/>
            </p:cNvSpPr>
            <p:nvPr/>
          </p:nvSpPr>
          <p:spPr bwMode="auto">
            <a:xfrm rot="5400000" flipH="1" flipV="1">
              <a:off x="4970462" y="3440113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1" name="Text Box 21"/>
            <p:cNvSpPr txBox="1">
              <a:spLocks noChangeArrowheads="1"/>
            </p:cNvSpPr>
            <p:nvPr/>
          </p:nvSpPr>
          <p:spPr bwMode="auto">
            <a:xfrm>
              <a:off x="3365500" y="5364163"/>
              <a:ext cx="414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make_pkt(1,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2" name="Text Box 22"/>
            <p:cNvSpPr txBox="1">
              <a:spLocks noChangeArrowheads="1"/>
            </p:cNvSpPr>
            <p:nvPr/>
          </p:nvSpPr>
          <p:spPr bwMode="auto">
            <a:xfrm>
              <a:off x="3435350" y="5026025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3" name="Line 23"/>
            <p:cNvSpPr>
              <a:spLocks noChangeShapeType="1"/>
            </p:cNvSpPr>
            <p:nvPr/>
          </p:nvSpPr>
          <p:spPr bwMode="auto">
            <a:xfrm>
              <a:off x="3482975" y="5378450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4" name="Text Box 24"/>
            <p:cNvSpPr txBox="1">
              <a:spLocks noChangeArrowheads="1"/>
            </p:cNvSpPr>
            <p:nvPr/>
          </p:nvSpPr>
          <p:spPr bwMode="auto">
            <a:xfrm>
              <a:off x="5692775" y="3173413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31095" name="Line 25"/>
            <p:cNvSpPr>
              <a:spLocks noChangeShapeType="1"/>
            </p:cNvSpPr>
            <p:nvPr/>
          </p:nvSpPr>
          <p:spPr bwMode="auto">
            <a:xfrm>
              <a:off x="5821363" y="3984625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6" name="Text Box 26"/>
            <p:cNvSpPr txBox="1">
              <a:spLocks noChangeArrowheads="1"/>
            </p:cNvSpPr>
            <p:nvPr/>
          </p:nvSpPr>
          <p:spPr bwMode="auto">
            <a:xfrm>
              <a:off x="720725" y="5435600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7" name="Text Box 27"/>
            <p:cNvSpPr txBox="1">
              <a:spLocks noChangeArrowheads="1"/>
            </p:cNvSpPr>
            <p:nvPr/>
          </p:nvSpPr>
          <p:spPr bwMode="auto">
            <a:xfrm>
              <a:off x="695325" y="4618038"/>
              <a:ext cx="201136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8" name="Line 28"/>
            <p:cNvSpPr>
              <a:spLocks noChangeShapeType="1"/>
            </p:cNvSpPr>
            <p:nvPr/>
          </p:nvSpPr>
          <p:spPr bwMode="auto">
            <a:xfrm>
              <a:off x="811213" y="5443538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9" name="Text Box 29"/>
            <p:cNvSpPr txBox="1">
              <a:spLocks noChangeArrowheads="1"/>
            </p:cNvSpPr>
            <p:nvPr/>
          </p:nvSpPr>
          <p:spPr bwMode="auto">
            <a:xfrm>
              <a:off x="638175" y="3016250"/>
              <a:ext cx="210978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</a:t>
              </a:r>
              <a:r>
                <a:rPr lang="en-US" altLang="x-none" sz="1000"/>
                <a:t> 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31100" name="Line 30"/>
            <p:cNvSpPr>
              <a:spLocks noChangeShapeType="1"/>
            </p:cNvSpPr>
            <p:nvPr/>
          </p:nvSpPr>
          <p:spPr bwMode="auto">
            <a:xfrm>
              <a:off x="782638" y="3854450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01" name="Group 31"/>
            <p:cNvGrpSpPr>
              <a:grpSpLocks/>
            </p:cNvGrpSpPr>
            <p:nvPr/>
          </p:nvGrpSpPr>
          <p:grpSpPr bwMode="auto">
            <a:xfrm>
              <a:off x="4989513" y="4200525"/>
              <a:ext cx="1157287" cy="823913"/>
              <a:chOff x="4242" y="2812"/>
              <a:chExt cx="729" cy="519"/>
            </a:xfrm>
          </p:grpSpPr>
          <p:sp>
            <p:nvSpPr>
              <p:cNvPr id="131107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8" name="Text Box 33"/>
              <p:cNvSpPr txBox="1">
                <a:spLocks noChangeArrowheads="1"/>
              </p:cNvSpPr>
              <p:nvPr/>
            </p:nvSpPr>
            <p:spPr bwMode="auto">
              <a:xfrm>
                <a:off x="4267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</a:t>
                </a:r>
              </a:p>
              <a:p>
                <a:pPr eaLnBrk="1" hangingPunct="1"/>
                <a:r>
                  <a:rPr lang="en-US" altLang="x-none" sz="1400"/>
                  <a:t>call 1 from above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grpSp>
          <p:nvGrpSpPr>
            <p:cNvPr id="131102" name="Group 34"/>
            <p:cNvGrpSpPr>
              <a:grpSpLocks/>
            </p:cNvGrpSpPr>
            <p:nvPr/>
          </p:nvGrpSpPr>
          <p:grpSpPr bwMode="auto">
            <a:xfrm>
              <a:off x="2728913" y="4146550"/>
              <a:ext cx="1136650" cy="823913"/>
              <a:chOff x="4957" y="3266"/>
              <a:chExt cx="716" cy="519"/>
            </a:xfrm>
          </p:grpSpPr>
          <p:sp>
            <p:nvSpPr>
              <p:cNvPr id="13110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6" name="Text Box 36"/>
              <p:cNvSpPr txBox="1">
                <a:spLocks noChangeArrowheads="1"/>
              </p:cNvSpPr>
              <p:nvPr/>
            </p:nvSpPr>
            <p:spPr bwMode="auto">
              <a:xfrm>
                <a:off x="5014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 1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103" name="Text Box 37"/>
            <p:cNvSpPr txBox="1">
              <a:spLocks noChangeArrowheads="1"/>
            </p:cNvSpPr>
            <p:nvPr/>
          </p:nvSpPr>
          <p:spPr bwMode="auto">
            <a:xfrm>
              <a:off x="6203950" y="3994150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  <p:sp>
          <p:nvSpPr>
            <p:cNvPr id="131104" name="Text Box 38"/>
            <p:cNvSpPr txBox="1">
              <a:spLocks noChangeArrowheads="1"/>
            </p:cNvSpPr>
            <p:nvPr/>
          </p:nvSpPr>
          <p:spPr bwMode="auto">
            <a:xfrm>
              <a:off x="1354138" y="3868738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B43970-C23B-FA4C-B002-7A4EC4F2B589}" type="slidenum">
              <a:rPr lang="en-US" altLang="x-none" sz="1400">
                <a:latin typeface="Times New Roman" charset="0"/>
              </a:rPr>
              <a:pPr eaLnBrk="1" hangingPunct="1"/>
              <a:t>33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rdt2.1c: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</a:t>
            </a:r>
            <a:endParaRPr lang="en-US" altLang="x-none" sz="32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288" y="1481138"/>
            <a:ext cx="9002712" cy="5072062"/>
            <a:chOff x="141288" y="1284288"/>
            <a:chExt cx="9002712" cy="5072062"/>
          </a:xfrm>
        </p:grpSpPr>
        <p:grpSp>
          <p:nvGrpSpPr>
            <p:cNvPr id="133123" name="Group 3"/>
            <p:cNvGrpSpPr>
              <a:grpSpLocks/>
            </p:cNvGrpSpPr>
            <p:nvPr/>
          </p:nvGrpSpPr>
          <p:grpSpPr bwMode="auto">
            <a:xfrm>
              <a:off x="3038475" y="3352800"/>
              <a:ext cx="817563" cy="795338"/>
              <a:chOff x="963" y="1131"/>
              <a:chExt cx="515" cy="501"/>
            </a:xfrm>
          </p:grpSpPr>
          <p:sp>
            <p:nvSpPr>
              <p:cNvPr id="133152" name="Oval 4"/>
              <p:cNvSpPr>
                <a:spLocks noChangeArrowheads="1"/>
              </p:cNvSpPr>
              <p:nvPr/>
            </p:nvSpPr>
            <p:spPr bwMode="auto">
              <a:xfrm>
                <a:off x="963" y="1131"/>
                <a:ext cx="490" cy="5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3" name="Text Box 5"/>
              <p:cNvSpPr txBox="1">
                <a:spLocks noChangeArrowheads="1"/>
              </p:cNvSpPr>
              <p:nvPr/>
            </p:nvSpPr>
            <p:spPr bwMode="auto">
              <a:xfrm>
                <a:off x="974" y="115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0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24" name="Line 6"/>
            <p:cNvSpPr>
              <a:spLocks noChangeShapeType="1"/>
            </p:cNvSpPr>
            <p:nvPr/>
          </p:nvSpPr>
          <p:spPr bwMode="auto">
            <a:xfrm>
              <a:off x="2874963" y="2282825"/>
              <a:ext cx="419100" cy="1079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5" name="Freeform 7"/>
            <p:cNvSpPr>
              <a:spLocks/>
            </p:cNvSpPr>
            <p:nvPr/>
          </p:nvSpPr>
          <p:spPr bwMode="auto">
            <a:xfrm flipV="1">
              <a:off x="3556000" y="2600325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6" name="Text Box 8"/>
            <p:cNvSpPr txBox="1">
              <a:spLocks noChangeArrowheads="1"/>
            </p:cNvSpPr>
            <p:nvPr/>
          </p:nvSpPr>
          <p:spPr bwMode="auto">
            <a:xfrm>
              <a:off x="6116638" y="295910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27" name="Text Box 9"/>
            <p:cNvSpPr txBox="1">
              <a:spLocks noChangeArrowheads="1"/>
            </p:cNvSpPr>
            <p:nvPr/>
          </p:nvSpPr>
          <p:spPr bwMode="auto">
            <a:xfrm>
              <a:off x="6119813" y="3671888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has_seq0(rcvpkt)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28" name="Line 10"/>
            <p:cNvSpPr>
              <a:spLocks noChangeShapeType="1"/>
            </p:cNvSpPr>
            <p:nvPr/>
          </p:nvSpPr>
          <p:spPr bwMode="auto">
            <a:xfrm>
              <a:off x="6203950" y="4370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9" name="Freeform 11"/>
            <p:cNvSpPr>
              <a:spLocks/>
            </p:cNvSpPr>
            <p:nvPr/>
          </p:nvSpPr>
          <p:spPr bwMode="auto">
            <a:xfrm>
              <a:off x="3573463" y="4168775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2962275" y="4749800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has_seq1(rcvpkt)</a:t>
              </a:r>
              <a:r>
                <a:rPr lang="en-US" altLang="x-none" sz="1600"/>
                <a:t> 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31" name="Line 13"/>
            <p:cNvSpPr>
              <a:spLocks noChangeShapeType="1"/>
            </p:cNvSpPr>
            <p:nvPr/>
          </p:nvSpPr>
          <p:spPr bwMode="auto">
            <a:xfrm>
              <a:off x="3028950" y="5307013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2" name="Text Box 14"/>
            <p:cNvSpPr txBox="1">
              <a:spLocks noChangeArrowheads="1"/>
            </p:cNvSpPr>
            <p:nvPr/>
          </p:nvSpPr>
          <p:spPr bwMode="auto">
            <a:xfrm>
              <a:off x="2971800" y="5362575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33133" name="Group 15"/>
            <p:cNvGrpSpPr>
              <a:grpSpLocks/>
            </p:cNvGrpSpPr>
            <p:nvPr/>
          </p:nvGrpSpPr>
          <p:grpSpPr bwMode="auto">
            <a:xfrm>
              <a:off x="4737100" y="3387725"/>
              <a:ext cx="825500" cy="796925"/>
              <a:chOff x="4398" y="3133"/>
              <a:chExt cx="520" cy="502"/>
            </a:xfrm>
          </p:grpSpPr>
          <p:sp>
            <p:nvSpPr>
              <p:cNvPr id="133150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1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1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34" name="Freeform 18"/>
            <p:cNvSpPr>
              <a:spLocks/>
            </p:cNvSpPr>
            <p:nvPr/>
          </p:nvSpPr>
          <p:spPr bwMode="auto">
            <a:xfrm rot="-1361013">
              <a:off x="5437188" y="2979738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5" name="Text Box 19"/>
            <p:cNvSpPr txBox="1">
              <a:spLocks noChangeArrowheads="1"/>
            </p:cNvSpPr>
            <p:nvPr/>
          </p:nvSpPr>
          <p:spPr bwMode="auto">
            <a:xfrm>
              <a:off x="3124200" y="1284288"/>
              <a:ext cx="39814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has_seq0(rcvpkt)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6" name="Line 20"/>
            <p:cNvSpPr>
              <a:spLocks noChangeShapeType="1"/>
            </p:cNvSpPr>
            <p:nvPr/>
          </p:nvSpPr>
          <p:spPr bwMode="auto">
            <a:xfrm>
              <a:off x="3233738" y="1854200"/>
              <a:ext cx="1914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7" name="Text Box 21"/>
            <p:cNvSpPr txBox="1">
              <a:spLocks noChangeArrowheads="1"/>
            </p:cNvSpPr>
            <p:nvPr/>
          </p:nvSpPr>
          <p:spPr bwMode="auto">
            <a:xfrm>
              <a:off x="3136900" y="1811338"/>
              <a:ext cx="347503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8" name="Freeform 22"/>
            <p:cNvSpPr>
              <a:spLocks/>
            </p:cNvSpPr>
            <p:nvPr/>
          </p:nvSpPr>
          <p:spPr bwMode="auto">
            <a:xfrm rot="1020547">
              <a:off x="5461000" y="37036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9" name="Text Box 23"/>
            <p:cNvSpPr txBox="1">
              <a:spLocks noChangeArrowheads="1"/>
            </p:cNvSpPr>
            <p:nvPr/>
          </p:nvSpPr>
          <p:spPr bwMode="auto">
            <a:xfrm>
              <a:off x="6067425" y="2662238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0" name="Line 24"/>
            <p:cNvSpPr>
              <a:spLocks noChangeShapeType="1"/>
            </p:cNvSpPr>
            <p:nvPr/>
          </p:nvSpPr>
          <p:spPr bwMode="auto">
            <a:xfrm>
              <a:off x="6205538" y="2973388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1" name="Text Box 25"/>
            <p:cNvSpPr txBox="1">
              <a:spLocks noChangeArrowheads="1"/>
            </p:cNvSpPr>
            <p:nvPr/>
          </p:nvSpPr>
          <p:spPr bwMode="auto">
            <a:xfrm>
              <a:off x="6075363" y="4424363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2" name="Text Box 26"/>
            <p:cNvSpPr txBox="1">
              <a:spLocks noChangeArrowheads="1"/>
            </p:cNvSpPr>
            <p:nvPr/>
          </p:nvSpPr>
          <p:spPr bwMode="auto">
            <a:xfrm>
              <a:off x="193675" y="3651250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has_seq1(rcvpkt)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43" name="Line 27"/>
            <p:cNvSpPr>
              <a:spLocks noChangeShapeType="1"/>
            </p:cNvSpPr>
            <p:nvPr/>
          </p:nvSpPr>
          <p:spPr bwMode="auto">
            <a:xfrm>
              <a:off x="277813" y="4359275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4" name="Text Box 28"/>
            <p:cNvSpPr txBox="1">
              <a:spLocks noChangeArrowheads="1"/>
            </p:cNvSpPr>
            <p:nvPr/>
          </p:nvSpPr>
          <p:spPr bwMode="auto">
            <a:xfrm>
              <a:off x="141288" y="2598738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5" name="Line 29"/>
            <p:cNvSpPr>
              <a:spLocks noChangeShapeType="1"/>
            </p:cNvSpPr>
            <p:nvPr/>
          </p:nvSpPr>
          <p:spPr bwMode="auto">
            <a:xfrm>
              <a:off x="279400" y="2973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6" name="Text Box 30"/>
            <p:cNvSpPr txBox="1">
              <a:spLocks noChangeArrowheads="1"/>
            </p:cNvSpPr>
            <p:nvPr/>
          </p:nvSpPr>
          <p:spPr bwMode="auto">
            <a:xfrm>
              <a:off x="225425" y="4381500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7" name="Text Box 31"/>
            <p:cNvSpPr txBox="1">
              <a:spLocks noChangeArrowheads="1"/>
            </p:cNvSpPr>
            <p:nvPr/>
          </p:nvSpPr>
          <p:spPr bwMode="auto">
            <a:xfrm>
              <a:off x="201613" y="294005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8" name="Freeform 32"/>
            <p:cNvSpPr>
              <a:spLocks/>
            </p:cNvSpPr>
            <p:nvPr/>
          </p:nvSpPr>
          <p:spPr bwMode="auto">
            <a:xfrm rot="20579453" flipH="1">
              <a:off x="2235200" y="36401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9" name="Freeform 33"/>
            <p:cNvSpPr>
              <a:spLocks/>
            </p:cNvSpPr>
            <p:nvPr/>
          </p:nvSpPr>
          <p:spPr bwMode="auto">
            <a:xfrm rot="1361013" flipH="1">
              <a:off x="2222500" y="29924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DF4575-3C6B-F340-8F0B-BD47CF96B1FF}" type="slidenum">
              <a:rPr lang="en-US" altLang="x-none" sz="1400">
                <a:latin typeface="Times New Roman" charset="0"/>
              </a:rPr>
              <a:pPr eaLnBrk="1" hangingPunct="1"/>
              <a:t>34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rdt2.1c: </a:t>
            </a:r>
            <a:r>
              <a:rPr lang="en-US" altLang="zh-CN" dirty="0">
                <a:ea typeface="宋体" charset="-122"/>
              </a:rPr>
              <a:t>Summary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state must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remember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whether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current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r>
              <a:rPr lang="en-US" altLang="ja-JP" sz="2400" dirty="0">
                <a:ea typeface="ＭＳ Ｐゴシック" charset="-128"/>
              </a:rPr>
              <a:t> has 0 or 1 seq. #</a:t>
            </a:r>
          </a:p>
          <a:p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state indicates whether 0 or 1 is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8190C7-093E-6A44-AF56-C782803105C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rdt2.2: a NAK-free protocol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42052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</a:t>
            </a:r>
            <a:r>
              <a:rPr lang="en-US" altLang="x-none" sz="2400" dirty="0">
                <a:ea typeface="ＭＳ Ｐゴシック" charset="-128"/>
              </a:rPr>
              <a:t>ame functionality as rdt2.1c, using ACKs only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nstead of NAK, receiver sends ACK for last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received 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</a:t>
            </a:r>
            <a:r>
              <a:rPr lang="en-US" altLang="x-none" sz="2000" i="1" dirty="0">
                <a:ea typeface="ＭＳ Ｐゴシック" charset="-128"/>
              </a:rPr>
              <a:t>explicitly</a:t>
            </a:r>
            <a:r>
              <a:rPr lang="en-US" altLang="x-none" sz="2000" dirty="0">
                <a:ea typeface="ＭＳ Ｐゴシック" charset="-128"/>
              </a:rPr>
              <a:t> include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r>
              <a:rPr lang="en-US" altLang="x-none" sz="2000" dirty="0">
                <a:ea typeface="ＭＳ Ｐゴシック" charset="-128"/>
              </a:rPr>
              <a:t> 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D</a:t>
            </a:r>
            <a:r>
              <a:rPr lang="en-US" altLang="x-none" sz="2400" dirty="0">
                <a:ea typeface="ＭＳ Ｐゴシック" charset="-128"/>
              </a:rPr>
              <a:t>uplicate ACK at sender results in same action as NAK: </a:t>
            </a:r>
            <a:r>
              <a:rPr lang="en-US" altLang="x-none" sz="2400" i="1" dirty="0">
                <a:ea typeface="ＭＳ Ｐゴシック" charset="-128"/>
              </a:rPr>
              <a:t>retransmit current </a:t>
            </a:r>
            <a:r>
              <a:rPr lang="en-US" altLang="x-none" sz="2400" i="1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08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rdt2.2: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ender,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 </a:t>
            </a:r>
            <a:r>
              <a:rPr lang="en-US" altLang="zh-CN" sz="3200">
                <a:ea typeface="宋体" charset="-122"/>
              </a:rPr>
              <a:t>F</a:t>
            </a:r>
            <a:r>
              <a:rPr lang="en-US" altLang="x-none" sz="3200">
                <a:ea typeface="ＭＳ Ｐゴシック" charset="-128"/>
              </a:rPr>
              <a:t>ragments</a:t>
            </a:r>
          </a:p>
        </p:txBody>
      </p:sp>
      <p:grpSp>
        <p:nvGrpSpPr>
          <p:cNvPr id="141314" name="Group 3"/>
          <p:cNvGrpSpPr>
            <a:grpSpLocks/>
          </p:cNvGrpSpPr>
          <p:nvPr/>
        </p:nvGrpSpPr>
        <p:grpSpPr bwMode="auto">
          <a:xfrm>
            <a:off x="2667000" y="2220913"/>
            <a:ext cx="1062038" cy="838200"/>
            <a:chOff x="1470" y="2062"/>
            <a:chExt cx="669" cy="528"/>
          </a:xfrm>
        </p:grpSpPr>
        <p:sp>
          <p:nvSpPr>
            <p:cNvPr id="141347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1348" name="Text Box 5"/>
            <p:cNvSpPr txBox="1">
              <a:spLocks noChangeArrowheads="1"/>
            </p:cNvSpPr>
            <p:nvPr/>
          </p:nvSpPr>
          <p:spPr bwMode="auto">
            <a:xfrm>
              <a:off x="1470" y="2110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call 0 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1315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sndpkt = make_pkt(0, data, checksum)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udt_send(sndpkt)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16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rdt_send(data)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17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18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19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0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1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udt_send(sndpkt)</a:t>
            </a:r>
            <a:endParaRPr lang="en-US" altLang="x-none" sz="16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1322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</a:t>
            </a:r>
            <a:r>
              <a:rPr lang="en-US" altLang="x-none" sz="1600" b="1">
                <a:solidFill>
                  <a:srgbClr val="FF0000"/>
                </a:solidFill>
              </a:rPr>
              <a:t>isACK(rcvpkt,1)</a:t>
            </a:r>
            <a:r>
              <a:rPr lang="en-US" altLang="x-none" sz="1600">
                <a:solidFill>
                  <a:srgbClr val="000000"/>
                </a:solidFill>
              </a:rPr>
              <a:t> 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23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4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2147483647 w 128"/>
              <a:gd name="T1" fmla="*/ 2147483647 h 774"/>
              <a:gd name="T2" fmla="*/ 0 w 128"/>
              <a:gd name="T3" fmla="*/ 0 h 774"/>
              <a:gd name="T4" fmla="*/ 0 60000 65536"/>
              <a:gd name="T5" fmla="*/ 0 60000 65536"/>
              <a:gd name="T6" fmla="*/ 0 w 128"/>
              <a:gd name="T7" fmla="*/ 0 h 774"/>
              <a:gd name="T8" fmla="*/ 128 w 128"/>
              <a:gd name="T9" fmla="*/ 774 h 7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5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&amp;&amp; </a:t>
            </a:r>
            <a:r>
              <a:rPr lang="en-US" altLang="x-none" sz="1600" b="1">
                <a:solidFill>
                  <a:srgbClr val="FF0000"/>
                </a:solidFill>
              </a:rPr>
              <a:t>isACK(rcvpkt,0)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26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1327" name="Group 18"/>
          <p:cNvGrpSpPr>
            <a:grpSpLocks/>
          </p:cNvGrpSpPr>
          <p:nvPr/>
        </p:nvGrpSpPr>
        <p:grpSpPr bwMode="auto">
          <a:xfrm>
            <a:off x="5043488" y="2166938"/>
            <a:ext cx="1204912" cy="838200"/>
            <a:chOff x="1483" y="2062"/>
            <a:chExt cx="759" cy="528"/>
          </a:xfrm>
        </p:grpSpPr>
        <p:sp>
          <p:nvSpPr>
            <p:cNvPr id="141345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1346" name="Text Box 20"/>
            <p:cNvSpPr txBox="1">
              <a:spLocks noChangeArrowheads="1"/>
            </p:cNvSpPr>
            <p:nvPr/>
          </p:nvSpPr>
          <p:spPr bwMode="auto">
            <a:xfrm>
              <a:off x="1573" y="2137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 0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1328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622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sender FSM</a:t>
            </a:r>
          </a:p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fragment</a:t>
            </a:r>
          </a:p>
        </p:txBody>
      </p:sp>
      <p:grpSp>
        <p:nvGrpSpPr>
          <p:cNvPr id="141329" name="Group 22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3570" y="3063"/>
            <a:chExt cx="534" cy="501"/>
          </a:xfrm>
        </p:grpSpPr>
        <p:sp>
          <p:nvSpPr>
            <p:cNvPr id="141343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1344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0 from below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1330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>
              <a:gd name="T0" fmla="*/ 0 w 520"/>
              <a:gd name="T1" fmla="*/ 2147483647 h 117"/>
              <a:gd name="T2" fmla="*/ 2147483647 w 520"/>
              <a:gd name="T3" fmla="*/ 2147483647 h 117"/>
              <a:gd name="T4" fmla="*/ 0 60000 65536"/>
              <a:gd name="T5" fmla="*/ 0 60000 65536"/>
              <a:gd name="T6" fmla="*/ 0 w 520"/>
              <a:gd name="T7" fmla="*/ 0 h 117"/>
              <a:gd name="T8" fmla="*/ 520 w 520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1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2147483647 w 1514"/>
              <a:gd name="T3" fmla="*/ 2147483647 h 130"/>
              <a:gd name="T4" fmla="*/ 0 60000 65536"/>
              <a:gd name="T5" fmla="*/ 0 60000 65536"/>
              <a:gd name="T6" fmla="*/ 0 w 1514"/>
              <a:gd name="T7" fmla="*/ 0 h 130"/>
              <a:gd name="T8" fmla="*/ 1514 w 1514"/>
              <a:gd name="T9" fmla="*/ 130 h 1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2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&amp;&amp; notcorrupt(rcvpkt)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&amp;&amp; has_seq0(rcvpkt) 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33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4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extract(rcvpkt,data)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deliver_data(data)</a:t>
            </a:r>
          </a:p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sndpkt = make_pkt(ACK,0, chksum)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udt_send(sndpkt)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35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6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7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&amp;&amp;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 (corrupt(rcvpkt) ||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   </a:t>
            </a:r>
            <a:r>
              <a:rPr lang="en-US" altLang="x-none" sz="1600" b="1">
                <a:solidFill>
                  <a:srgbClr val="FF0000"/>
                </a:solidFill>
              </a:rPr>
              <a:t>has_seq1(rcvpkt))</a:t>
            </a:r>
            <a:endParaRPr lang="en-US" altLang="x-none" sz="16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1338" name="Text Box 33"/>
          <p:cNvSpPr txBox="1">
            <a:spLocks noChangeArrowheads="1"/>
          </p:cNvSpPr>
          <p:nvPr/>
        </p:nvSpPr>
        <p:spPr bwMode="auto">
          <a:xfrm>
            <a:off x="0" y="4689475"/>
            <a:ext cx="23225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sndpkt=</a:t>
            </a:r>
            <a:br>
              <a:rPr lang="en-US" altLang="x-none" sz="1600" b="1">
                <a:solidFill>
                  <a:srgbClr val="FF0000"/>
                </a:solidFill>
              </a:rPr>
            </a:br>
            <a:r>
              <a:rPr lang="en-US" altLang="x-none" sz="1600" b="1">
                <a:solidFill>
                  <a:srgbClr val="FF0000"/>
                </a:solidFill>
              </a:rPr>
              <a:t>make_pkt(ACK,1, </a:t>
            </a:r>
            <a:br>
              <a:rPr lang="en-US" altLang="x-none" sz="1600" b="1">
                <a:solidFill>
                  <a:srgbClr val="FF0000"/>
                </a:solidFill>
              </a:rPr>
            </a:br>
            <a:r>
              <a:rPr lang="en-US" altLang="x-none" sz="1600" b="1">
                <a:solidFill>
                  <a:srgbClr val="FF0000"/>
                </a:solidFill>
              </a:rPr>
              <a:t>          chksum)</a:t>
            </a:r>
          </a:p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udt_send(sndpkt)</a:t>
            </a:r>
          </a:p>
        </p:txBody>
      </p:sp>
      <p:sp>
        <p:nvSpPr>
          <p:cNvPr id="141339" name="Text Box 34"/>
          <p:cNvSpPr txBox="1">
            <a:spLocks noChangeArrowheads="1"/>
          </p:cNvSpPr>
          <p:nvPr/>
        </p:nvSpPr>
        <p:spPr bwMode="auto">
          <a:xfrm>
            <a:off x="3346450" y="4311650"/>
            <a:ext cx="180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receiver FSM</a:t>
            </a:r>
          </a:p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fragment</a:t>
            </a:r>
          </a:p>
        </p:txBody>
      </p:sp>
      <p:sp>
        <p:nvSpPr>
          <p:cNvPr id="141340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41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1342" name="Line 37"/>
          <p:cNvSpPr>
            <a:spLocks noChangeShapeType="1"/>
          </p:cNvSpPr>
          <p:nvPr/>
        </p:nvSpPr>
        <p:spPr bwMode="auto">
          <a:xfrm>
            <a:off x="2297113" y="3898900"/>
            <a:ext cx="431800" cy="3968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8724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defTabSz="912813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Admin and review</a:t>
            </a:r>
          </a:p>
          <a:p>
            <a:pPr defTabSz="912813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en-US" altLang="x-none" sz="2800" dirty="0">
                <a:solidFill>
                  <a:srgbClr val="C00000"/>
                </a:solidFill>
                <a:latin typeface="Comic Sans MS" charset="0"/>
              </a:rPr>
              <a:t>Reliable data transfer</a:t>
            </a:r>
          </a:p>
          <a:p>
            <a:pPr lvl="1" defTabSz="91281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perfect channel</a:t>
            </a:r>
          </a:p>
          <a:p>
            <a:pPr lvl="1" defTabSz="91281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channel with bit errors</a:t>
            </a:r>
          </a:p>
          <a:p>
            <a:pPr lvl="1" defTabSz="912813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channel with bit errors and losses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4469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125134-54D9-194F-BCF6-3C81CC0E076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rdt3.0: </a:t>
            </a:r>
            <a:r>
              <a:rPr lang="en-US" altLang="zh-CN" sz="3200">
                <a:ea typeface="宋体" charset="-122"/>
              </a:rPr>
              <a:t>C</a:t>
            </a:r>
            <a:r>
              <a:rPr lang="en-US" altLang="x-none" sz="3200">
                <a:ea typeface="ＭＳ Ｐゴシック" charset="-128"/>
              </a:rPr>
              <a:t>hannels with </a:t>
            </a:r>
            <a:r>
              <a:rPr lang="en-US" altLang="zh-CN" sz="3200">
                <a:ea typeface="宋体" charset="-122"/>
              </a:rPr>
              <a:t>E</a:t>
            </a:r>
            <a:r>
              <a:rPr lang="en-US" altLang="x-none" sz="3200">
                <a:ea typeface="ＭＳ Ｐゴシック" charset="-128"/>
              </a:rPr>
              <a:t>rrors </a:t>
            </a:r>
            <a:r>
              <a:rPr lang="en-US" altLang="x-none" sz="3200" i="1">
                <a:ea typeface="ＭＳ Ｐゴシック" charset="-128"/>
              </a:rPr>
              <a:t>and</a:t>
            </a:r>
            <a:r>
              <a:rPr lang="en-US" altLang="x-none" sz="3200">
                <a:ea typeface="ＭＳ Ｐゴシック" charset="-128"/>
              </a:rPr>
              <a:t> </a:t>
            </a:r>
            <a:r>
              <a:rPr lang="en-US" altLang="zh-CN" sz="3200">
                <a:ea typeface="宋体" charset="-122"/>
              </a:rPr>
              <a:t>L</a:t>
            </a:r>
            <a:r>
              <a:rPr lang="en-US" altLang="x-none" sz="3200">
                <a:ea typeface="ＭＳ Ｐゴシック" charset="-128"/>
              </a:rPr>
              <a:t>oss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New assumption:</a:t>
            </a:r>
            <a:r>
              <a:rPr lang="en-US" altLang="x-none" sz="2400" dirty="0">
                <a:ea typeface="ＭＳ Ｐゴシック" charset="-128"/>
              </a:rPr>
              <a:t> underlying channel can also lose packets (data or ACKs)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checksum, seq. #, ACKs, retransmissions will be of help, but not enough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Q:</a:t>
            </a:r>
            <a:r>
              <a:rPr lang="en-US" altLang="x-none" sz="2400" dirty="0">
                <a:ea typeface="ＭＳ Ｐゴシック" charset="-128"/>
              </a:rPr>
              <a:t> Does rdt2.2 work under losses?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Approach:</a:t>
            </a:r>
            <a:r>
              <a:rPr lang="en-US" altLang="x-none" sz="2400" dirty="0">
                <a:ea typeface="ＭＳ Ｐゴシック" charset="-128"/>
              </a:rPr>
              <a:t> sender waits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reasonable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amount of time for ACK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requires countdown timer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retransmits if no ACK received in this time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(or ACK) just delayed (not lost):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retransmission will be  duplicate, but use of seq.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already handles this</a:t>
            </a:r>
            <a:endParaRPr lang="en-US" altLang="ja-JP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specify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1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43AE20-ABF0-0C4E-BEC7-8C5FEA42D9E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ender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019425" y="1765300"/>
            <a:ext cx="3860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make_pkt(0,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060700" y="1471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3162300" y="1809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2749550" y="1925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3" name="Group 7"/>
          <p:cNvGrpSpPr>
            <a:grpSpLocks/>
          </p:cNvGrpSpPr>
          <p:nvPr/>
        </p:nvGrpSpPr>
        <p:grpSpPr bwMode="auto">
          <a:xfrm>
            <a:off x="5360988" y="2471738"/>
            <a:ext cx="889000" cy="865187"/>
            <a:chOff x="445" y="1273"/>
            <a:chExt cx="560" cy="545"/>
          </a:xfrm>
        </p:grpSpPr>
        <p:sp>
          <p:nvSpPr>
            <p:cNvPr id="147515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6" name="Text Box 9"/>
            <p:cNvSpPr txBox="1">
              <a:spLocks noChangeArrowheads="1"/>
            </p:cNvSpPr>
            <p:nvPr/>
          </p:nvSpPr>
          <p:spPr bwMode="auto">
            <a:xfrm>
              <a:off x="524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ACK0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4" name="Freeform 10"/>
          <p:cNvSpPr>
            <a:spLocks/>
          </p:cNvSpPr>
          <p:nvPr/>
        </p:nvSpPr>
        <p:spPr bwMode="auto">
          <a:xfrm flipV="1">
            <a:off x="3384550" y="2452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5" name="Freeform 11"/>
          <p:cNvSpPr>
            <a:spLocks/>
          </p:cNvSpPr>
          <p:nvPr/>
        </p:nvSpPr>
        <p:spPr bwMode="auto">
          <a:xfrm>
            <a:off x="6069013" y="2055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6" name="Text Box 12"/>
          <p:cNvSpPr txBox="1">
            <a:spLocks noChangeArrowheads="1"/>
          </p:cNvSpPr>
          <p:nvPr/>
        </p:nvSpPr>
        <p:spPr bwMode="auto">
          <a:xfrm>
            <a:off x="6481763" y="1577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isACK(rcvpkt,1)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7" name="Line 13"/>
          <p:cNvSpPr>
            <a:spLocks noChangeShapeType="1"/>
          </p:cNvSpPr>
          <p:nvPr/>
        </p:nvSpPr>
        <p:spPr bwMode="auto">
          <a:xfrm>
            <a:off x="6691313" y="2279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8" name="Group 14"/>
          <p:cNvGrpSpPr>
            <a:grpSpLocks/>
          </p:cNvGrpSpPr>
          <p:nvPr/>
        </p:nvGrpSpPr>
        <p:grpSpPr bwMode="auto">
          <a:xfrm>
            <a:off x="5562600" y="4386263"/>
            <a:ext cx="1219200" cy="850900"/>
            <a:chOff x="4159" y="3230"/>
            <a:chExt cx="768" cy="536"/>
          </a:xfrm>
        </p:grpSpPr>
        <p:sp>
          <p:nvSpPr>
            <p:cNvPr id="147513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4" name="Text Box 16"/>
            <p:cNvSpPr txBox="1">
              <a:spLocks noChangeArrowheads="1"/>
            </p:cNvSpPr>
            <p:nvPr/>
          </p:nvSpPr>
          <p:spPr bwMode="auto">
            <a:xfrm>
              <a:off x="4178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1 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9" name="Freeform 17"/>
          <p:cNvSpPr>
            <a:spLocks/>
          </p:cNvSpPr>
          <p:nvPr/>
        </p:nvSpPr>
        <p:spPr bwMode="auto">
          <a:xfrm rot="16200000" flipV="1">
            <a:off x="2159794" y="3842544"/>
            <a:ext cx="1176337" cy="1111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0" name="Freeform 18"/>
          <p:cNvSpPr>
            <a:spLocks/>
          </p:cNvSpPr>
          <p:nvPr/>
        </p:nvSpPr>
        <p:spPr bwMode="auto">
          <a:xfrm>
            <a:off x="3370263" y="5119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1" name="Freeform 19"/>
          <p:cNvSpPr>
            <a:spLocks/>
          </p:cNvSpPr>
          <p:nvPr/>
        </p:nvSpPr>
        <p:spPr bwMode="auto">
          <a:xfrm rot="5400000" flipH="1" flipV="1">
            <a:off x="5611019" y="3709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52" name="Text Box 20"/>
          <p:cNvSpPr txBox="1">
            <a:spLocks noChangeArrowheads="1"/>
          </p:cNvSpPr>
          <p:nvPr/>
        </p:nvSpPr>
        <p:spPr bwMode="auto">
          <a:xfrm>
            <a:off x="3316288" y="5605463"/>
            <a:ext cx="34448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make_pkt(1,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73" name="Text Box 21"/>
          <p:cNvSpPr txBox="1">
            <a:spLocks noChangeArrowheads="1"/>
          </p:cNvSpPr>
          <p:nvPr/>
        </p:nvSpPr>
        <p:spPr bwMode="auto">
          <a:xfrm>
            <a:off x="3316288" y="5322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4" name="Line 22"/>
          <p:cNvSpPr>
            <a:spLocks noChangeShapeType="1"/>
          </p:cNvSpPr>
          <p:nvPr/>
        </p:nvSpPr>
        <p:spPr bwMode="auto">
          <a:xfrm>
            <a:off x="3435350" y="5634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5" name="Text Box 23"/>
          <p:cNvSpPr txBox="1">
            <a:spLocks noChangeArrowheads="1"/>
          </p:cNvSpPr>
          <p:nvPr/>
        </p:nvSpPr>
        <p:spPr bwMode="auto">
          <a:xfrm>
            <a:off x="6280150" y="3487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isACK(rcvpkt,0)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6" name="Line 24"/>
          <p:cNvSpPr>
            <a:spLocks noChangeShapeType="1"/>
          </p:cNvSpPr>
          <p:nvPr/>
        </p:nvSpPr>
        <p:spPr bwMode="auto">
          <a:xfrm>
            <a:off x="6396038" y="4198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7" name="Text Box 25"/>
          <p:cNvSpPr txBox="1">
            <a:spLocks noChangeArrowheads="1"/>
          </p:cNvSpPr>
          <p:nvPr/>
        </p:nvSpPr>
        <p:spPr bwMode="auto">
          <a:xfrm>
            <a:off x="1290638" y="5443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isACK(rcvpkt,0)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8" name="Line 26"/>
          <p:cNvSpPr>
            <a:spLocks noChangeShapeType="1"/>
          </p:cNvSpPr>
          <p:nvPr/>
        </p:nvSpPr>
        <p:spPr bwMode="auto">
          <a:xfrm>
            <a:off x="1393825" y="6169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9" name="Text Box 27"/>
          <p:cNvSpPr txBox="1">
            <a:spLocks noChangeArrowheads="1"/>
          </p:cNvSpPr>
          <p:nvPr/>
        </p:nvSpPr>
        <p:spPr bwMode="auto">
          <a:xfrm>
            <a:off x="908050" y="3246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isACK(rcvpkt,1)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80" name="Line 28"/>
          <p:cNvSpPr>
            <a:spLocks noChangeShapeType="1"/>
          </p:cNvSpPr>
          <p:nvPr/>
        </p:nvSpPr>
        <p:spPr bwMode="auto">
          <a:xfrm>
            <a:off x="1035050" y="3986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61" name="Text Box 29"/>
          <p:cNvSpPr txBox="1">
            <a:spLocks noChangeArrowheads="1"/>
          </p:cNvSpPr>
          <p:nvPr/>
        </p:nvSpPr>
        <p:spPr bwMode="auto">
          <a:xfrm>
            <a:off x="6300788" y="4179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16762" name="Text Box 30"/>
          <p:cNvSpPr txBox="1">
            <a:spLocks noChangeArrowheads="1"/>
          </p:cNvSpPr>
          <p:nvPr/>
        </p:nvSpPr>
        <p:spPr bwMode="auto">
          <a:xfrm>
            <a:off x="900113" y="3959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38875" y="2660650"/>
            <a:ext cx="2447925" cy="741363"/>
            <a:chOff x="6238875" y="2660650"/>
            <a:chExt cx="2447925" cy="741363"/>
          </a:xfrm>
        </p:grpSpPr>
        <p:sp>
          <p:nvSpPr>
            <p:cNvPr id="147508" name="Text Box 33"/>
            <p:cNvSpPr txBox="1">
              <a:spLocks noChangeArrowheads="1"/>
            </p:cNvSpPr>
            <p:nvPr/>
          </p:nvSpPr>
          <p:spPr bwMode="auto">
            <a:xfrm>
              <a:off x="6592888" y="2660650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147509" name="Group 1"/>
            <p:cNvGrpSpPr>
              <a:grpSpLocks/>
            </p:cNvGrpSpPr>
            <p:nvPr/>
          </p:nvGrpSpPr>
          <p:grpSpPr bwMode="auto">
            <a:xfrm>
              <a:off x="6238875" y="2719388"/>
              <a:ext cx="2447925" cy="682625"/>
              <a:chOff x="6238875" y="2719388"/>
              <a:chExt cx="2447925" cy="682625"/>
            </a:xfrm>
          </p:grpSpPr>
          <p:sp>
            <p:nvSpPr>
              <p:cNvPr id="147510" name="Freeform 31"/>
              <p:cNvSpPr>
                <a:spLocks/>
              </p:cNvSpPr>
              <p:nvPr/>
            </p:nvSpPr>
            <p:spPr bwMode="auto">
              <a:xfrm>
                <a:off x="6238875" y="2719388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  <a:gd name="T6" fmla="*/ 0 w 291"/>
                  <a:gd name="T7" fmla="*/ 0 h 430"/>
                  <a:gd name="T8" fmla="*/ 291 w 291"/>
                  <a:gd name="T9" fmla="*/ 430 h 4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7511" name="Text Box 32"/>
              <p:cNvSpPr txBox="1">
                <a:spLocks noChangeArrowheads="1"/>
              </p:cNvSpPr>
              <p:nvPr/>
            </p:nvSpPr>
            <p:spPr bwMode="auto">
              <a:xfrm>
                <a:off x="6570663" y="2897188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udt_send(sndpkt)</a:t>
                </a:r>
              </a:p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start_timer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  <p:sp>
            <p:nvSpPr>
              <p:cNvPr id="147512" name="Line 34"/>
              <p:cNvSpPr>
                <a:spLocks noChangeShapeType="1"/>
              </p:cNvSpPr>
              <p:nvPr/>
            </p:nvSpPr>
            <p:spPr bwMode="auto">
              <a:xfrm>
                <a:off x="6681788" y="2914650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7484" name="Freeform 35"/>
          <p:cNvSpPr>
            <a:spLocks/>
          </p:cNvSpPr>
          <p:nvPr/>
        </p:nvSpPr>
        <p:spPr bwMode="auto">
          <a:xfrm>
            <a:off x="2230438" y="5083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28650" y="4587875"/>
            <a:ext cx="1973263" cy="682625"/>
            <a:chOff x="628650" y="4587875"/>
            <a:chExt cx="1973263" cy="682625"/>
          </a:xfrm>
        </p:grpSpPr>
        <p:sp>
          <p:nvSpPr>
            <p:cNvPr id="147504" name="Freeform 36"/>
            <p:cNvSpPr>
              <a:spLocks/>
            </p:cNvSpPr>
            <p:nvPr/>
          </p:nvSpPr>
          <p:spPr bwMode="auto">
            <a:xfrm>
              <a:off x="2030413" y="4794250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  <a:gd name="T6" fmla="*/ 0 w 900"/>
                <a:gd name="T7" fmla="*/ 0 h 662"/>
                <a:gd name="T8" fmla="*/ 900 w 900"/>
                <a:gd name="T9" fmla="*/ 662 h 6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505" name="Text Box 37"/>
            <p:cNvSpPr txBox="1">
              <a:spLocks noChangeArrowheads="1"/>
            </p:cNvSpPr>
            <p:nvPr/>
          </p:nvSpPr>
          <p:spPr bwMode="auto">
            <a:xfrm>
              <a:off x="628650" y="4841875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udt_send(sndpkt)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start_timer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6" name="Text Box 38"/>
            <p:cNvSpPr txBox="1">
              <a:spLocks noChangeArrowheads="1"/>
            </p:cNvSpPr>
            <p:nvPr/>
          </p:nvSpPr>
          <p:spPr bwMode="auto">
            <a:xfrm>
              <a:off x="642938" y="4587875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7" name="Line 39"/>
            <p:cNvSpPr>
              <a:spLocks noChangeShapeType="1"/>
            </p:cNvSpPr>
            <p:nvPr/>
          </p:nvSpPr>
          <p:spPr bwMode="auto">
            <a:xfrm>
              <a:off x="746125" y="487045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7486" name="Freeform 40"/>
          <p:cNvSpPr>
            <a:spLocks/>
          </p:cNvSpPr>
          <p:nvPr/>
        </p:nvSpPr>
        <p:spPr bwMode="auto">
          <a:xfrm>
            <a:off x="6426200" y="4754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87" name="Text Box 41"/>
          <p:cNvSpPr txBox="1">
            <a:spLocks noChangeArrowheads="1"/>
          </p:cNvSpPr>
          <p:nvPr/>
        </p:nvSpPr>
        <p:spPr bwMode="auto">
          <a:xfrm>
            <a:off x="1036638" y="2255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47488" name="Group 42"/>
          <p:cNvGrpSpPr>
            <a:grpSpLocks/>
          </p:cNvGrpSpPr>
          <p:nvPr/>
        </p:nvGrpSpPr>
        <p:grpSpPr bwMode="auto">
          <a:xfrm>
            <a:off x="2528888" y="2516188"/>
            <a:ext cx="1204912" cy="850900"/>
            <a:chOff x="4159" y="3230"/>
            <a:chExt cx="759" cy="536"/>
          </a:xfrm>
        </p:grpSpPr>
        <p:sp>
          <p:nvSpPr>
            <p:cNvPr id="147502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3" name="Text Box 44"/>
            <p:cNvSpPr txBox="1">
              <a:spLocks noChangeArrowheads="1"/>
            </p:cNvSpPr>
            <p:nvPr/>
          </p:nvSpPr>
          <p:spPr bwMode="auto">
            <a:xfrm>
              <a:off x="4169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0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x-none" sz="1400">
                  <a:solidFill>
                    <a:srgbClr val="000000"/>
                  </a:solidFill>
                </a:rPr>
                <a:t>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89" name="Line 45"/>
          <p:cNvSpPr>
            <a:spLocks noChangeShapeType="1"/>
          </p:cNvSpPr>
          <p:nvPr/>
        </p:nvSpPr>
        <p:spPr bwMode="auto">
          <a:xfrm>
            <a:off x="1123950" y="2541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90" name="Group 46"/>
          <p:cNvGrpSpPr>
            <a:grpSpLocks/>
          </p:cNvGrpSpPr>
          <p:nvPr/>
        </p:nvGrpSpPr>
        <p:grpSpPr bwMode="auto">
          <a:xfrm>
            <a:off x="2630488" y="4370388"/>
            <a:ext cx="889000" cy="865187"/>
            <a:chOff x="445" y="1273"/>
            <a:chExt cx="560" cy="545"/>
          </a:xfrm>
        </p:grpSpPr>
        <p:sp>
          <p:nvSpPr>
            <p:cNvPr id="147500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1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ACK1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91" name="Freeform 49"/>
          <p:cNvSpPr>
            <a:spLocks/>
          </p:cNvSpPr>
          <p:nvPr/>
        </p:nvSpPr>
        <p:spPr bwMode="auto">
          <a:xfrm flipH="1" flipV="1">
            <a:off x="2006600" y="2163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92" name="Text Box 50"/>
          <p:cNvSpPr txBox="1">
            <a:spLocks noChangeArrowheads="1"/>
          </p:cNvSpPr>
          <p:nvPr/>
        </p:nvSpPr>
        <p:spPr bwMode="auto">
          <a:xfrm>
            <a:off x="7224713" y="5233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3" name="Text Box 51"/>
          <p:cNvSpPr txBox="1">
            <a:spLocks noChangeArrowheads="1"/>
          </p:cNvSpPr>
          <p:nvPr/>
        </p:nvSpPr>
        <p:spPr bwMode="auto">
          <a:xfrm>
            <a:off x="6757988" y="4984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94" name="Line 52"/>
          <p:cNvSpPr>
            <a:spLocks noChangeShapeType="1"/>
          </p:cNvSpPr>
          <p:nvPr/>
        </p:nvSpPr>
        <p:spPr bwMode="auto">
          <a:xfrm>
            <a:off x="6845300" y="5270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81" name="Text Box 53"/>
          <p:cNvSpPr txBox="1">
            <a:spLocks noChangeArrowheads="1"/>
          </p:cNvSpPr>
          <p:nvPr/>
        </p:nvSpPr>
        <p:spPr bwMode="auto">
          <a:xfrm>
            <a:off x="8058150" y="220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6" name="Text Box 54"/>
          <p:cNvSpPr txBox="1">
            <a:spLocks noChangeArrowheads="1"/>
          </p:cNvSpPr>
          <p:nvPr/>
        </p:nvSpPr>
        <p:spPr bwMode="auto">
          <a:xfrm>
            <a:off x="1476375" y="2505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7" name="Text Box 55"/>
          <p:cNvSpPr txBox="1">
            <a:spLocks noChangeArrowheads="1"/>
          </p:cNvSpPr>
          <p:nvPr/>
        </p:nvSpPr>
        <p:spPr bwMode="auto">
          <a:xfrm>
            <a:off x="1879600" y="6175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8" name="Text Box 12"/>
          <p:cNvSpPr txBox="1">
            <a:spLocks noChangeArrowheads="1"/>
          </p:cNvSpPr>
          <p:nvPr/>
        </p:nvSpPr>
        <p:spPr bwMode="auto">
          <a:xfrm>
            <a:off x="6553200" y="220980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Connector 5"/>
          <p:cNvCxnSpPr>
            <a:cxnSpLocks noChangeShapeType="1"/>
            <a:stCxn id="147498" idx="1"/>
          </p:cNvCxnSpPr>
          <p:nvPr/>
        </p:nvCxnSpPr>
        <p:spPr bwMode="auto">
          <a:xfrm flipV="1">
            <a:off x="6553200" y="2362200"/>
            <a:ext cx="1524000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225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1" grpId="0"/>
      <p:bldP spid="116762" grpId="0"/>
      <p:bldP spid="1167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UDP: User Datagram Protocol </a:t>
            </a:r>
            <a:r>
              <a:rPr lang="en-US" altLang="x-none" sz="2800">
                <a:ea typeface="ＭＳ Ｐゴシック" charset="-128"/>
              </a:rPr>
              <a:t>[RFC 768]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51990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Often used for streaming multimedia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apps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loss tolerant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rate sensitive</a:t>
            </a:r>
          </a:p>
          <a:p>
            <a:pPr lvl="1">
              <a:lnSpc>
                <a:spcPct val="80000"/>
              </a:lnSpc>
            </a:pPr>
            <a:endParaRPr lang="en-US" altLang="x-none" sz="2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Other UDP uses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SNMP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5557838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5481638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5465763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source port #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7245350" y="2117725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dest port #</a:t>
            </a:r>
          </a:p>
        </p:txBody>
      </p:sp>
      <p:sp>
        <p:nvSpPr>
          <p:cNvPr id="57351" name="Line 11"/>
          <p:cNvSpPr>
            <a:spLocks noChangeShapeType="1"/>
          </p:cNvSpPr>
          <p:nvPr/>
        </p:nvSpPr>
        <p:spPr bwMode="auto">
          <a:xfrm flipV="1">
            <a:off x="5472113" y="2495550"/>
            <a:ext cx="332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12"/>
          <p:cNvSpPr>
            <a:spLocks noChangeShapeType="1"/>
          </p:cNvSpPr>
          <p:nvPr/>
        </p:nvSpPr>
        <p:spPr bwMode="auto">
          <a:xfrm flipV="1">
            <a:off x="5462588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13"/>
          <p:cNvSpPr>
            <a:spLocks noChangeShapeType="1"/>
          </p:cNvSpPr>
          <p:nvPr/>
        </p:nvSpPr>
        <p:spPr bwMode="auto">
          <a:xfrm flipV="1">
            <a:off x="7119938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66357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32 bits</a:t>
            </a:r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>
            <a:off x="764857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 rot="10800000">
            <a:off x="553878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7"/>
          <p:cNvSpPr txBox="1">
            <a:spLocks noChangeArrowheads="1"/>
          </p:cNvSpPr>
          <p:nvPr/>
        </p:nvSpPr>
        <p:spPr bwMode="auto">
          <a:xfrm>
            <a:off x="6338888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Application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data 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(message)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8" name="Text Box 19"/>
          <p:cNvSpPr txBox="1">
            <a:spLocks noChangeArrowheads="1"/>
          </p:cNvSpPr>
          <p:nvPr/>
        </p:nvSpPr>
        <p:spPr bwMode="auto">
          <a:xfrm>
            <a:off x="5910263" y="5518150"/>
            <a:ext cx="265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UDP segment format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9" name="Line 20"/>
          <p:cNvSpPr>
            <a:spLocks noChangeShapeType="1"/>
          </p:cNvSpPr>
          <p:nvPr/>
        </p:nvSpPr>
        <p:spPr bwMode="auto">
          <a:xfrm flipV="1">
            <a:off x="7119938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22"/>
          <p:cNvSpPr txBox="1">
            <a:spLocks noChangeArrowheads="1"/>
          </p:cNvSpPr>
          <p:nvPr/>
        </p:nvSpPr>
        <p:spPr bwMode="auto">
          <a:xfrm>
            <a:off x="5846763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length</a:t>
            </a:r>
          </a:p>
        </p:txBody>
      </p:sp>
      <p:sp>
        <p:nvSpPr>
          <p:cNvPr id="57361" name="Text Box 23"/>
          <p:cNvSpPr txBox="1">
            <a:spLocks noChangeArrowheads="1"/>
          </p:cNvSpPr>
          <p:nvPr/>
        </p:nvSpPr>
        <p:spPr bwMode="auto">
          <a:xfrm>
            <a:off x="7394575" y="2498725"/>
            <a:ext cx="120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checksum</a:t>
            </a:r>
          </a:p>
        </p:txBody>
      </p:sp>
      <p:sp>
        <p:nvSpPr>
          <p:cNvPr id="57362" name="Text Box 24"/>
          <p:cNvSpPr txBox="1">
            <a:spLocks noChangeArrowheads="1"/>
          </p:cNvSpPr>
          <p:nvPr/>
        </p:nvSpPr>
        <p:spPr bwMode="auto">
          <a:xfrm>
            <a:off x="4090988" y="2212975"/>
            <a:ext cx="12287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>
                <a:latin typeface="Times New Roman" charset="0"/>
              </a:rPr>
              <a:t>Length, in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bytes of 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UDP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segment,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including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header</a:t>
            </a:r>
          </a:p>
        </p:txBody>
      </p:sp>
      <p:sp>
        <p:nvSpPr>
          <p:cNvPr id="57363" name="Line 25"/>
          <p:cNvSpPr>
            <a:spLocks noChangeShapeType="1"/>
          </p:cNvSpPr>
          <p:nvPr/>
        </p:nvSpPr>
        <p:spPr bwMode="auto">
          <a:xfrm>
            <a:off x="5195888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13D2DA-A694-C146-BAE2-32BB34E8C90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in </a:t>
            </a:r>
            <a:r>
              <a:rPr lang="en-US" altLang="zh-CN" sz="3600">
                <a:ea typeface="宋体" charset="-122"/>
              </a:rPr>
              <a:t>A</a:t>
            </a:r>
            <a:r>
              <a:rPr lang="en-US" altLang="x-none" sz="3600">
                <a:ea typeface="ＭＳ Ｐゴシック" charset="-128"/>
              </a:rPr>
              <a:t>ction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49507" name="Picture 3" descr="rdt30_example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13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3B0917E-F432-644F-8F4C-EA2B279990E7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in </a:t>
            </a:r>
            <a:r>
              <a:rPr lang="en-US" altLang="zh-CN" sz="3600">
                <a:ea typeface="宋体" charset="-122"/>
              </a:rPr>
              <a:t>A</a:t>
            </a:r>
            <a:r>
              <a:rPr lang="en-US" altLang="x-none" sz="3600">
                <a:ea typeface="ＭＳ Ｐゴシック" charset="-128"/>
              </a:rPr>
              <a:t>ction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51555" name="Picture 3" descr="rdt30_examples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580231" y="5834168"/>
            <a:ext cx="8372475" cy="102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1800" dirty="0">
                <a:latin typeface="Comic Sans MS" charset="0"/>
              </a:rPr>
              <a:t>Question to think about: How to determine a good timeout value?</a:t>
            </a:r>
          </a:p>
          <a:p>
            <a:pPr defTabSz="912813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Home exercise: What are execution traces of rdt3.0? What are some state invariants of rdt3.0?</a:t>
            </a:r>
          </a:p>
        </p:txBody>
      </p:sp>
    </p:spTree>
    <p:extLst>
      <p:ext uri="{BB962C8B-B14F-4D97-AF65-F5344CB8AC3E}">
        <p14:creationId xmlns:p14="http://schemas.microsoft.com/office/powerpoint/2010/main" val="2228236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19063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rdt3.0: Protocol Analysis using </a:t>
            </a:r>
            <a:r>
              <a:rPr lang="en-US" altLang="zh-CN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State Invariants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53602" name="Line 5"/>
          <p:cNvSpPr>
            <a:spLocks noChangeShapeType="1"/>
          </p:cNvSpPr>
          <p:nvPr/>
        </p:nvSpPr>
        <p:spPr bwMode="auto">
          <a:xfrm>
            <a:off x="1546225" y="2189163"/>
            <a:ext cx="3013075" cy="511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603" name="Group 26"/>
          <p:cNvGrpSpPr>
            <a:grpSpLocks/>
          </p:cNvGrpSpPr>
          <p:nvPr/>
        </p:nvGrpSpPr>
        <p:grpSpPr bwMode="auto">
          <a:xfrm>
            <a:off x="1223963" y="1282700"/>
            <a:ext cx="1250950" cy="385763"/>
            <a:chOff x="1489" y="826"/>
            <a:chExt cx="788" cy="243"/>
          </a:xfrm>
        </p:grpSpPr>
        <p:graphicFrame>
          <p:nvGraphicFramePr>
            <p:cNvPr id="153632" name="Object 6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5363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33" name="Text Box 7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sender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53604" name="Text Box 8"/>
          <p:cNvSpPr txBox="1">
            <a:spLocks noChangeArrowheads="1"/>
          </p:cNvSpPr>
          <p:nvPr/>
        </p:nvSpPr>
        <p:spPr bwMode="auto">
          <a:xfrm rot="706751">
            <a:off x="2012950" y="16891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data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53605" name="Object 9"/>
          <p:cNvGraphicFramePr>
            <a:graphicFrameLocks noChangeAspect="1"/>
          </p:cNvGraphicFramePr>
          <p:nvPr/>
        </p:nvGraphicFramePr>
        <p:xfrm>
          <a:off x="4324350" y="1233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536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2334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Text Box 10"/>
          <p:cNvSpPr txBox="1">
            <a:spLocks noChangeArrowheads="1"/>
          </p:cNvSpPr>
          <p:nvPr/>
        </p:nvSpPr>
        <p:spPr bwMode="auto">
          <a:xfrm>
            <a:off x="3319463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receiver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07" name="Line 13"/>
          <p:cNvSpPr>
            <a:spLocks noChangeShapeType="1"/>
          </p:cNvSpPr>
          <p:nvPr/>
        </p:nvSpPr>
        <p:spPr bwMode="auto">
          <a:xfrm>
            <a:off x="4500563" y="1622425"/>
            <a:ext cx="17462" cy="108585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08" name="Line 14"/>
          <p:cNvSpPr>
            <a:spLocks noChangeShapeType="1"/>
          </p:cNvSpPr>
          <p:nvPr/>
        </p:nvSpPr>
        <p:spPr bwMode="auto">
          <a:xfrm flipH="1">
            <a:off x="1519238" y="3913188"/>
            <a:ext cx="3000375" cy="9382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09" name="Line 17"/>
          <p:cNvSpPr>
            <a:spLocks noChangeShapeType="1"/>
          </p:cNvSpPr>
          <p:nvPr/>
        </p:nvSpPr>
        <p:spPr bwMode="auto">
          <a:xfrm flipH="1">
            <a:off x="3363913" y="2762250"/>
            <a:ext cx="1139825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0" name="Line 27"/>
          <p:cNvSpPr>
            <a:spLocks noChangeShapeType="1"/>
          </p:cNvSpPr>
          <p:nvPr/>
        </p:nvSpPr>
        <p:spPr bwMode="auto">
          <a:xfrm>
            <a:off x="1524000" y="1865313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1" name="Line 28"/>
          <p:cNvSpPr>
            <a:spLocks noChangeShapeType="1"/>
          </p:cNvSpPr>
          <p:nvPr/>
        </p:nvSpPr>
        <p:spPr bwMode="auto">
          <a:xfrm>
            <a:off x="1517650" y="2001838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2" name="Line 30"/>
          <p:cNvSpPr>
            <a:spLocks noChangeShapeType="1"/>
          </p:cNvSpPr>
          <p:nvPr/>
        </p:nvSpPr>
        <p:spPr bwMode="auto">
          <a:xfrm>
            <a:off x="1555750" y="3378200"/>
            <a:ext cx="2897188" cy="4810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3" name="Line 31"/>
          <p:cNvSpPr>
            <a:spLocks noChangeShapeType="1"/>
          </p:cNvSpPr>
          <p:nvPr/>
        </p:nvSpPr>
        <p:spPr bwMode="auto">
          <a:xfrm>
            <a:off x="1558925" y="2503488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4" name="Text Box 33"/>
          <p:cNvSpPr txBox="1">
            <a:spLocks noChangeArrowheads="1"/>
          </p:cNvSpPr>
          <p:nvPr/>
        </p:nvSpPr>
        <p:spPr bwMode="auto">
          <a:xfrm rot="706751">
            <a:off x="2916238" y="3376613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data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15" name="Text Box 34"/>
          <p:cNvSpPr txBox="1">
            <a:spLocks noChangeArrowheads="1"/>
          </p:cNvSpPr>
          <p:nvPr/>
        </p:nvSpPr>
        <p:spPr bwMode="auto">
          <a:xfrm rot="-600000">
            <a:off x="1849438" y="3932238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ACK for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16" name="Line 35"/>
          <p:cNvSpPr>
            <a:spLocks noChangeShapeType="1"/>
          </p:cNvSpPr>
          <p:nvPr/>
        </p:nvSpPr>
        <p:spPr bwMode="auto">
          <a:xfrm>
            <a:off x="1584325" y="2897188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7" name="Line 36"/>
          <p:cNvSpPr>
            <a:spLocks noChangeShapeType="1"/>
          </p:cNvSpPr>
          <p:nvPr/>
        </p:nvSpPr>
        <p:spPr bwMode="auto">
          <a:xfrm>
            <a:off x="1500188" y="1693863"/>
            <a:ext cx="19050" cy="315753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8" name="Line 37"/>
          <p:cNvSpPr>
            <a:spLocks noChangeShapeType="1"/>
          </p:cNvSpPr>
          <p:nvPr/>
        </p:nvSpPr>
        <p:spPr bwMode="auto">
          <a:xfrm>
            <a:off x="1581150" y="5530850"/>
            <a:ext cx="2955925" cy="568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9" name="Line 38"/>
          <p:cNvSpPr>
            <a:spLocks noChangeShapeType="1"/>
          </p:cNvSpPr>
          <p:nvPr/>
        </p:nvSpPr>
        <p:spPr bwMode="auto">
          <a:xfrm>
            <a:off x="1670050" y="3751263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0" name="Line 39"/>
          <p:cNvSpPr>
            <a:spLocks noChangeShapeType="1"/>
          </p:cNvSpPr>
          <p:nvPr/>
        </p:nvSpPr>
        <p:spPr bwMode="auto">
          <a:xfrm>
            <a:off x="1557338" y="4852988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1" name="Line 40"/>
          <p:cNvSpPr>
            <a:spLocks noChangeShapeType="1"/>
          </p:cNvSpPr>
          <p:nvPr/>
        </p:nvSpPr>
        <p:spPr bwMode="auto">
          <a:xfrm>
            <a:off x="4524375" y="2774950"/>
            <a:ext cx="34925" cy="33242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2" name="Line 41"/>
          <p:cNvSpPr>
            <a:spLocks noChangeShapeType="1"/>
          </p:cNvSpPr>
          <p:nvPr/>
        </p:nvSpPr>
        <p:spPr bwMode="auto">
          <a:xfrm>
            <a:off x="1522413" y="4867275"/>
            <a:ext cx="1587" cy="19621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3" name="Text Box 42"/>
          <p:cNvSpPr txBox="1">
            <a:spLocks noChangeArrowheads="1"/>
          </p:cNvSpPr>
          <p:nvPr/>
        </p:nvSpPr>
        <p:spPr bwMode="auto">
          <a:xfrm rot="706751">
            <a:off x="2160588" y="4737100"/>
            <a:ext cx="941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data 1 (n)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24" name="Text Box 43"/>
          <p:cNvSpPr txBox="1">
            <a:spLocks noChangeArrowheads="1"/>
          </p:cNvSpPr>
          <p:nvPr/>
        </p:nvSpPr>
        <p:spPr bwMode="auto">
          <a:xfrm>
            <a:off x="4675188" y="1731963"/>
            <a:ext cx="10017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waiting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for 0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(n-1)</a:t>
            </a:r>
          </a:p>
        </p:txBody>
      </p:sp>
      <p:sp>
        <p:nvSpPr>
          <p:cNvPr id="153625" name="Text Box 44"/>
          <p:cNvSpPr txBox="1">
            <a:spLocks noChangeArrowheads="1"/>
          </p:cNvSpPr>
          <p:nvPr/>
        </p:nvSpPr>
        <p:spPr bwMode="auto">
          <a:xfrm>
            <a:off x="106363" y="2808288"/>
            <a:ext cx="141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sending 0 (n-1)</a:t>
            </a:r>
          </a:p>
        </p:txBody>
      </p:sp>
      <p:sp>
        <p:nvSpPr>
          <p:cNvPr id="153626" name="Text Box 45"/>
          <p:cNvSpPr txBox="1">
            <a:spLocks noChangeArrowheads="1"/>
          </p:cNvSpPr>
          <p:nvPr/>
        </p:nvSpPr>
        <p:spPr bwMode="auto">
          <a:xfrm>
            <a:off x="4713288" y="3679825"/>
            <a:ext cx="10017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waiting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for 1</a:t>
            </a:r>
          </a:p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153627" name="Text Box 46"/>
          <p:cNvSpPr txBox="1">
            <a:spLocks noChangeArrowheads="1"/>
          </p:cNvSpPr>
          <p:nvPr/>
        </p:nvSpPr>
        <p:spPr bwMode="auto">
          <a:xfrm>
            <a:off x="101600" y="5594350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sending 1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153628" name="Line 47"/>
          <p:cNvSpPr>
            <a:spLocks noChangeShapeType="1"/>
          </p:cNvSpPr>
          <p:nvPr/>
        </p:nvSpPr>
        <p:spPr bwMode="auto">
          <a:xfrm>
            <a:off x="4546600" y="6124575"/>
            <a:ext cx="1588" cy="542925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9" name="Text Box 48"/>
          <p:cNvSpPr txBox="1">
            <a:spLocks noChangeArrowheads="1"/>
          </p:cNvSpPr>
          <p:nvPr/>
        </p:nvSpPr>
        <p:spPr bwMode="auto">
          <a:xfrm>
            <a:off x="4673600" y="5938838"/>
            <a:ext cx="10017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waiting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for 0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(n+1)</a:t>
            </a:r>
          </a:p>
        </p:txBody>
      </p:sp>
      <p:sp>
        <p:nvSpPr>
          <p:cNvPr id="153630" name="Text Box 49"/>
          <p:cNvSpPr txBox="1">
            <a:spLocks noChangeArrowheads="1"/>
          </p:cNvSpPr>
          <p:nvPr/>
        </p:nvSpPr>
        <p:spPr bwMode="auto">
          <a:xfrm rot="-600000">
            <a:off x="2208213" y="2643188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ACK for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628" name="Rectangle 52"/>
          <p:cNvSpPr>
            <a:spLocks noChangeArrowheads="1"/>
          </p:cNvSpPr>
          <p:nvPr/>
        </p:nvSpPr>
        <p:spPr bwMode="auto">
          <a:xfrm>
            <a:off x="5662613" y="2092325"/>
            <a:ext cx="34099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State consistency:</a:t>
            </a:r>
          </a:p>
          <a:p>
            <a:pPr defTabSz="912813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When receiver’s state is waiting n, the state of the sender is either sending for n-1 or sending for n</a:t>
            </a:r>
          </a:p>
          <a:p>
            <a:pPr defTabSz="912813" eaLnBrk="1" hangingPunct="1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 defTabSz="912813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When sender’s state is sending for n, receiver’s state is waiting for n or n + 1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210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rdt3.0: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top-and-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ait </a:t>
            </a:r>
            <a:r>
              <a:rPr lang="en-US" altLang="zh-CN" sz="3600">
                <a:ea typeface="宋体" charset="-122"/>
              </a:rPr>
              <a:t>Performance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5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7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0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0912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3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transmitted,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15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7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9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packet,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20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80921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80926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0927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922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3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4" name="Rectangle 32"/>
          <p:cNvSpPr>
            <a:spLocks noChangeArrowheads="1"/>
          </p:cNvSpPr>
          <p:nvPr/>
        </p:nvSpPr>
        <p:spPr bwMode="auto">
          <a:xfrm>
            <a:off x="-304800" y="5416550"/>
            <a:ext cx="895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What is </a:t>
            </a:r>
            <a:r>
              <a:rPr lang="en-US" altLang="x-none" dirty="0" err="1">
                <a:solidFill>
                  <a:srgbClr val="000000"/>
                </a:solidFill>
                <a:latin typeface="Arial" charset="0"/>
              </a:rPr>
              <a:t>U</a:t>
            </a:r>
            <a:r>
              <a:rPr lang="en-US" altLang="x-none" baseline="-25000" dirty="0" err="1">
                <a:solidFill>
                  <a:srgbClr val="000000"/>
                </a:solidFill>
                <a:latin typeface="Arial" charset="0"/>
              </a:rPr>
              <a:t>sender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</a:rPr>
              <a:t>utilization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 – fraction of time link busy sending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?</a:t>
            </a:r>
            <a:endParaRPr lang="en-US" altLang="x-none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25" name="Rectangle 32"/>
          <p:cNvSpPr>
            <a:spLocks noChangeArrowheads="1"/>
          </p:cNvSpPr>
          <p:nvPr/>
        </p:nvSpPr>
        <p:spPr bwMode="auto">
          <a:xfrm>
            <a:off x="215900" y="6027738"/>
            <a:ext cx="801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Arial" charset="0"/>
              </a:rPr>
              <a:t>Assume: 1 Gbps link, 15 ms e-e prop. delay, 1KB packet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049DB667-433A-D941-A686-6B737A7400C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6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UDP Checksum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363" y="2403475"/>
            <a:ext cx="3800475" cy="42799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treat segment contents as sequence of 16-bit integers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checksum: addition of segment contents to be zero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sender puts checksum value into UDP checksum field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compute sum of segment and checksum; check if sum zero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 - error detected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YES - no error detected. </a:t>
            </a:r>
            <a:r>
              <a:rPr lang="en-US" altLang="x-none" sz="2000" i="1" dirty="0">
                <a:ea typeface="ＭＳ Ｐゴシック" charset="-128"/>
              </a:rPr>
              <a:t>But maybe errors nonetheless?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9600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>
                <a:latin typeface="Comic Sans MS" charset="0"/>
              </a:rPr>
              <a:t> end-to-end detection of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>
                <a:latin typeface="Comic Sans MS" charset="0"/>
              </a:rPr>
              <a:t>errors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>
                <a:latin typeface="Comic Sans MS" charset="0"/>
              </a:rPr>
              <a:t> (e.g., flipped bits) in transmitted segment</a:t>
            </a:r>
            <a:endParaRPr lang="en-US" altLang="x-none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61975" y="342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u="sng" dirty="0">
                <a:solidFill>
                  <a:schemeClr val="accent2"/>
                </a:solidFill>
                <a:latin typeface="+mn-lt"/>
                <a:ea typeface="宋体" pitchFamily="2" charset="-122"/>
                <a:cs typeface="ＭＳ Ｐゴシック" charset="0"/>
              </a:rPr>
              <a:t>UDP</a:t>
            </a:r>
            <a:r>
              <a:rPr lang="en-US" sz="4000" u="sng" dirty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rPr>
              <a:t> Checksum: Algorithm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33400" y="1530350"/>
            <a:ext cx="7772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dirty="0">
                <a:latin typeface="+mn-lt"/>
                <a:ea typeface="+mn-ea"/>
                <a:cs typeface="ＭＳ Ｐゴシック" charset="0"/>
              </a:rPr>
              <a:t>Example checksum: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905000" y="2228850"/>
            <a:ext cx="64008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1  1  1  0  0  1  1  0  0  1  1  0  0  1  1  0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1  1  0  1  0  1  0  1  0  1  0  1  0  1  0  1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latin typeface="Comic Sans MS" charset="0"/>
              </a:rPr>
              <a:t>1  1  0  1  1  1  0  1  1  1  0  1  1  1  0  1  1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1  0  1  1  1  0  1  1  1  0  1  1  1  1  0  0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 </a:t>
            </a:r>
            <a:r>
              <a:rPr lang="en-US" altLang="x-none" sz="2000" b="1">
                <a:latin typeface="Comic Sans MS" charset="0"/>
              </a:rPr>
              <a:t>  0  1  0  0  0  1  0  0  0  1  0  0  0  0  1  1</a:t>
            </a:r>
            <a:endParaRPr lang="en-US" altLang="x-none" b="1">
              <a:latin typeface="Comic Sans MS" charset="0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>
            <a:off x="1828800" y="30559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1905000" y="32321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omic Sans MS" charset="0"/>
            </a:endParaRP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04800" y="31877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wraparound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1214438" y="37957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sum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531813" y="41481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  <a:cs typeface="ＭＳ Ｐゴシック" charset="0"/>
              </a:rPr>
              <a:t>checksum</a:t>
            </a:r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 flipH="1">
            <a:off x="1828800" y="37750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8" name="Freeform 13"/>
          <p:cNvSpPr>
            <a:spLocks/>
          </p:cNvSpPr>
          <p:nvPr/>
        </p:nvSpPr>
        <p:spPr bwMode="auto">
          <a:xfrm>
            <a:off x="2066925" y="35385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557213" y="4729163"/>
            <a:ext cx="7424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- For fast implementation of computing UDP checksum, see http://www.faqs.org/rfcs/rfc1071.html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40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zh-CN" altLang="en-US" sz="2800" i="1" dirty="0">
                <a:solidFill>
                  <a:srgbClr val="C00000"/>
                </a:solidFill>
                <a:latin typeface="Comic Sans MS" charset="0"/>
              </a:rPr>
              <a:t> </a:t>
            </a: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Reliable data transfer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AA93-13F4-6240-B316-F9B959135AEE}" type="slidenum">
              <a:rPr lang="en-US" altLang="x-none" sz="1400">
                <a:latin typeface="Times New Roman" charset="0"/>
              </a:rPr>
              <a:pPr eaLnBrk="1" hangingPunct="1"/>
              <a:t>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Principles of Reliable </a:t>
            </a:r>
            <a:r>
              <a:rPr lang="en-US" altLang="zh-CN" sz="3600" dirty="0">
                <a:ea typeface="宋体" charset="-122"/>
              </a:rPr>
              <a:t>D</a:t>
            </a:r>
            <a:r>
              <a:rPr lang="en-US" altLang="x-none" sz="3600" dirty="0">
                <a:ea typeface="ＭＳ Ｐゴシック" charset="-128"/>
              </a:rPr>
              <a:t>ata </a:t>
            </a:r>
            <a:r>
              <a:rPr lang="en-US" altLang="zh-CN" sz="3600" dirty="0">
                <a:ea typeface="宋体" charset="-122"/>
              </a:rPr>
              <a:t>T</a:t>
            </a:r>
            <a:r>
              <a:rPr lang="en-US" altLang="x-none" sz="3600" dirty="0">
                <a:ea typeface="ＭＳ Ｐゴシック" charset="-128"/>
              </a:rPr>
              <a:t>ransfer (RDT)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582738"/>
            <a:ext cx="7658100" cy="32178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mportant in app., transport, link layers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Foundation to other protocols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We use the development of RDT to also better appreciate understanding distributed protocols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77BA63-501A-024E-ABD2-8A475639F447}" type="slidenum">
              <a:rPr lang="en-US" altLang="x-none" sz="1400">
                <a:latin typeface="Times New Roman" charset="0"/>
              </a:rPr>
              <a:pPr eaLnBrk="1" hangingPunct="1"/>
              <a:t>9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90115" name="Picture 6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44625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3634</Words>
  <Application>Microsoft Macintosh PowerPoint</Application>
  <PresentationFormat>On-screen Show (4:3)</PresentationFormat>
  <Paragraphs>701</Paragraphs>
  <Slides>43</Slides>
  <Notes>43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.AppleSystemUIFont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Default Design</vt:lpstr>
      <vt:lpstr>Clip</vt:lpstr>
      <vt:lpstr>Network Transport Layer: Reliable Data Transfer</vt:lpstr>
      <vt:lpstr>Outline</vt:lpstr>
      <vt:lpstr>Recap</vt:lpstr>
      <vt:lpstr>UDP: User Datagram Protocol [RFC 768]</vt:lpstr>
      <vt:lpstr>UDP Checksum</vt:lpstr>
      <vt:lpstr>PowerPoint Presentation</vt:lpstr>
      <vt:lpstr>PowerPoint Presentation</vt:lpstr>
      <vt:lpstr>Principles of Reliable Data Transfer (RDT)</vt:lpstr>
      <vt:lpstr>Reliable Data Transfer</vt:lpstr>
      <vt:lpstr>Reliable Data Transfer: Getting Started</vt:lpstr>
      <vt:lpstr>Reliable Data Transfer: Getting Started</vt:lpstr>
      <vt:lpstr>PowerPoint Presentation</vt:lpstr>
      <vt:lpstr>Rdt1.0: reliable transfer over a reliable channel</vt:lpstr>
      <vt:lpstr>Potential Channel Errors</vt:lpstr>
      <vt:lpstr>PowerPoint Presentation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PowerPoint Presentation</vt:lpstr>
      <vt:lpstr>rdt2.0 is Incomplete!</vt:lpstr>
      <vt:lpstr>Two Possibilities</vt:lpstr>
      <vt:lpstr>Handle Control Message Corruption</vt:lpstr>
      <vt:lpstr>rdt2.1b: Sender, Handles Garbled ACK/NAKs</vt:lpstr>
      <vt:lpstr>rdt2.1b: Receiver, Handles Garbled ACK/NAKs</vt:lpstr>
      <vt:lpstr>rdt2.1b: Summary</vt:lpstr>
      <vt:lpstr>PowerPoint Presentation</vt:lpstr>
      <vt:lpstr>PowerPoint Presentation</vt:lpstr>
      <vt:lpstr>PowerPoint Presentation</vt:lpstr>
      <vt:lpstr>PowerPoint Presentation</vt:lpstr>
      <vt:lpstr>rdt2.1c: Sender, Handles Garbled ACK/NAKs: Using 1 bit (Alternating-Bit Protocol)</vt:lpstr>
      <vt:lpstr>rdt2.1c: Receiver, Handles Garbled ACK/NAKs: Using 1 bit</vt:lpstr>
      <vt:lpstr>rdt2.1c: Summary</vt:lpstr>
      <vt:lpstr>rdt2.2: a NAK-free protocol</vt:lpstr>
      <vt:lpstr>rdt2.2: Sender, Receiver Fragments</vt:lpstr>
      <vt:lpstr>PowerPoint Presentation</vt:lpstr>
      <vt:lpstr>rdt3.0: Channels with Errors and Loss</vt:lpstr>
      <vt:lpstr>rdt3.0 Sender</vt:lpstr>
      <vt:lpstr>rdt3.0 in Action</vt:lpstr>
      <vt:lpstr>rdt3.0 in Action</vt:lpstr>
      <vt:lpstr>rdt3.0: Protocol Analysis using State Invariants</vt:lpstr>
      <vt:lpstr>rdt3.0: Stop-and-Wait Performance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471</cp:revision>
  <cp:lastPrinted>2017-10-30T18:57:57Z</cp:lastPrinted>
  <dcterms:created xsi:type="dcterms:W3CDTF">2006-08-16T00:00:00Z</dcterms:created>
  <dcterms:modified xsi:type="dcterms:W3CDTF">2022-10-20T06:12:56Z</dcterms:modified>
  <cp:category/>
</cp:coreProperties>
</file>