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7186" r:id="rId2"/>
    <p:sldMasterId id="2147487382" r:id="rId3"/>
  </p:sldMasterIdLst>
  <p:notesMasterIdLst>
    <p:notesMasterId r:id="rId78"/>
  </p:notesMasterIdLst>
  <p:handoutMasterIdLst>
    <p:handoutMasterId r:id="rId79"/>
  </p:handoutMasterIdLst>
  <p:sldIdLst>
    <p:sldId id="784" r:id="rId4"/>
    <p:sldId id="1245" r:id="rId5"/>
    <p:sldId id="1236" r:id="rId6"/>
    <p:sldId id="1281" r:id="rId7"/>
    <p:sldId id="1267" r:id="rId8"/>
    <p:sldId id="1130" r:id="rId9"/>
    <p:sldId id="1268" r:id="rId10"/>
    <p:sldId id="1132" r:id="rId11"/>
    <p:sldId id="1269" r:id="rId12"/>
    <p:sldId id="1270" r:id="rId13"/>
    <p:sldId id="1271" r:id="rId14"/>
    <p:sldId id="1272" r:id="rId15"/>
    <p:sldId id="1137" r:id="rId16"/>
    <p:sldId id="1273" r:id="rId17"/>
    <p:sldId id="1139" r:id="rId18"/>
    <p:sldId id="1140" r:id="rId19"/>
    <p:sldId id="1274" r:id="rId20"/>
    <p:sldId id="1275" r:id="rId21"/>
    <p:sldId id="1276" r:id="rId22"/>
    <p:sldId id="1277" r:id="rId23"/>
    <p:sldId id="1278" r:id="rId24"/>
    <p:sldId id="1146" r:id="rId25"/>
    <p:sldId id="1147" r:id="rId26"/>
    <p:sldId id="1279" r:id="rId27"/>
    <p:sldId id="1280" r:id="rId28"/>
    <p:sldId id="1125" r:id="rId29"/>
    <p:sldId id="1148" r:id="rId30"/>
    <p:sldId id="1149" r:id="rId31"/>
    <p:sldId id="1150" r:id="rId32"/>
    <p:sldId id="1151" r:id="rId33"/>
    <p:sldId id="1152" r:id="rId34"/>
    <p:sldId id="1153" r:id="rId35"/>
    <p:sldId id="1154" r:id="rId36"/>
    <p:sldId id="1155" r:id="rId37"/>
    <p:sldId id="1156" r:id="rId38"/>
    <p:sldId id="1157" r:id="rId39"/>
    <p:sldId id="1158" r:id="rId40"/>
    <p:sldId id="1227" r:id="rId41"/>
    <p:sldId id="1228" r:id="rId42"/>
    <p:sldId id="1229" r:id="rId43"/>
    <p:sldId id="1230" r:id="rId44"/>
    <p:sldId id="1231" r:id="rId45"/>
    <p:sldId id="1232" r:id="rId46"/>
    <p:sldId id="1233" r:id="rId47"/>
    <p:sldId id="1234" r:id="rId48"/>
    <p:sldId id="1235" r:id="rId49"/>
    <p:sldId id="1159" r:id="rId50"/>
    <p:sldId id="1160" r:id="rId51"/>
    <p:sldId id="1161" r:id="rId52"/>
    <p:sldId id="1162" r:id="rId53"/>
    <p:sldId id="1163" r:id="rId54"/>
    <p:sldId id="1164" r:id="rId55"/>
    <p:sldId id="1165" r:id="rId56"/>
    <p:sldId id="1166" r:id="rId57"/>
    <p:sldId id="1167" r:id="rId58"/>
    <p:sldId id="1168" r:id="rId59"/>
    <p:sldId id="1242" r:id="rId60"/>
    <p:sldId id="1169" r:id="rId61"/>
    <p:sldId id="1170" r:id="rId62"/>
    <p:sldId id="1171" r:id="rId63"/>
    <p:sldId id="1172" r:id="rId64"/>
    <p:sldId id="1173" r:id="rId65"/>
    <p:sldId id="1174" r:id="rId66"/>
    <p:sldId id="1175" r:id="rId67"/>
    <p:sldId id="1176" r:id="rId68"/>
    <p:sldId id="1177" r:id="rId69"/>
    <p:sldId id="1178" r:id="rId70"/>
    <p:sldId id="1179" r:id="rId71"/>
    <p:sldId id="1243" r:id="rId72"/>
    <p:sldId id="1244" r:id="rId73"/>
    <p:sldId id="1226" r:id="rId74"/>
    <p:sldId id="1181" r:id="rId75"/>
    <p:sldId id="1182" r:id="rId76"/>
    <p:sldId id="1183" r:id="rId77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0"/>
    <p:restoredTop sz="91491"/>
  </p:normalViewPr>
  <p:slideViewPr>
    <p:cSldViewPr>
      <p:cViewPr varScale="1">
        <p:scale>
          <a:sx n="128" d="100"/>
          <a:sy n="128" d="100"/>
        </p:scale>
        <p:origin x="10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560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7DAA987-589F-E645-8A5F-211BF399678F}" type="datetimeFigureOut">
              <a:rPr lang="en-US" altLang="x-none"/>
              <a:pPr/>
              <a:t>10/16/22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36BE2B1-9F7A-034E-BEDF-0AC7E7D4C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F9B85787-CDA8-AB43-BB61-68662D9CE1E2}" type="datetimeFigureOut">
              <a:rPr lang="en-US" altLang="x-none"/>
              <a:pPr/>
              <a:t>10/16/22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DB27D72C-7374-F445-8DF4-A158042C15E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8E2683-14B3-924C-9D1E-0D2CC9333DF1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8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88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EDBCF-3D94-E447-938A-45B92A3AAD8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2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0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0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5040AB-404D-8C4B-BAE6-D3E0A67DBBE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48297B-26AF-834F-92AF-D67329263B6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38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4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1791D9-BC15-8F40-A603-4ED5D65ECE5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10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6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6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0EBE4B-74FF-154C-A6C6-FACB7C2A889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19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8E10B8-3B3D-544B-8683-D3897C58992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8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250E68-0C22-1B47-BE87-21668CF6B52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86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BAF5FD-9137-8540-98B4-636BE3E5C79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24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04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FB5453-8DF3-C84F-B6C1-EE6F9A85EC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6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6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06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E3A43B-8FBA-9948-8570-073FC964F34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1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72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C91F5-28CD-7945-BBD7-8F0787DB6AEC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34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8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08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8599D1-CDAF-A44F-8971-1D7B4D29F230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59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0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0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94F1CD-CC8E-E244-A9F8-722C0F499A49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00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2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2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7A140-40B5-6543-A40B-FE22B320AD8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52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5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3133C-E3C0-954F-BD5D-686A10AE941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31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7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7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8A8E01-C2A3-EA4B-A113-41C5C2640326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80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9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9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6537D3-82AA-8D47-86FE-B69EB53D1CE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34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1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21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767C6B6-FA95-6949-B144-4706301C9C8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65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0DB3CC-17DC-BC4C-8289-F6DB37F00C3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734C0DF-A967-944C-8D9E-697B81946635}" type="slidenum">
              <a:rPr lang="en-US" altLang="x-none" sz="1300">
                <a:latin typeface="Times New Roman" charset="0"/>
              </a:rPr>
              <a:pPr eaLnBrk="1" hangingPunct="1"/>
              <a:t>28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C6901D3-05E7-6944-98F6-5CD2150D6485}" type="slidenum">
              <a:rPr lang="en-US" altLang="x-none" sz="1300">
                <a:latin typeface="Times New Roman" charset="0"/>
              </a:rPr>
              <a:pPr eaLnBrk="1" hangingPunct="1"/>
              <a:t>29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07BA62-4FCE-0B47-8E21-BB66B678C8ED}" type="slidenum">
              <a:rPr lang="en-US" altLang="x-none" sz="1300"/>
              <a:pPr/>
              <a:t>3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592214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EFA9E82-B3BD-F84E-AB84-EEC813BBEA10}" type="slidenum">
              <a:rPr lang="en-US" altLang="x-none" sz="1300">
                <a:latin typeface="Times New Roman" charset="0"/>
              </a:rPr>
              <a:pPr eaLnBrk="1" hangingPunct="1"/>
              <a:t>30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www.ietf.org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/proceedings/99/slides/slides-99-maprg-the-quic-transport-protocol-design-and-internet-scale-deployment-01.pdf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E3788B-2645-244F-BF2A-EBC457099617}" type="slidenum">
              <a:rPr lang="en-US" altLang="x-none" sz="1300">
                <a:latin typeface="Times New Roman" charset="0"/>
              </a:rPr>
              <a:pPr eaLnBrk="1" hangingPunct="1"/>
              <a:t>31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9A76C86-B880-6A45-9A1B-459C70F34DC6}" type="slidenum">
              <a:rPr lang="en-US" altLang="x-none" sz="1300">
                <a:latin typeface="Times New Roman" charset="0"/>
              </a:rPr>
              <a:pPr eaLnBrk="1" hangingPunct="1"/>
              <a:t>32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6D01575-0A39-0D4E-9DF2-BA8F57EE0CE3}" type="slidenum">
              <a:rPr lang="en-US" altLang="x-none" sz="1300">
                <a:latin typeface="Times New Roman" charset="0"/>
              </a:rPr>
              <a:pPr eaLnBrk="1" hangingPunct="1"/>
              <a:t>33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E4AD3-AB7B-9B4C-B2FD-61CDE2505D44}" type="slidenum">
              <a:rPr lang="en-US" altLang="x-none" sz="1300">
                <a:latin typeface="Times New Roman" charset="0"/>
              </a:rPr>
              <a:pPr eaLnBrk="1" hangingPunct="1"/>
              <a:t>34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x-none" sz="2000">
                <a:latin typeface="Times New Roman" charset="0"/>
                <a:ea typeface="ＭＳ Ｐゴシック" charset="-128"/>
              </a:rPr>
              <a:t>Two zeros turned out to be handy: +0 for no check sum, -0 for checksum</a:t>
            </a:r>
          </a:p>
          <a:p>
            <a:pPr marL="0" lvl="1"/>
            <a:r>
              <a:rPr lang="en-US" altLang="x-none" sz="2000">
                <a:latin typeface="Times New Roman" charset="0"/>
                <a:ea typeface="ＭＳ Ｐゴシック" charset="-128"/>
              </a:rPr>
              <a:t>Add the carry back to the sum treats all bits </a:t>
            </a:r>
            <a:r>
              <a:rPr lang="ja-JP" altLang="en-US" sz="2000">
                <a:latin typeface="Times New Roman" charset="0"/>
                <a:ea typeface="ＭＳ Ｐゴシック" charset="-128"/>
              </a:rPr>
              <a:t>“</a:t>
            </a:r>
            <a:r>
              <a:rPr lang="en-US" altLang="ja-JP" sz="2000">
                <a:latin typeface="Times New Roman" charset="0"/>
                <a:ea typeface="ＭＳ Ｐゴシック" charset="-128"/>
              </a:rPr>
              <a:t>equally</a:t>
            </a:r>
            <a:r>
              <a:rPr lang="ja-JP" altLang="en-US" sz="2000">
                <a:latin typeface="Times New Roman" charset="0"/>
                <a:ea typeface="ＭＳ Ｐゴシック" charset="-128"/>
              </a:rPr>
              <a:t>”</a:t>
            </a:r>
            <a:endParaRPr lang="en-US" altLang="ja-JP" sz="2000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D4AA82-E1F8-FC44-A60A-0FB4EA202820}" type="slidenum">
              <a:rPr lang="en-US" altLang="x-none" sz="1300">
                <a:latin typeface="Times New Roman" charset="0"/>
              </a:rPr>
              <a:pPr eaLnBrk="1" hangingPunct="1"/>
              <a:t>35</a:t>
            </a:fld>
            <a:endParaRPr lang="en-US" altLang="x-none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B89EC7-E191-B94D-B195-20C8FD21BC98}" type="slidenum">
              <a:rPr lang="en-US" altLang="x-none" sz="1300">
                <a:latin typeface="Times New Roman" charset="0"/>
              </a:rPr>
              <a:pPr eaLnBrk="1" hangingPunct="1"/>
              <a:t>36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x-none" sz="2000">
                <a:latin typeface="Times New Roman" charset="0"/>
                <a:ea typeface="ＭＳ Ｐゴシック" charset="-128"/>
              </a:rPr>
              <a:t>Common among many early computers: PDP-1 and UNIVAC 1100/2200 series</a:t>
            </a:r>
          </a:p>
          <a:p>
            <a:pPr marL="0" lvl="1"/>
            <a:endParaRPr lang="en-US" altLang="x-none" sz="2000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6ACF7A-1635-5747-B4F0-F2FD0C972687}" type="slidenum">
              <a:rPr lang="en-US" altLang="x-none" sz="1300">
                <a:latin typeface="Times New Roman" charset="0"/>
              </a:rPr>
              <a:pPr eaLnBrk="1" hangingPunct="1"/>
              <a:t>37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AB27FC-F0F8-4D42-A9C1-01A6C948282C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38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074D454-F0E2-4C4E-B2C7-78878B1308B2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39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5BBA42-E452-FE4B-B260-46830EA4CCBD}" type="slidenum">
              <a:rPr lang="en-US" altLang="x-none" sz="1300">
                <a:latin typeface="Calibri" charset="0"/>
              </a:rPr>
              <a:pPr eaLnBrk="1" hangingPunct="1"/>
              <a:t>4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11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29487B4-FBEA-DD4A-A8D4-E57C66D08999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40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C93E5F0-14C6-BC49-84E0-785E5A5A8147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41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E545F2-4F8B-A641-B8F3-0682709BF342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42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0D2479-7ACD-1849-91C2-E52CABABECA3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43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73D8BB2-265B-F642-9697-36458532C83A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44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C0E0EF-1335-E24C-A395-AC2A3627C1A6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45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66F7696-45A1-5F48-B4C3-E0EC4B7DD6FD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46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9E24560-9B51-8E4E-9EEA-C79957D5248F}" type="slidenum">
              <a:rPr lang="en-US" altLang="x-none" sz="1300">
                <a:latin typeface="Times New Roman" charset="0"/>
              </a:rPr>
              <a:pPr eaLnBrk="1" hangingPunct="1"/>
              <a:t>47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2EE6F59-A448-E147-8E01-EDE69F0D111C}" type="slidenum">
              <a:rPr lang="en-US" altLang="x-none" sz="1300">
                <a:latin typeface="Times New Roman" charset="0"/>
              </a:rPr>
              <a:pPr eaLnBrk="1" hangingPunct="1"/>
              <a:t>48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6D2F9D-DFA2-C249-B704-8414D1DE6C04}" type="slidenum">
              <a:rPr lang="en-US" altLang="x-none" sz="1300">
                <a:latin typeface="Times New Roman" charset="0"/>
              </a:rPr>
              <a:pPr eaLnBrk="1" hangingPunct="1"/>
              <a:t>49</a:t>
            </a:fld>
            <a:endParaRPr lang="en-US" altLang="x-none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78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69B36B-47BB-A04E-9007-74B9786CC2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581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0F9AE6-99E2-7249-9A6C-BF9595139D65}" type="slidenum">
              <a:rPr lang="en-US" altLang="x-none" sz="1300">
                <a:latin typeface="Times New Roman" charset="0"/>
              </a:rPr>
              <a:pPr eaLnBrk="1" hangingPunct="1"/>
              <a:t>50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FF7845-0B40-C741-B04A-48B9816791EC}" type="slidenum">
              <a:rPr lang="en-US" altLang="x-none" sz="1300">
                <a:latin typeface="Times New Roman" charset="0"/>
              </a:rPr>
              <a:pPr eaLnBrk="1" hangingPunct="1"/>
              <a:t>51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313205-1A52-6F46-811E-C489202B35A8}" type="slidenum">
              <a:rPr lang="en-US" altLang="x-none" sz="1300">
                <a:latin typeface="Times New Roman" charset="0"/>
              </a:rPr>
              <a:pPr eaLnBrk="1" hangingPunct="1"/>
              <a:t>52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AC1726-47C9-A441-B15E-C5AC29B43A0C}" type="slidenum">
              <a:rPr lang="en-US" altLang="x-none" sz="1300">
                <a:latin typeface="Times New Roman" charset="0"/>
              </a:rPr>
              <a:pPr eaLnBrk="1" hangingPunct="1"/>
              <a:t>53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808F6F-AF2A-824B-BF42-4703A1D41BFD}" type="slidenum">
              <a:rPr lang="en-US" altLang="x-none" sz="1300">
                <a:latin typeface="Times New Roman" charset="0"/>
              </a:rPr>
              <a:pPr eaLnBrk="1" hangingPunct="1"/>
              <a:t>54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321DFF-4B05-0B46-B030-EE005B1E708F}" type="slidenum">
              <a:rPr lang="en-US" altLang="x-none" sz="1300">
                <a:latin typeface="Times New Roman" charset="0"/>
              </a:rPr>
              <a:pPr eaLnBrk="1" hangingPunct="1"/>
              <a:t>55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A6B065F-FBA3-D64E-96A0-20F5F40EC078}" type="slidenum">
              <a:rPr lang="en-US" altLang="x-none" sz="1300">
                <a:latin typeface="Times New Roman" charset="0"/>
              </a:rPr>
              <a:pPr eaLnBrk="1" hangingPunct="1"/>
              <a:t>56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A6B065F-FBA3-D64E-96A0-20F5F40EC078}" type="slidenum">
              <a:rPr lang="en-US" altLang="x-none" sz="1300">
                <a:latin typeface="Times New Roman" charset="0"/>
              </a:rPr>
              <a:pPr eaLnBrk="1" hangingPunct="1"/>
              <a:t>57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79898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7C3D2EE-2BC9-3040-9F54-3A1D41F0F454}" type="slidenum">
              <a:rPr lang="en-US" altLang="x-none" sz="1300">
                <a:latin typeface="Times New Roman" charset="0"/>
              </a:rPr>
              <a:pPr eaLnBrk="1" hangingPunct="1"/>
              <a:t>58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BB544A9-902F-4544-AC6A-9F6A9A3CD41E}" type="slidenum">
              <a:rPr lang="en-US" altLang="x-none" sz="1300">
                <a:latin typeface="Times New Roman" charset="0"/>
              </a:rPr>
              <a:pPr eaLnBrk="1" hangingPunct="1"/>
              <a:t>59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0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80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E93317-FC24-5A4F-95E2-F16DFA6F3C4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721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AC048E9-0156-174D-9E4F-F7CA1D8A1E19}" type="slidenum">
              <a:rPr lang="en-US" altLang="x-none" sz="1300">
                <a:latin typeface="Times New Roman" charset="0"/>
              </a:rPr>
              <a:pPr eaLnBrk="1" hangingPunct="1"/>
              <a:t>60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1E1B9C-4E58-5541-84B0-A072E4678FA3}" type="slidenum">
              <a:rPr lang="en-US" altLang="x-none" sz="1300">
                <a:latin typeface="Times New Roman" charset="0"/>
              </a:rPr>
              <a:pPr eaLnBrk="1" hangingPunct="1"/>
              <a:t>61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96A63A-C7E4-054F-9B43-F4B5D0DD5B18}" type="slidenum">
              <a:rPr lang="en-US" altLang="x-none" sz="1300">
                <a:latin typeface="Times New Roman" charset="0"/>
              </a:rPr>
              <a:pPr eaLnBrk="1" hangingPunct="1"/>
              <a:t>62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F5E89B6-265A-D848-84F6-DA33DC528529}" type="slidenum">
              <a:rPr lang="en-US" altLang="x-none" sz="1300">
                <a:latin typeface="Times New Roman" charset="0"/>
              </a:rPr>
              <a:pPr eaLnBrk="1" hangingPunct="1"/>
              <a:t>63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EBCABCB-D7D9-CD40-AF8E-33366E8D5DCE}" type="slidenum">
              <a:rPr lang="en-US" altLang="x-none" sz="1300">
                <a:latin typeface="Times New Roman" charset="0"/>
              </a:rPr>
              <a:pPr eaLnBrk="1" hangingPunct="1"/>
              <a:t>64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3CC348D-3942-E343-8724-F5486BB27B3F}" type="slidenum">
              <a:rPr lang="en-US" altLang="x-none" sz="1300">
                <a:latin typeface="Times New Roman" charset="0"/>
              </a:rPr>
              <a:pPr eaLnBrk="1" hangingPunct="1"/>
              <a:t>65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75017B-E99F-1F41-9881-C63A284340D2}" type="slidenum">
              <a:rPr lang="en-US" altLang="x-none" sz="1300">
                <a:latin typeface="Times New Roman" charset="0"/>
              </a:rPr>
              <a:pPr eaLnBrk="1" hangingPunct="1"/>
              <a:t>66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4EA4E6-94C7-5548-B230-F11F11D8BC00}" type="slidenum">
              <a:rPr lang="en-US" altLang="x-none" sz="1300">
                <a:latin typeface="Times New Roman" charset="0"/>
              </a:rPr>
              <a:pPr eaLnBrk="1" hangingPunct="1"/>
              <a:t>67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68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69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{data(n)^ NACK|NACK^}*</a:t>
            </a:r>
            <a:br>
              <a:rPr lang="en-US" altLang="x-none" dirty="0">
                <a:latin typeface="Times New Roman" charset="0"/>
                <a:ea typeface="ＭＳ Ｐゴシック" charset="-128"/>
              </a:rPr>
            </a:br>
            <a:r>
              <a:rPr lang="en-US" altLang="x-none" dirty="0">
                <a:latin typeface="Times New Roman" charset="0"/>
                <a:ea typeface="ＭＳ Ｐゴシック" charset="-128"/>
              </a:rPr>
              <a:t>data(n) deliver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ACK^</a:t>
            </a:r>
            <a:r>
              <a:rPr lang="en-US" altLang="x-none" baseline="0" dirty="0">
                <a:latin typeface="Times New Roman" charset="0"/>
                <a:ea typeface="ＭＳ Ｐゴシック" charset="-128"/>
              </a:rPr>
              <a:t> data(n) </a:t>
            </a:r>
          </a:p>
          <a:p>
            <a:r>
              <a:rPr lang="en-US" altLang="x-none" baseline="0" dirty="0">
                <a:latin typeface="Times New Roman" charset="0"/>
                <a:ea typeface="ＭＳ Ｐゴシック" charset="-128"/>
              </a:rPr>
              <a:t>ACK^ data(n)^  XXXX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91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2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82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4CBA63-292D-EC4A-BCA5-1980CA66D1E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543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70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{data(n)^ NACK|NACK^}*</a:t>
            </a:r>
            <a:br>
              <a:rPr lang="en-US" altLang="x-none" dirty="0">
                <a:latin typeface="Times New Roman" charset="0"/>
                <a:ea typeface="ＭＳ Ｐゴシック" charset="-128"/>
              </a:rPr>
            </a:br>
            <a:r>
              <a:rPr lang="en-US" altLang="x-none" dirty="0">
                <a:latin typeface="Times New Roman" charset="0"/>
                <a:ea typeface="ＭＳ Ｐゴシック" charset="-128"/>
              </a:rPr>
              <a:t>data(n) deliver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ACK^</a:t>
            </a:r>
            <a:r>
              <a:rPr lang="en-US" altLang="x-none" baseline="0" dirty="0">
                <a:latin typeface="Times New Roman" charset="0"/>
                <a:ea typeface="ＭＳ Ｐゴシック" charset="-128"/>
              </a:rPr>
              <a:t> data(n) </a:t>
            </a:r>
          </a:p>
          <a:p>
            <a:r>
              <a:rPr lang="en-US" altLang="x-none" baseline="0" dirty="0">
                <a:latin typeface="Times New Roman" charset="0"/>
                <a:ea typeface="ＭＳ Ｐゴシック" charset="-128"/>
              </a:rPr>
              <a:t>ACK^ data(n)^  XXXX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3534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8034D24-019F-8142-A945-C0241B533720}" type="slidenum">
              <a:rPr lang="en-US" altLang="x-none" sz="1300">
                <a:solidFill>
                  <a:srgbClr val="000000"/>
                </a:solidFill>
                <a:latin typeface="Times New Roman" charset="0"/>
              </a:rPr>
              <a:pPr eaLnBrk="1" hangingPunct="1"/>
              <a:t>71</a:t>
            </a:fld>
            <a:endParaRPr lang="en-US" altLang="x-none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63E524-9C07-CE41-A00B-662AE134562D}" type="slidenum">
              <a:rPr lang="en-US" altLang="x-none" sz="1300">
                <a:latin typeface="Times New Roman" charset="0"/>
              </a:rPr>
              <a:pPr eaLnBrk="1" hangingPunct="1"/>
              <a:t>72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9AD34C0-A328-5247-B414-AA6F6370CF73}" type="slidenum">
              <a:rPr lang="en-US" altLang="x-none" sz="1300">
                <a:latin typeface="Times New Roman" charset="0"/>
              </a:rPr>
              <a:pPr eaLnBrk="1" hangingPunct="1"/>
              <a:t>73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CBCCCD-90AD-1645-89E6-C15F07E1A293}" type="slidenum">
              <a:rPr lang="en-US" altLang="x-none" sz="1300">
                <a:latin typeface="Times New Roman" charset="0"/>
              </a:rPr>
              <a:pPr eaLnBrk="1" hangingPunct="1"/>
              <a:t>74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84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53E575-2B8E-9E48-9B53-D28F405841E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32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9EDBF8-D772-3742-AB9A-50B42771D13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2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52A57-608D-4846-9AD2-D850A31F07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67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2007F-5353-2345-A61F-1DAFDFE041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24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D6525-BE66-1246-9B19-8A1F0F703A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422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27E37-B0FF-BE4B-A15F-FDB2EFA499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839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7914DDF3-15E9-4E46-A0F1-6BD96960C25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443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D91630E2-E93D-4C46-9D28-A799624398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0119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63730841-C5C2-3746-9473-952B181E68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61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566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C124FF25-E411-B841-AC8F-AAE8B9124F5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1246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809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6C50535A-EAE4-3B45-A05C-FB32E3890B9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53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5A599-CC33-7E4D-8C4D-B495C4836C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0312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AEEE3DAB-1907-2849-9EEB-D66A3C54B9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1017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95CDE76B-33A0-2B44-84D7-2B5D791B3A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389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7616D63C-69F0-8F45-A53B-601D8818B05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5010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A8F1B4CE-C8A3-9740-99D0-B3A1057076C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96174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E0982439-ABF3-A84B-B704-0367BB6046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365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C6B0B8D-89C4-8D46-938B-A8F8A76610B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1182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BDA6DE3-E31D-E446-B83D-F436237810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68004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6B75EF6E-3579-C24D-83FD-149D5407F0F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85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CF6B994-6E3E-BE40-B5AF-2A596AFCDF2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1345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3574FF0C-3778-444F-A6EB-EAA2B5823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397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012A1-B92D-FE48-8EB4-9DD9A2218C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30205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ED6FD1B-32A9-6F49-A48D-6E3FFCA386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24490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6814182C-C586-3643-8140-F5514832797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4742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FC5E398-0409-FB42-9D76-91D61A7BC1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84745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07F9BFEF-36A0-DD47-99B2-51AB96B0F0D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7631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1295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86450" cy="6227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2F2CD70-2DEC-7747-B3CA-947880E600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050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30498-AE79-BE45-96D5-B15E75DF3F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213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CD696-6A5B-3C40-BA90-C28B62DAF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99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6A1D6-5A67-8647-88E0-E3A073C06B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19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B7456-F267-5C4C-AD02-446DDDC385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97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B5703-EA52-1B42-A93E-243266C154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7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C0535-B4B8-A64E-A2C7-6740A1121A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82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59E36BF2-D13E-EF44-8749-7BB701618EE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6" r:id="rId1"/>
    <p:sldLayoutId id="2147487497" r:id="rId2"/>
    <p:sldLayoutId id="2147487498" r:id="rId3"/>
    <p:sldLayoutId id="2147487499" r:id="rId4"/>
    <p:sldLayoutId id="2147487500" r:id="rId5"/>
    <p:sldLayoutId id="2147487501" r:id="rId6"/>
    <p:sldLayoutId id="2147487502" r:id="rId7"/>
    <p:sldLayoutId id="2147487503" r:id="rId8"/>
    <p:sldLayoutId id="2147487504" r:id="rId9"/>
    <p:sldLayoutId id="2147487505" r:id="rId10"/>
    <p:sldLayoutId id="2147487506" r:id="rId11"/>
    <p:sldLayoutId id="21474875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E4901D48-596F-824E-83B5-FA4441FA5A8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1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08" r:id="rId1"/>
    <p:sldLayoutId id="2147487509" r:id="rId2"/>
    <p:sldLayoutId id="2147487510" r:id="rId3"/>
    <p:sldLayoutId id="2147487511" r:id="rId4"/>
    <p:sldLayoutId id="2147487512" r:id="rId5"/>
    <p:sldLayoutId id="2147487513" r:id="rId6"/>
    <p:sldLayoutId id="2147487514" r:id="rId7"/>
    <p:sldLayoutId id="2147487515" r:id="rId8"/>
    <p:sldLayoutId id="2147487516" r:id="rId9"/>
    <p:sldLayoutId id="2147487517" r:id="rId10"/>
    <p:sldLayoutId id="21474875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51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565900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97C160A6-42CF-0E46-8042-B30DC7B8B835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4581" name="Rectangle 7"/>
          <p:cNvSpPr>
            <a:spLocks noChangeArrowheads="1"/>
          </p:cNvSpPr>
          <p:nvPr userDrawn="1"/>
        </p:nvSpPr>
        <p:spPr bwMode="auto">
          <a:xfrm>
            <a:off x="0" y="1160463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19" r:id="rId1"/>
    <p:sldLayoutId id="2147487520" r:id="rId2"/>
    <p:sldLayoutId id="2147487521" r:id="rId3"/>
    <p:sldLayoutId id="2147487522" r:id="rId4"/>
    <p:sldLayoutId id="2147487523" r:id="rId5"/>
    <p:sldLayoutId id="2147487524" r:id="rId6"/>
    <p:sldLayoutId id="2147487525" r:id="rId7"/>
    <p:sldLayoutId id="2147487526" r:id="rId8"/>
    <p:sldLayoutId id="2147487527" r:id="rId9"/>
    <p:sldLayoutId id="2147487528" r:id="rId10"/>
    <p:sldLayoutId id="214748752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5.wmf"/><Relationship Id="rId3" Type="http://schemas.openxmlformats.org/officeDocument/2006/relationships/notesSlide" Target="../notesSlides/notesSlide29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8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63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9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3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8128000" cy="1470025"/>
          </a:xfrm>
        </p:spPr>
        <p:txBody>
          <a:bodyPr/>
          <a:lstStyle/>
          <a:p>
            <a:pPr algn="ctr"/>
            <a:r>
              <a:rPr lang="en-US" altLang="zh-CN" sz="3200" dirty="0">
                <a:ea typeface="ＭＳ Ｐゴシック" charset="-128"/>
              </a:rPr>
              <a:t>Application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zh-CN" sz="3200" dirty="0">
                <a:ea typeface="ＭＳ Ｐゴシック" charset="-128"/>
              </a:rPr>
              <a:t>Overlays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zh-CN" sz="3200" dirty="0">
                <a:ea typeface="ＭＳ Ｐゴシック" charset="-128"/>
              </a:rPr>
              <a:t>(P2P);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Network Transport Layer: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Overview; UDP; Stop-and-Wait ARQ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BE83DE-EE1C-1E44-B5E9-D77F8E840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18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67E1C-A2A5-2445-A287-199084DB2A0E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itle 1"/>
          <p:cNvSpPr>
            <a:spLocks noGrp="1"/>
          </p:cNvSpPr>
          <p:nvPr>
            <p:ph type="title"/>
          </p:nvPr>
        </p:nvSpPr>
        <p:spPr>
          <a:xfrm>
            <a:off x="533400" y="46038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Discussion: How to handle the issues?</a:t>
            </a:r>
          </a:p>
        </p:txBody>
      </p:sp>
      <p:sp>
        <p:nvSpPr>
          <p:cNvPr id="18739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965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Robustness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Efficiency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Incentive</a:t>
            </a:r>
          </a:p>
        </p:txBody>
      </p:sp>
      <p:sp>
        <p:nvSpPr>
          <p:cNvPr id="1873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9DF49F-C12A-4749-9797-6DA24BAA142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187396" name="Group 4"/>
          <p:cNvGrpSpPr>
            <a:grpSpLocks/>
          </p:cNvGrpSpPr>
          <p:nvPr/>
        </p:nvGrpSpPr>
        <p:grpSpPr bwMode="auto">
          <a:xfrm>
            <a:off x="4710113" y="1550988"/>
            <a:ext cx="4248150" cy="3967162"/>
            <a:chOff x="385" y="572"/>
            <a:chExt cx="2676" cy="2499"/>
          </a:xfrm>
        </p:grpSpPr>
        <p:sp>
          <p:nvSpPr>
            <p:cNvPr id="187397" name="Rectangle 5"/>
            <p:cNvSpPr>
              <a:spLocks noChangeArrowheads="1"/>
            </p:cNvSpPr>
            <p:nvPr/>
          </p:nvSpPr>
          <p:spPr bwMode="auto">
            <a:xfrm>
              <a:off x="1610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398" name="Oval 6"/>
            <p:cNvSpPr>
              <a:spLocks noChangeArrowheads="1"/>
            </p:cNvSpPr>
            <p:nvPr/>
          </p:nvSpPr>
          <p:spPr bwMode="auto">
            <a:xfrm>
              <a:off x="1610" y="1616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399" name="Oval 7"/>
            <p:cNvSpPr>
              <a:spLocks noChangeArrowheads="1"/>
            </p:cNvSpPr>
            <p:nvPr/>
          </p:nvSpPr>
          <p:spPr bwMode="auto">
            <a:xfrm>
              <a:off x="748" y="206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0" name="Oval 8"/>
            <p:cNvSpPr>
              <a:spLocks noChangeArrowheads="1"/>
            </p:cNvSpPr>
            <p:nvPr/>
          </p:nvSpPr>
          <p:spPr bwMode="auto">
            <a:xfrm>
              <a:off x="1020" y="2387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1" name="Oval 9"/>
            <p:cNvSpPr>
              <a:spLocks noChangeArrowheads="1"/>
            </p:cNvSpPr>
            <p:nvPr/>
          </p:nvSpPr>
          <p:spPr bwMode="auto">
            <a:xfrm>
              <a:off x="1383" y="256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2" name="Oval 10"/>
            <p:cNvSpPr>
              <a:spLocks noChangeArrowheads="1"/>
            </p:cNvSpPr>
            <p:nvPr/>
          </p:nvSpPr>
          <p:spPr bwMode="auto">
            <a:xfrm>
              <a:off x="2336" y="2205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3" name="Line 11"/>
            <p:cNvSpPr>
              <a:spLocks noChangeShapeType="1"/>
            </p:cNvSpPr>
            <p:nvPr/>
          </p:nvSpPr>
          <p:spPr bwMode="auto">
            <a:xfrm flipH="1">
              <a:off x="1746" y="98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4" name="Line 12"/>
            <p:cNvSpPr>
              <a:spLocks noChangeShapeType="1"/>
            </p:cNvSpPr>
            <p:nvPr/>
          </p:nvSpPr>
          <p:spPr bwMode="auto">
            <a:xfrm flipV="1">
              <a:off x="975" y="1797"/>
              <a:ext cx="63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5" name="Line 13"/>
            <p:cNvSpPr>
              <a:spLocks noChangeShapeType="1"/>
            </p:cNvSpPr>
            <p:nvPr/>
          </p:nvSpPr>
          <p:spPr bwMode="auto">
            <a:xfrm flipV="1">
              <a:off x="1202" y="1888"/>
              <a:ext cx="45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6" name="Line 14"/>
            <p:cNvSpPr>
              <a:spLocks noChangeShapeType="1"/>
            </p:cNvSpPr>
            <p:nvPr/>
          </p:nvSpPr>
          <p:spPr bwMode="auto">
            <a:xfrm flipV="1">
              <a:off x="1565" y="1888"/>
              <a:ext cx="136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7" name="Line 15"/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49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8" name="Text Box 16"/>
            <p:cNvSpPr txBox="1">
              <a:spLocks noChangeArrowheads="1"/>
            </p:cNvSpPr>
            <p:nvPr/>
          </p:nvSpPr>
          <p:spPr bwMode="auto">
            <a:xfrm>
              <a:off x="1837" y="572"/>
              <a:ext cx="7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servers/</a:t>
              </a:r>
              <a:b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</a:b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seeds</a:t>
              </a:r>
            </a:p>
          </p:txBody>
        </p:sp>
        <p:sp>
          <p:nvSpPr>
            <p:cNvPr id="187409" name="Text Box 17"/>
            <p:cNvSpPr txBox="1">
              <a:spLocks noChangeArrowheads="1"/>
            </p:cNvSpPr>
            <p:nvPr/>
          </p:nvSpPr>
          <p:spPr bwMode="auto">
            <a:xfrm>
              <a:off x="1746" y="120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0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7410" name="Text Box 18"/>
            <p:cNvSpPr txBox="1">
              <a:spLocks noChangeArrowheads="1"/>
            </p:cNvSpPr>
            <p:nvPr/>
          </p:nvSpPr>
          <p:spPr bwMode="auto">
            <a:xfrm>
              <a:off x="385" y="184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1</a:t>
              </a:r>
            </a:p>
          </p:txBody>
        </p:sp>
        <p:sp>
          <p:nvSpPr>
            <p:cNvPr id="187411" name="Text Box 19"/>
            <p:cNvSpPr txBox="1">
              <a:spLocks noChangeArrowheads="1"/>
            </p:cNvSpPr>
            <p:nvPr/>
          </p:nvSpPr>
          <p:spPr bwMode="auto">
            <a:xfrm>
              <a:off x="415" y="243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2</a:t>
              </a:r>
            </a:p>
          </p:txBody>
        </p:sp>
        <p:sp>
          <p:nvSpPr>
            <p:cNvPr id="187412" name="Text Box 20"/>
            <p:cNvSpPr txBox="1">
              <a:spLocks noChangeArrowheads="1"/>
            </p:cNvSpPr>
            <p:nvPr/>
          </p:nvSpPr>
          <p:spPr bwMode="auto">
            <a:xfrm>
              <a:off x="1020" y="2840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3</a:t>
              </a:r>
            </a:p>
          </p:txBody>
        </p:sp>
        <p:sp>
          <p:nvSpPr>
            <p:cNvPr id="187413" name="Text Box 21"/>
            <p:cNvSpPr txBox="1">
              <a:spLocks noChangeArrowheads="1"/>
            </p:cNvSpPr>
            <p:nvPr/>
          </p:nvSpPr>
          <p:spPr bwMode="auto">
            <a:xfrm>
              <a:off x="2426" y="252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n</a:t>
              </a:r>
            </a:p>
          </p:txBody>
        </p:sp>
        <p:sp>
          <p:nvSpPr>
            <p:cNvPr id="187414" name="Text Box 22"/>
            <p:cNvSpPr txBox="1">
              <a:spLocks noChangeArrowheads="1"/>
            </p:cNvSpPr>
            <p:nvPr/>
          </p:nvSpPr>
          <p:spPr bwMode="auto">
            <a:xfrm>
              <a:off x="1111" y="170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1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7415" name="Text Box 23"/>
            <p:cNvSpPr txBox="1">
              <a:spLocks noChangeArrowheads="1"/>
            </p:cNvSpPr>
            <p:nvPr/>
          </p:nvSpPr>
          <p:spPr bwMode="auto">
            <a:xfrm>
              <a:off x="1156" y="197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2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7416" name="Text Box 24"/>
            <p:cNvSpPr txBox="1">
              <a:spLocks noChangeArrowheads="1"/>
            </p:cNvSpPr>
            <p:nvPr/>
          </p:nvSpPr>
          <p:spPr bwMode="auto">
            <a:xfrm>
              <a:off x="1383" y="211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3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7417" name="Text Box 25"/>
            <p:cNvSpPr txBox="1">
              <a:spLocks noChangeArrowheads="1"/>
            </p:cNvSpPr>
            <p:nvPr/>
          </p:nvSpPr>
          <p:spPr bwMode="auto">
            <a:xfrm>
              <a:off x="2064" y="184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n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7418" name="Oval 26"/>
            <p:cNvSpPr>
              <a:spLocks noChangeArrowheads="1"/>
            </p:cNvSpPr>
            <p:nvPr/>
          </p:nvSpPr>
          <p:spPr bwMode="auto">
            <a:xfrm>
              <a:off x="1791" y="265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19" name="Oval 27"/>
            <p:cNvSpPr>
              <a:spLocks noChangeArrowheads="1"/>
            </p:cNvSpPr>
            <p:nvPr/>
          </p:nvSpPr>
          <p:spPr bwMode="auto">
            <a:xfrm>
              <a:off x="1927" y="261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20" name="Oval 28"/>
            <p:cNvSpPr>
              <a:spLocks noChangeArrowheads="1"/>
            </p:cNvSpPr>
            <p:nvPr/>
          </p:nvSpPr>
          <p:spPr bwMode="auto">
            <a:xfrm>
              <a:off x="2064" y="256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84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Example: BitTorrent</a:t>
            </a:r>
          </a:p>
        </p:txBody>
      </p:sp>
      <p:sp>
        <p:nvSpPr>
          <p:cNvPr id="189442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A P2P file sharing protocol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Created by Bram Cohen in 2004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Spec at bep_0003: http://</a:t>
            </a:r>
            <a:r>
              <a:rPr lang="en-US" dirty="0" err="1">
                <a:latin typeface="Comic Sans MS" charset="0"/>
              </a:rPr>
              <a:t>www.bittorrent.org</a:t>
            </a:r>
            <a:r>
              <a:rPr lang="en-US" dirty="0">
                <a:latin typeface="Comic Sans MS" charset="0"/>
              </a:rPr>
              <a:t>/</a:t>
            </a:r>
            <a:r>
              <a:rPr lang="en-US" dirty="0" err="1">
                <a:latin typeface="Comic Sans MS" charset="0"/>
              </a:rPr>
              <a:t>beps</a:t>
            </a:r>
            <a:r>
              <a:rPr lang="en-US" dirty="0">
                <a:latin typeface="Comic Sans MS" charset="0"/>
              </a:rPr>
              <a:t>/bep_0003.html</a:t>
            </a:r>
          </a:p>
        </p:txBody>
      </p:sp>
      <p:sp>
        <p:nvSpPr>
          <p:cNvPr id="18944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D863D1-A919-3F49-A46F-BA33E21F224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4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2612EC-843C-B740-850D-274FCE0B9C7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BitTorrent: Lookup</a:t>
            </a:r>
          </a:p>
        </p:txBody>
      </p:sp>
      <p:pic>
        <p:nvPicPr>
          <p:cNvPr id="191491" name="Picture 5" descr="j019538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1905000"/>
            <a:ext cx="1343025" cy="1371600"/>
          </a:xfrm>
          <a:noFill/>
        </p:spPr>
      </p:pic>
      <p:pic>
        <p:nvPicPr>
          <p:cNvPr id="191492" name="Picture 7" descr="MCj039724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447800"/>
            <a:ext cx="1803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3" name="Text Box 15"/>
          <p:cNvSpPr txBox="1">
            <a:spLocks noChangeArrowheads="1"/>
          </p:cNvSpPr>
          <p:nvPr/>
        </p:nvSpPr>
        <p:spPr bwMode="auto">
          <a:xfrm>
            <a:off x="1219200" y="290988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webserver</a:t>
            </a:r>
          </a:p>
        </p:txBody>
      </p:sp>
      <p:sp>
        <p:nvSpPr>
          <p:cNvPr id="191494" name="Text Box 16"/>
          <p:cNvSpPr txBox="1">
            <a:spLocks noChangeArrowheads="1"/>
          </p:cNvSpPr>
          <p:nvPr/>
        </p:nvSpPr>
        <p:spPr bwMode="auto">
          <a:xfrm>
            <a:off x="7467600" y="32004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user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819400" y="1905000"/>
            <a:ext cx="4133850" cy="533400"/>
            <a:chOff x="1776" y="1200"/>
            <a:chExt cx="2604" cy="336"/>
          </a:xfrm>
        </p:grpSpPr>
        <p:sp>
          <p:nvSpPr>
            <p:cNvPr id="191500" name="Line 17"/>
            <p:cNvSpPr>
              <a:spLocks noChangeShapeType="1"/>
            </p:cNvSpPr>
            <p:nvPr/>
          </p:nvSpPr>
          <p:spPr bwMode="auto">
            <a:xfrm flipH="1" flipV="1">
              <a:off x="1776" y="1392"/>
              <a:ext cx="25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1501" name="Text Box 18"/>
            <p:cNvSpPr txBox="1">
              <a:spLocks noChangeArrowheads="1"/>
            </p:cNvSpPr>
            <p:nvPr/>
          </p:nvSpPr>
          <p:spPr bwMode="auto">
            <a:xfrm>
              <a:off x="2400" y="1200"/>
              <a:ext cx="19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HTTP GET   MYFILE.torrent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819400" y="2438400"/>
            <a:ext cx="4038600" cy="1855788"/>
            <a:chOff x="1776" y="1536"/>
            <a:chExt cx="2544" cy="1169"/>
          </a:xfrm>
        </p:grpSpPr>
        <p:sp>
          <p:nvSpPr>
            <p:cNvPr id="191497" name="Line 19"/>
            <p:cNvSpPr>
              <a:spLocks noChangeShapeType="1"/>
            </p:cNvSpPr>
            <p:nvPr/>
          </p:nvSpPr>
          <p:spPr bwMode="auto">
            <a:xfrm flipH="1" flipV="1">
              <a:off x="1776" y="1536"/>
              <a:ext cx="25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1498" name="Text Box 21"/>
            <p:cNvSpPr txBox="1">
              <a:spLocks noChangeArrowheads="1"/>
            </p:cNvSpPr>
            <p:nvPr/>
          </p:nvSpPr>
          <p:spPr bwMode="auto">
            <a:xfrm>
              <a:off x="2160" y="1776"/>
              <a:ext cx="1954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http://mytracker.com:6969/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S3F5YHG6FEB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FG5467HGF367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F456JI9N5FF4E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…</a:t>
              </a:r>
            </a:p>
          </p:txBody>
        </p:sp>
        <p:sp>
          <p:nvSpPr>
            <p:cNvPr id="191499" name="Text Box 22"/>
            <p:cNvSpPr txBox="1">
              <a:spLocks noChangeArrowheads="1"/>
            </p:cNvSpPr>
            <p:nvPr/>
          </p:nvSpPr>
          <p:spPr bwMode="auto">
            <a:xfrm>
              <a:off x="2112" y="1584"/>
              <a:ext cx="1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MYFILE.torrent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92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</a:rPr>
              <a:t>Metadata (.torrent) File Structure</a:t>
            </a:r>
          </a:p>
        </p:txBody>
      </p:sp>
      <p:sp>
        <p:nvSpPr>
          <p:cNvPr id="193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676400"/>
            <a:ext cx="7958138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Meta info contains information necessary to contact the tracker and describes the files in the torrent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URL of tracker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file 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file length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piece length (typically 256KB)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SHA-1 hashes of pieces for verification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also creation date, comment, creator,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04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Tracker Protocol</a:t>
            </a:r>
          </a:p>
        </p:txBody>
      </p:sp>
      <p:sp>
        <p:nvSpPr>
          <p:cNvPr id="195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1585913"/>
            <a:ext cx="7958138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Communicates with clients via HTTP/HTTPS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omic Sans MS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Client GET request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omic Sans MS" charset="0"/>
              </a:rPr>
              <a:t>info_hash</a:t>
            </a:r>
            <a:r>
              <a:rPr lang="en-US" sz="2000" dirty="0">
                <a:latin typeface="Comic Sans MS" charset="0"/>
              </a:rPr>
              <a:t>: uniquely identifies the file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omic Sans MS" charset="0"/>
              </a:rPr>
              <a:t>peer_id</a:t>
            </a:r>
            <a:r>
              <a:rPr lang="en-US" sz="2000" dirty="0">
                <a:latin typeface="Comic Sans MS" charset="0"/>
              </a:rPr>
              <a:t>: chosen by and uniquely identifies the client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client IP and port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omic Sans MS" charset="0"/>
              </a:rPr>
              <a:t>numwant</a:t>
            </a:r>
            <a:r>
              <a:rPr lang="en-US" sz="2000" dirty="0">
                <a:latin typeface="Comic Sans MS" charset="0"/>
              </a:rPr>
              <a:t>: how many peers to return (defaults to 50)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stats: e.g., bytes uploaded, downloaded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omic Sans MS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Tracker GET response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interval: how often to contact the tracker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list of peers, containing peer id, IP and port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stats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omic Sans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01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FD858-60A5-804B-8877-41ECD408AD9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Tracker Protocol</a:t>
            </a:r>
          </a:p>
        </p:txBody>
      </p:sp>
      <p:pic>
        <p:nvPicPr>
          <p:cNvPr id="197635" name="Picture 5" descr="j019538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1905000"/>
            <a:ext cx="1343025" cy="1371600"/>
          </a:xfrm>
          <a:noFill/>
        </p:spPr>
      </p:pic>
      <p:pic>
        <p:nvPicPr>
          <p:cNvPr id="197636" name="Picture 7" descr="MCj039724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447800"/>
            <a:ext cx="1803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981200" y="4267200"/>
            <a:ext cx="1295400" cy="1066800"/>
            <a:chOff x="1248" y="2688"/>
            <a:chExt cx="816" cy="672"/>
          </a:xfrm>
        </p:grpSpPr>
        <p:pic>
          <p:nvPicPr>
            <p:cNvPr id="197660" name="Picture 4" descr="j028575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688"/>
              <a:ext cx="816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661" name="Text Box 14"/>
            <p:cNvSpPr txBox="1">
              <a:spLocks noChangeArrowheads="1"/>
            </p:cNvSpPr>
            <p:nvPr/>
          </p:nvSpPr>
          <p:spPr bwMode="auto">
            <a:xfrm>
              <a:off x="1372" y="3129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tracker</a:t>
              </a:r>
            </a:p>
          </p:txBody>
        </p:sp>
      </p:grpSp>
      <p:sp>
        <p:nvSpPr>
          <p:cNvPr id="197638" name="Text Box 15"/>
          <p:cNvSpPr txBox="1">
            <a:spLocks noChangeArrowheads="1"/>
          </p:cNvSpPr>
          <p:nvPr/>
        </p:nvSpPr>
        <p:spPr bwMode="auto">
          <a:xfrm>
            <a:off x="1219200" y="290988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webserver</a:t>
            </a:r>
          </a:p>
        </p:txBody>
      </p:sp>
      <p:sp>
        <p:nvSpPr>
          <p:cNvPr id="197639" name="Text Box 16"/>
          <p:cNvSpPr txBox="1">
            <a:spLocks noChangeArrowheads="1"/>
          </p:cNvSpPr>
          <p:nvPr/>
        </p:nvSpPr>
        <p:spPr bwMode="auto">
          <a:xfrm>
            <a:off x="7467600" y="32004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user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200400" y="3048000"/>
            <a:ext cx="3733800" cy="1371600"/>
            <a:chOff x="2016" y="1920"/>
            <a:chExt cx="2352" cy="864"/>
          </a:xfrm>
        </p:grpSpPr>
        <p:sp>
          <p:nvSpPr>
            <p:cNvPr id="197658" name="Line 23"/>
            <p:cNvSpPr>
              <a:spLocks noChangeShapeType="1"/>
            </p:cNvSpPr>
            <p:nvPr/>
          </p:nvSpPr>
          <p:spPr bwMode="auto">
            <a:xfrm flipH="1">
              <a:off x="2016" y="1920"/>
              <a:ext cx="235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7659" name="Rectangle 25"/>
            <p:cNvSpPr>
              <a:spLocks noChangeArrowheads="1"/>
            </p:cNvSpPr>
            <p:nvPr/>
          </p:nvSpPr>
          <p:spPr bwMode="auto">
            <a:xfrm>
              <a:off x="2544" y="2160"/>
              <a:ext cx="7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“</a:t>
              </a:r>
              <a:r>
                <a:rPr kumimoji="0" lang="en-US" altLang="ja-JP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register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”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352800" y="3200400"/>
            <a:ext cx="3844925" cy="2593975"/>
            <a:chOff x="2112" y="2016"/>
            <a:chExt cx="2422" cy="1634"/>
          </a:xfrm>
        </p:grpSpPr>
        <p:sp>
          <p:nvSpPr>
            <p:cNvPr id="197655" name="Line 24"/>
            <p:cNvSpPr>
              <a:spLocks noChangeShapeType="1"/>
            </p:cNvSpPr>
            <p:nvPr/>
          </p:nvSpPr>
          <p:spPr bwMode="auto">
            <a:xfrm flipH="1">
              <a:off x="2112" y="2016"/>
              <a:ext cx="235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7656" name="Text Box 26"/>
            <p:cNvSpPr txBox="1">
              <a:spLocks noChangeArrowheads="1"/>
            </p:cNvSpPr>
            <p:nvPr/>
          </p:nvSpPr>
          <p:spPr bwMode="auto">
            <a:xfrm>
              <a:off x="2640" y="2719"/>
              <a:ext cx="1894" cy="9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ID1   169.237.234.1:6881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ID2   190.50.34.6:5692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ID3   34.275.89.143:4545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…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ID50 231.456.31.95:6882</a:t>
              </a:r>
            </a:p>
          </p:txBody>
        </p:sp>
        <p:sp>
          <p:nvSpPr>
            <p:cNvPr id="197657" name="Text Box 27"/>
            <p:cNvSpPr txBox="1">
              <a:spLocks noChangeArrowheads="1"/>
            </p:cNvSpPr>
            <p:nvPr/>
          </p:nvSpPr>
          <p:spPr bwMode="auto">
            <a:xfrm>
              <a:off x="2976" y="2496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list of peers</a:t>
              </a:r>
            </a:p>
          </p:txBody>
        </p:sp>
      </p:grpSp>
      <p:sp>
        <p:nvSpPr>
          <p:cNvPr id="88102" name="Line 38"/>
          <p:cNvSpPr>
            <a:spLocks noChangeShapeType="1"/>
          </p:cNvSpPr>
          <p:nvPr/>
        </p:nvSpPr>
        <p:spPr bwMode="auto">
          <a:xfrm flipH="1">
            <a:off x="7620000" y="3657600"/>
            <a:ext cx="228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8103" name="Line 39"/>
          <p:cNvSpPr>
            <a:spLocks noChangeShapeType="1"/>
          </p:cNvSpPr>
          <p:nvPr/>
        </p:nvSpPr>
        <p:spPr bwMode="auto">
          <a:xfrm>
            <a:off x="8001000" y="36576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8104" name="Line 40"/>
          <p:cNvSpPr>
            <a:spLocks noChangeShapeType="1"/>
          </p:cNvSpPr>
          <p:nvPr/>
        </p:nvSpPr>
        <p:spPr bwMode="auto">
          <a:xfrm flipH="1">
            <a:off x="6400800" y="3657600"/>
            <a:ext cx="1295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5233988" y="5029200"/>
            <a:ext cx="1166812" cy="1360488"/>
            <a:chOff x="3297" y="3168"/>
            <a:chExt cx="735" cy="857"/>
          </a:xfrm>
        </p:grpSpPr>
        <p:pic>
          <p:nvPicPr>
            <p:cNvPr id="197653" name="Picture 36" descr="MPj0402147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" y="3168"/>
              <a:ext cx="735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654" name="Text Box 46"/>
            <p:cNvSpPr txBox="1">
              <a:spLocks noChangeArrowheads="1"/>
            </p:cNvSpPr>
            <p:nvPr/>
          </p:nvSpPr>
          <p:spPr bwMode="auto">
            <a:xfrm>
              <a:off x="3360" y="3792"/>
              <a:ext cx="6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Peer 50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6705600" y="5187950"/>
            <a:ext cx="1166813" cy="1350963"/>
            <a:chOff x="4224" y="3268"/>
            <a:chExt cx="735" cy="851"/>
          </a:xfrm>
        </p:grpSpPr>
        <p:pic>
          <p:nvPicPr>
            <p:cNvPr id="197651" name="Picture 35" descr="MPj0402147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3268"/>
              <a:ext cx="735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652" name="Text Box 47"/>
            <p:cNvSpPr txBox="1">
              <a:spLocks noChangeArrowheads="1"/>
            </p:cNvSpPr>
            <p:nvPr/>
          </p:nvSpPr>
          <p:spPr bwMode="auto">
            <a:xfrm>
              <a:off x="4272" y="388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Peer 2</a:t>
              </a:r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7900988" y="5035550"/>
            <a:ext cx="1166812" cy="1365250"/>
            <a:chOff x="4977" y="3172"/>
            <a:chExt cx="735" cy="860"/>
          </a:xfrm>
        </p:grpSpPr>
        <p:pic>
          <p:nvPicPr>
            <p:cNvPr id="197649" name="Picture 30" descr="MPj0402147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" y="3172"/>
              <a:ext cx="735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650" name="Text Box 48"/>
            <p:cNvSpPr txBox="1">
              <a:spLocks noChangeArrowheads="1"/>
            </p:cNvSpPr>
            <p:nvPr/>
          </p:nvSpPr>
          <p:spPr bwMode="auto">
            <a:xfrm>
              <a:off x="5068" y="3801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Peer 1</a:t>
              </a:r>
            </a:p>
          </p:txBody>
        </p:sp>
      </p:grpSp>
      <p:sp>
        <p:nvSpPr>
          <p:cNvPr id="88114" name="Text Box 50"/>
          <p:cNvSpPr txBox="1">
            <a:spLocks noChangeArrowheads="1"/>
          </p:cNvSpPr>
          <p:nvPr/>
        </p:nvSpPr>
        <p:spPr bwMode="auto">
          <a:xfrm>
            <a:off x="6324600" y="5029200"/>
            <a:ext cx="742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93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2" grpId="0" animBg="1"/>
      <p:bldP spid="88103" grpId="0" animBg="1"/>
      <p:bldP spid="88104" grpId="0" animBg="1"/>
      <p:bldP spid="881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E214A3-D651-F749-A617-B33CE30C642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marL="342900" indent="-342900"/>
            <a:r>
              <a:rPr lang="en-US">
                <a:latin typeface="Comic Sans MS" charset="0"/>
              </a:rPr>
              <a:t>Robustness and efficiency:</a:t>
            </a:r>
            <a:br>
              <a:rPr lang="en-US">
                <a:latin typeface="Comic Sans MS" charset="0"/>
              </a:rPr>
            </a:br>
            <a:r>
              <a:rPr lang="en-US">
                <a:latin typeface="Comic Sans MS" charset="0"/>
              </a:rPr>
              <a:t>Piece-based Swarming</a:t>
            </a:r>
          </a:p>
        </p:txBody>
      </p:sp>
      <p:grpSp>
        <p:nvGrpSpPr>
          <p:cNvPr id="199683" name="Group 59"/>
          <p:cNvGrpSpPr>
            <a:grpSpLocks/>
          </p:cNvGrpSpPr>
          <p:nvPr/>
        </p:nvGrpSpPr>
        <p:grpSpPr bwMode="auto">
          <a:xfrm>
            <a:off x="2535238" y="3192463"/>
            <a:ext cx="4876800" cy="533400"/>
            <a:chOff x="1008" y="1728"/>
            <a:chExt cx="3072" cy="336"/>
          </a:xfrm>
        </p:grpSpPr>
        <p:grpSp>
          <p:nvGrpSpPr>
            <p:cNvPr id="199692" name="Group 25"/>
            <p:cNvGrpSpPr>
              <a:grpSpLocks/>
            </p:cNvGrpSpPr>
            <p:nvPr/>
          </p:nvGrpSpPr>
          <p:grpSpPr bwMode="auto">
            <a:xfrm>
              <a:off x="1008" y="1728"/>
              <a:ext cx="768" cy="336"/>
              <a:chOff x="1008" y="1728"/>
              <a:chExt cx="768" cy="336"/>
            </a:xfrm>
          </p:grpSpPr>
          <p:grpSp>
            <p:nvGrpSpPr>
              <p:cNvPr id="199720" name="Group 22"/>
              <p:cNvGrpSpPr>
                <a:grpSpLocks/>
              </p:cNvGrpSpPr>
              <p:nvPr/>
            </p:nvGrpSpPr>
            <p:grpSpPr bwMode="auto">
              <a:xfrm>
                <a:off x="1008" y="1728"/>
                <a:ext cx="768" cy="336"/>
                <a:chOff x="1008" y="1728"/>
                <a:chExt cx="768" cy="336"/>
              </a:xfrm>
            </p:grpSpPr>
            <p:sp>
              <p:nvSpPr>
                <p:cNvPr id="199722" name="Rectangle 6"/>
                <p:cNvSpPr>
                  <a:spLocks noChangeArrowheads="1"/>
                </p:cNvSpPr>
                <p:nvPr/>
              </p:nvSpPr>
              <p:spPr bwMode="auto">
                <a:xfrm>
                  <a:off x="1008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3" name="Rectangle 7"/>
                <p:cNvSpPr>
                  <a:spLocks noChangeArrowheads="1"/>
                </p:cNvSpPr>
                <p:nvPr/>
              </p:nvSpPr>
              <p:spPr bwMode="auto">
                <a:xfrm>
                  <a:off x="1104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4" name="Rectangle 8"/>
                <p:cNvSpPr>
                  <a:spLocks noChangeArrowheads="1"/>
                </p:cNvSpPr>
                <p:nvPr/>
              </p:nvSpPr>
              <p:spPr bwMode="auto">
                <a:xfrm>
                  <a:off x="1200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5" name="Rectangle 9"/>
                <p:cNvSpPr>
                  <a:spLocks noChangeArrowheads="1"/>
                </p:cNvSpPr>
                <p:nvPr/>
              </p:nvSpPr>
              <p:spPr bwMode="auto">
                <a:xfrm>
                  <a:off x="1296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7" name="Rectangle 11"/>
                <p:cNvSpPr>
                  <a:spLocks noChangeArrowheads="1"/>
                </p:cNvSpPr>
                <p:nvPr/>
              </p:nvSpPr>
              <p:spPr bwMode="auto">
                <a:xfrm>
                  <a:off x="1488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4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sp>
            <p:nvSpPr>
              <p:cNvPr id="199721" name="Rectangle 24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768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  <p:grpSp>
          <p:nvGrpSpPr>
            <p:cNvPr id="199693" name="Group 27"/>
            <p:cNvGrpSpPr>
              <a:grpSpLocks/>
            </p:cNvGrpSpPr>
            <p:nvPr/>
          </p:nvGrpSpPr>
          <p:grpSpPr bwMode="auto">
            <a:xfrm>
              <a:off x="1776" y="1728"/>
              <a:ext cx="768" cy="336"/>
              <a:chOff x="1008" y="1728"/>
              <a:chExt cx="768" cy="336"/>
            </a:xfrm>
          </p:grpSpPr>
          <p:sp>
            <p:nvSpPr>
              <p:cNvPr id="199712" name="Rectangle 28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3" name="Rectangle 29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4" name="Rectangle 30"/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5" name="Rectangle 31"/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6" name="Rectangle 32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7" name="Rectangle 33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8" name="Rectangle 34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9" name="Rectangle 35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  <p:grpSp>
          <p:nvGrpSpPr>
            <p:cNvPr id="199694" name="Group 38"/>
            <p:cNvGrpSpPr>
              <a:grpSpLocks/>
            </p:cNvGrpSpPr>
            <p:nvPr/>
          </p:nvGrpSpPr>
          <p:grpSpPr bwMode="auto">
            <a:xfrm>
              <a:off x="2544" y="1728"/>
              <a:ext cx="768" cy="336"/>
              <a:chOff x="1008" y="1728"/>
              <a:chExt cx="768" cy="336"/>
            </a:xfrm>
          </p:grpSpPr>
          <p:sp>
            <p:nvSpPr>
              <p:cNvPr id="199704" name="Rectangle 39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5" name="Rectangle 40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6" name="Rectangle 41"/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7" name="Rectangle 42"/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8" name="Rectangle 43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9" name="Rectangle 44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0" name="Rectangle 45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1" name="Rectangle 46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  <p:grpSp>
          <p:nvGrpSpPr>
            <p:cNvPr id="199695" name="Group 49"/>
            <p:cNvGrpSpPr>
              <a:grpSpLocks/>
            </p:cNvGrpSpPr>
            <p:nvPr/>
          </p:nvGrpSpPr>
          <p:grpSpPr bwMode="auto">
            <a:xfrm>
              <a:off x="3312" y="1728"/>
              <a:ext cx="768" cy="336"/>
              <a:chOff x="1008" y="1728"/>
              <a:chExt cx="768" cy="336"/>
            </a:xfrm>
          </p:grpSpPr>
          <p:sp>
            <p:nvSpPr>
              <p:cNvPr id="199696" name="Rectangle 50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697" name="Rectangle 51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698" name="Rectangle 52"/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699" name="Rectangle 53"/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0" name="Rectangle 54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1" name="Rectangle 55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2" name="Rectangle 56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3" name="Rectangle 57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</p:grpSp>
      <p:sp>
        <p:nvSpPr>
          <p:cNvPr id="199684" name="Line 61"/>
          <p:cNvSpPr>
            <a:spLocks noChangeShapeType="1"/>
          </p:cNvSpPr>
          <p:nvPr/>
        </p:nvSpPr>
        <p:spPr bwMode="auto">
          <a:xfrm flipV="1">
            <a:off x="2611438" y="35734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99685" name="Text Box 62"/>
          <p:cNvSpPr txBox="1">
            <a:spLocks noChangeArrowheads="1"/>
          </p:cNvSpPr>
          <p:nvPr/>
        </p:nvSpPr>
        <p:spPr bwMode="auto">
          <a:xfrm>
            <a:off x="2286000" y="4038600"/>
            <a:ext cx="19812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Block: 16KB</a:t>
            </a:r>
          </a:p>
        </p:txBody>
      </p:sp>
      <p:grpSp>
        <p:nvGrpSpPr>
          <p:cNvPr id="199686" name="Group 69"/>
          <p:cNvGrpSpPr>
            <a:grpSpLocks/>
          </p:cNvGrpSpPr>
          <p:nvPr/>
        </p:nvGrpSpPr>
        <p:grpSpPr bwMode="auto">
          <a:xfrm flipV="1">
            <a:off x="2535238" y="3040063"/>
            <a:ext cx="4876800" cy="76200"/>
            <a:chOff x="2544" y="2200"/>
            <a:chExt cx="768" cy="56"/>
          </a:xfrm>
        </p:grpSpPr>
        <p:sp>
          <p:nvSpPr>
            <p:cNvPr id="199690" name="Freeform 70"/>
            <p:cNvSpPr>
              <a:spLocks/>
            </p:cNvSpPr>
            <p:nvPr/>
          </p:nvSpPr>
          <p:spPr bwMode="auto">
            <a:xfrm>
              <a:off x="2544" y="2200"/>
              <a:ext cx="384" cy="56"/>
            </a:xfrm>
            <a:custGeom>
              <a:avLst/>
              <a:gdLst>
                <a:gd name="T0" fmla="*/ 0 w 384"/>
                <a:gd name="T1" fmla="*/ 8 h 56"/>
                <a:gd name="T2" fmla="*/ 48 w 384"/>
                <a:gd name="T3" fmla="*/ 56 h 56"/>
                <a:gd name="T4" fmla="*/ 288 w 384"/>
                <a:gd name="T5" fmla="*/ 8 h 56"/>
                <a:gd name="T6" fmla="*/ 336 w 384"/>
                <a:gd name="T7" fmla="*/ 8 h 56"/>
                <a:gd name="T8" fmla="*/ 384 w 384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6"/>
                <a:gd name="T17" fmla="*/ 384 w 38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6">
                  <a:moveTo>
                    <a:pt x="0" y="8"/>
                  </a:moveTo>
                  <a:cubicBezTo>
                    <a:pt x="0" y="32"/>
                    <a:pt x="0" y="56"/>
                    <a:pt x="48" y="56"/>
                  </a:cubicBezTo>
                  <a:cubicBezTo>
                    <a:pt x="96" y="56"/>
                    <a:pt x="240" y="16"/>
                    <a:pt x="288" y="8"/>
                  </a:cubicBezTo>
                  <a:cubicBezTo>
                    <a:pt x="336" y="0"/>
                    <a:pt x="320" y="0"/>
                    <a:pt x="336" y="8"/>
                  </a:cubicBezTo>
                  <a:cubicBezTo>
                    <a:pt x="352" y="16"/>
                    <a:pt x="384" y="48"/>
                    <a:pt x="384" y="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9691" name="Freeform 71"/>
            <p:cNvSpPr>
              <a:spLocks/>
            </p:cNvSpPr>
            <p:nvPr/>
          </p:nvSpPr>
          <p:spPr bwMode="auto">
            <a:xfrm flipH="1">
              <a:off x="2928" y="2200"/>
              <a:ext cx="384" cy="56"/>
            </a:xfrm>
            <a:custGeom>
              <a:avLst/>
              <a:gdLst>
                <a:gd name="T0" fmla="*/ 0 w 384"/>
                <a:gd name="T1" fmla="*/ 8 h 56"/>
                <a:gd name="T2" fmla="*/ 48 w 384"/>
                <a:gd name="T3" fmla="*/ 56 h 56"/>
                <a:gd name="T4" fmla="*/ 288 w 384"/>
                <a:gd name="T5" fmla="*/ 8 h 56"/>
                <a:gd name="T6" fmla="*/ 336 w 384"/>
                <a:gd name="T7" fmla="*/ 8 h 56"/>
                <a:gd name="T8" fmla="*/ 384 w 384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6"/>
                <a:gd name="T17" fmla="*/ 384 w 38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6">
                  <a:moveTo>
                    <a:pt x="0" y="8"/>
                  </a:moveTo>
                  <a:cubicBezTo>
                    <a:pt x="0" y="32"/>
                    <a:pt x="0" y="56"/>
                    <a:pt x="48" y="56"/>
                  </a:cubicBezTo>
                  <a:cubicBezTo>
                    <a:pt x="96" y="56"/>
                    <a:pt x="240" y="16"/>
                    <a:pt x="288" y="8"/>
                  </a:cubicBezTo>
                  <a:cubicBezTo>
                    <a:pt x="336" y="0"/>
                    <a:pt x="320" y="0"/>
                    <a:pt x="336" y="8"/>
                  </a:cubicBezTo>
                  <a:cubicBezTo>
                    <a:pt x="352" y="16"/>
                    <a:pt x="384" y="48"/>
                    <a:pt x="384" y="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199687" name="Text Box 75"/>
          <p:cNvSpPr txBox="1">
            <a:spLocks noChangeArrowheads="1"/>
          </p:cNvSpPr>
          <p:nvPr/>
        </p:nvSpPr>
        <p:spPr bwMode="auto">
          <a:xfrm>
            <a:off x="4700588" y="273526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File</a:t>
            </a:r>
          </a:p>
        </p:txBody>
      </p:sp>
      <p:sp>
        <p:nvSpPr>
          <p:cNvPr id="199688" name="Rectangle 76"/>
          <p:cNvSpPr>
            <a:spLocks noChangeArrowheads="1"/>
          </p:cNvSpPr>
          <p:nvPr/>
        </p:nvSpPr>
        <p:spPr bwMode="auto">
          <a:xfrm>
            <a:off x="1058863" y="2293938"/>
            <a:ext cx="3349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Block: unit of download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06425" y="1427163"/>
            <a:ext cx="7805738" cy="46720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ＭＳ Ｐゴシック" charset="-128"/>
                <a:cs typeface="+mn-cs"/>
              </a:rPr>
              <a:t>Divide a large file into small blocks and request block-size content from different peers (why?)</a:t>
            </a: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charset="-128"/>
              <a:cs typeface="+mn-cs"/>
            </a:endParaRP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charset="-128"/>
              <a:cs typeface="+mn-cs"/>
            </a:endParaRP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charset="-128"/>
              <a:cs typeface="+mn-cs"/>
            </a:endParaRP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charset="-128"/>
              <a:cs typeface="+mn-cs"/>
            </a:endParaRP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charset="-128"/>
              <a:cs typeface="+mn-cs"/>
            </a:endParaRP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charset="-128"/>
              <a:cs typeface="+mn-cs"/>
            </a:endParaRP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ＭＳ Ｐゴシック" charset="-128"/>
                <a:cs typeface="+mn-cs"/>
              </a:rPr>
              <a:t>If do not finish downloading a block from one peer within timeout (say due to churns), switch to requesting the block from another peer</a:t>
            </a:r>
          </a:p>
        </p:txBody>
      </p:sp>
    </p:spTree>
    <p:extLst>
      <p:ext uri="{BB962C8B-B14F-4D97-AF65-F5344CB8AC3E}">
        <p14:creationId xmlns:p14="http://schemas.microsoft.com/office/powerpoint/2010/main" val="4243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D947C-DCA2-B74D-B1BB-306876E6D6D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228600"/>
            <a:ext cx="7772400" cy="1143000"/>
          </a:xfrm>
        </p:spPr>
        <p:txBody>
          <a:bodyPr/>
          <a:lstStyle/>
          <a:p>
            <a:r>
              <a:rPr lang="en-US" sz="3600">
                <a:latin typeface="Comic Sans MS" charset="0"/>
              </a:rPr>
              <a:t>Detail: Peer Protocol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800" dirty="0">
                <a:latin typeface="Comic Sans MS" charset="0"/>
              </a:rPr>
              <a:t>(Over TCP)</a:t>
            </a: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Peers exchange bitmap representing content availability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urier New" charset="0"/>
                <a:cs typeface="Courier New" charset="0"/>
              </a:rPr>
              <a:t>bitfield</a:t>
            </a:r>
            <a:r>
              <a:rPr lang="en-US" sz="2000" dirty="0">
                <a:latin typeface="Comic Sans MS" charset="0"/>
              </a:rPr>
              <a:t> </a:t>
            </a:r>
            <a:r>
              <a:rPr lang="en-US" sz="2000" dirty="0" err="1">
                <a:latin typeface="Comic Sans MS" charset="0"/>
              </a:rPr>
              <a:t>msg</a:t>
            </a:r>
            <a:r>
              <a:rPr lang="en-US" sz="2000" dirty="0">
                <a:latin typeface="Comic Sans MS" charset="0"/>
              </a:rPr>
              <a:t> during initial connection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urier New" charset="0"/>
                <a:cs typeface="Courier New" charset="0"/>
              </a:rPr>
              <a:t>have</a:t>
            </a:r>
            <a:r>
              <a:rPr lang="en-US" sz="2000" dirty="0">
                <a:latin typeface="Comic Sans MS" charset="0"/>
              </a:rPr>
              <a:t> </a:t>
            </a:r>
            <a:r>
              <a:rPr lang="en-US" sz="2000" dirty="0" err="1">
                <a:latin typeface="Comic Sans MS" charset="0"/>
              </a:rPr>
              <a:t>msg</a:t>
            </a:r>
            <a:r>
              <a:rPr lang="en-US" sz="2000" dirty="0">
                <a:latin typeface="Comic Sans MS" charset="0"/>
              </a:rPr>
              <a:t> to notify updates to bitmap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to reduce bitmap size, aggregate multiple blocks as a piece</a:t>
            </a:r>
          </a:p>
        </p:txBody>
      </p:sp>
      <p:pic>
        <p:nvPicPr>
          <p:cNvPr id="201732" name="Picture 6" descr="MPj0402147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11668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3" name="Text Box 7"/>
          <p:cNvSpPr txBox="1">
            <a:spLocks noChangeArrowheads="1"/>
          </p:cNvSpPr>
          <p:nvPr/>
        </p:nvSpPr>
        <p:spPr bwMode="auto">
          <a:xfrm>
            <a:off x="7499350" y="274320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Local Peer</a:t>
            </a:r>
          </a:p>
        </p:txBody>
      </p:sp>
      <p:pic>
        <p:nvPicPr>
          <p:cNvPr id="201734" name="Picture 8" descr="j01953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828800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5" name="Text Box 9"/>
          <p:cNvSpPr txBox="1">
            <a:spLocks noChangeArrowheads="1"/>
          </p:cNvSpPr>
          <p:nvPr/>
        </p:nvSpPr>
        <p:spPr bwMode="auto">
          <a:xfrm>
            <a:off x="304800" y="2743200"/>
            <a:ext cx="158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Remote Peer</a:t>
            </a:r>
          </a:p>
        </p:txBody>
      </p:sp>
      <p:sp>
        <p:nvSpPr>
          <p:cNvPr id="201736" name="Line 11"/>
          <p:cNvSpPr>
            <a:spLocks noChangeShapeType="1"/>
          </p:cNvSpPr>
          <p:nvPr/>
        </p:nvSpPr>
        <p:spPr bwMode="auto">
          <a:xfrm>
            <a:off x="1981200" y="24384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01737" name="Text Box 14"/>
          <p:cNvSpPr txBox="1">
            <a:spLocks noChangeArrowheads="1"/>
          </p:cNvSpPr>
          <p:nvPr/>
        </p:nvSpPr>
        <p:spPr bwMode="auto">
          <a:xfrm>
            <a:off x="5715000" y="2057400"/>
            <a:ext cx="164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BitField/have </a:t>
            </a:r>
          </a:p>
        </p:txBody>
      </p:sp>
      <p:sp>
        <p:nvSpPr>
          <p:cNvPr id="201738" name="Text Box 15"/>
          <p:cNvSpPr txBox="1">
            <a:spLocks noChangeArrowheads="1"/>
          </p:cNvSpPr>
          <p:nvPr/>
        </p:nvSpPr>
        <p:spPr bwMode="auto">
          <a:xfrm>
            <a:off x="2057400" y="2057400"/>
            <a:ext cx="164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BitField/have </a:t>
            </a:r>
          </a:p>
        </p:txBody>
      </p:sp>
      <p:grpSp>
        <p:nvGrpSpPr>
          <p:cNvPr id="201739" name="Group 71"/>
          <p:cNvGrpSpPr>
            <a:grpSpLocks/>
          </p:cNvGrpSpPr>
          <p:nvPr/>
        </p:nvGrpSpPr>
        <p:grpSpPr bwMode="auto">
          <a:xfrm>
            <a:off x="2209800" y="3124200"/>
            <a:ext cx="4876800" cy="533400"/>
            <a:chOff x="1440" y="1728"/>
            <a:chExt cx="3072" cy="336"/>
          </a:xfrm>
        </p:grpSpPr>
        <p:grpSp>
          <p:nvGrpSpPr>
            <p:cNvPr id="201757" name="Group 70"/>
            <p:cNvGrpSpPr>
              <a:grpSpLocks/>
            </p:cNvGrpSpPr>
            <p:nvPr/>
          </p:nvGrpSpPr>
          <p:grpSpPr bwMode="auto">
            <a:xfrm>
              <a:off x="1440" y="1728"/>
              <a:ext cx="3072" cy="336"/>
              <a:chOff x="1440" y="1728"/>
              <a:chExt cx="3072" cy="336"/>
            </a:xfrm>
          </p:grpSpPr>
          <p:grpSp>
            <p:nvGrpSpPr>
              <p:cNvPr id="201762" name="Group 20"/>
              <p:cNvGrpSpPr>
                <a:grpSpLocks/>
              </p:cNvGrpSpPr>
              <p:nvPr/>
            </p:nvGrpSpPr>
            <p:grpSpPr bwMode="auto">
              <a:xfrm>
                <a:off x="1440" y="1728"/>
                <a:ext cx="768" cy="336"/>
                <a:chOff x="1008" y="1728"/>
                <a:chExt cx="768" cy="336"/>
              </a:xfrm>
            </p:grpSpPr>
            <p:grpSp>
              <p:nvGrpSpPr>
                <p:cNvPr id="201796" name="Group 21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768" cy="336"/>
                  <a:chOff x="1008" y="1728"/>
                  <a:chExt cx="768" cy="336"/>
                </a:xfrm>
              </p:grpSpPr>
              <p:sp>
                <p:nvSpPr>
                  <p:cNvPr id="20179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80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80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80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80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80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80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201797" name="Rectangle 30"/>
                <p:cNvSpPr>
                  <a:spLocks noChangeArrowheads="1"/>
                </p:cNvSpPr>
                <p:nvPr/>
              </p:nvSpPr>
              <p:spPr bwMode="auto">
                <a:xfrm>
                  <a:off x="1008" y="1728"/>
                  <a:ext cx="768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grpSp>
            <p:nvGrpSpPr>
              <p:cNvPr id="201763" name="Group 31"/>
              <p:cNvGrpSpPr>
                <a:grpSpLocks/>
              </p:cNvGrpSpPr>
              <p:nvPr/>
            </p:nvGrpSpPr>
            <p:grpSpPr bwMode="auto">
              <a:xfrm>
                <a:off x="2208" y="1728"/>
                <a:ext cx="768" cy="336"/>
                <a:chOff x="1008" y="1728"/>
                <a:chExt cx="768" cy="336"/>
              </a:xfrm>
            </p:grpSpPr>
            <p:grpSp>
              <p:nvGrpSpPr>
                <p:cNvPr id="201786" name="Group 32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768" cy="336"/>
                  <a:chOff x="1008" y="1728"/>
                  <a:chExt cx="768" cy="336"/>
                </a:xfrm>
              </p:grpSpPr>
              <p:sp>
                <p:nvSpPr>
                  <p:cNvPr id="201788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0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1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2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3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201787" name="Rectangle 41"/>
                <p:cNvSpPr>
                  <a:spLocks noChangeArrowheads="1"/>
                </p:cNvSpPr>
                <p:nvPr/>
              </p:nvSpPr>
              <p:spPr bwMode="auto">
                <a:xfrm>
                  <a:off x="1008" y="1728"/>
                  <a:ext cx="768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grpSp>
            <p:nvGrpSpPr>
              <p:cNvPr id="201764" name="Group 69"/>
              <p:cNvGrpSpPr>
                <a:grpSpLocks/>
              </p:cNvGrpSpPr>
              <p:nvPr/>
            </p:nvGrpSpPr>
            <p:grpSpPr bwMode="auto">
              <a:xfrm>
                <a:off x="2976" y="1728"/>
                <a:ext cx="768" cy="336"/>
                <a:chOff x="2976" y="1728"/>
                <a:chExt cx="768" cy="336"/>
              </a:xfrm>
            </p:grpSpPr>
            <p:grpSp>
              <p:nvGrpSpPr>
                <p:cNvPr id="201776" name="Group 68"/>
                <p:cNvGrpSpPr>
                  <a:grpSpLocks/>
                </p:cNvGrpSpPr>
                <p:nvPr/>
              </p:nvGrpSpPr>
              <p:grpSpPr bwMode="auto">
                <a:xfrm>
                  <a:off x="2976" y="1728"/>
                  <a:ext cx="768" cy="336"/>
                  <a:chOff x="2976" y="1728"/>
                  <a:chExt cx="768" cy="336"/>
                </a:xfrm>
              </p:grpSpPr>
              <p:sp>
                <p:nvSpPr>
                  <p:cNvPr id="20177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0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201777" name="Rectangle 52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768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grpSp>
            <p:nvGrpSpPr>
              <p:cNvPr id="201765" name="Group 53"/>
              <p:cNvGrpSpPr>
                <a:grpSpLocks/>
              </p:cNvGrpSpPr>
              <p:nvPr/>
            </p:nvGrpSpPr>
            <p:grpSpPr bwMode="auto">
              <a:xfrm>
                <a:off x="3744" y="1728"/>
                <a:ext cx="768" cy="336"/>
                <a:chOff x="1008" y="1728"/>
                <a:chExt cx="768" cy="336"/>
              </a:xfrm>
            </p:grpSpPr>
            <p:grpSp>
              <p:nvGrpSpPr>
                <p:cNvPr id="201766" name="Group 54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768" cy="336"/>
                  <a:chOff x="1008" y="1728"/>
                  <a:chExt cx="768" cy="336"/>
                </a:xfrm>
              </p:grpSpPr>
              <p:sp>
                <p:nvSpPr>
                  <p:cNvPr id="201768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6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3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4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5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201767" name="Rectangle 63"/>
                <p:cNvSpPr>
                  <a:spLocks noChangeArrowheads="1"/>
                </p:cNvSpPr>
                <p:nvPr/>
              </p:nvSpPr>
              <p:spPr bwMode="auto">
                <a:xfrm>
                  <a:off x="1008" y="1728"/>
                  <a:ext cx="768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</p:grpSp>
        <p:sp>
          <p:nvSpPr>
            <p:cNvPr id="201758" name="Text Box 64"/>
            <p:cNvSpPr txBox="1">
              <a:spLocks noChangeArrowheads="1"/>
            </p:cNvSpPr>
            <p:nvPr/>
          </p:nvSpPr>
          <p:spPr bwMode="auto">
            <a:xfrm>
              <a:off x="2495" y="173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01759" name="Text Box 65"/>
            <p:cNvSpPr txBox="1">
              <a:spLocks noChangeArrowheads="1"/>
            </p:cNvSpPr>
            <p:nvPr/>
          </p:nvSpPr>
          <p:spPr bwMode="auto">
            <a:xfrm>
              <a:off x="1728" y="173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01760" name="Text Box 66"/>
            <p:cNvSpPr txBox="1">
              <a:spLocks noChangeArrowheads="1"/>
            </p:cNvSpPr>
            <p:nvPr/>
          </p:nvSpPr>
          <p:spPr bwMode="auto">
            <a:xfrm>
              <a:off x="3263" y="173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01761" name="Text Box 67"/>
            <p:cNvSpPr txBox="1">
              <a:spLocks noChangeArrowheads="1"/>
            </p:cNvSpPr>
            <p:nvPr/>
          </p:nvSpPr>
          <p:spPr bwMode="auto">
            <a:xfrm>
              <a:off x="4031" y="173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01740" name="Group 2"/>
          <p:cNvGrpSpPr>
            <a:grpSpLocks/>
          </p:cNvGrpSpPr>
          <p:nvPr/>
        </p:nvGrpSpPr>
        <p:grpSpPr bwMode="auto">
          <a:xfrm>
            <a:off x="4648200" y="3810000"/>
            <a:ext cx="1219200" cy="685800"/>
            <a:chOff x="4973638" y="3802063"/>
            <a:chExt cx="1219200" cy="685800"/>
          </a:xfrm>
        </p:grpSpPr>
        <p:sp>
          <p:nvSpPr>
            <p:cNvPr id="201753" name="Text Box 5"/>
            <p:cNvSpPr txBox="1">
              <a:spLocks noChangeArrowheads="1"/>
            </p:cNvSpPr>
            <p:nvPr/>
          </p:nvSpPr>
          <p:spPr bwMode="auto">
            <a:xfrm>
              <a:off x="5145088" y="3846513"/>
              <a:ext cx="8953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Piece</a:t>
              </a:r>
              <a:b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</a:b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256KB</a:t>
              </a:r>
            </a:p>
          </p:txBody>
        </p:sp>
        <p:grpSp>
          <p:nvGrpSpPr>
            <p:cNvPr id="201754" name="Group 68"/>
            <p:cNvGrpSpPr>
              <a:grpSpLocks/>
            </p:cNvGrpSpPr>
            <p:nvPr/>
          </p:nvGrpSpPr>
          <p:grpSpPr bwMode="auto">
            <a:xfrm>
              <a:off x="4973638" y="3802063"/>
              <a:ext cx="1219200" cy="76200"/>
              <a:chOff x="2544" y="2200"/>
              <a:chExt cx="768" cy="56"/>
            </a:xfrm>
          </p:grpSpPr>
          <p:sp>
            <p:nvSpPr>
              <p:cNvPr id="201755" name="Freeform 66"/>
              <p:cNvSpPr>
                <a:spLocks/>
              </p:cNvSpPr>
              <p:nvPr/>
            </p:nvSpPr>
            <p:spPr bwMode="auto">
              <a:xfrm>
                <a:off x="2544" y="2200"/>
                <a:ext cx="384" cy="56"/>
              </a:xfrm>
              <a:custGeom>
                <a:avLst/>
                <a:gdLst>
                  <a:gd name="T0" fmla="*/ 0 w 384"/>
                  <a:gd name="T1" fmla="*/ 8 h 56"/>
                  <a:gd name="T2" fmla="*/ 48 w 384"/>
                  <a:gd name="T3" fmla="*/ 56 h 56"/>
                  <a:gd name="T4" fmla="*/ 288 w 384"/>
                  <a:gd name="T5" fmla="*/ 8 h 56"/>
                  <a:gd name="T6" fmla="*/ 336 w 384"/>
                  <a:gd name="T7" fmla="*/ 8 h 56"/>
                  <a:gd name="T8" fmla="*/ 384 w 384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56"/>
                  <a:gd name="T17" fmla="*/ 384 w 384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56">
                    <a:moveTo>
                      <a:pt x="0" y="8"/>
                    </a:moveTo>
                    <a:cubicBezTo>
                      <a:pt x="0" y="32"/>
                      <a:pt x="0" y="56"/>
                      <a:pt x="48" y="56"/>
                    </a:cubicBezTo>
                    <a:cubicBezTo>
                      <a:pt x="96" y="56"/>
                      <a:pt x="240" y="16"/>
                      <a:pt x="288" y="8"/>
                    </a:cubicBezTo>
                    <a:cubicBezTo>
                      <a:pt x="336" y="0"/>
                      <a:pt x="320" y="0"/>
                      <a:pt x="336" y="8"/>
                    </a:cubicBezTo>
                    <a:cubicBezTo>
                      <a:pt x="352" y="16"/>
                      <a:pt x="384" y="48"/>
                      <a:pt x="384" y="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56" name="Freeform 67"/>
              <p:cNvSpPr>
                <a:spLocks/>
              </p:cNvSpPr>
              <p:nvPr/>
            </p:nvSpPr>
            <p:spPr bwMode="auto">
              <a:xfrm flipH="1">
                <a:off x="2928" y="2200"/>
                <a:ext cx="384" cy="56"/>
              </a:xfrm>
              <a:custGeom>
                <a:avLst/>
                <a:gdLst>
                  <a:gd name="T0" fmla="*/ 0 w 384"/>
                  <a:gd name="T1" fmla="*/ 8 h 56"/>
                  <a:gd name="T2" fmla="*/ 48 w 384"/>
                  <a:gd name="T3" fmla="*/ 56 h 56"/>
                  <a:gd name="T4" fmla="*/ 288 w 384"/>
                  <a:gd name="T5" fmla="*/ 8 h 56"/>
                  <a:gd name="T6" fmla="*/ 336 w 384"/>
                  <a:gd name="T7" fmla="*/ 8 h 56"/>
                  <a:gd name="T8" fmla="*/ 384 w 384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56"/>
                  <a:gd name="T17" fmla="*/ 384 w 384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56">
                    <a:moveTo>
                      <a:pt x="0" y="8"/>
                    </a:moveTo>
                    <a:cubicBezTo>
                      <a:pt x="0" y="32"/>
                      <a:pt x="0" y="56"/>
                      <a:pt x="48" y="56"/>
                    </a:cubicBezTo>
                    <a:cubicBezTo>
                      <a:pt x="96" y="56"/>
                      <a:pt x="240" y="16"/>
                      <a:pt x="288" y="8"/>
                    </a:cubicBezTo>
                    <a:cubicBezTo>
                      <a:pt x="336" y="0"/>
                      <a:pt x="320" y="0"/>
                      <a:pt x="336" y="8"/>
                    </a:cubicBezTo>
                    <a:cubicBezTo>
                      <a:pt x="352" y="16"/>
                      <a:pt x="384" y="48"/>
                      <a:pt x="384" y="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</p:grpSp>
      <p:grpSp>
        <p:nvGrpSpPr>
          <p:cNvPr id="201741" name="Group 115"/>
          <p:cNvGrpSpPr>
            <a:grpSpLocks/>
          </p:cNvGrpSpPr>
          <p:nvPr/>
        </p:nvGrpSpPr>
        <p:grpSpPr bwMode="auto">
          <a:xfrm>
            <a:off x="7524750" y="4114800"/>
            <a:ext cx="1219200" cy="533400"/>
            <a:chOff x="1008" y="1728"/>
            <a:chExt cx="768" cy="336"/>
          </a:xfrm>
        </p:grpSpPr>
        <p:grpSp>
          <p:nvGrpSpPr>
            <p:cNvPr id="201743" name="Group 116"/>
            <p:cNvGrpSpPr>
              <a:grpSpLocks/>
            </p:cNvGrpSpPr>
            <p:nvPr/>
          </p:nvGrpSpPr>
          <p:grpSpPr bwMode="auto">
            <a:xfrm>
              <a:off x="1008" y="1728"/>
              <a:ext cx="768" cy="336"/>
              <a:chOff x="1008" y="1728"/>
              <a:chExt cx="768" cy="336"/>
            </a:xfrm>
          </p:grpSpPr>
          <p:sp>
            <p:nvSpPr>
              <p:cNvPr id="201745" name="Rectangle 117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46" name="Rectangle 118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9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47" name="Rectangle 119"/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48" name="Rectangle 120"/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49" name="Rectangle 121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9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50" name="Rectangle 122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9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51" name="Rectangle 123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52" name="Rectangle 124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  <p:sp>
          <p:nvSpPr>
            <p:cNvPr id="201744" name="Rectangle 125"/>
            <p:cNvSpPr>
              <a:spLocks noChangeArrowheads="1"/>
            </p:cNvSpPr>
            <p:nvPr/>
          </p:nvSpPr>
          <p:spPr bwMode="auto">
            <a:xfrm>
              <a:off x="1008" y="1728"/>
              <a:ext cx="768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201742" name="Text Box 126"/>
          <p:cNvSpPr txBox="1">
            <a:spLocks noChangeArrowheads="1"/>
          </p:cNvSpPr>
          <p:nvPr/>
        </p:nvSpPr>
        <p:spPr bwMode="auto">
          <a:xfrm>
            <a:off x="7010400" y="3748088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Incomplete Piece</a:t>
            </a:r>
          </a:p>
        </p:txBody>
      </p:sp>
    </p:spTree>
    <p:extLst>
      <p:ext uri="{BB962C8B-B14F-4D97-AF65-F5344CB8AC3E}">
        <p14:creationId xmlns:p14="http://schemas.microsoft.com/office/powerpoint/2010/main" val="76492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Peer Request</a:t>
            </a:r>
          </a:p>
        </p:txBody>
      </p:sp>
      <p:sp>
        <p:nvSpPr>
          <p:cNvPr id="203778" name="Content Placeholder 3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If peer A has a piece that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peer B needs, peer B 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sends </a:t>
            </a:r>
            <a:r>
              <a:rPr lang="en-US" dirty="0">
                <a:latin typeface="Courier New" charset="0"/>
                <a:cs typeface="Courier New" charset="0"/>
              </a:rPr>
              <a:t>interested</a:t>
            </a:r>
            <a:r>
              <a:rPr lang="en-US" dirty="0">
                <a:latin typeface="Comic Sans MS" charset="0"/>
              </a:rPr>
              <a:t> to A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urier New" charset="0"/>
                <a:cs typeface="Courier New" charset="0"/>
              </a:rPr>
              <a:t>unchoke</a:t>
            </a:r>
            <a:r>
              <a:rPr lang="en-US" dirty="0">
                <a:latin typeface="Comic Sans MS" charset="0"/>
              </a:rPr>
              <a:t>: indicate that 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A allows B to request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urier New" charset="0"/>
                <a:cs typeface="Courier New" charset="0"/>
              </a:rPr>
              <a:t>request</a:t>
            </a:r>
            <a:r>
              <a:rPr lang="en-US" dirty="0">
                <a:latin typeface="Comic Sans MS" charset="0"/>
              </a:rPr>
              <a:t>: B requests 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a specific block from A</a:t>
            </a:r>
            <a:br>
              <a:rPr lang="en-US" dirty="0">
                <a:latin typeface="Comic Sans MS" charset="0"/>
              </a:rPr>
            </a:b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urier New" charset="0"/>
                <a:cs typeface="Courier New" charset="0"/>
              </a:rPr>
              <a:t>piece</a:t>
            </a:r>
            <a:r>
              <a:rPr lang="en-US" dirty="0">
                <a:latin typeface="Comic Sans MS" charset="0"/>
              </a:rPr>
              <a:t>: specific data </a:t>
            </a:r>
          </a:p>
        </p:txBody>
      </p:sp>
      <p:sp>
        <p:nvSpPr>
          <p:cNvPr id="203779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F2F36E-54C4-C74C-9B0E-6F5A0D3B363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203780" name="Group 2"/>
          <p:cNvGrpSpPr>
            <a:grpSpLocks/>
          </p:cNvGrpSpPr>
          <p:nvPr/>
        </p:nvGrpSpPr>
        <p:grpSpPr bwMode="auto">
          <a:xfrm>
            <a:off x="5084763" y="1843088"/>
            <a:ext cx="4003675" cy="4322762"/>
            <a:chOff x="5084763" y="1843088"/>
            <a:chExt cx="4003675" cy="4322762"/>
          </a:xfrm>
        </p:grpSpPr>
        <p:pic>
          <p:nvPicPr>
            <p:cNvPr id="203782" name="Picture 8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25" y="3773488"/>
              <a:ext cx="690563" cy="80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783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38" y="5156200"/>
              <a:ext cx="97631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784" name="Picture 5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763" y="3068638"/>
              <a:ext cx="976312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785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688" y="1843088"/>
              <a:ext cx="977900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3786" name="Straight Arrow Connector 7"/>
            <p:cNvCxnSpPr>
              <a:cxnSpLocks noChangeShapeType="1"/>
            </p:cNvCxnSpPr>
            <p:nvPr/>
          </p:nvCxnSpPr>
          <p:spPr bwMode="auto">
            <a:xfrm rot="16200000" flipH="1">
              <a:off x="5835650" y="2963863"/>
              <a:ext cx="882650" cy="565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3787" name="Straight Arrow Connector 8"/>
            <p:cNvCxnSpPr>
              <a:cxnSpLocks noChangeShapeType="1"/>
            </p:cNvCxnSpPr>
            <p:nvPr/>
          </p:nvCxnSpPr>
          <p:spPr bwMode="auto">
            <a:xfrm>
              <a:off x="5980113" y="3770313"/>
              <a:ext cx="406400" cy="287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3788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5960269" y="4690269"/>
              <a:ext cx="695325" cy="534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3789" name="Rectangle 10"/>
            <p:cNvSpPr>
              <a:spLocks noChangeArrowheads="1"/>
            </p:cNvSpPr>
            <p:nvPr/>
          </p:nvSpPr>
          <p:spPr bwMode="auto">
            <a:xfrm>
              <a:off x="6477000" y="2590800"/>
              <a:ext cx="1313881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1.interested/</a:t>
              </a:r>
              <a:b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3. request</a:t>
              </a:r>
            </a:p>
          </p:txBody>
        </p:sp>
        <p:pic>
          <p:nvPicPr>
            <p:cNvPr id="203790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125" y="1855788"/>
              <a:ext cx="976313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3791" name="Straight Arrow Connector 14"/>
            <p:cNvCxnSpPr>
              <a:cxnSpLocks noChangeShapeType="1"/>
            </p:cNvCxnSpPr>
            <p:nvPr/>
          </p:nvCxnSpPr>
          <p:spPr bwMode="auto">
            <a:xfrm rot="10800000" flipV="1">
              <a:off x="6864350" y="2489200"/>
              <a:ext cx="1311275" cy="1211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3792" name="Rectangle 15"/>
            <p:cNvSpPr>
              <a:spLocks noChangeArrowheads="1"/>
            </p:cNvSpPr>
            <p:nvPr/>
          </p:nvSpPr>
          <p:spPr bwMode="auto">
            <a:xfrm>
              <a:off x="7543800" y="3200400"/>
              <a:ext cx="124555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2. unchoke/</a:t>
              </a:r>
              <a:b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4. piece</a:t>
              </a:r>
            </a:p>
          </p:txBody>
        </p:sp>
        <p:cxnSp>
          <p:nvCxnSpPr>
            <p:cNvPr id="203793" name="Straight Connector 22"/>
            <p:cNvCxnSpPr>
              <a:cxnSpLocks noChangeShapeType="1"/>
            </p:cNvCxnSpPr>
            <p:nvPr/>
          </p:nvCxnSpPr>
          <p:spPr bwMode="auto">
            <a:xfrm flipV="1">
              <a:off x="6745288" y="2211388"/>
              <a:ext cx="858837" cy="12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3794" name="Straight Arrow Connector 26"/>
            <p:cNvCxnSpPr>
              <a:cxnSpLocks noChangeShapeType="1"/>
            </p:cNvCxnSpPr>
            <p:nvPr/>
          </p:nvCxnSpPr>
          <p:spPr bwMode="auto">
            <a:xfrm rot="16200000" flipV="1">
              <a:off x="5831682" y="3061494"/>
              <a:ext cx="804862" cy="527050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3795" name="Straight Arrow Connector 28"/>
            <p:cNvCxnSpPr>
              <a:cxnSpLocks noChangeShapeType="1"/>
            </p:cNvCxnSpPr>
            <p:nvPr/>
          </p:nvCxnSpPr>
          <p:spPr bwMode="auto">
            <a:xfrm rot="10800000">
              <a:off x="6061075" y="3573463"/>
              <a:ext cx="506413" cy="471487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3796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7162800" y="2770188"/>
              <a:ext cx="984250" cy="901700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pic>
          <p:nvPicPr>
            <p:cNvPr id="203797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850" y="5114925"/>
              <a:ext cx="976313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3798" name="Straight Arrow Connector 34"/>
            <p:cNvCxnSpPr>
              <a:cxnSpLocks noChangeShapeType="1"/>
            </p:cNvCxnSpPr>
            <p:nvPr/>
          </p:nvCxnSpPr>
          <p:spPr bwMode="auto">
            <a:xfrm rot="16200000" flipV="1">
              <a:off x="6961982" y="4855369"/>
              <a:ext cx="844550" cy="3889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3799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110288" y="4738687"/>
              <a:ext cx="788988" cy="677863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3781" name="Rectangle 1"/>
          <p:cNvSpPr>
            <a:spLocks noChangeArrowheads="1"/>
          </p:cNvSpPr>
          <p:nvPr/>
        </p:nvSpPr>
        <p:spPr bwMode="auto">
          <a:xfrm>
            <a:off x="4495800" y="152400"/>
            <a:ext cx="434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http://www.bittorrent.org/beps/bep_0003.html</a:t>
            </a:r>
          </a:p>
        </p:txBody>
      </p:sp>
    </p:spTree>
    <p:extLst>
      <p:ext uri="{BB962C8B-B14F-4D97-AF65-F5344CB8AC3E}">
        <p14:creationId xmlns:p14="http://schemas.microsoft.com/office/powerpoint/2010/main" val="207821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Key Design Points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643063"/>
            <a:ext cx="3687762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Courier New" charset="0"/>
                <a:cs typeface="Courier New" charset="0"/>
              </a:rPr>
              <a:t>request</a:t>
            </a:r>
            <a:r>
              <a:rPr lang="en-US" dirty="0">
                <a:solidFill>
                  <a:schemeClr val="tx2"/>
                </a:solidFill>
                <a:latin typeface="Comic Sans MS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Comic Sans MS" charset="0"/>
              </a:rPr>
              <a:t>which data blocks to request?</a:t>
            </a:r>
          </a:p>
          <a:p>
            <a:endParaRPr lang="en-US" dirty="0">
              <a:solidFill>
                <a:schemeClr val="tx2"/>
              </a:solidFill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Courier New" charset="0"/>
                <a:cs typeface="Courier New" charset="0"/>
              </a:rPr>
              <a:t>unchoke</a:t>
            </a:r>
            <a:r>
              <a:rPr lang="en-US" dirty="0">
                <a:solidFill>
                  <a:schemeClr val="tx2"/>
                </a:solidFill>
                <a:latin typeface="Comic Sans MS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Comic Sans MS" charset="0"/>
              </a:rPr>
              <a:t>which peers to serve?</a:t>
            </a:r>
            <a:endParaRPr lang="en-US" dirty="0">
              <a:latin typeface="Comic Sans MS" charset="0"/>
            </a:endParaRPr>
          </a:p>
        </p:txBody>
      </p:sp>
      <p:grpSp>
        <p:nvGrpSpPr>
          <p:cNvPr id="205827" name="Group 2"/>
          <p:cNvGrpSpPr>
            <a:grpSpLocks/>
          </p:cNvGrpSpPr>
          <p:nvPr/>
        </p:nvGrpSpPr>
        <p:grpSpPr bwMode="auto">
          <a:xfrm>
            <a:off x="5084763" y="1843088"/>
            <a:ext cx="4003675" cy="4322762"/>
            <a:chOff x="5084763" y="1843088"/>
            <a:chExt cx="4003675" cy="4322762"/>
          </a:xfrm>
        </p:grpSpPr>
        <p:pic>
          <p:nvPicPr>
            <p:cNvPr id="205828" name="Picture 8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25" y="3773488"/>
              <a:ext cx="690563" cy="80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29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38" y="5156200"/>
              <a:ext cx="97631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30" name="Picture 5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763" y="3068638"/>
              <a:ext cx="976312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31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688" y="1843088"/>
              <a:ext cx="977900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5832" name="Straight Arrow Connector 7"/>
            <p:cNvCxnSpPr>
              <a:cxnSpLocks noChangeShapeType="1"/>
            </p:cNvCxnSpPr>
            <p:nvPr/>
          </p:nvCxnSpPr>
          <p:spPr bwMode="auto">
            <a:xfrm rot="16200000" flipH="1">
              <a:off x="5835650" y="2963863"/>
              <a:ext cx="882650" cy="565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833" name="Straight Arrow Connector 8"/>
            <p:cNvCxnSpPr>
              <a:cxnSpLocks noChangeShapeType="1"/>
            </p:cNvCxnSpPr>
            <p:nvPr/>
          </p:nvCxnSpPr>
          <p:spPr bwMode="auto">
            <a:xfrm>
              <a:off x="5980113" y="3770313"/>
              <a:ext cx="406400" cy="287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834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5960269" y="4690269"/>
              <a:ext cx="695325" cy="534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835" name="Rectangle 10"/>
            <p:cNvSpPr>
              <a:spLocks noChangeArrowheads="1"/>
            </p:cNvSpPr>
            <p:nvPr/>
          </p:nvSpPr>
          <p:spPr bwMode="auto">
            <a:xfrm>
              <a:off x="6477000" y="2590800"/>
              <a:ext cx="1313881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1.interested/</a:t>
              </a:r>
              <a:b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3. request</a:t>
              </a:r>
            </a:p>
          </p:txBody>
        </p:sp>
        <p:pic>
          <p:nvPicPr>
            <p:cNvPr id="205836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125" y="1855788"/>
              <a:ext cx="976313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5837" name="Straight Arrow Connector 14"/>
            <p:cNvCxnSpPr>
              <a:cxnSpLocks noChangeShapeType="1"/>
            </p:cNvCxnSpPr>
            <p:nvPr/>
          </p:nvCxnSpPr>
          <p:spPr bwMode="auto">
            <a:xfrm rot="10800000" flipV="1">
              <a:off x="6864350" y="2489200"/>
              <a:ext cx="1311275" cy="1211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838" name="Rectangle 15"/>
            <p:cNvSpPr>
              <a:spLocks noChangeArrowheads="1"/>
            </p:cNvSpPr>
            <p:nvPr/>
          </p:nvSpPr>
          <p:spPr bwMode="auto">
            <a:xfrm>
              <a:off x="7543800" y="3200400"/>
              <a:ext cx="124555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2. unchoke/</a:t>
              </a:r>
              <a:b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4. piece</a:t>
              </a:r>
            </a:p>
          </p:txBody>
        </p:sp>
        <p:cxnSp>
          <p:nvCxnSpPr>
            <p:cNvPr id="205839" name="Straight Connector 22"/>
            <p:cNvCxnSpPr>
              <a:cxnSpLocks noChangeShapeType="1"/>
            </p:cNvCxnSpPr>
            <p:nvPr/>
          </p:nvCxnSpPr>
          <p:spPr bwMode="auto">
            <a:xfrm flipV="1">
              <a:off x="6745288" y="2211388"/>
              <a:ext cx="858837" cy="12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840" name="Straight Arrow Connector 26"/>
            <p:cNvCxnSpPr>
              <a:cxnSpLocks noChangeShapeType="1"/>
            </p:cNvCxnSpPr>
            <p:nvPr/>
          </p:nvCxnSpPr>
          <p:spPr bwMode="auto">
            <a:xfrm rot="16200000" flipV="1">
              <a:off x="5831682" y="3061494"/>
              <a:ext cx="804862" cy="527050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841" name="Straight Arrow Connector 28"/>
            <p:cNvCxnSpPr>
              <a:cxnSpLocks noChangeShapeType="1"/>
            </p:cNvCxnSpPr>
            <p:nvPr/>
          </p:nvCxnSpPr>
          <p:spPr bwMode="auto">
            <a:xfrm rot="10800000">
              <a:off x="6061075" y="3573463"/>
              <a:ext cx="506413" cy="471487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842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7162800" y="2770188"/>
              <a:ext cx="984250" cy="901700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pic>
          <p:nvPicPr>
            <p:cNvPr id="205843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850" y="5114925"/>
              <a:ext cx="976313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5844" name="Straight Arrow Connector 34"/>
            <p:cNvCxnSpPr>
              <a:cxnSpLocks noChangeShapeType="1"/>
            </p:cNvCxnSpPr>
            <p:nvPr/>
          </p:nvCxnSpPr>
          <p:spPr bwMode="auto">
            <a:xfrm rot="16200000" flipV="1">
              <a:off x="6961982" y="4855369"/>
              <a:ext cx="844550" cy="3889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845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110288" y="4738687"/>
              <a:ext cx="788988" cy="677863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7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Outline</a:t>
            </a:r>
          </a:p>
        </p:txBody>
      </p:sp>
      <p:sp>
        <p:nvSpPr>
          <p:cNvPr id="171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Admin and recap</a:t>
            </a:r>
          </a:p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Application overlays</a:t>
            </a:r>
          </a:p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Overview of transport layer</a:t>
            </a:r>
          </a:p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UDP</a:t>
            </a:r>
          </a:p>
          <a:p>
            <a:pPr>
              <a:buFont typeface="Wingdings" charset="0"/>
              <a:buChar char="q"/>
            </a:pPr>
            <a:r>
              <a:rPr lang="en-US">
                <a:latin typeface="Comic Sans MS" charset="0"/>
              </a:rPr>
              <a:t>Reliable data transfer, the stop-and-go protocols</a:t>
            </a:r>
          </a:p>
        </p:txBody>
      </p:sp>
      <p:sp>
        <p:nvSpPr>
          <p:cNvPr id="1710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187950" y="6386513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0E10D8-C400-D64F-B8FA-0EC6EE29013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0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49325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Request: Block Availability</a:t>
            </a:r>
          </a:p>
        </p:txBody>
      </p:sp>
      <p:sp>
        <p:nvSpPr>
          <p:cNvPr id="207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600200"/>
            <a:ext cx="7958137" cy="48418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Request (local) </a:t>
            </a:r>
            <a:r>
              <a:rPr lang="en-US" dirty="0">
                <a:solidFill>
                  <a:srgbClr val="FF0000"/>
                </a:solidFill>
                <a:latin typeface="Comic Sans MS" charset="0"/>
              </a:rPr>
              <a:t>rarest first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achieves the fastest replication of rare pieces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obtain something of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64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4925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Block Availability: Revisions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24000"/>
            <a:ext cx="7958137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When downloading starts (first 4 pieces): choose at random and request them from the peers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get pieces as quickly as possible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obtain something to offer to others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omic Sans MS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Endgame mode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defense against the </a:t>
            </a:r>
            <a:r>
              <a:rPr lang="ja-JP" altLang="en-US">
                <a:latin typeface="Comic Sans MS" charset="0"/>
              </a:rPr>
              <a:t>“</a:t>
            </a:r>
            <a:r>
              <a:rPr lang="en-US" altLang="ja-JP" dirty="0">
                <a:latin typeface="Comic Sans MS" charset="0"/>
              </a:rPr>
              <a:t>last-block problem</a:t>
            </a:r>
            <a:r>
              <a:rPr lang="ja-JP" altLang="en-US">
                <a:latin typeface="Comic Sans MS" charset="0"/>
              </a:rPr>
              <a:t>”</a:t>
            </a:r>
            <a:r>
              <a:rPr lang="en-US" altLang="ja-JP" dirty="0">
                <a:latin typeface="Comic Sans MS" charset="0"/>
              </a:rPr>
              <a:t>: cannot finish because missing a few last pieces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send requests for missing pieces to all 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peers in our peer list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send </a:t>
            </a:r>
            <a:r>
              <a:rPr lang="en-US" dirty="0">
                <a:latin typeface="Courier New" charset="0"/>
                <a:cs typeface="Courier New" charset="0"/>
              </a:rPr>
              <a:t>cancel</a:t>
            </a:r>
            <a:r>
              <a:rPr lang="en-US" dirty="0">
                <a:latin typeface="Comic Sans MS" charset="0"/>
              </a:rPr>
              <a:t> messages upon receipt of a piece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7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213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BitTorrent: Unchoke</a:t>
            </a:r>
          </a:p>
        </p:txBody>
      </p:sp>
      <p:sp>
        <p:nvSpPr>
          <p:cNvPr id="211970" name="Text Box 47"/>
          <p:cNvSpPr txBox="1">
            <a:spLocks noChangeArrowheads="1"/>
          </p:cNvSpPr>
          <p:nvPr/>
        </p:nvSpPr>
        <p:spPr bwMode="auto">
          <a:xfrm>
            <a:off x="533400" y="1423988"/>
            <a:ext cx="4481513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90000"/>
              <a:buFont typeface="Wingdings" charset="0"/>
              <a:buChar char="q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Times New Roman" charset="0"/>
              </a:rPr>
              <a:t>Periodically (typically every 10 seconds) calculate data-receiving rates from all peers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90000"/>
              <a:buFont typeface="Wingdings" charset="0"/>
              <a:buChar char="q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Times New Roman" charset="0"/>
              </a:rPr>
              <a:t> Upload to (</a:t>
            </a:r>
            <a:r>
              <a:rPr kumimoji="0" lang="en-US" sz="2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Times New Roman" charset="0"/>
              </a:rPr>
              <a:t>unchoke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Times New Roman" charset="0"/>
              </a:rPr>
              <a:t>) the fastest </a:t>
            </a:r>
          </a:p>
          <a:p>
            <a:pPr marL="455613" marR="0" lvl="1" indent="1588" algn="l" defTabSz="9128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90000"/>
              <a:buFontTx/>
              <a:buChar char="-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Times New Roman" charset="0"/>
              </a:rPr>
              <a:t> constant number (4) of unchoking slots</a:t>
            </a:r>
          </a:p>
          <a:p>
            <a:pPr marL="455613" marR="0" lvl="1" indent="1588" algn="l" defTabSz="9128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90000"/>
              <a:buFontTx/>
              <a:buChar char="-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Times New Roman" charset="0"/>
              </a:rPr>
              <a:t> partition upload bw equally among unchoked</a:t>
            </a:r>
          </a:p>
        </p:txBody>
      </p:sp>
      <p:sp>
        <p:nvSpPr>
          <p:cNvPr id="211971" name="Rectangle 23"/>
          <p:cNvSpPr>
            <a:spLocks noChangeArrowheads="1"/>
          </p:cNvSpPr>
          <p:nvPr/>
        </p:nvSpPr>
        <p:spPr bwMode="auto">
          <a:xfrm>
            <a:off x="938213" y="6188075"/>
            <a:ext cx="622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Times New Roman" charset="0"/>
              </a:rPr>
              <a:t>commonly referred to as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Times New Roman" charset="0"/>
              </a:rPr>
              <a:t>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Times New Roman" charset="0"/>
              </a:rPr>
              <a:t>tit-for-tat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Times New Roman" charset="0"/>
              </a:rPr>
              <a:t>”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Times New Roman" charset="0"/>
              </a:rPr>
              <a:t> strategy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grpSp>
        <p:nvGrpSpPr>
          <p:cNvPr id="211972" name="Group 2"/>
          <p:cNvGrpSpPr>
            <a:grpSpLocks/>
          </p:cNvGrpSpPr>
          <p:nvPr/>
        </p:nvGrpSpPr>
        <p:grpSpPr bwMode="auto">
          <a:xfrm>
            <a:off x="5029200" y="1676400"/>
            <a:ext cx="4003675" cy="4322763"/>
            <a:chOff x="5084763" y="1843088"/>
            <a:chExt cx="4003675" cy="4322762"/>
          </a:xfrm>
        </p:grpSpPr>
        <p:pic>
          <p:nvPicPr>
            <p:cNvPr id="211973" name="Picture 8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25" y="3773488"/>
              <a:ext cx="690563" cy="80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974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38" y="5156200"/>
              <a:ext cx="97631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975" name="Picture 5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763" y="3068638"/>
              <a:ext cx="976312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976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688" y="1843088"/>
              <a:ext cx="977900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1977" name="Straight Arrow Connector 7"/>
            <p:cNvCxnSpPr>
              <a:cxnSpLocks noChangeShapeType="1"/>
            </p:cNvCxnSpPr>
            <p:nvPr/>
          </p:nvCxnSpPr>
          <p:spPr bwMode="auto">
            <a:xfrm rot="16200000" flipH="1">
              <a:off x="5835650" y="2963863"/>
              <a:ext cx="882650" cy="565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1978" name="Straight Arrow Connector 8"/>
            <p:cNvCxnSpPr>
              <a:cxnSpLocks noChangeShapeType="1"/>
            </p:cNvCxnSpPr>
            <p:nvPr/>
          </p:nvCxnSpPr>
          <p:spPr bwMode="auto">
            <a:xfrm>
              <a:off x="5980113" y="3770313"/>
              <a:ext cx="406400" cy="287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1979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5960269" y="4690269"/>
              <a:ext cx="695325" cy="534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1980" name="Rectangle 10"/>
            <p:cNvSpPr>
              <a:spLocks noChangeArrowheads="1"/>
            </p:cNvSpPr>
            <p:nvPr/>
          </p:nvSpPr>
          <p:spPr bwMode="auto">
            <a:xfrm>
              <a:off x="6477000" y="2590800"/>
              <a:ext cx="1313881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1.interested/</a:t>
              </a:r>
              <a:b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3. request</a:t>
              </a:r>
            </a:p>
          </p:txBody>
        </p:sp>
        <p:pic>
          <p:nvPicPr>
            <p:cNvPr id="211981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125" y="1855788"/>
              <a:ext cx="976313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1982" name="Straight Arrow Connector 14"/>
            <p:cNvCxnSpPr>
              <a:cxnSpLocks noChangeShapeType="1"/>
            </p:cNvCxnSpPr>
            <p:nvPr/>
          </p:nvCxnSpPr>
          <p:spPr bwMode="auto">
            <a:xfrm rot="10800000" flipV="1">
              <a:off x="6864350" y="2489200"/>
              <a:ext cx="1311275" cy="1211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1983" name="Rectangle 15"/>
            <p:cNvSpPr>
              <a:spLocks noChangeArrowheads="1"/>
            </p:cNvSpPr>
            <p:nvPr/>
          </p:nvSpPr>
          <p:spPr bwMode="auto">
            <a:xfrm>
              <a:off x="7543800" y="3200400"/>
              <a:ext cx="124555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2. unchoke/</a:t>
              </a:r>
              <a:b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4. piece</a:t>
              </a:r>
            </a:p>
          </p:txBody>
        </p:sp>
        <p:cxnSp>
          <p:nvCxnSpPr>
            <p:cNvPr id="211984" name="Straight Connector 22"/>
            <p:cNvCxnSpPr>
              <a:cxnSpLocks noChangeShapeType="1"/>
            </p:cNvCxnSpPr>
            <p:nvPr/>
          </p:nvCxnSpPr>
          <p:spPr bwMode="auto">
            <a:xfrm flipV="1">
              <a:off x="6745288" y="2211388"/>
              <a:ext cx="858837" cy="12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1985" name="Straight Arrow Connector 26"/>
            <p:cNvCxnSpPr>
              <a:cxnSpLocks noChangeShapeType="1"/>
            </p:cNvCxnSpPr>
            <p:nvPr/>
          </p:nvCxnSpPr>
          <p:spPr bwMode="auto">
            <a:xfrm rot="16200000" flipV="1">
              <a:off x="5831682" y="3061494"/>
              <a:ext cx="804862" cy="527050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1986" name="Straight Arrow Connector 28"/>
            <p:cNvCxnSpPr>
              <a:cxnSpLocks noChangeShapeType="1"/>
            </p:cNvCxnSpPr>
            <p:nvPr/>
          </p:nvCxnSpPr>
          <p:spPr bwMode="auto">
            <a:xfrm rot="10800000">
              <a:off x="6061075" y="3573463"/>
              <a:ext cx="506413" cy="471487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1987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7162800" y="2770188"/>
              <a:ext cx="984250" cy="901700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pic>
          <p:nvPicPr>
            <p:cNvPr id="211988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850" y="5114925"/>
              <a:ext cx="976313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1989" name="Straight Arrow Connector 34"/>
            <p:cNvCxnSpPr>
              <a:cxnSpLocks noChangeShapeType="1"/>
            </p:cNvCxnSpPr>
            <p:nvPr/>
          </p:nvCxnSpPr>
          <p:spPr bwMode="auto">
            <a:xfrm rot="16200000" flipV="1">
              <a:off x="6961982" y="4855369"/>
              <a:ext cx="844550" cy="3889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1990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110288" y="4738687"/>
              <a:ext cx="788988" cy="677863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382000" y="6575425"/>
            <a:ext cx="650875" cy="457200"/>
          </a:xfrm>
        </p:spPr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95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Optimistic Unchoking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643063"/>
            <a:ext cx="81819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Comic Sans MS" charset="0"/>
              </a:rPr>
              <a:t>Periodically select a peer at random </a:t>
            </a:r>
            <a:br>
              <a:rPr lang="en-US" dirty="0">
                <a:solidFill>
                  <a:schemeClr val="tx2"/>
                </a:solidFill>
                <a:latin typeface="Comic Sans MS" charset="0"/>
              </a:rPr>
            </a:br>
            <a:r>
              <a:rPr lang="en-US" dirty="0">
                <a:solidFill>
                  <a:schemeClr val="tx2"/>
                </a:solidFill>
                <a:latin typeface="Comic Sans MS" charset="0"/>
              </a:rPr>
              <a:t>and upload to 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Comic Sans MS" charset="0"/>
              </a:rPr>
              <a:t>typically every 3 unchoking rounds (30 seconds)</a:t>
            </a:r>
            <a:br>
              <a:rPr lang="en-US" dirty="0">
                <a:solidFill>
                  <a:schemeClr val="tx2"/>
                </a:solidFill>
                <a:latin typeface="Comic Sans MS" charset="0"/>
              </a:rPr>
            </a:br>
            <a:endParaRPr lang="en-US" dirty="0">
              <a:solidFill>
                <a:schemeClr val="tx2"/>
              </a:solidFill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Comic Sans MS" charset="0"/>
              </a:rPr>
              <a:t>Multi-purpose mechanism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allow bootstrapping of new clients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Comic Sans MS" charset="0"/>
              </a:rPr>
              <a:t>continuously look for the fastest peers (exploitation vs exploration)</a:t>
            </a:r>
            <a:endParaRPr lang="en-US" dirty="0">
              <a:latin typeface="Comic Sans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305800" y="6575425"/>
            <a:ext cx="727075" cy="457200"/>
          </a:xfrm>
        </p:spPr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5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charset="0"/>
              </a:rPr>
              <a:t>BitTorrent</a:t>
            </a:r>
            <a:r>
              <a:rPr lang="en-US" dirty="0">
                <a:latin typeface="Comic Sans MS" charset="0"/>
              </a:rPr>
              <a:t> Fluid Analysis</a:t>
            </a:r>
          </a:p>
        </p:txBody>
      </p:sp>
      <p:sp>
        <p:nvSpPr>
          <p:cNvPr id="216066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Normalize file size to 1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x(t): number of downloaders (also known as </a:t>
            </a:r>
            <a:r>
              <a:rPr lang="en-US" sz="2400" dirty="0" err="1">
                <a:latin typeface="Comic Sans MS" charset="0"/>
              </a:rPr>
              <a:t>leechers</a:t>
            </a:r>
            <a:r>
              <a:rPr lang="en-US" sz="2400" dirty="0">
                <a:latin typeface="Comic Sans MS" charset="0"/>
              </a:rPr>
              <a:t>) who do not have all pieces at time t.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y(t): number of seeds in the system at time t.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  <a:sym typeface="Symbol" charset="0"/>
              </a:rPr>
              <a:t>:</a:t>
            </a:r>
            <a:r>
              <a:rPr lang="en-US" sz="2400" dirty="0">
                <a:latin typeface="Comic Sans MS" charset="0"/>
              </a:rPr>
              <a:t> the arrival rate of new requests.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  <a:sym typeface="Symbol" charset="0"/>
              </a:rPr>
              <a:t></a:t>
            </a:r>
            <a:r>
              <a:rPr lang="en-US" sz="2400" dirty="0">
                <a:latin typeface="Comic Sans MS" charset="0"/>
              </a:rPr>
              <a:t>: the uploading bandwidth of a given peer.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c: the downloading bandwidth of a given peer, assume c ≥ </a:t>
            </a:r>
            <a:r>
              <a:rPr lang="el-GR" sz="2400" dirty="0">
                <a:latin typeface="Comic Sans MS" charset="0"/>
              </a:rPr>
              <a:t>μ.</a:t>
            </a:r>
          </a:p>
          <a:p>
            <a:pPr>
              <a:buFont typeface="Wingdings" pitchFamily="2" charset="2"/>
              <a:buChar char="q"/>
            </a:pPr>
            <a:r>
              <a:rPr lang="el-GR" sz="2400" dirty="0">
                <a:latin typeface="Comic Sans MS" charset="0"/>
                <a:sym typeface="Symbol" charset="0"/>
              </a:rPr>
              <a:t></a:t>
            </a:r>
            <a:r>
              <a:rPr lang="en-US" sz="2400" dirty="0">
                <a:latin typeface="Comic Sans MS" charset="0"/>
              </a:rPr>
              <a:t>: the rate at which downloaders abort download.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  <a:sym typeface="Symbol" charset="0"/>
              </a:rPr>
              <a:t></a:t>
            </a:r>
            <a:r>
              <a:rPr lang="en-US" sz="2400" dirty="0">
                <a:latin typeface="Comic Sans MS" charset="0"/>
              </a:rPr>
              <a:t>: the rate at which seeds leave the system.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  <a:sym typeface="Symbol" charset="0"/>
              </a:rPr>
              <a:t></a:t>
            </a:r>
            <a:r>
              <a:rPr lang="en-US" sz="2400" dirty="0">
                <a:latin typeface="Comic Sans MS" charset="0"/>
              </a:rPr>
              <a:t>: indicates the effectiveness of downloader sharing, </a:t>
            </a:r>
            <a:r>
              <a:rPr lang="en-US" sz="2400" dirty="0" err="1">
                <a:latin typeface="Comic Sans MS" charset="0"/>
              </a:rPr>
              <a:t>η</a:t>
            </a:r>
            <a:r>
              <a:rPr lang="en-US" sz="2400" dirty="0">
                <a:latin typeface="Comic Sans MS" charset="0"/>
              </a:rPr>
              <a:t> takes values in [0, 1].</a:t>
            </a:r>
          </a:p>
        </p:txBody>
      </p:sp>
      <p:sp>
        <p:nvSpPr>
          <p:cNvPr id="2160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3833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A38716-87EE-9644-B1FE-E377F1A74FF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2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System Evolution</a:t>
            </a:r>
          </a:p>
        </p:txBody>
      </p:sp>
      <p:sp>
        <p:nvSpPr>
          <p:cNvPr id="218114" name="Content Placeholder 6"/>
          <p:cNvSpPr>
            <a:spLocks noGrp="1"/>
          </p:cNvSpPr>
          <p:nvPr>
            <p:ph idx="1"/>
          </p:nvPr>
        </p:nvSpPr>
        <p:spPr>
          <a:xfrm>
            <a:off x="533400" y="3149600"/>
            <a:ext cx="8077200" cy="29400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dirty="0">
                <a:latin typeface="Comic Sans MS" charset="0"/>
              </a:rPr>
              <a:t>Solving steady state:</a:t>
            </a:r>
          </a:p>
          <a:p>
            <a:pPr>
              <a:buFont typeface="ZapfDingbats" charset="0"/>
              <a:buNone/>
            </a:pPr>
            <a:endParaRPr lang="en-US" dirty="0">
              <a:latin typeface="Comic Sans MS" charset="0"/>
            </a:endParaRPr>
          </a:p>
          <a:p>
            <a:pPr>
              <a:buFont typeface="ZapfDingbats" charset="0"/>
              <a:buNone/>
            </a:pPr>
            <a:r>
              <a:rPr lang="en-US" dirty="0">
                <a:latin typeface="Comic Sans MS" charset="0"/>
              </a:rPr>
              <a:t>Define </a:t>
            </a:r>
          </a:p>
        </p:txBody>
      </p:sp>
      <p:sp>
        <p:nvSpPr>
          <p:cNvPr id="2181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0CDC09-5743-0243-8B30-6A7F723BCF7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pic>
        <p:nvPicPr>
          <p:cNvPr id="2181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503363"/>
            <a:ext cx="69119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1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048000"/>
            <a:ext cx="3133725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1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3957638"/>
            <a:ext cx="4722813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1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2579688" cy="1573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72AC16-41A2-654B-A823-7718BCCCFEEE}"/>
              </a:ext>
            </a:extLst>
          </p:cNvPr>
          <p:cNvSpPr txBox="1"/>
          <p:nvPr/>
        </p:nvSpPr>
        <p:spPr>
          <a:xfrm>
            <a:off x="438150" y="6405563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"</a:t>
            </a:r>
            <a:r>
              <a:rPr lang="en-US" sz="1400" dirty="0"/>
              <a:t>Modeling and Performance Analysis of </a:t>
            </a:r>
            <a:r>
              <a:rPr lang="en-US" sz="1400" dirty="0" err="1"/>
              <a:t>BitTorrent</a:t>
            </a:r>
            <a:r>
              <a:rPr lang="en-US" sz="1400" dirty="0"/>
              <a:t>-Like Peer-to-Peer Networks</a:t>
            </a:r>
            <a:r>
              <a:rPr lang="en-US" altLang="zh-CN" sz="1400" dirty="0"/>
              <a:t>",</a:t>
            </a:r>
            <a:r>
              <a:rPr lang="zh-CN" altLang="en-US" sz="1400" dirty="0"/>
              <a:t> </a:t>
            </a:r>
            <a:r>
              <a:rPr lang="en-US" altLang="zh-CN" sz="1400" dirty="0"/>
              <a:t>SIGCOMM'04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conferences.sigcomm.org</a:t>
            </a:r>
            <a:r>
              <a:rPr lang="en-US" sz="1400" dirty="0"/>
              <a:t>/</a:t>
            </a:r>
            <a:r>
              <a:rPr lang="en-US" sz="1400" dirty="0" err="1"/>
              <a:t>sigcomm</a:t>
            </a:r>
            <a:r>
              <a:rPr lang="en-US" sz="1400" dirty="0"/>
              <a:t>/2004/papers/p444-qiu1.pdf</a:t>
            </a:r>
          </a:p>
        </p:txBody>
      </p:sp>
    </p:spTree>
    <p:extLst>
      <p:ext uri="{BB962C8B-B14F-4D97-AF65-F5344CB8AC3E}">
        <p14:creationId xmlns:p14="http://schemas.microsoft.com/office/powerpoint/2010/main" val="27718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System State</a:t>
            </a:r>
          </a:p>
        </p:txBody>
      </p:sp>
      <p:sp>
        <p:nvSpPr>
          <p:cNvPr id="22016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187950" y="6372225"/>
            <a:ext cx="395605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0A594E2-D9E9-D14D-AEAE-EBAE13630AF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57200" y="1524000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Q: How long does each downloader stay as a downloader?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74688" y="4343400"/>
            <a:ext cx="5235575" cy="2209800"/>
            <a:chOff x="685800" y="4648200"/>
            <a:chExt cx="5235575" cy="2209800"/>
          </a:xfrm>
        </p:grpSpPr>
        <p:pic>
          <p:nvPicPr>
            <p:cNvPr id="220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4648200"/>
              <a:ext cx="2873375" cy="159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01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970588"/>
              <a:ext cx="4722812" cy="887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-315913" y="2286000"/>
            <a:ext cx="6335713" cy="2379663"/>
            <a:chOff x="-315913" y="2286000"/>
            <a:chExt cx="6335713" cy="2379663"/>
          </a:xfrm>
        </p:grpSpPr>
        <p:sp>
          <p:nvSpPr>
            <p:cNvPr id="220166" name="Cloud"/>
            <p:cNvSpPr>
              <a:spLocks noChangeAspect="1" noEditPoints="1" noChangeArrowheads="1"/>
            </p:cNvSpPr>
            <p:nvPr/>
          </p:nvSpPr>
          <p:spPr bwMode="auto">
            <a:xfrm>
              <a:off x="3048000" y="2286000"/>
              <a:ext cx="2971800" cy="19923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pic>
          <p:nvPicPr>
            <p:cNvPr id="22016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5" r="9846" b="52776"/>
            <a:stretch>
              <a:fillRect/>
            </a:stretch>
          </p:blipFill>
          <p:spPr bwMode="auto">
            <a:xfrm>
              <a:off x="3429000" y="2743200"/>
              <a:ext cx="2103438" cy="7429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168" name="Line 5"/>
            <p:cNvSpPr>
              <a:spLocks noChangeShapeType="1"/>
            </p:cNvSpPr>
            <p:nvPr/>
          </p:nvSpPr>
          <p:spPr bwMode="auto">
            <a:xfrm>
              <a:off x="1778000" y="3276600"/>
              <a:ext cx="1276350" cy="14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169" name="Rectangle 8"/>
            <p:cNvSpPr>
              <a:spLocks noChangeArrowheads="1"/>
            </p:cNvSpPr>
            <p:nvPr/>
          </p:nvSpPr>
          <p:spPr bwMode="auto">
            <a:xfrm>
              <a:off x="2298700" y="2922588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Comic Sans MS" charset="0"/>
                  <a:ea typeface="宋体" charset="-122"/>
                  <a:sym typeface="Symbol" charset="2"/>
                </a:rPr>
                <a:t></a:t>
              </a:r>
              <a:endParaRPr lang="en-US" altLang="x-none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220170" name="TextBox 4"/>
            <p:cNvSpPr txBox="1">
              <a:spLocks noChangeArrowheads="1"/>
            </p:cNvSpPr>
            <p:nvPr/>
          </p:nvSpPr>
          <p:spPr bwMode="auto">
            <a:xfrm>
              <a:off x="-315913" y="4203700"/>
              <a:ext cx="1857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348413" y="3678520"/>
            <a:ext cx="229717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x-none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Key take-away: not scaling inverse with system size (x)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0000"/>
                </a:solidFill>
                <a:latin typeface="Comic Sans MS"/>
              </a:rPr>
              <a:t>New</a:t>
            </a:r>
            <a:r>
              <a:rPr lang="zh-CN" altLang="en-US" sz="18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mic Sans MS"/>
              </a:rPr>
              <a:t>requests</a:t>
            </a:r>
            <a:r>
              <a:rPr lang="zh-CN" altLang="en-US" sz="18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mic Sans MS"/>
              </a:rPr>
              <a:t>comes,</a:t>
            </a:r>
            <a:r>
              <a:rPr lang="zh-CN" altLang="en-US" sz="18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mic Sans MS"/>
              </a:rPr>
              <a:t>new</a:t>
            </a:r>
            <a:r>
              <a:rPr lang="zh-CN" altLang="en-US" sz="18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mic Sans MS"/>
              </a:rPr>
              <a:t>bandwidth</a:t>
            </a:r>
            <a:r>
              <a:rPr lang="zh-CN" altLang="en-US" sz="18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mic Sans MS"/>
              </a:rPr>
              <a:t>also</a:t>
            </a:r>
            <a:r>
              <a:rPr lang="zh-CN" altLang="en-US" sz="18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mic Sans MS"/>
              </a:rPr>
              <a:t>comes</a:t>
            </a:r>
            <a:endParaRPr lang="en-US" sz="1800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53" y="59467"/>
            <a:ext cx="2579688" cy="1573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3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Recap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q"/>
              <a:defRPr/>
            </a:pPr>
            <a:r>
              <a:rPr lang="en-US" dirty="0"/>
              <a:t>Applications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Client-server applications</a:t>
            </a:r>
          </a:p>
          <a:p>
            <a:pPr lvl="2">
              <a:buFontTx/>
              <a:buChar char="-"/>
              <a:defRPr/>
            </a:pPr>
            <a:r>
              <a:rPr lang="en-US" dirty="0"/>
              <a:t>Single server </a:t>
            </a:r>
          </a:p>
          <a:p>
            <a:pPr lvl="2">
              <a:buFontTx/>
              <a:buChar char="-"/>
              <a:defRPr/>
            </a:pPr>
            <a:r>
              <a:rPr lang="en-US" dirty="0"/>
              <a:t>Multiple servers load balancing</a:t>
            </a:r>
          </a:p>
          <a:p>
            <a:pPr lvl="1"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Application overlays (distributed network	applications) to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scale bandwidth/resource (</a:t>
            </a:r>
            <a:r>
              <a:rPr lang="en-US" altLang="x-none" dirty="0" err="1">
                <a:ea typeface="ＭＳ Ｐゴシック" charset="-128"/>
              </a:rPr>
              <a:t>BitTorrent</a:t>
            </a:r>
            <a:r>
              <a:rPr lang="en-US" altLang="x-none" dirty="0">
                <a:ea typeface="ＭＳ Ｐゴシック" charset="-128"/>
              </a:rPr>
              <a:t>)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distribute content lookup (Freenet, DHT, Chord)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[optional]</a:t>
            </a:r>
            <a:endParaRPr lang="en-US" altLang="x-none" dirty="0">
              <a:ea typeface="ＭＳ Ｐゴシック" charset="-128"/>
            </a:endParaRP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distribute content verification (Block chain) [optional]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achieve anonymity (Tor)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 [optional]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</a:pPr>
            <a:r>
              <a:rPr lang="en-US" altLang="x-none" sz="2800" i="1" dirty="0">
                <a:solidFill>
                  <a:srgbClr val="C00000"/>
                </a:solidFill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transfer, the stop-and-go protocols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B6354A-99D5-014C-94F9-6CBA4E267426}" type="slidenum">
              <a:rPr lang="en-US" altLang="x-none" sz="1400">
                <a:latin typeface="Times New Roman" charset="0"/>
              </a:rPr>
              <a:pPr eaLnBrk="1" hangingPunct="1"/>
              <a:t>29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195263"/>
            <a:ext cx="83820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Overview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77963"/>
            <a:ext cx="4086225" cy="51149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Provide</a:t>
            </a:r>
            <a:r>
              <a:rPr lang="en-US" altLang="x-none" sz="2000" i="1" dirty="0">
                <a:solidFill>
                  <a:srgbClr val="FF0000"/>
                </a:solidFill>
                <a:ea typeface="ＭＳ Ｐゴシック" charset="-128"/>
              </a:rPr>
              <a:t> logical communication</a:t>
            </a:r>
            <a:r>
              <a:rPr lang="en-US" altLang="x-none" sz="2000" dirty="0">
                <a:ea typeface="ＭＳ Ｐゴシック" charset="-128"/>
              </a:rPr>
              <a:t> between app</a:t>
            </a:r>
            <a:r>
              <a:rPr lang="ja-JP" altLang="en-US" sz="2000" dirty="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 processes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altLang="ja-JP" sz="20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Transport protocols run in end systems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 side: breaks app messages into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segments</a:t>
            </a:r>
            <a:r>
              <a:rPr lang="en-US" altLang="x-none" sz="2000" dirty="0">
                <a:ea typeface="ＭＳ Ｐゴシック" charset="-128"/>
              </a:rPr>
              <a:t>, passes to network layer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ea typeface="ＭＳ Ｐゴシック" charset="-128"/>
              </a:rPr>
              <a:t>rcv</a:t>
            </a:r>
            <a:r>
              <a:rPr lang="en-US" altLang="x-none" sz="2000" dirty="0">
                <a:ea typeface="ＭＳ Ｐゴシック" charset="-128"/>
              </a:rPr>
              <a:t> side: reassembles segments into messages, passes to app layer</a:t>
            </a: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Transport vs. network layer services: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1800" i="1" dirty="0">
                <a:solidFill>
                  <a:schemeClr val="accent2"/>
                </a:solidFill>
                <a:ea typeface="ＭＳ Ｐゴシック" charset="-128"/>
              </a:rPr>
              <a:t>Network layer:</a:t>
            </a:r>
            <a:r>
              <a:rPr lang="en-US" altLang="x-none" sz="1800" dirty="0">
                <a:ea typeface="ＭＳ Ｐゴシック" charset="-128"/>
              </a:rPr>
              <a:t> data transfer between end systems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1800" i="1" dirty="0">
                <a:solidFill>
                  <a:schemeClr val="accent2"/>
                </a:solidFill>
                <a:ea typeface="ＭＳ Ｐゴシック" charset="-128"/>
              </a:rPr>
              <a:t>Transport layer:</a:t>
            </a:r>
            <a:r>
              <a:rPr lang="en-US" altLang="x-none" sz="1800" dirty="0">
                <a:ea typeface="ＭＳ Ｐゴシック" charset="-128"/>
              </a:rPr>
              <a:t> data transfer between processes</a:t>
            </a:r>
            <a:endParaRPr lang="en-US" altLang="zh-CN" sz="1800" dirty="0"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en-US" altLang="x-none" sz="1600" dirty="0">
                <a:ea typeface="ＭＳ Ｐゴシック" charset="-128"/>
              </a:rPr>
              <a:t>relies on, enhances network layer services </a:t>
            </a:r>
          </a:p>
        </p:txBody>
      </p:sp>
      <p:sp>
        <p:nvSpPr>
          <p:cNvPr id="49156" name="Freeform 5"/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Freeform 6"/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Freeform 7"/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49423" name="Object 9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64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24" name="Object 10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65" name="Clip" r:id="rId6" imgW="682368" imgH="480541" progId="MS_ClipArt_Gallery.2">
                    <p:embed/>
                  </p:oleObj>
                </mc:Choice>
                <mc:Fallback>
                  <p:oleObj name="Clip" r:id="rId6" imgW="682368" imgH="480541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425" name="Line 1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0" name="Group 12"/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49420" name="Object 1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66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21" name="Object 1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67" name="Clip" r:id="rId9" imgW="682368" imgH="480541" progId="MS_ClipArt_Gallery.2">
                    <p:embed/>
                  </p:oleObj>
                </mc:Choice>
                <mc:Fallback>
                  <p:oleObj name="Clip" r:id="rId9" imgW="682368" imgH="480541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422" name="Line 15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1" name="Group 16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49417" name="Oval 1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8" name="Oval 1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9" name="Oval 1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62" name="Group 20"/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49409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0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1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2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3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14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15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6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63" name="Group 29"/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49406" name="Oval 3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7" name="Oval 3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8" name="Oval 3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9164" name="Line 33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34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35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36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37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Line 38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70" name="Group 39"/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49398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99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0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1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2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03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04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5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71" name="Group 48"/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49389" name="Object 49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68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90" name="Line 50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9391" name="Object 51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69" name="Clip" r:id="rId11" imgW="1307079" imgH="1083682" progId="MS_ClipArt_Gallery.2">
                    <p:embed/>
                  </p:oleObj>
                </mc:Choice>
                <mc:Fallback>
                  <p:oleObj name="Clip" r:id="rId11" imgW="1307079" imgH="1083682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92" name="Line 52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393" name="Group 53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49395" name="Oval 5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9396" name="Oval 5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9397" name="Oval 5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  <p:sp>
          <p:nvSpPr>
            <p:cNvPr id="49394" name="Line 57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9172" name="Object 58"/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70" name="Clip" r:id="rId12" imgW="1307079" imgH="1083682" progId="MS_ClipArt_Gallery.2">
                  <p:embed/>
                </p:oleObj>
              </mc:Choice>
              <mc:Fallback>
                <p:oleObj name="Clip" r:id="rId12" imgW="1307079" imgH="1083682" progId="MS_ClipArt_Gallery.2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50373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59"/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71" name="Clip" r:id="rId13" imgW="1307079" imgH="1083682" progId="MS_ClipArt_Gallery.2">
                  <p:embed/>
                </p:oleObj>
              </mc:Choice>
              <mc:Fallback>
                <p:oleObj name="Clip" r:id="rId13" imgW="1307079" imgH="1083682" progId="MS_ClipArt_Gallery.2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926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Oval 60"/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75" name="Oval 61"/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76" name="Oval 62"/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77" name="Line 63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Line 64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Line 65"/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Line 66"/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Line 67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68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83" name="Object 69"/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72" name="Clip" r:id="rId14" imgW="983255" imgH="1207724" progId="MS_ClipArt_Gallery.2">
                  <p:embed/>
                </p:oleObj>
              </mc:Choice>
              <mc:Fallback>
                <p:oleObj name="Clip" r:id="rId14" imgW="983255" imgH="1207724" progId="MS_ClipArt_Gallery.2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665538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70"/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73" name="Clip" r:id="rId16" imgW="983255" imgH="1207724" progId="MS_ClipArt_Gallery.2">
                  <p:embed/>
                </p:oleObj>
              </mc:Choice>
              <mc:Fallback>
                <p:oleObj name="Clip" r:id="rId16" imgW="983255" imgH="1207724" progId="MS_ClipArt_Gallery.2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746500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5" name="Group 72"/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49387" name="Object 7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74" name="Clip" r:id="rId17" imgW="826793" imgH="840481" progId="MS_ClipArt_Gallery.2">
                    <p:embed/>
                  </p:oleObj>
                </mc:Choice>
                <mc:Fallback>
                  <p:oleObj name="Clip" r:id="rId17" imgW="826793" imgH="840481" progId="MS_ClipArt_Gallery.2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88" name="Object 7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75" name="Clip" r:id="rId19" imgW="1268227" imgH="1200237" progId="MS_ClipArt_Gallery.2">
                    <p:embed/>
                  </p:oleObj>
                </mc:Choice>
                <mc:Fallback>
                  <p:oleObj name="Clip" r:id="rId19" imgW="1268227" imgH="1200237" progId="MS_ClipArt_Gallery.2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6" name="Group 75"/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49385" name="Object 7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76" name="Clip" r:id="rId21" imgW="826793" imgH="840481" progId="MS_ClipArt_Gallery.2">
                    <p:embed/>
                  </p:oleObj>
                </mc:Choice>
                <mc:Fallback>
                  <p:oleObj name="Clip" r:id="rId21" imgW="826793" imgH="840481" progId="MS_ClipArt_Gallery.2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86" name="Object 7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77" name="Clip" r:id="rId22" imgW="1268227" imgH="1200237" progId="MS_ClipArt_Gallery.2">
                    <p:embed/>
                  </p:oleObj>
                </mc:Choice>
                <mc:Fallback>
                  <p:oleObj name="Clip" r:id="rId22" imgW="1268227" imgH="1200237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7" name="Group 78"/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49383" name="Object 79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78" name="Clip" r:id="rId23" imgW="826793" imgH="840481" progId="MS_ClipArt_Gallery.2">
                    <p:embed/>
                  </p:oleObj>
                </mc:Choice>
                <mc:Fallback>
                  <p:oleObj name="Clip" r:id="rId23" imgW="826793" imgH="840481" progId="MS_ClipArt_Gallery.2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84" name="Rectangle 80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9188" name="Line 81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89" name="Group 82"/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49375" name="AutoShape 8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6" name="Rectangle 8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7" name="Rectangle 8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8" name="AutoShape 8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9" name="Line 8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80" name="Line 8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81" name="Rectangle 8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82" name="Rectangle 9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90" name="Group 91"/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49367" name="AutoShape 9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68" name="Rectangle 9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69" name="Rectangle 9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0" name="AutoShape 9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1" name="Line 9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72" name="Line 9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73" name="Rectangle 9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4" name="Rectangle 9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9191" name="Line 100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2" name="Line 101"/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3" name="Line 102"/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4" name="Line 103"/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5" name="Line 104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6" name="Line 105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Line 106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8" name="Line 107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9" name="Line 108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0" name="Line 109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1" name="Line 110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2" name="Line 111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03" name="Group 112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49354" name="Oval 1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55" name="Line 1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6" name="Line 1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7" name="Rectangle 1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58" name="Oval 1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59" name="Group 1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64" name="Line 1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5" name="Line 1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6" name="Line 1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60" name="Group 1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61" name="Line 1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2" name="Line 1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3" name="Line 1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4" name="Group 126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49341" name="Oval 12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42" name="Line 12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3" name="Line 12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4" name="Rectangle 13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45" name="Oval 13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46" name="Group 13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51" name="Line 1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2" name="Line 1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3" name="Line 1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47" name="Group 13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48" name="Line 1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9" name="Line 1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0" name="Line 1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5" name="Group 140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49328" name="Oval 1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29" name="Line 1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0" name="Line 1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1" name="Rectangle 1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32" name="Oval 1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33" name="Group 1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38" name="Line 1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9" name="Line 1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0" name="Line 1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34" name="Group 1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35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6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7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6" name="Group 154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49315" name="Oval 1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16" name="Line 1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17" name="Line 1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18" name="Rectangle 1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19" name="Oval 1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20" name="Group 1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25" name="Line 1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6" name="Line 1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7" name="Line 1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21" name="Group 1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22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3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4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7" name="Group 168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49302" name="Oval 1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03" name="Line 1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04" name="Line 1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05" name="Rectangle 1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06" name="Oval 1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07" name="Group 1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12" name="Line 1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3" name="Line 1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4" name="Line 1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08" name="Group 1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09" name="Line 1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0" name="Line 1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1" name="Line 1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8" name="Group 182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49289" name="Oval 18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90" name="Line 18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1" name="Line 18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2" name="Rectangle 18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93" name="Oval 18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94" name="Group 18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99" name="Line 1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0" name="Line 1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1" name="Line 1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95" name="Group 19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96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7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8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9" name="Group 196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49276" name="Oval 19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77" name="Line 19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8" name="Line 19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9" name="Rectangle 20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80" name="Oval 20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81" name="Group 20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86" name="Line 2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7" name="Line 2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8" name="Line 2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82" name="Group 20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83" name="Line 2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4" name="Line 2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5" name="Line 2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10" name="Group 210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49263" name="Oval 2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64" name="Line 2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5" name="Line 2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6" name="Rectangle 2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67" name="Oval 2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68" name="Group 2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73" name="Line 2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4" name="Line 2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5" name="Line 2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69" name="Group 2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70" name="Line 2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1" name="Line 2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2" name="Line 2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211" name="Line 224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12" name="Group 254"/>
          <p:cNvGrpSpPr>
            <a:grpSpLocks/>
          </p:cNvGrpSpPr>
          <p:nvPr/>
        </p:nvGrpSpPr>
        <p:grpSpPr bwMode="auto">
          <a:xfrm>
            <a:off x="4692650" y="1533525"/>
            <a:ext cx="814388" cy="854075"/>
            <a:chOff x="4180" y="744"/>
            <a:chExt cx="513" cy="538"/>
          </a:xfrm>
        </p:grpSpPr>
        <p:sp>
          <p:nvSpPr>
            <p:cNvPr id="49256" name="Rectangle 227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7" name="Rectangle 228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8" name="Rectangle 229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9" name="Text Box 230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000">
                  <a:latin typeface="Comic Sans MS" charset="0"/>
                </a:rPr>
                <a:t>application</a:t>
              </a:r>
            </a:p>
            <a:p>
              <a:pPr eaLnBrk="1" hangingPunct="1"/>
              <a:r>
                <a:rPr lang="en-US" altLang="x-none" sz="100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60" name="Line 231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1" name="Line 232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2" name="Line 233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3" name="Group 255"/>
          <p:cNvGrpSpPr>
            <a:grpSpLocks/>
          </p:cNvGrpSpPr>
          <p:nvPr/>
        </p:nvGrpSpPr>
        <p:grpSpPr bwMode="auto">
          <a:xfrm>
            <a:off x="7816850" y="4419600"/>
            <a:ext cx="814388" cy="854075"/>
            <a:chOff x="4180" y="744"/>
            <a:chExt cx="513" cy="538"/>
          </a:xfrm>
        </p:grpSpPr>
        <p:sp>
          <p:nvSpPr>
            <p:cNvPr id="49249" name="Rectangle 256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0" name="Rectangle 257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1" name="Rectangle 258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2" name="Text Box 259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000">
                  <a:latin typeface="Comic Sans MS" charset="0"/>
                </a:rPr>
                <a:t>application</a:t>
              </a:r>
            </a:p>
            <a:p>
              <a:pPr eaLnBrk="1" hangingPunct="1"/>
              <a:r>
                <a:rPr lang="en-US" altLang="x-none" sz="100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53" name="Line 260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4" name="Line 261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" name="Line 262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4" name="Group 263"/>
          <p:cNvGrpSpPr>
            <a:grpSpLocks/>
          </p:cNvGrpSpPr>
          <p:nvPr/>
        </p:nvGrpSpPr>
        <p:grpSpPr bwMode="auto">
          <a:xfrm>
            <a:off x="7154863" y="3538538"/>
            <a:ext cx="814387" cy="701675"/>
            <a:chOff x="2923" y="3345"/>
            <a:chExt cx="513" cy="442"/>
          </a:xfrm>
        </p:grpSpPr>
        <p:sp>
          <p:nvSpPr>
            <p:cNvPr id="49244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5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6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47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8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5" name="Group 269"/>
          <p:cNvGrpSpPr>
            <a:grpSpLocks/>
          </p:cNvGrpSpPr>
          <p:nvPr/>
        </p:nvGrpSpPr>
        <p:grpSpPr bwMode="auto">
          <a:xfrm>
            <a:off x="7688263" y="2957513"/>
            <a:ext cx="814387" cy="701675"/>
            <a:chOff x="2923" y="3345"/>
            <a:chExt cx="513" cy="442"/>
          </a:xfrm>
        </p:grpSpPr>
        <p:sp>
          <p:nvSpPr>
            <p:cNvPr id="49239" name="Rectangle 27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0" name="Rectangle 27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1" name="Text Box 27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42" name="Line 27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3" name="Line 27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6" name="Group 275"/>
          <p:cNvGrpSpPr>
            <a:grpSpLocks/>
          </p:cNvGrpSpPr>
          <p:nvPr/>
        </p:nvGrpSpPr>
        <p:grpSpPr bwMode="auto">
          <a:xfrm>
            <a:off x="6802438" y="2652713"/>
            <a:ext cx="814387" cy="701675"/>
            <a:chOff x="2923" y="3345"/>
            <a:chExt cx="513" cy="442"/>
          </a:xfrm>
        </p:grpSpPr>
        <p:sp>
          <p:nvSpPr>
            <p:cNvPr id="49234" name="Rectangle 27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5" name="Rectangle 27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6" name="Text Box 27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37" name="Line 27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8" name="Line 28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7" name="Group 281"/>
          <p:cNvGrpSpPr>
            <a:grpSpLocks/>
          </p:cNvGrpSpPr>
          <p:nvPr/>
        </p:nvGrpSpPr>
        <p:grpSpPr bwMode="auto">
          <a:xfrm>
            <a:off x="6735763" y="1881188"/>
            <a:ext cx="814387" cy="701675"/>
            <a:chOff x="2923" y="3345"/>
            <a:chExt cx="513" cy="442"/>
          </a:xfrm>
        </p:grpSpPr>
        <p:sp>
          <p:nvSpPr>
            <p:cNvPr id="49229" name="Rectangle 28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0" name="Rectangle 28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1" name="Text Box 28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32" name="Line 28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3" name="Line 28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8" name="Group 287"/>
          <p:cNvGrpSpPr>
            <a:grpSpLocks/>
          </p:cNvGrpSpPr>
          <p:nvPr/>
        </p:nvGrpSpPr>
        <p:grpSpPr bwMode="auto">
          <a:xfrm>
            <a:off x="5802313" y="2166938"/>
            <a:ext cx="814387" cy="701675"/>
            <a:chOff x="2923" y="3345"/>
            <a:chExt cx="513" cy="442"/>
          </a:xfrm>
        </p:grpSpPr>
        <p:sp>
          <p:nvSpPr>
            <p:cNvPr id="49224" name="Rectangle 28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25" name="Rectangle 28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26" name="Text Box 29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27" name="Line 29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8" name="Line 29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9" name="Group 298"/>
          <p:cNvGrpSpPr>
            <a:grpSpLocks/>
          </p:cNvGrpSpPr>
          <p:nvPr/>
        </p:nvGrpSpPr>
        <p:grpSpPr bwMode="auto">
          <a:xfrm rot="2937887">
            <a:off x="4748213" y="2986088"/>
            <a:ext cx="3781425" cy="434975"/>
            <a:chOff x="2937" y="3579"/>
            <a:chExt cx="2382" cy="274"/>
          </a:xfrm>
        </p:grpSpPr>
        <p:sp>
          <p:nvSpPr>
            <p:cNvPr id="49220" name="Rectangle 295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21" name="Text Box 293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solidFill>
                    <a:schemeClr val="bg1"/>
                  </a:solidFill>
                  <a:latin typeface="Comic Sans MS" charset="0"/>
                </a:rPr>
                <a:t>logical end-end transport</a:t>
              </a:r>
              <a:endParaRPr lang="en-US" altLang="x-none" sz="1600">
                <a:latin typeface="Comic Sans MS" charset="0"/>
              </a:endParaRPr>
            </a:p>
          </p:txBody>
        </p:sp>
        <p:sp>
          <p:nvSpPr>
            <p:cNvPr id="49222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3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Admin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en-US" altLang="x-none" dirty="0">
                <a:ea typeface="ＭＳ Ｐゴシック" charset="-128"/>
              </a:rPr>
              <a:t>ssignment </a:t>
            </a:r>
            <a:r>
              <a:rPr lang="en-US" altLang="zh-CN" dirty="0">
                <a:ea typeface="ＭＳ Ｐゴシック" charset="-128"/>
              </a:rPr>
              <a:t>3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8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Midterm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exam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10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(during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class)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cover from </a:t>
            </a:r>
            <a:r>
              <a:rPr lang="en-US" altLang="zh-CN" dirty="0">
                <a:ea typeface="ＭＳ Ｐゴシック" charset="-128"/>
              </a:rPr>
              <a:t>introduction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application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layer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15-16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subjective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questions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over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100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minutes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don't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forget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bring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your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1-page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cheat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sheet</a:t>
            </a:r>
          </a:p>
          <a:p>
            <a:pPr marL="0" indent="0"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F74866-7D79-3C47-8F79-35FBA17FE940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187950" y="6386513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rgbClr val="000000"/>
                </a:solidFill>
                <a:latin typeface="Comic Sans MS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32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D56E424-8E95-F045-955E-26E76DFE5531}" type="slidenum">
              <a:rPr lang="en-US" altLang="x-none" sz="1400">
                <a:latin typeface="Times New Roman" charset="0"/>
              </a:rPr>
              <a:pPr eaLnBrk="1" hangingPunct="1"/>
              <a:t>30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>
                <a:solidFill>
                  <a:schemeClr val="accent2"/>
                </a:solidFill>
                <a:latin typeface="Comic Sans MS" charset="0"/>
              </a:rPr>
              <a:t>Transport Layer Services and Protocols</a:t>
            </a: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533400" y="1376363"/>
            <a:ext cx="8142288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R</a:t>
            </a:r>
            <a:r>
              <a:rPr lang="en-US" altLang="x-none" dirty="0">
                <a:latin typeface="Comic Sans MS" charset="0"/>
              </a:rPr>
              <a:t>eliable, in-order delivery (TCP)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multiplexing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reliability and connection setup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congestion control 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flow control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endParaRPr lang="en-US" altLang="x-none" dirty="0">
              <a:latin typeface="Comic Sans MS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U</a:t>
            </a:r>
            <a:r>
              <a:rPr lang="en-US" altLang="x-none" dirty="0">
                <a:latin typeface="Comic Sans MS" charset="0"/>
              </a:rPr>
              <a:t>nreliable, unordered delivery: UDP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multiplexing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latin typeface="Comic Sans MS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S</a:t>
            </a:r>
            <a:r>
              <a:rPr lang="en-US" altLang="x-none" dirty="0">
                <a:latin typeface="Comic Sans MS" charset="0"/>
              </a:rPr>
              <a:t>ervices not available: 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delay guarantees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bandwidth guarantees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608528A-DE54-7F4A-8332-171DD5B806E5}" type="slidenum">
              <a:rPr lang="en-US" altLang="x-none" sz="1400">
                <a:latin typeface="Times New Roman" charset="0"/>
              </a:rPr>
              <a:pPr eaLnBrk="1" hangingPunct="1"/>
              <a:t>31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Transport Layer: Road Ahead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600075" y="1449388"/>
            <a:ext cx="808672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1 (today):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transport layer services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connectionless transport: UDP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reliable data transfer using stop-and-wait/alternating-bit protocol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2 (</a:t>
            </a:r>
            <a:r>
              <a:rPr lang="en-US" altLang="zh-CN" sz="2000" dirty="0">
                <a:latin typeface="Comic Sans MS" charset="0"/>
              </a:rPr>
              <a:t>Nov.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11</a:t>
            </a:r>
            <a:r>
              <a:rPr lang="en-US" altLang="x-none" sz="2000" dirty="0">
                <a:latin typeface="Comic Sans MS" charset="0"/>
              </a:rPr>
              <a:t>; ready for </a:t>
            </a:r>
            <a:r>
              <a:rPr lang="en-US" altLang="zh-CN" sz="2000" dirty="0">
                <a:latin typeface="Comic Sans MS" charset="0"/>
              </a:rPr>
              <a:t>lab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assignment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5</a:t>
            </a:r>
            <a:r>
              <a:rPr lang="en-US" altLang="x-none" sz="2000" dirty="0">
                <a:latin typeface="Comic Sans MS" charset="0"/>
              </a:rPr>
              <a:t>/part 1):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sliding window reliability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TCP reliability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x-none" sz="1600" dirty="0">
                <a:latin typeface="Comic Sans MS" charset="0"/>
              </a:rPr>
              <a:t>overview of TCP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x-none" sz="1600" dirty="0">
                <a:latin typeface="Comic Sans MS" charset="0"/>
              </a:rPr>
              <a:t>TCP RTT measurement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x-none" sz="1600" dirty="0">
                <a:latin typeface="Comic Sans MS" charset="0"/>
              </a:rPr>
              <a:t>TCP connection management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3 (Nov. </a:t>
            </a:r>
            <a:r>
              <a:rPr lang="en-US" altLang="zh-CN" sz="2000" dirty="0">
                <a:latin typeface="Comic Sans MS" charset="0"/>
              </a:rPr>
              <a:t>16</a:t>
            </a:r>
            <a:r>
              <a:rPr lang="en-US" altLang="x-none" sz="2000" dirty="0">
                <a:latin typeface="Comic Sans MS" charset="0"/>
              </a:rPr>
              <a:t>; ready for </a:t>
            </a:r>
            <a:r>
              <a:rPr lang="en-US" altLang="zh-CN" sz="2000" dirty="0">
                <a:latin typeface="Comic Sans MS" charset="0"/>
              </a:rPr>
              <a:t>lab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assignment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5</a:t>
            </a:r>
            <a:r>
              <a:rPr lang="en-US" altLang="x-none" sz="2000" dirty="0">
                <a:latin typeface="Comic Sans MS" charset="0"/>
              </a:rPr>
              <a:t>/part 2):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principles of congestion control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TCP congestion control</a:t>
            </a:r>
            <a:r>
              <a:rPr lang="en-US" altLang="zh-CN" sz="1800" dirty="0">
                <a:latin typeface="Comic Sans MS" charset="0"/>
                <a:ea typeface="宋体" charset="-122"/>
              </a:rPr>
              <a:t>; AIMD; TCP Reno</a:t>
            </a:r>
            <a:endParaRPr lang="en-US" altLang="x-none" sz="1800" dirty="0">
              <a:latin typeface="Comic Sans MS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4 (Nov. </a:t>
            </a:r>
            <a:r>
              <a:rPr lang="en-US" altLang="zh-CN" sz="2000" dirty="0">
                <a:latin typeface="Comic Sans MS" charset="0"/>
              </a:rPr>
              <a:t>18</a:t>
            </a:r>
            <a:r>
              <a:rPr lang="en-US" altLang="x-none" sz="2000" dirty="0">
                <a:latin typeface="Comic Sans MS" charset="0"/>
              </a:rPr>
              <a:t>):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TCP Vegas, performance </a:t>
            </a:r>
            <a:r>
              <a:rPr lang="en-US" altLang="zh-CN" sz="2000" dirty="0">
                <a:latin typeface="Comic Sans MS" charset="0"/>
                <a:ea typeface="宋体" charset="-122"/>
              </a:rPr>
              <a:t>modeling;</a:t>
            </a:r>
            <a:r>
              <a:rPr lang="en-US" altLang="x-none" sz="2000" dirty="0">
                <a:latin typeface="Comic Sans MS" charset="0"/>
              </a:rPr>
              <a:t> Nash Bargaining solution</a:t>
            </a:r>
            <a:endParaRPr lang="en-US" altLang="zh-CN" sz="2000" dirty="0">
              <a:latin typeface="Comic Sans MS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altLang="x-none" sz="2000" dirty="0">
                <a:latin typeface="Comic Sans MS" charset="0"/>
              </a:rPr>
              <a:t>Class 5 (Nov. </a:t>
            </a:r>
            <a:r>
              <a:rPr lang="en-US" altLang="zh-CN" sz="2000" dirty="0">
                <a:latin typeface="Comic Sans MS" charset="0"/>
              </a:rPr>
              <a:t>23</a:t>
            </a:r>
            <a:r>
              <a:rPr lang="en-US" altLang="x-none" sz="2000" dirty="0">
                <a:latin typeface="Comic Sans MS" charset="0"/>
              </a:rPr>
              <a:t>):</a:t>
            </a:r>
            <a:endParaRPr lang="en-US" altLang="zh-CN" sz="2000" dirty="0">
              <a:latin typeface="Comic Sans MS" charset="0"/>
              <a:ea typeface="宋体" charset="-122"/>
            </a:endParaRP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primal-dual as a resource allocation and analysis framework</a:t>
            </a:r>
          </a:p>
          <a:p>
            <a:pPr marL="40005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altLang="zh-CN" sz="2000" dirty="0">
                <a:latin typeface="Comic Sans MS" charset="0"/>
                <a:ea typeface="宋体" charset="-122"/>
              </a:rPr>
              <a:t>…</a:t>
            </a:r>
            <a:endParaRPr lang="en-US" altLang="x-none" sz="2000" dirty="0">
              <a:latin typeface="Comic Sans MS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</a:pPr>
            <a:r>
              <a:rPr lang="en-US" altLang="x-none" sz="2800" i="1" dirty="0">
                <a:solidFill>
                  <a:srgbClr val="C00000"/>
                </a:solidFill>
                <a:latin typeface="Comic Sans MS" charset="0"/>
              </a:rPr>
              <a:t>UDP and error checking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transfer, the stop-and-go protocols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UDP: User Datagram Protocol </a:t>
            </a:r>
            <a:r>
              <a:rPr lang="en-US" altLang="x-none" sz="2800">
                <a:ea typeface="ＭＳ Ｐゴシック" charset="-128"/>
              </a:rPr>
              <a:t>[RFC 768]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51990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Often used for streaming multimedia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apps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loss tolerant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rate sensitive</a:t>
            </a:r>
          </a:p>
          <a:p>
            <a:pPr lvl="1">
              <a:lnSpc>
                <a:spcPct val="80000"/>
              </a:lnSpc>
            </a:pPr>
            <a:endParaRPr lang="en-US" altLang="x-none" sz="2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600" dirty="0">
                <a:ea typeface="ＭＳ Ｐゴシック" charset="-128"/>
              </a:rPr>
              <a:t>Other UDP uses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SNMP</a:t>
            </a:r>
          </a:p>
        </p:txBody>
      </p:sp>
      <p:sp>
        <p:nvSpPr>
          <p:cNvPr id="57347" name="Rectangle 7"/>
          <p:cNvSpPr>
            <a:spLocks noChangeArrowheads="1"/>
          </p:cNvSpPr>
          <p:nvPr/>
        </p:nvSpPr>
        <p:spPr bwMode="auto">
          <a:xfrm>
            <a:off x="5557838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5481638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>
            <a:off x="5465763" y="21177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source port #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7245350" y="2117725"/>
            <a:ext cx="1452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dest port #</a:t>
            </a:r>
          </a:p>
        </p:txBody>
      </p:sp>
      <p:sp>
        <p:nvSpPr>
          <p:cNvPr id="57351" name="Line 11"/>
          <p:cNvSpPr>
            <a:spLocks noChangeShapeType="1"/>
          </p:cNvSpPr>
          <p:nvPr/>
        </p:nvSpPr>
        <p:spPr bwMode="auto">
          <a:xfrm flipV="1">
            <a:off x="5472113" y="2495550"/>
            <a:ext cx="3328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Line 12"/>
          <p:cNvSpPr>
            <a:spLocks noChangeShapeType="1"/>
          </p:cNvSpPr>
          <p:nvPr/>
        </p:nvSpPr>
        <p:spPr bwMode="auto">
          <a:xfrm flipV="1">
            <a:off x="5462588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13"/>
          <p:cNvSpPr>
            <a:spLocks noChangeShapeType="1"/>
          </p:cNvSpPr>
          <p:nvPr/>
        </p:nvSpPr>
        <p:spPr bwMode="auto">
          <a:xfrm flipV="1">
            <a:off x="7119938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Text Box 14"/>
          <p:cNvSpPr txBox="1">
            <a:spLocks noChangeArrowheads="1"/>
          </p:cNvSpPr>
          <p:nvPr/>
        </p:nvSpPr>
        <p:spPr bwMode="auto">
          <a:xfrm>
            <a:off x="6635750" y="1665288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32 bits</a:t>
            </a:r>
          </a:p>
        </p:txBody>
      </p:sp>
      <p:sp>
        <p:nvSpPr>
          <p:cNvPr id="57355" name="Line 15"/>
          <p:cNvSpPr>
            <a:spLocks noChangeShapeType="1"/>
          </p:cNvSpPr>
          <p:nvPr/>
        </p:nvSpPr>
        <p:spPr bwMode="auto">
          <a:xfrm>
            <a:off x="764857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6"/>
          <p:cNvSpPr>
            <a:spLocks noChangeShapeType="1"/>
          </p:cNvSpPr>
          <p:nvPr/>
        </p:nvSpPr>
        <p:spPr bwMode="auto">
          <a:xfrm rot="10800000">
            <a:off x="553878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Text Box 17"/>
          <p:cNvSpPr txBox="1">
            <a:spLocks noChangeArrowheads="1"/>
          </p:cNvSpPr>
          <p:nvPr/>
        </p:nvSpPr>
        <p:spPr bwMode="auto">
          <a:xfrm>
            <a:off x="6338888" y="3951288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Times New Roman" charset="0"/>
              </a:rPr>
              <a:t>Application</a:t>
            </a:r>
          </a:p>
          <a:p>
            <a:pPr eaLnBrk="1" hangingPunct="1"/>
            <a:r>
              <a:rPr lang="en-US" altLang="x-none" sz="2000">
                <a:latin typeface="Times New Roman" charset="0"/>
              </a:rPr>
              <a:t>data </a:t>
            </a:r>
          </a:p>
          <a:p>
            <a:pPr eaLnBrk="1" hangingPunct="1"/>
            <a:r>
              <a:rPr lang="en-US" altLang="x-none" sz="2000">
                <a:latin typeface="Times New Roman" charset="0"/>
              </a:rPr>
              <a:t>(message)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7358" name="Text Box 19"/>
          <p:cNvSpPr txBox="1">
            <a:spLocks noChangeArrowheads="1"/>
          </p:cNvSpPr>
          <p:nvPr/>
        </p:nvSpPr>
        <p:spPr bwMode="auto">
          <a:xfrm>
            <a:off x="5910263" y="5518150"/>
            <a:ext cx="2655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Times New Roman" charset="0"/>
              </a:rPr>
              <a:t>UDP segment format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7359" name="Line 20"/>
          <p:cNvSpPr>
            <a:spLocks noChangeShapeType="1"/>
          </p:cNvSpPr>
          <p:nvPr/>
        </p:nvSpPr>
        <p:spPr bwMode="auto">
          <a:xfrm flipV="1">
            <a:off x="7119938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Text Box 22"/>
          <p:cNvSpPr txBox="1">
            <a:spLocks noChangeArrowheads="1"/>
          </p:cNvSpPr>
          <p:nvPr/>
        </p:nvSpPr>
        <p:spPr bwMode="auto">
          <a:xfrm>
            <a:off x="5846763" y="2508250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length</a:t>
            </a:r>
          </a:p>
        </p:txBody>
      </p:sp>
      <p:sp>
        <p:nvSpPr>
          <p:cNvPr id="57361" name="Text Box 23"/>
          <p:cNvSpPr txBox="1">
            <a:spLocks noChangeArrowheads="1"/>
          </p:cNvSpPr>
          <p:nvPr/>
        </p:nvSpPr>
        <p:spPr bwMode="auto">
          <a:xfrm>
            <a:off x="7394575" y="2498725"/>
            <a:ext cx="1208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checksum</a:t>
            </a:r>
          </a:p>
        </p:txBody>
      </p:sp>
      <p:sp>
        <p:nvSpPr>
          <p:cNvPr id="57362" name="Text Box 24"/>
          <p:cNvSpPr txBox="1">
            <a:spLocks noChangeArrowheads="1"/>
          </p:cNvSpPr>
          <p:nvPr/>
        </p:nvSpPr>
        <p:spPr bwMode="auto">
          <a:xfrm>
            <a:off x="4090988" y="2212975"/>
            <a:ext cx="12287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>
                <a:latin typeface="Times New Roman" charset="0"/>
              </a:rPr>
              <a:t>Length, in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bytes of </a:t>
            </a:r>
            <a:br>
              <a:rPr lang="en-US" altLang="zh-CN">
                <a:latin typeface="Times New Roman" charset="0"/>
                <a:ea typeface="宋体" charset="-122"/>
              </a:rPr>
            </a:br>
            <a:r>
              <a:rPr lang="en-US" altLang="x-none">
                <a:latin typeface="Times New Roman" charset="0"/>
              </a:rPr>
              <a:t>UDP</a:t>
            </a:r>
            <a:br>
              <a:rPr lang="en-US" altLang="zh-CN">
                <a:latin typeface="Times New Roman" charset="0"/>
                <a:ea typeface="宋体" charset="-122"/>
              </a:rPr>
            </a:br>
            <a:r>
              <a:rPr lang="en-US" altLang="x-none">
                <a:latin typeface="Times New Roman" charset="0"/>
              </a:rPr>
              <a:t>segment,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including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header</a:t>
            </a:r>
          </a:p>
        </p:txBody>
      </p:sp>
      <p:sp>
        <p:nvSpPr>
          <p:cNvPr id="57363" name="Line 25"/>
          <p:cNvSpPr>
            <a:spLocks noChangeShapeType="1"/>
          </p:cNvSpPr>
          <p:nvPr/>
        </p:nvSpPr>
        <p:spPr bwMode="auto">
          <a:xfrm>
            <a:off x="5195888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UDP Checksum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4363" y="2403475"/>
            <a:ext cx="3800475" cy="42799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treat segment contents as sequence of 16-bit integers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checksum: addition of segment contents to be zero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sender puts checksum value into UDP checksum field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compute sum of segment and checksum; check if sum zero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NO - error detected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YES - no error detected. </a:t>
            </a:r>
            <a:r>
              <a:rPr lang="en-US" altLang="x-none" sz="2000" i="1" dirty="0">
                <a:ea typeface="ＭＳ Ｐゴシック" charset="-128"/>
              </a:rPr>
              <a:t>But maybe errors nonetheless?</a:t>
            </a:r>
            <a:r>
              <a:rPr lang="en-US" altLang="x-none" sz="2000" dirty="0">
                <a:ea typeface="ＭＳ Ｐゴシック" charset="-128"/>
              </a:rPr>
              <a:t>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09600" y="1457325"/>
            <a:ext cx="7924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u="sng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altLang="x-none">
                <a:latin typeface="Comic Sans MS" charset="0"/>
              </a:rPr>
              <a:t> end-to-end detection of </a:t>
            </a:r>
            <a:r>
              <a:rPr lang="ja-JP" altLang="en-US">
                <a:latin typeface="Comic Sans MS" charset="0"/>
              </a:rPr>
              <a:t>“</a:t>
            </a:r>
            <a:r>
              <a:rPr lang="en-US" altLang="ja-JP">
                <a:latin typeface="Comic Sans MS" charset="0"/>
              </a:rPr>
              <a:t>errors</a:t>
            </a:r>
            <a:r>
              <a:rPr lang="ja-JP" altLang="en-US">
                <a:latin typeface="Comic Sans MS" charset="0"/>
              </a:rPr>
              <a:t>”</a:t>
            </a:r>
            <a:r>
              <a:rPr lang="en-US" altLang="ja-JP">
                <a:latin typeface="Comic Sans MS" charset="0"/>
              </a:rPr>
              <a:t> (e.g., flipped bits) in transmitted segment</a:t>
            </a:r>
            <a:endParaRPr lang="en-US" altLang="x-none">
              <a:latin typeface="Comic Sans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48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One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Complement Arithmetic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509713"/>
            <a:ext cx="7759700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UDP checksum is based on one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complement arithmetic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one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complement was a common representation of </a:t>
            </a:r>
            <a:r>
              <a:rPr lang="en-US" altLang="ja-JP" sz="2000" dirty="0">
                <a:solidFill>
                  <a:srgbClr val="C00000"/>
                </a:solidFill>
                <a:ea typeface="ＭＳ Ｐゴシック" charset="-128"/>
              </a:rPr>
              <a:t>signed</a:t>
            </a:r>
            <a:r>
              <a:rPr lang="en-US" altLang="ja-JP" sz="2000" dirty="0">
                <a:ea typeface="ＭＳ Ｐゴシック" charset="-128"/>
              </a:rPr>
              <a:t> numbers in early computers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One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complement representation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bit-wise NOT for negative numbers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example: assume 8 bits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00000000: 0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00000001: 1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01111111: 127 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10000000: ?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11111111: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addition:  conventional binary addition except adding any resulting carry back into the resulting sum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Example: -1 + 2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070E24-294C-8243-9CCB-2E844739E4D4}" type="slidenum">
              <a:rPr lang="en-US" altLang="x-none" sz="1400">
                <a:latin typeface="Times New Roman" charset="0"/>
              </a:rPr>
              <a:pPr eaLnBrk="1" hangingPunct="1"/>
              <a:t>35</a:t>
            </a:fld>
            <a:endParaRPr lang="en-US" altLang="x-none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561975" y="342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u="sng" dirty="0">
                <a:solidFill>
                  <a:schemeClr val="accent2"/>
                </a:solidFill>
                <a:latin typeface="+mn-lt"/>
                <a:ea typeface="宋体" pitchFamily="2" charset="-122"/>
                <a:cs typeface="ＭＳ Ｐゴシック" charset="0"/>
              </a:rPr>
              <a:t>UDP</a:t>
            </a:r>
            <a:r>
              <a:rPr lang="en-US" sz="4000" u="sng" dirty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rPr>
              <a:t> Checksum: Algorithm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533400" y="1530350"/>
            <a:ext cx="77724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dirty="0">
                <a:latin typeface="+mn-lt"/>
                <a:ea typeface="+mn-ea"/>
                <a:cs typeface="ＭＳ Ｐゴシック" charset="0"/>
              </a:rPr>
              <a:t>Example checksum: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905000" y="2228850"/>
            <a:ext cx="64008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1  1  1  0  0  1  1  0  0  1  1  0  0  1  1  0</a:t>
            </a: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1  1  0  1  0  1  0  1  0  1  0  1  0  1  0  1</a:t>
            </a:r>
          </a:p>
          <a:p>
            <a:pPr eaLnBrk="1" hangingPunct="1">
              <a:lnSpc>
                <a:spcPct val="120000"/>
              </a:lnSpc>
            </a:pPr>
            <a:endParaRPr lang="en-US" altLang="x-none" sz="2000" b="1">
              <a:latin typeface="Comic Sans MS" charset="0"/>
            </a:endParaRPr>
          </a:p>
          <a:p>
            <a:pPr eaLnBrk="1" hangingPunct="1"/>
            <a:r>
              <a:rPr lang="en-US" altLang="x-none" sz="2000" b="1">
                <a:latin typeface="Comic Sans MS" charset="0"/>
              </a:rPr>
              <a:t>1  1  0  1  1  1  0  1  1  1  0  1  1  1  0  1  1</a:t>
            </a:r>
          </a:p>
          <a:p>
            <a:pPr eaLnBrk="1" hangingPunct="1">
              <a:lnSpc>
                <a:spcPct val="120000"/>
              </a:lnSpc>
            </a:pPr>
            <a:endParaRPr lang="en-US" altLang="x-none" sz="2000" b="1">
              <a:latin typeface="Comic Sans MS" charset="0"/>
            </a:endParaRP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1  0  1  1  1  0  1  1  1  0  1  1  1  1  0  0</a:t>
            </a: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 </a:t>
            </a:r>
            <a:r>
              <a:rPr lang="en-US" altLang="x-none" sz="2000" b="1">
                <a:latin typeface="Comic Sans MS" charset="0"/>
              </a:rPr>
              <a:t>  0  1  0  0  0  1  0  0  0  1  0  0  0  0  1  1</a:t>
            </a:r>
            <a:endParaRPr lang="en-US" altLang="x-none" b="1">
              <a:latin typeface="Comic Sans MS" charset="0"/>
            </a:endParaRP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 flipH="1">
            <a:off x="1828800" y="30559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63493" name="Oval 8"/>
          <p:cNvSpPr>
            <a:spLocks noChangeArrowheads="1"/>
          </p:cNvSpPr>
          <p:nvPr/>
        </p:nvSpPr>
        <p:spPr bwMode="auto">
          <a:xfrm>
            <a:off x="1905000" y="32321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omic Sans MS" charset="0"/>
            </a:endParaRP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304800" y="318770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  <a:ea typeface="+mn-ea"/>
                <a:cs typeface="ＭＳ Ｐゴシック" charset="0"/>
              </a:rPr>
              <a:t>wraparound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1214438" y="3795713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  <a:ea typeface="+mn-ea"/>
                <a:cs typeface="ＭＳ Ｐゴシック" charset="0"/>
              </a:rPr>
              <a:t>sum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531813" y="4148138"/>
            <a:ext cx="1319212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ea typeface="+mn-ea"/>
                <a:cs typeface="ＭＳ Ｐゴシック" charset="0"/>
              </a:rPr>
              <a:t>checksum</a:t>
            </a:r>
          </a:p>
        </p:txBody>
      </p:sp>
      <p:sp>
        <p:nvSpPr>
          <p:cNvPr id="21514" name="Line 12"/>
          <p:cNvSpPr>
            <a:spLocks noChangeShapeType="1"/>
          </p:cNvSpPr>
          <p:nvPr/>
        </p:nvSpPr>
        <p:spPr bwMode="auto">
          <a:xfrm flipH="1">
            <a:off x="1828800" y="37750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63498" name="Freeform 13"/>
          <p:cNvSpPr>
            <a:spLocks/>
          </p:cNvSpPr>
          <p:nvPr/>
        </p:nvSpPr>
        <p:spPr bwMode="auto">
          <a:xfrm>
            <a:off x="2066925" y="35385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sm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557213" y="4729163"/>
            <a:ext cx="7424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- For fast implementation of computing UDP checksum, see http://www.faqs.org/rfcs/rfc1071.html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UDP Checksum: Coverage</a:t>
            </a:r>
          </a:p>
        </p:txBody>
      </p:sp>
      <p:sp>
        <p:nvSpPr>
          <p:cNvPr id="655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7988" y="1870075"/>
            <a:ext cx="3730625" cy="4233863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Calculated over: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 pseudo-header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IP Source Address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(4 bytes)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IP Destination Address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(4 bytes)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Protocol (2 bytes)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UDP Length (2 bytes)</a:t>
            </a:r>
          </a:p>
          <a:p>
            <a:pPr lvl="1"/>
            <a:endParaRPr lang="en-US" altLang="x-none" sz="16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UDP header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UDP data</a:t>
            </a:r>
          </a:p>
          <a:p>
            <a:pPr>
              <a:buFont typeface="ZapfDingbats" charset="0"/>
              <a:buNone/>
            </a:pPr>
            <a:endParaRPr lang="en-US" altLang="x-none" sz="2000" dirty="0">
              <a:ea typeface="ＭＳ Ｐゴシック" charset="-128"/>
            </a:endParaRPr>
          </a:p>
        </p:txBody>
      </p:sp>
      <p:pic>
        <p:nvPicPr>
          <p:cNvPr id="6553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t="30302" r="13779" b="7063"/>
          <a:stretch>
            <a:fillRect/>
          </a:stretch>
        </p:blipFill>
        <p:spPr bwMode="auto">
          <a:xfrm>
            <a:off x="3511550" y="2100263"/>
            <a:ext cx="5632450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F7F118A-62B3-D046-A1F1-CEB1263B5E16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38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533400" y="2286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eaLnBrk="0" hangingPunct="0">
              <a:defRPr/>
            </a:pPr>
            <a:r>
              <a:rPr lang="en-US" sz="36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General Error Detection (Checksum)</a:t>
            </a:r>
          </a:p>
        </p:txBody>
      </p:sp>
      <p:pic>
        <p:nvPicPr>
          <p:cNvPr id="67587" name="Picture 5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1403350"/>
            <a:ext cx="567055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361950" y="4695825"/>
            <a:ext cx="83312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sz="1800" dirty="0">
                <a:solidFill>
                  <a:srgbClr val="000000"/>
                </a:solidFill>
              </a:rPr>
              <a:t>D    = Data protected by error checking, may include header fields</a:t>
            </a:r>
          </a:p>
          <a:p>
            <a:pPr defTabSz="914400" eaLnBrk="0" hangingPunct="0">
              <a:defRPr/>
            </a:pPr>
            <a:r>
              <a:rPr lang="en-US" sz="1800" dirty="0">
                <a:solidFill>
                  <a:srgbClr val="000000"/>
                </a:solidFill>
              </a:rPr>
              <a:t>ED = Error Detection bits (redundancy)</a:t>
            </a:r>
          </a:p>
          <a:p>
            <a:pPr defTabSz="914400" eaLnBrk="0" hangingPunct="0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defTabSz="914400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 Error detection not 100% reliable!</a:t>
            </a:r>
          </a:p>
          <a:p>
            <a:pPr marL="457200" lvl="1" indent="0" defTabSz="914400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 a good error detector may miss some errors, but rarely</a:t>
            </a:r>
          </a:p>
          <a:p>
            <a:pPr marL="457200" lvl="1" indent="0" defTabSz="914400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 larger ED field generally yields better detection</a:t>
            </a: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868738" y="3433763"/>
            <a:ext cx="192087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6953250" y="3425825"/>
            <a:ext cx="250825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ja-JP" altLang="en-US" sz="1800">
                <a:solidFill>
                  <a:srgbClr val="000000"/>
                </a:solidFill>
                <a:latin typeface="Times New Roman" charset="0"/>
              </a:rPr>
              <a:t>‘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09D882-9F24-344C-B931-0D9593D3442B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39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Cyclic Redundancy Check: Background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49974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Widely used in practice,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Ethernet, DOCSIS (Cable Modem), FDDI, PKZIP, WinZip, PNG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For a given data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D</a:t>
            </a:r>
            <a:r>
              <a:rPr lang="en-US" altLang="x-none" dirty="0">
                <a:ea typeface="ＭＳ Ｐゴシック" charset="-128"/>
              </a:rPr>
              <a:t>, consider it as a polynomial D(x)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consider the string of 0 and 1 as the coefficients of a polynomial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e.g. consider string 10011 as x</a:t>
            </a:r>
            <a:r>
              <a:rPr lang="en-US" altLang="x-none" baseline="30000" dirty="0">
                <a:ea typeface="ＭＳ Ｐゴシック" charset="-128"/>
              </a:rPr>
              <a:t>4</a:t>
            </a:r>
            <a:r>
              <a:rPr lang="en-US" altLang="x-none" dirty="0">
                <a:ea typeface="ＭＳ Ｐゴシック" charset="-128"/>
              </a:rPr>
              <a:t>+x+1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addition and subtraction are modular 2, thus the same as </a:t>
            </a:r>
            <a:r>
              <a:rPr lang="en-US" altLang="x-none" dirty="0" err="1">
                <a:ea typeface="ＭＳ Ｐゴシック" charset="-128"/>
              </a:rPr>
              <a:t>xor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Choose generator polynomial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G</a:t>
            </a:r>
            <a:r>
              <a:rPr lang="en-US" altLang="x-none" dirty="0">
                <a:ea typeface="ＭＳ Ｐゴシック" charset="-128"/>
              </a:rPr>
              <a:t>(x) with r+1 bits, where r is called the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degree</a:t>
            </a:r>
            <a:r>
              <a:rPr lang="en-US" altLang="x-none" dirty="0">
                <a:ea typeface="ＭＳ Ｐゴシック" charset="-128"/>
              </a:rPr>
              <a:t> of G(x)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Recap: Direction Mechanisms</a:t>
            </a:r>
          </a:p>
        </p:txBody>
      </p:sp>
      <p:grpSp>
        <p:nvGrpSpPr>
          <p:cNvPr id="109592" name="Group 2"/>
          <p:cNvGrpSpPr>
            <a:grpSpLocks/>
          </p:cNvGrpSpPr>
          <p:nvPr/>
        </p:nvGrpSpPr>
        <p:grpSpPr bwMode="auto">
          <a:xfrm>
            <a:off x="0" y="3365810"/>
            <a:ext cx="7010400" cy="3352800"/>
            <a:chOff x="76200" y="3048000"/>
            <a:chExt cx="7010400" cy="33528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3276600" y="3352800"/>
              <a:ext cx="3810000" cy="30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Cluster2</a:t>
              </a:r>
            </a:p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in Europe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200" y="3352800"/>
              <a:ext cx="1295400" cy="30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Cluster1</a:t>
              </a:r>
              <a:b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</a:b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in US East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28800" y="3352800"/>
              <a:ext cx="1295400" cy="30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Cluster2</a:t>
              </a:r>
            </a:p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in US West</a:t>
              </a:r>
            </a:p>
          </p:txBody>
        </p:sp>
        <p:cxnSp>
          <p:nvCxnSpPr>
            <p:cNvPr id="109597" name="Straight Connector 24"/>
            <p:cNvCxnSpPr>
              <a:cxnSpLocks noChangeShapeType="1"/>
              <a:stCxn id="6" idx="2"/>
              <a:endCxn id="13" idx="0"/>
            </p:cNvCxnSpPr>
            <p:nvPr/>
          </p:nvCxnSpPr>
          <p:spPr bwMode="auto">
            <a:xfrm flipH="1">
              <a:off x="723900" y="3048000"/>
              <a:ext cx="7239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598" name="Straight Connector 26"/>
            <p:cNvCxnSpPr>
              <a:cxnSpLocks noChangeShapeType="1"/>
              <a:stCxn id="6" idx="2"/>
              <a:endCxn id="14" idx="0"/>
            </p:cNvCxnSpPr>
            <p:nvPr/>
          </p:nvCxnSpPr>
          <p:spPr bwMode="auto">
            <a:xfrm>
              <a:off x="1447800" y="3048000"/>
              <a:ext cx="10287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3429000" y="51816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581400" y="54102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810000" y="5562600"/>
              <a:ext cx="6096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1600" dirty="0">
                  <a:latin typeface="Times New Roman" pitchFamily="18" charset="0"/>
                  <a:ea typeface="+mn-ea"/>
                  <a:cs typeface="Arial" charset="0"/>
                </a:rPr>
                <a:t>proxy</a:t>
              </a:r>
            </a:p>
          </p:txBody>
        </p:sp>
        <p:cxnSp>
          <p:nvCxnSpPr>
            <p:cNvPr id="109602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3600450" y="4895850"/>
              <a:ext cx="304800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03" name="Straight Arrow Connector 33"/>
            <p:cNvCxnSpPr>
              <a:cxnSpLocks noChangeShapeType="1"/>
              <a:endCxn id="29" idx="0"/>
            </p:cNvCxnSpPr>
            <p:nvPr/>
          </p:nvCxnSpPr>
          <p:spPr bwMode="auto">
            <a:xfrm rot="5400000">
              <a:off x="3600450" y="5124450"/>
              <a:ext cx="5334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04" name="Straight Arrow Connector 35"/>
            <p:cNvCxnSpPr>
              <a:cxnSpLocks noChangeShapeType="1"/>
              <a:endCxn id="30" idx="0"/>
            </p:cNvCxnSpPr>
            <p:nvPr/>
          </p:nvCxnSpPr>
          <p:spPr bwMode="auto">
            <a:xfrm rot="16200000" flipH="1">
              <a:off x="3657600" y="5105400"/>
              <a:ext cx="6858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05" name="Straight Connector 36"/>
            <p:cNvCxnSpPr>
              <a:cxnSpLocks noChangeShapeType="1"/>
            </p:cNvCxnSpPr>
            <p:nvPr/>
          </p:nvCxnSpPr>
          <p:spPr bwMode="auto">
            <a:xfrm>
              <a:off x="1981200" y="5562600"/>
              <a:ext cx="806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Oval 30"/>
            <p:cNvSpPr/>
            <p:nvPr/>
          </p:nvSpPr>
          <p:spPr bwMode="auto">
            <a:xfrm>
              <a:off x="3429000" y="4038600"/>
              <a:ext cx="990600" cy="9144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Load </a:t>
              </a:r>
            </a:p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balancer</a:t>
              </a:r>
            </a:p>
          </p:txBody>
        </p:sp>
        <p:cxnSp>
          <p:nvCxnSpPr>
            <p:cNvPr id="109608" name="Straight Connector 36"/>
            <p:cNvCxnSpPr>
              <a:cxnSpLocks noChangeShapeType="1"/>
            </p:cNvCxnSpPr>
            <p:nvPr/>
          </p:nvCxnSpPr>
          <p:spPr bwMode="auto">
            <a:xfrm>
              <a:off x="260350" y="5562600"/>
              <a:ext cx="806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09" name="Straight Connector 26"/>
            <p:cNvCxnSpPr>
              <a:cxnSpLocks noChangeShapeType="1"/>
              <a:stCxn id="6" idx="2"/>
              <a:endCxn id="27" idx="0"/>
            </p:cNvCxnSpPr>
            <p:nvPr/>
          </p:nvCxnSpPr>
          <p:spPr bwMode="auto">
            <a:xfrm>
              <a:off x="1447800" y="3048000"/>
              <a:ext cx="3733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277592" y="5651810"/>
            <a:ext cx="2580409" cy="914400"/>
            <a:chOff x="4313583" y="5715000"/>
            <a:chExt cx="2468217" cy="914400"/>
          </a:xfrm>
        </p:grpSpPr>
        <p:sp>
          <p:nvSpPr>
            <p:cNvPr id="43" name="Oval 42"/>
            <p:cNvSpPr/>
            <p:nvPr/>
          </p:nvSpPr>
          <p:spPr bwMode="auto">
            <a:xfrm>
              <a:off x="4800600" y="5715000"/>
              <a:ext cx="685800" cy="6858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1200" dirty="0">
                  <a:latin typeface="Times New Roman" pitchFamily="18" charset="0"/>
                  <a:ea typeface="+mn-ea"/>
                  <a:cs typeface="Arial" charset="0"/>
                </a:rPr>
                <a:t>Load </a:t>
              </a:r>
            </a:p>
            <a:p>
              <a:pPr algn="ctr" defTabSz="914400" eaLnBrk="0" hangingPunct="0">
                <a:defRPr/>
              </a:pPr>
              <a:r>
                <a:rPr lang="en-US" sz="1200" dirty="0">
                  <a:latin typeface="Times New Roman" pitchFamily="18" charset="0"/>
                  <a:ea typeface="+mn-ea"/>
                  <a:cs typeface="Arial" charset="0"/>
                </a:rPr>
                <a:t>balancer</a:t>
              </a:r>
            </a:p>
          </p:txBody>
        </p:sp>
        <p:cxnSp>
          <p:nvCxnSpPr>
            <p:cNvPr id="109583" name="Straight Arrow Connector 44"/>
            <p:cNvCxnSpPr>
              <a:cxnSpLocks noChangeShapeType="1"/>
            </p:cNvCxnSpPr>
            <p:nvPr/>
          </p:nvCxnSpPr>
          <p:spPr bwMode="auto">
            <a:xfrm>
              <a:off x="4313583" y="6057900"/>
              <a:ext cx="487017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" name="Rectangle 45"/>
            <p:cNvSpPr/>
            <p:nvPr/>
          </p:nvSpPr>
          <p:spPr bwMode="auto">
            <a:xfrm>
              <a:off x="5791200" y="57912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943600" y="60198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172200" y="6172200"/>
              <a:ext cx="6096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1600" dirty="0">
                  <a:latin typeface="Times New Roman" pitchFamily="18" charset="0"/>
                  <a:ea typeface="+mn-ea"/>
                  <a:cs typeface="Arial" charset="0"/>
                </a:rPr>
                <a:t>servers</a:t>
              </a:r>
            </a:p>
          </p:txBody>
        </p:sp>
        <p:cxnSp>
          <p:nvCxnSpPr>
            <p:cNvPr id="109587" name="Straight Arrow Connector 49"/>
            <p:cNvCxnSpPr>
              <a:cxnSpLocks noChangeShapeType="1"/>
              <a:stCxn id="43" idx="6"/>
              <a:endCxn id="46" idx="1"/>
            </p:cNvCxnSpPr>
            <p:nvPr/>
          </p:nvCxnSpPr>
          <p:spPr bwMode="auto">
            <a:xfrm flipV="1">
              <a:off x="5486400" y="6019800"/>
              <a:ext cx="3048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588" name="Straight Arrow Connector 51"/>
            <p:cNvCxnSpPr>
              <a:cxnSpLocks noChangeShapeType="1"/>
              <a:stCxn id="43" idx="6"/>
              <a:endCxn id="47" idx="1"/>
            </p:cNvCxnSpPr>
            <p:nvPr/>
          </p:nvCxnSpPr>
          <p:spPr bwMode="auto">
            <a:xfrm>
              <a:off x="5486400" y="6057900"/>
              <a:ext cx="457200" cy="190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589" name="Straight Arrow Connector 53"/>
            <p:cNvCxnSpPr>
              <a:cxnSpLocks noChangeShapeType="1"/>
              <a:stCxn id="43" idx="6"/>
              <a:endCxn id="48" idx="1"/>
            </p:cNvCxnSpPr>
            <p:nvPr/>
          </p:nvCxnSpPr>
          <p:spPr bwMode="auto">
            <a:xfrm>
              <a:off x="5486400" y="6057900"/>
              <a:ext cx="685800" cy="342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90600" y="2146610"/>
            <a:ext cx="6629400" cy="1295400"/>
            <a:chOff x="990600" y="1752600"/>
            <a:chExt cx="6629400" cy="1295400"/>
          </a:xfrm>
        </p:grpSpPr>
        <p:sp>
          <p:nvSpPr>
            <p:cNvPr id="5" name="Rectangle 4"/>
            <p:cNvSpPr/>
            <p:nvPr/>
          </p:nvSpPr>
          <p:spPr bwMode="auto">
            <a:xfrm>
              <a:off x="3200400" y="1752600"/>
              <a:ext cx="1752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DNS name1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990600" y="2514600"/>
              <a:ext cx="762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IP1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343400" y="2590800"/>
              <a:ext cx="762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IP2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858000" y="2590800"/>
              <a:ext cx="762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 err="1">
                  <a:latin typeface="Times New Roman" pitchFamily="18" charset="0"/>
                  <a:ea typeface="+mn-ea"/>
                  <a:cs typeface="Arial" charset="0"/>
                </a:rPr>
                <a:t>IPn</a:t>
              </a:r>
              <a:endParaRPr lang="en-US" dirty="0">
                <a:latin typeface="Times New Roman" pitchFamily="18" charset="0"/>
                <a:ea typeface="+mn-ea"/>
                <a:cs typeface="Arial" charset="0"/>
              </a:endParaRPr>
            </a:p>
          </p:txBody>
        </p:sp>
        <p:cxnSp>
          <p:nvCxnSpPr>
            <p:cNvPr id="109578" name="Straight Connector 18"/>
            <p:cNvCxnSpPr>
              <a:cxnSpLocks noChangeShapeType="1"/>
              <a:endCxn id="6" idx="0"/>
            </p:cNvCxnSpPr>
            <p:nvPr/>
          </p:nvCxnSpPr>
          <p:spPr bwMode="auto">
            <a:xfrm flipH="1">
              <a:off x="1371600" y="2209800"/>
              <a:ext cx="2819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579" name="Straight Connector 20"/>
            <p:cNvCxnSpPr>
              <a:cxnSpLocks noChangeShapeType="1"/>
              <a:endCxn id="9" idx="0"/>
            </p:cNvCxnSpPr>
            <p:nvPr/>
          </p:nvCxnSpPr>
          <p:spPr bwMode="auto">
            <a:xfrm>
              <a:off x="4191000" y="22098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580" name="Straight Connector 22"/>
            <p:cNvCxnSpPr>
              <a:cxnSpLocks noChangeShapeType="1"/>
              <a:endCxn id="10" idx="0"/>
            </p:cNvCxnSpPr>
            <p:nvPr/>
          </p:nvCxnSpPr>
          <p:spPr bwMode="auto">
            <a:xfrm>
              <a:off x="4191000" y="2209800"/>
              <a:ext cx="3048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4" name="Rectangle 43"/>
            <p:cNvSpPr/>
            <p:nvPr/>
          </p:nvSpPr>
          <p:spPr bwMode="auto">
            <a:xfrm>
              <a:off x="5715000" y="1752600"/>
              <a:ext cx="1752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DNS name2</a:t>
              </a:r>
            </a:p>
          </p:txBody>
        </p:sp>
      </p:grpSp>
      <p:cxnSp>
        <p:nvCxnSpPr>
          <p:cNvPr id="50" name="Straight Connector 18"/>
          <p:cNvCxnSpPr>
            <a:cxnSpLocks noChangeShapeType="1"/>
            <a:endCxn id="5" idx="0"/>
          </p:cNvCxnSpPr>
          <p:nvPr/>
        </p:nvCxnSpPr>
        <p:spPr bwMode="auto">
          <a:xfrm flipH="1">
            <a:off x="4076700" y="1953787"/>
            <a:ext cx="1104900" cy="192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" name="Straight Connector 18"/>
          <p:cNvCxnSpPr>
            <a:cxnSpLocks noChangeShapeType="1"/>
            <a:endCxn id="44" idx="0"/>
          </p:cNvCxnSpPr>
          <p:nvPr/>
        </p:nvCxnSpPr>
        <p:spPr bwMode="auto">
          <a:xfrm>
            <a:off x="5448300" y="1935899"/>
            <a:ext cx="1143000" cy="2107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" name="Rectangle 48"/>
          <p:cNvSpPr/>
          <p:nvPr/>
        </p:nvSpPr>
        <p:spPr bwMode="auto">
          <a:xfrm>
            <a:off x="4572000" y="1524000"/>
            <a:ext cx="1752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7740501" y="2375210"/>
            <a:ext cx="139493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x-none" sz="2000" dirty="0"/>
              <a:t>- </a:t>
            </a:r>
            <a:r>
              <a:rPr lang="en-US" altLang="x-none" sz="2000" dirty="0" err="1"/>
              <a:t>cname</a:t>
            </a:r>
            <a:endParaRPr lang="en-US" altLang="x-none" sz="2000" dirty="0"/>
          </a:p>
          <a:p>
            <a:r>
              <a:rPr lang="en-US" sz="2000" dirty="0"/>
              <a:t>- hierarchy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86600" y="3934671"/>
            <a:ext cx="203613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x-none" sz="2000" dirty="0"/>
              <a:t>Smart switch/LB</a:t>
            </a:r>
            <a:br>
              <a:rPr lang="en-US" altLang="x-none" sz="2000" dirty="0"/>
            </a:br>
            <a:r>
              <a:rPr lang="en-US" altLang="x-none" sz="2000" dirty="0"/>
              <a:t>- NAT rewrite</a:t>
            </a:r>
            <a:br>
              <a:rPr lang="en-US" altLang="x-none" sz="2000" dirty="0"/>
            </a:br>
            <a:r>
              <a:rPr lang="en-US" altLang="x-none" sz="2000" dirty="0"/>
              <a:t>- Direct reply</a:t>
            </a:r>
            <a:br>
              <a:rPr lang="en-US" altLang="x-none" sz="2000" dirty="0"/>
            </a:br>
            <a:r>
              <a:rPr lang="en-US" altLang="x-none" sz="2000" dirty="0"/>
              <a:t>- NLB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86600" y="5371090"/>
            <a:ext cx="203613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x-none" sz="2000" dirty="0"/>
              <a:t>Proxy as a </a:t>
            </a:r>
            <a:br>
              <a:rPr lang="en-US" altLang="x-none" sz="2000" dirty="0"/>
            </a:br>
            <a:r>
              <a:rPr lang="en-US" altLang="x-none" sz="2000" dirty="0"/>
              <a:t>mechanism for</a:t>
            </a:r>
            <a:br>
              <a:rPr lang="en-US" altLang="x-none" sz="2000" dirty="0"/>
            </a:br>
            <a:r>
              <a:rPr lang="en-US" altLang="x-none" sz="2000" dirty="0"/>
              <a:t>replica content</a:t>
            </a:r>
            <a:br>
              <a:rPr lang="en-US" altLang="x-none" sz="2000" dirty="0"/>
            </a:br>
            <a:r>
              <a:rPr lang="en-US" altLang="x-none" sz="2000" dirty="0"/>
              <a:t>consistency</a:t>
            </a:r>
          </a:p>
        </p:txBody>
      </p:sp>
      <p:sp>
        <p:nvSpPr>
          <p:cNvPr id="52" name="Slide Number Placeholder 1">
            <a:extLst>
              <a:ext uri="{FF2B5EF4-FFF2-40B4-BE49-F238E27FC236}">
                <a16:creationId xmlns:a16="http://schemas.microsoft.com/office/drawing/2014/main" id="{186C2980-3E17-B44E-A888-8B3DFA98E282}"/>
              </a:ext>
            </a:extLst>
          </p:cNvPr>
          <p:cNvSpPr txBox="1">
            <a:spLocks/>
          </p:cNvSpPr>
          <p:nvPr/>
        </p:nvSpPr>
        <p:spPr bwMode="auto">
          <a:xfrm>
            <a:off x="8643764" y="649001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913276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68425" indent="3175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5625" indent="3175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 defTabSz="912813" fontAlgn="base">
              <a:spcBef>
                <a:spcPct val="0"/>
              </a:spcBef>
              <a:spcAft>
                <a:spcPct val="0"/>
              </a:spcAft>
            </a:pPr>
            <a:fld id="{5CF18E99-E738-5E4A-97A0-5D13B0FB1784}" type="slidenum">
              <a:rPr lang="en-US" altLang="x-none" sz="1400" smtClean="0">
                <a:latin typeface="Comic Sans MS" charset="0"/>
                <a:ea typeface="ＭＳ Ｐゴシック" charset="-128"/>
              </a:rPr>
              <a:pPr algn="r" defTabSz="912813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x-none" sz="1400" dirty="0">
              <a:latin typeface="Comic Sans M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208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C6FCC44-A403-1D4C-8E57-95E07835DF1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40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Cyclic Redundancy Check: Encode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49149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Given data G(x) and D(x), choose R(x) with r bits, such that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D(x)</a:t>
            </a:r>
            <a:r>
              <a:rPr lang="en-US" altLang="x-none" dirty="0" err="1">
                <a:ea typeface="ＭＳ Ｐゴシック" charset="-128"/>
              </a:rPr>
              <a:t>x</a:t>
            </a:r>
            <a:r>
              <a:rPr lang="en-US" altLang="x-none" baseline="30000" dirty="0" err="1">
                <a:ea typeface="ＭＳ Ｐゴシック" charset="-128"/>
              </a:rPr>
              <a:t>r</a:t>
            </a:r>
            <a:r>
              <a:rPr lang="en-US" altLang="x-none" dirty="0" err="1">
                <a:ea typeface="ＭＳ Ｐゴシック" charset="-128"/>
              </a:rPr>
              <a:t>+R</a:t>
            </a:r>
            <a:r>
              <a:rPr lang="en-US" altLang="x-none" dirty="0">
                <a:ea typeface="ＭＳ Ｐゴシック" charset="-128"/>
              </a:rPr>
              <a:t>(x) is exactly divisible by G(x)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bits correspond to D(x)</a:t>
            </a:r>
            <a:r>
              <a:rPr lang="en-US" altLang="x-none" dirty="0" err="1">
                <a:ea typeface="ＭＳ Ｐゴシック" charset="-128"/>
              </a:rPr>
              <a:t>x</a:t>
            </a:r>
            <a:r>
              <a:rPr lang="en-US" altLang="x-none" baseline="30000" dirty="0" err="1">
                <a:ea typeface="ＭＳ Ｐゴシック" charset="-128"/>
              </a:rPr>
              <a:t>r</a:t>
            </a:r>
            <a:r>
              <a:rPr lang="en-US" altLang="x-none" dirty="0" err="1">
                <a:ea typeface="ＭＳ Ｐゴシック" charset="-128"/>
              </a:rPr>
              <a:t>+R</a:t>
            </a:r>
            <a:r>
              <a:rPr lang="en-US" altLang="x-none" dirty="0">
                <a:ea typeface="ＭＳ Ｐゴシック" charset="-128"/>
              </a:rPr>
              <a:t>(x) are sent to the receiver</a:t>
            </a:r>
          </a:p>
        </p:txBody>
      </p:sp>
      <p:grpSp>
        <p:nvGrpSpPr>
          <p:cNvPr id="71684" name="Group 8"/>
          <p:cNvGrpSpPr>
            <a:grpSpLocks/>
          </p:cNvGrpSpPr>
          <p:nvPr/>
        </p:nvGrpSpPr>
        <p:grpSpPr bwMode="auto">
          <a:xfrm>
            <a:off x="1195388" y="3157538"/>
            <a:ext cx="5738812" cy="1587500"/>
            <a:chOff x="753" y="1989"/>
            <a:chExt cx="3615" cy="1000"/>
          </a:xfrm>
        </p:grpSpPr>
        <p:pic>
          <p:nvPicPr>
            <p:cNvPr id="71685" name="Picture 4" descr="524 CRC co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" y="1989"/>
              <a:ext cx="3615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2299" y="2762"/>
              <a:ext cx="409" cy="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36872" name="Rectangle 7"/>
            <p:cNvSpPr>
              <a:spLocks noChangeArrowheads="1"/>
            </p:cNvSpPr>
            <p:nvPr/>
          </p:nvSpPr>
          <p:spPr bwMode="auto">
            <a:xfrm>
              <a:off x="1934" y="2737"/>
              <a:ext cx="178" cy="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F22177-97C0-7D43-B5DA-624ED404C635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Cyclic Redundancy Check: Decode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4914900"/>
          </a:xfrm>
        </p:spPr>
        <p:txBody>
          <a:bodyPr/>
          <a:lstStyle/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Since G(x) is global, when the receiver receives the transmission 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(x), it divides 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(x) by G(x)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if non-zero remainder: error detected!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if zero remainder, assumes no error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020763" y="2159000"/>
            <a:ext cx="1439862" cy="1033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Encode:</a:t>
            </a:r>
            <a:b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CRC(G)</a:t>
            </a:r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>
            <a:off x="92075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298450" y="23002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7896" name="Line 11"/>
          <p:cNvSpPr>
            <a:spLocks noChangeShapeType="1"/>
          </p:cNvSpPr>
          <p:nvPr/>
        </p:nvSpPr>
        <p:spPr bwMode="auto">
          <a:xfrm>
            <a:off x="2459038" y="2698750"/>
            <a:ext cx="127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7897" name="Rectangle 13"/>
          <p:cNvSpPr>
            <a:spLocks noChangeArrowheads="1"/>
          </p:cNvSpPr>
          <p:nvPr/>
        </p:nvSpPr>
        <p:spPr bwMode="auto">
          <a:xfrm>
            <a:off x="2652713" y="2112963"/>
            <a:ext cx="200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hangingPunct="0">
              <a:defRPr/>
            </a:pP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 = D(x)x</a:t>
            </a:r>
            <a:r>
              <a:rPr lang="en-US" sz="2000" baseline="30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+R(x)</a:t>
            </a:r>
          </a:p>
        </p:txBody>
      </p:sp>
      <p:pic>
        <p:nvPicPr>
          <p:cNvPr id="73737" name="Picture 14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81981" r="31215" b="-511"/>
          <a:stretch>
            <a:fillRect/>
          </a:stretch>
        </p:blipFill>
        <p:spPr bwMode="auto">
          <a:xfrm>
            <a:off x="3687763" y="2400300"/>
            <a:ext cx="26717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Line 15"/>
          <p:cNvSpPr>
            <a:spLocks noChangeShapeType="1"/>
          </p:cNvSpPr>
          <p:nvPr/>
        </p:nvSpPr>
        <p:spPr bwMode="auto">
          <a:xfrm>
            <a:off x="6296025" y="26685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7900" name="Rectangle 16"/>
          <p:cNvSpPr>
            <a:spLocks noChangeArrowheads="1"/>
          </p:cNvSpPr>
          <p:nvPr/>
        </p:nvSpPr>
        <p:spPr bwMode="auto">
          <a:xfrm>
            <a:off x="6538913" y="2098675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T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endParaRPr lang="en-US" altLang="x-none" sz="20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7901" name="Rectangle 17"/>
          <p:cNvSpPr>
            <a:spLocks noChangeArrowheads="1"/>
          </p:cNvSpPr>
          <p:nvPr/>
        </p:nvSpPr>
        <p:spPr bwMode="auto">
          <a:xfrm>
            <a:off x="7213600" y="2162175"/>
            <a:ext cx="1439863" cy="1033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check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1783E03-D527-5B47-A53F-D3F33DF8F48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75778" name="Picture 3" descr="525 CRC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770063"/>
            <a:ext cx="35861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CRC: Steps and an Example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8175" y="2332038"/>
            <a:ext cx="3478213" cy="315912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Suppose the degree of G(x) is r</a:t>
            </a:r>
          </a:p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Append r zero to D(x), i.e. consider D(x)x</a:t>
            </a:r>
            <a:r>
              <a:rPr lang="en-US" altLang="x-none" sz="2000" baseline="30000">
                <a:ea typeface="ＭＳ Ｐゴシック" charset="-128"/>
              </a:rPr>
              <a:t>r</a:t>
            </a:r>
          </a:p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Divide D(x)x</a:t>
            </a:r>
            <a:r>
              <a:rPr lang="en-US" altLang="x-none" sz="2000" baseline="30000">
                <a:ea typeface="ＭＳ Ｐゴシック" charset="-128"/>
              </a:rPr>
              <a:t>r </a:t>
            </a:r>
            <a:r>
              <a:rPr lang="en-US" altLang="x-none" sz="2000">
                <a:ea typeface="ＭＳ Ｐゴシック" charset="-128"/>
              </a:rPr>
              <a:t>by G(x). Let R(x) denote the reminder</a:t>
            </a:r>
          </a:p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Send &lt;D, R&gt; to the receiver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33" name="Picture 14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81981" r="31215" b="-511"/>
          <a:stretch>
            <a:fillRect/>
          </a:stretch>
        </p:blipFill>
        <p:spPr bwMode="auto">
          <a:xfrm>
            <a:off x="3760788" y="2967038"/>
            <a:ext cx="26717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6172D6D-9D5B-3E45-8825-319821E7936E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43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Power of CRC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390650"/>
            <a:ext cx="8147050" cy="49006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Let T(x) denote D(x)</a:t>
            </a:r>
            <a:r>
              <a:rPr lang="en-US" altLang="x-none" sz="2000" dirty="0" err="1">
                <a:ea typeface="ＭＳ Ｐゴシック" charset="-128"/>
              </a:rPr>
              <a:t>x</a:t>
            </a:r>
            <a:r>
              <a:rPr lang="en-US" altLang="x-none" sz="2000" baseline="30000" dirty="0" err="1">
                <a:ea typeface="ＭＳ Ｐゴシック" charset="-128"/>
              </a:rPr>
              <a:t>r</a:t>
            </a:r>
            <a:r>
              <a:rPr lang="en-US" altLang="x-none" sz="2000" dirty="0" err="1">
                <a:ea typeface="ＭＳ Ｐゴシック" charset="-128"/>
              </a:rPr>
              <a:t>+R</a:t>
            </a:r>
            <a:r>
              <a:rPr lang="en-US" altLang="x-none" sz="2000" dirty="0">
                <a:ea typeface="ＭＳ Ｐゴシック" charset="-128"/>
              </a:rPr>
              <a:t>(x), and E(x)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the polynomial of the error bits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received signal is T</a:t>
            </a:r>
            <a:r>
              <a:rPr lang="ja-JP" altLang="en-US" sz="180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(x) = T(x)+E(x)</a:t>
            </a: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Since T(x) is divisible by G(x), we only need to consider if E(x) is divisible by G(x)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1093788" y="2725738"/>
            <a:ext cx="1439862" cy="1033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Encode:</a:t>
            </a:r>
            <a:b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CRC(G)</a:t>
            </a:r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>
            <a:off x="165100" y="33099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371475" y="28670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9944" name="Line 11"/>
          <p:cNvSpPr>
            <a:spLocks noChangeShapeType="1"/>
          </p:cNvSpPr>
          <p:nvPr/>
        </p:nvSpPr>
        <p:spPr bwMode="auto">
          <a:xfrm>
            <a:off x="2532063" y="3265488"/>
            <a:ext cx="127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5" name="Rectangle 13"/>
          <p:cNvSpPr>
            <a:spLocks noChangeArrowheads="1"/>
          </p:cNvSpPr>
          <p:nvPr/>
        </p:nvSpPr>
        <p:spPr bwMode="auto">
          <a:xfrm>
            <a:off x="2725738" y="2679700"/>
            <a:ext cx="200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hangingPunct="0">
              <a:defRPr/>
            </a:pP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 = D(x)x</a:t>
            </a:r>
            <a:r>
              <a:rPr lang="en-US" sz="2000" baseline="30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+R(x)</a:t>
            </a:r>
          </a:p>
        </p:txBody>
      </p:sp>
      <p:sp>
        <p:nvSpPr>
          <p:cNvPr id="39947" name="Line 15"/>
          <p:cNvSpPr>
            <a:spLocks noChangeShapeType="1"/>
          </p:cNvSpPr>
          <p:nvPr/>
        </p:nvSpPr>
        <p:spPr bwMode="auto">
          <a:xfrm>
            <a:off x="6369050" y="32353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8" name="Rectangle 16"/>
          <p:cNvSpPr>
            <a:spLocks noChangeArrowheads="1"/>
          </p:cNvSpPr>
          <p:nvPr/>
        </p:nvSpPr>
        <p:spPr bwMode="auto">
          <a:xfrm>
            <a:off x="6611938" y="2665413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T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endParaRPr lang="en-US" altLang="x-none" sz="20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9949" name="Rectangle 17"/>
          <p:cNvSpPr>
            <a:spLocks noChangeArrowheads="1"/>
          </p:cNvSpPr>
          <p:nvPr/>
        </p:nvSpPr>
        <p:spPr bwMode="auto">
          <a:xfrm>
            <a:off x="7286625" y="2728913"/>
            <a:ext cx="1439863" cy="1033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check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3278B9-6440-0F48-9293-A92855B5D600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44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Power of CRC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390650"/>
            <a:ext cx="8147050" cy="490061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x-none" sz="20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Detect a single-bit error: E(x) = x</a:t>
            </a:r>
            <a:r>
              <a:rPr lang="en-US" altLang="x-none" baseline="30000" dirty="0">
                <a:ea typeface="ＭＳ Ｐゴシック" charset="-128"/>
              </a:rPr>
              <a:t>i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G(x) contains two or more terms, E(x) is not divisible by G(x)</a:t>
            </a:r>
          </a:p>
          <a:p>
            <a:pPr>
              <a:lnSpc>
                <a:spcPct val="80000"/>
              </a:lnSpc>
            </a:pPr>
            <a:endParaRPr lang="en-US" altLang="x-none" sz="22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Detect an odd number of errors: E(x) has an odd number of terms: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lemma: if E(x) has an odd number of terms, E(x) cannot be divisible by (x+1)</a:t>
            </a:r>
          </a:p>
          <a:p>
            <a:pPr lvl="2">
              <a:lnSpc>
                <a:spcPct val="80000"/>
              </a:lnSpc>
            </a:pPr>
            <a:r>
              <a:rPr lang="en-US" altLang="x-none" sz="1600" dirty="0">
                <a:ea typeface="ＭＳ Ｐゴシック" charset="-128"/>
              </a:rPr>
              <a:t>suppose E(x) = (x+1)F(x), let x=1, the left hand will be 1, while the right hand will be 0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thus if G(x) contains x+1 as a factor, E(x) will not be divided by G(x)</a:t>
            </a: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Many more errors can be detected by designing the right G(x)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1733A1E-1E01-FE42-A7B2-954C967AB89F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45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G(x)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465263"/>
            <a:ext cx="4833937" cy="49006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16 bits CRC: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CRC-16: x</a:t>
            </a:r>
            <a:r>
              <a:rPr lang="en-US" altLang="x-none" sz="2000" baseline="30000" dirty="0">
                <a:ea typeface="ＭＳ Ｐゴシック" charset="-128"/>
              </a:rPr>
              <a:t>16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15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2</a:t>
            </a:r>
            <a:r>
              <a:rPr lang="en-US" altLang="x-none" sz="2000" dirty="0">
                <a:ea typeface="ＭＳ Ｐゴシック" charset="-128"/>
              </a:rPr>
              <a:t>+1,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CRC-CCITT: x</a:t>
            </a:r>
            <a:r>
              <a:rPr lang="en-US" altLang="x-none" sz="2000" baseline="30000" dirty="0">
                <a:ea typeface="ＭＳ Ｐゴシック" charset="-128"/>
              </a:rPr>
              <a:t>16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12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5</a:t>
            </a:r>
            <a:r>
              <a:rPr lang="en-US" altLang="x-none" sz="2000" dirty="0">
                <a:ea typeface="ＭＳ Ｐゴシック" charset="-128"/>
              </a:rPr>
              <a:t>+1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both can catch 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single or double bit errors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odd number of bit errors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burst errors of length 16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or less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&gt;99.99% of the 17 or 18 bits burst errors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1863725"/>
            <a:ext cx="4316412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5005388" y="4832350"/>
            <a:ext cx="3690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CRC-16 hardware implementation</a:t>
            </a:r>
          </a:p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Using shift and XOR registers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2908300" y="5554663"/>
            <a:ext cx="5938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http://en.wikipedia.org/wiki/CRC-32#Implementation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03BAD5-6CA8-BC4F-A6CD-C14B7E5AD4A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46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G(x)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9063"/>
            <a:ext cx="8147050" cy="52593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32 bits CRC: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CRC32: 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32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26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23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16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11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10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8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7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5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4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+ 1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used by Ethernet, FDDI, PKZIP, WinZip, and PNG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GSM phones</a:t>
            </a: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For more details see the link below and further links it contains: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http://</a:t>
            </a:r>
            <a:r>
              <a:rPr lang="en-US" altLang="x-none" sz="1800" dirty="0" err="1">
                <a:ea typeface="ＭＳ Ｐゴシック" charset="-128"/>
              </a:rPr>
              <a:t>en.wikipedia.org</a:t>
            </a:r>
            <a:r>
              <a:rPr lang="en-US" altLang="x-none" sz="1800" dirty="0">
                <a:ea typeface="ＭＳ Ｐゴシック" charset="-128"/>
              </a:rPr>
              <a:t>/wiki/</a:t>
            </a:r>
            <a:r>
              <a:rPr lang="en-US" altLang="x-none" sz="1800" dirty="0" err="1">
                <a:ea typeface="ＭＳ Ｐゴシック" charset="-128"/>
              </a:rPr>
              <a:t>Cyclic_redundancy_check</a:t>
            </a:r>
            <a:endParaRPr lang="en-US" altLang="x-none" sz="1800" dirty="0">
              <a:ea typeface="ＭＳ Ｐゴシック" charset="-128"/>
            </a:endParaRPr>
          </a:p>
        </p:txBody>
      </p:sp>
      <p:pic>
        <p:nvPicPr>
          <p:cNvPr id="83972" name="Picture 7" descr="figure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8"/>
          <a:stretch>
            <a:fillRect/>
          </a:stretch>
        </p:blipFill>
        <p:spPr bwMode="auto">
          <a:xfrm>
            <a:off x="1292225" y="3148013"/>
            <a:ext cx="57785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3495675" y="3200400"/>
            <a:ext cx="215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  </a:t>
            </a: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 </a:t>
            </a:r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                     . </a:t>
            </a:r>
          </a:p>
        </p:txBody>
      </p:sp>
      <p:pic>
        <p:nvPicPr>
          <p:cNvPr id="83974" name="Picture 10" descr="tex2html_wrap_inline4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3046413"/>
            <a:ext cx="1638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2" descr="tex2html_wrap_inline4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741613"/>
            <a:ext cx="16414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4" descr="tex2html_wrap_inline4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3051175"/>
            <a:ext cx="2181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86018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 and error checking</a:t>
            </a:r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</a:pPr>
            <a:r>
              <a:rPr lang="zh-CN" altLang="en-US" sz="2800" i="1" dirty="0">
                <a:solidFill>
                  <a:srgbClr val="C00000"/>
                </a:solidFill>
                <a:latin typeface="Comic Sans MS" charset="0"/>
              </a:rPr>
              <a:t> </a:t>
            </a:r>
            <a:r>
              <a:rPr lang="en-US" altLang="x-none" sz="2800" i="1" dirty="0">
                <a:solidFill>
                  <a:srgbClr val="C00000"/>
                </a:solidFill>
                <a:latin typeface="Comic Sans MS" charset="0"/>
              </a:rPr>
              <a:t>Reliable data transfer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AA93-13F4-6240-B316-F9B959135AEE}" type="slidenum">
              <a:rPr lang="en-US" altLang="x-none" sz="1400">
                <a:latin typeface="Times New Roman" charset="0"/>
              </a:rPr>
              <a:pPr eaLnBrk="1" hangingPunct="1"/>
              <a:t>48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Principles of Reliable </a:t>
            </a:r>
            <a:r>
              <a:rPr lang="en-US" altLang="zh-CN" sz="3600" dirty="0">
                <a:ea typeface="宋体" charset="-122"/>
              </a:rPr>
              <a:t>D</a:t>
            </a:r>
            <a:r>
              <a:rPr lang="en-US" altLang="x-none" sz="3600" dirty="0">
                <a:ea typeface="ＭＳ Ｐゴシック" charset="-128"/>
              </a:rPr>
              <a:t>ata </a:t>
            </a:r>
            <a:r>
              <a:rPr lang="en-US" altLang="zh-CN" sz="3600" dirty="0">
                <a:ea typeface="宋体" charset="-122"/>
              </a:rPr>
              <a:t>T</a:t>
            </a:r>
            <a:r>
              <a:rPr lang="en-US" altLang="x-none" sz="3600" dirty="0">
                <a:ea typeface="ＭＳ Ｐゴシック" charset="-128"/>
              </a:rPr>
              <a:t>ransfer (RDT)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0538" y="1582738"/>
            <a:ext cx="7658100" cy="32178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I</a:t>
            </a:r>
            <a:r>
              <a:rPr lang="en-US" altLang="x-none" sz="2400" dirty="0">
                <a:ea typeface="ＭＳ Ｐゴシック" charset="-128"/>
              </a:rPr>
              <a:t>mportant in app., transport, link layers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Foundation to other protocols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We use the development of RDT to also better appreciate understanding distributed protocols</a:t>
            </a:r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Reliable </a:t>
            </a:r>
            <a:r>
              <a:rPr lang="en-US" altLang="zh-CN" sz="3200">
                <a:ea typeface="宋体" charset="-122"/>
              </a:rPr>
              <a:t>D</a:t>
            </a:r>
            <a:r>
              <a:rPr lang="en-US" altLang="x-none" sz="3200">
                <a:ea typeface="ＭＳ Ｐゴシック" charset="-128"/>
              </a:rPr>
              <a:t>ata </a:t>
            </a:r>
            <a:r>
              <a:rPr lang="en-US" altLang="zh-CN" sz="3200">
                <a:ea typeface="宋体" charset="-122"/>
              </a:rPr>
              <a:t>T</a:t>
            </a:r>
            <a:r>
              <a:rPr lang="en-US" altLang="x-none" sz="3200">
                <a:ea typeface="ＭＳ Ｐゴシック" charset="-128"/>
              </a:rPr>
              <a:t>ransfer</a:t>
            </a:r>
          </a:p>
        </p:txBody>
      </p:sp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77BA63-501A-024E-ABD2-8A475639F447}" type="slidenum">
              <a:rPr lang="en-US" altLang="x-none" sz="1400">
                <a:latin typeface="Times New Roman" charset="0"/>
              </a:rPr>
              <a:pPr eaLnBrk="1" hangingPunct="1"/>
              <a:t>49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90115" name="Picture 6" descr="rdt_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444625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itle 2"/>
          <p:cNvSpPr>
            <a:spLocks noGrp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r>
              <a:rPr lang="en-US" dirty="0">
                <a:latin typeface="Comic Sans MS" charset="0"/>
              </a:rPr>
              <a:t>An Upper Bound on Scalability</a:t>
            </a:r>
          </a:p>
        </p:txBody>
      </p:sp>
      <p:sp>
        <p:nvSpPr>
          <p:cNvPr id="177154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30273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TW" sz="2400" dirty="0">
                <a:latin typeface="Comic Sans MS" charset="0"/>
                <a:ea typeface="新細明體" charset="0"/>
                <a:cs typeface="新細明體" charset="0"/>
              </a:rPr>
              <a:t>Idea: use resources from both clients and the server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400" dirty="0">
                <a:latin typeface="Comic Sans MS" charset="0"/>
                <a:ea typeface="新細明體" charset="0"/>
                <a:cs typeface="新細明體" charset="0"/>
              </a:rPr>
              <a:t>Assume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need to achieve same rate to all clients</a:t>
            </a:r>
            <a:endParaRPr lang="en-US" altLang="zh-TW" sz="2000" dirty="0">
              <a:latin typeface="Comic Sans MS" charset="0"/>
              <a:ea typeface="新細明體" charset="0"/>
              <a:cs typeface="新細明體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000" dirty="0">
                <a:latin typeface="Comic Sans MS" charset="0"/>
                <a:ea typeface="新細明體" charset="0"/>
                <a:cs typeface="新細明體" charset="0"/>
              </a:rPr>
              <a:t>only uplinks can be bottlenecks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400" dirty="0">
                <a:latin typeface="Comic Sans MS" charset="0"/>
                <a:ea typeface="新細明體" charset="0"/>
                <a:cs typeface="新細明體" charset="0"/>
              </a:rPr>
              <a:t>What is an upper bound on scalability?</a:t>
            </a:r>
          </a:p>
        </p:txBody>
      </p:sp>
      <p:sp>
        <p:nvSpPr>
          <p:cNvPr id="17715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1A9D82-2305-5949-BEC9-A993F9FB3FD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177156" name="Group 4"/>
          <p:cNvGrpSpPr>
            <a:grpSpLocks/>
          </p:cNvGrpSpPr>
          <p:nvPr/>
        </p:nvGrpSpPr>
        <p:grpSpPr bwMode="auto">
          <a:xfrm>
            <a:off x="3989388" y="1828800"/>
            <a:ext cx="4248150" cy="3967163"/>
            <a:chOff x="385" y="572"/>
            <a:chExt cx="2676" cy="2499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1610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58" name="Oval 6"/>
            <p:cNvSpPr>
              <a:spLocks noChangeArrowheads="1"/>
            </p:cNvSpPr>
            <p:nvPr/>
          </p:nvSpPr>
          <p:spPr bwMode="auto">
            <a:xfrm>
              <a:off x="1610" y="1616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59" name="Oval 7"/>
            <p:cNvSpPr>
              <a:spLocks noChangeArrowheads="1"/>
            </p:cNvSpPr>
            <p:nvPr/>
          </p:nvSpPr>
          <p:spPr bwMode="auto">
            <a:xfrm>
              <a:off x="748" y="206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0" name="Oval 8"/>
            <p:cNvSpPr>
              <a:spLocks noChangeArrowheads="1"/>
            </p:cNvSpPr>
            <p:nvPr/>
          </p:nvSpPr>
          <p:spPr bwMode="auto">
            <a:xfrm>
              <a:off x="1020" y="2387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1" name="Oval 9"/>
            <p:cNvSpPr>
              <a:spLocks noChangeArrowheads="1"/>
            </p:cNvSpPr>
            <p:nvPr/>
          </p:nvSpPr>
          <p:spPr bwMode="auto">
            <a:xfrm>
              <a:off x="1383" y="256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2" name="Oval 10"/>
            <p:cNvSpPr>
              <a:spLocks noChangeArrowheads="1"/>
            </p:cNvSpPr>
            <p:nvPr/>
          </p:nvSpPr>
          <p:spPr bwMode="auto">
            <a:xfrm>
              <a:off x="2336" y="2205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3" name="Line 11"/>
            <p:cNvSpPr>
              <a:spLocks noChangeShapeType="1"/>
            </p:cNvSpPr>
            <p:nvPr/>
          </p:nvSpPr>
          <p:spPr bwMode="auto">
            <a:xfrm flipH="1">
              <a:off x="1746" y="98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 flipV="1">
              <a:off x="975" y="1797"/>
              <a:ext cx="63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5" name="Line 13"/>
            <p:cNvSpPr>
              <a:spLocks noChangeShapeType="1"/>
            </p:cNvSpPr>
            <p:nvPr/>
          </p:nvSpPr>
          <p:spPr bwMode="auto">
            <a:xfrm flipV="1">
              <a:off x="1202" y="1888"/>
              <a:ext cx="45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6" name="Line 14"/>
            <p:cNvSpPr>
              <a:spLocks noChangeShapeType="1"/>
            </p:cNvSpPr>
            <p:nvPr/>
          </p:nvSpPr>
          <p:spPr bwMode="auto">
            <a:xfrm flipV="1">
              <a:off x="1565" y="1888"/>
              <a:ext cx="136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7" name="Line 15"/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49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8" name="Text Box 16"/>
            <p:cNvSpPr txBox="1">
              <a:spLocks noChangeArrowheads="1"/>
            </p:cNvSpPr>
            <p:nvPr/>
          </p:nvSpPr>
          <p:spPr bwMode="auto">
            <a:xfrm>
              <a:off x="1837" y="572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server</a:t>
              </a:r>
            </a:p>
          </p:txBody>
        </p:sp>
        <p:sp>
          <p:nvSpPr>
            <p:cNvPr id="177169" name="Text Box 17"/>
            <p:cNvSpPr txBox="1">
              <a:spLocks noChangeArrowheads="1"/>
            </p:cNvSpPr>
            <p:nvPr/>
          </p:nvSpPr>
          <p:spPr bwMode="auto">
            <a:xfrm>
              <a:off x="1746" y="120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0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7170" name="Text Box 18"/>
            <p:cNvSpPr txBox="1">
              <a:spLocks noChangeArrowheads="1"/>
            </p:cNvSpPr>
            <p:nvPr/>
          </p:nvSpPr>
          <p:spPr bwMode="auto">
            <a:xfrm>
              <a:off x="385" y="184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1</a:t>
              </a:r>
            </a:p>
          </p:txBody>
        </p:sp>
        <p:sp>
          <p:nvSpPr>
            <p:cNvPr id="177171" name="Text Box 19"/>
            <p:cNvSpPr txBox="1">
              <a:spLocks noChangeArrowheads="1"/>
            </p:cNvSpPr>
            <p:nvPr/>
          </p:nvSpPr>
          <p:spPr bwMode="auto">
            <a:xfrm>
              <a:off x="415" y="243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2</a:t>
              </a:r>
            </a:p>
          </p:txBody>
        </p:sp>
        <p:sp>
          <p:nvSpPr>
            <p:cNvPr id="177172" name="Text Box 20"/>
            <p:cNvSpPr txBox="1">
              <a:spLocks noChangeArrowheads="1"/>
            </p:cNvSpPr>
            <p:nvPr/>
          </p:nvSpPr>
          <p:spPr bwMode="auto">
            <a:xfrm>
              <a:off x="1020" y="2840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3</a:t>
              </a:r>
            </a:p>
          </p:txBody>
        </p:sp>
        <p:sp>
          <p:nvSpPr>
            <p:cNvPr id="177173" name="Text Box 21"/>
            <p:cNvSpPr txBox="1">
              <a:spLocks noChangeArrowheads="1"/>
            </p:cNvSpPr>
            <p:nvPr/>
          </p:nvSpPr>
          <p:spPr bwMode="auto">
            <a:xfrm>
              <a:off x="2426" y="252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n</a:t>
              </a:r>
            </a:p>
          </p:txBody>
        </p:sp>
        <p:sp>
          <p:nvSpPr>
            <p:cNvPr id="177174" name="Text Box 22"/>
            <p:cNvSpPr txBox="1">
              <a:spLocks noChangeArrowheads="1"/>
            </p:cNvSpPr>
            <p:nvPr/>
          </p:nvSpPr>
          <p:spPr bwMode="auto">
            <a:xfrm>
              <a:off x="1111" y="170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1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7175" name="Text Box 23"/>
            <p:cNvSpPr txBox="1">
              <a:spLocks noChangeArrowheads="1"/>
            </p:cNvSpPr>
            <p:nvPr/>
          </p:nvSpPr>
          <p:spPr bwMode="auto">
            <a:xfrm>
              <a:off x="1156" y="197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2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7176" name="Text Box 24"/>
            <p:cNvSpPr txBox="1">
              <a:spLocks noChangeArrowheads="1"/>
            </p:cNvSpPr>
            <p:nvPr/>
          </p:nvSpPr>
          <p:spPr bwMode="auto">
            <a:xfrm>
              <a:off x="1383" y="211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3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7177" name="Text Box 25"/>
            <p:cNvSpPr txBox="1">
              <a:spLocks noChangeArrowheads="1"/>
            </p:cNvSpPr>
            <p:nvPr/>
          </p:nvSpPr>
          <p:spPr bwMode="auto">
            <a:xfrm>
              <a:off x="2064" y="184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n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7178" name="Oval 26"/>
            <p:cNvSpPr>
              <a:spLocks noChangeArrowheads="1"/>
            </p:cNvSpPr>
            <p:nvPr/>
          </p:nvSpPr>
          <p:spPr bwMode="auto">
            <a:xfrm>
              <a:off x="1791" y="265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79" name="Oval 27"/>
            <p:cNvSpPr>
              <a:spLocks noChangeArrowheads="1"/>
            </p:cNvSpPr>
            <p:nvPr/>
          </p:nvSpPr>
          <p:spPr bwMode="auto">
            <a:xfrm>
              <a:off x="1927" y="261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80" name="Oval 28"/>
            <p:cNvSpPr>
              <a:spLocks noChangeArrowheads="1"/>
            </p:cNvSpPr>
            <p:nvPr/>
          </p:nvSpPr>
          <p:spPr bwMode="auto">
            <a:xfrm>
              <a:off x="2064" y="256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138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674B26-F440-EC46-A183-14D33B3422B3}" type="slidenum">
              <a:rPr lang="en-US" altLang="x-none" sz="1400">
                <a:latin typeface="Times New Roman" charset="0"/>
              </a:rPr>
              <a:pPr eaLnBrk="1" hangingPunct="1"/>
              <a:t>50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Reliable </a:t>
            </a:r>
            <a:r>
              <a:rPr lang="en-US" altLang="zh-CN" sz="3200" dirty="0">
                <a:ea typeface="宋体" charset="-122"/>
              </a:rPr>
              <a:t>D</a:t>
            </a:r>
            <a:r>
              <a:rPr lang="en-US" altLang="x-none" sz="3200" dirty="0">
                <a:ea typeface="ＭＳ Ｐゴシック" charset="-128"/>
              </a:rPr>
              <a:t>ata </a:t>
            </a:r>
            <a:r>
              <a:rPr lang="en-US" altLang="zh-CN" sz="3200" dirty="0">
                <a:ea typeface="宋体" charset="-122"/>
              </a:rPr>
              <a:t>T</a:t>
            </a:r>
            <a:r>
              <a:rPr lang="en-US" altLang="x-none" sz="3200" dirty="0">
                <a:ea typeface="ＭＳ Ｐゴシック" charset="-128"/>
              </a:rPr>
              <a:t>ransfer: </a:t>
            </a:r>
            <a:r>
              <a:rPr lang="en-US" altLang="zh-CN" sz="3200" dirty="0">
                <a:ea typeface="宋体" charset="-122"/>
              </a:rPr>
              <a:t>G</a:t>
            </a:r>
            <a:r>
              <a:rPr lang="en-US" altLang="x-none" sz="3200" dirty="0">
                <a:ea typeface="ＭＳ Ｐゴシック" charset="-128"/>
              </a:rPr>
              <a:t>etting </a:t>
            </a:r>
            <a:r>
              <a:rPr lang="en-US" altLang="zh-CN" sz="3200" dirty="0">
                <a:ea typeface="宋体" charset="-122"/>
              </a:rPr>
              <a:t>S</a:t>
            </a:r>
            <a:r>
              <a:rPr lang="en-US" altLang="x-none" sz="3200" dirty="0">
                <a:ea typeface="ＭＳ Ｐゴシック" charset="-128"/>
              </a:rPr>
              <a:t>tarted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92163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send</a:t>
            </a:r>
          </a:p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side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receive</a:t>
            </a:r>
          </a:p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side</a:t>
            </a:r>
            <a:endParaRPr lang="en-US" altLang="x-none">
              <a:latin typeface="Times New Roman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92182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from above, (e.g., by app.)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83" name="Group 8"/>
            <p:cNvGrpSpPr>
              <a:grpSpLocks/>
            </p:cNvGrpSpPr>
            <p:nvPr/>
          </p:nvGrpSpPr>
          <p:grpSpPr bwMode="auto">
            <a:xfrm>
              <a:off x="144" y="930"/>
              <a:ext cx="2370" cy="882"/>
              <a:chOff x="144" y="942"/>
              <a:chExt cx="2370" cy="882"/>
            </a:xfrm>
          </p:grpSpPr>
          <p:sp>
            <p:nvSpPr>
              <p:cNvPr id="92184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5" name="Rectangle 10"/>
              <p:cNvSpPr>
                <a:spLocks noChangeArrowheads="1"/>
              </p:cNvSpPr>
              <p:nvPr/>
            </p:nvSpPr>
            <p:spPr bwMode="auto">
              <a:xfrm>
                <a:off x="144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92178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udt_send():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by rdt,</a:t>
              </a:r>
            </a:p>
            <a:p>
              <a:pPr eaLnBrk="1" hangingPunct="1"/>
              <a:r>
                <a:rPr lang="en-US" altLang="x-none" sz="1800">
                  <a:latin typeface="Comic Sans MS" charset="0"/>
                </a:rPr>
                <a:t>to transfer packet over </a:t>
              </a:r>
            </a:p>
            <a:p>
              <a:pPr eaLnBrk="1" hangingPunct="1"/>
              <a:r>
                <a:rPr lang="en-US" altLang="x-none" sz="1800">
                  <a:latin typeface="Comic Sans MS" charset="0"/>
                </a:rPr>
                <a:t>unreliable channel to receiver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79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92180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1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019675" y="4362450"/>
            <a:ext cx="3975100" cy="1914525"/>
            <a:chOff x="3162" y="2748"/>
            <a:chExt cx="2504" cy="1206"/>
          </a:xfrm>
        </p:grpSpPr>
        <p:sp>
          <p:nvSpPr>
            <p:cNvPr id="92174" name="Text Box 17"/>
            <p:cNvSpPr txBox="1">
              <a:spLocks noChangeArrowheads="1"/>
            </p:cNvSpPr>
            <p:nvPr/>
          </p:nvSpPr>
          <p:spPr bwMode="auto">
            <a:xfrm>
              <a:off x="3168" y="3368"/>
              <a:ext cx="24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rdt_rcv():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from below; when packet arrives on rcv-side of channel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75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206"/>
              <a:chOff x="3162" y="2748"/>
              <a:chExt cx="2370" cy="1206"/>
            </a:xfrm>
          </p:grpSpPr>
          <p:sp>
            <p:nvSpPr>
              <p:cNvPr id="92176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7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56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92170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deliver_data():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by </a:t>
              </a:r>
              <a:r>
                <a:rPr lang="en-US" altLang="x-none" sz="1800" b="1">
                  <a:latin typeface="Courier New" charset="0"/>
                </a:rPr>
                <a:t>rdt</a:t>
              </a:r>
              <a:r>
                <a:rPr lang="en-US" altLang="x-none" sz="1800">
                  <a:latin typeface="Comic Sans MS" charset="0"/>
                </a:rPr>
                <a:t> to deliver data to upper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71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92172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3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819782-F998-8240-839F-6227D5E2E854}" type="slidenum">
              <a:rPr lang="en-US" altLang="x-none" sz="1400">
                <a:latin typeface="Times New Roman" charset="0"/>
              </a:rPr>
              <a:pPr eaLnBrk="1" hangingPunct="1"/>
              <a:t>51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Reliable </a:t>
            </a:r>
            <a:r>
              <a:rPr lang="en-US" altLang="zh-CN" sz="3200">
                <a:ea typeface="宋体" charset="-122"/>
              </a:rPr>
              <a:t>D</a:t>
            </a:r>
            <a:r>
              <a:rPr lang="en-US" altLang="x-none" sz="3200">
                <a:ea typeface="ＭＳ Ｐゴシック" charset="-128"/>
              </a:rPr>
              <a:t>ata </a:t>
            </a:r>
            <a:r>
              <a:rPr lang="en-US" altLang="zh-CN" sz="3200">
                <a:ea typeface="宋体" charset="-122"/>
              </a:rPr>
              <a:t>T</a:t>
            </a:r>
            <a:r>
              <a:rPr lang="en-US" altLang="x-none" sz="3200">
                <a:ea typeface="ＭＳ Ｐゴシック" charset="-128"/>
              </a:rPr>
              <a:t>ransfer: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etting </a:t>
            </a:r>
            <a:r>
              <a:rPr lang="en-US" altLang="zh-CN" sz="3200">
                <a:ea typeface="宋体" charset="-122"/>
              </a:rPr>
              <a:t>S</a:t>
            </a:r>
            <a:r>
              <a:rPr lang="en-US" altLang="x-none" sz="3200">
                <a:ea typeface="ＭＳ Ｐゴシック" charset="-128"/>
              </a:rPr>
              <a:t>tarted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524000"/>
            <a:ext cx="7258050" cy="3352800"/>
          </a:xfrm>
          <a:noFill/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We</a:t>
            </a:r>
            <a:r>
              <a:rPr lang="ja-JP" altLang="en-US" sz="2400" dirty="0">
                <a:solidFill>
                  <a:srgbClr val="FF0000"/>
                </a:solidFill>
                <a:ea typeface="ＭＳ Ｐゴシック" charset="-128"/>
              </a:rPr>
              <a:t>’</a:t>
            </a:r>
            <a:r>
              <a:rPr lang="en-US" altLang="ja-JP" sz="2400" dirty="0" err="1">
                <a:solidFill>
                  <a:srgbClr val="FF0000"/>
                </a:solidFill>
                <a:ea typeface="ＭＳ Ｐゴシック" charset="-128"/>
              </a:rPr>
              <a:t>ll</a:t>
            </a:r>
            <a:r>
              <a:rPr lang="en-US" altLang="ja-JP" sz="2400" dirty="0">
                <a:solidFill>
                  <a:srgbClr val="FF0000"/>
                </a:solidFill>
                <a:ea typeface="ＭＳ Ｐゴシック" charset="-128"/>
              </a:rPr>
              <a:t>:</a:t>
            </a:r>
            <a:endParaRPr lang="en-US" altLang="ja-JP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incrementally develop sender, receiver sides of reliable data transfer protocol (</a:t>
            </a:r>
            <a:r>
              <a:rPr lang="en-US" altLang="x-none" sz="2400" dirty="0" err="1">
                <a:ea typeface="ＭＳ Ｐゴシック" charset="-128"/>
              </a:rPr>
              <a:t>rdt</a:t>
            </a:r>
            <a:r>
              <a:rPr lang="en-US" altLang="x-none" sz="2400" dirty="0">
                <a:ea typeface="ＭＳ Ｐゴシック" charset="-128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consider only unidirectional data transfer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but control info will flow on both directions !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 </a:t>
            </a:r>
            <a:r>
              <a:rPr lang="en-US" altLang="x-none" sz="2400" dirty="0">
                <a:solidFill>
                  <a:srgbClr val="C00000"/>
                </a:solidFill>
                <a:ea typeface="ＭＳ Ｐゴシック" charset="-128"/>
              </a:rPr>
              <a:t>finite state machines (FSM)</a:t>
            </a:r>
            <a:r>
              <a:rPr lang="en-US" altLang="x-none" sz="2400" dirty="0">
                <a:ea typeface="ＭＳ Ｐゴシック" charset="-128"/>
              </a:rPr>
              <a:t> to specify sender, receiver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3063875" y="4838700"/>
            <a:ext cx="917575" cy="942975"/>
            <a:chOff x="670" y="3294"/>
            <a:chExt cx="578" cy="594"/>
          </a:xfrm>
        </p:grpSpPr>
        <p:sp>
          <p:nvSpPr>
            <p:cNvPr id="94229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30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31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Comic Sans MS" charset="0"/>
                </a:rPr>
                <a:t>state</a:t>
              </a:r>
            </a:p>
            <a:p>
              <a:pPr algn="ctr" eaLnBrk="1" hangingPunct="1"/>
              <a:r>
                <a:rPr lang="en-US" altLang="x-none" sz="2000">
                  <a:latin typeface="Comic Sans MS" charset="0"/>
                </a:rPr>
                <a:t>1</a:t>
              </a:r>
            </a:p>
          </p:txBody>
        </p:sp>
      </p:grpSp>
      <p:sp>
        <p:nvSpPr>
          <p:cNvPr id="94213" name="Freeform 8"/>
          <p:cNvSpPr>
            <a:spLocks/>
          </p:cNvSpPr>
          <p:nvPr/>
        </p:nvSpPr>
        <p:spPr bwMode="auto">
          <a:xfrm>
            <a:off x="3981450" y="4857750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14" name="Group 9"/>
          <p:cNvGrpSpPr>
            <a:grpSpLocks/>
          </p:cNvGrpSpPr>
          <p:nvPr/>
        </p:nvGrpSpPr>
        <p:grpSpPr bwMode="auto">
          <a:xfrm>
            <a:off x="7816850" y="4943475"/>
            <a:ext cx="917575" cy="942975"/>
            <a:chOff x="670" y="3294"/>
            <a:chExt cx="578" cy="594"/>
          </a:xfrm>
        </p:grpSpPr>
        <p:sp>
          <p:nvSpPr>
            <p:cNvPr id="94226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27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28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Comic Sans MS" charset="0"/>
                </a:rPr>
                <a:t>state</a:t>
              </a:r>
            </a:p>
            <a:p>
              <a:pPr algn="ctr" eaLnBrk="1" hangingPunct="1"/>
              <a:r>
                <a:rPr lang="en-US" altLang="x-none" sz="2000">
                  <a:latin typeface="Comic Sans MS" charset="0"/>
                </a:rPr>
                <a:t>2</a:t>
              </a:r>
            </a:p>
          </p:txBody>
        </p:sp>
      </p:grp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4110038" y="4232275"/>
            <a:ext cx="3355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event causing state transition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4021138" y="45275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actions taken on state transition</a:t>
            </a:r>
            <a:endParaRPr lang="en-US" altLang="x-none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4105275" y="4572000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Rectangle 16"/>
          <p:cNvSpPr>
            <a:spLocks noChangeArrowheads="1"/>
          </p:cNvSpPr>
          <p:nvPr/>
        </p:nvSpPr>
        <p:spPr bwMode="auto">
          <a:xfrm>
            <a:off x="123825" y="4905375"/>
            <a:ext cx="2771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state:</a:t>
            </a:r>
            <a:r>
              <a:rPr lang="en-US" altLang="x-none" sz="1800">
                <a:latin typeface="Comic Sans MS" charset="0"/>
              </a:rPr>
              <a:t> when in this </a:t>
            </a:r>
            <a:r>
              <a:rPr lang="ja-JP" altLang="en-US" sz="1800">
                <a:latin typeface="Comic Sans MS" charset="0"/>
              </a:rPr>
              <a:t>“</a:t>
            </a:r>
            <a:r>
              <a:rPr lang="en-US" altLang="ja-JP" sz="1800">
                <a:latin typeface="Comic Sans MS" charset="0"/>
              </a:rPr>
              <a:t>state</a:t>
            </a:r>
            <a:r>
              <a:rPr lang="ja-JP" altLang="en-US" sz="1800">
                <a:latin typeface="Comic Sans MS" charset="0"/>
              </a:rPr>
              <a:t>”</a:t>
            </a:r>
            <a:r>
              <a:rPr lang="en-US" altLang="ja-JP" sz="1800">
                <a:latin typeface="Comic Sans MS" charset="0"/>
              </a:rPr>
              <a:t> next state uniquely determined by next event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94219" name="Freeform 17"/>
          <p:cNvSpPr>
            <a:spLocks/>
          </p:cNvSpPr>
          <p:nvPr/>
        </p:nvSpPr>
        <p:spPr bwMode="auto">
          <a:xfrm>
            <a:off x="3381375" y="5781675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0" name="Freeform 18"/>
          <p:cNvSpPr>
            <a:spLocks/>
          </p:cNvSpPr>
          <p:nvPr/>
        </p:nvSpPr>
        <p:spPr bwMode="auto">
          <a:xfrm flipH="1" flipV="1">
            <a:off x="8524875" y="5819775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3905250" y="5524500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581525" y="5327650"/>
            <a:ext cx="966788" cy="671513"/>
            <a:chOff x="3516" y="3260"/>
            <a:chExt cx="609" cy="423"/>
          </a:xfrm>
        </p:grpSpPr>
        <p:sp>
          <p:nvSpPr>
            <p:cNvPr id="94223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00"/>
                  </a:solidFill>
                  <a:latin typeface="Comic Sans MS" charset="0"/>
                </a:rPr>
                <a:t>event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94224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00"/>
                  </a:solidFill>
                  <a:latin typeface="Comic Sans MS" charset="0"/>
                </a:rPr>
                <a:t>actions</a:t>
              </a:r>
              <a:endParaRPr lang="en-US" altLang="x-none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94225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1" grpId="0"/>
      <p:bldP spid="171022" grpId="0"/>
      <p:bldP spid="171023" grpId="0" animBg="1"/>
      <p:bldP spid="1710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96258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review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 and error checking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</a:t>
            </a:r>
          </a:p>
          <a:p>
            <a:pPr lvl="1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latin typeface="Comic Sans MS" charset="0"/>
              </a:rPr>
              <a:t>perfect channel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818B77B-F0A2-E84A-9469-E34DF0EA3B00}" type="slidenum">
              <a:rPr lang="en-US" altLang="x-none" sz="1400">
                <a:latin typeface="Times New Roman" charset="0"/>
              </a:rPr>
              <a:pPr eaLnBrk="1" hangingPunct="1"/>
              <a:t>53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200" u="none">
                <a:ea typeface="ＭＳ Ｐゴシック" charset="-128"/>
              </a:rPr>
              <a:t>Rdt1.0: </a:t>
            </a:r>
            <a:r>
              <a:rPr lang="en-US" altLang="x-none" sz="2400">
                <a:ea typeface="ＭＳ Ｐゴシック" charset="-128"/>
              </a:rPr>
              <a:t>reliable transfer over a reliable channel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447800"/>
            <a:ext cx="7896225" cy="131127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separate FSMs for sender, receiver: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sends data into underlying channel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reads data from underlying channel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188" y="3398838"/>
            <a:ext cx="4268787" cy="1779587"/>
            <a:chOff x="484188" y="3398838"/>
            <a:chExt cx="4268787" cy="1779587"/>
          </a:xfrm>
        </p:grpSpPr>
        <p:sp>
          <p:nvSpPr>
            <p:cNvPr id="98309" name="Oval 4"/>
            <p:cNvSpPr>
              <a:spLocks noChangeArrowheads="1"/>
            </p:cNvSpPr>
            <p:nvPr/>
          </p:nvSpPr>
          <p:spPr bwMode="auto">
            <a:xfrm>
              <a:off x="808038" y="341471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310" name="Text Box 5"/>
            <p:cNvSpPr txBox="1">
              <a:spLocks noChangeArrowheads="1"/>
            </p:cNvSpPr>
            <p:nvPr/>
          </p:nvSpPr>
          <p:spPr bwMode="auto">
            <a:xfrm>
              <a:off x="882650" y="3500438"/>
              <a:ext cx="1098550" cy="91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call from above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98311" name="Freeform 6"/>
            <p:cNvSpPr>
              <a:spLocks/>
            </p:cNvSpPr>
            <p:nvPr/>
          </p:nvSpPr>
          <p:spPr bwMode="auto">
            <a:xfrm>
              <a:off x="1617663" y="3398838"/>
              <a:ext cx="611187" cy="1027112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12" name="Group 21"/>
            <p:cNvGrpSpPr>
              <a:grpSpLocks/>
            </p:cNvGrpSpPr>
            <p:nvPr/>
          </p:nvGrpSpPr>
          <p:grpSpPr bwMode="auto">
            <a:xfrm>
              <a:off x="2028825" y="3455988"/>
              <a:ext cx="2724150" cy="1065212"/>
              <a:chOff x="2028825" y="4287838"/>
              <a:chExt cx="2724150" cy="1065212"/>
            </a:xfrm>
          </p:grpSpPr>
          <p:sp>
            <p:nvSpPr>
              <p:cNvPr id="98324" name="Text Box 7"/>
              <p:cNvSpPr txBox="1">
                <a:spLocks noChangeArrowheads="1"/>
              </p:cNvSpPr>
              <p:nvPr/>
            </p:nvSpPr>
            <p:spPr bwMode="auto">
              <a:xfrm>
                <a:off x="2070100" y="4754563"/>
                <a:ext cx="2682875" cy="59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packet = make_pkt(data)</a:t>
                </a:r>
              </a:p>
              <a:p>
                <a:pPr eaLnBrk="1" hangingPunct="1"/>
                <a:r>
                  <a:rPr lang="en-US" altLang="x-none" sz="1600"/>
                  <a:t>udt_send(packet)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98325" name="Text Box 8"/>
              <p:cNvSpPr txBox="1">
                <a:spLocks noChangeArrowheads="1"/>
              </p:cNvSpPr>
              <p:nvPr/>
            </p:nvSpPr>
            <p:spPr bwMode="auto">
              <a:xfrm>
                <a:off x="2028825" y="4287838"/>
                <a:ext cx="2255838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98326" name="Line 9"/>
              <p:cNvSpPr>
                <a:spLocks noChangeShapeType="1"/>
              </p:cNvSpPr>
              <p:nvPr/>
            </p:nvSpPr>
            <p:spPr bwMode="auto">
              <a:xfrm>
                <a:off x="2128838" y="4630738"/>
                <a:ext cx="12969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13" name="Line 10"/>
            <p:cNvSpPr>
              <a:spLocks noChangeShapeType="1"/>
            </p:cNvSpPr>
            <p:nvPr/>
          </p:nvSpPr>
          <p:spPr bwMode="auto">
            <a:xfrm>
              <a:off x="484188" y="3398838"/>
              <a:ext cx="385762" cy="242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2" name="Text Box 19"/>
            <p:cNvSpPr txBox="1">
              <a:spLocks noChangeArrowheads="1"/>
            </p:cNvSpPr>
            <p:nvPr/>
          </p:nvSpPr>
          <p:spPr bwMode="auto">
            <a:xfrm>
              <a:off x="2085975" y="4721225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2663" y="3384550"/>
            <a:ext cx="4030662" cy="1835150"/>
            <a:chOff x="4792663" y="3384550"/>
            <a:chExt cx="4030662" cy="1835150"/>
          </a:xfrm>
        </p:grpSpPr>
        <p:sp>
          <p:nvSpPr>
            <p:cNvPr id="98314" name="Text Box 11"/>
            <p:cNvSpPr txBox="1">
              <a:spLocks noChangeArrowheads="1"/>
            </p:cNvSpPr>
            <p:nvPr/>
          </p:nvSpPr>
          <p:spPr bwMode="auto">
            <a:xfrm>
              <a:off x="6335713" y="3781425"/>
              <a:ext cx="248761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 (packet,data)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98315" name="Oval 12"/>
            <p:cNvSpPr>
              <a:spLocks noChangeArrowheads="1"/>
            </p:cNvSpPr>
            <p:nvPr/>
          </p:nvSpPr>
          <p:spPr bwMode="auto">
            <a:xfrm>
              <a:off x="5116513" y="3400425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316" name="Text Box 13"/>
            <p:cNvSpPr txBox="1">
              <a:spLocks noChangeArrowheads="1"/>
            </p:cNvSpPr>
            <p:nvPr/>
          </p:nvSpPr>
          <p:spPr bwMode="auto">
            <a:xfrm>
              <a:off x="5149850" y="3486150"/>
              <a:ext cx="1098550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dirty="0"/>
                <a:t>Wait for call from below</a:t>
              </a:r>
              <a:endParaRPr lang="en-US" altLang="x-none" sz="1600" dirty="0">
                <a:latin typeface="Times New Roman" charset="0"/>
              </a:endParaRPr>
            </a:p>
          </p:txBody>
        </p:sp>
        <p:sp>
          <p:nvSpPr>
            <p:cNvPr id="98317" name="Freeform 14"/>
            <p:cNvSpPr>
              <a:spLocks/>
            </p:cNvSpPr>
            <p:nvPr/>
          </p:nvSpPr>
          <p:spPr bwMode="auto">
            <a:xfrm>
              <a:off x="5926138" y="3384550"/>
              <a:ext cx="611187" cy="102711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8" name="Text Box 15"/>
            <p:cNvSpPr txBox="1">
              <a:spLocks noChangeArrowheads="1"/>
            </p:cNvSpPr>
            <p:nvPr/>
          </p:nvSpPr>
          <p:spPr bwMode="auto">
            <a:xfrm>
              <a:off x="6337300" y="3441700"/>
              <a:ext cx="22558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600">
                <a:latin typeface="Times New Roman" charset="0"/>
              </a:endParaRPr>
            </a:p>
          </p:txBody>
        </p:sp>
        <p:sp>
          <p:nvSpPr>
            <p:cNvPr id="98319" name="Line 16"/>
            <p:cNvSpPr>
              <a:spLocks noChangeShapeType="1"/>
            </p:cNvSpPr>
            <p:nvPr/>
          </p:nvSpPr>
          <p:spPr bwMode="auto">
            <a:xfrm>
              <a:off x="6437313" y="3784600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0" name="Line 17"/>
            <p:cNvSpPr>
              <a:spLocks noChangeShapeType="1"/>
            </p:cNvSpPr>
            <p:nvPr/>
          </p:nvSpPr>
          <p:spPr bwMode="auto">
            <a:xfrm>
              <a:off x="4792663" y="3384550"/>
              <a:ext cx="385762" cy="242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1" name="Rectangle 18"/>
            <p:cNvSpPr>
              <a:spLocks noChangeArrowheads="1"/>
            </p:cNvSpPr>
            <p:nvPr/>
          </p:nvSpPr>
          <p:spPr bwMode="auto">
            <a:xfrm>
              <a:off x="6351588" y="3460750"/>
              <a:ext cx="15414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rdt_rcv(packet)</a:t>
              </a:r>
            </a:p>
          </p:txBody>
        </p:sp>
        <p:sp>
          <p:nvSpPr>
            <p:cNvPr id="98323" name="Text Box 20"/>
            <p:cNvSpPr txBox="1">
              <a:spLocks noChangeArrowheads="1"/>
            </p:cNvSpPr>
            <p:nvPr/>
          </p:nvSpPr>
          <p:spPr bwMode="auto">
            <a:xfrm>
              <a:off x="6069013" y="4762500"/>
              <a:ext cx="1366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receiver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533816" y="5684838"/>
            <a:ext cx="5436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Exercise</a:t>
            </a:r>
            <a:r>
              <a:rPr lang="en-US"/>
              <a:t>: Prove correctness of Rdt1.0.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8A34772-60EC-1A4A-81C4-7C746EFD9C07}" type="slidenum">
              <a:rPr lang="en-US" altLang="x-none" sz="1400">
                <a:latin typeface="Times New Roman" charset="0"/>
              </a:rPr>
              <a:pPr eaLnBrk="1" hangingPunct="1"/>
              <a:t>54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Potential Channel Errors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930400"/>
            <a:ext cx="7896225" cy="30194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bit errors</a:t>
            </a:r>
          </a:p>
          <a:p>
            <a:pPr>
              <a:buFont typeface="Wingdings" pitchFamily="2" charset="2"/>
              <a:buChar char="q"/>
            </a:pPr>
            <a:endParaRPr lang="en-US" altLang="zh-CN" sz="32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loss (drop) of packets</a:t>
            </a:r>
          </a:p>
          <a:p>
            <a:pPr>
              <a:buFont typeface="Wingdings" pitchFamily="2" charset="2"/>
              <a:buChar char="q"/>
            </a:pPr>
            <a:endParaRPr lang="en-US" altLang="zh-CN" sz="32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reordering or duplication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533400" y="5535613"/>
            <a:ext cx="8077200" cy="760412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altLang="zh-CN" sz="2000" kern="0">
                <a:solidFill>
                  <a:srgbClr val="FF0000"/>
                </a:solidFill>
                <a:latin typeface="+mn-lt"/>
                <a:ea typeface="宋体" pitchFamily="2" charset="-122"/>
                <a:cs typeface="ＭＳ Ｐゴシック" charset="0"/>
              </a:rPr>
              <a:t>C</a:t>
            </a:r>
            <a:r>
              <a:rPr lang="en-US" sz="2000" kern="0">
                <a:solidFill>
                  <a:srgbClr val="FF0000"/>
                </a:solidFill>
                <a:latin typeface="+mn-lt"/>
                <a:ea typeface="+mn-ea"/>
                <a:cs typeface="ＭＳ Ｐゴシック" charset="0"/>
              </a:rPr>
              <a:t>haracteristics of unreliable channel will determine complexity of reliable data transfer protocol (rdt).</a:t>
            </a:r>
            <a:endParaRPr lang="en-US" sz="2000" kern="0" dirty="0">
              <a:solidFill>
                <a:srgbClr val="FF0000"/>
              </a:solidFill>
              <a:latin typeface="+mn-lt"/>
              <a:ea typeface="+mn-ea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/>
      <p:bldP spid="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102402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 and error checking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dirty="0">
                <a:latin typeface="Comic Sans MS" charset="0"/>
              </a:rPr>
              <a:t>perfect channel</a:t>
            </a:r>
          </a:p>
          <a:p>
            <a:pPr lvl="1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latin typeface="Comic Sans MS" charset="0"/>
              </a:rPr>
              <a:t>channel with bit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BB54CF-F969-D94D-A6FE-528E8DA5AE79}" type="slidenum">
              <a:rPr lang="en-US" altLang="x-none" sz="1400">
                <a:latin typeface="Times New Roman" charset="0"/>
              </a:rPr>
              <a:pPr eaLnBrk="1" hangingPunct="1"/>
              <a:t>56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C</a:t>
            </a:r>
            <a:r>
              <a:rPr lang="en-US" altLang="x-none" sz="3600">
                <a:ea typeface="ＭＳ Ｐゴシック" charset="-128"/>
              </a:rPr>
              <a:t>hannel </a:t>
            </a:r>
            <a:r>
              <a:rPr lang="en-US" altLang="zh-CN" sz="3600">
                <a:ea typeface="宋体" charset="-122"/>
              </a:rPr>
              <a:t>W</a:t>
            </a:r>
            <a:r>
              <a:rPr lang="en-US" altLang="x-none" sz="3600">
                <a:ea typeface="ＭＳ Ｐゴシック" charset="-128"/>
              </a:rPr>
              <a:t>ith </a:t>
            </a:r>
            <a:r>
              <a:rPr lang="en-US" altLang="zh-CN" sz="3600">
                <a:ea typeface="宋体" charset="-122"/>
              </a:rPr>
              <a:t>B</a:t>
            </a:r>
            <a:r>
              <a:rPr lang="en-US" altLang="x-none" sz="3600">
                <a:ea typeface="ＭＳ Ｐゴシック" charset="-128"/>
              </a:rPr>
              <a:t>it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463" y="1609725"/>
            <a:ext cx="8389937" cy="49847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Assume: U</a:t>
            </a:r>
            <a:r>
              <a:rPr lang="en-US" altLang="x-none" sz="2400" dirty="0">
                <a:ea typeface="ＭＳ Ｐゴシック" charset="-128"/>
              </a:rPr>
              <a:t>nderlying channel 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may only flip bits</a:t>
            </a:r>
            <a:r>
              <a:rPr lang="en-US" altLang="x-none" sz="2400" dirty="0">
                <a:ea typeface="ＭＳ Ｐゴシック" charset="-128"/>
              </a:rPr>
              <a:t> in packet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4188" y="3398838"/>
            <a:ext cx="4268787" cy="1779587"/>
            <a:chOff x="484188" y="3398838"/>
            <a:chExt cx="4268787" cy="1779587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808038" y="341471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82650" y="3500438"/>
              <a:ext cx="1098550" cy="91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call from above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617663" y="3398838"/>
              <a:ext cx="611187" cy="1027112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2028825" y="3455988"/>
              <a:ext cx="2724150" cy="1065212"/>
              <a:chOff x="2028825" y="4287838"/>
              <a:chExt cx="2724150" cy="1065212"/>
            </a:xfrm>
          </p:grpSpPr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2070100" y="4754563"/>
                <a:ext cx="2682875" cy="59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packet = make_pkt(data)</a:t>
                </a:r>
              </a:p>
              <a:p>
                <a:pPr eaLnBrk="1" hangingPunct="1"/>
                <a:r>
                  <a:rPr lang="en-US" altLang="x-none" sz="1600"/>
                  <a:t>udt_send(packet)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2028825" y="4287838"/>
                <a:ext cx="2255838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2128838" y="4630738"/>
                <a:ext cx="12969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84188" y="3398838"/>
              <a:ext cx="385762" cy="242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2085975" y="4721225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92663" y="3384550"/>
            <a:ext cx="4030662" cy="1835150"/>
            <a:chOff x="4792663" y="3384550"/>
            <a:chExt cx="4030662" cy="1835150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6335713" y="3781425"/>
              <a:ext cx="248761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 (packet,data)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5116513" y="3400425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5149850" y="3486150"/>
              <a:ext cx="1098550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dirty="0"/>
                <a:t>Wait for call from below</a:t>
              </a:r>
              <a:endParaRPr lang="en-US" altLang="x-none" sz="1600" dirty="0">
                <a:latin typeface="Times New Roman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5926138" y="3384550"/>
              <a:ext cx="611187" cy="102711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6337300" y="3441700"/>
              <a:ext cx="22558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600">
                <a:latin typeface="Times New Roman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6437313" y="3784600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4792663" y="3384550"/>
              <a:ext cx="385762" cy="242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351588" y="3460750"/>
              <a:ext cx="15414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rdt_rcv(packet)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069013" y="4762500"/>
              <a:ext cx="1366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receiver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33816" y="5684838"/>
            <a:ext cx="68916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Exercise: What correctness requirement(s) rdt1.0</a:t>
            </a:r>
            <a:br>
              <a:rPr lang="en-US" dirty="0"/>
            </a:br>
            <a:r>
              <a:rPr lang="en-US" dirty="0"/>
              <a:t>cannot provide?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BB54CF-F969-D94D-A6FE-528E8DA5AE79}" type="slidenum">
              <a:rPr lang="en-US" altLang="x-none" sz="1400">
                <a:latin typeface="Times New Roman" charset="0"/>
              </a:rPr>
              <a:pPr eaLnBrk="1" hangingPunct="1"/>
              <a:t>57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C</a:t>
            </a:r>
            <a:r>
              <a:rPr lang="en-US" altLang="x-none" sz="3600">
                <a:ea typeface="ＭＳ Ｐゴシック" charset="-128"/>
              </a:rPr>
              <a:t>hannel </a:t>
            </a:r>
            <a:r>
              <a:rPr lang="en-US" altLang="zh-CN" sz="3600">
                <a:ea typeface="宋体" charset="-122"/>
              </a:rPr>
              <a:t>W</a:t>
            </a:r>
            <a:r>
              <a:rPr lang="en-US" altLang="x-none" sz="3600">
                <a:ea typeface="ＭＳ Ｐゴシック" charset="-128"/>
              </a:rPr>
              <a:t>ith </a:t>
            </a:r>
            <a:r>
              <a:rPr lang="en-US" altLang="zh-CN" sz="3600">
                <a:ea typeface="宋体" charset="-122"/>
              </a:rPr>
              <a:t>B</a:t>
            </a:r>
            <a:r>
              <a:rPr lang="en-US" altLang="x-none" sz="3600">
                <a:ea typeface="ＭＳ Ｐゴシック" charset="-128"/>
              </a:rPr>
              <a:t>it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463" y="1609725"/>
            <a:ext cx="8389937" cy="49847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N</a:t>
            </a:r>
            <a:r>
              <a:rPr lang="en-US" altLang="x-none" sz="2400" dirty="0">
                <a:ea typeface="ＭＳ Ｐゴシック" charset="-128"/>
              </a:rPr>
              <a:t>ew mechanisms in </a:t>
            </a:r>
            <a:r>
              <a:rPr lang="en-US" altLang="x-none" sz="2400" b="1" dirty="0">
                <a:latin typeface="Courier New" charset="0"/>
                <a:ea typeface="ＭＳ Ｐゴシック" charset="-128"/>
              </a:rPr>
              <a:t>rdt2.0</a:t>
            </a:r>
            <a:r>
              <a:rPr lang="en-US" altLang="x-none" sz="2400" dirty="0">
                <a:ea typeface="ＭＳ Ｐゴシック" charset="-128"/>
              </a:rPr>
              <a:t> (beyond </a:t>
            </a:r>
            <a:r>
              <a:rPr lang="en-US" altLang="x-none" sz="2400" b="1" dirty="0">
                <a:latin typeface="Courier New" charset="0"/>
                <a:ea typeface="ＭＳ Ｐゴシック" charset="-128"/>
              </a:rPr>
              <a:t>rdt1.0</a:t>
            </a:r>
            <a:r>
              <a:rPr lang="en-US" altLang="x-none" sz="2400" dirty="0">
                <a:ea typeface="ＭＳ Ｐゴシック" charset="-128"/>
              </a:rPr>
              <a:t>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error detection: recall: UDP checksum/Ethernet CRC detects bit errors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feedback: control </a:t>
            </a:r>
            <a:r>
              <a:rPr lang="en-US" altLang="x-none" sz="2000" dirty="0" err="1">
                <a:ea typeface="ＭＳ Ｐゴシック" charset="-128"/>
              </a:rPr>
              <a:t>msgs</a:t>
            </a:r>
            <a:r>
              <a:rPr lang="en-US" altLang="x-none" sz="2000" dirty="0">
                <a:ea typeface="ＭＳ Ｐゴシック" charset="-128"/>
              </a:rPr>
              <a:t> (ACK,NAK) </a:t>
            </a:r>
            <a:r>
              <a:rPr lang="en-US" altLang="x-none" sz="2000" dirty="0" err="1">
                <a:ea typeface="ＭＳ Ｐゴシック" charset="-128"/>
              </a:rPr>
              <a:t>rcvr</a:t>
            </a:r>
            <a:r>
              <a:rPr lang="en-US" altLang="x-none" sz="2000" dirty="0">
                <a:ea typeface="ＭＳ Ｐゴシック" charset="-128"/>
              </a:rPr>
              <a:t>-&gt;sender</a:t>
            </a:r>
            <a:endParaRPr lang="en-US" altLang="zh-CN" i="1" dirty="0">
              <a:ea typeface="宋体" charset="-122"/>
            </a:endParaRPr>
          </a:p>
          <a:p>
            <a:pPr lvl="2"/>
            <a:r>
              <a:rPr lang="en-US" altLang="x-none" sz="1600" i="1" dirty="0">
                <a:solidFill>
                  <a:srgbClr val="FF0000"/>
                </a:solidFill>
                <a:ea typeface="ＭＳ Ｐゴシック" charset="-128"/>
              </a:rPr>
              <a:t>acknowledgements (ACKs):</a:t>
            </a:r>
            <a:r>
              <a:rPr lang="en-US" altLang="x-none" sz="1600" dirty="0">
                <a:ea typeface="ＭＳ Ｐゴシック" charset="-128"/>
              </a:rPr>
              <a:t> receiver explicitly tells sender that </a:t>
            </a:r>
            <a:r>
              <a:rPr lang="en-US" altLang="x-none" sz="1600" dirty="0" err="1">
                <a:ea typeface="ＭＳ Ｐゴシック" charset="-128"/>
              </a:rPr>
              <a:t>pkt</a:t>
            </a:r>
            <a:r>
              <a:rPr lang="en-US" altLang="x-none" sz="1600" dirty="0">
                <a:ea typeface="ＭＳ Ｐゴシック" charset="-128"/>
              </a:rPr>
              <a:t> received OK</a:t>
            </a:r>
          </a:p>
          <a:p>
            <a:pPr lvl="2"/>
            <a:r>
              <a:rPr lang="en-US" altLang="x-none" sz="1600" i="1" dirty="0">
                <a:solidFill>
                  <a:srgbClr val="FF0000"/>
                </a:solidFill>
                <a:ea typeface="ＭＳ Ｐゴシック" charset="-128"/>
              </a:rPr>
              <a:t>negative acknowledgements (NAKs):</a:t>
            </a:r>
            <a:r>
              <a:rPr lang="en-US" altLang="x-none" sz="1600" dirty="0">
                <a:ea typeface="ＭＳ Ｐゴシック" charset="-128"/>
              </a:rPr>
              <a:t>  receiver explicitly tells sender that </a:t>
            </a:r>
            <a:r>
              <a:rPr lang="en-US" altLang="x-none" sz="1600" dirty="0" err="1">
                <a:ea typeface="ＭＳ Ｐゴシック" charset="-128"/>
              </a:rPr>
              <a:t>pkt</a:t>
            </a:r>
            <a:r>
              <a:rPr lang="en-US" altLang="x-none" sz="1600" dirty="0">
                <a:ea typeface="ＭＳ Ｐゴシック" charset="-128"/>
              </a:rPr>
              <a:t> had errors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retransmission</a:t>
            </a:r>
          </a:p>
          <a:p>
            <a:pPr lvl="2"/>
            <a:r>
              <a:rPr lang="en-US" altLang="x-none" dirty="0">
                <a:latin typeface="Times New Roman" charset="0"/>
                <a:ea typeface="ＭＳ Ｐゴシック" charset="-128"/>
              </a:rPr>
              <a:t>sender retransmits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pkt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 on receipt of NAK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4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18E827-6C82-4F48-A85C-67A077EB3412}" type="slidenum">
              <a:rPr lang="en-US" altLang="x-none" sz="1400">
                <a:latin typeface="Times New Roman" charset="0"/>
              </a:rPr>
              <a:pPr eaLnBrk="1" hangingPunct="1"/>
              <a:t>58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FSM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pecification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6499" name="Oval 3"/>
          <p:cNvSpPr>
            <a:spLocks noChangeArrowheads="1"/>
          </p:cNvSpPr>
          <p:nvPr/>
        </p:nvSpPr>
        <p:spPr bwMode="auto">
          <a:xfrm>
            <a:off x="696913" y="2371725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81050" y="25146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252788" y="2087563"/>
            <a:ext cx="2370137" cy="1254125"/>
            <a:chOff x="2049" y="1213"/>
            <a:chExt cx="1493" cy="790"/>
          </a:xfrm>
        </p:grpSpPr>
        <p:sp>
          <p:nvSpPr>
            <p:cNvPr id="106535" name="Freeform 14"/>
            <p:cNvSpPr>
              <a:spLocks/>
            </p:cNvSpPr>
            <p:nvPr/>
          </p:nvSpPr>
          <p:spPr bwMode="auto">
            <a:xfrm>
              <a:off x="2049" y="1440"/>
              <a:ext cx="294" cy="563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6" name="Text Box 15"/>
            <p:cNvSpPr txBox="1">
              <a:spLocks noChangeArrowheads="1"/>
            </p:cNvSpPr>
            <p:nvPr/>
          </p:nvSpPr>
          <p:spPr bwMode="auto">
            <a:xfrm>
              <a:off x="2244" y="1638"/>
              <a:ext cx="11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37" name="Text Box 16"/>
            <p:cNvSpPr txBox="1">
              <a:spLocks noChangeArrowheads="1"/>
            </p:cNvSpPr>
            <p:nvPr/>
          </p:nvSpPr>
          <p:spPr bwMode="auto">
            <a:xfrm>
              <a:off x="2228" y="1213"/>
              <a:ext cx="1314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</a:t>
              </a:r>
            </a:p>
            <a:p>
              <a:pPr eaLnBrk="1" hangingPunct="1"/>
              <a:r>
                <a:rPr lang="en-US" altLang="x-none" sz="1600"/>
                <a:t>   isNAK(rcvpkt)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38" name="Line 17"/>
            <p:cNvSpPr>
              <a:spLocks noChangeShapeType="1"/>
            </p:cNvSpPr>
            <p:nvPr/>
          </p:nvSpPr>
          <p:spPr bwMode="auto">
            <a:xfrm>
              <a:off x="2303" y="1638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02" name="Line 25"/>
          <p:cNvSpPr>
            <a:spLocks noChangeShapeType="1"/>
          </p:cNvSpPr>
          <p:nvPr/>
        </p:nvSpPr>
        <p:spPr bwMode="auto">
          <a:xfrm>
            <a:off x="6334125" y="365918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573838" y="2514600"/>
            <a:ext cx="1924050" cy="1265238"/>
            <a:chOff x="4141" y="1482"/>
            <a:chExt cx="1212" cy="797"/>
          </a:xfrm>
        </p:grpSpPr>
        <p:grpSp>
          <p:nvGrpSpPr>
            <p:cNvPr id="106530" name="Group 18"/>
            <p:cNvGrpSpPr>
              <a:grpSpLocks/>
            </p:cNvGrpSpPr>
            <p:nvPr/>
          </p:nvGrpSpPr>
          <p:grpSpPr bwMode="auto">
            <a:xfrm>
              <a:off x="4141" y="1482"/>
              <a:ext cx="1212" cy="541"/>
              <a:chOff x="2222" y="2660"/>
              <a:chExt cx="1212" cy="541"/>
            </a:xfrm>
          </p:grpSpPr>
          <p:sp>
            <p:nvSpPr>
              <p:cNvPr id="106532" name="Text Box 19"/>
              <p:cNvSpPr txBox="1">
                <a:spLocks noChangeArrowheads="1"/>
              </p:cNvSpPr>
              <p:nvPr/>
            </p:nvSpPr>
            <p:spPr bwMode="auto">
              <a:xfrm>
                <a:off x="2222" y="3039"/>
                <a:ext cx="115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udt_send(NAK)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06533" name="Text Box 20"/>
              <p:cNvSpPr txBox="1">
                <a:spLocks noChangeArrowheads="1"/>
              </p:cNvSpPr>
              <p:nvPr/>
            </p:nvSpPr>
            <p:spPr bwMode="auto">
              <a:xfrm>
                <a:off x="2225" y="2660"/>
                <a:ext cx="1209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 </a:t>
                </a:r>
              </a:p>
              <a:p>
                <a:pPr eaLnBrk="1" hangingPunct="1"/>
                <a:r>
                  <a:rPr lang="en-US" altLang="x-none" sz="1600"/>
                  <a:t>  corrupt(rcvpkt)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06534" name="Line 21"/>
              <p:cNvSpPr>
                <a:spLocks noChangeShapeType="1"/>
              </p:cNvSpPr>
              <p:nvPr/>
            </p:nvSpPr>
            <p:spPr bwMode="auto">
              <a:xfrm>
                <a:off x="2285" y="304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531" name="Freeform 26"/>
            <p:cNvSpPr>
              <a:spLocks/>
            </p:cNvSpPr>
            <p:nvPr/>
          </p:nvSpPr>
          <p:spPr bwMode="auto">
            <a:xfrm>
              <a:off x="4203" y="1983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504" name="Group 27"/>
          <p:cNvGrpSpPr>
            <a:grpSpLocks/>
          </p:cNvGrpSpPr>
          <p:nvPr/>
        </p:nvGrpSpPr>
        <p:grpSpPr bwMode="auto">
          <a:xfrm>
            <a:off x="6764338" y="3730625"/>
            <a:ext cx="1217612" cy="962025"/>
            <a:chOff x="1390" y="3347"/>
            <a:chExt cx="767" cy="606"/>
          </a:xfrm>
        </p:grpSpPr>
        <p:sp>
          <p:nvSpPr>
            <p:cNvPr id="106528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6529" name="Text Box 29"/>
            <p:cNvSpPr txBox="1">
              <a:spLocks noChangeArrowheads="1"/>
            </p:cNvSpPr>
            <p:nvPr/>
          </p:nvSpPr>
          <p:spPr bwMode="auto">
            <a:xfrm>
              <a:off x="1401" y="3445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</a:t>
              </a:r>
              <a:r>
                <a:rPr lang="en-US" altLang="zh-CN" sz="1600">
                  <a:ea typeface="宋体" charset="-122"/>
                </a:rPr>
                <a:t>data</a:t>
              </a:r>
              <a:endParaRPr lang="en-US" altLang="x-none" sz="1600">
                <a:latin typeface="Times New Roman" charset="0"/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297613" y="4625975"/>
            <a:ext cx="2165350" cy="1470025"/>
            <a:chOff x="3967" y="2812"/>
            <a:chExt cx="1364" cy="926"/>
          </a:xfrm>
        </p:grpSpPr>
        <p:sp>
          <p:nvSpPr>
            <p:cNvPr id="106524" name="Text Box 7"/>
            <p:cNvSpPr txBox="1">
              <a:spLocks noChangeArrowheads="1"/>
            </p:cNvSpPr>
            <p:nvPr/>
          </p:nvSpPr>
          <p:spPr bwMode="auto">
            <a:xfrm>
              <a:off x="3981" y="3348"/>
              <a:ext cx="135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extract(rcvpkt,data)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</a:p>
            <a:p>
              <a:pPr eaLnBrk="1" hangingPunct="1"/>
              <a:r>
                <a:rPr lang="en-US" altLang="x-none" sz="1600"/>
                <a:t>udt_send(ACK)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25" name="Text Box 8"/>
            <p:cNvSpPr txBox="1">
              <a:spLocks noChangeArrowheads="1"/>
            </p:cNvSpPr>
            <p:nvPr/>
          </p:nvSpPr>
          <p:spPr bwMode="auto">
            <a:xfrm>
              <a:off x="3967" y="3012"/>
              <a:ext cx="135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 notcorrupt(rcvpkt)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26" name="Line 9"/>
            <p:cNvSpPr>
              <a:spLocks noChangeShapeType="1"/>
            </p:cNvSpPr>
            <p:nvPr/>
          </p:nvSpPr>
          <p:spPr bwMode="auto">
            <a:xfrm>
              <a:off x="4044" y="3383"/>
              <a:ext cx="9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7" name="Freeform 30"/>
            <p:cNvSpPr>
              <a:spLocks/>
            </p:cNvSpPr>
            <p:nvPr/>
          </p:nvSpPr>
          <p:spPr bwMode="auto">
            <a:xfrm flipV="1">
              <a:off x="4211" y="2812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06" name="Text Box 31"/>
          <p:cNvSpPr txBox="1">
            <a:spLocks noChangeArrowheads="1"/>
          </p:cNvSpPr>
          <p:nvPr/>
        </p:nvSpPr>
        <p:spPr bwMode="auto">
          <a:xfrm>
            <a:off x="866775" y="432911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sender</a:t>
            </a:r>
          </a:p>
        </p:txBody>
      </p:sp>
      <p:sp>
        <p:nvSpPr>
          <p:cNvPr id="106507" name="Text Box 32"/>
          <p:cNvSpPr txBox="1">
            <a:spLocks noChangeArrowheads="1"/>
          </p:cNvSpPr>
          <p:nvPr/>
        </p:nvSpPr>
        <p:spPr bwMode="auto">
          <a:xfrm>
            <a:off x="6913563" y="1641475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receiver</a:t>
            </a:r>
          </a:p>
        </p:txBody>
      </p:sp>
      <p:sp>
        <p:nvSpPr>
          <p:cNvPr id="106508" name="Line 33"/>
          <p:cNvSpPr>
            <a:spLocks noChangeShapeType="1"/>
          </p:cNvSpPr>
          <p:nvPr/>
        </p:nvSpPr>
        <p:spPr bwMode="auto">
          <a:xfrm>
            <a:off x="349250" y="23288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004888" y="1374775"/>
            <a:ext cx="3643312" cy="1971675"/>
            <a:chOff x="633" y="764"/>
            <a:chExt cx="2295" cy="1242"/>
          </a:xfrm>
        </p:grpSpPr>
        <p:grpSp>
          <p:nvGrpSpPr>
            <p:cNvPr id="106515" name="Group 22"/>
            <p:cNvGrpSpPr>
              <a:grpSpLocks/>
            </p:cNvGrpSpPr>
            <p:nvPr/>
          </p:nvGrpSpPr>
          <p:grpSpPr bwMode="auto">
            <a:xfrm>
              <a:off x="1469" y="1400"/>
              <a:ext cx="739" cy="606"/>
              <a:chOff x="1565" y="2116"/>
              <a:chExt cx="739" cy="606"/>
            </a:xfrm>
          </p:grpSpPr>
          <p:sp>
            <p:nvSpPr>
              <p:cNvPr id="106522" name="Oval 23"/>
              <p:cNvSpPr>
                <a:spLocks noChangeArrowheads="1"/>
              </p:cNvSpPr>
              <p:nvPr/>
            </p:nvSpPr>
            <p:spPr bwMode="auto">
              <a:xfrm>
                <a:off x="1565" y="2116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06523" name="Text Box 24"/>
              <p:cNvSpPr txBox="1">
                <a:spLocks noChangeArrowheads="1"/>
              </p:cNvSpPr>
              <p:nvPr/>
            </p:nvSpPr>
            <p:spPr bwMode="auto">
              <a:xfrm>
                <a:off x="1627" y="2198"/>
                <a:ext cx="67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Wait for ACK or NAK</a:t>
                </a:r>
                <a:endParaRPr lang="en-US" altLang="x-none" sz="1600">
                  <a:latin typeface="Times New Roman" charset="0"/>
                </a:endParaRPr>
              </a:p>
            </p:txBody>
          </p:sp>
        </p:grpSp>
        <p:grpSp>
          <p:nvGrpSpPr>
            <p:cNvPr id="106516" name="Group 39"/>
            <p:cNvGrpSpPr>
              <a:grpSpLocks/>
            </p:cNvGrpSpPr>
            <p:nvPr/>
          </p:nvGrpSpPr>
          <p:grpSpPr bwMode="auto">
            <a:xfrm>
              <a:off x="633" y="764"/>
              <a:ext cx="2295" cy="639"/>
              <a:chOff x="633" y="764"/>
              <a:chExt cx="2295" cy="639"/>
            </a:xfrm>
          </p:grpSpPr>
          <p:sp>
            <p:nvSpPr>
              <p:cNvPr id="106517" name="Text Box 5"/>
              <p:cNvSpPr txBox="1">
                <a:spLocks noChangeArrowheads="1"/>
              </p:cNvSpPr>
              <p:nvPr/>
            </p:nvSpPr>
            <p:spPr bwMode="auto">
              <a:xfrm>
                <a:off x="633" y="939"/>
                <a:ext cx="22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snkpkt = make_pkt(data, checksum)</a:t>
                </a:r>
              </a:p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grpSp>
            <p:nvGrpSpPr>
              <p:cNvPr id="106518" name="Group 37"/>
              <p:cNvGrpSpPr>
                <a:grpSpLocks/>
              </p:cNvGrpSpPr>
              <p:nvPr/>
            </p:nvGrpSpPr>
            <p:grpSpPr bwMode="auto">
              <a:xfrm>
                <a:off x="650" y="764"/>
                <a:ext cx="1421" cy="639"/>
                <a:chOff x="650" y="764"/>
                <a:chExt cx="1421" cy="639"/>
              </a:xfrm>
            </p:grpSpPr>
            <p:sp>
              <p:nvSpPr>
                <p:cNvPr id="106519" name="Line 6"/>
                <p:cNvSpPr>
                  <a:spLocks noChangeShapeType="1"/>
                </p:cNvSpPr>
                <p:nvPr/>
              </p:nvSpPr>
              <p:spPr bwMode="auto">
                <a:xfrm>
                  <a:off x="699" y="967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20" name="Freeform 10"/>
                <p:cNvSpPr>
                  <a:spLocks/>
                </p:cNvSpPr>
                <p:nvPr/>
              </p:nvSpPr>
              <p:spPr bwMode="auto">
                <a:xfrm flipV="1">
                  <a:off x="666" y="1247"/>
                  <a:ext cx="1134" cy="156"/>
                </a:xfrm>
                <a:custGeom>
                  <a:avLst/>
                  <a:gdLst>
                    <a:gd name="T0" fmla="*/ 0 w 2835"/>
                    <a:gd name="T1" fmla="*/ 0 h 525"/>
                    <a:gd name="T2" fmla="*/ 0 w 2835"/>
                    <a:gd name="T3" fmla="*/ 0 h 525"/>
                    <a:gd name="T4" fmla="*/ 0 60000 65536"/>
                    <a:gd name="T5" fmla="*/ 0 60000 65536"/>
                    <a:gd name="T6" fmla="*/ 0 w 2835"/>
                    <a:gd name="T7" fmla="*/ 0 h 525"/>
                    <a:gd name="T8" fmla="*/ 2835 w 2835"/>
                    <a:gd name="T9" fmla="*/ 525 h 52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835" h="525">
                      <a:moveTo>
                        <a:pt x="0" y="0"/>
                      </a:moveTo>
                      <a:cubicBezTo>
                        <a:pt x="60" y="525"/>
                        <a:pt x="2835" y="495"/>
                        <a:pt x="2835" y="0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2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50" y="764"/>
                  <a:ext cx="1421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rdt_send(data)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</p:grpSp>
        </p:grp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1071563" y="3302000"/>
            <a:ext cx="3548062" cy="982663"/>
            <a:chOff x="675" y="1978"/>
            <a:chExt cx="2235" cy="619"/>
          </a:xfrm>
        </p:grpSpPr>
        <p:sp>
          <p:nvSpPr>
            <p:cNvPr id="106511" name="Freeform 11"/>
            <p:cNvSpPr>
              <a:spLocks/>
            </p:cNvSpPr>
            <p:nvPr/>
          </p:nvSpPr>
          <p:spPr bwMode="auto">
            <a:xfrm>
              <a:off x="696" y="1978"/>
              <a:ext cx="1134" cy="156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2" name="Text Box 12"/>
            <p:cNvSpPr txBox="1">
              <a:spLocks noChangeArrowheads="1"/>
            </p:cNvSpPr>
            <p:nvPr/>
          </p:nvSpPr>
          <p:spPr bwMode="auto">
            <a:xfrm>
              <a:off x="675" y="2200"/>
              <a:ext cx="223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isACK(rcvpkt)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13" name="Line 13"/>
            <p:cNvSpPr>
              <a:spLocks noChangeShapeType="1"/>
            </p:cNvSpPr>
            <p:nvPr/>
          </p:nvSpPr>
          <p:spPr bwMode="auto">
            <a:xfrm>
              <a:off x="739" y="240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4" name="Text Box 35"/>
            <p:cNvSpPr txBox="1">
              <a:spLocks noChangeArrowheads="1"/>
            </p:cNvSpPr>
            <p:nvPr/>
          </p:nvSpPr>
          <p:spPr bwMode="auto">
            <a:xfrm>
              <a:off x="921" y="2385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A838D5-024F-CB46-94BD-56C41DF6EDB1}" type="slidenum">
              <a:rPr lang="en-US" altLang="x-none" sz="1400">
                <a:latin typeface="Times New Roman" charset="0"/>
              </a:rPr>
              <a:pPr eaLnBrk="1" hangingPunct="1"/>
              <a:t>59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O</a:t>
            </a:r>
            <a:r>
              <a:rPr lang="en-US" altLang="x-none" sz="3600">
                <a:ea typeface="ＭＳ Ｐゴシック" charset="-128"/>
              </a:rPr>
              <a:t>peration with </a:t>
            </a:r>
            <a:r>
              <a:rPr lang="en-US" altLang="zh-CN" sz="3600">
                <a:ea typeface="宋体" charset="-122"/>
              </a:rPr>
              <a:t>N</a:t>
            </a:r>
            <a:r>
              <a:rPr lang="en-US" altLang="x-none" sz="3600">
                <a:ea typeface="ＭＳ Ｐゴシック" charset="-128"/>
              </a:rPr>
              <a:t>o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96913" y="23876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81050" y="25146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004888" y="16684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snkpkt = make_pkt(data, checksum)</a:t>
            </a:r>
          </a:p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1109663" y="17129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6319838" y="54927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extract(rcvpkt,data)</a:t>
            </a:r>
          </a:p>
          <a:p>
            <a:pPr eaLnBrk="1" hangingPunct="1"/>
            <a:r>
              <a:rPr lang="en-US" altLang="x-none" sz="1600"/>
              <a:t>deliver_data(data)</a:t>
            </a:r>
          </a:p>
          <a:p>
            <a:pPr eaLnBrk="1" hangingPunct="1"/>
            <a:r>
              <a:rPr lang="en-US" altLang="x-none" sz="1600"/>
              <a:t>udt_send(ACK)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297613" y="49593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</a:t>
            </a:r>
          </a:p>
          <a:p>
            <a:pPr eaLnBrk="1" hangingPunct="1"/>
            <a:r>
              <a:rPr lang="en-US" altLang="x-none" sz="1600"/>
              <a:t>   notcorrupt(rcvpkt)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6419850" y="55483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Freeform 10"/>
          <p:cNvSpPr>
            <a:spLocks/>
          </p:cNvSpPr>
          <p:nvPr/>
        </p:nvSpPr>
        <p:spPr bwMode="auto">
          <a:xfrm flipV="1">
            <a:off x="1057275" y="21574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Freeform 11"/>
          <p:cNvSpPr>
            <a:spLocks/>
          </p:cNvSpPr>
          <p:nvPr/>
        </p:nvSpPr>
        <p:spPr bwMode="auto">
          <a:xfrm>
            <a:off x="1104900" y="33178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1071563" y="36703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isACK(rcvpkt)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1173163" y="39941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8" name="Freeform 14"/>
          <p:cNvSpPr>
            <a:spLocks/>
          </p:cNvSpPr>
          <p:nvPr/>
        </p:nvSpPr>
        <p:spPr bwMode="auto">
          <a:xfrm>
            <a:off x="3252788" y="24638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3562350" y="27781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3536950" y="21034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</a:t>
            </a:r>
          </a:p>
          <a:p>
            <a:pPr eaLnBrk="1" hangingPunct="1"/>
            <a:r>
              <a:rPr lang="en-US" altLang="x-none" sz="1600"/>
              <a:t>   isNAK(rcvpkt)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>
            <a:off x="3656013" y="27781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62" name="Group 18"/>
          <p:cNvGrpSpPr>
            <a:grpSpLocks/>
          </p:cNvGrpSpPr>
          <p:nvPr/>
        </p:nvGrpSpPr>
        <p:grpSpPr bwMode="auto">
          <a:xfrm>
            <a:off x="6573838" y="2530475"/>
            <a:ext cx="1924050" cy="858838"/>
            <a:chOff x="2222" y="2660"/>
            <a:chExt cx="1212" cy="541"/>
          </a:xfrm>
        </p:grpSpPr>
        <p:sp>
          <p:nvSpPr>
            <p:cNvPr id="108590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udt_send(NAK)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8591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8592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63" name="Group 22"/>
          <p:cNvGrpSpPr>
            <a:grpSpLocks/>
          </p:cNvGrpSpPr>
          <p:nvPr/>
        </p:nvGrpSpPr>
        <p:grpSpPr bwMode="auto">
          <a:xfrm>
            <a:off x="2332038" y="2400300"/>
            <a:ext cx="1173162" cy="962025"/>
            <a:chOff x="1565" y="2116"/>
            <a:chExt cx="739" cy="606"/>
          </a:xfrm>
        </p:grpSpPr>
        <p:sp>
          <p:nvSpPr>
            <p:cNvPr id="108588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8589" name="Text Box 24"/>
            <p:cNvSpPr txBox="1">
              <a:spLocks noChangeArrowheads="1"/>
            </p:cNvSpPr>
            <p:nvPr/>
          </p:nvSpPr>
          <p:spPr bwMode="auto">
            <a:xfrm>
              <a:off x="1627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ACK or NAK</a:t>
              </a:r>
              <a:endParaRPr lang="en-US" altLang="x-none" sz="1600">
                <a:latin typeface="Times New Roman" charset="0"/>
              </a:endParaRPr>
            </a:p>
          </p:txBody>
        </p:sp>
      </p:grpSp>
      <p:sp>
        <p:nvSpPr>
          <p:cNvPr id="108564" name="Freeform 25"/>
          <p:cNvSpPr>
            <a:spLocks/>
          </p:cNvSpPr>
          <p:nvPr/>
        </p:nvSpPr>
        <p:spPr bwMode="auto">
          <a:xfrm>
            <a:off x="6672263" y="33258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5" name="Oval 26"/>
          <p:cNvSpPr>
            <a:spLocks noChangeArrowheads="1"/>
          </p:cNvSpPr>
          <p:nvPr/>
        </p:nvSpPr>
        <p:spPr bwMode="auto">
          <a:xfrm>
            <a:off x="6764338" y="37465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8566" name="Text Box 27"/>
          <p:cNvSpPr txBox="1">
            <a:spLocks noChangeArrowheads="1"/>
          </p:cNvSpPr>
          <p:nvPr/>
        </p:nvSpPr>
        <p:spPr bwMode="auto">
          <a:xfrm>
            <a:off x="6781800" y="38862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67" name="Freeform 28"/>
          <p:cNvSpPr>
            <a:spLocks/>
          </p:cNvSpPr>
          <p:nvPr/>
        </p:nvSpPr>
        <p:spPr bwMode="auto">
          <a:xfrm flipV="1">
            <a:off x="6684963" y="46418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344738"/>
            <a:ext cx="1333500" cy="1004887"/>
            <a:chOff x="220" y="1365"/>
            <a:chExt cx="840" cy="633"/>
          </a:xfrm>
        </p:grpSpPr>
        <p:sp>
          <p:nvSpPr>
            <p:cNvPr id="108586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7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675063"/>
            <a:ext cx="1414463" cy="1033462"/>
            <a:chOff x="3990" y="2203"/>
            <a:chExt cx="891" cy="651"/>
          </a:xfrm>
        </p:grpSpPr>
        <p:sp>
          <p:nvSpPr>
            <p:cNvPr id="108584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5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08570" name="Text Box 35"/>
          <p:cNvSpPr txBox="1">
            <a:spLocks noChangeArrowheads="1"/>
          </p:cNvSpPr>
          <p:nvPr/>
        </p:nvSpPr>
        <p:spPr bwMode="auto">
          <a:xfrm>
            <a:off x="1030288" y="13779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rdt_send(data)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75140" name="Line 36"/>
          <p:cNvSpPr>
            <a:spLocks noChangeShapeType="1"/>
          </p:cNvSpPr>
          <p:nvPr/>
        </p:nvSpPr>
        <p:spPr bwMode="auto">
          <a:xfrm>
            <a:off x="1011238" y="14668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1" name="Freeform 37"/>
          <p:cNvSpPr>
            <a:spLocks/>
          </p:cNvSpPr>
          <p:nvPr/>
        </p:nvSpPr>
        <p:spPr bwMode="auto">
          <a:xfrm>
            <a:off x="1011238" y="21844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344738"/>
            <a:ext cx="1333500" cy="1004887"/>
            <a:chOff x="220" y="1365"/>
            <a:chExt cx="840" cy="633"/>
          </a:xfrm>
        </p:grpSpPr>
        <p:sp>
          <p:nvSpPr>
            <p:cNvPr id="108582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3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5145" name="Oval 41"/>
          <p:cNvSpPr>
            <a:spLocks noChangeArrowheads="1"/>
          </p:cNvSpPr>
          <p:nvPr/>
        </p:nvSpPr>
        <p:spPr bwMode="auto">
          <a:xfrm>
            <a:off x="2332038" y="24003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5146" name="Line 42"/>
          <p:cNvSpPr>
            <a:spLocks noChangeShapeType="1"/>
          </p:cNvSpPr>
          <p:nvPr/>
        </p:nvSpPr>
        <p:spPr bwMode="auto">
          <a:xfrm flipH="1">
            <a:off x="6261100" y="50800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7" name="Freeform 43"/>
          <p:cNvSpPr>
            <a:spLocks/>
          </p:cNvSpPr>
          <p:nvPr/>
        </p:nvSpPr>
        <p:spPr bwMode="auto">
          <a:xfrm>
            <a:off x="1155700" y="40640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344738"/>
            <a:ext cx="1333500" cy="1004887"/>
            <a:chOff x="220" y="1365"/>
            <a:chExt cx="840" cy="633"/>
          </a:xfrm>
        </p:grpSpPr>
        <p:sp>
          <p:nvSpPr>
            <p:cNvPr id="108580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1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5151" name="Oval 47"/>
          <p:cNvSpPr>
            <a:spLocks noChangeArrowheads="1"/>
          </p:cNvSpPr>
          <p:nvPr/>
        </p:nvSpPr>
        <p:spPr bwMode="auto">
          <a:xfrm>
            <a:off x="2328863" y="24050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8579" name="Text Box 48"/>
          <p:cNvSpPr txBox="1">
            <a:spLocks noChangeArrowheads="1"/>
          </p:cNvSpPr>
          <p:nvPr/>
        </p:nvSpPr>
        <p:spPr bwMode="auto">
          <a:xfrm>
            <a:off x="1409700" y="40322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Symbol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75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5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75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75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40" grpId="0" animBg="1"/>
      <p:bldP spid="175141" grpId="0" animBg="1"/>
      <p:bldP spid="175145" grpId="0" animBg="1"/>
      <p:bldP spid="175146" grpId="0" animBg="1"/>
      <p:bldP spid="175147" grpId="0" animBg="1"/>
      <p:bldP spid="175151" grpId="0" animBg="1"/>
      <p:bldP spid="17515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itle 2"/>
          <p:cNvSpPr>
            <a:spLocks noGrp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The Scalability Problem</a:t>
            </a:r>
          </a:p>
        </p:txBody>
      </p:sp>
      <p:sp>
        <p:nvSpPr>
          <p:cNvPr id="179202" name="Content Placeholder 3"/>
          <p:cNvSpPr>
            <a:spLocks noGrp="1"/>
          </p:cNvSpPr>
          <p:nvPr>
            <p:ph idx="1"/>
          </p:nvPr>
        </p:nvSpPr>
        <p:spPr>
          <a:xfrm>
            <a:off x="533400" y="1489075"/>
            <a:ext cx="3303588" cy="4648200"/>
          </a:xfrm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charset="0"/>
              <a:buChar char=""/>
            </a:pPr>
            <a:r>
              <a:rPr lang="en-US" altLang="zh-TW" sz="400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Maximum throughput</a:t>
            </a:r>
          </a:p>
          <a:p>
            <a:pPr marL="319088" indent="-319088">
              <a:spcBef>
                <a:spcPts val="700"/>
              </a:spcBef>
              <a:buClr>
                <a:srgbClr val="DD8047"/>
              </a:buClr>
              <a:buSzPct val="60000"/>
              <a:buFont typeface="ZapfDingbats" charset="0"/>
              <a:buNone/>
            </a:pPr>
            <a:r>
              <a:rPr lang="en-US" altLang="zh-TW" sz="400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	</a:t>
            </a:r>
            <a:r>
              <a:rPr lang="en-US" altLang="zh-TW" sz="3200" b="1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R = min{C</a:t>
            </a:r>
            <a:r>
              <a:rPr lang="en-US" altLang="zh-TW" sz="3200" b="1" baseline="-2500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0</a:t>
            </a:r>
            <a:r>
              <a:rPr lang="en-US" altLang="zh-TW" sz="3200" b="1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, (C</a:t>
            </a:r>
            <a:r>
              <a:rPr lang="en-US" altLang="zh-TW" sz="3200" b="1" baseline="-2500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0</a:t>
            </a:r>
            <a:r>
              <a:rPr lang="en-US" altLang="zh-TW" sz="3200" b="1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+</a:t>
            </a:r>
            <a:r>
              <a:rPr lang="en-US" altLang="zh-TW" sz="3200" b="1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  <a:t>C</a:t>
            </a:r>
            <a:r>
              <a:rPr lang="en-US" altLang="zh-TW" sz="3200" b="1" baseline="-2500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  <a:t>i</a:t>
            </a:r>
            <a:r>
              <a:rPr lang="en-US" altLang="zh-TW" sz="3200" b="1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  <a:t>)/n}</a:t>
            </a:r>
            <a:br>
              <a:rPr lang="en-US" altLang="zh-TW" sz="3200" b="1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</a:br>
            <a:endParaRPr lang="en-US" altLang="zh-TW" sz="3200" b="1">
              <a:solidFill>
                <a:srgbClr val="000000"/>
              </a:solidFill>
              <a:latin typeface="Tw Cen MT" charset="0"/>
              <a:ea typeface="新細明體" charset="0"/>
              <a:cs typeface="新細明體" charset="0"/>
              <a:sym typeface="Symbol" charset="0"/>
            </a:endParaRPr>
          </a:p>
          <a:p>
            <a:pPr marL="319088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charset="0"/>
              <a:buChar char=""/>
            </a:pPr>
            <a:r>
              <a:rPr lang="en-US" altLang="zh-TW" sz="320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  <a:sym typeface="Symbol" charset="0"/>
              </a:rPr>
              <a:t>The bound is theoretically approachable</a:t>
            </a:r>
          </a:p>
        </p:txBody>
      </p:sp>
      <p:sp>
        <p:nvSpPr>
          <p:cNvPr id="17920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106DB1-748A-B742-BE9E-7364B798473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179204" name="Group 4"/>
          <p:cNvGrpSpPr>
            <a:grpSpLocks/>
          </p:cNvGrpSpPr>
          <p:nvPr/>
        </p:nvGrpSpPr>
        <p:grpSpPr bwMode="auto">
          <a:xfrm>
            <a:off x="3906838" y="1828800"/>
            <a:ext cx="4248150" cy="3967163"/>
            <a:chOff x="385" y="572"/>
            <a:chExt cx="2676" cy="2499"/>
          </a:xfrm>
        </p:grpSpPr>
        <p:sp>
          <p:nvSpPr>
            <p:cNvPr id="179205" name="Rectangle 5"/>
            <p:cNvSpPr>
              <a:spLocks noChangeArrowheads="1"/>
            </p:cNvSpPr>
            <p:nvPr/>
          </p:nvSpPr>
          <p:spPr bwMode="auto">
            <a:xfrm>
              <a:off x="1610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06" name="Oval 6"/>
            <p:cNvSpPr>
              <a:spLocks noChangeArrowheads="1"/>
            </p:cNvSpPr>
            <p:nvPr/>
          </p:nvSpPr>
          <p:spPr bwMode="auto">
            <a:xfrm>
              <a:off x="1610" y="1616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07" name="Oval 7"/>
            <p:cNvSpPr>
              <a:spLocks noChangeArrowheads="1"/>
            </p:cNvSpPr>
            <p:nvPr/>
          </p:nvSpPr>
          <p:spPr bwMode="auto">
            <a:xfrm>
              <a:off x="748" y="206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08" name="Oval 8"/>
            <p:cNvSpPr>
              <a:spLocks noChangeArrowheads="1"/>
            </p:cNvSpPr>
            <p:nvPr/>
          </p:nvSpPr>
          <p:spPr bwMode="auto">
            <a:xfrm>
              <a:off x="1020" y="2387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09" name="Oval 9"/>
            <p:cNvSpPr>
              <a:spLocks noChangeArrowheads="1"/>
            </p:cNvSpPr>
            <p:nvPr/>
          </p:nvSpPr>
          <p:spPr bwMode="auto">
            <a:xfrm>
              <a:off x="1383" y="256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0" name="Oval 10"/>
            <p:cNvSpPr>
              <a:spLocks noChangeArrowheads="1"/>
            </p:cNvSpPr>
            <p:nvPr/>
          </p:nvSpPr>
          <p:spPr bwMode="auto">
            <a:xfrm>
              <a:off x="2336" y="2205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 flipH="1">
              <a:off x="1746" y="98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 flipV="1">
              <a:off x="975" y="1797"/>
              <a:ext cx="63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3" name="Line 13"/>
            <p:cNvSpPr>
              <a:spLocks noChangeShapeType="1"/>
            </p:cNvSpPr>
            <p:nvPr/>
          </p:nvSpPr>
          <p:spPr bwMode="auto">
            <a:xfrm flipV="1">
              <a:off x="1202" y="1888"/>
              <a:ext cx="45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4" name="Line 14"/>
            <p:cNvSpPr>
              <a:spLocks noChangeShapeType="1"/>
            </p:cNvSpPr>
            <p:nvPr/>
          </p:nvSpPr>
          <p:spPr bwMode="auto">
            <a:xfrm flipV="1">
              <a:off x="1565" y="1888"/>
              <a:ext cx="136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49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6" name="Text Box 16"/>
            <p:cNvSpPr txBox="1">
              <a:spLocks noChangeArrowheads="1"/>
            </p:cNvSpPr>
            <p:nvPr/>
          </p:nvSpPr>
          <p:spPr bwMode="auto">
            <a:xfrm>
              <a:off x="1837" y="572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server</a:t>
              </a:r>
            </a:p>
          </p:txBody>
        </p:sp>
        <p:sp>
          <p:nvSpPr>
            <p:cNvPr id="179217" name="Text Box 17"/>
            <p:cNvSpPr txBox="1">
              <a:spLocks noChangeArrowheads="1"/>
            </p:cNvSpPr>
            <p:nvPr/>
          </p:nvSpPr>
          <p:spPr bwMode="auto">
            <a:xfrm>
              <a:off x="1746" y="120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0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9218" name="Text Box 18"/>
            <p:cNvSpPr txBox="1">
              <a:spLocks noChangeArrowheads="1"/>
            </p:cNvSpPr>
            <p:nvPr/>
          </p:nvSpPr>
          <p:spPr bwMode="auto">
            <a:xfrm>
              <a:off x="385" y="184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1</a:t>
              </a:r>
            </a:p>
          </p:txBody>
        </p:sp>
        <p:sp>
          <p:nvSpPr>
            <p:cNvPr id="179219" name="Text Box 19"/>
            <p:cNvSpPr txBox="1">
              <a:spLocks noChangeArrowheads="1"/>
            </p:cNvSpPr>
            <p:nvPr/>
          </p:nvSpPr>
          <p:spPr bwMode="auto">
            <a:xfrm>
              <a:off x="415" y="243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2</a:t>
              </a:r>
            </a:p>
          </p:txBody>
        </p:sp>
        <p:sp>
          <p:nvSpPr>
            <p:cNvPr id="179220" name="Text Box 20"/>
            <p:cNvSpPr txBox="1">
              <a:spLocks noChangeArrowheads="1"/>
            </p:cNvSpPr>
            <p:nvPr/>
          </p:nvSpPr>
          <p:spPr bwMode="auto">
            <a:xfrm>
              <a:off x="1020" y="2840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3</a:t>
              </a:r>
            </a:p>
          </p:txBody>
        </p:sp>
        <p:sp>
          <p:nvSpPr>
            <p:cNvPr id="179221" name="Text Box 21"/>
            <p:cNvSpPr txBox="1">
              <a:spLocks noChangeArrowheads="1"/>
            </p:cNvSpPr>
            <p:nvPr/>
          </p:nvSpPr>
          <p:spPr bwMode="auto">
            <a:xfrm>
              <a:off x="2426" y="252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n</a:t>
              </a:r>
            </a:p>
          </p:txBody>
        </p:sp>
        <p:sp>
          <p:nvSpPr>
            <p:cNvPr id="179222" name="Text Box 22"/>
            <p:cNvSpPr txBox="1">
              <a:spLocks noChangeArrowheads="1"/>
            </p:cNvSpPr>
            <p:nvPr/>
          </p:nvSpPr>
          <p:spPr bwMode="auto">
            <a:xfrm>
              <a:off x="1111" y="170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1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9223" name="Text Box 23"/>
            <p:cNvSpPr txBox="1">
              <a:spLocks noChangeArrowheads="1"/>
            </p:cNvSpPr>
            <p:nvPr/>
          </p:nvSpPr>
          <p:spPr bwMode="auto">
            <a:xfrm>
              <a:off x="1156" y="197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2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9224" name="Text Box 24"/>
            <p:cNvSpPr txBox="1">
              <a:spLocks noChangeArrowheads="1"/>
            </p:cNvSpPr>
            <p:nvPr/>
          </p:nvSpPr>
          <p:spPr bwMode="auto">
            <a:xfrm>
              <a:off x="1383" y="211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3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9225" name="Text Box 25"/>
            <p:cNvSpPr txBox="1">
              <a:spLocks noChangeArrowheads="1"/>
            </p:cNvSpPr>
            <p:nvPr/>
          </p:nvSpPr>
          <p:spPr bwMode="auto">
            <a:xfrm>
              <a:off x="2064" y="184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n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9226" name="Oval 26"/>
            <p:cNvSpPr>
              <a:spLocks noChangeArrowheads="1"/>
            </p:cNvSpPr>
            <p:nvPr/>
          </p:nvSpPr>
          <p:spPr bwMode="auto">
            <a:xfrm>
              <a:off x="1791" y="265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27" name="Oval 27"/>
            <p:cNvSpPr>
              <a:spLocks noChangeArrowheads="1"/>
            </p:cNvSpPr>
            <p:nvPr/>
          </p:nvSpPr>
          <p:spPr bwMode="auto">
            <a:xfrm>
              <a:off x="1927" y="261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28" name="Oval 28"/>
            <p:cNvSpPr>
              <a:spLocks noChangeArrowheads="1"/>
            </p:cNvSpPr>
            <p:nvPr/>
          </p:nvSpPr>
          <p:spPr bwMode="auto">
            <a:xfrm>
              <a:off x="2064" y="256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5795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DA16A4-B0E5-314E-93CA-FBE9541140B7}" type="slidenum">
              <a:rPr lang="en-US" altLang="x-none" sz="1400">
                <a:latin typeface="Times New Roman" charset="0"/>
              </a:rPr>
              <a:pPr eaLnBrk="1" hangingPunct="1"/>
              <a:t>60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cenario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0595" name="Oval 3"/>
          <p:cNvSpPr>
            <a:spLocks noChangeArrowheads="1"/>
          </p:cNvSpPr>
          <p:nvPr/>
        </p:nvSpPr>
        <p:spPr bwMode="auto">
          <a:xfrm>
            <a:off x="696913" y="2463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762000" y="26670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ea typeface="宋体" charset="-122"/>
              </a:rPr>
              <a:t>W</a:t>
            </a:r>
            <a:r>
              <a:rPr lang="en-US" altLang="x-none" sz="1600"/>
              <a:t>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004888" y="1744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snkpkt = make_pkt(data, checksum)</a:t>
            </a:r>
          </a:p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1109663" y="1789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6319838" y="5568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extract(rcvpkt,data)</a:t>
            </a:r>
          </a:p>
          <a:p>
            <a:pPr eaLnBrk="1" hangingPunct="1"/>
            <a:r>
              <a:rPr lang="en-US" altLang="x-none" sz="1600"/>
              <a:t>deliver_data(data)</a:t>
            </a:r>
          </a:p>
          <a:p>
            <a:pPr eaLnBrk="1" hangingPunct="1"/>
            <a:r>
              <a:rPr lang="en-US" altLang="x-none" sz="1600"/>
              <a:t>udt_send(ACK)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6297613" y="5035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</a:t>
            </a:r>
          </a:p>
          <a:p>
            <a:pPr eaLnBrk="1" hangingPunct="1"/>
            <a:r>
              <a:rPr lang="en-US" altLang="x-none" sz="1600"/>
              <a:t>   notcorrupt(rcvpkt)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6419850" y="5624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2" name="Freeform 10"/>
          <p:cNvSpPr>
            <a:spLocks/>
          </p:cNvSpPr>
          <p:nvPr/>
        </p:nvSpPr>
        <p:spPr bwMode="auto">
          <a:xfrm flipV="1">
            <a:off x="1057275" y="2233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3" name="Freeform 11"/>
          <p:cNvSpPr>
            <a:spLocks/>
          </p:cNvSpPr>
          <p:nvPr/>
        </p:nvSpPr>
        <p:spPr bwMode="auto">
          <a:xfrm>
            <a:off x="1104900" y="3394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1071563" y="3746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isACK(rcvpkt)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1173163" y="4070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6" name="Freeform 14"/>
          <p:cNvSpPr>
            <a:spLocks/>
          </p:cNvSpPr>
          <p:nvPr/>
        </p:nvSpPr>
        <p:spPr bwMode="auto">
          <a:xfrm>
            <a:off x="3252788" y="2540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3562350" y="2854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3536950" y="2179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</a:t>
            </a:r>
          </a:p>
          <a:p>
            <a:pPr eaLnBrk="1" hangingPunct="1"/>
            <a:r>
              <a:rPr lang="en-US" altLang="x-none" sz="1600"/>
              <a:t>   isNAK(rcvpkt)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>
            <a:off x="3656013" y="2854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10" name="Group 18"/>
          <p:cNvGrpSpPr>
            <a:grpSpLocks/>
          </p:cNvGrpSpPr>
          <p:nvPr/>
        </p:nvGrpSpPr>
        <p:grpSpPr bwMode="auto">
          <a:xfrm>
            <a:off x="6573838" y="2606675"/>
            <a:ext cx="1924050" cy="858838"/>
            <a:chOff x="2222" y="2660"/>
            <a:chExt cx="1212" cy="541"/>
          </a:xfrm>
        </p:grpSpPr>
        <p:sp>
          <p:nvSpPr>
            <p:cNvPr id="110642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udt_send(NAK)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10643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10644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1" name="Group 22"/>
          <p:cNvGrpSpPr>
            <a:grpSpLocks/>
          </p:cNvGrpSpPr>
          <p:nvPr/>
        </p:nvGrpSpPr>
        <p:grpSpPr bwMode="auto">
          <a:xfrm>
            <a:off x="2332038" y="2476500"/>
            <a:ext cx="1173162" cy="962025"/>
            <a:chOff x="1565" y="2116"/>
            <a:chExt cx="739" cy="606"/>
          </a:xfrm>
        </p:grpSpPr>
        <p:sp>
          <p:nvSpPr>
            <p:cNvPr id="110640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0641" name="Text Box 24"/>
            <p:cNvSpPr txBox="1">
              <a:spLocks noChangeArrowheads="1"/>
            </p:cNvSpPr>
            <p:nvPr/>
          </p:nvSpPr>
          <p:spPr bwMode="auto">
            <a:xfrm>
              <a:off x="1627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ACK or NAK</a:t>
              </a:r>
              <a:endParaRPr lang="en-US" altLang="x-none" sz="1600">
                <a:latin typeface="Times New Roman" charset="0"/>
              </a:endParaRPr>
            </a:p>
          </p:txBody>
        </p:sp>
      </p:grpSp>
      <p:sp>
        <p:nvSpPr>
          <p:cNvPr id="110612" name="Freeform 25"/>
          <p:cNvSpPr>
            <a:spLocks/>
          </p:cNvSpPr>
          <p:nvPr/>
        </p:nvSpPr>
        <p:spPr bwMode="auto">
          <a:xfrm>
            <a:off x="6672263" y="3402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3" name="Oval 26"/>
          <p:cNvSpPr>
            <a:spLocks noChangeArrowheads="1"/>
          </p:cNvSpPr>
          <p:nvPr/>
        </p:nvSpPr>
        <p:spPr bwMode="auto">
          <a:xfrm>
            <a:off x="6764338" y="3822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0614" name="Text Box 27"/>
          <p:cNvSpPr txBox="1">
            <a:spLocks noChangeArrowheads="1"/>
          </p:cNvSpPr>
          <p:nvPr/>
        </p:nvSpPr>
        <p:spPr bwMode="auto">
          <a:xfrm>
            <a:off x="6781800" y="40386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15" name="Freeform 28"/>
          <p:cNvSpPr>
            <a:spLocks/>
          </p:cNvSpPr>
          <p:nvPr/>
        </p:nvSpPr>
        <p:spPr bwMode="auto">
          <a:xfrm flipV="1">
            <a:off x="6684963" y="4718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420938"/>
            <a:ext cx="1333500" cy="1004887"/>
            <a:chOff x="220" y="1365"/>
            <a:chExt cx="840" cy="633"/>
          </a:xfrm>
        </p:grpSpPr>
        <p:sp>
          <p:nvSpPr>
            <p:cNvPr id="110638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9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751263"/>
            <a:ext cx="1414463" cy="1033462"/>
            <a:chOff x="3990" y="2203"/>
            <a:chExt cx="891" cy="651"/>
          </a:xfrm>
        </p:grpSpPr>
        <p:sp>
          <p:nvSpPr>
            <p:cNvPr id="110636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7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10618" name="Text Box 35"/>
          <p:cNvSpPr txBox="1">
            <a:spLocks noChangeArrowheads="1"/>
          </p:cNvSpPr>
          <p:nvPr/>
        </p:nvSpPr>
        <p:spPr bwMode="auto">
          <a:xfrm>
            <a:off x="1030288" y="1454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rdt_send(data)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76164" name="Line 36"/>
          <p:cNvSpPr>
            <a:spLocks noChangeShapeType="1"/>
          </p:cNvSpPr>
          <p:nvPr/>
        </p:nvSpPr>
        <p:spPr bwMode="auto">
          <a:xfrm>
            <a:off x="1011238" y="1543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5" name="Freeform 37"/>
          <p:cNvSpPr>
            <a:spLocks/>
          </p:cNvSpPr>
          <p:nvPr/>
        </p:nvSpPr>
        <p:spPr bwMode="auto">
          <a:xfrm>
            <a:off x="1011238" y="2260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420938"/>
            <a:ext cx="1333500" cy="1004887"/>
            <a:chOff x="220" y="1365"/>
            <a:chExt cx="840" cy="633"/>
          </a:xfrm>
        </p:grpSpPr>
        <p:sp>
          <p:nvSpPr>
            <p:cNvPr id="110634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5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6169" name="Oval 41"/>
          <p:cNvSpPr>
            <a:spLocks noChangeArrowheads="1"/>
          </p:cNvSpPr>
          <p:nvPr/>
        </p:nvSpPr>
        <p:spPr bwMode="auto">
          <a:xfrm>
            <a:off x="2332038" y="2476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 flipH="1">
            <a:off x="6261100" y="5156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1" name="Freeform 43"/>
          <p:cNvSpPr>
            <a:spLocks/>
          </p:cNvSpPr>
          <p:nvPr/>
        </p:nvSpPr>
        <p:spPr bwMode="auto">
          <a:xfrm>
            <a:off x="1155700" y="4140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420938"/>
            <a:ext cx="1333500" cy="1004887"/>
            <a:chOff x="220" y="1365"/>
            <a:chExt cx="840" cy="633"/>
          </a:xfrm>
        </p:grpSpPr>
        <p:sp>
          <p:nvSpPr>
            <p:cNvPr id="110632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3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6175" name="Oval 47"/>
          <p:cNvSpPr>
            <a:spLocks noChangeArrowheads="1"/>
          </p:cNvSpPr>
          <p:nvPr/>
        </p:nvSpPr>
        <p:spPr bwMode="auto">
          <a:xfrm>
            <a:off x="2328863" y="2481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>
            <a:off x="6553200" y="2747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7" name="Freeform 49"/>
          <p:cNvSpPr>
            <a:spLocks/>
          </p:cNvSpPr>
          <p:nvPr/>
        </p:nvSpPr>
        <p:spPr bwMode="auto">
          <a:xfrm>
            <a:off x="3657600" y="2470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>
            <a:off x="3548063" y="2344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9" name="Freeform 51"/>
          <p:cNvSpPr>
            <a:spLocks/>
          </p:cNvSpPr>
          <p:nvPr/>
        </p:nvSpPr>
        <p:spPr bwMode="auto">
          <a:xfrm>
            <a:off x="3643313" y="3205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1" name="Text Box 52"/>
          <p:cNvSpPr txBox="1">
            <a:spLocks noChangeArrowheads="1"/>
          </p:cNvSpPr>
          <p:nvPr/>
        </p:nvSpPr>
        <p:spPr bwMode="auto">
          <a:xfrm>
            <a:off x="1435100" y="4122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Symbol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76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6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76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76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76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76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76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4" grpId="0" animBg="1"/>
      <p:bldP spid="176165" grpId="0" animBg="1"/>
      <p:bldP spid="176169" grpId="0" animBg="1"/>
      <p:bldP spid="176170" grpId="0" animBg="1"/>
      <p:bldP spid="176171" grpId="0" animBg="1"/>
      <p:bldP spid="176175" grpId="0" animBg="1"/>
      <p:bldP spid="176175" grpId="1" animBg="1"/>
      <p:bldP spid="176176" grpId="0" animBg="1"/>
      <p:bldP spid="176177" grpId="0" animBg="1"/>
      <p:bldP spid="176178" grpId="0" animBg="1"/>
      <p:bldP spid="17617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Rdt2.0 Analysis</a:t>
            </a:r>
            <a:endParaRPr lang="en-US" altLang="x-none" sz="40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12642" name="Line 3"/>
          <p:cNvSpPr>
            <a:spLocks noChangeShapeType="1"/>
          </p:cNvSpPr>
          <p:nvPr/>
        </p:nvSpPr>
        <p:spPr bwMode="auto">
          <a:xfrm>
            <a:off x="2146300" y="2089150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43" name="Group 4"/>
          <p:cNvGrpSpPr>
            <a:grpSpLocks/>
          </p:cNvGrpSpPr>
          <p:nvPr/>
        </p:nvGrpSpPr>
        <p:grpSpPr bwMode="auto">
          <a:xfrm>
            <a:off x="1824038" y="1311275"/>
            <a:ext cx="1250950" cy="385763"/>
            <a:chOff x="1489" y="826"/>
            <a:chExt cx="788" cy="243"/>
          </a:xfrm>
        </p:grpSpPr>
        <p:graphicFrame>
          <p:nvGraphicFramePr>
            <p:cNvPr id="112663" name="Object 5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0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4" name="Text Box 6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</p:grpSp>
      <p:sp>
        <p:nvSpPr>
          <p:cNvPr id="112644" name="Text Box 7"/>
          <p:cNvSpPr txBox="1">
            <a:spLocks noChangeArrowheads="1"/>
          </p:cNvSpPr>
          <p:nvPr/>
        </p:nvSpPr>
        <p:spPr bwMode="auto">
          <a:xfrm rot="706751">
            <a:off x="3694113" y="214312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12645" name="Object 8"/>
          <p:cNvGraphicFramePr>
            <a:graphicFrameLocks noChangeAspect="1"/>
          </p:cNvGraphicFramePr>
          <p:nvPr/>
        </p:nvGraphicFramePr>
        <p:xfrm>
          <a:off x="5983288" y="13049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1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304925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9"/>
          <p:cNvSpPr txBox="1">
            <a:spLocks noChangeArrowheads="1"/>
          </p:cNvSpPr>
          <p:nvPr/>
        </p:nvSpPr>
        <p:spPr bwMode="auto">
          <a:xfrm>
            <a:off x="5124450" y="1330325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47" name="Line 10"/>
          <p:cNvSpPr>
            <a:spLocks noChangeShapeType="1"/>
          </p:cNvSpPr>
          <p:nvPr/>
        </p:nvSpPr>
        <p:spPr bwMode="auto">
          <a:xfrm flipH="1">
            <a:off x="2116138" y="411797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11"/>
          <p:cNvSpPr>
            <a:spLocks noChangeShapeType="1"/>
          </p:cNvSpPr>
          <p:nvPr/>
        </p:nvSpPr>
        <p:spPr bwMode="auto">
          <a:xfrm flipH="1">
            <a:off x="2106613" y="2820988"/>
            <a:ext cx="4013200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12"/>
          <p:cNvSpPr>
            <a:spLocks noChangeShapeType="1"/>
          </p:cNvSpPr>
          <p:nvPr/>
        </p:nvSpPr>
        <p:spPr bwMode="auto">
          <a:xfrm>
            <a:off x="2155825" y="3406775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Text Box 13"/>
          <p:cNvSpPr txBox="1">
            <a:spLocks noChangeArrowheads="1"/>
          </p:cNvSpPr>
          <p:nvPr/>
        </p:nvSpPr>
        <p:spPr bwMode="auto">
          <a:xfrm rot="706751">
            <a:off x="3667125" y="340518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1" name="Text Box 14"/>
          <p:cNvSpPr txBox="1">
            <a:spLocks noChangeArrowheads="1"/>
          </p:cNvSpPr>
          <p:nvPr/>
        </p:nvSpPr>
        <p:spPr bwMode="auto">
          <a:xfrm rot="-600000">
            <a:off x="2565400" y="4237038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2" name="Line 15"/>
          <p:cNvSpPr>
            <a:spLocks noChangeShapeType="1"/>
          </p:cNvSpPr>
          <p:nvPr/>
        </p:nvSpPr>
        <p:spPr bwMode="auto">
          <a:xfrm>
            <a:off x="2100263" y="2041525"/>
            <a:ext cx="19050" cy="283845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Line 16"/>
          <p:cNvSpPr>
            <a:spLocks noChangeShapeType="1"/>
          </p:cNvSpPr>
          <p:nvPr/>
        </p:nvSpPr>
        <p:spPr bwMode="auto">
          <a:xfrm>
            <a:off x="2181225" y="5559425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Line 17"/>
          <p:cNvSpPr>
            <a:spLocks noChangeShapeType="1"/>
          </p:cNvSpPr>
          <p:nvPr/>
        </p:nvSpPr>
        <p:spPr bwMode="auto">
          <a:xfrm>
            <a:off x="6197600" y="1773238"/>
            <a:ext cx="34925" cy="508476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8"/>
          <p:cNvSpPr>
            <a:spLocks noChangeShapeType="1"/>
          </p:cNvSpPr>
          <p:nvPr/>
        </p:nvSpPr>
        <p:spPr bwMode="auto">
          <a:xfrm>
            <a:off x="2122488" y="4895850"/>
            <a:ext cx="15875" cy="6921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Text Box 19"/>
          <p:cNvSpPr txBox="1">
            <a:spLocks noChangeArrowheads="1"/>
          </p:cNvSpPr>
          <p:nvPr/>
        </p:nvSpPr>
        <p:spPr bwMode="auto">
          <a:xfrm rot="706751">
            <a:off x="3571875" y="5500688"/>
            <a:ext cx="995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(n+1)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7" name="Text Box 20"/>
          <p:cNvSpPr txBox="1">
            <a:spLocks noChangeArrowheads="1"/>
          </p:cNvSpPr>
          <p:nvPr/>
        </p:nvSpPr>
        <p:spPr bwMode="auto">
          <a:xfrm>
            <a:off x="401638" y="2836863"/>
            <a:ext cx="1417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Comic Sans MS" charset="0"/>
                <a:ea typeface="宋体" charset="-122"/>
              </a:rPr>
              <a:t>waiting </a:t>
            </a:r>
            <a:br>
              <a:rPr lang="en-US" altLang="zh-CN" sz="1800">
                <a:latin typeface="Comic Sans MS" charset="0"/>
                <a:ea typeface="宋体" charset="-122"/>
              </a:rPr>
            </a:br>
            <a:r>
              <a:rPr lang="en-US" altLang="zh-CN" sz="1800">
                <a:latin typeface="Comic Sans MS" charset="0"/>
                <a:ea typeface="宋体" charset="-122"/>
              </a:rPr>
              <a:t>for N/ACK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112658" name="Text Box 21"/>
          <p:cNvSpPr txBox="1">
            <a:spLocks noChangeArrowheads="1"/>
          </p:cNvSpPr>
          <p:nvPr/>
        </p:nvSpPr>
        <p:spPr bwMode="auto">
          <a:xfrm>
            <a:off x="568325" y="4870450"/>
            <a:ext cx="1076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Comic Sans MS" charset="0"/>
                <a:ea typeface="宋体" charset="-122"/>
              </a:rPr>
              <a:t>waiting</a:t>
            </a:r>
            <a:br>
              <a:rPr lang="en-US" altLang="zh-CN" sz="1800">
                <a:latin typeface="Comic Sans MS" charset="0"/>
                <a:ea typeface="宋体" charset="-122"/>
              </a:rPr>
            </a:br>
            <a:r>
              <a:rPr lang="en-US" altLang="zh-CN" sz="1800">
                <a:latin typeface="Comic Sans MS" charset="0"/>
                <a:ea typeface="宋体" charset="-122"/>
              </a:rPr>
              <a:t>for data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112659" name="Text Box 22"/>
          <p:cNvSpPr txBox="1">
            <a:spLocks noChangeArrowheads="1"/>
          </p:cNvSpPr>
          <p:nvPr/>
        </p:nvSpPr>
        <p:spPr bwMode="auto">
          <a:xfrm rot="-600000">
            <a:off x="3095625" y="2759075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N</a:t>
            </a:r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60" name="Line 23"/>
          <p:cNvSpPr>
            <a:spLocks noChangeShapeType="1"/>
          </p:cNvSpPr>
          <p:nvPr/>
        </p:nvSpPr>
        <p:spPr bwMode="auto">
          <a:xfrm>
            <a:off x="2101850" y="1754188"/>
            <a:ext cx="1588" cy="30638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1" name="Line 24"/>
          <p:cNvSpPr>
            <a:spLocks noChangeShapeType="1"/>
          </p:cNvSpPr>
          <p:nvPr/>
        </p:nvSpPr>
        <p:spPr bwMode="auto">
          <a:xfrm flipH="1">
            <a:off x="2141538" y="5602288"/>
            <a:ext cx="9525" cy="1255712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Line 25"/>
          <p:cNvSpPr>
            <a:spLocks noChangeShapeType="1"/>
          </p:cNvSpPr>
          <p:nvPr/>
        </p:nvSpPr>
        <p:spPr bwMode="auto">
          <a:xfrm>
            <a:off x="4186238" y="6118225"/>
            <a:ext cx="0" cy="565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33110" y="2075392"/>
            <a:ext cx="22468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Execution traces </a:t>
            </a:r>
            <a:r>
              <a:rPr lang="en-US" sz="2000" dirty="0"/>
              <a:t>of rdt2.0:</a:t>
            </a:r>
            <a:br>
              <a:rPr lang="en-US" sz="2000" dirty="0"/>
            </a:br>
            <a:r>
              <a:rPr lang="en-US" sz="2000" dirty="0"/>
              <a:t>{data^ NACK}* data deliver </a:t>
            </a:r>
            <a:br>
              <a:rPr lang="en-US" sz="2000" dirty="0"/>
            </a:br>
            <a:r>
              <a:rPr lang="en-US" sz="2000" dirty="0"/>
              <a:t>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61</a:t>
            </a:fld>
            <a:endParaRPr lang="en-US" altLang="x-none"/>
          </a:p>
        </p:txBody>
      </p:sp>
      <p:sp>
        <p:nvSpPr>
          <p:cNvPr id="28" name="Rectangle 27"/>
          <p:cNvSpPr/>
          <p:nvPr/>
        </p:nvSpPr>
        <p:spPr>
          <a:xfrm>
            <a:off x="6574424" y="3964652"/>
            <a:ext cx="2518718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Analyzing set of all possible execution traces is a common technique to understand and analyze many types of distributed protocols.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B51A31-42EB-E448-8C98-0E6881642D5E}" type="slidenum">
              <a:rPr lang="en-US" altLang="x-none" sz="1400">
                <a:latin typeface="Times New Roman" charset="0"/>
              </a:rPr>
              <a:pPr eaLnBrk="1" hangingPunct="1"/>
              <a:t>62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rdt2.0 </a:t>
            </a:r>
            <a:r>
              <a:rPr lang="en-US" altLang="zh-CN">
                <a:ea typeface="宋体" charset="-122"/>
              </a:rPr>
              <a:t>is Incomplete</a:t>
            </a:r>
            <a:r>
              <a:rPr lang="en-US" altLang="x-none">
                <a:ea typeface="ＭＳ Ｐゴシック" charset="-128"/>
              </a:rPr>
              <a:t>!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9250"/>
            <a:ext cx="8183563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What happens if ACK/NAK corrupted?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Although sender receives feedback, but </a:t>
            </a:r>
            <a:r>
              <a:rPr lang="en-US" altLang="x-none" sz="2400" dirty="0" err="1">
                <a:ea typeface="ＭＳ Ｐゴシック" charset="-128"/>
              </a:rPr>
              <a:t>doesn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know what happened at receiver!</a:t>
            </a: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14692" name="Group 42"/>
          <p:cNvGrpSpPr>
            <a:grpSpLocks/>
          </p:cNvGrpSpPr>
          <p:nvPr/>
        </p:nvGrpSpPr>
        <p:grpSpPr bwMode="auto">
          <a:xfrm>
            <a:off x="1806575" y="3516313"/>
            <a:ext cx="4464050" cy="1939925"/>
            <a:chOff x="1806564" y="2766877"/>
            <a:chExt cx="4464050" cy="1939925"/>
          </a:xfrm>
        </p:grpSpPr>
        <p:sp>
          <p:nvSpPr>
            <p:cNvPr id="114693" name="Line 11"/>
            <p:cNvSpPr>
              <a:spLocks noChangeShapeType="1"/>
            </p:cNvSpPr>
            <p:nvPr/>
          </p:nvSpPr>
          <p:spPr bwMode="auto">
            <a:xfrm>
              <a:off x="2946389" y="3352665"/>
              <a:ext cx="2641600" cy="479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4694" name="Object 13"/>
            <p:cNvGraphicFramePr>
              <a:graphicFrameLocks noChangeAspect="1"/>
            </p:cNvGraphicFramePr>
            <p:nvPr/>
          </p:nvGraphicFramePr>
          <p:xfrm>
            <a:off x="2733664" y="2795452"/>
            <a:ext cx="3206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29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3664" y="2795452"/>
                          <a:ext cx="320675" cy="276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5" name="Text Box 14"/>
            <p:cNvSpPr txBox="1">
              <a:spLocks noChangeArrowheads="1"/>
            </p:cNvSpPr>
            <p:nvPr/>
          </p:nvSpPr>
          <p:spPr bwMode="auto">
            <a:xfrm>
              <a:off x="3016239" y="2766877"/>
              <a:ext cx="830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4696" name="Text Box 15"/>
            <p:cNvSpPr txBox="1">
              <a:spLocks noChangeArrowheads="1"/>
            </p:cNvSpPr>
            <p:nvPr/>
          </p:nvSpPr>
          <p:spPr bwMode="auto">
            <a:xfrm rot="706751">
              <a:off x="3829039" y="3276465"/>
              <a:ext cx="793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(n)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4697" name="Line 19"/>
            <p:cNvSpPr>
              <a:spLocks noChangeShapeType="1"/>
            </p:cNvSpPr>
            <p:nvPr/>
          </p:nvSpPr>
          <p:spPr bwMode="auto">
            <a:xfrm flipH="1">
              <a:off x="2919401" y="3876540"/>
              <a:ext cx="2651125" cy="4032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8" name="Line 23"/>
            <p:cNvSpPr>
              <a:spLocks noChangeShapeType="1"/>
            </p:cNvSpPr>
            <p:nvPr/>
          </p:nvSpPr>
          <p:spPr bwMode="auto">
            <a:xfrm>
              <a:off x="2916226" y="3317740"/>
              <a:ext cx="0" cy="1133475"/>
            </a:xfrm>
            <a:prstGeom prst="line">
              <a:avLst/>
            </a:prstGeom>
            <a:noFill/>
            <a:ln w="50800" cmpd="dbl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28"/>
            <p:cNvSpPr txBox="1">
              <a:spLocks noChangeArrowheads="1"/>
            </p:cNvSpPr>
            <p:nvPr/>
          </p:nvSpPr>
          <p:spPr bwMode="auto">
            <a:xfrm>
              <a:off x="1806564" y="3462202"/>
              <a:ext cx="9366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 sz="1400">
                  <a:latin typeface="Comic Sans MS" charset="0"/>
                  <a:ea typeface="宋体" charset="-122"/>
                </a:rPr>
                <a:t>waiting </a:t>
              </a:r>
              <a:br>
                <a:rPr lang="en-US" altLang="zh-CN" sz="1400">
                  <a:latin typeface="Comic Sans MS" charset="0"/>
                  <a:ea typeface="宋体" charset="-122"/>
                </a:rPr>
              </a:br>
              <a:r>
                <a:rPr lang="en-US" altLang="zh-CN" sz="1400">
                  <a:latin typeface="Comic Sans MS" charset="0"/>
                  <a:ea typeface="宋体" charset="-122"/>
                </a:rPr>
                <a:t>for N/ACK</a:t>
              </a:r>
              <a:endParaRPr lang="en-US" altLang="x-none" sz="1400">
                <a:latin typeface="Comic Sans MS" charset="0"/>
              </a:endParaRPr>
            </a:p>
          </p:txBody>
        </p:sp>
        <p:sp>
          <p:nvSpPr>
            <p:cNvPr id="114700" name="Text Box 30"/>
            <p:cNvSpPr txBox="1">
              <a:spLocks noChangeArrowheads="1"/>
            </p:cNvSpPr>
            <p:nvPr/>
          </p:nvSpPr>
          <p:spPr bwMode="auto">
            <a:xfrm rot="21000000">
              <a:off x="3003539" y="3739369"/>
              <a:ext cx="180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 dirty="0">
                  <a:ea typeface="宋体" charset="-122"/>
                </a:rPr>
                <a:t>?(N/ACK)</a:t>
              </a:r>
              <a:endParaRPr lang="en-US" altLang="x-none" sz="1000" dirty="0">
                <a:latin typeface="Times New Roman" charset="0"/>
              </a:endParaRPr>
            </a:p>
          </p:txBody>
        </p:sp>
        <p:sp>
          <p:nvSpPr>
            <p:cNvPr id="114701" name="Line 31"/>
            <p:cNvSpPr>
              <a:spLocks noChangeShapeType="1"/>
            </p:cNvSpPr>
            <p:nvPr/>
          </p:nvSpPr>
          <p:spPr bwMode="auto">
            <a:xfrm>
              <a:off x="2916226" y="3112952"/>
              <a:ext cx="1588" cy="219075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02" name="Group 68"/>
            <p:cNvGrpSpPr>
              <a:grpSpLocks/>
            </p:cNvGrpSpPr>
            <p:nvPr/>
          </p:nvGrpSpPr>
          <p:grpSpPr bwMode="auto">
            <a:xfrm>
              <a:off x="4467214" y="3081202"/>
              <a:ext cx="1803400" cy="1625600"/>
              <a:chOff x="1358" y="1894"/>
              <a:chExt cx="2981" cy="1793"/>
            </a:xfrm>
          </p:grpSpPr>
          <p:sp>
            <p:nvSpPr>
              <p:cNvPr id="114703" name="Oval 69"/>
              <p:cNvSpPr>
                <a:spLocks noChangeArrowheads="1"/>
              </p:cNvSpPr>
              <p:nvPr/>
            </p:nvSpPr>
            <p:spPr bwMode="auto">
              <a:xfrm>
                <a:off x="2376" y="1894"/>
                <a:ext cx="1299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4" name="Oval 70"/>
              <p:cNvSpPr>
                <a:spLocks noChangeArrowheads="1"/>
              </p:cNvSpPr>
              <p:nvPr/>
            </p:nvSpPr>
            <p:spPr bwMode="auto">
              <a:xfrm>
                <a:off x="1662" y="2088"/>
                <a:ext cx="996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5" name="Oval 71"/>
              <p:cNvSpPr>
                <a:spLocks noChangeArrowheads="1"/>
              </p:cNvSpPr>
              <p:nvPr/>
            </p:nvSpPr>
            <p:spPr bwMode="auto">
              <a:xfrm>
                <a:off x="1358" y="2535"/>
                <a:ext cx="672" cy="60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6" name="Oval 72"/>
              <p:cNvSpPr>
                <a:spLocks noChangeArrowheads="1"/>
              </p:cNvSpPr>
              <p:nvPr/>
            </p:nvSpPr>
            <p:spPr bwMode="auto">
              <a:xfrm>
                <a:off x="1561" y="2801"/>
                <a:ext cx="1010" cy="656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7" name="Oval 73"/>
              <p:cNvSpPr>
                <a:spLocks noChangeArrowheads="1"/>
              </p:cNvSpPr>
              <p:nvPr/>
            </p:nvSpPr>
            <p:spPr bwMode="auto">
              <a:xfrm>
                <a:off x="2275" y="2909"/>
                <a:ext cx="1509" cy="77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8" name="Oval 74"/>
              <p:cNvSpPr>
                <a:spLocks noChangeArrowheads="1"/>
              </p:cNvSpPr>
              <p:nvPr/>
            </p:nvSpPr>
            <p:spPr bwMode="auto">
              <a:xfrm>
                <a:off x="3235" y="2110"/>
                <a:ext cx="967" cy="58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9" name="Oval 75"/>
              <p:cNvSpPr>
                <a:spLocks noChangeArrowheads="1"/>
              </p:cNvSpPr>
              <p:nvPr/>
            </p:nvSpPr>
            <p:spPr bwMode="auto">
              <a:xfrm>
                <a:off x="3379" y="2484"/>
                <a:ext cx="960" cy="584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10" name="Oval 76"/>
              <p:cNvSpPr>
                <a:spLocks noChangeArrowheads="1"/>
              </p:cNvSpPr>
              <p:nvPr/>
            </p:nvSpPr>
            <p:spPr bwMode="auto">
              <a:xfrm>
                <a:off x="3293" y="2607"/>
                <a:ext cx="953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11" name="Oval 77"/>
              <p:cNvSpPr>
                <a:spLocks noChangeArrowheads="1"/>
              </p:cNvSpPr>
              <p:nvPr/>
            </p:nvSpPr>
            <p:spPr bwMode="auto">
              <a:xfrm>
                <a:off x="1900" y="2319"/>
                <a:ext cx="1934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BFDFCE-7737-B343-903C-376DC7E08587}" type="slidenum">
              <a:rPr lang="en-US" altLang="x-none" sz="1400">
                <a:latin typeface="Times New Roman" charset="0"/>
              </a:rPr>
              <a:pPr eaLnBrk="1" hangingPunct="1"/>
              <a:t>63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Two Possibilities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411288" y="4124325"/>
            <a:ext cx="2641600" cy="4794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740" name="Object 5"/>
          <p:cNvGraphicFramePr>
            <a:graphicFrameLocks noChangeAspect="1"/>
          </p:cNvGraphicFramePr>
          <p:nvPr/>
        </p:nvGraphicFramePr>
        <p:xfrm>
          <a:off x="1198563" y="3567113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1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567113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1" name="Text Box 6"/>
          <p:cNvSpPr txBox="1">
            <a:spLocks noChangeArrowheads="1"/>
          </p:cNvSpPr>
          <p:nvPr/>
        </p:nvSpPr>
        <p:spPr bwMode="auto">
          <a:xfrm>
            <a:off x="1481138" y="3538538"/>
            <a:ext cx="830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sender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42" name="Text Box 7"/>
          <p:cNvSpPr txBox="1">
            <a:spLocks noChangeArrowheads="1"/>
          </p:cNvSpPr>
          <p:nvPr/>
        </p:nvSpPr>
        <p:spPr bwMode="auto">
          <a:xfrm rot="706751">
            <a:off x="2293938" y="404812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16743" name="Object 8"/>
          <p:cNvGraphicFramePr>
            <a:graphicFrameLocks noChangeAspect="1"/>
          </p:cNvGraphicFramePr>
          <p:nvPr/>
        </p:nvGraphicFramePr>
        <p:xfrm>
          <a:off x="3944938" y="3562350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2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3562350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Text Box 9"/>
          <p:cNvSpPr txBox="1">
            <a:spLocks noChangeArrowheads="1"/>
          </p:cNvSpPr>
          <p:nvPr/>
        </p:nvSpPr>
        <p:spPr bwMode="auto">
          <a:xfrm>
            <a:off x="3041650" y="3536950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45" name="Line 10"/>
          <p:cNvSpPr>
            <a:spLocks noChangeShapeType="1"/>
          </p:cNvSpPr>
          <p:nvPr/>
        </p:nvSpPr>
        <p:spPr bwMode="auto">
          <a:xfrm flipH="1">
            <a:off x="1384300" y="4648200"/>
            <a:ext cx="2651125" cy="403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417638" y="5026025"/>
            <a:ext cx="2641600" cy="522288"/>
            <a:chOff x="848" y="2255"/>
            <a:chExt cx="1664" cy="329"/>
          </a:xfrm>
        </p:grpSpPr>
        <p:sp>
          <p:nvSpPr>
            <p:cNvPr id="116798" name="Line 11"/>
            <p:cNvSpPr>
              <a:spLocks noChangeShapeType="1"/>
            </p:cNvSpPr>
            <p:nvPr/>
          </p:nvSpPr>
          <p:spPr bwMode="auto">
            <a:xfrm>
              <a:off x="848" y="2282"/>
              <a:ext cx="1664" cy="30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9" name="Text Box 12"/>
            <p:cNvSpPr txBox="1">
              <a:spLocks noChangeArrowheads="1"/>
            </p:cNvSpPr>
            <p:nvPr/>
          </p:nvSpPr>
          <p:spPr bwMode="auto">
            <a:xfrm rot="706751">
              <a:off x="1388" y="2255"/>
              <a:ext cx="5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(n)</a:t>
              </a:r>
              <a:endParaRPr lang="en-US" altLang="x-none" sz="1000">
                <a:latin typeface="Times New Roman" charset="0"/>
              </a:endParaRPr>
            </a:p>
          </p:txBody>
        </p:sp>
      </p:grpSp>
      <p:sp>
        <p:nvSpPr>
          <p:cNvPr id="116747" name="Line 13"/>
          <p:cNvSpPr>
            <a:spLocks noChangeShapeType="1"/>
          </p:cNvSpPr>
          <p:nvPr/>
        </p:nvSpPr>
        <p:spPr bwMode="auto">
          <a:xfrm>
            <a:off x="1381125" y="4089400"/>
            <a:ext cx="12700" cy="2230438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Line 14"/>
          <p:cNvSpPr>
            <a:spLocks noChangeShapeType="1"/>
          </p:cNvSpPr>
          <p:nvPr/>
        </p:nvSpPr>
        <p:spPr bwMode="auto">
          <a:xfrm>
            <a:off x="4086225" y="3897313"/>
            <a:ext cx="11113" cy="23685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Text Box 15"/>
          <p:cNvSpPr txBox="1">
            <a:spLocks noChangeArrowheads="1"/>
          </p:cNvSpPr>
          <p:nvPr/>
        </p:nvSpPr>
        <p:spPr bwMode="auto">
          <a:xfrm>
            <a:off x="258763" y="4659313"/>
            <a:ext cx="936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latin typeface="Comic Sans MS" charset="0"/>
                <a:ea typeface="宋体" charset="-122"/>
              </a:rPr>
              <a:t>waiting </a:t>
            </a:r>
            <a:br>
              <a:rPr lang="en-US" altLang="zh-CN" sz="1400">
                <a:latin typeface="Comic Sans MS" charset="0"/>
                <a:ea typeface="宋体" charset="-122"/>
              </a:rPr>
            </a:br>
            <a:r>
              <a:rPr lang="en-US" altLang="zh-CN" sz="1400">
                <a:latin typeface="Comic Sans MS" charset="0"/>
                <a:ea typeface="宋体" charset="-122"/>
              </a:rPr>
              <a:t>for N/ACK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116750" name="Text Box 16"/>
          <p:cNvSpPr txBox="1">
            <a:spLocks noChangeArrowheads="1"/>
          </p:cNvSpPr>
          <p:nvPr/>
        </p:nvSpPr>
        <p:spPr bwMode="auto">
          <a:xfrm>
            <a:off x="4714875" y="5059363"/>
            <a:ext cx="876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latin typeface="Comic Sans MS" charset="0"/>
                <a:ea typeface="宋体" charset="-122"/>
              </a:rPr>
              <a:t>waiting</a:t>
            </a:r>
            <a:br>
              <a:rPr lang="en-US" altLang="zh-CN" sz="1400">
                <a:latin typeface="Comic Sans MS" charset="0"/>
                <a:ea typeface="宋体" charset="-122"/>
              </a:rPr>
            </a:br>
            <a:r>
              <a:rPr lang="en-US" altLang="zh-CN" sz="1400">
                <a:latin typeface="Comic Sans MS" charset="0"/>
                <a:ea typeface="宋体" charset="-122"/>
              </a:rPr>
              <a:t>for data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116751" name="Text Box 17"/>
          <p:cNvSpPr txBox="1">
            <a:spLocks noChangeArrowheads="1"/>
          </p:cNvSpPr>
          <p:nvPr/>
        </p:nvSpPr>
        <p:spPr bwMode="auto">
          <a:xfrm rot="-600000">
            <a:off x="1758950" y="4589463"/>
            <a:ext cx="180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NACK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52" name="Line 18"/>
          <p:cNvSpPr>
            <a:spLocks noChangeShapeType="1"/>
          </p:cNvSpPr>
          <p:nvPr/>
        </p:nvSpPr>
        <p:spPr bwMode="auto">
          <a:xfrm>
            <a:off x="1381125" y="3884613"/>
            <a:ext cx="1588" cy="2190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Line 19"/>
          <p:cNvSpPr>
            <a:spLocks noChangeShapeType="1"/>
          </p:cNvSpPr>
          <p:nvPr/>
        </p:nvSpPr>
        <p:spPr bwMode="auto">
          <a:xfrm>
            <a:off x="5707063" y="4148138"/>
            <a:ext cx="2641600" cy="479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754" name="Object 20"/>
          <p:cNvGraphicFramePr>
            <a:graphicFrameLocks noChangeAspect="1"/>
          </p:cNvGraphicFramePr>
          <p:nvPr/>
        </p:nvGraphicFramePr>
        <p:xfrm>
          <a:off x="5494338" y="3590925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3" name="Clip" r:id="rId7" imgW="1307079" imgH="1083682" progId="MS_ClipArt_Gallery.2">
                  <p:embed/>
                </p:oleObj>
              </mc:Choice>
              <mc:Fallback>
                <p:oleObj name="Clip" r:id="rId7" imgW="1307079" imgH="1083682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3590925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5" name="Text Box 21"/>
          <p:cNvSpPr txBox="1">
            <a:spLocks noChangeArrowheads="1"/>
          </p:cNvSpPr>
          <p:nvPr/>
        </p:nvSpPr>
        <p:spPr bwMode="auto">
          <a:xfrm>
            <a:off x="5776913" y="3562350"/>
            <a:ext cx="830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sender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16756" name="Object 23"/>
          <p:cNvGraphicFramePr>
            <a:graphicFrameLocks noChangeAspect="1"/>
          </p:cNvGraphicFramePr>
          <p:nvPr/>
        </p:nvGraphicFramePr>
        <p:xfrm>
          <a:off x="8240713" y="3586163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4" name="Clip" r:id="rId8" imgW="1307079" imgH="1083682" progId="MS_ClipArt_Gallery.2">
                  <p:embed/>
                </p:oleObj>
              </mc:Choice>
              <mc:Fallback>
                <p:oleObj name="Clip" r:id="rId8" imgW="1307079" imgH="1083682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713" y="3586163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7" name="Text Box 24"/>
          <p:cNvSpPr txBox="1">
            <a:spLocks noChangeArrowheads="1"/>
          </p:cNvSpPr>
          <p:nvPr/>
        </p:nvSpPr>
        <p:spPr bwMode="auto">
          <a:xfrm>
            <a:off x="7337425" y="3560763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58" name="Line 25"/>
          <p:cNvSpPr>
            <a:spLocks noChangeShapeType="1"/>
          </p:cNvSpPr>
          <p:nvPr/>
        </p:nvSpPr>
        <p:spPr bwMode="auto">
          <a:xfrm flipH="1">
            <a:off x="5680075" y="4672013"/>
            <a:ext cx="2651125" cy="403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Line 26"/>
          <p:cNvSpPr>
            <a:spLocks noChangeShapeType="1"/>
          </p:cNvSpPr>
          <p:nvPr/>
        </p:nvSpPr>
        <p:spPr bwMode="auto">
          <a:xfrm flipH="1">
            <a:off x="5675313" y="4113213"/>
            <a:ext cx="1587" cy="100330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Line 27"/>
          <p:cNvSpPr>
            <a:spLocks noChangeShapeType="1"/>
          </p:cNvSpPr>
          <p:nvPr/>
        </p:nvSpPr>
        <p:spPr bwMode="auto">
          <a:xfrm flipH="1">
            <a:off x="8380413" y="3921125"/>
            <a:ext cx="1587" cy="24336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Text Box 28"/>
          <p:cNvSpPr txBox="1">
            <a:spLocks noChangeArrowheads="1"/>
          </p:cNvSpPr>
          <p:nvPr/>
        </p:nvSpPr>
        <p:spPr bwMode="auto">
          <a:xfrm>
            <a:off x="4783138" y="4225925"/>
            <a:ext cx="936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latin typeface="Comic Sans MS" charset="0"/>
                <a:ea typeface="宋体" charset="-122"/>
              </a:rPr>
              <a:t>waiting </a:t>
            </a:r>
            <a:br>
              <a:rPr lang="en-US" altLang="zh-CN" sz="1400">
                <a:latin typeface="Comic Sans MS" charset="0"/>
                <a:ea typeface="宋体" charset="-122"/>
              </a:rPr>
            </a:br>
            <a:r>
              <a:rPr lang="en-US" altLang="zh-CN" sz="1400">
                <a:latin typeface="Comic Sans MS" charset="0"/>
                <a:ea typeface="宋体" charset="-122"/>
              </a:rPr>
              <a:t>for N/ACK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116762" name="Text Box 29"/>
          <p:cNvSpPr txBox="1">
            <a:spLocks noChangeArrowheads="1"/>
          </p:cNvSpPr>
          <p:nvPr/>
        </p:nvSpPr>
        <p:spPr bwMode="auto">
          <a:xfrm rot="-600000">
            <a:off x="6054725" y="4613275"/>
            <a:ext cx="180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63" name="Line 30"/>
          <p:cNvSpPr>
            <a:spLocks noChangeShapeType="1"/>
          </p:cNvSpPr>
          <p:nvPr/>
        </p:nvSpPr>
        <p:spPr bwMode="auto">
          <a:xfrm>
            <a:off x="5676900" y="3908425"/>
            <a:ext cx="1588" cy="2190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4" name="Line 32"/>
          <p:cNvSpPr>
            <a:spLocks noChangeShapeType="1"/>
          </p:cNvSpPr>
          <p:nvPr/>
        </p:nvSpPr>
        <p:spPr bwMode="auto">
          <a:xfrm>
            <a:off x="5668963" y="5119688"/>
            <a:ext cx="1587" cy="6445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5" name="Line 33"/>
          <p:cNvSpPr>
            <a:spLocks noChangeShapeType="1"/>
          </p:cNvSpPr>
          <p:nvPr/>
        </p:nvSpPr>
        <p:spPr bwMode="auto">
          <a:xfrm flipH="1">
            <a:off x="5668963" y="5700713"/>
            <a:ext cx="1587" cy="655637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715000" y="5676900"/>
            <a:ext cx="2641600" cy="536575"/>
            <a:chOff x="3555" y="2665"/>
            <a:chExt cx="1664" cy="338"/>
          </a:xfrm>
        </p:grpSpPr>
        <p:sp>
          <p:nvSpPr>
            <p:cNvPr id="116796" name="Text Box 22"/>
            <p:cNvSpPr txBox="1">
              <a:spLocks noChangeArrowheads="1"/>
            </p:cNvSpPr>
            <p:nvPr/>
          </p:nvSpPr>
          <p:spPr bwMode="auto">
            <a:xfrm rot="635165">
              <a:off x="4050" y="2665"/>
              <a:ext cx="6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</a:t>
              </a:r>
              <a:r>
                <a:rPr lang="en-US" altLang="zh-CN" sz="1400">
                  <a:ea typeface="宋体" charset="-122"/>
                </a:rPr>
                <a:t>+1</a:t>
              </a:r>
              <a:r>
                <a:rPr lang="en-US" altLang="x-none" sz="1400"/>
                <a:t>)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6797" name="Line 34"/>
            <p:cNvSpPr>
              <a:spLocks noChangeShapeType="1"/>
            </p:cNvSpPr>
            <p:nvPr/>
          </p:nvSpPr>
          <p:spPr bwMode="auto">
            <a:xfrm>
              <a:off x="3555" y="2701"/>
              <a:ext cx="1664" cy="30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67" name="Text Box 35"/>
          <p:cNvSpPr txBox="1">
            <a:spLocks noChangeArrowheads="1"/>
          </p:cNvSpPr>
          <p:nvPr/>
        </p:nvSpPr>
        <p:spPr bwMode="auto">
          <a:xfrm rot="706751">
            <a:off x="6742113" y="411003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68" name="Line 36"/>
          <p:cNvSpPr>
            <a:spLocks noChangeShapeType="1"/>
          </p:cNvSpPr>
          <p:nvPr/>
        </p:nvSpPr>
        <p:spPr bwMode="auto">
          <a:xfrm>
            <a:off x="4600575" y="1335088"/>
            <a:ext cx="0" cy="55229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9" name="Text Box 37"/>
          <p:cNvSpPr txBox="1">
            <a:spLocks noChangeArrowheads="1"/>
          </p:cNvSpPr>
          <p:nvPr/>
        </p:nvSpPr>
        <p:spPr bwMode="auto">
          <a:xfrm>
            <a:off x="8324850" y="440213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Times New Roman" charset="0"/>
                <a:ea typeface="宋体" charset="-122"/>
              </a:rPr>
              <a:t>deliver</a:t>
            </a:r>
            <a:endParaRPr lang="en-US" altLang="x-none" sz="1800">
              <a:latin typeface="Times New Roman" charset="0"/>
            </a:endParaRPr>
          </a:p>
        </p:txBody>
      </p:sp>
      <p:sp>
        <p:nvSpPr>
          <p:cNvPr id="116770" name="Text Box 38"/>
          <p:cNvSpPr txBox="1">
            <a:spLocks noChangeArrowheads="1"/>
          </p:cNvSpPr>
          <p:nvPr/>
        </p:nvSpPr>
        <p:spPr bwMode="auto">
          <a:xfrm>
            <a:off x="4032250" y="5414963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latin typeface="Times New Roman" charset="0"/>
                <a:ea typeface="宋体" charset="-122"/>
              </a:rPr>
              <a:t>deliver</a:t>
            </a:r>
            <a:endParaRPr lang="en-US" altLang="x-none" sz="1600">
              <a:latin typeface="Times New Roman" charset="0"/>
            </a:endParaRPr>
          </a:p>
        </p:txBody>
      </p:sp>
      <p:grpSp>
        <p:nvGrpSpPr>
          <p:cNvPr id="116771" name="Group 64"/>
          <p:cNvGrpSpPr>
            <a:grpSpLocks/>
          </p:cNvGrpSpPr>
          <p:nvPr/>
        </p:nvGrpSpPr>
        <p:grpSpPr bwMode="auto">
          <a:xfrm>
            <a:off x="3708400" y="0"/>
            <a:ext cx="5686425" cy="2909888"/>
            <a:chOff x="-64251" y="1212850"/>
            <a:chExt cx="5687179" cy="2909888"/>
          </a:xfrm>
        </p:grpSpPr>
        <p:sp>
          <p:nvSpPr>
            <p:cNvPr id="116772" name="Oval 3"/>
            <p:cNvSpPr>
              <a:spLocks noChangeArrowheads="1"/>
            </p:cNvSpPr>
            <p:nvPr/>
          </p:nvSpPr>
          <p:spPr bwMode="auto">
            <a:xfrm>
              <a:off x="696913" y="2209800"/>
              <a:ext cx="985837" cy="9620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6773" name="Text Box 4"/>
            <p:cNvSpPr txBox="1">
              <a:spLocks noChangeArrowheads="1"/>
            </p:cNvSpPr>
            <p:nvPr/>
          </p:nvSpPr>
          <p:spPr bwMode="auto">
            <a:xfrm>
              <a:off x="595313" y="2293938"/>
              <a:ext cx="120015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</a:t>
              </a:r>
              <a:r>
                <a:rPr lang="en-US" altLang="zh-CN" sz="1600">
                  <a:ea typeface="宋体" charset="-122"/>
                </a:rPr>
                <a:t>data</a:t>
              </a:r>
              <a:endParaRPr lang="en-US" altLang="x-none" sz="1600">
                <a:latin typeface="Times New Roman" charset="0"/>
              </a:endParaRPr>
            </a:p>
          </p:txBody>
        </p:sp>
        <p:grpSp>
          <p:nvGrpSpPr>
            <p:cNvPr id="116774" name="Group 36"/>
            <p:cNvGrpSpPr>
              <a:grpSpLocks/>
            </p:cNvGrpSpPr>
            <p:nvPr/>
          </p:nvGrpSpPr>
          <p:grpSpPr bwMode="auto">
            <a:xfrm>
              <a:off x="3252790" y="1925640"/>
              <a:ext cx="2370138" cy="1254126"/>
              <a:chOff x="2049" y="1213"/>
              <a:chExt cx="1493" cy="790"/>
            </a:xfrm>
          </p:grpSpPr>
          <p:sp>
            <p:nvSpPr>
              <p:cNvPr id="116792" name="Freeform 14"/>
              <p:cNvSpPr>
                <a:spLocks/>
              </p:cNvSpPr>
              <p:nvPr/>
            </p:nvSpPr>
            <p:spPr bwMode="auto">
              <a:xfrm>
                <a:off x="2049" y="1440"/>
                <a:ext cx="294" cy="563"/>
              </a:xfrm>
              <a:custGeom>
                <a:avLst/>
                <a:gdLst>
                  <a:gd name="T0" fmla="*/ 0 w 735"/>
                  <a:gd name="T1" fmla="*/ 1 h 1080"/>
                  <a:gd name="T2" fmla="*/ 0 w 735"/>
                  <a:gd name="T3" fmla="*/ 1 h 1080"/>
                  <a:gd name="T4" fmla="*/ 0 60000 65536"/>
                  <a:gd name="T5" fmla="*/ 0 60000 65536"/>
                  <a:gd name="T6" fmla="*/ 0 w 735"/>
                  <a:gd name="T7" fmla="*/ 0 h 1080"/>
                  <a:gd name="T8" fmla="*/ 735 w 735"/>
                  <a:gd name="T9" fmla="*/ 1080 h 10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35" h="1080">
                    <a:moveTo>
                      <a:pt x="0" y="195"/>
                    </a:moveTo>
                    <a:cubicBezTo>
                      <a:pt x="690" y="0"/>
                      <a:pt x="735" y="1080"/>
                      <a:pt x="0" y="855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93" name="Text Box 15"/>
              <p:cNvSpPr txBox="1">
                <a:spLocks noChangeArrowheads="1"/>
              </p:cNvSpPr>
              <p:nvPr/>
            </p:nvSpPr>
            <p:spPr bwMode="auto">
              <a:xfrm>
                <a:off x="2244" y="1638"/>
                <a:ext cx="11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16794" name="Text Box 16"/>
              <p:cNvSpPr txBox="1">
                <a:spLocks noChangeArrowheads="1"/>
              </p:cNvSpPr>
              <p:nvPr/>
            </p:nvSpPr>
            <p:spPr bwMode="auto">
              <a:xfrm>
                <a:off x="2228" y="1213"/>
                <a:ext cx="1314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</a:t>
                </a:r>
              </a:p>
              <a:p>
                <a:pPr eaLnBrk="1" hangingPunct="1"/>
                <a:r>
                  <a:rPr lang="en-US" altLang="x-none" sz="1600"/>
                  <a:t>   isNAK(rcvpkt)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16795" name="Line 17"/>
              <p:cNvSpPr>
                <a:spLocks noChangeShapeType="1"/>
              </p:cNvSpPr>
              <p:nvPr/>
            </p:nvSpPr>
            <p:spPr bwMode="auto">
              <a:xfrm>
                <a:off x="2303" y="1638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775" name="Text Box 31"/>
            <p:cNvSpPr txBox="1">
              <a:spLocks noChangeArrowheads="1"/>
            </p:cNvSpPr>
            <p:nvPr/>
          </p:nvSpPr>
          <p:spPr bwMode="auto">
            <a:xfrm>
              <a:off x="-64251" y="1212850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  <p:sp>
          <p:nvSpPr>
            <p:cNvPr id="116776" name="Line 33"/>
            <p:cNvSpPr>
              <a:spLocks noChangeShapeType="1"/>
            </p:cNvSpPr>
            <p:nvPr/>
          </p:nvSpPr>
          <p:spPr bwMode="auto">
            <a:xfrm>
              <a:off x="633684" y="1960996"/>
              <a:ext cx="148953" cy="4504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777" name="Group 40"/>
            <p:cNvGrpSpPr>
              <a:grpSpLocks/>
            </p:cNvGrpSpPr>
            <p:nvPr/>
          </p:nvGrpSpPr>
          <p:grpSpPr bwMode="auto">
            <a:xfrm>
              <a:off x="1004888" y="1212851"/>
              <a:ext cx="3643311" cy="1971676"/>
              <a:chOff x="633" y="764"/>
              <a:chExt cx="2295" cy="1242"/>
            </a:xfrm>
          </p:grpSpPr>
          <p:grpSp>
            <p:nvGrpSpPr>
              <p:cNvPr id="116783" name="Group 22"/>
              <p:cNvGrpSpPr>
                <a:grpSpLocks/>
              </p:cNvGrpSpPr>
              <p:nvPr/>
            </p:nvGrpSpPr>
            <p:grpSpPr bwMode="auto">
              <a:xfrm>
                <a:off x="1444" y="1400"/>
                <a:ext cx="677" cy="606"/>
                <a:chOff x="1540" y="2116"/>
                <a:chExt cx="677" cy="606"/>
              </a:xfrm>
            </p:grpSpPr>
            <p:sp>
              <p:nvSpPr>
                <p:cNvPr id="116790" name="Oval 83"/>
                <p:cNvSpPr>
                  <a:spLocks noChangeArrowheads="1"/>
                </p:cNvSpPr>
                <p:nvPr/>
              </p:nvSpPr>
              <p:spPr bwMode="auto">
                <a:xfrm>
                  <a:off x="1565" y="2116"/>
                  <a:ext cx="621" cy="60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11679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40" y="2163"/>
                  <a:ext cx="67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Wait for ACK or NAK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</p:grpSp>
          <p:grpSp>
            <p:nvGrpSpPr>
              <p:cNvPr id="116784" name="Group 39"/>
              <p:cNvGrpSpPr>
                <a:grpSpLocks/>
              </p:cNvGrpSpPr>
              <p:nvPr/>
            </p:nvGrpSpPr>
            <p:grpSpPr bwMode="auto">
              <a:xfrm>
                <a:off x="633" y="764"/>
                <a:ext cx="2295" cy="639"/>
                <a:chOff x="633" y="764"/>
                <a:chExt cx="2295" cy="639"/>
              </a:xfrm>
            </p:grpSpPr>
            <p:sp>
              <p:nvSpPr>
                <p:cNvPr id="11678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33" y="939"/>
                  <a:ext cx="2295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snkpkt = make_pkt(data, checksum)</a:t>
                  </a:r>
                </a:p>
                <a:p>
                  <a:pPr eaLnBrk="1" hangingPunct="1"/>
                  <a:r>
                    <a:rPr lang="en-US" altLang="x-none" sz="1600"/>
                    <a:t>udt_send(sndpkt)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  <p:grpSp>
              <p:nvGrpSpPr>
                <p:cNvPr id="116786" name="Group 37"/>
                <p:cNvGrpSpPr>
                  <a:grpSpLocks/>
                </p:cNvGrpSpPr>
                <p:nvPr/>
              </p:nvGrpSpPr>
              <p:grpSpPr bwMode="auto">
                <a:xfrm>
                  <a:off x="650" y="764"/>
                  <a:ext cx="1421" cy="639"/>
                  <a:chOff x="650" y="764"/>
                  <a:chExt cx="1421" cy="639"/>
                </a:xfrm>
              </p:grpSpPr>
              <p:sp>
                <p:nvSpPr>
                  <p:cNvPr id="116787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699" y="967"/>
                    <a:ext cx="62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88" name="Freeform 10"/>
                  <p:cNvSpPr>
                    <a:spLocks/>
                  </p:cNvSpPr>
                  <p:nvPr/>
                </p:nvSpPr>
                <p:spPr bwMode="auto">
                  <a:xfrm flipV="1">
                    <a:off x="666" y="1247"/>
                    <a:ext cx="1134" cy="156"/>
                  </a:xfrm>
                  <a:custGeom>
                    <a:avLst/>
                    <a:gdLst>
                      <a:gd name="T0" fmla="*/ 0 w 2835"/>
                      <a:gd name="T1" fmla="*/ 0 h 525"/>
                      <a:gd name="T2" fmla="*/ 0 w 2835"/>
                      <a:gd name="T3" fmla="*/ 0 h 525"/>
                      <a:gd name="T4" fmla="*/ 0 60000 65536"/>
                      <a:gd name="T5" fmla="*/ 0 60000 65536"/>
                      <a:gd name="T6" fmla="*/ 0 w 2835"/>
                      <a:gd name="T7" fmla="*/ 0 h 525"/>
                      <a:gd name="T8" fmla="*/ 2835 w 2835"/>
                      <a:gd name="T9" fmla="*/ 525 h 52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835" h="525">
                        <a:moveTo>
                          <a:pt x="0" y="0"/>
                        </a:moveTo>
                        <a:cubicBezTo>
                          <a:pt x="60" y="525"/>
                          <a:pt x="2835" y="495"/>
                          <a:pt x="2835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8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0" y="764"/>
                    <a:ext cx="1421" cy="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x-none" sz="1600"/>
                      <a:t>rdt_send(data)</a:t>
                    </a:r>
                    <a:endParaRPr lang="en-US" altLang="x-none" sz="1600">
                      <a:latin typeface="Times New Roman" charset="0"/>
                    </a:endParaRPr>
                  </a:p>
                </p:txBody>
              </p:sp>
            </p:grpSp>
          </p:grpSp>
        </p:grpSp>
        <p:grpSp>
          <p:nvGrpSpPr>
            <p:cNvPr id="116778" name="Group 38"/>
            <p:cNvGrpSpPr>
              <a:grpSpLocks/>
            </p:cNvGrpSpPr>
            <p:nvPr/>
          </p:nvGrpSpPr>
          <p:grpSpPr bwMode="auto">
            <a:xfrm>
              <a:off x="1071564" y="3140075"/>
              <a:ext cx="3548063" cy="982663"/>
              <a:chOff x="675" y="1978"/>
              <a:chExt cx="2235" cy="619"/>
            </a:xfrm>
          </p:grpSpPr>
          <p:sp>
            <p:nvSpPr>
              <p:cNvPr id="116779" name="Freeform 11"/>
              <p:cNvSpPr>
                <a:spLocks/>
              </p:cNvSpPr>
              <p:nvPr/>
            </p:nvSpPr>
            <p:spPr bwMode="auto">
              <a:xfrm>
                <a:off x="696" y="1978"/>
                <a:ext cx="1134" cy="156"/>
              </a:xfrm>
              <a:custGeom>
                <a:avLst/>
                <a:gdLst>
                  <a:gd name="T0" fmla="*/ 0 w 2835"/>
                  <a:gd name="T1" fmla="*/ 0 h 525"/>
                  <a:gd name="T2" fmla="*/ 0 w 2835"/>
                  <a:gd name="T3" fmla="*/ 0 h 525"/>
                  <a:gd name="T4" fmla="*/ 0 60000 65536"/>
                  <a:gd name="T5" fmla="*/ 0 60000 65536"/>
                  <a:gd name="T6" fmla="*/ 0 w 2835"/>
                  <a:gd name="T7" fmla="*/ 0 h 525"/>
                  <a:gd name="T8" fmla="*/ 2835 w 2835"/>
                  <a:gd name="T9" fmla="*/ 525 h 5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35" h="52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80" name="Text Box 12"/>
              <p:cNvSpPr txBox="1">
                <a:spLocks noChangeArrowheads="1"/>
              </p:cNvSpPr>
              <p:nvPr/>
            </p:nvSpPr>
            <p:spPr bwMode="auto">
              <a:xfrm>
                <a:off x="675" y="2200"/>
                <a:ext cx="2235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 isACK(rcvpkt)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16781" name="Line 13"/>
              <p:cNvSpPr>
                <a:spLocks noChangeShapeType="1"/>
              </p:cNvSpPr>
              <p:nvPr/>
            </p:nvSpPr>
            <p:spPr bwMode="auto">
              <a:xfrm>
                <a:off x="739" y="240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82" name="Text Box 35"/>
              <p:cNvSpPr txBox="1">
                <a:spLocks noChangeArrowheads="1"/>
              </p:cNvSpPr>
              <p:nvPr/>
            </p:nvSpPr>
            <p:spPr bwMode="auto">
              <a:xfrm>
                <a:off x="921" y="2385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>
                    <a:latin typeface="Symbol" charset="2"/>
                  </a:rPr>
                  <a:t>L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247701" y="6205538"/>
            <a:ext cx="4429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000" dirty="0"/>
              <a:t>Fix </a:t>
            </a:r>
            <a:r>
              <a:rPr lang="en-US" altLang="x-none" sz="2000"/>
              <a:t>miss guess NACK: </a:t>
            </a:r>
            <a:br>
              <a:rPr lang="en-US" altLang="x-none" sz="2000"/>
            </a:br>
            <a:r>
              <a:rPr lang="en-US" altLang="x-none" sz="2000"/>
              <a:t>provide </a:t>
            </a:r>
            <a:r>
              <a:rPr lang="en-US" altLang="x-none" sz="2000" dirty="0"/>
              <a:t>info for receiver to distinguish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76837" y="2721114"/>
            <a:ext cx="4023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ea typeface="宋体" charset="-122"/>
              </a:rPr>
              <a:t>sender </a:t>
            </a:r>
            <a:r>
              <a:rPr lang="en-US" altLang="x-none" sz="2000" dirty="0"/>
              <a:t>can’</a:t>
            </a:r>
            <a:r>
              <a:rPr lang="en-US" altLang="ja-JP" sz="2000" dirty="0"/>
              <a:t>t just guess NACK: </a:t>
            </a:r>
            <a:br>
              <a:rPr lang="en-US" altLang="ja-JP" sz="2000" dirty="0"/>
            </a:br>
            <a:r>
              <a:rPr lang="en-US" altLang="ja-JP" sz="2000" dirty="0"/>
              <a:t>if wrong, duplicate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77397" y="2815824"/>
            <a:ext cx="4023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ea typeface="宋体" charset="-122"/>
              </a:rPr>
              <a:t>sender </a:t>
            </a:r>
            <a:r>
              <a:rPr lang="en-US" altLang="x-none" sz="2000" dirty="0"/>
              <a:t>can’</a:t>
            </a:r>
            <a:r>
              <a:rPr lang="en-US" altLang="ja-JP" sz="2000" dirty="0"/>
              <a:t>t just guess ACK: </a:t>
            </a:r>
            <a:br>
              <a:rPr lang="en-US" altLang="ja-JP" sz="2000" dirty="0"/>
            </a:br>
            <a:r>
              <a:rPr lang="en-US" altLang="ja-JP" sz="2000" dirty="0"/>
              <a:t>if wrong, missing </a:t>
            </a:r>
            <a:r>
              <a:rPr lang="en-US" altLang="ja-JP" sz="2000" dirty="0" err="1"/>
              <a:t>pkt</a:t>
            </a:r>
            <a:endParaRPr lang="en-US" altLang="ja-JP" sz="2000" dirty="0"/>
          </a:p>
        </p:txBody>
      </p:sp>
      <p:sp>
        <p:nvSpPr>
          <p:cNvPr id="68" name="Rectangle 67"/>
          <p:cNvSpPr/>
          <p:nvPr/>
        </p:nvSpPr>
        <p:spPr>
          <a:xfrm>
            <a:off x="4714875" y="6358643"/>
            <a:ext cx="4230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000"/>
              <a:t>Home exercise: fix miss guess ACK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7" grpId="0"/>
      <p:bldP spid="6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4EC8661-3DC7-6445-B738-043A8D58CFDE}" type="slidenum">
              <a:rPr lang="en-US" altLang="x-none" sz="1400">
                <a:latin typeface="Times New Roman" charset="0"/>
              </a:rPr>
              <a:pPr eaLnBrk="1" hangingPunct="1"/>
              <a:t>64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Handle Control Message Corruption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96149"/>
            <a:ext cx="7886700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Handling ambiguity: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adds </a:t>
            </a:r>
            <a:r>
              <a:rPr lang="en-US" altLang="x-none" sz="2400" i="1" dirty="0">
                <a:solidFill>
                  <a:schemeClr val="accent2"/>
                </a:solidFill>
                <a:ea typeface="ＭＳ Ｐゴシック" charset="-128"/>
              </a:rPr>
              <a:t>sequence </a:t>
            </a:r>
            <a:br>
              <a:rPr lang="en-US" altLang="zh-CN" sz="2400" i="1" dirty="0">
                <a:solidFill>
                  <a:schemeClr val="accent2"/>
                </a:solidFill>
                <a:ea typeface="宋体" charset="-122"/>
              </a:rPr>
            </a:br>
            <a:r>
              <a:rPr lang="en-US" altLang="x-none" sz="2400" i="1" dirty="0">
                <a:solidFill>
                  <a:schemeClr val="accent2"/>
                </a:solidFill>
                <a:ea typeface="ＭＳ Ｐゴシック" charset="-128"/>
              </a:rPr>
              <a:t>number</a:t>
            </a:r>
            <a:r>
              <a:rPr lang="en-US" altLang="x-none" sz="2400" dirty="0">
                <a:ea typeface="ＭＳ Ｐゴシック" charset="-128"/>
              </a:rPr>
              <a:t> to each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retransmits current </a:t>
            </a:r>
            <a:br>
              <a:rPr lang="en-US" altLang="zh-CN" sz="2400" dirty="0">
                <a:ea typeface="宋体" charset="-122"/>
              </a:rPr>
            </a:br>
            <a:r>
              <a:rPr lang="en-US" altLang="x-none" sz="2400" dirty="0" err="1">
                <a:ea typeface="ＭＳ Ｐゴシック" charset="-128"/>
              </a:rPr>
              <a:t>pkt</a:t>
            </a:r>
            <a:r>
              <a:rPr lang="en-US" altLang="x-none" sz="2400" dirty="0">
                <a:ea typeface="ＭＳ Ｐゴシック" charset="-128"/>
              </a:rPr>
              <a:t> if ACK/NAK garbled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Guess NACK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receiver discards (</a:t>
            </a:r>
            <a:r>
              <a:rPr lang="en-US" altLang="x-none" sz="2400" dirty="0" err="1">
                <a:ea typeface="ＭＳ Ｐゴシック" charset="-128"/>
              </a:rPr>
              <a:t>doesn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</a:t>
            </a:r>
            <a:br>
              <a:rPr lang="en-US" altLang="zh-CN" sz="2400" dirty="0">
                <a:ea typeface="宋体" charset="-122"/>
              </a:rPr>
            </a:br>
            <a:r>
              <a:rPr lang="en-US" altLang="ja-JP" sz="2400" dirty="0">
                <a:ea typeface="ＭＳ Ｐゴシック" charset="-128"/>
              </a:rPr>
              <a:t>deliver up) duplicate </a:t>
            </a:r>
            <a:r>
              <a:rPr lang="en-US" altLang="ja-JP" sz="2400" dirty="0" err="1">
                <a:ea typeface="ＭＳ Ｐゴシック" charset="-128"/>
              </a:rPr>
              <a:t>pkt</a:t>
            </a:r>
            <a:endParaRPr lang="en-US" altLang="ja-JP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fix effect of wrong guess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18788" name="Group 10"/>
          <p:cNvGrpSpPr>
            <a:grpSpLocks/>
          </p:cNvGrpSpPr>
          <p:nvPr/>
        </p:nvGrpSpPr>
        <p:grpSpPr bwMode="auto">
          <a:xfrm>
            <a:off x="5280025" y="2286000"/>
            <a:ext cx="3467100" cy="1401762"/>
            <a:chOff x="3084" y="2849"/>
            <a:chExt cx="2184" cy="883"/>
          </a:xfrm>
        </p:grpSpPr>
        <p:sp>
          <p:nvSpPr>
            <p:cNvPr id="118789" name="Text Box 5"/>
            <p:cNvSpPr txBox="1">
              <a:spLocks noChangeArrowheads="1"/>
            </p:cNvSpPr>
            <p:nvPr/>
          </p:nvSpPr>
          <p:spPr bwMode="auto">
            <a:xfrm>
              <a:off x="3139" y="3035"/>
              <a:ext cx="205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Comic Sans MS" charset="0"/>
                </a:rPr>
                <a:t>sender sends one packet, </a:t>
              </a:r>
            </a:p>
            <a:p>
              <a:pPr eaLnBrk="1" hangingPunct="1"/>
              <a:r>
                <a:rPr lang="en-US" altLang="x-none" sz="2000">
                  <a:latin typeface="Comic Sans MS" charset="0"/>
                </a:rPr>
                <a:t>then waits for receiver </a:t>
              </a:r>
            </a:p>
            <a:p>
              <a:pPr eaLnBrk="1" hangingPunct="1"/>
              <a:r>
                <a:rPr lang="en-US" altLang="x-none" sz="2000">
                  <a:latin typeface="Comic Sans MS" charset="0"/>
                </a:rPr>
                <a:t>response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3084" y="2952"/>
              <a:ext cx="2184" cy="7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118791" name="Group 7"/>
            <p:cNvGrpSpPr>
              <a:grpSpLocks/>
            </p:cNvGrpSpPr>
            <p:nvPr/>
          </p:nvGrpSpPr>
          <p:grpSpPr bwMode="auto">
            <a:xfrm>
              <a:off x="3141" y="2849"/>
              <a:ext cx="1106" cy="250"/>
              <a:chOff x="2943" y="2669"/>
              <a:chExt cx="1106" cy="250"/>
            </a:xfrm>
          </p:grpSpPr>
          <p:sp>
            <p:nvSpPr>
              <p:cNvPr id="118792" name="Rectangle 8"/>
              <p:cNvSpPr>
                <a:spLocks noChangeArrowheads="1"/>
              </p:cNvSpPr>
              <p:nvPr/>
            </p:nvSpPr>
            <p:spPr bwMode="auto">
              <a:xfrm>
                <a:off x="2976" y="2712"/>
                <a:ext cx="1038" cy="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8793" name="Text Box 9"/>
              <p:cNvSpPr txBox="1">
                <a:spLocks noChangeArrowheads="1"/>
              </p:cNvSpPr>
              <p:nvPr/>
            </p:nvSpPr>
            <p:spPr bwMode="auto">
              <a:xfrm>
                <a:off x="2943" y="2669"/>
                <a:ext cx="11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stop and wait</a:t>
                </a:r>
                <a:endParaRPr lang="en-US" altLang="x-none">
                  <a:latin typeface="Times New Roman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219200" y="5326064"/>
            <a:ext cx="7705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ZapfDingbats" charset="0"/>
              <a:buNone/>
            </a:pPr>
            <a:r>
              <a:rPr lang="en-US" altLang="zh-CN" dirty="0">
                <a:ea typeface="宋体" charset="-122"/>
              </a:rPr>
              <a:t>Comment: It is always harder to deal with control message errors than data message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E763EBF-296C-8446-A39F-BC2F68D514FA}" type="slidenum">
              <a:rPr lang="en-US" altLang="x-none" sz="1400">
                <a:latin typeface="Times New Roman" charset="0"/>
              </a:rPr>
              <a:pPr eaLnBrk="1" hangingPunct="1"/>
              <a:t>65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38113"/>
            <a:ext cx="8277225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rdt2.1</a:t>
            </a:r>
            <a:r>
              <a:rPr lang="en-US" altLang="zh-CN" sz="3200">
                <a:ea typeface="宋体" charset="-122"/>
              </a:rPr>
              <a:t>b</a:t>
            </a:r>
            <a:r>
              <a:rPr lang="en-US" altLang="x-none" sz="3200">
                <a:ea typeface="ＭＳ Ｐゴシック" charset="-128"/>
              </a:rPr>
              <a:t>: </a:t>
            </a:r>
            <a:r>
              <a:rPr lang="en-US" altLang="zh-CN" sz="3200">
                <a:ea typeface="宋体" charset="-122"/>
              </a:rPr>
              <a:t>S</a:t>
            </a:r>
            <a:r>
              <a:rPr lang="en-US" altLang="x-none" sz="3200">
                <a:ea typeface="ＭＳ Ｐゴシック" charset="-128"/>
              </a:rPr>
              <a:t>ender, </a:t>
            </a:r>
            <a:r>
              <a:rPr lang="en-US" altLang="zh-CN" sz="3200">
                <a:ea typeface="宋体" charset="-122"/>
              </a:rPr>
              <a:t>H</a:t>
            </a:r>
            <a:r>
              <a:rPr lang="en-US" altLang="x-none" sz="3200">
                <a:ea typeface="ＭＳ Ｐゴシック" charset="-128"/>
              </a:rPr>
              <a:t>andles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arbled ACK/NAKs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2560638" y="2638425"/>
            <a:ext cx="901700" cy="8366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566988" y="2727325"/>
            <a:ext cx="10906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Wait for </a:t>
            </a:r>
            <a:br>
              <a:rPr lang="en-US" altLang="x-none" sz="1400"/>
            </a:br>
            <a:r>
              <a:rPr lang="en-US" altLang="x-none" sz="1400"/>
              <a:t>pkt </a:t>
            </a: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x-none" sz="1400"/>
              <a:t> from above</a:t>
            </a:r>
            <a:endParaRPr lang="en-US" altLang="x-none" sz="1400">
              <a:latin typeface="Times New Roman" charset="0"/>
            </a:endParaRPr>
          </a:p>
        </p:txBody>
      </p:sp>
      <p:sp>
        <p:nvSpPr>
          <p:cNvPr id="120837" name="Line 8"/>
          <p:cNvSpPr>
            <a:spLocks noChangeShapeType="1"/>
          </p:cNvSpPr>
          <p:nvPr/>
        </p:nvSpPr>
        <p:spPr bwMode="auto">
          <a:xfrm>
            <a:off x="2286000" y="2593975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816225" y="1597025"/>
            <a:ext cx="3694113" cy="1854200"/>
            <a:chOff x="1968" y="797"/>
            <a:chExt cx="2327" cy="1168"/>
          </a:xfrm>
        </p:grpSpPr>
        <p:grpSp>
          <p:nvGrpSpPr>
            <p:cNvPr id="120861" name="Group 10"/>
            <p:cNvGrpSpPr>
              <a:grpSpLocks/>
            </p:cNvGrpSpPr>
            <p:nvPr/>
          </p:nvGrpSpPr>
          <p:grpSpPr bwMode="auto">
            <a:xfrm>
              <a:off x="3011" y="1420"/>
              <a:ext cx="751" cy="545"/>
              <a:chOff x="2893" y="1499"/>
              <a:chExt cx="722" cy="510"/>
            </a:xfrm>
          </p:grpSpPr>
          <p:sp>
            <p:nvSpPr>
              <p:cNvPr id="120867" name="Oval 11"/>
              <p:cNvSpPr>
                <a:spLocks noChangeArrowheads="1"/>
              </p:cNvSpPr>
              <p:nvPr/>
            </p:nvSpPr>
            <p:spPr bwMode="auto">
              <a:xfrm>
                <a:off x="2893" y="1499"/>
                <a:ext cx="568" cy="51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0868" name="Text Box 12"/>
              <p:cNvSpPr txBox="1">
                <a:spLocks noChangeArrowheads="1"/>
              </p:cNvSpPr>
              <p:nvPr/>
            </p:nvSpPr>
            <p:spPr bwMode="auto">
              <a:xfrm>
                <a:off x="2955" y="1535"/>
                <a:ext cx="6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</a:t>
                </a:r>
                <a:endParaRPr lang="en-US" altLang="x-none" sz="140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20862" name="Group 41"/>
            <p:cNvGrpSpPr>
              <a:grpSpLocks/>
            </p:cNvGrpSpPr>
            <p:nvPr/>
          </p:nvGrpSpPr>
          <p:grpSpPr bwMode="auto">
            <a:xfrm>
              <a:off x="1968" y="797"/>
              <a:ext cx="2327" cy="685"/>
              <a:chOff x="1968" y="797"/>
              <a:chExt cx="2327" cy="685"/>
            </a:xfrm>
          </p:grpSpPr>
          <p:sp>
            <p:nvSpPr>
              <p:cNvPr id="120863" name="Text Box 5"/>
              <p:cNvSpPr txBox="1">
                <a:spLocks noChangeArrowheads="1"/>
              </p:cNvSpPr>
              <p:nvPr/>
            </p:nvSpPr>
            <p:spPr bwMode="auto">
              <a:xfrm>
                <a:off x="1968" y="994"/>
                <a:ext cx="232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sndpkt = make_pkt(</a:t>
                </a:r>
                <a:r>
                  <a:rPr lang="en-US" altLang="zh-CN" sz="1600">
                    <a:solidFill>
                      <a:srgbClr val="FF0000"/>
                    </a:solidFill>
                    <a:ea typeface="宋体" charset="-122"/>
                  </a:rPr>
                  <a:t>n</a:t>
                </a:r>
                <a:r>
                  <a:rPr lang="en-US" altLang="x-none" sz="1600"/>
                  <a:t>, data, checksum)</a:t>
                </a:r>
              </a:p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20864" name="Text Box 6"/>
              <p:cNvSpPr txBox="1">
                <a:spLocks noChangeArrowheads="1"/>
              </p:cNvSpPr>
              <p:nvPr/>
            </p:nvSpPr>
            <p:spPr bwMode="auto">
              <a:xfrm>
                <a:off x="1977" y="797"/>
                <a:ext cx="1330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20865" name="Line 7"/>
              <p:cNvSpPr>
                <a:spLocks noChangeShapeType="1"/>
              </p:cNvSpPr>
              <p:nvPr/>
            </p:nvSpPr>
            <p:spPr bwMode="auto">
              <a:xfrm>
                <a:off x="2051" y="1027"/>
                <a:ext cx="17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66" name="Freeform 13"/>
              <p:cNvSpPr>
                <a:spLocks/>
              </p:cNvSpPr>
              <p:nvPr/>
            </p:nvSpPr>
            <p:spPr bwMode="auto">
              <a:xfrm flipV="1">
                <a:off x="2158" y="1343"/>
                <a:ext cx="934" cy="139"/>
              </a:xfrm>
              <a:custGeom>
                <a:avLst/>
                <a:gdLst>
                  <a:gd name="T0" fmla="*/ 0 w 2835"/>
                  <a:gd name="T1" fmla="*/ 0 h 525"/>
                  <a:gd name="T2" fmla="*/ 0 w 2835"/>
                  <a:gd name="T3" fmla="*/ 0 h 525"/>
                  <a:gd name="T4" fmla="*/ 0 60000 65536"/>
                  <a:gd name="T5" fmla="*/ 0 60000 65536"/>
                  <a:gd name="T6" fmla="*/ 0 w 2835"/>
                  <a:gd name="T7" fmla="*/ 0 h 525"/>
                  <a:gd name="T8" fmla="*/ 2835 w 2835"/>
                  <a:gd name="T9" fmla="*/ 525 h 5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35" h="52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281613" y="2252663"/>
            <a:ext cx="2849562" cy="1157287"/>
            <a:chOff x="3521" y="1210"/>
            <a:chExt cx="1795" cy="729"/>
          </a:xfrm>
        </p:grpSpPr>
        <p:sp>
          <p:nvSpPr>
            <p:cNvPr id="120857" name="Freeform 14"/>
            <p:cNvSpPr>
              <a:spLocks/>
            </p:cNvSpPr>
            <p:nvPr/>
          </p:nvSpPr>
          <p:spPr bwMode="auto">
            <a:xfrm rot="-1357180">
              <a:off x="3521" y="1333"/>
              <a:ext cx="294" cy="432"/>
            </a:xfrm>
            <a:custGeom>
              <a:avLst/>
              <a:gdLst>
                <a:gd name="T0" fmla="*/ 0 w 735"/>
                <a:gd name="T1" fmla="*/ 0 h 1080"/>
                <a:gd name="T2" fmla="*/ 0 w 735"/>
                <a:gd name="T3" fmla="*/ 0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8" name="Text Box 15"/>
            <p:cNvSpPr txBox="1">
              <a:spLocks noChangeArrowheads="1"/>
            </p:cNvSpPr>
            <p:nvPr/>
          </p:nvSpPr>
          <p:spPr bwMode="auto">
            <a:xfrm>
              <a:off x="3725" y="1687"/>
              <a:ext cx="14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59" name="Text Box 16"/>
            <p:cNvSpPr txBox="1">
              <a:spLocks noChangeArrowheads="1"/>
            </p:cNvSpPr>
            <p:nvPr/>
          </p:nvSpPr>
          <p:spPr bwMode="auto">
            <a:xfrm>
              <a:off x="3701" y="1210"/>
              <a:ext cx="161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 </a:t>
              </a:r>
            </a:p>
            <a:p>
              <a:pPr eaLnBrk="1" hangingPunct="1"/>
              <a:r>
                <a:rPr lang="en-US" altLang="x-none" sz="1600"/>
                <a:t>( corrupt(rcvpkt) ||</a:t>
              </a:r>
            </a:p>
            <a:p>
              <a:pPr eaLnBrk="1" hangingPunct="1"/>
              <a:r>
                <a:rPr lang="en-US" altLang="x-none" sz="1600"/>
                <a:t>isNAK(rcvpkt) 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60" name="Line 17"/>
            <p:cNvSpPr>
              <a:spLocks noChangeShapeType="1"/>
            </p:cNvSpPr>
            <p:nvPr/>
          </p:nvSpPr>
          <p:spPr bwMode="auto">
            <a:xfrm>
              <a:off x="3808" y="1712"/>
              <a:ext cx="9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420938" y="4478338"/>
            <a:ext cx="4776787" cy="1617662"/>
            <a:chOff x="1719" y="2612"/>
            <a:chExt cx="3009" cy="1019"/>
          </a:xfrm>
        </p:grpSpPr>
        <p:sp>
          <p:nvSpPr>
            <p:cNvPr id="120850" name="Freeform 19"/>
            <p:cNvSpPr>
              <a:spLocks/>
            </p:cNvSpPr>
            <p:nvPr/>
          </p:nvSpPr>
          <p:spPr bwMode="auto">
            <a:xfrm>
              <a:off x="2268" y="3011"/>
              <a:ext cx="1012" cy="156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1" name="Text Box 21"/>
            <p:cNvSpPr txBox="1">
              <a:spLocks noChangeArrowheads="1"/>
            </p:cNvSpPr>
            <p:nvPr/>
          </p:nvSpPr>
          <p:spPr bwMode="auto">
            <a:xfrm>
              <a:off x="2120" y="3379"/>
              <a:ext cx="26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sndpkt = make_pkt(</a:t>
              </a: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n+</a:t>
              </a:r>
              <a:r>
                <a:rPr lang="en-US" altLang="x-none" sz="1600">
                  <a:solidFill>
                    <a:srgbClr val="FF0000"/>
                  </a:solidFill>
                </a:rPr>
                <a:t>1</a:t>
              </a:r>
              <a:r>
                <a:rPr lang="en-US" altLang="x-none" sz="1600"/>
                <a:t>, data, checksum)</a:t>
              </a:r>
            </a:p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52" name="Text Box 22"/>
            <p:cNvSpPr txBox="1">
              <a:spLocks noChangeArrowheads="1"/>
            </p:cNvSpPr>
            <p:nvPr/>
          </p:nvSpPr>
          <p:spPr bwMode="auto">
            <a:xfrm>
              <a:off x="2164" y="3166"/>
              <a:ext cx="150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rdt_send(data)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53" name="Line 23"/>
            <p:cNvSpPr>
              <a:spLocks noChangeShapeType="1"/>
            </p:cNvSpPr>
            <p:nvPr/>
          </p:nvSpPr>
          <p:spPr bwMode="auto">
            <a:xfrm>
              <a:off x="2194" y="3388"/>
              <a:ext cx="18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54" name="Group 34"/>
            <p:cNvGrpSpPr>
              <a:grpSpLocks/>
            </p:cNvGrpSpPr>
            <p:nvPr/>
          </p:nvGrpSpPr>
          <p:grpSpPr bwMode="auto">
            <a:xfrm>
              <a:off x="1719" y="2612"/>
              <a:ext cx="718" cy="519"/>
              <a:chOff x="4957" y="3266"/>
              <a:chExt cx="718" cy="519"/>
            </a:xfrm>
          </p:grpSpPr>
          <p:sp>
            <p:nvSpPr>
              <p:cNvPr id="120855" name="Oval 35"/>
              <p:cNvSpPr>
                <a:spLocks noChangeArrowheads="1"/>
              </p:cNvSpPr>
              <p:nvPr/>
            </p:nvSpPr>
            <p:spPr bwMode="auto">
              <a:xfrm>
                <a:off x="4957" y="3266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0856" name="Text Box 36"/>
              <p:cNvSpPr txBox="1">
                <a:spLocks noChangeArrowheads="1"/>
              </p:cNvSpPr>
              <p:nvPr/>
            </p:nvSpPr>
            <p:spPr bwMode="auto">
              <a:xfrm>
                <a:off x="5016" y="3319"/>
                <a:ext cx="6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</a:t>
                </a:r>
                <a:endParaRPr lang="en-US" altLang="x-none" sz="140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681538" y="3282950"/>
            <a:ext cx="3698875" cy="2073275"/>
            <a:chOff x="3143" y="1859"/>
            <a:chExt cx="2330" cy="1306"/>
          </a:xfrm>
        </p:grpSpPr>
        <p:sp>
          <p:nvSpPr>
            <p:cNvPr id="120843" name="Freeform 20"/>
            <p:cNvSpPr>
              <a:spLocks/>
            </p:cNvSpPr>
            <p:nvPr/>
          </p:nvSpPr>
          <p:spPr bwMode="auto">
            <a:xfrm rot="5400000" flipH="1" flipV="1">
              <a:off x="3168" y="2203"/>
              <a:ext cx="802" cy="113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4" name="Text Box 24"/>
            <p:cNvSpPr txBox="1">
              <a:spLocks noChangeArrowheads="1"/>
            </p:cNvSpPr>
            <p:nvPr/>
          </p:nvSpPr>
          <p:spPr bwMode="auto">
            <a:xfrm>
              <a:off x="3586" y="1999"/>
              <a:ext cx="188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  </a:t>
              </a:r>
            </a:p>
            <a:p>
              <a:pPr eaLnBrk="1" hangingPunct="1"/>
              <a:r>
                <a:rPr lang="en-US" altLang="x-none" sz="1600"/>
                <a:t>&amp;&amp; notcorrupt(rcvpkt) </a:t>
              </a:r>
            </a:p>
            <a:p>
              <a:pPr eaLnBrk="1" hangingPunct="1"/>
              <a:r>
                <a:rPr lang="en-US" altLang="x-none" sz="1600"/>
                <a:t>&amp;&amp; isACK(rcvpkt) </a:t>
              </a:r>
            </a:p>
          </p:txBody>
        </p:sp>
        <p:sp>
          <p:nvSpPr>
            <p:cNvPr id="120845" name="Line 25"/>
            <p:cNvSpPr>
              <a:spLocks noChangeShapeType="1"/>
            </p:cNvSpPr>
            <p:nvPr/>
          </p:nvSpPr>
          <p:spPr bwMode="auto">
            <a:xfrm>
              <a:off x="3667" y="251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46" name="Group 31"/>
            <p:cNvGrpSpPr>
              <a:grpSpLocks/>
            </p:cNvGrpSpPr>
            <p:nvPr/>
          </p:nvGrpSpPr>
          <p:grpSpPr bwMode="auto">
            <a:xfrm>
              <a:off x="3143" y="2646"/>
              <a:ext cx="731" cy="519"/>
              <a:chOff x="4242" y="2812"/>
              <a:chExt cx="731" cy="519"/>
            </a:xfrm>
          </p:grpSpPr>
          <p:sp>
            <p:nvSpPr>
              <p:cNvPr id="120848" name="Oval 32"/>
              <p:cNvSpPr>
                <a:spLocks noChangeArrowheads="1"/>
              </p:cNvSpPr>
              <p:nvPr/>
            </p:nvSpPr>
            <p:spPr bwMode="auto">
              <a:xfrm>
                <a:off x="4242" y="2812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0849" name="Text Box 33"/>
              <p:cNvSpPr txBox="1">
                <a:spLocks noChangeArrowheads="1"/>
              </p:cNvSpPr>
              <p:nvPr/>
            </p:nvSpPr>
            <p:spPr bwMode="auto">
              <a:xfrm>
                <a:off x="4269" y="2870"/>
                <a:ext cx="7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200"/>
                  <a:t>Wait for</a:t>
                </a:r>
              </a:p>
              <a:p>
                <a:pPr eaLnBrk="1" hangingPunct="1"/>
                <a:r>
                  <a:rPr lang="en-US" altLang="x-none" sz="1200"/>
                  <a:t> pkt </a:t>
                </a:r>
                <a:r>
                  <a:rPr lang="en-US" altLang="zh-CN" sz="1200">
                    <a:solidFill>
                      <a:srgbClr val="FF0000"/>
                    </a:solidFill>
                    <a:ea typeface="宋体" charset="-122"/>
                  </a:rPr>
                  <a:t>n+</a:t>
                </a:r>
                <a:r>
                  <a:rPr lang="en-US" altLang="zh-CN" sz="1200">
                    <a:solidFill>
                      <a:srgbClr val="FF0000"/>
                    </a:solidFill>
                  </a:rPr>
                  <a:t>1 </a:t>
                </a:r>
                <a:br>
                  <a:rPr lang="en-US" altLang="zh-CN" sz="1200">
                    <a:solidFill>
                      <a:srgbClr val="FF0000"/>
                    </a:solidFill>
                  </a:rPr>
                </a:br>
                <a:r>
                  <a:rPr lang="en-US" altLang="x-none" sz="1200"/>
                  <a:t>from above</a:t>
                </a:r>
                <a:endParaRPr lang="en-US" altLang="x-none" sz="1200">
                  <a:latin typeface="Times New Roman" charset="0"/>
                </a:endParaRPr>
              </a:p>
            </p:txBody>
          </p:sp>
        </p:grpSp>
        <p:sp>
          <p:nvSpPr>
            <p:cNvPr id="120847" name="Text Box 37"/>
            <p:cNvSpPr txBox="1">
              <a:spLocks noChangeArrowheads="1"/>
            </p:cNvSpPr>
            <p:nvPr/>
          </p:nvSpPr>
          <p:spPr bwMode="auto">
            <a:xfrm>
              <a:off x="3908" y="2516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  <p:sp>
        <p:nvSpPr>
          <p:cNvPr id="178230" name="Line 54"/>
          <p:cNvSpPr>
            <a:spLocks noChangeShapeType="1"/>
          </p:cNvSpPr>
          <p:nvPr/>
        </p:nvSpPr>
        <p:spPr bwMode="auto">
          <a:xfrm flipH="1" flipV="1">
            <a:off x="2397125" y="4092575"/>
            <a:ext cx="128588" cy="4635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15DED06-8CF9-7040-981E-4EA8419103F8}" type="slidenum">
              <a:rPr lang="en-US" altLang="x-none" sz="1400">
                <a:latin typeface="Times New Roman" charset="0"/>
              </a:rPr>
              <a:pPr eaLnBrk="1" hangingPunct="1"/>
              <a:t>66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57163"/>
            <a:ext cx="83248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rdt2.1</a:t>
            </a:r>
            <a:r>
              <a:rPr lang="en-US" altLang="zh-CN" sz="3200">
                <a:ea typeface="宋体" charset="-122"/>
              </a:rPr>
              <a:t>b</a:t>
            </a:r>
            <a:r>
              <a:rPr lang="en-US" altLang="x-none" sz="3200">
                <a:ea typeface="ＭＳ Ｐゴシック" charset="-128"/>
              </a:rPr>
              <a:t>: </a:t>
            </a:r>
            <a:r>
              <a:rPr lang="en-US" altLang="zh-CN" sz="3200">
                <a:ea typeface="宋体" charset="-122"/>
              </a:rPr>
              <a:t>R</a:t>
            </a:r>
            <a:r>
              <a:rPr lang="en-US" altLang="x-none" sz="3200">
                <a:ea typeface="ＭＳ Ｐゴシック" charset="-128"/>
              </a:rPr>
              <a:t>eceiver, </a:t>
            </a:r>
            <a:r>
              <a:rPr lang="en-US" altLang="zh-CN" sz="3200">
                <a:ea typeface="宋体" charset="-122"/>
              </a:rPr>
              <a:t>H</a:t>
            </a:r>
            <a:r>
              <a:rPr lang="en-US" altLang="x-none" sz="3200">
                <a:ea typeface="ＭＳ Ｐゴシック" charset="-128"/>
              </a:rPr>
              <a:t>andles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arbled </a:t>
            </a:r>
            <a:r>
              <a:rPr lang="en-US" altLang="x-none" sz="2800">
                <a:ea typeface="ＭＳ Ｐゴシック" charset="-128"/>
              </a:rPr>
              <a:t>ACK/NAKs</a:t>
            </a:r>
            <a:endParaRPr lang="en-US" altLang="x-none" sz="3200">
              <a:ea typeface="ＭＳ Ｐゴシック" charset="-128"/>
            </a:endParaRPr>
          </a:p>
        </p:txBody>
      </p:sp>
      <p:grpSp>
        <p:nvGrpSpPr>
          <p:cNvPr id="122883" name="Group 3"/>
          <p:cNvGrpSpPr>
            <a:grpSpLocks/>
          </p:cNvGrpSpPr>
          <p:nvPr/>
        </p:nvGrpSpPr>
        <p:grpSpPr bwMode="auto">
          <a:xfrm>
            <a:off x="3038475" y="3590925"/>
            <a:ext cx="817563" cy="795338"/>
            <a:chOff x="963" y="1131"/>
            <a:chExt cx="515" cy="501"/>
          </a:xfrm>
        </p:grpSpPr>
        <p:sp>
          <p:nvSpPr>
            <p:cNvPr id="122904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2905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Wait for </a:t>
              </a:r>
            </a:p>
            <a:p>
              <a:pPr eaLnBrk="1" hangingPunct="1"/>
              <a:r>
                <a:rPr lang="en-US" altLang="zh-CN" sz="1400">
                  <a:ea typeface="宋体" charset="-122"/>
                </a:rPr>
                <a:t>n</a:t>
              </a:r>
              <a:r>
                <a:rPr lang="en-US" altLang="x-none" sz="1400"/>
                <a:t> from below</a:t>
              </a:r>
              <a:endParaRPr lang="en-US" altLang="x-none" sz="1400">
                <a:latin typeface="Times New Roman" charset="0"/>
              </a:endParaRPr>
            </a:p>
          </p:txBody>
        </p:sp>
      </p:grpSp>
      <p:sp>
        <p:nvSpPr>
          <p:cNvPr id="122884" name="Line 6"/>
          <p:cNvSpPr>
            <a:spLocks noChangeShapeType="1"/>
          </p:cNvSpPr>
          <p:nvPr/>
        </p:nvSpPr>
        <p:spPr bwMode="auto">
          <a:xfrm>
            <a:off x="2874963" y="2520950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124200" y="1522413"/>
            <a:ext cx="3981450" cy="2900362"/>
            <a:chOff x="1968" y="809"/>
            <a:chExt cx="2508" cy="1827"/>
          </a:xfrm>
        </p:grpSpPr>
        <p:sp>
          <p:nvSpPr>
            <p:cNvPr id="122897" name="Freeform 7"/>
            <p:cNvSpPr>
              <a:spLocks/>
            </p:cNvSpPr>
            <p:nvPr/>
          </p:nvSpPr>
          <p:spPr bwMode="auto">
            <a:xfrm flipV="1">
              <a:off x="2240" y="1638"/>
              <a:ext cx="1002" cy="495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898" name="Group 15"/>
            <p:cNvGrpSpPr>
              <a:grpSpLocks/>
            </p:cNvGrpSpPr>
            <p:nvPr/>
          </p:nvGrpSpPr>
          <p:grpSpPr bwMode="auto">
            <a:xfrm>
              <a:off x="2984" y="2134"/>
              <a:ext cx="520" cy="502"/>
              <a:chOff x="4398" y="3133"/>
              <a:chExt cx="520" cy="502"/>
            </a:xfrm>
          </p:grpSpPr>
          <p:sp>
            <p:nvSpPr>
              <p:cNvPr id="122902" name="Oval 16"/>
              <p:cNvSpPr>
                <a:spLocks noChangeArrowheads="1"/>
              </p:cNvSpPr>
              <p:nvPr/>
            </p:nvSpPr>
            <p:spPr bwMode="auto">
              <a:xfrm>
                <a:off x="4398" y="3133"/>
                <a:ext cx="507" cy="50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2903" name="Text Box 17"/>
              <p:cNvSpPr txBox="1">
                <a:spLocks noChangeArrowheads="1"/>
              </p:cNvSpPr>
              <p:nvPr/>
            </p:nvSpPr>
            <p:spPr bwMode="auto">
              <a:xfrm>
                <a:off x="4414" y="316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200"/>
                  <a:t>Wait for </a:t>
                </a:r>
              </a:p>
              <a:p>
                <a:pPr eaLnBrk="1" hangingPunct="1"/>
                <a:r>
                  <a:rPr lang="en-US" altLang="zh-CN" sz="1200">
                    <a:ea typeface="宋体" charset="-122"/>
                  </a:rPr>
                  <a:t>n+</a:t>
                </a:r>
                <a:r>
                  <a:rPr lang="en-US" altLang="x-none" sz="1200"/>
                  <a:t>1 from below</a:t>
                </a:r>
                <a:endParaRPr lang="en-US" altLang="x-none" sz="1200">
                  <a:latin typeface="Times New Roman" charset="0"/>
                </a:endParaRPr>
              </a:p>
            </p:txBody>
          </p:sp>
        </p:grpSp>
        <p:sp>
          <p:nvSpPr>
            <p:cNvPr id="122899" name="Text Box 19"/>
            <p:cNvSpPr txBox="1">
              <a:spLocks noChangeArrowheads="1"/>
            </p:cNvSpPr>
            <p:nvPr/>
          </p:nvSpPr>
          <p:spPr bwMode="auto">
            <a:xfrm>
              <a:off x="1968" y="809"/>
              <a:ext cx="250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notcorrupt(rcvpkt) </a:t>
              </a:r>
            </a:p>
            <a:p>
              <a:pPr eaLnBrk="1" hangingPunct="1"/>
              <a:r>
                <a:rPr lang="en-US" altLang="x-none" sz="1400"/>
                <a:t>  &amp;&amp; has_seq(</a:t>
              </a:r>
              <a:r>
                <a:rPr lang="en-US" altLang="zh-CN" sz="1400">
                  <a:solidFill>
                    <a:srgbClr val="FF0000"/>
                  </a:solidFill>
                  <a:ea typeface="宋体" charset="-122"/>
                </a:rPr>
                <a:t>n</a:t>
              </a:r>
              <a:r>
                <a:rPr lang="en-US" altLang="zh-CN" sz="1400">
                  <a:ea typeface="宋体" charset="-122"/>
                </a:rPr>
                <a:t>, </a:t>
              </a:r>
              <a:r>
                <a:rPr lang="en-US" altLang="x-none" sz="1400"/>
                <a:t>rcvpkt) 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22900" name="Line 20"/>
            <p:cNvSpPr>
              <a:spLocks noChangeShapeType="1"/>
            </p:cNvSpPr>
            <p:nvPr/>
          </p:nvSpPr>
          <p:spPr bwMode="auto">
            <a:xfrm>
              <a:off x="2037" y="1168"/>
              <a:ext cx="120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01" name="Text Box 21"/>
            <p:cNvSpPr txBox="1">
              <a:spLocks noChangeArrowheads="1"/>
            </p:cNvSpPr>
            <p:nvPr/>
          </p:nvSpPr>
          <p:spPr bwMode="auto">
            <a:xfrm>
              <a:off x="1976" y="1141"/>
              <a:ext cx="218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extract(rcvpkt,data)</a:t>
              </a:r>
            </a:p>
            <a:p>
              <a:pPr eaLnBrk="1" hangingPunct="1"/>
              <a:r>
                <a:rPr lang="en-US" altLang="x-none" sz="1400"/>
                <a:t>deliver_data(data)</a:t>
              </a:r>
            </a:p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3675" y="3889375"/>
            <a:ext cx="2624138" cy="708025"/>
            <a:chOff x="193675" y="3889378"/>
            <a:chExt cx="2624138" cy="708025"/>
          </a:xfrm>
        </p:grpSpPr>
        <p:sp>
          <p:nvSpPr>
            <p:cNvPr id="122895" name="Text Box 26"/>
            <p:cNvSpPr txBox="1">
              <a:spLocks noChangeArrowheads="1"/>
            </p:cNvSpPr>
            <p:nvPr/>
          </p:nvSpPr>
          <p:spPr bwMode="auto">
            <a:xfrm>
              <a:off x="193675" y="3889378"/>
              <a:ext cx="26241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</a:t>
              </a:r>
            </a:p>
            <a:p>
              <a:pPr eaLnBrk="1" hangingPunct="1"/>
              <a:r>
                <a:rPr lang="en-US" altLang="x-none" sz="1400"/>
                <a:t>   not corrupt(rcvpkt) &amp;&amp;</a:t>
              </a:r>
            </a:p>
            <a:p>
              <a:pPr eaLnBrk="1" hangingPunct="1"/>
              <a:r>
                <a:rPr lang="en-US" altLang="x-none" sz="1400"/>
                <a:t>   </a:t>
              </a:r>
              <a:r>
                <a:rPr lang="en-US" altLang="x-none" sz="1600" b="1">
                  <a:solidFill>
                    <a:srgbClr val="FF0000"/>
                  </a:solidFill>
                </a:rPr>
                <a:t>!</a:t>
              </a:r>
              <a:r>
                <a:rPr lang="en-US" altLang="x-none" sz="1400"/>
                <a:t> has_seq(</a:t>
              </a:r>
              <a:r>
                <a:rPr lang="en-US" altLang="zh-CN" sz="1400">
                  <a:ea typeface="宋体" charset="-122"/>
                </a:rPr>
                <a:t>n,</a:t>
              </a:r>
              <a:r>
                <a:rPr lang="en-US" altLang="x-none" sz="1400"/>
                <a:t>rcvpkt)</a:t>
              </a:r>
            </a:p>
            <a:p>
              <a:pPr eaLnBrk="1" hangingPunct="1"/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2896" name="Line 27"/>
            <p:cNvSpPr>
              <a:spLocks noChangeShapeType="1"/>
            </p:cNvSpPr>
            <p:nvPr/>
          </p:nvSpPr>
          <p:spPr bwMode="auto">
            <a:xfrm>
              <a:off x="277813" y="4597403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76" name="Freeform 32"/>
          <p:cNvSpPr>
            <a:spLocks/>
          </p:cNvSpPr>
          <p:nvPr/>
        </p:nvSpPr>
        <p:spPr bwMode="auto">
          <a:xfrm rot="20579453" flipH="1">
            <a:off x="2235200" y="3878263"/>
            <a:ext cx="839788" cy="863600"/>
          </a:xfrm>
          <a:custGeom>
            <a:avLst/>
            <a:gdLst>
              <a:gd name="T0" fmla="*/ 12884437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41288" y="2836863"/>
            <a:ext cx="3087687" cy="1257300"/>
            <a:chOff x="89" y="1637"/>
            <a:chExt cx="1945" cy="792"/>
          </a:xfrm>
        </p:grpSpPr>
        <p:sp>
          <p:nvSpPr>
            <p:cNvPr id="122890" name="Text Box 31"/>
            <p:cNvSpPr txBox="1">
              <a:spLocks noChangeArrowheads="1"/>
            </p:cNvSpPr>
            <p:nvPr/>
          </p:nvSpPr>
          <p:spPr bwMode="auto">
            <a:xfrm>
              <a:off x="127" y="1852"/>
              <a:ext cx="190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make_pkt(NAK,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grpSp>
          <p:nvGrpSpPr>
            <p:cNvPr id="122891" name="Group 36"/>
            <p:cNvGrpSpPr>
              <a:grpSpLocks/>
            </p:cNvGrpSpPr>
            <p:nvPr/>
          </p:nvGrpSpPr>
          <p:grpSpPr bwMode="auto">
            <a:xfrm>
              <a:off x="89" y="1637"/>
              <a:ext cx="1840" cy="792"/>
              <a:chOff x="89" y="1637"/>
              <a:chExt cx="1840" cy="792"/>
            </a:xfrm>
          </p:grpSpPr>
          <p:sp>
            <p:nvSpPr>
              <p:cNvPr id="122892" name="Text Box 28"/>
              <p:cNvSpPr txBox="1">
                <a:spLocks noChangeArrowheads="1"/>
              </p:cNvSpPr>
              <p:nvPr/>
            </p:nvSpPr>
            <p:spPr bwMode="auto">
              <a:xfrm>
                <a:off x="89" y="1637"/>
                <a:ext cx="180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rdt_rcv(rcvpkt) &amp;&amp; corrupt(rcvpkt)</a:t>
                </a:r>
                <a:endParaRPr lang="en-US" altLang="x-none" sz="1400">
                  <a:latin typeface="Times New Roman" charset="0"/>
                </a:endParaRPr>
              </a:p>
            </p:txBody>
          </p:sp>
          <p:sp>
            <p:nvSpPr>
              <p:cNvPr id="122893" name="Line 29"/>
              <p:cNvSpPr>
                <a:spLocks noChangeShapeType="1"/>
              </p:cNvSpPr>
              <p:nvPr/>
            </p:nvSpPr>
            <p:spPr bwMode="auto">
              <a:xfrm>
                <a:off x="176" y="1873"/>
                <a:ext cx="122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94" name="Freeform 33"/>
              <p:cNvSpPr>
                <a:spLocks/>
              </p:cNvSpPr>
              <p:nvPr/>
            </p:nvSpPr>
            <p:spPr bwMode="auto">
              <a:xfrm rot="1361013" flipH="1">
                <a:off x="1400" y="1885"/>
                <a:ext cx="529" cy="544"/>
              </a:xfrm>
              <a:custGeom>
                <a:avLst/>
                <a:gdLst>
                  <a:gd name="T0" fmla="*/ 5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  <a:gd name="T6" fmla="*/ 0 w 619"/>
                  <a:gd name="T7" fmla="*/ 0 h 1815"/>
                  <a:gd name="T8" fmla="*/ 619 w 619"/>
                  <a:gd name="T9" fmla="*/ 1815 h 18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228600" y="45720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sndpkt = make_pkt(ACK, chksum)</a:t>
            </a:r>
          </a:p>
          <a:p>
            <a:pPr eaLnBrk="1" hangingPunct="1"/>
            <a:r>
              <a:rPr lang="en-US" altLang="x-none" sz="1400"/>
              <a:t>udt_send(sndpkt)</a:t>
            </a:r>
            <a:endParaRPr lang="en-US" altLang="x-none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6" grpId="0" animBg="1"/>
      <p:bldP spid="2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67E9A0-C8A6-6B47-8C0B-1DC2F3582AE6}" type="slidenum">
              <a:rPr lang="en-US" altLang="x-none" sz="1400">
                <a:latin typeface="Times New Roman" charset="0"/>
              </a:rPr>
              <a:pPr eaLnBrk="1" hangingPunct="1"/>
              <a:t>67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rdt2.1</a:t>
            </a:r>
            <a:r>
              <a:rPr lang="en-US" altLang="zh-CN">
                <a:ea typeface="宋体" charset="-122"/>
              </a:rPr>
              <a:t>b</a:t>
            </a:r>
            <a:r>
              <a:rPr lang="en-US" altLang="x-none">
                <a:ea typeface="ＭＳ Ｐゴシック" charset="-128"/>
              </a:rPr>
              <a:t>: </a:t>
            </a:r>
            <a:r>
              <a:rPr lang="en-US" altLang="zh-CN">
                <a:ea typeface="宋体" charset="-122"/>
              </a:rPr>
              <a:t>Summary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950200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ea typeface="ＭＳ Ｐゴシック" charset="-128"/>
              </a:rPr>
              <a:t>seq</a:t>
            </a:r>
            <a:r>
              <a:rPr lang="en-US" altLang="x-none" sz="2400" dirty="0">
                <a:ea typeface="ＭＳ Ｐゴシック" charset="-128"/>
              </a:rPr>
              <a:t> # added to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ACK/NAK corrupted 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packet is duplicate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by checking if the packet has the</a:t>
            </a:r>
            <a:r>
              <a:rPr lang="en-US" altLang="x-none" sz="2000" dirty="0">
                <a:ea typeface="ＭＳ Ｐゴシック" charset="-128"/>
              </a:rPr>
              <a:t> expected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rdt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2</a:t>
            </a:r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.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1b Analysis: Execution Traces?</a:t>
            </a:r>
            <a:endParaRPr lang="en-US" altLang="x-none" sz="36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26978" name="Line 3"/>
          <p:cNvSpPr>
            <a:spLocks noChangeShapeType="1"/>
          </p:cNvSpPr>
          <p:nvPr/>
        </p:nvSpPr>
        <p:spPr bwMode="auto">
          <a:xfrm>
            <a:off x="2103438" y="2900363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79" name="Group 4"/>
          <p:cNvGrpSpPr>
            <a:grpSpLocks/>
          </p:cNvGrpSpPr>
          <p:nvPr/>
        </p:nvGrpSpPr>
        <p:grpSpPr bwMode="auto">
          <a:xfrm>
            <a:off x="1824038" y="1311275"/>
            <a:ext cx="1250950" cy="385763"/>
            <a:chOff x="1489" y="826"/>
            <a:chExt cx="788" cy="243"/>
          </a:xfrm>
        </p:grpSpPr>
        <p:graphicFrame>
          <p:nvGraphicFramePr>
            <p:cNvPr id="127006" name="Object 5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31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07" name="Text Box 6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</p:grpSp>
      <p:sp>
        <p:nvSpPr>
          <p:cNvPr id="126980" name="Text Box 7"/>
          <p:cNvSpPr txBox="1">
            <a:spLocks noChangeArrowheads="1"/>
          </p:cNvSpPr>
          <p:nvPr/>
        </p:nvSpPr>
        <p:spPr bwMode="auto">
          <a:xfrm rot="635142">
            <a:off x="3679825" y="437673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26981" name="Object 8"/>
          <p:cNvGraphicFramePr>
            <a:graphicFrameLocks noChangeAspect="1"/>
          </p:cNvGraphicFramePr>
          <p:nvPr/>
        </p:nvGraphicFramePr>
        <p:xfrm>
          <a:off x="5983288" y="13049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2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304925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Text Box 9"/>
          <p:cNvSpPr txBox="1">
            <a:spLocks noChangeArrowheads="1"/>
          </p:cNvSpPr>
          <p:nvPr/>
        </p:nvSpPr>
        <p:spPr bwMode="auto">
          <a:xfrm>
            <a:off x="5124450" y="1330325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6983" name="Line 10"/>
          <p:cNvSpPr>
            <a:spLocks noChangeShapeType="1"/>
          </p:cNvSpPr>
          <p:nvPr/>
        </p:nvSpPr>
        <p:spPr bwMode="auto">
          <a:xfrm>
            <a:off x="6161088" y="1782763"/>
            <a:ext cx="17462" cy="1768475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4" name="Line 11"/>
          <p:cNvSpPr>
            <a:spLocks noChangeShapeType="1"/>
          </p:cNvSpPr>
          <p:nvPr/>
        </p:nvSpPr>
        <p:spPr bwMode="auto">
          <a:xfrm flipH="1">
            <a:off x="2071688" y="360997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Line 13"/>
          <p:cNvSpPr>
            <a:spLocks noChangeShapeType="1"/>
          </p:cNvSpPr>
          <p:nvPr/>
        </p:nvSpPr>
        <p:spPr bwMode="auto">
          <a:xfrm>
            <a:off x="2124075" y="1893888"/>
            <a:ext cx="4019550" cy="411162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Text Box 18"/>
          <p:cNvSpPr txBox="1">
            <a:spLocks noChangeArrowheads="1"/>
          </p:cNvSpPr>
          <p:nvPr/>
        </p:nvSpPr>
        <p:spPr bwMode="auto">
          <a:xfrm rot="-600000">
            <a:off x="2508250" y="3741738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6987" name="Line 20"/>
          <p:cNvSpPr>
            <a:spLocks noChangeShapeType="1"/>
          </p:cNvSpPr>
          <p:nvPr/>
        </p:nvSpPr>
        <p:spPr bwMode="auto">
          <a:xfrm>
            <a:off x="2100263" y="1863725"/>
            <a:ext cx="33337" cy="3916363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8" name="Line 21"/>
          <p:cNvSpPr>
            <a:spLocks noChangeShapeType="1"/>
          </p:cNvSpPr>
          <p:nvPr/>
        </p:nvSpPr>
        <p:spPr bwMode="auto">
          <a:xfrm>
            <a:off x="2181225" y="5792788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9" name="Line 24"/>
          <p:cNvSpPr>
            <a:spLocks noChangeShapeType="1"/>
          </p:cNvSpPr>
          <p:nvPr/>
        </p:nvSpPr>
        <p:spPr bwMode="auto">
          <a:xfrm>
            <a:off x="6169025" y="3556000"/>
            <a:ext cx="49213" cy="28908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0" name="Line 25"/>
          <p:cNvSpPr>
            <a:spLocks noChangeShapeType="1"/>
          </p:cNvSpPr>
          <p:nvPr/>
        </p:nvSpPr>
        <p:spPr bwMode="auto">
          <a:xfrm flipH="1">
            <a:off x="2124075" y="5753100"/>
            <a:ext cx="12700" cy="11049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1" name="Text Box 26"/>
          <p:cNvSpPr txBox="1">
            <a:spLocks noChangeArrowheads="1"/>
          </p:cNvSpPr>
          <p:nvPr/>
        </p:nvSpPr>
        <p:spPr bwMode="auto">
          <a:xfrm rot="563595">
            <a:off x="3498850" y="5789613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1 (n+1)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6992" name="Text Box 27"/>
          <p:cNvSpPr txBox="1">
            <a:spLocks noChangeArrowheads="1"/>
          </p:cNvSpPr>
          <p:nvPr/>
        </p:nvSpPr>
        <p:spPr bwMode="auto">
          <a:xfrm>
            <a:off x="6270625" y="2022475"/>
            <a:ext cx="1535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waiting for n</a:t>
            </a:r>
          </a:p>
        </p:txBody>
      </p:sp>
      <p:sp>
        <p:nvSpPr>
          <p:cNvPr id="126993" name="Text Box 28"/>
          <p:cNvSpPr txBox="1">
            <a:spLocks noChangeArrowheads="1"/>
          </p:cNvSpPr>
          <p:nvPr/>
        </p:nvSpPr>
        <p:spPr bwMode="auto">
          <a:xfrm>
            <a:off x="401638" y="2836863"/>
            <a:ext cx="1417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sending n</a:t>
            </a:r>
          </a:p>
        </p:txBody>
      </p:sp>
      <p:sp>
        <p:nvSpPr>
          <p:cNvPr id="126994" name="Text Box 29"/>
          <p:cNvSpPr txBox="1">
            <a:spLocks noChangeArrowheads="1"/>
          </p:cNvSpPr>
          <p:nvPr/>
        </p:nvSpPr>
        <p:spPr bwMode="auto">
          <a:xfrm>
            <a:off x="6310313" y="428783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waiting n+1</a:t>
            </a:r>
          </a:p>
        </p:txBody>
      </p:sp>
      <p:sp>
        <p:nvSpPr>
          <p:cNvPr id="126995" name="Text Box 30"/>
          <p:cNvSpPr txBox="1">
            <a:spLocks noChangeArrowheads="1"/>
          </p:cNvSpPr>
          <p:nvPr/>
        </p:nvSpPr>
        <p:spPr bwMode="auto">
          <a:xfrm>
            <a:off x="785813" y="5622925"/>
            <a:ext cx="97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sending</a:t>
            </a:r>
            <a:br>
              <a:rPr lang="en-US" altLang="x-none" sz="1800">
                <a:latin typeface="Comic Sans MS" charset="0"/>
              </a:rPr>
            </a:br>
            <a:r>
              <a:rPr lang="en-US" altLang="x-none" sz="1800">
                <a:latin typeface="Comic Sans MS" charset="0"/>
              </a:rPr>
              <a:t>n+1</a:t>
            </a:r>
          </a:p>
        </p:txBody>
      </p:sp>
      <p:sp>
        <p:nvSpPr>
          <p:cNvPr id="126996" name="Line 31"/>
          <p:cNvSpPr>
            <a:spLocks noChangeShapeType="1"/>
          </p:cNvSpPr>
          <p:nvPr/>
        </p:nvSpPr>
        <p:spPr bwMode="auto">
          <a:xfrm>
            <a:off x="6219825" y="6443663"/>
            <a:ext cx="1588" cy="382587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7" name="Text Box 32"/>
          <p:cNvSpPr txBox="1">
            <a:spLocks noChangeArrowheads="1"/>
          </p:cNvSpPr>
          <p:nvPr/>
        </p:nvSpPr>
        <p:spPr bwMode="auto">
          <a:xfrm>
            <a:off x="6299200" y="641350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waiting for n+2</a:t>
            </a:r>
          </a:p>
        </p:txBody>
      </p:sp>
      <p:sp>
        <p:nvSpPr>
          <p:cNvPr id="126998" name="Line 34"/>
          <p:cNvSpPr>
            <a:spLocks noChangeShapeType="1"/>
          </p:cNvSpPr>
          <p:nvPr/>
        </p:nvSpPr>
        <p:spPr bwMode="auto">
          <a:xfrm flipH="1">
            <a:off x="2097088" y="2325688"/>
            <a:ext cx="4014787" cy="563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9" name="Text Box 35"/>
          <p:cNvSpPr txBox="1">
            <a:spLocks noChangeArrowheads="1"/>
          </p:cNvSpPr>
          <p:nvPr/>
        </p:nvSpPr>
        <p:spPr bwMode="auto">
          <a:xfrm rot="-600000">
            <a:off x="2543175" y="2341563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N</a:t>
            </a:r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0" name="Line 36"/>
          <p:cNvSpPr>
            <a:spLocks noChangeShapeType="1"/>
          </p:cNvSpPr>
          <p:nvPr/>
        </p:nvSpPr>
        <p:spPr bwMode="auto">
          <a:xfrm>
            <a:off x="2154238" y="4373563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1" name="Line 37"/>
          <p:cNvSpPr>
            <a:spLocks noChangeShapeType="1"/>
          </p:cNvSpPr>
          <p:nvPr/>
        </p:nvSpPr>
        <p:spPr bwMode="auto">
          <a:xfrm flipH="1">
            <a:off x="2151063" y="503872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2" name="Text Box 38"/>
          <p:cNvSpPr txBox="1">
            <a:spLocks noChangeArrowheads="1"/>
          </p:cNvSpPr>
          <p:nvPr/>
        </p:nvSpPr>
        <p:spPr bwMode="auto">
          <a:xfrm rot="314553">
            <a:off x="3730625" y="1828800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3" name="Text Box 39"/>
          <p:cNvSpPr txBox="1">
            <a:spLocks noChangeArrowheads="1"/>
          </p:cNvSpPr>
          <p:nvPr/>
        </p:nvSpPr>
        <p:spPr bwMode="auto">
          <a:xfrm rot="599356">
            <a:off x="3836988" y="2932113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4" name="Text Box 40"/>
          <p:cNvSpPr txBox="1">
            <a:spLocks noChangeArrowheads="1"/>
          </p:cNvSpPr>
          <p:nvPr/>
        </p:nvSpPr>
        <p:spPr bwMode="auto">
          <a:xfrm rot="-600000">
            <a:off x="2617788" y="5156200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5" name="Line 41"/>
          <p:cNvSpPr>
            <a:spLocks noChangeShapeType="1"/>
          </p:cNvSpPr>
          <p:nvPr/>
        </p:nvSpPr>
        <p:spPr bwMode="auto">
          <a:xfrm flipH="1">
            <a:off x="4075113" y="6489700"/>
            <a:ext cx="2041525" cy="368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68</a:t>
            </a:fld>
            <a:endParaRPr lang="en-US" altLang="x-none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26615" y="109565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 dirty="0">
                <a:solidFill>
                  <a:schemeClr val="accent2"/>
                </a:solidFill>
                <a:latin typeface="Comic Sans MS" charset="0"/>
              </a:rPr>
              <a:t>Protocol</a:t>
            </a: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 Analysis using </a:t>
            </a:r>
            <a:b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</a:b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(Generic) Execution Traces Technique</a:t>
            </a:r>
            <a:endParaRPr lang="en-US" altLang="x-none" sz="32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6615" y="1450074"/>
            <a:ext cx="8077200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Issue: how to systematically enumerate all potential execution traces to understand and verify correctness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A systematic approach to enumerating exec. traces is to compute </a:t>
            </a:r>
            <a:r>
              <a:rPr lang="en-US" sz="2000" dirty="0">
                <a:solidFill>
                  <a:srgbClr val="C00000"/>
                </a:solidFill>
              </a:rPr>
              <a:t>joint sender/receiver/channels state machine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2606" y="3267132"/>
            <a:ext cx="7804522" cy="2442272"/>
            <a:chOff x="642606" y="3267132"/>
            <a:chExt cx="7804522" cy="2442272"/>
          </a:xfrm>
        </p:grpSpPr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1097508" y="4572000"/>
              <a:ext cx="1611435" cy="506412"/>
              <a:chOff x="1032" y="2092"/>
              <a:chExt cx="611" cy="319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w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-  -</a:t>
                </a:r>
              </a:p>
            </p:txBody>
          </p:sp>
        </p:grp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 flipH="1" flipV="1">
              <a:off x="1250293" y="3676697"/>
              <a:ext cx="127000" cy="10556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642606" y="3267132"/>
              <a:ext cx="2050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latin typeface="Times New Roman" charset="0"/>
                </a:rPr>
                <a:t>sender state: waiting for n</a:t>
              </a: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V="1">
              <a:off x="2026107" y="4184794"/>
              <a:ext cx="153987" cy="5730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2065953" y="3880367"/>
              <a:ext cx="18533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 err="1">
                  <a:latin typeface="Times New Roman" charset="0"/>
                </a:rPr>
                <a:t>snd</a:t>
              </a:r>
              <a:r>
                <a:rPr lang="en-US" altLang="x-none" sz="1400" dirty="0">
                  <a:latin typeface="Times New Roman" charset="0"/>
                </a:rPr>
                <a:t>-&gt;</a:t>
              </a:r>
              <a:r>
                <a:rPr lang="en-US" altLang="x-none" sz="1400" dirty="0" err="1">
                  <a:latin typeface="Times New Roman" charset="0"/>
                </a:rPr>
                <a:t>rcv</a:t>
              </a:r>
              <a:r>
                <a:rPr lang="en-US" altLang="x-none" sz="1400" dirty="0">
                  <a:latin typeface="Times New Roman" charset="0"/>
                </a:rPr>
                <a:t> channel state</a:t>
              </a: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flipV="1">
              <a:off x="2693167" y="4787424"/>
              <a:ext cx="1146175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1720070" y="3846193"/>
              <a:ext cx="80962" cy="85725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1262608" y="3586162"/>
              <a:ext cx="2139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latin typeface="Times New Roman" charset="0"/>
                </a:rPr>
                <a:t>receiver state: waiting for n</a:t>
              </a:r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 flipV="1">
              <a:off x="2328175" y="4482348"/>
              <a:ext cx="219553" cy="32787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2474744" y="4199397"/>
              <a:ext cx="17443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 err="1">
                  <a:latin typeface="Times New Roman" charset="0"/>
                </a:rPr>
                <a:t>rcv</a:t>
              </a:r>
              <a:r>
                <a:rPr lang="en-US" altLang="x-none" sz="1400" dirty="0">
                  <a:latin typeface="Times New Roman" charset="0"/>
                </a:rPr>
                <a:t>&gt;</a:t>
              </a:r>
              <a:r>
                <a:rPr lang="en-US" altLang="x-none" sz="1400" dirty="0" err="1">
                  <a:latin typeface="Times New Roman" charset="0"/>
                </a:rPr>
                <a:t>snd</a:t>
              </a:r>
              <a:r>
                <a:rPr lang="en-US" altLang="x-none" sz="1400" dirty="0">
                  <a:latin typeface="Times New Roman" charset="0"/>
                </a:rPr>
                <a:t> channel state</a:t>
              </a:r>
            </a:p>
          </p:txBody>
        </p:sp>
        <p:grpSp>
          <p:nvGrpSpPr>
            <p:cNvPr id="48" name="Group 6"/>
            <p:cNvGrpSpPr>
              <a:grpSpLocks/>
            </p:cNvGrpSpPr>
            <p:nvPr/>
          </p:nvGrpSpPr>
          <p:grpSpPr bwMode="auto">
            <a:xfrm>
              <a:off x="3823566" y="4579937"/>
              <a:ext cx="1611435" cy="506412"/>
              <a:chOff x="1032" y="2092"/>
              <a:chExt cx="611" cy="319"/>
            </a:xfrm>
          </p:grpSpPr>
          <p:sp>
            <p:nvSpPr>
              <p:cNvPr id="49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50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d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 -</a:t>
                </a: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2775482" y="4714371"/>
              <a:ext cx="9460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>
                  <a:latin typeface="Times New Roman" charset="0"/>
                </a:rPr>
                <a:t>snd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grpSp>
          <p:nvGrpSpPr>
            <p:cNvPr id="52" name="Group 6"/>
            <p:cNvGrpSpPr>
              <a:grpSpLocks/>
            </p:cNvGrpSpPr>
            <p:nvPr/>
          </p:nvGrpSpPr>
          <p:grpSpPr bwMode="auto">
            <a:xfrm>
              <a:off x="5762946" y="3874593"/>
              <a:ext cx="2114433" cy="506412"/>
              <a:chOff x="1032" y="2092"/>
              <a:chExt cx="678" cy="319"/>
            </a:xfrm>
          </p:grpSpPr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6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r</a:t>
                </a:r>
                <a:r>
                  <a:rPr lang="en-US" altLang="x-none" baseline="-25000" dirty="0">
                    <a:latin typeface="Times New Roman" charset="0"/>
                  </a:rPr>
                  <a:t>n+1</a:t>
                </a:r>
                <a:r>
                  <a:rPr lang="en-US" altLang="x-none" dirty="0">
                    <a:latin typeface="Times New Roman" charset="0"/>
                  </a:rPr>
                  <a:t> -  </a:t>
                </a:r>
                <a:r>
                  <a:rPr lang="en-US" altLang="x-none" sz="1600" dirty="0">
                    <a:latin typeface="Times New Roman" charset="0"/>
                  </a:rPr>
                  <a:t>ACK</a:t>
                </a:r>
                <a:endParaRPr lang="en-US" altLang="x-none" dirty="0">
                  <a:latin typeface="Times New Roman" charset="0"/>
                </a:endParaRPr>
              </a:p>
            </p:txBody>
          </p:sp>
        </p:grpSp>
        <p:sp>
          <p:nvSpPr>
            <p:cNvPr id="55" name="Freeform 30"/>
            <p:cNvSpPr>
              <a:spLocks/>
            </p:cNvSpPr>
            <p:nvPr/>
          </p:nvSpPr>
          <p:spPr bwMode="auto">
            <a:xfrm rot="19191620" flipV="1">
              <a:off x="5150533" y="4396877"/>
              <a:ext cx="704298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18856404">
              <a:off x="4757140" y="3845455"/>
              <a:ext cx="9108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x-none" dirty="0" err="1">
                  <a:latin typeface="Times New Roman" charset="0"/>
                </a:rPr>
                <a:t>rcv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br>
                <a:rPr lang="en-US" altLang="x-none" baseline="-25000" dirty="0">
                  <a:latin typeface="Times New Roman" charset="0"/>
                </a:rPr>
              </a:br>
              <a:r>
                <a:rPr lang="en-US" altLang="x-none" baseline="-25000" dirty="0">
                  <a:latin typeface="Times New Roman" charset="0"/>
                </a:rPr>
                <a:t>del</a:t>
              </a:r>
              <a:endParaRPr lang="en-US" baseline="-25000" dirty="0"/>
            </a:p>
          </p:txBody>
        </p:sp>
        <p:sp>
          <p:nvSpPr>
            <p:cNvPr id="57" name="Rectangle 56"/>
            <p:cNvSpPr/>
            <p:nvPr/>
          </p:nvSpPr>
          <p:spPr>
            <a:xfrm rot="2341960">
              <a:off x="4841288" y="5139572"/>
              <a:ext cx="1055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>
                  <a:latin typeface="Times New Roman" charset="0"/>
                </a:rPr>
                <a:t>rcv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d^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 rot="2387330">
              <a:off x="5178610" y="5222114"/>
              <a:ext cx="773643" cy="51006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" name="Group 6"/>
            <p:cNvGrpSpPr>
              <a:grpSpLocks/>
            </p:cNvGrpSpPr>
            <p:nvPr/>
          </p:nvGrpSpPr>
          <p:grpSpPr bwMode="auto">
            <a:xfrm>
              <a:off x="5867074" y="5202992"/>
              <a:ext cx="1905485" cy="506412"/>
              <a:chOff x="1032" y="2092"/>
              <a:chExt cx="611" cy="319"/>
            </a:xfrm>
          </p:grpSpPr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61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-  </a:t>
                </a:r>
                <a:r>
                  <a:rPr lang="en-US" altLang="x-none" sz="1600" dirty="0">
                    <a:latin typeface="Times New Roman" charset="0"/>
                  </a:rPr>
                  <a:t>NAK</a:t>
                </a:r>
                <a:endParaRPr lang="en-US" altLang="x-none" dirty="0">
                  <a:latin typeface="Times New Roman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954685" y="384619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r-IN" altLang="x-none" dirty="0">
                  <a:latin typeface="Times New Roman" charset="0"/>
                </a:rPr>
                <a:t>…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54685" y="517840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r-IN" altLang="x-none" dirty="0">
                  <a:latin typeface="Times New Roman" charset="0"/>
                </a:rPr>
                <a:t>…</a:t>
              </a:r>
              <a:endParaRPr lang="en-US" dirty="0"/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82A022CD-16DE-6B4F-9179-C429C6DB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3575" y="6402388"/>
            <a:ext cx="2130425" cy="455612"/>
          </a:xfrm>
        </p:spPr>
        <p:txBody>
          <a:bodyPr/>
          <a:lstStyle/>
          <a:p>
            <a:fld id="{37EB7456-F267-5C4C-AD02-446DDDC385E0}" type="slidenum">
              <a:rPr lang="en-US" altLang="x-none" smtClean="0"/>
              <a:pPr/>
              <a:t>69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741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Theoretical Capacity: </a:t>
            </a:r>
            <a:br>
              <a:rPr lang="en-US">
                <a:latin typeface="Comic Sans MS" charset="0"/>
              </a:rPr>
            </a:br>
            <a:r>
              <a:rPr lang="en-US">
                <a:latin typeface="Comic Sans MS" charset="0"/>
              </a:rPr>
              <a:t>upload is bottleneck</a:t>
            </a:r>
          </a:p>
        </p:txBody>
      </p:sp>
      <p:sp>
        <p:nvSpPr>
          <p:cNvPr id="181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Assume </a:t>
            </a:r>
            <a:r>
              <a:rPr lang="en-US" altLang="zh-TW" sz="32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c</a:t>
            </a:r>
            <a:r>
              <a:rPr lang="en-US" altLang="zh-TW" sz="3200" baseline="-250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0 </a:t>
            </a:r>
            <a:r>
              <a:rPr lang="en-US" altLang="zh-TW" dirty="0">
                <a:latin typeface="Comic Sans MS" charset="0"/>
                <a:ea typeface="新細明體" charset="0"/>
                <a:cs typeface="新細明體" charset="0"/>
              </a:rPr>
              <a:t>&gt; (</a:t>
            </a:r>
            <a:r>
              <a:rPr lang="en-US" altLang="zh-TW" b="1" dirty="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C</a:t>
            </a:r>
            <a:r>
              <a:rPr lang="en-US" altLang="zh-TW" b="1" baseline="-25000" dirty="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0</a:t>
            </a:r>
            <a:r>
              <a:rPr lang="en-US" altLang="zh-TW" b="1" dirty="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+</a:t>
            </a:r>
            <a:r>
              <a:rPr lang="en-US" altLang="zh-TW" b="1" dirty="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  <a:t>C</a:t>
            </a:r>
            <a:r>
              <a:rPr lang="en-US" altLang="zh-TW" b="1" baseline="-25000" dirty="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  <a:t>i</a:t>
            </a:r>
            <a:r>
              <a:rPr lang="en-US" altLang="zh-TW" b="1" dirty="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  <a:t>)/n</a:t>
            </a: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Tree 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: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server </a:t>
            </a:r>
            <a:r>
              <a:rPr lang="en-US" dirty="0">
                <a:latin typeface="Comic Sans MS" charset="0"/>
                <a:sym typeface="Wingdings" charset="0"/>
              </a:rPr>
              <a:t> client </a:t>
            </a:r>
            <a:r>
              <a:rPr lang="en-US" dirty="0" err="1">
                <a:latin typeface="Comic Sans MS" charset="0"/>
                <a:sym typeface="Wingdings" charset="0"/>
              </a:rPr>
              <a:t>i</a:t>
            </a:r>
            <a:r>
              <a:rPr lang="en-US" dirty="0">
                <a:latin typeface="Comic Sans MS" charset="0"/>
                <a:sym typeface="Wingdings" charset="0"/>
              </a:rPr>
              <a:t>: </a:t>
            </a:r>
            <a:r>
              <a:rPr lang="en-US" altLang="zh-TW" sz="32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c</a:t>
            </a:r>
            <a:r>
              <a:rPr lang="en-US" altLang="zh-TW" sz="3200" baseline="-250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i</a:t>
            </a:r>
            <a:r>
              <a:rPr lang="en-US" altLang="zh-TW" sz="1800" baseline="-250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 </a:t>
            </a:r>
            <a:r>
              <a:rPr lang="en-US" dirty="0">
                <a:latin typeface="Comic Sans MS" charset="0"/>
                <a:sym typeface="Wingdings" charset="0"/>
              </a:rPr>
              <a:t>/(n-1)</a:t>
            </a:r>
            <a:br>
              <a:rPr lang="en-US" dirty="0">
                <a:latin typeface="Comic Sans MS" charset="0"/>
                <a:sym typeface="Wingdings" charset="0"/>
              </a:rPr>
            </a:br>
            <a:r>
              <a:rPr lang="en-US" dirty="0">
                <a:latin typeface="Comic Sans MS" charset="0"/>
                <a:sym typeface="Wingdings" charset="0"/>
              </a:rPr>
              <a:t>client </a:t>
            </a:r>
            <a:r>
              <a:rPr lang="en-US" dirty="0" err="1">
                <a:latin typeface="Comic Sans MS" charset="0"/>
                <a:sym typeface="Wingdings" charset="0"/>
              </a:rPr>
              <a:t>i</a:t>
            </a:r>
            <a:r>
              <a:rPr lang="en-US" dirty="0">
                <a:latin typeface="Comic Sans MS" charset="0"/>
                <a:sym typeface="Wingdings" charset="0"/>
              </a:rPr>
              <a:t>  other n-1</a:t>
            </a:r>
            <a:r>
              <a:rPr lang="en-US" dirty="0">
                <a:latin typeface="Comic Sans MS" charset="0"/>
              </a:rPr>
              <a:t> clients</a:t>
            </a:r>
          </a:p>
          <a:p>
            <a:endParaRPr lang="en-US" dirty="0">
              <a:latin typeface="Comic Sans MS" charset="0"/>
            </a:endParaRPr>
          </a:p>
          <a:p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Tree 0: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server has remaining</a:t>
            </a:r>
            <a:br>
              <a:rPr lang="en-US" dirty="0">
                <a:latin typeface="Comic Sans MS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c</a:t>
            </a:r>
            <a:r>
              <a:rPr lang="en-US" altLang="zh-TW" sz="3200" baseline="-250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m</a:t>
            </a:r>
            <a:r>
              <a:rPr lang="en-US" altLang="zh-TW" sz="1800" baseline="-250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 </a:t>
            </a:r>
            <a:r>
              <a:rPr lang="en-US" dirty="0">
                <a:latin typeface="Comic Sans MS" charset="0"/>
              </a:rPr>
              <a:t>= c0 – (c1 + c2 + … </a:t>
            </a:r>
            <a:r>
              <a:rPr lang="en-US" dirty="0" err="1">
                <a:latin typeface="Comic Sans MS" charset="0"/>
              </a:rPr>
              <a:t>cn</a:t>
            </a:r>
            <a:r>
              <a:rPr lang="en-US" dirty="0">
                <a:latin typeface="Comic Sans MS" charset="0"/>
              </a:rPr>
              <a:t>)/(n-1)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send to client 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: c</a:t>
            </a:r>
            <a:r>
              <a:rPr lang="en-US" baseline="-25000" dirty="0">
                <a:latin typeface="Comic Sans MS" charset="0"/>
              </a:rPr>
              <a:t>m</a:t>
            </a:r>
            <a:r>
              <a:rPr lang="en-US" dirty="0">
                <a:latin typeface="Comic Sans MS" charset="0"/>
              </a:rPr>
              <a:t>/n</a:t>
            </a:r>
          </a:p>
        </p:txBody>
      </p:sp>
      <p:sp>
        <p:nvSpPr>
          <p:cNvPr id="181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01A885-E849-4345-BA1B-BEECE193E4C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181252" name="Group 36"/>
          <p:cNvGrpSpPr>
            <a:grpSpLocks/>
          </p:cNvGrpSpPr>
          <p:nvPr/>
        </p:nvGrpSpPr>
        <p:grpSpPr bwMode="auto">
          <a:xfrm>
            <a:off x="6272185" y="4314825"/>
            <a:ext cx="2490284" cy="2349500"/>
            <a:chOff x="6078797" y="1627195"/>
            <a:chExt cx="2489777" cy="2349061"/>
          </a:xfrm>
        </p:grpSpPr>
        <p:grpSp>
          <p:nvGrpSpPr>
            <p:cNvPr id="181274" name="Group 4"/>
            <p:cNvGrpSpPr>
              <a:grpSpLocks/>
            </p:cNvGrpSpPr>
            <p:nvPr/>
          </p:nvGrpSpPr>
          <p:grpSpPr bwMode="auto">
            <a:xfrm>
              <a:off x="6078797" y="1627195"/>
              <a:ext cx="2489777" cy="2349061"/>
              <a:chOff x="3073" y="1080"/>
              <a:chExt cx="1135" cy="927"/>
            </a:xfrm>
          </p:grpSpPr>
          <p:grpSp>
            <p:nvGrpSpPr>
              <p:cNvPr id="181279" name="Group 5"/>
              <p:cNvGrpSpPr>
                <a:grpSpLocks/>
              </p:cNvGrpSpPr>
              <p:nvPr/>
            </p:nvGrpSpPr>
            <p:grpSpPr bwMode="auto">
              <a:xfrm>
                <a:off x="3221" y="1202"/>
                <a:ext cx="725" cy="630"/>
                <a:chOff x="3029" y="1154"/>
                <a:chExt cx="725" cy="630"/>
              </a:xfrm>
            </p:grpSpPr>
            <p:sp>
              <p:nvSpPr>
                <p:cNvPr id="181285" name="Oval 6"/>
                <p:cNvSpPr>
                  <a:spLocks noChangeArrowheads="1"/>
                </p:cNvSpPr>
                <p:nvPr/>
              </p:nvSpPr>
              <p:spPr bwMode="auto">
                <a:xfrm>
                  <a:off x="3337" y="1154"/>
                  <a:ext cx="95" cy="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86" name="Oval 7"/>
                <p:cNvSpPr>
                  <a:spLocks noChangeArrowheads="1"/>
                </p:cNvSpPr>
                <p:nvPr/>
              </p:nvSpPr>
              <p:spPr bwMode="auto">
                <a:xfrm>
                  <a:off x="3244" y="1698"/>
                  <a:ext cx="87" cy="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87" name="Oval 8"/>
                <p:cNvSpPr>
                  <a:spLocks noChangeArrowheads="1"/>
                </p:cNvSpPr>
                <p:nvPr/>
              </p:nvSpPr>
              <p:spPr bwMode="auto">
                <a:xfrm>
                  <a:off x="3507" y="1676"/>
                  <a:ext cx="96" cy="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88" name="Oval 9"/>
                <p:cNvSpPr>
                  <a:spLocks noChangeArrowheads="1"/>
                </p:cNvSpPr>
                <p:nvPr/>
              </p:nvSpPr>
              <p:spPr bwMode="auto">
                <a:xfrm>
                  <a:off x="3648" y="1441"/>
                  <a:ext cx="106" cy="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89" name="Oval 10"/>
                <p:cNvSpPr>
                  <a:spLocks noChangeArrowheads="1"/>
                </p:cNvSpPr>
                <p:nvPr/>
              </p:nvSpPr>
              <p:spPr bwMode="auto">
                <a:xfrm>
                  <a:off x="3029" y="1560"/>
                  <a:ext cx="93" cy="9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sp>
            <p:nvSpPr>
              <p:cNvPr id="181280" name="Text Box 11"/>
              <p:cNvSpPr txBox="1">
                <a:spLocks noChangeArrowheads="1"/>
              </p:cNvSpPr>
              <p:nvPr/>
            </p:nvSpPr>
            <p:spPr bwMode="auto">
              <a:xfrm>
                <a:off x="3499" y="10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0</a:t>
                </a:r>
              </a:p>
            </p:txBody>
          </p:sp>
          <p:sp>
            <p:nvSpPr>
              <p:cNvPr id="181281" name="Text Box 12"/>
              <p:cNvSpPr txBox="1">
                <a:spLocks noChangeArrowheads="1"/>
              </p:cNvSpPr>
              <p:nvPr/>
            </p:nvSpPr>
            <p:spPr bwMode="auto">
              <a:xfrm>
                <a:off x="3073" y="158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1</a:t>
                </a:r>
              </a:p>
            </p:txBody>
          </p:sp>
          <p:sp>
            <p:nvSpPr>
              <p:cNvPr id="181282" name="Text Box 13"/>
              <p:cNvSpPr txBox="1">
                <a:spLocks noChangeArrowheads="1"/>
              </p:cNvSpPr>
              <p:nvPr/>
            </p:nvSpPr>
            <p:spPr bwMode="auto">
              <a:xfrm>
                <a:off x="3408" y="177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2</a:t>
                </a:r>
              </a:p>
            </p:txBody>
          </p:sp>
          <p:sp>
            <p:nvSpPr>
              <p:cNvPr id="181283" name="Text Box 14"/>
              <p:cNvSpPr txBox="1">
                <a:spLocks noChangeArrowheads="1"/>
              </p:cNvSpPr>
              <p:nvPr/>
            </p:nvSpPr>
            <p:spPr bwMode="auto">
              <a:xfrm>
                <a:off x="3696" y="1776"/>
                <a:ext cx="336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i</a:t>
                </a:r>
              </a:p>
            </p:txBody>
          </p:sp>
          <p:sp>
            <p:nvSpPr>
              <p:cNvPr id="181284" name="Text Box 15"/>
              <p:cNvSpPr txBox="1">
                <a:spLocks noChangeArrowheads="1"/>
              </p:cNvSpPr>
              <p:nvPr/>
            </p:nvSpPr>
            <p:spPr bwMode="auto">
              <a:xfrm>
                <a:off x="3872" y="1522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n</a:t>
                </a:r>
              </a:p>
            </p:txBody>
          </p:sp>
        </p:grpSp>
        <p:sp>
          <p:nvSpPr>
            <p:cNvPr id="181275" name="Line 28"/>
            <p:cNvSpPr>
              <a:spLocks noChangeShapeType="1"/>
            </p:cNvSpPr>
            <p:nvPr/>
          </p:nvSpPr>
          <p:spPr bwMode="auto">
            <a:xfrm flipH="1">
              <a:off x="6511636" y="2098963"/>
              <a:ext cx="574963" cy="8659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1276" name="Line 29"/>
            <p:cNvSpPr>
              <a:spLocks noChangeShapeType="1"/>
            </p:cNvSpPr>
            <p:nvPr/>
          </p:nvSpPr>
          <p:spPr bwMode="auto">
            <a:xfrm flipH="1">
              <a:off x="7010400" y="2168237"/>
              <a:ext cx="173181" cy="1212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1277" name="Line 30"/>
            <p:cNvSpPr>
              <a:spLocks noChangeShapeType="1"/>
            </p:cNvSpPr>
            <p:nvPr/>
          </p:nvSpPr>
          <p:spPr bwMode="auto">
            <a:xfrm>
              <a:off x="7225144" y="2140528"/>
              <a:ext cx="297874" cy="11014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1278" name="Line 31"/>
            <p:cNvSpPr>
              <a:spLocks noChangeShapeType="1"/>
            </p:cNvSpPr>
            <p:nvPr/>
          </p:nvSpPr>
          <p:spPr bwMode="auto">
            <a:xfrm>
              <a:off x="7287492" y="2119745"/>
              <a:ext cx="526472" cy="5403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181253" name="Group 37"/>
          <p:cNvGrpSpPr>
            <a:grpSpLocks/>
          </p:cNvGrpSpPr>
          <p:nvPr/>
        </p:nvGrpSpPr>
        <p:grpSpPr bwMode="auto">
          <a:xfrm>
            <a:off x="5840415" y="1725613"/>
            <a:ext cx="3226196" cy="2303462"/>
            <a:chOff x="5839691" y="1661825"/>
            <a:chExt cx="2049463" cy="1420813"/>
          </a:xfrm>
        </p:grpSpPr>
        <p:grpSp>
          <p:nvGrpSpPr>
            <p:cNvPr id="181258" name="Group 16"/>
            <p:cNvGrpSpPr>
              <a:grpSpLocks/>
            </p:cNvGrpSpPr>
            <p:nvPr/>
          </p:nvGrpSpPr>
          <p:grpSpPr bwMode="auto">
            <a:xfrm>
              <a:off x="5839691" y="1661825"/>
              <a:ext cx="2049463" cy="1420813"/>
              <a:chOff x="3024" y="1025"/>
              <a:chExt cx="1291" cy="895"/>
            </a:xfrm>
          </p:grpSpPr>
          <p:grpSp>
            <p:nvGrpSpPr>
              <p:cNvPr id="181263" name="Group 17"/>
              <p:cNvGrpSpPr>
                <a:grpSpLocks/>
              </p:cNvGrpSpPr>
              <p:nvPr/>
            </p:nvGrpSpPr>
            <p:grpSpPr bwMode="auto">
              <a:xfrm>
                <a:off x="3120" y="1104"/>
                <a:ext cx="864" cy="720"/>
                <a:chOff x="2928" y="1056"/>
                <a:chExt cx="864" cy="720"/>
              </a:xfrm>
            </p:grpSpPr>
            <p:sp>
              <p:nvSpPr>
                <p:cNvPr id="181269" name="Oval 18"/>
                <p:cNvSpPr>
                  <a:spLocks noChangeArrowheads="1"/>
                </p:cNvSpPr>
                <p:nvPr/>
              </p:nvSpPr>
              <p:spPr bwMode="auto">
                <a:xfrm>
                  <a:off x="3312" y="1056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70" name="Oval 19"/>
                <p:cNvSpPr>
                  <a:spLocks noChangeArrowheads="1"/>
                </p:cNvSpPr>
                <p:nvPr/>
              </p:nvSpPr>
              <p:spPr bwMode="auto">
                <a:xfrm>
                  <a:off x="3168" y="1632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71" name="Oval 20"/>
                <p:cNvSpPr>
                  <a:spLocks noChangeArrowheads="1"/>
                </p:cNvSpPr>
                <p:nvPr/>
              </p:nvSpPr>
              <p:spPr bwMode="auto">
                <a:xfrm>
                  <a:off x="3456" y="1632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72" name="Oval 21"/>
                <p:cNvSpPr>
                  <a:spLocks noChangeArrowheads="1"/>
                </p:cNvSpPr>
                <p:nvPr/>
              </p:nvSpPr>
              <p:spPr bwMode="auto">
                <a:xfrm>
                  <a:off x="3648" y="1392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73" name="Oval 22"/>
                <p:cNvSpPr>
                  <a:spLocks noChangeArrowheads="1"/>
                </p:cNvSpPr>
                <p:nvPr/>
              </p:nvSpPr>
              <p:spPr bwMode="auto">
                <a:xfrm>
                  <a:off x="2928" y="1440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sp>
            <p:nvSpPr>
              <p:cNvPr id="181264" name="Text Box 23"/>
              <p:cNvSpPr txBox="1">
                <a:spLocks noChangeArrowheads="1"/>
              </p:cNvSpPr>
              <p:nvPr/>
            </p:nvSpPr>
            <p:spPr bwMode="auto">
              <a:xfrm>
                <a:off x="3614" y="1025"/>
                <a:ext cx="336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0</a:t>
                </a:r>
              </a:p>
            </p:txBody>
          </p:sp>
          <p:sp>
            <p:nvSpPr>
              <p:cNvPr id="181265" name="Text Box 24"/>
              <p:cNvSpPr txBox="1">
                <a:spLocks noChangeArrowheads="1"/>
              </p:cNvSpPr>
              <p:nvPr/>
            </p:nvSpPr>
            <p:spPr bwMode="auto">
              <a:xfrm>
                <a:off x="3024" y="1568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i</a:t>
                </a:r>
              </a:p>
            </p:txBody>
          </p:sp>
          <p:sp>
            <p:nvSpPr>
              <p:cNvPr id="181266" name="Text Box 25"/>
              <p:cNvSpPr txBox="1">
                <a:spLocks noChangeArrowheads="1"/>
              </p:cNvSpPr>
              <p:nvPr/>
            </p:nvSpPr>
            <p:spPr bwMode="auto">
              <a:xfrm>
                <a:off x="3408" y="1776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1</a:t>
                </a:r>
              </a:p>
            </p:txBody>
          </p:sp>
          <p:sp>
            <p:nvSpPr>
              <p:cNvPr id="18126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776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2</a:t>
                </a:r>
              </a:p>
            </p:txBody>
          </p:sp>
          <p:sp>
            <p:nvSpPr>
              <p:cNvPr id="181268" name="Text Box 27"/>
              <p:cNvSpPr txBox="1">
                <a:spLocks noChangeArrowheads="1"/>
              </p:cNvSpPr>
              <p:nvPr/>
            </p:nvSpPr>
            <p:spPr bwMode="auto">
              <a:xfrm>
                <a:off x="3979" y="1420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n</a:t>
                </a:r>
                <a:endParaRPr kumimoji="0" lang="en-US" altLang="zh-TW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endParaRPr>
              </a:p>
            </p:txBody>
          </p:sp>
        </p:grpSp>
        <p:sp>
          <p:nvSpPr>
            <p:cNvPr id="181259" name="Line 32"/>
            <p:cNvSpPr>
              <a:spLocks noChangeShapeType="1"/>
            </p:cNvSpPr>
            <p:nvPr/>
          </p:nvSpPr>
          <p:spPr bwMode="auto">
            <a:xfrm flipH="1">
              <a:off x="6220690" y="2015837"/>
              <a:ext cx="381000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1260" name="Line 33"/>
            <p:cNvSpPr>
              <a:spLocks noChangeShapeType="1"/>
            </p:cNvSpPr>
            <p:nvPr/>
          </p:nvSpPr>
          <p:spPr bwMode="auto">
            <a:xfrm>
              <a:off x="6220690" y="2473037"/>
              <a:ext cx="152400" cy="228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1261" name="Line 34"/>
            <p:cNvSpPr>
              <a:spLocks noChangeShapeType="1"/>
            </p:cNvSpPr>
            <p:nvPr/>
          </p:nvSpPr>
          <p:spPr bwMode="auto">
            <a:xfrm>
              <a:off x="6220690" y="2473037"/>
              <a:ext cx="60960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1262" name="Line 35"/>
            <p:cNvSpPr>
              <a:spLocks noChangeShapeType="1"/>
            </p:cNvSpPr>
            <p:nvPr/>
          </p:nvSpPr>
          <p:spPr bwMode="auto">
            <a:xfrm>
              <a:off x="6220690" y="2473037"/>
              <a:ext cx="9144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181254" name="Rectangle 38"/>
          <p:cNvSpPr>
            <a:spLocks noChangeArrowheads="1"/>
          </p:cNvSpPr>
          <p:nvPr/>
        </p:nvSpPr>
        <p:spPr bwMode="auto">
          <a:xfrm>
            <a:off x="5861050" y="2260600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0"/>
                <a:cs typeface="新細明體" charset="0"/>
              </a:rPr>
              <a:t>c</a:t>
            </a:r>
            <a:r>
              <a:rPr kumimoji="0" lang="en-US" altLang="zh-TW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0"/>
                <a:cs typeface="新細明體" charset="0"/>
              </a:rPr>
              <a:t>i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  <a:sym typeface="Wingdings" charset="0"/>
              </a:rPr>
              <a:t>/(n-1)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81255" name="Rectangle 39"/>
          <p:cNvSpPr>
            <a:spLocks noChangeArrowheads="1"/>
          </p:cNvSpPr>
          <p:nvPr/>
        </p:nvSpPr>
        <p:spPr bwMode="auto">
          <a:xfrm>
            <a:off x="6316663" y="4948238"/>
            <a:ext cx="70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0"/>
                <a:cs typeface="新細明體" charset="0"/>
              </a:rPr>
              <a:t>c</a:t>
            </a:r>
            <a:r>
              <a:rPr kumimoji="0" lang="en-US" altLang="zh-TW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0"/>
                <a:cs typeface="新細明體" charset="0"/>
              </a:rPr>
              <a:t>m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/n</a:t>
            </a:r>
          </a:p>
        </p:txBody>
      </p:sp>
      <p:cxnSp>
        <p:nvCxnSpPr>
          <p:cNvPr id="181256" name="Straight Connector 43"/>
          <p:cNvCxnSpPr>
            <a:cxnSpLocks noChangeShapeType="1"/>
            <a:endCxn id="181268" idx="1"/>
          </p:cNvCxnSpPr>
          <p:nvPr/>
        </p:nvCxnSpPr>
        <p:spPr bwMode="auto">
          <a:xfrm rot="5400000" flipH="1" flipV="1">
            <a:off x="7996633" y="2960203"/>
            <a:ext cx="265113" cy="2000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1257" name="Rectangle 41"/>
          <p:cNvSpPr>
            <a:spLocks noChangeArrowheads="1"/>
          </p:cNvSpPr>
          <p:nvPr/>
        </p:nvSpPr>
        <p:spPr bwMode="auto">
          <a:xfrm>
            <a:off x="5338763" y="1276350"/>
            <a:ext cx="3805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</a:rPr>
              <a:t>R = min{C</a:t>
            </a:r>
            <a:r>
              <a:rPr kumimoji="0" lang="en-US" altLang="zh-TW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</a:rPr>
              <a:t>0</a:t>
            </a: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</a:rPr>
              <a:t>, (C</a:t>
            </a:r>
            <a:r>
              <a:rPr kumimoji="0" lang="en-US" altLang="zh-TW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</a:rPr>
              <a:t>0</a:t>
            </a: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</a:rPr>
              <a:t>+</a:t>
            </a: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  <a:sym typeface="Symbol" charset="0"/>
              </a:rPr>
              <a:t>C</a:t>
            </a:r>
            <a:r>
              <a:rPr kumimoji="0" lang="en-US" altLang="zh-TW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  <a:sym typeface="Symbol" charset="0"/>
              </a:rPr>
              <a:t>i</a:t>
            </a: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  <a:sym typeface="Symbol" charset="0"/>
              </a:rPr>
              <a:t>)/n}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036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26615" y="109565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 dirty="0">
                <a:solidFill>
                  <a:schemeClr val="accent2"/>
                </a:solidFill>
                <a:latin typeface="Comic Sans MS" charset="0"/>
              </a:rPr>
              <a:t>Recap: Protocol</a:t>
            </a: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 Analysis using </a:t>
            </a:r>
            <a:b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</a:b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(Generic) Execution Traces Technique</a:t>
            </a:r>
            <a:endParaRPr lang="en-US" altLang="x-none" sz="3200" u="sng" dirty="0">
              <a:solidFill>
                <a:schemeClr val="accent2"/>
              </a:solidFill>
              <a:latin typeface="Comic Sans MS" charset="0"/>
            </a:endParaRPr>
          </a:p>
        </p:txBody>
      </p:sp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0" y="2326247"/>
            <a:ext cx="1611435" cy="506412"/>
            <a:chOff x="1032" y="2092"/>
            <a:chExt cx="611" cy="319"/>
          </a:xfrm>
        </p:grpSpPr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w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-  -</a:t>
              </a:r>
            </a:p>
          </p:txBody>
        </p:sp>
      </p:grpSp>
      <p:grpSp>
        <p:nvGrpSpPr>
          <p:cNvPr id="48" name="Group 6"/>
          <p:cNvGrpSpPr>
            <a:grpSpLocks/>
          </p:cNvGrpSpPr>
          <p:nvPr/>
        </p:nvGrpSpPr>
        <p:grpSpPr bwMode="auto">
          <a:xfrm>
            <a:off x="2227907" y="2318310"/>
            <a:ext cx="1611435" cy="506412"/>
            <a:chOff x="1032" y="2092"/>
            <a:chExt cx="611" cy="319"/>
          </a:xfrm>
        </p:grpSpPr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 -</a:t>
              </a:r>
            </a:p>
          </p:txBody>
        </p:sp>
      </p:grpSp>
      <p:grpSp>
        <p:nvGrpSpPr>
          <p:cNvPr id="52" name="Group 6"/>
          <p:cNvGrpSpPr>
            <a:grpSpLocks/>
          </p:cNvGrpSpPr>
          <p:nvPr/>
        </p:nvGrpSpPr>
        <p:grpSpPr bwMode="auto">
          <a:xfrm>
            <a:off x="4649673" y="2375686"/>
            <a:ext cx="2114433" cy="506412"/>
            <a:chOff x="1032" y="2092"/>
            <a:chExt cx="678" cy="319"/>
          </a:xfrm>
        </p:grpSpPr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6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ACK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59" name="Group 6"/>
          <p:cNvGrpSpPr>
            <a:grpSpLocks/>
          </p:cNvGrpSpPr>
          <p:nvPr/>
        </p:nvGrpSpPr>
        <p:grpSpPr bwMode="auto">
          <a:xfrm>
            <a:off x="2080881" y="3898770"/>
            <a:ext cx="1905485" cy="506412"/>
            <a:chOff x="1032" y="2092"/>
            <a:chExt cx="611" cy="319"/>
          </a:xfrm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NAK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64" name="Group 6"/>
          <p:cNvGrpSpPr>
            <a:grpSpLocks/>
          </p:cNvGrpSpPr>
          <p:nvPr/>
        </p:nvGrpSpPr>
        <p:grpSpPr bwMode="auto">
          <a:xfrm>
            <a:off x="4449642" y="5409237"/>
            <a:ext cx="1905485" cy="506412"/>
            <a:chOff x="1032" y="2092"/>
            <a:chExt cx="611" cy="319"/>
          </a:xfrm>
        </p:grpSpPr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5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NAK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67" name="Group 6"/>
          <p:cNvGrpSpPr>
            <a:grpSpLocks/>
          </p:cNvGrpSpPr>
          <p:nvPr/>
        </p:nvGrpSpPr>
        <p:grpSpPr bwMode="auto">
          <a:xfrm>
            <a:off x="4536639" y="3903557"/>
            <a:ext cx="1614072" cy="506412"/>
            <a:chOff x="1032" y="2092"/>
            <a:chExt cx="612" cy="319"/>
          </a:xfrm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5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 -</a:t>
              </a:r>
            </a:p>
          </p:txBody>
        </p:sp>
      </p:grpSp>
      <p:grpSp>
        <p:nvGrpSpPr>
          <p:cNvPr id="70" name="Group 6"/>
          <p:cNvGrpSpPr>
            <a:grpSpLocks/>
          </p:cNvGrpSpPr>
          <p:nvPr/>
        </p:nvGrpSpPr>
        <p:grpSpPr bwMode="auto">
          <a:xfrm>
            <a:off x="7245060" y="2334184"/>
            <a:ext cx="2322017" cy="506412"/>
            <a:chOff x="1032" y="2092"/>
            <a:chExt cx="763" cy="319"/>
          </a:xfrm>
        </p:grpSpPr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7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>
                  <a:latin typeface="Times New Roman" charset="0"/>
                </a:rPr>
                <a:t>W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-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00609" y="2044427"/>
            <a:ext cx="722008" cy="508379"/>
            <a:chOff x="1600609" y="2044427"/>
            <a:chExt cx="722008" cy="508379"/>
          </a:xfrm>
        </p:grpSpPr>
        <p:sp>
          <p:nvSpPr>
            <p:cNvPr id="73" name="Rectangle 72"/>
            <p:cNvSpPr/>
            <p:nvPr/>
          </p:nvSpPr>
          <p:spPr>
            <a:xfrm>
              <a:off x="1684301" y="2044427"/>
              <a:ext cx="6383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 flipV="1">
              <a:off x="1600609" y="2507087"/>
              <a:ext cx="634383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20378" y="1583293"/>
            <a:ext cx="877484" cy="1061510"/>
            <a:chOff x="3820378" y="1583293"/>
            <a:chExt cx="877484" cy="1061510"/>
          </a:xfrm>
        </p:grpSpPr>
        <p:sp>
          <p:nvSpPr>
            <p:cNvPr id="75" name="Freeform 30"/>
            <p:cNvSpPr>
              <a:spLocks/>
            </p:cNvSpPr>
            <p:nvPr/>
          </p:nvSpPr>
          <p:spPr bwMode="auto">
            <a:xfrm flipV="1">
              <a:off x="3921502" y="2532492"/>
              <a:ext cx="670563" cy="49472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75779" y="1583293"/>
              <a:ext cx="6383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20378" y="1875362"/>
              <a:ext cx="87748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/>
                <a:t>d</a:t>
              </a:r>
              <a:r>
                <a:rPr lang="en-US" altLang="x-none" dirty="0" err="1">
                  <a:latin typeface="Times New Roman" charset="0"/>
                </a:rPr>
                <a:t>eliv</a:t>
              </a:r>
              <a:endParaRPr lang="en-US" altLang="x-none" dirty="0">
                <a:latin typeface="Times New Roman" charset="0"/>
              </a:endParaRPr>
            </a:p>
            <a:p>
              <a:r>
                <a:rPr lang="en-US" sz="2000" dirty="0"/>
                <a:t>s ACK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02952" y="1991990"/>
            <a:ext cx="998094" cy="602385"/>
            <a:chOff x="6602952" y="1991990"/>
            <a:chExt cx="998094" cy="602385"/>
          </a:xfrm>
        </p:grpSpPr>
        <p:sp>
          <p:nvSpPr>
            <p:cNvPr id="76" name="Freeform 30"/>
            <p:cNvSpPr>
              <a:spLocks/>
            </p:cNvSpPr>
            <p:nvPr/>
          </p:nvSpPr>
          <p:spPr bwMode="auto">
            <a:xfrm flipV="1">
              <a:off x="6604197" y="2548656"/>
              <a:ext cx="634383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02952" y="1991990"/>
              <a:ext cx="9980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ACK</a:t>
              </a:r>
              <a:endParaRPr lang="en-US" baseline="-25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65241" y="2839095"/>
            <a:ext cx="1176925" cy="1202520"/>
            <a:chOff x="1665241" y="2839095"/>
            <a:chExt cx="1176925" cy="1202520"/>
          </a:xfrm>
        </p:grpSpPr>
        <p:sp>
          <p:nvSpPr>
            <p:cNvPr id="85" name="Freeform 30"/>
            <p:cNvSpPr>
              <a:spLocks/>
            </p:cNvSpPr>
            <p:nvPr/>
          </p:nvSpPr>
          <p:spPr bwMode="auto">
            <a:xfrm rot="16200000" flipV="1">
              <a:off x="2199574" y="3332330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65241" y="2841286"/>
              <a:ext cx="117692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NAK|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r NAK^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/>
                <a:t>n</a:t>
              </a:r>
              <a:endParaRPr lang="en-US" baseline="-25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69716" y="2846845"/>
            <a:ext cx="1073143" cy="1059675"/>
            <a:chOff x="3269716" y="2846845"/>
            <a:chExt cx="1073143" cy="1059675"/>
          </a:xfrm>
        </p:grpSpPr>
        <p:sp>
          <p:nvSpPr>
            <p:cNvPr id="80" name="Freeform 30"/>
            <p:cNvSpPr>
              <a:spLocks/>
            </p:cNvSpPr>
            <p:nvPr/>
          </p:nvSpPr>
          <p:spPr bwMode="auto">
            <a:xfrm rot="5627857" flipV="1">
              <a:off x="2776481" y="3340080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292571" y="2994157"/>
              <a:ext cx="105028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^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s NAK</a:t>
              </a:r>
              <a:endParaRPr lang="en-US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1756" y="2863297"/>
            <a:ext cx="877484" cy="1059675"/>
            <a:chOff x="4455068" y="2878249"/>
            <a:chExt cx="877484" cy="1059675"/>
          </a:xfrm>
        </p:grpSpPr>
        <p:sp>
          <p:nvSpPr>
            <p:cNvPr id="83" name="Freeform 30"/>
            <p:cNvSpPr>
              <a:spLocks/>
            </p:cNvSpPr>
            <p:nvPr/>
          </p:nvSpPr>
          <p:spPr bwMode="auto">
            <a:xfrm rot="16200000" flipV="1">
              <a:off x="4706132" y="3371484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55068" y="3019549"/>
              <a:ext cx="87748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altLang="x-none" baseline="-25000" dirty="0">
                <a:latin typeface="Times New Roman" charset="0"/>
              </a:endParaRPr>
            </a:p>
            <a:p>
              <a:r>
                <a:rPr lang="en-US" sz="2000" dirty="0"/>
                <a:t>s ACK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07419" y="4347668"/>
            <a:ext cx="1176925" cy="1200329"/>
            <a:chOff x="4007419" y="4347668"/>
            <a:chExt cx="1176925" cy="1200329"/>
          </a:xfrm>
        </p:grpSpPr>
        <p:sp>
          <p:nvSpPr>
            <p:cNvPr id="84" name="Freeform 30"/>
            <p:cNvSpPr>
              <a:spLocks/>
            </p:cNvSpPr>
            <p:nvPr/>
          </p:nvSpPr>
          <p:spPr bwMode="auto">
            <a:xfrm rot="16200000" flipV="1">
              <a:off x="4617904" y="4891257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007419" y="4347668"/>
              <a:ext cx="117692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NAK|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r NAK^</a:t>
              </a:r>
            </a:p>
            <a:p>
              <a:r>
                <a:rPr lang="en-US" dirty="0"/>
                <a:t>s </a:t>
              </a:r>
              <a:r>
                <a:rPr lang="en-US" dirty="0" err="1"/>
                <a:t>d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50436" y="4396686"/>
            <a:ext cx="878095" cy="1059675"/>
            <a:chOff x="5750436" y="4396686"/>
            <a:chExt cx="878095" cy="1059675"/>
          </a:xfrm>
        </p:grpSpPr>
        <p:sp>
          <p:nvSpPr>
            <p:cNvPr id="82" name="Freeform 30"/>
            <p:cNvSpPr>
              <a:spLocks/>
            </p:cNvSpPr>
            <p:nvPr/>
          </p:nvSpPr>
          <p:spPr bwMode="auto">
            <a:xfrm rot="5627857" flipV="1">
              <a:off x="5258335" y="4888787"/>
              <a:ext cx="1059675" cy="75473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96252" y="4510532"/>
              <a:ext cx="83227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^</a:t>
              </a:r>
            </a:p>
            <a:p>
              <a:r>
                <a:rPr lang="en-US" sz="1800" dirty="0"/>
                <a:t>s NAK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4877" y="2891297"/>
            <a:ext cx="1197122" cy="1059675"/>
            <a:chOff x="5904877" y="2891297"/>
            <a:chExt cx="1197122" cy="1059675"/>
          </a:xfrm>
        </p:grpSpPr>
        <p:sp>
          <p:nvSpPr>
            <p:cNvPr id="81" name="Freeform 30"/>
            <p:cNvSpPr>
              <a:spLocks/>
            </p:cNvSpPr>
            <p:nvPr/>
          </p:nvSpPr>
          <p:spPr bwMode="auto">
            <a:xfrm rot="5627857" flipV="1">
              <a:off x="5411642" y="3384532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959635" y="2987298"/>
              <a:ext cx="114236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ACK^</a:t>
              </a:r>
              <a:endParaRPr lang="en-US" altLang="x-none" baseline="-25000" dirty="0"/>
            </a:p>
            <a:p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altLang="x-none" baseline="-25000" dirty="0">
                <a:latin typeface="Times New Roman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0141" y="5970630"/>
            <a:ext cx="5710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Execution traces of rdt2.1b are all that can be generated by the finite state machine above.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5B5DC-B218-334F-B816-2AF375465FCC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71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eaLnBrk="0" hangingPunct="0">
              <a:defRPr/>
            </a:pPr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rdt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2</a:t>
            </a:r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.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1b Analysis: </a:t>
            </a:r>
            <a:r>
              <a:rPr lang="en-US" altLang="zh-CN" sz="3600" u="sng">
                <a:solidFill>
                  <a:schemeClr val="accent2"/>
                </a:solidFill>
                <a:latin typeface="Comic Sans MS" charset="0"/>
                <a:ea typeface="宋体" charset="-122"/>
              </a:rPr>
              <a:t>State Invariants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4516" name="Line 15"/>
          <p:cNvSpPr>
            <a:spLocks noChangeShapeType="1"/>
          </p:cNvSpPr>
          <p:nvPr/>
        </p:nvSpPr>
        <p:spPr bwMode="auto">
          <a:xfrm>
            <a:off x="261938" y="3648075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17" name="Rectangle 16"/>
          <p:cNvSpPr>
            <a:spLocks noChangeArrowheads="1"/>
          </p:cNvSpPr>
          <p:nvPr/>
        </p:nvSpPr>
        <p:spPr bwMode="auto">
          <a:xfrm>
            <a:off x="809625" y="3084513"/>
            <a:ext cx="1009650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s0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18" name="Text Box 21"/>
          <p:cNvSpPr txBox="1">
            <a:spLocks noChangeArrowheads="1"/>
          </p:cNvSpPr>
          <p:nvPr/>
        </p:nvSpPr>
        <p:spPr bwMode="auto">
          <a:xfrm>
            <a:off x="5657850" y="322103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sender</a:t>
            </a:r>
          </a:p>
        </p:txBody>
      </p:sp>
      <p:sp>
        <p:nvSpPr>
          <p:cNvPr id="64519" name="Rectangle 31"/>
          <p:cNvSpPr>
            <a:spLocks noChangeArrowheads="1"/>
          </p:cNvSpPr>
          <p:nvPr/>
        </p:nvSpPr>
        <p:spPr bwMode="auto">
          <a:xfrm>
            <a:off x="2185988" y="3079750"/>
            <a:ext cx="757237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s1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0" name="Rectangle 32"/>
          <p:cNvSpPr>
            <a:spLocks noChangeArrowheads="1"/>
          </p:cNvSpPr>
          <p:nvPr/>
        </p:nvSpPr>
        <p:spPr bwMode="auto">
          <a:xfrm>
            <a:off x="3338513" y="3084513"/>
            <a:ext cx="1270000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s2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80988" y="3870325"/>
            <a:ext cx="6445250" cy="582613"/>
            <a:chOff x="280988" y="3870325"/>
            <a:chExt cx="6445250" cy="582613"/>
          </a:xfrm>
        </p:grpSpPr>
        <p:sp>
          <p:nvSpPr>
            <p:cNvPr id="64534" name="Line 20"/>
            <p:cNvSpPr>
              <a:spLocks noChangeShapeType="1"/>
            </p:cNvSpPr>
            <p:nvPr/>
          </p:nvSpPr>
          <p:spPr bwMode="auto">
            <a:xfrm>
              <a:off x="280988" y="4445000"/>
              <a:ext cx="6445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5" name="Text Box 22"/>
            <p:cNvSpPr txBox="1">
              <a:spLocks noChangeArrowheads="1"/>
            </p:cNvSpPr>
            <p:nvPr/>
          </p:nvSpPr>
          <p:spPr bwMode="auto">
            <a:xfrm>
              <a:off x="5649913" y="4027488"/>
              <a:ext cx="1000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sz="2000">
                  <a:solidFill>
                    <a:srgbClr val="000000"/>
                  </a:solidFill>
                </a:rPr>
                <a:t>receiver</a:t>
              </a:r>
            </a:p>
          </p:txBody>
        </p:sp>
        <p:sp>
          <p:nvSpPr>
            <p:cNvPr id="64536" name="Rectangle 23"/>
            <p:cNvSpPr>
              <a:spLocks noChangeArrowheads="1"/>
            </p:cNvSpPr>
            <p:nvPr/>
          </p:nvSpPr>
          <p:spPr bwMode="auto">
            <a:xfrm>
              <a:off x="417513" y="3876675"/>
              <a:ext cx="1116012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w0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7" name="Rectangle 29"/>
            <p:cNvSpPr>
              <a:spLocks noChangeArrowheads="1"/>
            </p:cNvSpPr>
            <p:nvPr/>
          </p:nvSpPr>
          <p:spPr bwMode="auto">
            <a:xfrm>
              <a:off x="1511300" y="3879850"/>
              <a:ext cx="1143000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w1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8" name="Rectangle 30"/>
            <p:cNvSpPr>
              <a:spLocks noChangeArrowheads="1"/>
            </p:cNvSpPr>
            <p:nvPr/>
          </p:nvSpPr>
          <p:spPr bwMode="auto">
            <a:xfrm>
              <a:off x="2620963" y="3875088"/>
              <a:ext cx="1303337" cy="57308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w2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9" name="Rectangle 33"/>
            <p:cNvSpPr>
              <a:spLocks noChangeArrowheads="1"/>
            </p:cNvSpPr>
            <p:nvPr/>
          </p:nvSpPr>
          <p:spPr bwMode="auto">
            <a:xfrm>
              <a:off x="3919538" y="3870325"/>
              <a:ext cx="1593850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w3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64522" name="Rectangle 34"/>
          <p:cNvSpPr>
            <a:spLocks noChangeArrowheads="1"/>
          </p:cNvSpPr>
          <p:nvPr/>
        </p:nvSpPr>
        <p:spPr bwMode="auto">
          <a:xfrm>
            <a:off x="4618038" y="3078163"/>
            <a:ext cx="574675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w3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39813" y="3633788"/>
            <a:ext cx="920750" cy="2619375"/>
            <a:chOff x="1039813" y="3633788"/>
            <a:chExt cx="920750" cy="2619375"/>
          </a:xfrm>
        </p:grpSpPr>
        <p:sp>
          <p:nvSpPr>
            <p:cNvPr id="64532" name="Line 35"/>
            <p:cNvSpPr>
              <a:spLocks noChangeShapeType="1"/>
            </p:cNvSpPr>
            <p:nvPr/>
          </p:nvSpPr>
          <p:spPr bwMode="auto">
            <a:xfrm>
              <a:off x="1512888" y="3633788"/>
              <a:ext cx="0" cy="146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3" name="Text Box 36"/>
            <p:cNvSpPr txBox="1">
              <a:spLocks noChangeArrowheads="1"/>
            </p:cNvSpPr>
            <p:nvPr/>
          </p:nvSpPr>
          <p:spPr bwMode="auto">
            <a:xfrm>
              <a:off x="1039813" y="5065713"/>
              <a:ext cx="920750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first </a:t>
              </a:r>
            </a:p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time</a:t>
              </a:r>
            </a:p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rcvs 0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466850" y="1417638"/>
            <a:ext cx="673100" cy="2420937"/>
            <a:chOff x="1466850" y="1417638"/>
            <a:chExt cx="673100" cy="2420937"/>
          </a:xfrm>
        </p:grpSpPr>
        <p:sp>
          <p:nvSpPr>
            <p:cNvPr id="64530" name="Line 37"/>
            <p:cNvSpPr>
              <a:spLocks noChangeShapeType="1"/>
            </p:cNvSpPr>
            <p:nvPr/>
          </p:nvSpPr>
          <p:spPr bwMode="auto">
            <a:xfrm>
              <a:off x="1793875" y="2744788"/>
              <a:ext cx="0" cy="1093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1" name="Text Box 38"/>
            <p:cNvSpPr txBox="1">
              <a:spLocks noChangeArrowheads="1"/>
            </p:cNvSpPr>
            <p:nvPr/>
          </p:nvSpPr>
          <p:spPr bwMode="auto">
            <a:xfrm>
              <a:off x="1466850" y="1417638"/>
              <a:ext cx="6731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first 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time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rcvs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ack 0</a:t>
              </a:r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64525" name="Rectangle 40"/>
          <p:cNvSpPr>
            <a:spLocks noChangeArrowheads="1"/>
          </p:cNvSpPr>
          <p:nvPr/>
        </p:nvSpPr>
        <p:spPr bwMode="auto">
          <a:xfrm>
            <a:off x="439738" y="3086100"/>
            <a:ext cx="382587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w0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6" name="Rectangle 41"/>
          <p:cNvSpPr>
            <a:spLocks noChangeArrowheads="1"/>
          </p:cNvSpPr>
          <p:nvPr/>
        </p:nvSpPr>
        <p:spPr bwMode="auto">
          <a:xfrm>
            <a:off x="1790700" y="3084513"/>
            <a:ext cx="382588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w1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7" name="Rectangle 42"/>
          <p:cNvSpPr>
            <a:spLocks noChangeArrowheads="1"/>
          </p:cNvSpPr>
          <p:nvPr/>
        </p:nvSpPr>
        <p:spPr bwMode="auto">
          <a:xfrm>
            <a:off x="2947988" y="3081338"/>
            <a:ext cx="382587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w2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8" name="Text Box 43"/>
          <p:cNvSpPr txBox="1">
            <a:spLocks noChangeArrowheads="1"/>
          </p:cNvSpPr>
          <p:nvPr/>
        </p:nvSpPr>
        <p:spPr bwMode="auto">
          <a:xfrm>
            <a:off x="4625975" y="1398588"/>
            <a:ext cx="372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  <a:cs typeface="宋体" charset="0"/>
              </a:rPr>
              <a:t>W1: wait for data with seq. 1</a:t>
            </a:r>
          </a:p>
          <a:p>
            <a:pPr defTabSz="914400" eaLnBrk="0" hangingPunct="0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  <a:cs typeface="宋体" charset="0"/>
              </a:rPr>
              <a:t>S1: sending data with seq. 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31469" name="Rectangle 45"/>
          <p:cNvSpPr>
            <a:spLocks noChangeArrowheads="1"/>
          </p:cNvSpPr>
          <p:nvPr/>
        </p:nvSpPr>
        <p:spPr bwMode="auto">
          <a:xfrm>
            <a:off x="3805238" y="4719638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zh-CN" sz="2000">
                <a:solidFill>
                  <a:srgbClr val="FF0000"/>
                </a:solidFill>
                <a:latin typeface="Times New Roman" charset="0"/>
                <a:ea typeface="宋体" charset="-122"/>
              </a:rPr>
              <a:t>State invariant:</a:t>
            </a:r>
            <a:endParaRPr lang="en-US" altLang="zh-CN" sz="2000">
              <a:solidFill>
                <a:srgbClr val="000000"/>
              </a:solidFill>
              <a:latin typeface="Times New Roman" charset="0"/>
              <a:ea typeface="宋体" charset="-122"/>
            </a:endParaRPr>
          </a:p>
          <a:p>
            <a:pPr defTabSz="914400"/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  <a:t>- When receiver’s state is waiting for seq #n, sender’s state can be sending either </a:t>
            </a:r>
            <a:b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  <a:t>seq#n-1or seq#n, and only either #n or #n-1 packets can arrive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397E41-DA2E-0B48-9C9A-892BD1B7A4A9}" type="slidenum">
              <a:rPr lang="en-US" altLang="x-none" sz="1400">
                <a:latin typeface="Times New Roman" charset="0"/>
              </a:rPr>
              <a:pPr eaLnBrk="1" hangingPunct="1"/>
              <a:t>72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38113"/>
            <a:ext cx="8582025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rdt2.1c: </a:t>
            </a:r>
            <a:r>
              <a:rPr lang="en-US" altLang="zh-CN" sz="2800">
                <a:ea typeface="宋体" charset="-122"/>
              </a:rPr>
              <a:t>S</a:t>
            </a:r>
            <a:r>
              <a:rPr lang="en-US" altLang="x-none" sz="2800">
                <a:ea typeface="ＭＳ Ｐゴシック" charset="-128"/>
              </a:rPr>
              <a:t>ender, </a:t>
            </a:r>
            <a:r>
              <a:rPr lang="en-US" altLang="zh-CN" sz="2800">
                <a:ea typeface="宋体" charset="-122"/>
              </a:rPr>
              <a:t>H</a:t>
            </a:r>
            <a:r>
              <a:rPr lang="en-US" altLang="x-none" sz="2800">
                <a:ea typeface="ＭＳ Ｐゴシック" charset="-128"/>
              </a:rPr>
              <a:t>andles </a:t>
            </a:r>
            <a:r>
              <a:rPr lang="en-US" altLang="zh-CN" sz="2800">
                <a:ea typeface="宋体" charset="-122"/>
              </a:rPr>
              <a:t>G</a:t>
            </a:r>
            <a:r>
              <a:rPr lang="en-US" altLang="x-none" sz="2800">
                <a:ea typeface="ＭＳ Ｐゴシック" charset="-128"/>
              </a:rPr>
              <a:t>arbled ACK/NAKs: </a:t>
            </a:r>
            <a:r>
              <a:rPr lang="en-US" altLang="x-none" sz="2800">
                <a:solidFill>
                  <a:srgbClr val="FF0000"/>
                </a:solidFill>
                <a:ea typeface="ＭＳ Ｐゴシック" charset="-128"/>
              </a:rPr>
              <a:t>Using 1 bit (Alternating-Bit Protocol)</a:t>
            </a:r>
            <a:endParaRPr lang="en-US" altLang="x-none" sz="3600">
              <a:solidFill>
                <a:srgbClr val="FF0000"/>
              </a:solidFill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8175" y="1749425"/>
            <a:ext cx="8050213" cy="4498975"/>
            <a:chOff x="638175" y="1265238"/>
            <a:chExt cx="8050213" cy="4498975"/>
          </a:xfrm>
        </p:grpSpPr>
        <p:sp>
          <p:nvSpPr>
            <p:cNvPr id="131075" name="Oval 3"/>
            <p:cNvSpPr>
              <a:spLocks noChangeArrowheads="1"/>
            </p:cNvSpPr>
            <p:nvPr/>
          </p:nvSpPr>
          <p:spPr bwMode="auto">
            <a:xfrm>
              <a:off x="2868613" y="2306638"/>
              <a:ext cx="901700" cy="83661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1076" name="Text Box 4"/>
            <p:cNvSpPr txBox="1">
              <a:spLocks noChangeArrowheads="1"/>
            </p:cNvSpPr>
            <p:nvPr/>
          </p:nvSpPr>
          <p:spPr bwMode="auto">
            <a:xfrm>
              <a:off x="2895600" y="2395538"/>
              <a:ext cx="1090613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Wait for call </a:t>
              </a:r>
              <a:r>
                <a:rPr lang="en-US" altLang="zh-CN" sz="1400">
                  <a:ea typeface="宋体" charset="-122"/>
                </a:rPr>
                <a:t>0</a:t>
              </a:r>
              <a:r>
                <a:rPr lang="en-US" altLang="x-none" sz="1400"/>
                <a:t> from above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1077" name="Text Box 5"/>
            <p:cNvSpPr txBox="1">
              <a:spLocks noChangeArrowheads="1"/>
            </p:cNvSpPr>
            <p:nvPr/>
          </p:nvSpPr>
          <p:spPr bwMode="auto">
            <a:xfrm>
              <a:off x="3124200" y="1577975"/>
              <a:ext cx="3694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sndpkt = make_pkt(</a:t>
              </a:r>
              <a:r>
                <a:rPr lang="en-US" altLang="zh-CN" sz="1600">
                  <a:ea typeface="宋体" charset="-122"/>
                </a:rPr>
                <a:t>0</a:t>
              </a:r>
              <a:r>
                <a:rPr lang="en-US" altLang="x-none" sz="1600"/>
                <a:t>, data, checksum)</a:t>
              </a:r>
            </a:p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78" name="Text Box 6"/>
            <p:cNvSpPr txBox="1">
              <a:spLocks noChangeArrowheads="1"/>
            </p:cNvSpPr>
            <p:nvPr/>
          </p:nvSpPr>
          <p:spPr bwMode="auto">
            <a:xfrm>
              <a:off x="3138488" y="1265238"/>
              <a:ext cx="2111375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rdt_send(data)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79" name="Line 7"/>
            <p:cNvSpPr>
              <a:spLocks noChangeShapeType="1"/>
            </p:cNvSpPr>
            <p:nvPr/>
          </p:nvSpPr>
          <p:spPr bwMode="auto">
            <a:xfrm>
              <a:off x="3255963" y="1630363"/>
              <a:ext cx="27352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0" name="Line 8"/>
            <p:cNvSpPr>
              <a:spLocks noChangeShapeType="1"/>
            </p:cNvSpPr>
            <p:nvPr/>
          </p:nvSpPr>
          <p:spPr bwMode="auto">
            <a:xfrm>
              <a:off x="2593975" y="2262188"/>
              <a:ext cx="377825" cy="190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1" name="Freeform 9"/>
            <p:cNvSpPr>
              <a:spLocks/>
            </p:cNvSpPr>
            <p:nvPr/>
          </p:nvSpPr>
          <p:spPr bwMode="auto">
            <a:xfrm rot="-6989453">
              <a:off x="2179638" y="4603750"/>
              <a:ext cx="9525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082" name="Group 10"/>
            <p:cNvGrpSpPr>
              <a:grpSpLocks/>
            </p:cNvGrpSpPr>
            <p:nvPr/>
          </p:nvGrpSpPr>
          <p:grpSpPr bwMode="auto">
            <a:xfrm>
              <a:off x="4776788" y="2254250"/>
              <a:ext cx="1166812" cy="865188"/>
              <a:chOff x="2893" y="1499"/>
              <a:chExt cx="707" cy="510"/>
            </a:xfrm>
          </p:grpSpPr>
          <p:sp>
            <p:nvSpPr>
              <p:cNvPr id="131109" name="Oval 11"/>
              <p:cNvSpPr>
                <a:spLocks noChangeArrowheads="1"/>
              </p:cNvSpPr>
              <p:nvPr/>
            </p:nvSpPr>
            <p:spPr bwMode="auto">
              <a:xfrm>
                <a:off x="2893" y="1499"/>
                <a:ext cx="568" cy="51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1110" name="Text Box 12"/>
              <p:cNvSpPr txBox="1">
                <a:spLocks noChangeArrowheads="1"/>
              </p:cNvSpPr>
              <p:nvPr/>
            </p:nvSpPr>
            <p:spPr bwMode="auto">
              <a:xfrm>
                <a:off x="2940" y="1535"/>
                <a:ext cx="6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1083" name="Freeform 13"/>
            <p:cNvSpPr>
              <a:spLocks/>
            </p:cNvSpPr>
            <p:nvPr/>
          </p:nvSpPr>
          <p:spPr bwMode="auto">
            <a:xfrm flipV="1">
              <a:off x="3425825" y="2132013"/>
              <a:ext cx="1482725" cy="22066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4" name="Freeform 14"/>
            <p:cNvSpPr>
              <a:spLocks/>
            </p:cNvSpPr>
            <p:nvPr/>
          </p:nvSpPr>
          <p:spPr bwMode="auto">
            <a:xfrm rot="-1357180">
              <a:off x="5589588" y="2116138"/>
              <a:ext cx="466725" cy="685800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5" name="Text Box 15"/>
            <p:cNvSpPr txBox="1">
              <a:spLocks noChangeArrowheads="1"/>
            </p:cNvSpPr>
            <p:nvPr/>
          </p:nvSpPr>
          <p:spPr bwMode="auto">
            <a:xfrm>
              <a:off x="5913438" y="2678113"/>
              <a:ext cx="2262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86" name="Text Box 16"/>
            <p:cNvSpPr txBox="1">
              <a:spLocks noChangeArrowheads="1"/>
            </p:cNvSpPr>
            <p:nvPr/>
          </p:nvSpPr>
          <p:spPr bwMode="auto">
            <a:xfrm>
              <a:off x="5875338" y="1920875"/>
              <a:ext cx="2563812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 </a:t>
              </a:r>
            </a:p>
            <a:p>
              <a:pPr eaLnBrk="1" hangingPunct="1"/>
              <a:r>
                <a:rPr lang="en-US" altLang="x-none" sz="1600"/>
                <a:t>( corrupt(rcvpkt) ||</a:t>
              </a:r>
            </a:p>
            <a:p>
              <a:pPr eaLnBrk="1" hangingPunct="1"/>
              <a:r>
                <a:rPr lang="en-US" altLang="x-none" sz="1600"/>
                <a:t>isNAK(rcvpkt) 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87" name="Line 17"/>
            <p:cNvSpPr>
              <a:spLocks noChangeShapeType="1"/>
            </p:cNvSpPr>
            <p:nvPr/>
          </p:nvSpPr>
          <p:spPr bwMode="auto">
            <a:xfrm>
              <a:off x="6045200" y="2717800"/>
              <a:ext cx="1433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8" name="Freeform 18"/>
            <p:cNvSpPr>
              <a:spLocks/>
            </p:cNvSpPr>
            <p:nvPr/>
          </p:nvSpPr>
          <p:spPr bwMode="auto">
            <a:xfrm rot="16200000" flipV="1">
              <a:off x="2201863" y="3492500"/>
              <a:ext cx="1266825" cy="12382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9" name="Freeform 19"/>
            <p:cNvSpPr>
              <a:spLocks/>
            </p:cNvSpPr>
            <p:nvPr/>
          </p:nvSpPr>
          <p:spPr bwMode="auto">
            <a:xfrm>
              <a:off x="3600450" y="4779963"/>
              <a:ext cx="1606550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0" name="Freeform 20"/>
            <p:cNvSpPr>
              <a:spLocks/>
            </p:cNvSpPr>
            <p:nvPr/>
          </p:nvSpPr>
          <p:spPr bwMode="auto">
            <a:xfrm rot="5400000" flipH="1" flipV="1">
              <a:off x="4970462" y="3440113"/>
              <a:ext cx="1363663" cy="204788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1" name="Text Box 21"/>
            <p:cNvSpPr txBox="1">
              <a:spLocks noChangeArrowheads="1"/>
            </p:cNvSpPr>
            <p:nvPr/>
          </p:nvSpPr>
          <p:spPr bwMode="auto">
            <a:xfrm>
              <a:off x="3365500" y="5364163"/>
              <a:ext cx="414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sndpkt = make_pkt(1, data, checksum)</a:t>
              </a:r>
            </a:p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2" name="Text Box 22"/>
            <p:cNvSpPr txBox="1">
              <a:spLocks noChangeArrowheads="1"/>
            </p:cNvSpPr>
            <p:nvPr/>
          </p:nvSpPr>
          <p:spPr bwMode="auto">
            <a:xfrm>
              <a:off x="3435350" y="5026025"/>
              <a:ext cx="238918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rdt_send(data)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3" name="Line 23"/>
            <p:cNvSpPr>
              <a:spLocks noChangeShapeType="1"/>
            </p:cNvSpPr>
            <p:nvPr/>
          </p:nvSpPr>
          <p:spPr bwMode="auto">
            <a:xfrm>
              <a:off x="3482975" y="5378450"/>
              <a:ext cx="29035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4" name="Text Box 24"/>
            <p:cNvSpPr txBox="1">
              <a:spLocks noChangeArrowheads="1"/>
            </p:cNvSpPr>
            <p:nvPr/>
          </p:nvSpPr>
          <p:spPr bwMode="auto">
            <a:xfrm>
              <a:off x="5692775" y="3173413"/>
              <a:ext cx="299561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  </a:t>
              </a:r>
            </a:p>
            <a:p>
              <a:pPr eaLnBrk="1" hangingPunct="1"/>
              <a:r>
                <a:rPr lang="en-US" altLang="x-none" sz="1600"/>
                <a:t>&amp;&amp; notcorrupt(rcvpkt) </a:t>
              </a:r>
            </a:p>
            <a:p>
              <a:pPr eaLnBrk="1" hangingPunct="1"/>
              <a:r>
                <a:rPr lang="en-US" altLang="x-none" sz="1600"/>
                <a:t>&amp;&amp; isACK(rcvpkt) </a:t>
              </a:r>
            </a:p>
          </p:txBody>
        </p:sp>
        <p:sp>
          <p:nvSpPr>
            <p:cNvPr id="131095" name="Line 25"/>
            <p:cNvSpPr>
              <a:spLocks noChangeShapeType="1"/>
            </p:cNvSpPr>
            <p:nvPr/>
          </p:nvSpPr>
          <p:spPr bwMode="auto">
            <a:xfrm>
              <a:off x="5821363" y="3984625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6" name="Text Box 26"/>
            <p:cNvSpPr txBox="1">
              <a:spLocks noChangeArrowheads="1"/>
            </p:cNvSpPr>
            <p:nvPr/>
          </p:nvSpPr>
          <p:spPr bwMode="auto">
            <a:xfrm>
              <a:off x="720725" y="5435600"/>
              <a:ext cx="18192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7" name="Text Box 27"/>
            <p:cNvSpPr txBox="1">
              <a:spLocks noChangeArrowheads="1"/>
            </p:cNvSpPr>
            <p:nvPr/>
          </p:nvSpPr>
          <p:spPr bwMode="auto">
            <a:xfrm>
              <a:off x="695325" y="4618038"/>
              <a:ext cx="201136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 </a:t>
              </a:r>
            </a:p>
            <a:p>
              <a:pPr eaLnBrk="1" hangingPunct="1"/>
              <a:r>
                <a:rPr lang="en-US" altLang="x-none" sz="1600"/>
                <a:t>( corrupt(rcvpkt) ||</a:t>
              </a:r>
            </a:p>
            <a:p>
              <a:pPr eaLnBrk="1" hangingPunct="1"/>
              <a:r>
                <a:rPr lang="en-US" altLang="x-none" sz="1600"/>
                <a:t>isNAK(rcvpkt) 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8" name="Line 28"/>
            <p:cNvSpPr>
              <a:spLocks noChangeShapeType="1"/>
            </p:cNvSpPr>
            <p:nvPr/>
          </p:nvSpPr>
          <p:spPr bwMode="auto">
            <a:xfrm>
              <a:off x="811213" y="5443538"/>
              <a:ext cx="1557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9" name="Text Box 29"/>
            <p:cNvSpPr txBox="1">
              <a:spLocks noChangeArrowheads="1"/>
            </p:cNvSpPr>
            <p:nvPr/>
          </p:nvSpPr>
          <p:spPr bwMode="auto">
            <a:xfrm>
              <a:off x="638175" y="3016250"/>
              <a:ext cx="210978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  </a:t>
              </a:r>
            </a:p>
            <a:p>
              <a:pPr eaLnBrk="1" hangingPunct="1"/>
              <a:r>
                <a:rPr lang="en-US" altLang="x-none" sz="1600"/>
                <a:t>&amp;&amp; notcorrupt(rcvpkt) </a:t>
              </a:r>
            </a:p>
            <a:p>
              <a:pPr eaLnBrk="1" hangingPunct="1"/>
              <a:r>
                <a:rPr lang="en-US" altLang="x-none" sz="1600"/>
                <a:t>&amp;&amp; isACK(rcvpkt)</a:t>
              </a:r>
              <a:r>
                <a:rPr lang="en-US" altLang="x-none" sz="1000"/>
                <a:t> 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31100" name="Line 30"/>
            <p:cNvSpPr>
              <a:spLocks noChangeShapeType="1"/>
            </p:cNvSpPr>
            <p:nvPr/>
          </p:nvSpPr>
          <p:spPr bwMode="auto">
            <a:xfrm>
              <a:off x="782638" y="3854450"/>
              <a:ext cx="1738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101" name="Group 31"/>
            <p:cNvGrpSpPr>
              <a:grpSpLocks/>
            </p:cNvGrpSpPr>
            <p:nvPr/>
          </p:nvGrpSpPr>
          <p:grpSpPr bwMode="auto">
            <a:xfrm>
              <a:off x="4989513" y="4200525"/>
              <a:ext cx="1157287" cy="823913"/>
              <a:chOff x="4242" y="2812"/>
              <a:chExt cx="729" cy="519"/>
            </a:xfrm>
          </p:grpSpPr>
          <p:sp>
            <p:nvSpPr>
              <p:cNvPr id="131107" name="Oval 32"/>
              <p:cNvSpPr>
                <a:spLocks noChangeArrowheads="1"/>
              </p:cNvSpPr>
              <p:nvPr/>
            </p:nvSpPr>
            <p:spPr bwMode="auto">
              <a:xfrm>
                <a:off x="4242" y="2812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1108" name="Text Box 33"/>
              <p:cNvSpPr txBox="1">
                <a:spLocks noChangeArrowheads="1"/>
              </p:cNvSpPr>
              <p:nvPr/>
            </p:nvSpPr>
            <p:spPr bwMode="auto">
              <a:xfrm>
                <a:off x="4267" y="2870"/>
                <a:ext cx="7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</a:t>
                </a:r>
              </a:p>
              <a:p>
                <a:pPr eaLnBrk="1" hangingPunct="1"/>
                <a:r>
                  <a:rPr lang="en-US" altLang="x-none" sz="1400"/>
                  <a:t>call 1 from above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grpSp>
          <p:nvGrpSpPr>
            <p:cNvPr id="131102" name="Group 34"/>
            <p:cNvGrpSpPr>
              <a:grpSpLocks/>
            </p:cNvGrpSpPr>
            <p:nvPr/>
          </p:nvGrpSpPr>
          <p:grpSpPr bwMode="auto">
            <a:xfrm>
              <a:off x="2728913" y="4146550"/>
              <a:ext cx="1136650" cy="823913"/>
              <a:chOff x="4957" y="3266"/>
              <a:chExt cx="716" cy="519"/>
            </a:xfrm>
          </p:grpSpPr>
          <p:sp>
            <p:nvSpPr>
              <p:cNvPr id="131105" name="Oval 35"/>
              <p:cNvSpPr>
                <a:spLocks noChangeArrowheads="1"/>
              </p:cNvSpPr>
              <p:nvPr/>
            </p:nvSpPr>
            <p:spPr bwMode="auto">
              <a:xfrm>
                <a:off x="4957" y="3266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1106" name="Text Box 36"/>
              <p:cNvSpPr txBox="1">
                <a:spLocks noChangeArrowheads="1"/>
              </p:cNvSpPr>
              <p:nvPr/>
            </p:nvSpPr>
            <p:spPr bwMode="auto">
              <a:xfrm>
                <a:off x="5014" y="3319"/>
                <a:ext cx="6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 1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1103" name="Text Box 37"/>
            <p:cNvSpPr txBox="1">
              <a:spLocks noChangeArrowheads="1"/>
            </p:cNvSpPr>
            <p:nvPr/>
          </p:nvSpPr>
          <p:spPr bwMode="auto">
            <a:xfrm>
              <a:off x="6203950" y="3994150"/>
              <a:ext cx="323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  <p:sp>
          <p:nvSpPr>
            <p:cNvPr id="131104" name="Text Box 38"/>
            <p:cNvSpPr txBox="1">
              <a:spLocks noChangeArrowheads="1"/>
            </p:cNvSpPr>
            <p:nvPr/>
          </p:nvSpPr>
          <p:spPr bwMode="auto">
            <a:xfrm>
              <a:off x="1354138" y="3868738"/>
              <a:ext cx="323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FB43970-C23B-FA4C-B002-7A4EC4F2B589}" type="slidenum">
              <a:rPr lang="en-US" altLang="x-none" sz="1400">
                <a:latin typeface="Times New Roman" charset="0"/>
              </a:rPr>
              <a:pPr eaLnBrk="1" hangingPunct="1"/>
              <a:t>73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248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rdt2.1c: </a:t>
            </a:r>
            <a:r>
              <a:rPr lang="en-US" altLang="zh-CN" sz="3200">
                <a:ea typeface="宋体" charset="-122"/>
              </a:rPr>
              <a:t>R</a:t>
            </a:r>
            <a:r>
              <a:rPr lang="en-US" altLang="x-none" sz="3200">
                <a:ea typeface="ＭＳ Ｐゴシック" charset="-128"/>
              </a:rPr>
              <a:t>eceiver, </a:t>
            </a:r>
            <a:r>
              <a:rPr lang="en-US" altLang="zh-CN" sz="3200">
                <a:ea typeface="宋体" charset="-122"/>
              </a:rPr>
              <a:t>H</a:t>
            </a:r>
            <a:r>
              <a:rPr lang="en-US" altLang="x-none" sz="3200">
                <a:ea typeface="ＭＳ Ｐゴシック" charset="-128"/>
              </a:rPr>
              <a:t>andles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arbled </a:t>
            </a:r>
            <a:r>
              <a:rPr lang="en-US" altLang="x-none" sz="2800">
                <a:ea typeface="ＭＳ Ｐゴシック" charset="-128"/>
              </a:rPr>
              <a:t>ACK/NAKs: </a:t>
            </a:r>
            <a:r>
              <a:rPr lang="en-US" altLang="x-none" sz="2800">
                <a:solidFill>
                  <a:srgbClr val="FF0000"/>
                </a:solidFill>
                <a:ea typeface="ＭＳ Ｐゴシック" charset="-128"/>
              </a:rPr>
              <a:t>Using 1 bit</a:t>
            </a:r>
            <a:endParaRPr lang="en-US" altLang="x-none" sz="3200">
              <a:solidFill>
                <a:srgbClr val="FF0000"/>
              </a:solidFill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1288" y="1481138"/>
            <a:ext cx="9002712" cy="5072062"/>
            <a:chOff x="141288" y="1284288"/>
            <a:chExt cx="9002712" cy="5072062"/>
          </a:xfrm>
        </p:grpSpPr>
        <p:grpSp>
          <p:nvGrpSpPr>
            <p:cNvPr id="133123" name="Group 3"/>
            <p:cNvGrpSpPr>
              <a:grpSpLocks/>
            </p:cNvGrpSpPr>
            <p:nvPr/>
          </p:nvGrpSpPr>
          <p:grpSpPr bwMode="auto">
            <a:xfrm>
              <a:off x="3038475" y="3352800"/>
              <a:ext cx="817563" cy="795338"/>
              <a:chOff x="963" y="1131"/>
              <a:chExt cx="515" cy="501"/>
            </a:xfrm>
          </p:grpSpPr>
          <p:sp>
            <p:nvSpPr>
              <p:cNvPr id="133152" name="Oval 4"/>
              <p:cNvSpPr>
                <a:spLocks noChangeArrowheads="1"/>
              </p:cNvSpPr>
              <p:nvPr/>
            </p:nvSpPr>
            <p:spPr bwMode="auto">
              <a:xfrm>
                <a:off x="963" y="1131"/>
                <a:ext cx="490" cy="50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3153" name="Text Box 5"/>
              <p:cNvSpPr txBox="1">
                <a:spLocks noChangeArrowheads="1"/>
              </p:cNvSpPr>
              <p:nvPr/>
            </p:nvSpPr>
            <p:spPr bwMode="auto">
              <a:xfrm>
                <a:off x="974" y="115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</a:t>
                </a:r>
              </a:p>
              <a:p>
                <a:pPr eaLnBrk="1" hangingPunct="1"/>
                <a:r>
                  <a:rPr lang="en-US" altLang="x-none" sz="1400"/>
                  <a:t>0 from below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3124" name="Line 6"/>
            <p:cNvSpPr>
              <a:spLocks noChangeShapeType="1"/>
            </p:cNvSpPr>
            <p:nvPr/>
          </p:nvSpPr>
          <p:spPr bwMode="auto">
            <a:xfrm>
              <a:off x="2874963" y="2282825"/>
              <a:ext cx="419100" cy="1079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5" name="Freeform 7"/>
            <p:cNvSpPr>
              <a:spLocks/>
            </p:cNvSpPr>
            <p:nvPr/>
          </p:nvSpPr>
          <p:spPr bwMode="auto">
            <a:xfrm flipV="1">
              <a:off x="3556000" y="2600325"/>
              <a:ext cx="1590675" cy="785813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6" name="Text Box 8"/>
            <p:cNvSpPr txBox="1">
              <a:spLocks noChangeArrowheads="1"/>
            </p:cNvSpPr>
            <p:nvPr/>
          </p:nvSpPr>
          <p:spPr bwMode="auto">
            <a:xfrm>
              <a:off x="6116638" y="2959100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make_pkt(NAK,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27" name="Text Box 9"/>
            <p:cNvSpPr txBox="1">
              <a:spLocks noChangeArrowheads="1"/>
            </p:cNvSpPr>
            <p:nvPr/>
          </p:nvSpPr>
          <p:spPr bwMode="auto">
            <a:xfrm>
              <a:off x="6119813" y="3671888"/>
              <a:ext cx="262413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</a:t>
              </a:r>
            </a:p>
            <a:p>
              <a:pPr eaLnBrk="1" hangingPunct="1"/>
              <a:r>
                <a:rPr lang="en-US" altLang="x-none" sz="1400"/>
                <a:t>   not corrupt(rcvpkt) &amp;&amp;</a:t>
              </a:r>
            </a:p>
            <a:p>
              <a:pPr eaLnBrk="1" hangingPunct="1"/>
              <a:r>
                <a:rPr lang="en-US" altLang="x-none" sz="1400"/>
                <a:t>   has_seq0(rcvpkt)</a:t>
              </a:r>
            </a:p>
            <a:p>
              <a:pPr eaLnBrk="1" hangingPunct="1"/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3128" name="Line 10"/>
            <p:cNvSpPr>
              <a:spLocks noChangeShapeType="1"/>
            </p:cNvSpPr>
            <p:nvPr/>
          </p:nvSpPr>
          <p:spPr bwMode="auto">
            <a:xfrm>
              <a:off x="6203950" y="4370388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9" name="Freeform 11"/>
            <p:cNvSpPr>
              <a:spLocks/>
            </p:cNvSpPr>
            <p:nvPr/>
          </p:nvSpPr>
          <p:spPr bwMode="auto">
            <a:xfrm>
              <a:off x="3573463" y="4168775"/>
              <a:ext cx="1590675" cy="68897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0" name="Text Box 12"/>
            <p:cNvSpPr txBox="1">
              <a:spLocks noChangeArrowheads="1"/>
            </p:cNvSpPr>
            <p:nvPr/>
          </p:nvSpPr>
          <p:spPr bwMode="auto">
            <a:xfrm>
              <a:off x="2962275" y="4749800"/>
              <a:ext cx="35814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notcorrupt(rcvpkt) </a:t>
              </a:r>
            </a:p>
            <a:p>
              <a:pPr eaLnBrk="1" hangingPunct="1"/>
              <a:r>
                <a:rPr lang="en-US" altLang="x-none" sz="1400"/>
                <a:t>  &amp;&amp; has_seq1(rcvpkt)</a:t>
              </a:r>
              <a:r>
                <a:rPr lang="en-US" altLang="x-none" sz="1600"/>
                <a:t> 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3131" name="Line 13"/>
            <p:cNvSpPr>
              <a:spLocks noChangeShapeType="1"/>
            </p:cNvSpPr>
            <p:nvPr/>
          </p:nvSpPr>
          <p:spPr bwMode="auto">
            <a:xfrm>
              <a:off x="3028950" y="5307013"/>
              <a:ext cx="2898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2" name="Text Box 14"/>
            <p:cNvSpPr txBox="1">
              <a:spLocks noChangeArrowheads="1"/>
            </p:cNvSpPr>
            <p:nvPr/>
          </p:nvSpPr>
          <p:spPr bwMode="auto">
            <a:xfrm>
              <a:off x="2971800" y="5362575"/>
              <a:ext cx="3852863" cy="99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extract(rcvpkt,data)</a:t>
              </a:r>
            </a:p>
            <a:p>
              <a:pPr eaLnBrk="1" hangingPunct="1"/>
              <a:r>
                <a:rPr lang="en-US" altLang="x-none" sz="1400"/>
                <a:t>deliver_data(data)</a:t>
              </a:r>
            </a:p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grpSp>
          <p:nvGrpSpPr>
            <p:cNvPr id="133133" name="Group 15"/>
            <p:cNvGrpSpPr>
              <a:grpSpLocks/>
            </p:cNvGrpSpPr>
            <p:nvPr/>
          </p:nvGrpSpPr>
          <p:grpSpPr bwMode="auto">
            <a:xfrm>
              <a:off x="4737100" y="3387725"/>
              <a:ext cx="825500" cy="796925"/>
              <a:chOff x="4398" y="3133"/>
              <a:chExt cx="520" cy="502"/>
            </a:xfrm>
          </p:grpSpPr>
          <p:sp>
            <p:nvSpPr>
              <p:cNvPr id="133150" name="Oval 16"/>
              <p:cNvSpPr>
                <a:spLocks noChangeArrowheads="1"/>
              </p:cNvSpPr>
              <p:nvPr/>
            </p:nvSpPr>
            <p:spPr bwMode="auto">
              <a:xfrm>
                <a:off x="4398" y="3133"/>
                <a:ext cx="507" cy="50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3151" name="Text Box 17"/>
              <p:cNvSpPr txBox="1">
                <a:spLocks noChangeArrowheads="1"/>
              </p:cNvSpPr>
              <p:nvPr/>
            </p:nvSpPr>
            <p:spPr bwMode="auto">
              <a:xfrm>
                <a:off x="4414" y="316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</a:t>
                </a:r>
              </a:p>
              <a:p>
                <a:pPr eaLnBrk="1" hangingPunct="1"/>
                <a:r>
                  <a:rPr lang="en-US" altLang="x-none" sz="1400"/>
                  <a:t>1 from below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3134" name="Freeform 18"/>
            <p:cNvSpPr>
              <a:spLocks/>
            </p:cNvSpPr>
            <p:nvPr/>
          </p:nvSpPr>
          <p:spPr bwMode="auto">
            <a:xfrm rot="-1361013">
              <a:off x="5437188" y="2979738"/>
              <a:ext cx="839787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5" name="Text Box 19"/>
            <p:cNvSpPr txBox="1">
              <a:spLocks noChangeArrowheads="1"/>
            </p:cNvSpPr>
            <p:nvPr/>
          </p:nvSpPr>
          <p:spPr bwMode="auto">
            <a:xfrm>
              <a:off x="3124200" y="1284288"/>
              <a:ext cx="39814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notcorrupt(rcvpkt) </a:t>
              </a:r>
            </a:p>
            <a:p>
              <a:pPr eaLnBrk="1" hangingPunct="1"/>
              <a:r>
                <a:rPr lang="en-US" altLang="x-none" sz="1400"/>
                <a:t>  &amp;&amp; has_seq0(rcvpkt) 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36" name="Line 20"/>
            <p:cNvSpPr>
              <a:spLocks noChangeShapeType="1"/>
            </p:cNvSpPr>
            <p:nvPr/>
          </p:nvSpPr>
          <p:spPr bwMode="auto">
            <a:xfrm>
              <a:off x="3233738" y="1854200"/>
              <a:ext cx="19145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7" name="Text Box 21"/>
            <p:cNvSpPr txBox="1">
              <a:spLocks noChangeArrowheads="1"/>
            </p:cNvSpPr>
            <p:nvPr/>
          </p:nvSpPr>
          <p:spPr bwMode="auto">
            <a:xfrm>
              <a:off x="3136900" y="1811338"/>
              <a:ext cx="3475038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extract(rcvpkt,data)</a:t>
              </a:r>
            </a:p>
            <a:p>
              <a:pPr eaLnBrk="1" hangingPunct="1"/>
              <a:r>
                <a:rPr lang="en-US" altLang="x-none" sz="1400"/>
                <a:t>deliver_data(data)</a:t>
              </a:r>
            </a:p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38" name="Freeform 22"/>
            <p:cNvSpPr>
              <a:spLocks/>
            </p:cNvSpPr>
            <p:nvPr/>
          </p:nvSpPr>
          <p:spPr bwMode="auto">
            <a:xfrm rot="1020547">
              <a:off x="5461000" y="37036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9" name="Text Box 23"/>
            <p:cNvSpPr txBox="1">
              <a:spLocks noChangeArrowheads="1"/>
            </p:cNvSpPr>
            <p:nvPr/>
          </p:nvSpPr>
          <p:spPr bwMode="auto">
            <a:xfrm>
              <a:off x="6067425" y="2662238"/>
              <a:ext cx="287178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(corrupt(rcvpkt)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0" name="Line 24"/>
            <p:cNvSpPr>
              <a:spLocks noChangeShapeType="1"/>
            </p:cNvSpPr>
            <p:nvPr/>
          </p:nvSpPr>
          <p:spPr bwMode="auto">
            <a:xfrm>
              <a:off x="6205538" y="2973388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1" name="Text Box 25"/>
            <p:cNvSpPr txBox="1">
              <a:spLocks noChangeArrowheads="1"/>
            </p:cNvSpPr>
            <p:nvPr/>
          </p:nvSpPr>
          <p:spPr bwMode="auto">
            <a:xfrm>
              <a:off x="6075363" y="4424363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2" name="Text Box 26"/>
            <p:cNvSpPr txBox="1">
              <a:spLocks noChangeArrowheads="1"/>
            </p:cNvSpPr>
            <p:nvPr/>
          </p:nvSpPr>
          <p:spPr bwMode="auto">
            <a:xfrm>
              <a:off x="193675" y="3651250"/>
              <a:ext cx="26241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</a:t>
              </a:r>
            </a:p>
            <a:p>
              <a:pPr eaLnBrk="1" hangingPunct="1"/>
              <a:r>
                <a:rPr lang="en-US" altLang="x-none" sz="1400"/>
                <a:t>   not corrupt(rcvpkt) &amp;&amp;</a:t>
              </a:r>
            </a:p>
            <a:p>
              <a:pPr eaLnBrk="1" hangingPunct="1"/>
              <a:r>
                <a:rPr lang="en-US" altLang="x-none" sz="1400"/>
                <a:t>   has_seq1(rcvpkt)</a:t>
              </a:r>
            </a:p>
            <a:p>
              <a:pPr eaLnBrk="1" hangingPunct="1"/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3143" name="Line 27"/>
            <p:cNvSpPr>
              <a:spLocks noChangeShapeType="1"/>
            </p:cNvSpPr>
            <p:nvPr/>
          </p:nvSpPr>
          <p:spPr bwMode="auto">
            <a:xfrm>
              <a:off x="277813" y="4359275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4" name="Text Box 28"/>
            <p:cNvSpPr txBox="1">
              <a:spLocks noChangeArrowheads="1"/>
            </p:cNvSpPr>
            <p:nvPr/>
          </p:nvSpPr>
          <p:spPr bwMode="auto">
            <a:xfrm>
              <a:off x="141288" y="2598738"/>
              <a:ext cx="287178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(corrupt(rcvpkt)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5" name="Line 29"/>
            <p:cNvSpPr>
              <a:spLocks noChangeShapeType="1"/>
            </p:cNvSpPr>
            <p:nvPr/>
          </p:nvSpPr>
          <p:spPr bwMode="auto">
            <a:xfrm>
              <a:off x="279400" y="2973388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6" name="Text Box 30"/>
            <p:cNvSpPr txBox="1">
              <a:spLocks noChangeArrowheads="1"/>
            </p:cNvSpPr>
            <p:nvPr/>
          </p:nvSpPr>
          <p:spPr bwMode="auto">
            <a:xfrm>
              <a:off x="225425" y="4381500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7" name="Text Box 31"/>
            <p:cNvSpPr txBox="1">
              <a:spLocks noChangeArrowheads="1"/>
            </p:cNvSpPr>
            <p:nvPr/>
          </p:nvSpPr>
          <p:spPr bwMode="auto">
            <a:xfrm>
              <a:off x="201613" y="2940050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make_pkt(NAK,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8" name="Freeform 32"/>
            <p:cNvSpPr>
              <a:spLocks/>
            </p:cNvSpPr>
            <p:nvPr/>
          </p:nvSpPr>
          <p:spPr bwMode="auto">
            <a:xfrm rot="20579453" flipH="1">
              <a:off x="2235200" y="36401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9" name="Freeform 33"/>
            <p:cNvSpPr>
              <a:spLocks/>
            </p:cNvSpPr>
            <p:nvPr/>
          </p:nvSpPr>
          <p:spPr bwMode="auto">
            <a:xfrm rot="1361013" flipH="1">
              <a:off x="2222500" y="29924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0DF4575-3C6B-F340-8F0B-BD47CF96B1FF}" type="slidenum">
              <a:rPr lang="en-US" altLang="x-none" sz="1400">
                <a:latin typeface="Times New Roman" charset="0"/>
              </a:rPr>
              <a:pPr eaLnBrk="1" hangingPunct="1"/>
              <a:t>74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rdt2.1c: </a:t>
            </a:r>
            <a:r>
              <a:rPr lang="en-US" altLang="zh-CN" dirty="0">
                <a:ea typeface="宋体" charset="-122"/>
              </a:rPr>
              <a:t>Summary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state must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remember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whether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current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pkt</a:t>
            </a:r>
            <a:r>
              <a:rPr lang="en-US" altLang="ja-JP" sz="2400" dirty="0">
                <a:ea typeface="ＭＳ Ｐゴシック" charset="-128"/>
              </a:rPr>
              <a:t> has 0 or 1 seq. #</a:t>
            </a:r>
          </a:p>
          <a:p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1375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packet is duplicate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state indicates whether 0 or 1 is expected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itle 2"/>
          <p:cNvSpPr>
            <a:spLocks noGrp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Why not Building the Trees?</a:t>
            </a:r>
          </a:p>
        </p:txBody>
      </p:sp>
      <p:sp>
        <p:nvSpPr>
          <p:cNvPr id="18329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02D554-DFAC-2541-988A-5822EAD6C24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183299" name="Group 4"/>
          <p:cNvGrpSpPr>
            <a:grpSpLocks/>
          </p:cNvGrpSpPr>
          <p:nvPr/>
        </p:nvGrpSpPr>
        <p:grpSpPr bwMode="auto">
          <a:xfrm>
            <a:off x="4710113" y="1550988"/>
            <a:ext cx="4248150" cy="3967162"/>
            <a:chOff x="385" y="572"/>
            <a:chExt cx="2676" cy="2499"/>
          </a:xfrm>
        </p:grpSpPr>
        <p:sp>
          <p:nvSpPr>
            <p:cNvPr id="183302" name="Rectangle 5"/>
            <p:cNvSpPr>
              <a:spLocks noChangeArrowheads="1"/>
            </p:cNvSpPr>
            <p:nvPr/>
          </p:nvSpPr>
          <p:spPr bwMode="auto">
            <a:xfrm>
              <a:off x="1610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3" name="Oval 6"/>
            <p:cNvSpPr>
              <a:spLocks noChangeArrowheads="1"/>
            </p:cNvSpPr>
            <p:nvPr/>
          </p:nvSpPr>
          <p:spPr bwMode="auto">
            <a:xfrm>
              <a:off x="1610" y="1616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4" name="Oval 7"/>
            <p:cNvSpPr>
              <a:spLocks noChangeArrowheads="1"/>
            </p:cNvSpPr>
            <p:nvPr/>
          </p:nvSpPr>
          <p:spPr bwMode="auto">
            <a:xfrm>
              <a:off x="748" y="206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5" name="Oval 8"/>
            <p:cNvSpPr>
              <a:spLocks noChangeArrowheads="1"/>
            </p:cNvSpPr>
            <p:nvPr/>
          </p:nvSpPr>
          <p:spPr bwMode="auto">
            <a:xfrm>
              <a:off x="1020" y="2387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6" name="Oval 9"/>
            <p:cNvSpPr>
              <a:spLocks noChangeArrowheads="1"/>
            </p:cNvSpPr>
            <p:nvPr/>
          </p:nvSpPr>
          <p:spPr bwMode="auto">
            <a:xfrm>
              <a:off x="1383" y="256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7" name="Oval 10"/>
            <p:cNvSpPr>
              <a:spLocks noChangeArrowheads="1"/>
            </p:cNvSpPr>
            <p:nvPr/>
          </p:nvSpPr>
          <p:spPr bwMode="auto">
            <a:xfrm>
              <a:off x="2336" y="2205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8" name="Line 11"/>
            <p:cNvSpPr>
              <a:spLocks noChangeShapeType="1"/>
            </p:cNvSpPr>
            <p:nvPr/>
          </p:nvSpPr>
          <p:spPr bwMode="auto">
            <a:xfrm flipH="1">
              <a:off x="1746" y="98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9" name="Line 12"/>
            <p:cNvSpPr>
              <a:spLocks noChangeShapeType="1"/>
            </p:cNvSpPr>
            <p:nvPr/>
          </p:nvSpPr>
          <p:spPr bwMode="auto">
            <a:xfrm flipV="1">
              <a:off x="975" y="1797"/>
              <a:ext cx="63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10" name="Line 13"/>
            <p:cNvSpPr>
              <a:spLocks noChangeShapeType="1"/>
            </p:cNvSpPr>
            <p:nvPr/>
          </p:nvSpPr>
          <p:spPr bwMode="auto">
            <a:xfrm flipV="1">
              <a:off x="1202" y="1888"/>
              <a:ext cx="45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11" name="Line 14"/>
            <p:cNvSpPr>
              <a:spLocks noChangeShapeType="1"/>
            </p:cNvSpPr>
            <p:nvPr/>
          </p:nvSpPr>
          <p:spPr bwMode="auto">
            <a:xfrm flipV="1">
              <a:off x="1565" y="1888"/>
              <a:ext cx="136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12" name="Line 15"/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49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13" name="Text Box 16"/>
            <p:cNvSpPr txBox="1">
              <a:spLocks noChangeArrowheads="1"/>
            </p:cNvSpPr>
            <p:nvPr/>
          </p:nvSpPr>
          <p:spPr bwMode="auto">
            <a:xfrm>
              <a:off x="1837" y="572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servers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3314" name="Text Box 17"/>
            <p:cNvSpPr txBox="1">
              <a:spLocks noChangeArrowheads="1"/>
            </p:cNvSpPr>
            <p:nvPr/>
          </p:nvSpPr>
          <p:spPr bwMode="auto">
            <a:xfrm>
              <a:off x="1746" y="120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0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3315" name="Text Box 18"/>
            <p:cNvSpPr txBox="1">
              <a:spLocks noChangeArrowheads="1"/>
            </p:cNvSpPr>
            <p:nvPr/>
          </p:nvSpPr>
          <p:spPr bwMode="auto">
            <a:xfrm>
              <a:off x="385" y="184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1</a:t>
              </a:r>
            </a:p>
          </p:txBody>
        </p:sp>
        <p:sp>
          <p:nvSpPr>
            <p:cNvPr id="183316" name="Text Box 19"/>
            <p:cNvSpPr txBox="1">
              <a:spLocks noChangeArrowheads="1"/>
            </p:cNvSpPr>
            <p:nvPr/>
          </p:nvSpPr>
          <p:spPr bwMode="auto">
            <a:xfrm>
              <a:off x="415" y="243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2</a:t>
              </a:r>
            </a:p>
          </p:txBody>
        </p:sp>
        <p:sp>
          <p:nvSpPr>
            <p:cNvPr id="183317" name="Text Box 20"/>
            <p:cNvSpPr txBox="1">
              <a:spLocks noChangeArrowheads="1"/>
            </p:cNvSpPr>
            <p:nvPr/>
          </p:nvSpPr>
          <p:spPr bwMode="auto">
            <a:xfrm>
              <a:off x="1020" y="2840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3</a:t>
              </a:r>
            </a:p>
          </p:txBody>
        </p:sp>
        <p:sp>
          <p:nvSpPr>
            <p:cNvPr id="183318" name="Text Box 21"/>
            <p:cNvSpPr txBox="1">
              <a:spLocks noChangeArrowheads="1"/>
            </p:cNvSpPr>
            <p:nvPr/>
          </p:nvSpPr>
          <p:spPr bwMode="auto">
            <a:xfrm>
              <a:off x="2426" y="252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n</a:t>
              </a:r>
            </a:p>
          </p:txBody>
        </p:sp>
        <p:sp>
          <p:nvSpPr>
            <p:cNvPr id="183319" name="Text Box 22"/>
            <p:cNvSpPr txBox="1">
              <a:spLocks noChangeArrowheads="1"/>
            </p:cNvSpPr>
            <p:nvPr/>
          </p:nvSpPr>
          <p:spPr bwMode="auto">
            <a:xfrm>
              <a:off x="1111" y="170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1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3320" name="Text Box 23"/>
            <p:cNvSpPr txBox="1">
              <a:spLocks noChangeArrowheads="1"/>
            </p:cNvSpPr>
            <p:nvPr/>
          </p:nvSpPr>
          <p:spPr bwMode="auto">
            <a:xfrm>
              <a:off x="1156" y="197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2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3321" name="Text Box 24"/>
            <p:cNvSpPr txBox="1">
              <a:spLocks noChangeArrowheads="1"/>
            </p:cNvSpPr>
            <p:nvPr/>
          </p:nvSpPr>
          <p:spPr bwMode="auto">
            <a:xfrm>
              <a:off x="1383" y="211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3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3322" name="Text Box 25"/>
            <p:cNvSpPr txBox="1">
              <a:spLocks noChangeArrowheads="1"/>
            </p:cNvSpPr>
            <p:nvPr/>
          </p:nvSpPr>
          <p:spPr bwMode="auto">
            <a:xfrm>
              <a:off x="2064" y="184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n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3323" name="Oval 26"/>
            <p:cNvSpPr>
              <a:spLocks noChangeArrowheads="1"/>
            </p:cNvSpPr>
            <p:nvPr/>
          </p:nvSpPr>
          <p:spPr bwMode="auto">
            <a:xfrm>
              <a:off x="1791" y="265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24" name="Oval 27"/>
            <p:cNvSpPr>
              <a:spLocks noChangeArrowheads="1"/>
            </p:cNvSpPr>
            <p:nvPr/>
          </p:nvSpPr>
          <p:spPr bwMode="auto">
            <a:xfrm>
              <a:off x="1927" y="261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25" name="Oval 28"/>
            <p:cNvSpPr>
              <a:spLocks noChangeArrowheads="1"/>
            </p:cNvSpPr>
            <p:nvPr/>
          </p:nvSpPr>
          <p:spPr bwMode="auto">
            <a:xfrm>
              <a:off x="2064" y="256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420813"/>
            <a:ext cx="4489450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98475" y="4859338"/>
            <a:ext cx="411003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0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Clients come and go (churns): maintaining the trees is too expensive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0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Each client needs N connections</a:t>
            </a:r>
          </a:p>
        </p:txBody>
      </p:sp>
    </p:spTree>
    <p:extLst>
      <p:ext uri="{BB962C8B-B14F-4D97-AF65-F5344CB8AC3E}">
        <p14:creationId xmlns:p14="http://schemas.microsoft.com/office/powerpoint/2010/main" val="32516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Server+Host (P2P) Content Distribution: Key Design Issues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514350" y="1454150"/>
            <a:ext cx="4057650" cy="4983163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Robustness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/>
              <a:t>Resistant to churns and failures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Efficiency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/>
              <a:t>A client has content that others need; otherwise, its upload capacity may not be utilized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Incentive: clients are willing </a:t>
            </a:r>
            <a:br>
              <a:rPr lang="en-US" sz="2000" dirty="0">
                <a:ea typeface="+mn-ea"/>
                <a:cs typeface="+mn-cs"/>
              </a:rPr>
            </a:br>
            <a:r>
              <a:rPr lang="en-US" sz="2000" dirty="0">
                <a:ea typeface="+mn-ea"/>
                <a:cs typeface="+mn-cs"/>
              </a:rPr>
              <a:t>to upload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Some real systems nearly 50% of all responses are returned by the top 1% of sharing hosts</a:t>
            </a:r>
          </a:p>
        </p:txBody>
      </p:sp>
      <p:sp>
        <p:nvSpPr>
          <p:cNvPr id="1853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7ACEA4-F189-5A4F-A4DE-F55B72043A6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185348" name="Group 4"/>
          <p:cNvGrpSpPr>
            <a:grpSpLocks/>
          </p:cNvGrpSpPr>
          <p:nvPr/>
        </p:nvGrpSpPr>
        <p:grpSpPr bwMode="auto">
          <a:xfrm>
            <a:off x="4710113" y="1550988"/>
            <a:ext cx="4248150" cy="3967162"/>
            <a:chOff x="385" y="572"/>
            <a:chExt cx="2676" cy="2499"/>
          </a:xfrm>
        </p:grpSpPr>
        <p:sp>
          <p:nvSpPr>
            <p:cNvPr id="185349" name="Rectangle 5"/>
            <p:cNvSpPr>
              <a:spLocks noChangeArrowheads="1"/>
            </p:cNvSpPr>
            <p:nvPr/>
          </p:nvSpPr>
          <p:spPr bwMode="auto">
            <a:xfrm>
              <a:off x="1610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0" name="Oval 6"/>
            <p:cNvSpPr>
              <a:spLocks noChangeArrowheads="1"/>
            </p:cNvSpPr>
            <p:nvPr/>
          </p:nvSpPr>
          <p:spPr bwMode="auto">
            <a:xfrm>
              <a:off x="1610" y="1616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1" name="Oval 7"/>
            <p:cNvSpPr>
              <a:spLocks noChangeArrowheads="1"/>
            </p:cNvSpPr>
            <p:nvPr/>
          </p:nvSpPr>
          <p:spPr bwMode="auto">
            <a:xfrm>
              <a:off x="748" y="206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2" name="Oval 8"/>
            <p:cNvSpPr>
              <a:spLocks noChangeArrowheads="1"/>
            </p:cNvSpPr>
            <p:nvPr/>
          </p:nvSpPr>
          <p:spPr bwMode="auto">
            <a:xfrm>
              <a:off x="1020" y="2387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3" name="Oval 9"/>
            <p:cNvSpPr>
              <a:spLocks noChangeArrowheads="1"/>
            </p:cNvSpPr>
            <p:nvPr/>
          </p:nvSpPr>
          <p:spPr bwMode="auto">
            <a:xfrm>
              <a:off x="1383" y="256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4" name="Oval 10"/>
            <p:cNvSpPr>
              <a:spLocks noChangeArrowheads="1"/>
            </p:cNvSpPr>
            <p:nvPr/>
          </p:nvSpPr>
          <p:spPr bwMode="auto">
            <a:xfrm>
              <a:off x="2336" y="2205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5" name="Line 11"/>
            <p:cNvSpPr>
              <a:spLocks noChangeShapeType="1"/>
            </p:cNvSpPr>
            <p:nvPr/>
          </p:nvSpPr>
          <p:spPr bwMode="auto">
            <a:xfrm flipH="1">
              <a:off x="1746" y="98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6" name="Line 12"/>
            <p:cNvSpPr>
              <a:spLocks noChangeShapeType="1"/>
            </p:cNvSpPr>
            <p:nvPr/>
          </p:nvSpPr>
          <p:spPr bwMode="auto">
            <a:xfrm flipV="1">
              <a:off x="975" y="1797"/>
              <a:ext cx="63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 flipV="1">
              <a:off x="1202" y="1888"/>
              <a:ext cx="45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8" name="Line 14"/>
            <p:cNvSpPr>
              <a:spLocks noChangeShapeType="1"/>
            </p:cNvSpPr>
            <p:nvPr/>
          </p:nvSpPr>
          <p:spPr bwMode="auto">
            <a:xfrm flipV="1">
              <a:off x="1565" y="1888"/>
              <a:ext cx="136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49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60" name="Text Box 16"/>
            <p:cNvSpPr txBox="1">
              <a:spLocks noChangeArrowheads="1"/>
            </p:cNvSpPr>
            <p:nvPr/>
          </p:nvSpPr>
          <p:spPr bwMode="auto">
            <a:xfrm>
              <a:off x="1837" y="572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servers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5361" name="Text Box 17"/>
            <p:cNvSpPr txBox="1">
              <a:spLocks noChangeArrowheads="1"/>
            </p:cNvSpPr>
            <p:nvPr/>
          </p:nvSpPr>
          <p:spPr bwMode="auto">
            <a:xfrm>
              <a:off x="1746" y="120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0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5362" name="Text Box 18"/>
            <p:cNvSpPr txBox="1">
              <a:spLocks noChangeArrowheads="1"/>
            </p:cNvSpPr>
            <p:nvPr/>
          </p:nvSpPr>
          <p:spPr bwMode="auto">
            <a:xfrm>
              <a:off x="385" y="184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1</a:t>
              </a:r>
            </a:p>
          </p:txBody>
        </p:sp>
        <p:sp>
          <p:nvSpPr>
            <p:cNvPr id="185363" name="Text Box 19"/>
            <p:cNvSpPr txBox="1">
              <a:spLocks noChangeArrowheads="1"/>
            </p:cNvSpPr>
            <p:nvPr/>
          </p:nvSpPr>
          <p:spPr bwMode="auto">
            <a:xfrm>
              <a:off x="415" y="243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2</a:t>
              </a:r>
            </a:p>
          </p:txBody>
        </p:sp>
        <p:sp>
          <p:nvSpPr>
            <p:cNvPr id="185364" name="Text Box 20"/>
            <p:cNvSpPr txBox="1">
              <a:spLocks noChangeArrowheads="1"/>
            </p:cNvSpPr>
            <p:nvPr/>
          </p:nvSpPr>
          <p:spPr bwMode="auto">
            <a:xfrm>
              <a:off x="1020" y="2840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3</a:t>
              </a:r>
            </a:p>
          </p:txBody>
        </p:sp>
        <p:sp>
          <p:nvSpPr>
            <p:cNvPr id="185365" name="Text Box 21"/>
            <p:cNvSpPr txBox="1">
              <a:spLocks noChangeArrowheads="1"/>
            </p:cNvSpPr>
            <p:nvPr/>
          </p:nvSpPr>
          <p:spPr bwMode="auto">
            <a:xfrm>
              <a:off x="2426" y="252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n</a:t>
              </a:r>
            </a:p>
          </p:txBody>
        </p:sp>
        <p:sp>
          <p:nvSpPr>
            <p:cNvPr id="185366" name="Text Box 22"/>
            <p:cNvSpPr txBox="1">
              <a:spLocks noChangeArrowheads="1"/>
            </p:cNvSpPr>
            <p:nvPr/>
          </p:nvSpPr>
          <p:spPr bwMode="auto">
            <a:xfrm>
              <a:off x="1111" y="170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1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5367" name="Text Box 23"/>
            <p:cNvSpPr txBox="1">
              <a:spLocks noChangeArrowheads="1"/>
            </p:cNvSpPr>
            <p:nvPr/>
          </p:nvSpPr>
          <p:spPr bwMode="auto">
            <a:xfrm>
              <a:off x="1156" y="197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2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5368" name="Text Box 24"/>
            <p:cNvSpPr txBox="1">
              <a:spLocks noChangeArrowheads="1"/>
            </p:cNvSpPr>
            <p:nvPr/>
          </p:nvSpPr>
          <p:spPr bwMode="auto">
            <a:xfrm>
              <a:off x="1383" y="211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3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5369" name="Text Box 25"/>
            <p:cNvSpPr txBox="1">
              <a:spLocks noChangeArrowheads="1"/>
            </p:cNvSpPr>
            <p:nvPr/>
          </p:nvSpPr>
          <p:spPr bwMode="auto">
            <a:xfrm>
              <a:off x="2064" y="184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n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5370" name="Oval 26"/>
            <p:cNvSpPr>
              <a:spLocks noChangeArrowheads="1"/>
            </p:cNvSpPr>
            <p:nvPr/>
          </p:nvSpPr>
          <p:spPr bwMode="auto">
            <a:xfrm>
              <a:off x="1791" y="265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71" name="Oval 27"/>
            <p:cNvSpPr>
              <a:spLocks noChangeArrowheads="1"/>
            </p:cNvSpPr>
            <p:nvPr/>
          </p:nvSpPr>
          <p:spPr bwMode="auto">
            <a:xfrm>
              <a:off x="1927" y="261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72" name="Oval 28"/>
            <p:cNvSpPr>
              <a:spLocks noChangeArrowheads="1"/>
            </p:cNvSpPr>
            <p:nvPr/>
          </p:nvSpPr>
          <p:spPr bwMode="auto">
            <a:xfrm>
              <a:off x="2064" y="256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13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7264</TotalTime>
  <Words>5411</Words>
  <Application>Microsoft Macintosh PowerPoint</Application>
  <PresentationFormat>On-screen Show (4:3)</PresentationFormat>
  <Paragraphs>1120</Paragraphs>
  <Slides>74</Slides>
  <Notes>74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92" baseType="lpstr">
      <vt:lpstr>.AppleSystemUIFont</vt:lpstr>
      <vt:lpstr>ＭＳ Ｐゴシック</vt:lpstr>
      <vt:lpstr>新細明體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Tw Cen MT</vt:lpstr>
      <vt:lpstr>Wingdings</vt:lpstr>
      <vt:lpstr>1_Kurose</vt:lpstr>
      <vt:lpstr>Default Design</vt:lpstr>
      <vt:lpstr>4_Default Design</vt:lpstr>
      <vt:lpstr>Clip</vt:lpstr>
      <vt:lpstr>Application Overlays (P2P); Network Transport Layer: Overview; UDP; Stop-and-Wait ARQ</vt:lpstr>
      <vt:lpstr>Outline</vt:lpstr>
      <vt:lpstr>Admin</vt:lpstr>
      <vt:lpstr>Recap: Direction Mechanisms</vt:lpstr>
      <vt:lpstr>An Upper Bound on Scalability</vt:lpstr>
      <vt:lpstr>The Scalability Problem</vt:lpstr>
      <vt:lpstr>Theoretical Capacity:  upload is bottleneck</vt:lpstr>
      <vt:lpstr>Why not Building the Trees?</vt:lpstr>
      <vt:lpstr>Server+Host (P2P) Content Distribution: Key Design Issues</vt:lpstr>
      <vt:lpstr>Discussion: How to handle the issues?</vt:lpstr>
      <vt:lpstr>Example: BitTorrent</vt:lpstr>
      <vt:lpstr>BitTorrent: Lookup</vt:lpstr>
      <vt:lpstr>Metadata (.torrent) File Structure</vt:lpstr>
      <vt:lpstr>Tracker Protocol</vt:lpstr>
      <vt:lpstr>Tracker Protocol</vt:lpstr>
      <vt:lpstr>Robustness and efficiency: Piece-based Swarming</vt:lpstr>
      <vt:lpstr>Detail: Peer Protocol</vt:lpstr>
      <vt:lpstr>Peer Request</vt:lpstr>
      <vt:lpstr>Key Design Points</vt:lpstr>
      <vt:lpstr>Request: Block Availability</vt:lpstr>
      <vt:lpstr>Block Availability: Revisions</vt:lpstr>
      <vt:lpstr>BitTorrent: Unchoke</vt:lpstr>
      <vt:lpstr>Optimistic Unchoking</vt:lpstr>
      <vt:lpstr>BitTorrent Fluid Analysis</vt:lpstr>
      <vt:lpstr>System Evolution</vt:lpstr>
      <vt:lpstr>System State</vt:lpstr>
      <vt:lpstr>Recap</vt:lpstr>
      <vt:lpstr>PowerPoint Presentation</vt:lpstr>
      <vt:lpstr>Overview</vt:lpstr>
      <vt:lpstr>PowerPoint Presentation</vt:lpstr>
      <vt:lpstr>PowerPoint Presentation</vt:lpstr>
      <vt:lpstr>PowerPoint Presentation</vt:lpstr>
      <vt:lpstr>UDP: User Datagram Protocol [RFC 768]</vt:lpstr>
      <vt:lpstr>UDP Checksum</vt:lpstr>
      <vt:lpstr>One’s Complement Arithmetic</vt:lpstr>
      <vt:lpstr>PowerPoint Presentation</vt:lpstr>
      <vt:lpstr>UDP Checksum: Coverage</vt:lpstr>
      <vt:lpstr>PowerPoint Presentation</vt:lpstr>
      <vt:lpstr>Cyclic Redundancy Check: Background</vt:lpstr>
      <vt:lpstr>Cyclic Redundancy Check: Encode</vt:lpstr>
      <vt:lpstr>Cyclic Redundancy Check: Decode</vt:lpstr>
      <vt:lpstr>CRC: Steps and an Example</vt:lpstr>
      <vt:lpstr>The Power of CRC</vt:lpstr>
      <vt:lpstr>The Power of CRC</vt:lpstr>
      <vt:lpstr>Example G(x)</vt:lpstr>
      <vt:lpstr>Example G(x)</vt:lpstr>
      <vt:lpstr>PowerPoint Presentation</vt:lpstr>
      <vt:lpstr>Principles of Reliable Data Transfer (RDT)</vt:lpstr>
      <vt:lpstr>Reliable Data Transfer</vt:lpstr>
      <vt:lpstr>Reliable Data Transfer: Getting Started</vt:lpstr>
      <vt:lpstr>Reliable Data Transfer: Getting Started</vt:lpstr>
      <vt:lpstr>PowerPoint Presentation</vt:lpstr>
      <vt:lpstr>Rdt1.0: reliable transfer over a reliable channel</vt:lpstr>
      <vt:lpstr>Potential Channel Errors</vt:lpstr>
      <vt:lpstr>PowerPoint Presentation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PowerPoint Presentation</vt:lpstr>
      <vt:lpstr>rdt2.0 is Incomplete!</vt:lpstr>
      <vt:lpstr>Two Possibilities</vt:lpstr>
      <vt:lpstr>Handle Control Message Corruption</vt:lpstr>
      <vt:lpstr>rdt2.1b: Sender, Handles Garbled ACK/NAKs</vt:lpstr>
      <vt:lpstr>rdt2.1b: Receiver, Handles Garbled ACK/NAKs</vt:lpstr>
      <vt:lpstr>rdt2.1b: Summary</vt:lpstr>
      <vt:lpstr>PowerPoint Presentation</vt:lpstr>
      <vt:lpstr>PowerPoint Presentation</vt:lpstr>
      <vt:lpstr>PowerPoint Presentation</vt:lpstr>
      <vt:lpstr>PowerPoint Presentation</vt:lpstr>
      <vt:lpstr>rdt2.1c: Sender, Handles Garbled ACK/NAKs: Using 1 bit (Alternating-Bit Protocol)</vt:lpstr>
      <vt:lpstr>rdt2.1c: Receiver, Handles Garbled ACK/NAKs: Using 1 bit</vt:lpstr>
      <vt:lpstr>rdt2.1c: Summary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yry</dc:creator>
  <cp:keywords/>
  <dc:description/>
  <cp:lastModifiedBy>Qiao Xiang</cp:lastModifiedBy>
  <cp:revision>446</cp:revision>
  <cp:lastPrinted>2017-10-30T18:57:57Z</cp:lastPrinted>
  <dcterms:created xsi:type="dcterms:W3CDTF">2006-08-16T00:00:00Z</dcterms:created>
  <dcterms:modified xsi:type="dcterms:W3CDTF">2022-10-16T03:10:34Z</dcterms:modified>
  <cp:category/>
</cp:coreProperties>
</file>