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</p:sldMasterIdLst>
  <p:notesMasterIdLst>
    <p:notesMasterId r:id="rId95"/>
  </p:notesMasterIdLst>
  <p:handoutMasterIdLst>
    <p:handoutMasterId r:id="rId96"/>
  </p:handoutMasterIdLst>
  <p:sldIdLst>
    <p:sldId id="321" r:id="rId3"/>
    <p:sldId id="298" r:id="rId4"/>
    <p:sldId id="1038" r:id="rId5"/>
    <p:sldId id="883" r:id="rId6"/>
    <p:sldId id="1009" r:id="rId7"/>
    <p:sldId id="896" r:id="rId8"/>
    <p:sldId id="1040" r:id="rId9"/>
    <p:sldId id="1041" r:id="rId10"/>
    <p:sldId id="897" r:id="rId11"/>
    <p:sldId id="1042" r:id="rId12"/>
    <p:sldId id="911" r:id="rId13"/>
    <p:sldId id="773" r:id="rId14"/>
    <p:sldId id="761" r:id="rId15"/>
    <p:sldId id="762" r:id="rId16"/>
    <p:sldId id="763" r:id="rId17"/>
    <p:sldId id="765" r:id="rId18"/>
    <p:sldId id="766" r:id="rId19"/>
    <p:sldId id="767" r:id="rId20"/>
    <p:sldId id="768" r:id="rId21"/>
    <p:sldId id="775" r:id="rId22"/>
    <p:sldId id="1043" r:id="rId23"/>
    <p:sldId id="774" r:id="rId24"/>
    <p:sldId id="777" r:id="rId25"/>
    <p:sldId id="1044" r:id="rId26"/>
    <p:sldId id="779" r:id="rId27"/>
    <p:sldId id="1045" r:id="rId28"/>
    <p:sldId id="916" r:id="rId29"/>
    <p:sldId id="782" r:id="rId30"/>
    <p:sldId id="783" r:id="rId31"/>
    <p:sldId id="784" r:id="rId32"/>
    <p:sldId id="785" r:id="rId33"/>
    <p:sldId id="787" r:id="rId34"/>
    <p:sldId id="788" r:id="rId35"/>
    <p:sldId id="789" r:id="rId36"/>
    <p:sldId id="790" r:id="rId37"/>
    <p:sldId id="792" r:id="rId38"/>
    <p:sldId id="793" r:id="rId39"/>
    <p:sldId id="794" r:id="rId40"/>
    <p:sldId id="795" r:id="rId41"/>
    <p:sldId id="796" r:id="rId42"/>
    <p:sldId id="798" r:id="rId43"/>
    <p:sldId id="799" r:id="rId44"/>
    <p:sldId id="801" r:id="rId45"/>
    <p:sldId id="804" r:id="rId46"/>
    <p:sldId id="807" r:id="rId47"/>
    <p:sldId id="808" r:id="rId48"/>
    <p:sldId id="809" r:id="rId49"/>
    <p:sldId id="1039" r:id="rId50"/>
    <p:sldId id="810" r:id="rId51"/>
    <p:sldId id="811" r:id="rId52"/>
    <p:sldId id="912" r:id="rId53"/>
    <p:sldId id="814" r:id="rId54"/>
    <p:sldId id="815" r:id="rId55"/>
    <p:sldId id="950" r:id="rId56"/>
    <p:sldId id="918" r:id="rId57"/>
    <p:sldId id="919" r:id="rId58"/>
    <p:sldId id="920" r:id="rId59"/>
    <p:sldId id="921" r:id="rId60"/>
    <p:sldId id="922" r:id="rId61"/>
    <p:sldId id="923" r:id="rId62"/>
    <p:sldId id="924" r:id="rId63"/>
    <p:sldId id="925" r:id="rId64"/>
    <p:sldId id="951" r:id="rId65"/>
    <p:sldId id="931" r:id="rId66"/>
    <p:sldId id="932" r:id="rId67"/>
    <p:sldId id="955" r:id="rId68"/>
    <p:sldId id="956" r:id="rId69"/>
    <p:sldId id="957" r:id="rId70"/>
    <p:sldId id="958" r:id="rId71"/>
    <p:sldId id="959" r:id="rId72"/>
    <p:sldId id="938" r:id="rId73"/>
    <p:sldId id="1037" r:id="rId74"/>
    <p:sldId id="940" r:id="rId75"/>
    <p:sldId id="1046" r:id="rId76"/>
    <p:sldId id="942" r:id="rId77"/>
    <p:sldId id="1047" r:id="rId78"/>
    <p:sldId id="944" r:id="rId79"/>
    <p:sldId id="945" r:id="rId80"/>
    <p:sldId id="1048" r:id="rId81"/>
    <p:sldId id="1049" r:id="rId82"/>
    <p:sldId id="1050" r:id="rId83"/>
    <p:sldId id="1051" r:id="rId84"/>
    <p:sldId id="1052" r:id="rId85"/>
    <p:sldId id="1053" r:id="rId86"/>
    <p:sldId id="952" r:id="rId87"/>
    <p:sldId id="953" r:id="rId88"/>
    <p:sldId id="1010" r:id="rId89"/>
    <p:sldId id="1054" r:id="rId90"/>
    <p:sldId id="928" r:id="rId91"/>
    <p:sldId id="1055" r:id="rId92"/>
    <p:sldId id="2372" r:id="rId93"/>
    <p:sldId id="1012" r:id="rId9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1"/>
    <p:restoredTop sz="93789"/>
  </p:normalViewPr>
  <p:slideViewPr>
    <p:cSldViewPr snapToGrid="0">
      <p:cViewPr varScale="1">
        <p:scale>
          <a:sx n="132" d="100"/>
          <a:sy n="132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14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6D50C93B-4706-2042-A312-4AE184ED1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9563EC0-908E-CB4B-B239-DA9BD7634C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4A2A71F-E96D-6C4B-925D-BD9FB5C8F62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07E05D-EE96-084C-8EC9-76D0E4308F4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38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5FEB2BC-382E-744A-951A-446E31B9DA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6D458-ADAD-1E4F-A33D-4B369DA93A0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A992650-5574-CA4E-9225-229E7BDE29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3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B37E372-10AA-D441-9A6E-F022C6E2699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2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3D5996-D57C-3142-B63A-1259BA4302B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4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C3B992-BE9A-484D-994C-FC4F41836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079573-7942-2A45-80FA-79F8CF815E4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8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75FCBF-859F-A546-84DC-8F394403A69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5214FA-90E1-B147-B1C6-5EF38F7C5E5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8F67BD-98D3-BB48-B653-89CC9F4654A8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590E94-535E-6E45-9E38-8BB3EDD1C5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5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8C6C7B-5876-F948-97C9-8A69B1276B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2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D8E283-6E8C-9C4A-B402-81B865B6CB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17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25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74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16188A-14AD-B84E-A749-9055E3E52A7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66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133EBC-8EC2-FB47-BDC2-AF8BC43E6BE4}" type="slidenum">
              <a:rPr lang="en-US" altLang="x-none" sz="1200"/>
              <a:pPr/>
              <a:t>27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D6AA95A-9799-AC41-84F6-6153E77644E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426EC78-0D7E-A249-81C8-D9EE58308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AEF11DF-821E-9545-8600-5D9FC8F73A3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B98042E-21B3-B740-A1B3-E37E58805E3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07E8CD-3CC4-384E-A9A8-4AAE579757D0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4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5B8240-7D3E-3B47-8EDB-AEF4C15C3B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BCFF292-0BC4-AD41-80B1-54BCAE5E73A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565D6D2-17CC-0B44-81DA-65B6C3AA3C7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4F20038-F96D-914E-8971-930F5087DD6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924DC8C-9E7C-664B-8EB2-19C44B891A2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8D1F31-12DB-0D41-B1C5-69AE061DA4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A2AAF5-093A-9744-B880-4AC9E2FD484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A312E16-D2A9-C44E-9968-90BB2DB96D5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A15BDA-C61E-F844-80B3-FD3522D472C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B7930B-FAEB-D64D-92D0-E61C8846B71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512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FFBA3D0-E4F6-4C4D-9844-4252D5B8ECD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2E69197-5B40-744B-BF82-0ECB49861F2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14DC80-6DD9-684F-8880-036AE981C0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omic Sans MS" charset="0"/>
                <a:ea typeface="ＭＳ Ｐゴシック" charset="-128"/>
              </a:rPr>
              <a:t>Add synchronization  to critical sections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immutable objects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thread safe wrapper if you want reusability</a:t>
            </a:r>
          </a:p>
          <a:p>
            <a:pPr lvl="1"/>
            <a:r>
              <a:rPr lang="en-US" altLang="x-none">
                <a:latin typeface="Comic Sans MS" charset="0"/>
                <a:ea typeface="ＭＳ Ｐゴシック" charset="-128"/>
              </a:rPr>
              <a:t>E.g., SafeServerSocket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FADB63-5E40-FB4C-BCA8-EEEF1B43EB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CC5FCAA-EEFD-5B43-B4F9-3E21FB09FED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33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6E89B1-15E2-1D40-8C37-327A206FBA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1E95CAC-73BA-CA49-B0EA-3D33032762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D83D6AC-4543-BD43-82D2-38972768E7F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43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D0F7813-0EEE-EB40-95C3-50A4172D765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0B21864-CD76-6549-85D3-CACC3D22C9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34BF7D7-1A03-084A-A6B2-E42335FDB84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49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BB87F50-549D-1445-90B7-B81E77DEC4E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623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2C67C63-C69F-FA40-A126-37C79EB0409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21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1567991-6CF3-C543-AD52-2EF1966C4D6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93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5BB3285-9D67-C046-BCB4-39A3E3498C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77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A34AAE-44D1-4947-B026-E84DC19E06E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453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B040FEF-DCA8-A340-A889-268D6ECF472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009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8A3B3AC-F48E-E94B-B784-EDC458C2AC9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6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3460EB-9C2F-1548-827D-EAB93725A33A}" type="slidenum">
              <a:rPr lang="en-US" altLang="x-none" sz="1300">
                <a:latin typeface="Calibri" charset="0"/>
              </a:rPr>
              <a:pPr eaLnBrk="1" hangingPunct="1"/>
              <a:t>8</a:t>
            </a:fld>
            <a:endParaRPr lang="en-US" altLang="x-none" sz="13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487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169C612-EDD0-E34A-AC14-5ACD23EEA4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144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80494B-C011-CB45-BCF4-36327CD9D3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437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20C836-E31F-974B-BD9B-74738128E71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697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ABE771-2031-474C-B33D-AD63B535F56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999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EF90336-EB15-7448-B9FA-44E072B0F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748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DE494AC-0BFF-C743-A211-5C3EA1284B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43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7F16267-E7BD-BA46-B504-1A2C50D161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984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6975C2-6395-814C-B76A-9107471BE2F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569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7A0E2E1-86AC-DA43-AEC2-22FF39DECE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187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87D335A-B543-7248-A987-CA248399B1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5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249122-F212-6944-BE8E-08BDF82819EB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0285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9F35B19-1EE8-8A42-9083-EE5C6230C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881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EBF81BA-8A41-B44F-B313-FC28D7E6588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658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D754E4-1126-FB43-90C2-691EC0AE22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316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71A3FA-C250-1243-8E01-8960460FF0E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063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3F96764-3562-6A4E-BA6E-7256F1ACD2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908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C91E14-92C6-9644-A1C2-011339ADD65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432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Introduce a bug.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334491A-512A-4E4C-BEB6-935CDA0B9D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169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F8F68FD-DB3C-354C-84A8-40200C9E4EA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88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305F3B-C14B-A849-B76F-C595B8BC0B2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90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64C9CE-76BF-FA4E-83C5-D964E0A1865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3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FA1FB5-D658-3249-8847-0B4A3BBC001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542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B4C7769-F69F-EB4A-9D87-E3A6537F70E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19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F2D573F-2D4A-A040-A08C-86C7850E3A9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424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82B7CAB-A078-8440-A477-88C3944D5F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729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FF505CD-AFD7-374E-9385-5CB4AB8BA00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2520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3CBA2FF-D302-054C-A54B-3AA56FD6DD4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13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D1D74-945D-2944-A31C-2C1E7DDEA97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511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3491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Typically avoid threads for only handling </a:t>
            </a:r>
            <a:r>
              <a:rPr lang="en-US" altLang="x-none" dirty="0" err="1">
                <a:ea typeface="ＭＳ Ｐゴシック" charset="-128"/>
              </a:rPr>
              <a:t>io</a:t>
            </a:r>
            <a:r>
              <a:rPr lang="en-US" altLang="x-none" dirty="0">
                <a:ea typeface="ＭＳ Ｐゴシック" charset="-128"/>
              </a:rPr>
              <a:t> blocking</a:t>
            </a:r>
          </a:p>
          <a:p>
            <a:pPr lvl="1" eaLnBrk="1" hangingPunct="1"/>
            <a:r>
              <a:rPr lang="en-US" altLang="x-none" sz="2400" dirty="0">
                <a:ea typeface="ＭＳ Ｐゴシック" charset="-128"/>
              </a:rPr>
              <a:t>Typically use threads where true CPU concurrency is needed</a:t>
            </a:r>
            <a:endParaRPr lang="en-US" altLang="x-none" sz="2004" dirty="0">
              <a:ea typeface="ＭＳ Ｐゴシック" charset="-128"/>
            </a:endParaRPr>
          </a:p>
          <a:p>
            <a:pPr lvl="1" eaLnBrk="1" hangingPunct="1"/>
            <a:r>
              <a:rPr lang="en-US" altLang="x-none" sz="2004" dirty="0">
                <a:ea typeface="ＭＳ Ｐゴシック" charset="-128"/>
              </a:rPr>
              <a:t>You may still introduce multiple threads to avoid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blocking (e.g., page fault, …) but overall, use event-driven, not threads, for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intensive servers, distributed systems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3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116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6E8435-6215-B94B-B8F0-9B7F38EFA87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8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590956-00DF-9B4B-A880-9912A452B216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9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102D4-0670-9249-93F7-98E3B08BE1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38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993-7A2A-654C-843C-A1E24E4D1B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41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BD5E9-6788-2D4D-85FA-D44C1257A9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5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C85934-0B9E-6042-BC91-F629845DBF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28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B8EADC-5E86-CD40-ACF6-94011AF4A0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02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871B9-58C6-9440-9839-891E4217DA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216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0619F5-B39B-A34F-8DDC-90EED5FACE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87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70F89-D3C5-174A-B545-92C90F9DDD5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728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D2D73-3A1C-B344-BDC3-755A3CC5AB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610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8BD12-EC5E-7941-8CD4-95DE33E210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2742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7362C-7602-2D4B-8212-FE56DCC5B8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8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B5B43-780A-DD4E-AA6B-4608E7B62A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36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5BA624-FF53-944C-98B2-47ED0D8F2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00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7DAA90-8C91-D540-93A7-D9F61AEA61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501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9FB341-5110-C84E-8FDF-63B7579C198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20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CFD8D-69F1-E349-B644-21EFFD58C9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49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446EA-FDB5-6D40-AF09-3877E11D70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26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8DE5-85B4-0C41-8BA2-EC10125DE5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87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A79FF-226B-5242-9552-4C5BB835B7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73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FC13B-3BE6-6541-B907-CDEB7ECEF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4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A3C05-B0F0-1444-B10B-65911C70F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4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EF651-BA96-4F48-94E8-A093F749BD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2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B00DCE-B351-7540-9ECF-B3E5B0E8A94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4" r:id="rId1"/>
    <p:sldLayoutId id="2147487495" r:id="rId2"/>
    <p:sldLayoutId id="2147487496" r:id="rId3"/>
    <p:sldLayoutId id="2147487497" r:id="rId4"/>
    <p:sldLayoutId id="2147487498" r:id="rId5"/>
    <p:sldLayoutId id="2147487499" r:id="rId6"/>
    <p:sldLayoutId id="2147487500" r:id="rId7"/>
    <p:sldLayoutId id="2147487501" r:id="rId8"/>
    <p:sldLayoutId id="2147487502" r:id="rId9"/>
    <p:sldLayoutId id="2147487503" r:id="rId10"/>
    <p:sldLayoutId id="21474875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7E178DD9-51B9-104A-85F5-02E4190CA62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5" r:id="rId1"/>
    <p:sldLayoutId id="2147487506" r:id="rId2"/>
    <p:sldLayoutId id="2147487507" r:id="rId3"/>
    <p:sldLayoutId id="2147487508" r:id="rId4"/>
    <p:sldLayoutId id="2147487509" r:id="rId5"/>
    <p:sldLayoutId id="2147487510" r:id="rId6"/>
    <p:sldLayoutId id="2147487511" r:id="rId7"/>
    <p:sldLayoutId id="2147487512" r:id="rId8"/>
    <p:sldLayoutId id="2147487513" r:id="rId9"/>
    <p:sldLayoutId id="2147487514" r:id="rId10"/>
    <p:sldLayoutId id="21474875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net/ServerSocket.html#setSocketFactory%28java.net.SocketImplFactory%29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79.aspx)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>
                <a:ea typeface="ＭＳ Ｐゴシック" charset="-128"/>
              </a:rPr>
              <a:t>Network Applications: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High-performance Server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B8C91-D0BC-944B-A8AF-0EA86E08190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B1AB34-E43E-D24B-84A5-658D2012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13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1143000"/>
          </a:xfrm>
        </p:spPr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Goal: Limited Only </a:t>
            </a:r>
            <a:r>
              <a:rPr lang="en-US" altLang="x-none" sz="320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80898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80958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80975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6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7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8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9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959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80970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1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2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4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60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80962" name="AutoShape 20"/>
            <p:cNvCxnSpPr>
              <a:cxnSpLocks noChangeShapeType="1"/>
              <a:stCxn id="80969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3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AutoShape 22"/>
            <p:cNvCxnSpPr>
              <a:cxnSpLocks noChangeShapeType="1"/>
              <a:stCxn id="80961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AutoShape 23"/>
            <p:cNvCxnSpPr>
              <a:cxnSpLocks noChangeShapeType="1"/>
              <a:endCxn id="80975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6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7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8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80899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0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1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2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3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4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5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6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7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8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9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0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1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2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3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4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5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6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80917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8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9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0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2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3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4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5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6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7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8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0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1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2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3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4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5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6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7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8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9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0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1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2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4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5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6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7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8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9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1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2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3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4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5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F696BD52-CE11-1F4E-BF53-1159E5713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3292926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0FD52C-8099-834F-892A-323274844EF0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Multi-thread network servers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89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876425"/>
            <a:ext cx="4044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Multi-Threaded Servers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5491163" cy="5054600"/>
          </a:xfrm>
        </p:spPr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Motivation: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Avoid blocking the whole program </a:t>
            </a:r>
            <a:br>
              <a:rPr lang="en-US" dirty="0"/>
            </a:br>
            <a:r>
              <a:rPr lang="en-US" dirty="0"/>
              <a:t>(so that we can reach bottleneck throughput)</a:t>
            </a:r>
          </a:p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Idea: introduce threads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A thread is a sequence of instructions which may execute in parallel with other threads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a blocking operation happens, </a:t>
            </a:r>
            <a:r>
              <a:rPr lang="en-US" altLang="zh-CN" dirty="0">
                <a:cs typeface="宋体" charset="0"/>
              </a:rPr>
              <a:t>only the flow (thread) performing the operation is blocked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37-7327-F44C-B6C9-ED5C9D324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131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1110"/>
            <a:ext cx="8393624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Thread Model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Every Java application has at least one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main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thread, started by the JVM to run the application’s main()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Most JVM</a:t>
            </a:r>
            <a:r>
              <a:rPr lang="en-US" altLang="ja-JP" sz="2000" dirty="0">
                <a:ea typeface="ＭＳ Ｐゴシック" charset="-128"/>
              </a:rPr>
              <a:t>s use POSIX threads to implement Java threads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main() can create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Explicitly, using the Thread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Implicitly, by calling libraries that create threads as a consequence (RMI, AWT/Swing, Applets, etc.)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F47E2A-60EB-5B49-99A5-F2C55A01D0E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Thread vs Process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A0C19E-AB1F-104B-B875-446694412E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57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4592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2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</a:t>
            </a:r>
            <a:r>
              <a:rPr lang="en-US" altLang="x-none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>
                <a:ea typeface="ＭＳ Ｐゴシック" charset="-128"/>
              </a:rPr>
              <a:t> Class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organized into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thread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represents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a set of threads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activeGroupCount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can also include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other thread groups to form a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Why thread group?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9F62E4-2D3B-0248-9055-A18401FB30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441325" y="62722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http://java.sun.com/javase/6/docs/api/java/lang/ThreadGroup.html</a:t>
            </a: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743200"/>
            <a:ext cx="291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0364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Creating Java Thread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 to implement Java thread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Extend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Overwrite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</a:t>
            </a:r>
            <a:r>
              <a:rPr lang="en-US" altLang="x-none" dirty="0">
                <a:ea typeface="ＭＳ Ｐゴシック" charset="-128"/>
              </a:rPr>
              <a:t> method of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Create a class C implementing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x-none" dirty="0">
                <a:ea typeface="ＭＳ Ｐゴシック" charset="-128"/>
              </a:rPr>
              <a:t> interface, and create an object of type C, then use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object to wrap up C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starts execution after its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start() </a:t>
            </a:r>
            <a:r>
              <a:rPr lang="en-US" altLang="x-none" dirty="0">
                <a:ea typeface="ＭＳ Ｐゴシック" charset="-128"/>
              </a:rPr>
              <a:t>method is called, which will start executing the thread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(or the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ja-JP" dirty="0">
                <a:ea typeface="ＭＳ Ｐゴシック" charset="-128"/>
              </a:rPr>
              <a:t> object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s)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ja-JP" dirty="0">
                <a:ea typeface="ＭＳ Ｐゴシック" charset="-128"/>
              </a:rPr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terminates when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x-none" dirty="0">
                <a:ea typeface="ＭＳ Ｐゴシック" charset="-128"/>
              </a:rPr>
              <a:t>method returns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773159-AD5A-B94A-86FA-9D3C5A923B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457200" y="64881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http://java.sun.com/javase/6/docs/api/java/lang/Thread.html</a:t>
            </a:r>
          </a:p>
        </p:txBody>
      </p:sp>
    </p:spTree>
    <p:extLst>
      <p:ext uri="{BB962C8B-B14F-4D97-AF65-F5344CB8AC3E}">
        <p14:creationId xmlns:p14="http://schemas.microsoft.com/office/powerpoint/2010/main" val="291380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10019-57BA-5748-A2B6-C22FA094E2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219200" y="1676400"/>
            <a:ext cx="66294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PrimeThread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long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PrimeThread(long minPrime)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this.minPrime =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// compute primes larger than minPrime  . . .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PrimeThread p = new PrimeThread(143);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p.start();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976E2B-388F-2247-A502-BE4F57E4CA4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776413"/>
            <a:ext cx="66294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RequestHandler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RequestHandler(Socket connSocket)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…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36395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Option 2: Implement the Runnable Interface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E31B1A-1A55-1249-837A-E997A0CB4B6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90600" y="1676400"/>
            <a:ext cx="5726113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this.minPrime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compute primes larger than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 . . .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p = new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(143); </a:t>
            </a:r>
          </a:p>
          <a:p>
            <a:pPr algn="l" eaLnBrk="1" hangingPunct="1"/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new Thread(p).start(); 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62FD513-E06E-B142-8CF4-719BF475553A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/>
            <a:r>
              <a:rPr lang="en-US" altLang="zh-CN" dirty="0">
                <a:ea typeface="ＭＳ Ｐゴシック" charset="-128"/>
              </a:rPr>
              <a:t>Thread pool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4"/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polling (busy wait)</a:t>
            </a:r>
          </a:p>
          <a:p>
            <a:pPr lvl="4"/>
            <a:r>
              <a:rPr lang="en-US" altLang="x-none" dirty="0">
                <a:latin typeface="Times New Roman" charset="0"/>
                <a:cs typeface="Times New Roman" charset="0"/>
              </a:rPr>
              <a:t>suspension: wait/notify</a:t>
            </a:r>
            <a:endParaRPr lang="en-US" altLang="zh-CN" dirty="0">
              <a:latin typeface="Times New Roman" charset="0"/>
              <a:cs typeface="Times New Roman" charset="0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a Multi-threaded TCPServer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F9D12-9C29-5E47-89DB-E2F7C325357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Turn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r>
              <a:rPr lang="en-US" altLang="x-none" dirty="0">
                <a:ea typeface="ＭＳ Ｐゴシック" charset="-128"/>
              </a:rPr>
              <a:t> into a multithreaded server by creating a thread for each accepted request</a:t>
            </a:r>
          </a:p>
        </p:txBody>
      </p:sp>
    </p:spTree>
    <p:extLst>
      <p:ext uri="{BB962C8B-B14F-4D97-AF65-F5344CB8AC3E}">
        <p14:creationId xmlns:p14="http://schemas.microsoft.com/office/powerpoint/2010/main" val="31452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Per-Request Thread Server</a:t>
            </a:r>
          </a:p>
        </p:txBody>
      </p:sp>
      <p:sp>
        <p:nvSpPr>
          <p:cNvPr id="1075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363A46-28E7-9143-AC08-6CEE1D43EC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1513681"/>
            <a:ext cx="5486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main() {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ServerSocket s = new ServerSocket(port);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while (true) {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Socket conSocket = s.accept();     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RequestHandler rh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=  new RequestHandler(conSocket);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Thread t = new Thread (rh);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t.start(); 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46961" y="6401597"/>
            <a:ext cx="624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Try the per-request-thread TCP server: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TCPServerMT.java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7"/>
          <p:cNvSpPr>
            <a:spLocks noChangeArrowheads="1"/>
          </p:cNvSpPr>
          <p:nvPr/>
        </p:nvSpPr>
        <p:spPr bwMode="auto">
          <a:xfrm>
            <a:off x="6096000" y="228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main thread</a:t>
            </a: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6705600" y="2971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7639050" y="3581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>
            <a:off x="7924800" y="5410200"/>
            <a:ext cx="903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7010400" y="5638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cxnSp>
        <p:nvCxnSpPr>
          <p:cNvPr id="107530" name="Straight Arrow Connector 12"/>
          <p:cNvCxnSpPr>
            <a:cxnSpLocks noChangeShapeType="1"/>
          </p:cNvCxnSpPr>
          <p:nvPr/>
        </p:nvCxnSpPr>
        <p:spPr bwMode="auto">
          <a:xfrm rot="5400000">
            <a:off x="4876801" y="4419600"/>
            <a:ext cx="3200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Straight Arrow Connector 13"/>
          <p:cNvCxnSpPr>
            <a:cxnSpLocks noChangeShapeType="1"/>
          </p:cNvCxnSpPr>
          <p:nvPr/>
        </p:nvCxnSpPr>
        <p:spPr bwMode="auto">
          <a:xfrm>
            <a:off x="6477000" y="31242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Straight Arrow Connector 16"/>
          <p:cNvCxnSpPr>
            <a:cxnSpLocks noChangeShapeType="1"/>
          </p:cNvCxnSpPr>
          <p:nvPr/>
        </p:nvCxnSpPr>
        <p:spPr bwMode="auto">
          <a:xfrm>
            <a:off x="6477000" y="37338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Straight Arrow Connector 17"/>
          <p:cNvCxnSpPr>
            <a:cxnSpLocks noChangeShapeType="1"/>
          </p:cNvCxnSpPr>
          <p:nvPr/>
        </p:nvCxnSpPr>
        <p:spPr bwMode="auto">
          <a:xfrm rot="5400000">
            <a:off x="7772401" y="4646612"/>
            <a:ext cx="914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Straight Arrow Connector 21"/>
          <p:cNvCxnSpPr>
            <a:cxnSpLocks noChangeShapeType="1"/>
          </p:cNvCxnSpPr>
          <p:nvPr/>
        </p:nvCxnSpPr>
        <p:spPr bwMode="auto">
          <a:xfrm rot="5400000">
            <a:off x="6477001" y="4572000"/>
            <a:ext cx="1981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1187" y="4573587"/>
            <a:ext cx="548481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(Socket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connSocket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… }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r>
              <a:rPr lang="en-US" altLang="x-none" sz="2000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8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Implementing Threads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26E1BE9-A41B-7C40-B5CF-D4FF49E4827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8763" y="1760538"/>
            <a:ext cx="445135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extends Thread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727575" y="1752600"/>
            <a:ext cx="427513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 implements Runnable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// process request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RequestHandler rh =  new 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            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Thread t = new Thread(rh);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11453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93663"/>
            <a:ext cx="8153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Modeling Per-Request Thread Server: Theory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grpSp>
        <p:nvGrpSpPr>
          <p:cNvPr id="109571" name="Group 6"/>
          <p:cNvGrpSpPr>
            <a:grpSpLocks/>
          </p:cNvGrpSpPr>
          <p:nvPr/>
        </p:nvGrpSpPr>
        <p:grpSpPr bwMode="auto">
          <a:xfrm>
            <a:off x="533400" y="2689225"/>
            <a:ext cx="914400" cy="838200"/>
            <a:chOff x="1143000" y="2971800"/>
            <a:chExt cx="914400" cy="838200"/>
          </a:xfrm>
        </p:grpSpPr>
        <p:sp>
          <p:nvSpPr>
            <p:cNvPr id="109606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7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0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981200" y="2689225"/>
            <a:ext cx="914400" cy="838200"/>
            <a:chOff x="1143000" y="2971800"/>
            <a:chExt cx="914400" cy="838200"/>
          </a:xfrm>
        </p:grpSpPr>
        <p:sp>
          <p:nvSpPr>
            <p:cNvPr id="109604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5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1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3" name="Group 10"/>
          <p:cNvGrpSpPr>
            <a:grpSpLocks/>
          </p:cNvGrpSpPr>
          <p:nvPr/>
        </p:nvGrpSpPr>
        <p:grpSpPr bwMode="auto">
          <a:xfrm>
            <a:off x="3962400" y="2689225"/>
            <a:ext cx="914400" cy="838200"/>
            <a:chOff x="1143000" y="2971800"/>
            <a:chExt cx="914400" cy="838200"/>
          </a:xfrm>
        </p:grpSpPr>
        <p:sp>
          <p:nvSpPr>
            <p:cNvPr id="109602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3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k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4" name="Group 13"/>
          <p:cNvGrpSpPr>
            <a:grpSpLocks/>
          </p:cNvGrpSpPr>
          <p:nvPr/>
        </p:nvGrpSpPr>
        <p:grpSpPr bwMode="auto">
          <a:xfrm>
            <a:off x="7772400" y="2689225"/>
            <a:ext cx="914400" cy="838200"/>
            <a:chOff x="1143000" y="2971800"/>
            <a:chExt cx="914400" cy="838200"/>
          </a:xfrm>
        </p:grpSpPr>
        <p:sp>
          <p:nvSpPr>
            <p:cNvPr id="109600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1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9575" name="Rectangle 19"/>
          <p:cNvSpPr>
            <a:spLocks noChangeArrowheads="1"/>
          </p:cNvSpPr>
          <p:nvPr/>
        </p:nvSpPr>
        <p:spPr bwMode="auto">
          <a:xfrm>
            <a:off x="609600" y="3527425"/>
            <a:ext cx="64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0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6" name="Rectangle 20"/>
          <p:cNvSpPr>
            <a:spLocks noChangeArrowheads="1"/>
          </p:cNvSpPr>
          <p:nvPr/>
        </p:nvSpPr>
        <p:spPr bwMode="auto">
          <a:xfrm>
            <a:off x="2070100" y="3527425"/>
            <a:ext cx="59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7" name="Rectangle 21"/>
          <p:cNvSpPr>
            <a:spLocks noChangeArrowheads="1"/>
          </p:cNvSpPr>
          <p:nvPr/>
        </p:nvSpPr>
        <p:spPr bwMode="auto">
          <a:xfrm>
            <a:off x="4114800" y="3603625"/>
            <a:ext cx="62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8" name="Oval 23"/>
          <p:cNvSpPr>
            <a:spLocks noChangeArrowheads="1"/>
          </p:cNvSpPr>
          <p:nvPr/>
        </p:nvSpPr>
        <p:spPr bwMode="auto">
          <a:xfrm>
            <a:off x="5638800" y="26670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9" name="Rectangle 24"/>
          <p:cNvSpPr>
            <a:spLocks noChangeArrowheads="1"/>
          </p:cNvSpPr>
          <p:nvPr/>
        </p:nvSpPr>
        <p:spPr bwMode="auto">
          <a:xfrm>
            <a:off x="5661025" y="2720975"/>
            <a:ext cx="9382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80" name="Rectangle 25"/>
          <p:cNvSpPr>
            <a:spLocks noChangeArrowheads="1"/>
          </p:cNvSpPr>
          <p:nvPr/>
        </p:nvSpPr>
        <p:spPr bwMode="auto">
          <a:xfrm>
            <a:off x="5791200" y="3581400"/>
            <a:ext cx="91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1" name="Straight Connector 37"/>
          <p:cNvCxnSpPr>
            <a:cxnSpLocks noChangeShapeType="1"/>
          </p:cNvCxnSpPr>
          <p:nvPr/>
        </p:nvCxnSpPr>
        <p:spPr bwMode="auto">
          <a:xfrm>
            <a:off x="32004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Straight Connector 38"/>
          <p:cNvCxnSpPr>
            <a:cxnSpLocks noChangeShapeType="1"/>
          </p:cNvCxnSpPr>
          <p:nvPr/>
        </p:nvCxnSpPr>
        <p:spPr bwMode="auto">
          <a:xfrm>
            <a:off x="6934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3" name="Rectangle 32"/>
          <p:cNvSpPr>
            <a:spLocks noChangeArrowheads="1"/>
          </p:cNvSpPr>
          <p:nvPr/>
        </p:nvSpPr>
        <p:spPr bwMode="auto">
          <a:xfrm>
            <a:off x="7924800" y="3581400"/>
            <a:ext cx="70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4" name="Straight Connector 38"/>
          <p:cNvCxnSpPr>
            <a:cxnSpLocks noChangeShapeType="1"/>
          </p:cNvCxnSpPr>
          <p:nvPr/>
        </p:nvCxnSpPr>
        <p:spPr bwMode="auto">
          <a:xfrm>
            <a:off x="8839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5" name="Rectangle 23"/>
          <p:cNvSpPr>
            <a:spLocks noChangeArrowheads="1"/>
          </p:cNvSpPr>
          <p:nvPr/>
        </p:nvSpPr>
        <p:spPr bwMode="auto">
          <a:xfrm>
            <a:off x="3429000" y="6096000"/>
            <a:ext cx="1371600" cy="369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6" name="Oval 5"/>
          <p:cNvSpPr>
            <a:spLocks noChangeArrowheads="1"/>
          </p:cNvSpPr>
          <p:nvPr/>
        </p:nvSpPr>
        <p:spPr bwMode="auto">
          <a:xfrm>
            <a:off x="4800600" y="601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7" name="Rectangle 6"/>
          <p:cNvSpPr>
            <a:spLocks noChangeArrowheads="1"/>
          </p:cNvSpPr>
          <p:nvPr/>
        </p:nvSpPr>
        <p:spPr bwMode="auto">
          <a:xfrm>
            <a:off x="3594100" y="5105400"/>
            <a:ext cx="120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Welcome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Socket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Queue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8" name="Right Arrow 7"/>
          <p:cNvSpPr>
            <a:spLocks noChangeArrowheads="1"/>
          </p:cNvSpPr>
          <p:nvPr/>
        </p:nvSpPr>
        <p:spPr bwMode="auto">
          <a:xfrm>
            <a:off x="2667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9" name="Right Arrow 8"/>
          <p:cNvSpPr>
            <a:spLocks noChangeArrowheads="1"/>
          </p:cNvSpPr>
          <p:nvPr/>
        </p:nvSpPr>
        <p:spPr bwMode="auto">
          <a:xfrm>
            <a:off x="54102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0" name="Rectangle 9"/>
          <p:cNvSpPr>
            <a:spLocks noChangeArrowheads="1"/>
          </p:cNvSpPr>
          <p:nvPr/>
        </p:nvSpPr>
        <p:spPr bwMode="auto">
          <a:xfrm>
            <a:off x="3429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1" name="Rectangle 10"/>
          <p:cNvSpPr>
            <a:spLocks noChangeArrowheads="1"/>
          </p:cNvSpPr>
          <p:nvPr/>
        </p:nvSpPr>
        <p:spPr bwMode="auto">
          <a:xfrm>
            <a:off x="36576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2" name="Rectangle 11"/>
          <p:cNvSpPr>
            <a:spLocks noChangeArrowheads="1"/>
          </p:cNvSpPr>
          <p:nvPr/>
        </p:nvSpPr>
        <p:spPr bwMode="auto">
          <a:xfrm>
            <a:off x="38862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3" name="Rectangle 12"/>
          <p:cNvSpPr>
            <a:spLocks noChangeArrowheads="1"/>
          </p:cNvSpPr>
          <p:nvPr/>
        </p:nvSpPr>
        <p:spPr bwMode="auto">
          <a:xfrm>
            <a:off x="41148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4" name="Rectangle 13"/>
          <p:cNvSpPr>
            <a:spLocks noChangeArrowheads="1"/>
          </p:cNvSpPr>
          <p:nvPr/>
        </p:nvSpPr>
        <p:spPr bwMode="auto">
          <a:xfrm>
            <a:off x="43434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5" name="Rectangle 14"/>
          <p:cNvSpPr>
            <a:spLocks noChangeArrowheads="1"/>
          </p:cNvSpPr>
          <p:nvPr/>
        </p:nvSpPr>
        <p:spPr bwMode="auto">
          <a:xfrm>
            <a:off x="4572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5500" name="Rectangle 31"/>
          <p:cNvSpPr>
            <a:spLocks noChangeArrowheads="1"/>
          </p:cNvSpPr>
          <p:nvPr/>
        </p:nvSpPr>
        <p:spPr bwMode="auto">
          <a:xfrm>
            <a:off x="5002213" y="2309813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501" name="Rectangle 34"/>
          <p:cNvSpPr>
            <a:spLocks noChangeArrowheads="1"/>
          </p:cNvSpPr>
          <p:nvPr/>
        </p:nvSpPr>
        <p:spPr bwMode="auto">
          <a:xfrm>
            <a:off x="4383088" y="3243263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   (k+1)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98" name="Curved Connector 30"/>
          <p:cNvCxnSpPr>
            <a:cxnSpLocks noChangeShapeType="1"/>
          </p:cNvCxnSpPr>
          <p:nvPr/>
        </p:nvCxnSpPr>
        <p:spPr bwMode="auto">
          <a:xfrm>
            <a:off x="4773613" y="2862263"/>
            <a:ext cx="914400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9" name="Straight Arrow Connector 33"/>
          <p:cNvCxnSpPr>
            <a:cxnSpLocks noChangeShapeType="1"/>
          </p:cNvCxnSpPr>
          <p:nvPr/>
        </p:nvCxnSpPr>
        <p:spPr bwMode="auto">
          <a:xfrm flipH="1" flipV="1">
            <a:off x="4881563" y="3200400"/>
            <a:ext cx="777875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47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0" grpId="0"/>
      <p:bldP spid="1055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Problem of Per-Request Thread: Reality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98988"/>
            <a:ext cx="7772400" cy="205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High thread creation/deletion overhead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Too many threads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resource overuse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 </a:t>
            </a:r>
            <a:r>
              <a:rPr lang="en-US" altLang="x-none" sz="2400" dirty="0">
                <a:ea typeface="ＭＳ Ｐゴシック" charset="-128"/>
              </a:rPr>
              <a:t>throughput meltdown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response time explosion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Q: given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 response time and connection arrival rate, how many threads active on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420813"/>
            <a:ext cx="75485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9148C1-460D-D44D-B646-53200820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charset="-128"/>
              </a:rPr>
              <a:t>Recall: Little’s Law (1961)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How to Address the Issue</a:t>
            </a: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20900"/>
            <a:ext cx="7548563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A1D96-8985-1044-BA57-67F1F1AE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CCB560-3437-604A-A77C-3E3E2D198F68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Thread pool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Using a Fixed Set of Threads (Thread Pool)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issue: how to distribute the requests from the welcome socket to the thread workers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DC373-B024-6742-8630-08848FEA787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025775" y="3552825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335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813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0700" y="53403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6088" name="Straight Connector 23"/>
          <p:cNvCxnSpPr>
            <a:cxnSpLocks noChangeShapeType="1"/>
          </p:cNvCxnSpPr>
          <p:nvPr/>
        </p:nvCxnSpPr>
        <p:spPr bwMode="auto">
          <a:xfrm>
            <a:off x="4457700" y="55689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Design 1: Threads Share Access to the welcomeSocket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14D0BC-2B17-2645-B39F-EC9C799A1D5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838200" y="1828800"/>
            <a:ext cx="7543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welcomeSocket.accept();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429000" y="44196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0" y="58674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8136" name="Straight Arrow Connector 10"/>
          <p:cNvCxnSpPr>
            <a:cxnSpLocks noChangeShapeType="1"/>
            <a:stCxn id="7" idx="0"/>
            <a:endCxn id="48132" idx="3"/>
          </p:cNvCxnSpPr>
          <p:nvPr/>
        </p:nvCxnSpPr>
        <p:spPr bwMode="auto">
          <a:xfrm rot="5400000" flipH="1" flipV="1">
            <a:off x="2764632" y="4836318"/>
            <a:ext cx="590550" cy="131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7" name="Straight Arrow Connector 12"/>
          <p:cNvCxnSpPr>
            <a:cxnSpLocks noChangeShapeType="1"/>
            <a:stCxn id="8" idx="0"/>
            <a:endCxn id="48132" idx="4"/>
          </p:cNvCxnSpPr>
          <p:nvPr/>
        </p:nvCxnSpPr>
        <p:spPr bwMode="auto">
          <a:xfrm rot="5400000" flipH="1" flipV="1">
            <a:off x="3905250" y="527685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Straight Arrow Connector 14"/>
          <p:cNvCxnSpPr>
            <a:cxnSpLocks noChangeShapeType="1"/>
            <a:stCxn id="9" idx="0"/>
            <a:endCxn id="48132" idx="5"/>
          </p:cNvCxnSpPr>
          <p:nvPr/>
        </p:nvCxnSpPr>
        <p:spPr bwMode="auto">
          <a:xfrm rot="16200000" flipV="1">
            <a:off x="5560219" y="4760119"/>
            <a:ext cx="666750" cy="154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Connector 23"/>
          <p:cNvCxnSpPr>
            <a:cxnSpLocks noChangeShapeType="1"/>
          </p:cNvCxnSpPr>
          <p:nvPr/>
        </p:nvCxnSpPr>
        <p:spPr bwMode="auto">
          <a:xfrm>
            <a:off x="4953000" y="609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629400" y="41148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dirty="0"/>
              <a:t>Assignment Three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Due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Exam 1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1B5B43-780A-DD4E-AA6B-4608E7B62AD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888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C99C95-185A-864D-95F9-3F2955EA40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50183" name="Straight Arrow Connector 8"/>
          <p:cNvCxnSpPr>
            <a:cxnSpLocks noChangeShapeType="1"/>
            <a:endCxn id="50179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Straight Arrow Connector 9"/>
          <p:cNvCxnSpPr>
            <a:cxnSpLocks noChangeShapeType="1"/>
            <a:stCxn id="7" idx="0"/>
            <a:endCxn id="50188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Straight Arrow Connector 10"/>
          <p:cNvCxnSpPr>
            <a:cxnSpLocks noChangeShapeType="1"/>
            <a:stCxn id="8" idx="0"/>
            <a:endCxn id="50188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50188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50189" name="Straight Arrow Connector 27"/>
          <p:cNvCxnSpPr>
            <a:cxnSpLocks noChangeShapeType="1"/>
            <a:stCxn id="18" idx="0"/>
            <a:endCxn id="50188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Arrow Connector 31"/>
          <p:cNvCxnSpPr>
            <a:cxnSpLocks noChangeShapeType="1"/>
            <a:stCxn id="6" idx="2"/>
            <a:endCxn id="50188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2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609600" y="58674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Common Issues Facing Designs 1 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Both designs involve multiple threads modifying the same data concurrently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2: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original </a:t>
            </a:r>
            <a:r>
              <a:rPr lang="en-US" altLang="x-none" dirty="0" err="1">
                <a:ea typeface="ＭＳ Ｐゴシック" charset="-128"/>
              </a:rPr>
              <a:t>TCPServerMT</a:t>
            </a:r>
            <a:r>
              <a:rPr lang="en-US" altLang="x-none" dirty="0">
                <a:ea typeface="ＭＳ Ｐゴシック" charset="-128"/>
              </a:rPr>
              <a:t>, do we have multiple threads modifying the same data concurrently?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C448A5-2A6E-4446-A2F2-FA0946FC77A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262096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welcomeSocket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30480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Concurrency and Shared Data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Concurrency is easy if threads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interact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Each thread does its own thing, ignoring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Typically, however, threads need to communicate/coordinate with each other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Communication/coordination among threads is often done by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shared</a:t>
            </a:r>
            <a:r>
              <a:rPr lang="en-US" altLang="x-none" i="1" dirty="0">
                <a:ea typeface="ＭＳ Ｐゴシック" charset="-128"/>
              </a:rPr>
              <a:t> data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9B1D9E-7569-3E4E-9C38-ED2C2CA4FE0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public class ShareExample extends Thread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private static int cnt = 0; // shared state, count </a:t>
            </a:r>
            <a:b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                            // total increases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void run()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int y = cnt;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cnt = y + 1;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endParaRPr lang="en-US" altLang="x-none" sz="18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static void main(String args[])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t1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t2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t1.start();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t2.start();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Thread.sleep(1000);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System.out.println(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cnt = 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 + cnt);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1B8FE7-A7AA-1443-A88E-E7F19109C6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6477000"/>
            <a:ext cx="739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Q: What is the result of the program?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>
                <a:ea typeface="ＭＳ Ｐゴシック" charset="-128"/>
              </a:rPr>
              <a:t>What if we add a println: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int y = cnt;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System.out.println(</a:t>
            </a:r>
            <a:r>
              <a:rPr lang="ja-JP" altLang="en-US">
                <a:latin typeface="Courier New" charset="0"/>
                <a:ea typeface="ＭＳ Ｐゴシック" charset="-128"/>
              </a:rPr>
              <a:t>“</a:t>
            </a:r>
            <a:r>
              <a:rPr lang="en-US" altLang="ja-JP">
                <a:latin typeface="Courier New" charset="0"/>
                <a:ea typeface="ＭＳ Ｐゴシック" charset="-128"/>
              </a:rPr>
              <a:t>Calculating…</a:t>
            </a:r>
            <a:r>
              <a:rPr lang="ja-JP" altLang="en-US">
                <a:latin typeface="Courier New" charset="0"/>
                <a:ea typeface="ＭＳ Ｐゴシック" charset="-128"/>
              </a:rPr>
              <a:t>”</a:t>
            </a:r>
            <a:r>
              <a:rPr lang="en-US" altLang="ja-JP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ZapfDingbats" charset="0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 cnt = y + 1;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FEFEFD-2E85-334F-A185-5F5E7184F49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Happened?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was preempted in the middle of an operation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operations from reading to writing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ea typeface="ＭＳ Ｐゴシック" charset="-128"/>
              </a:rPr>
              <a:t> should be </a:t>
            </a:r>
            <a:r>
              <a:rPr lang="en-US" altLang="x-none" i="1" dirty="0">
                <a:solidFill>
                  <a:srgbClr val="800000"/>
                </a:solidFill>
                <a:ea typeface="ＭＳ Ｐゴシック" charset="-128"/>
              </a:rPr>
              <a:t>atomic</a:t>
            </a:r>
            <a:r>
              <a:rPr lang="en-US" altLang="x-none" i="1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with no interference access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from other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But the scheduler interleaves threads and caused 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race condition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Such bugs can be extremely hard to reproduce, and also hard to debug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E19DC4-8648-CF4A-A831-D35111CCD3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Refers to mechanisms allowing a programmer to control the execution order of some operations across different threads in a concurrent program.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use Java as an example to see synchronization mechanisms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We'll look at locks first.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01C087-4427-AD42-B3AB-80BEAA05862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 (1.5)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153400" cy="28956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Only one thread can hold a lock at once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Other threads that try to acquire it </a:t>
            </a:r>
            <a:r>
              <a:rPr lang="en-US" sz="2000" i="1" dirty="0">
                <a:ea typeface="+mn-ea"/>
                <a:cs typeface="+mn-cs"/>
              </a:rPr>
              <a:t>block (or become </a:t>
            </a:r>
            <a:r>
              <a:rPr lang="en-US" sz="2000" dirty="0">
                <a:ea typeface="+mn-ea"/>
                <a:cs typeface="+mn-cs"/>
              </a:rPr>
              <a:t>suspended) until the lock becomes available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i="1" dirty="0">
                <a:ea typeface="+mn-ea"/>
                <a:cs typeface="+mn-cs"/>
              </a:rPr>
              <a:t>Reentrant lock can be reacquired by same thread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As many times as desired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 other thread may acquire a lock until it has been released the same number of times that it has been acquired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Do not worry about the reentrant perspective, consider it a lock</a:t>
            </a:r>
            <a:endParaRPr lang="en-US" sz="1800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9350C3-2793-9646-9A75-B226616791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8800" y="1674813"/>
            <a:ext cx="60960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interface Lock {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unlock();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... /* Some more stuff, also */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class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ReentrantLock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implements Lock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Fixing the </a:t>
            </a:r>
            <a:r>
              <a:rPr lang="en-US" altLang="x-none" dirty="0" err="1">
                <a:ea typeface="ＭＳ Ｐゴシック" charset="-128"/>
              </a:rPr>
              <a:t>ShareExample.java</a:t>
            </a:r>
            <a:r>
              <a:rPr lang="en-US" altLang="x-none" dirty="0">
                <a:ea typeface="ＭＳ Ｐゴシック" charset="-128"/>
              </a:rPr>
              <a:t> problem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FBB159C-25A4-244B-9549-2DF6F301E3C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667000"/>
            <a:ext cx="6781800" cy="369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import java.util.concurrent.locks.*;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public class ShareExample extends Thread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private static int cnt = 0;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static Lock lock = new ReentrantLock();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public void run()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int y =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cnt = y + 1;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recommended to use the following pattern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50EC77-8CD1-2A4F-B768-0DCB1B8C1B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743200"/>
            <a:ext cx="6781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try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// processing body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} finally {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   lock.unlock();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291DA5-DB3B-534C-9772-7FA5EF8C3834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 Latency of Basic HTTP/1.0</a:t>
            </a:r>
            <a:endParaRPr lang="en-US" altLang="x-none" sz="4400" dirty="0">
              <a:ea typeface="ＭＳ Ｐゴシック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894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11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</a:t>
            </a:r>
            <a:r>
              <a:rPr lang="en-US" altLang="x-none">
                <a:latin typeface="Courier New" charset="0"/>
                <a:ea typeface="ＭＳ Ｐゴシック" charset="-128"/>
              </a:rPr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This pattern is really common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ea typeface="+mn-ea"/>
                <a:cs typeface="+mn-cs"/>
              </a:rPr>
              <a:t>Acquire lock, do something, release lock after we are done, 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under any circumstances,  even if exception was raised, the method returned in the middle, etc.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Java has a language construct for this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synchronized (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obj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) { </a:t>
            </a:r>
            <a:r>
              <a:rPr lang="en-US" sz="2000" i="1" dirty="0">
                <a:latin typeface="Courier New" pitchFamily="49" charset="0"/>
                <a:ea typeface="+mn-ea"/>
                <a:cs typeface="Courier New" pitchFamily="49" charset="0"/>
              </a:rPr>
              <a:t>body }</a:t>
            </a:r>
          </a:p>
          <a:p>
            <a:pPr lvl="2">
              <a:buFont typeface="ZapfDingbats" pitchFamily="82" charset="2"/>
              <a:buChar char="r"/>
              <a:defRPr/>
            </a:pPr>
            <a:r>
              <a:rPr lang="en-US" sz="1600" dirty="0">
                <a:ea typeface="+mn-ea"/>
                <a:cs typeface="+mn-cs"/>
              </a:rPr>
              <a:t>Utilize the design that every Java object has its own </a:t>
            </a:r>
            <a:r>
              <a:rPr lang="en-US" sz="1600" dirty="0">
                <a:solidFill>
                  <a:srgbClr val="C00000"/>
                </a:solidFill>
              </a:rPr>
              <a:t>implicitly lock</a:t>
            </a:r>
            <a:r>
              <a:rPr lang="en-US" sz="1600" dirty="0"/>
              <a:t> object, also called the </a:t>
            </a:r>
            <a:r>
              <a:rPr lang="en-US" sz="1600" dirty="0">
                <a:solidFill>
                  <a:srgbClr val="C00000"/>
                </a:solidFill>
              </a:rPr>
              <a:t>intrinsic lock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monitor lock</a:t>
            </a:r>
            <a:r>
              <a:rPr lang="en-US" sz="1600" dirty="0"/>
              <a:t> or simply </a:t>
            </a:r>
            <a:r>
              <a:rPr lang="en-US" sz="1600" dirty="0">
                <a:solidFill>
                  <a:srgbClr val="C00000"/>
                </a:solidFill>
              </a:rPr>
              <a:t>monitor</a:t>
            </a:r>
            <a:endParaRPr lang="en-US" sz="1600" dirty="0">
              <a:solidFill>
                <a:srgbClr val="C00000"/>
              </a:solidFill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Obtains the lock associated with </a:t>
            </a:r>
            <a:r>
              <a:rPr lang="en-US" sz="1600" b="1" dirty="0" err="1">
                <a:ea typeface="+mn-ea"/>
                <a:cs typeface="+mn-cs"/>
              </a:rPr>
              <a:t>obj</a:t>
            </a:r>
            <a:endParaRPr lang="en-US" sz="1600" b="1" dirty="0"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Executes </a:t>
            </a:r>
            <a:r>
              <a:rPr lang="en-US" sz="1600" b="1" i="1" dirty="0">
                <a:ea typeface="+mn-ea"/>
                <a:cs typeface="+mn-cs"/>
              </a:rPr>
              <a:t>body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Release lock when scope is exited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Even in cases of exception or method return</a:t>
            </a:r>
            <a:endParaRPr lang="en-US" sz="1600" dirty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183531-8E9D-F848-BD1F-314996003C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7772400" cy="3048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An object and its associated lock are different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Holding the lock on an object does not affect what you can do with that object in any way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latin typeface="Courier New" charset="0"/>
                <a:ea typeface="ＭＳ Ｐゴシック" charset="-128"/>
              </a:rPr>
              <a:t>synchronized(o) { ... } // acquires lock named 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(); // someone else can call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o.x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= 3; // someone else can read and write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fields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9E6CD3-1E86-3F4D-88D6-BFE798DDF4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18288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495800" y="19050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7772400" cy="16764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A program can often use </a:t>
            </a:r>
            <a:r>
              <a:rPr lang="en-US" dirty="0">
                <a:latin typeface="Courier New"/>
                <a:ea typeface="+mn-ea"/>
                <a:cs typeface="Courier New"/>
              </a:rPr>
              <a:t>this</a:t>
            </a:r>
            <a:r>
              <a:rPr lang="en-US" dirty="0">
                <a:ea typeface="+mn-ea"/>
                <a:cs typeface="+mn-cs"/>
              </a:rPr>
              <a:t> as the object to lock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dirty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6FBEC0-ED14-F14C-8E75-C7F5FBA6ABF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1676400"/>
            <a:ext cx="4191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91200"/>
            <a:ext cx="7772400" cy="10668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sz="1800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C8F4BA-84AF-864E-957F-7F1BF125C14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1524000"/>
            <a:ext cx="4191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static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dec()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cnt--;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dec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c.dec();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06C8FB-CFEA-0647-BBDF-AFE87C3A25C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You would not need the lock for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if Java were to label the call as thread safe (synchronized)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 reason Java does not specify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as thread safe is that one could register your own socket implementation with </a:t>
            </a:r>
            <a:r>
              <a:rPr lang="en-US" altLang="x-none" sz="2400" dirty="0">
                <a:ea typeface="ＭＳ Ｐゴシック" charset="-128"/>
                <a:hlinkClick r:id="rId3"/>
              </a:rPr>
              <a:t>ServerSocket.setSocketFactory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Always consider thread safety in your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a resource is shared through concurrent read/write, write/write), consider thread-safe issues.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F2088-8758-C243-8129-7FE76DCBC84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not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137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Synchronized method invocations generally are going to be slower than non-synchronized method invocations </a:t>
            </a:r>
          </a:p>
          <a:p>
            <a:pPr lvl="1"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Synchronization gives rise to the possibility of deadlock, a severe performance problem in which your program appears to hang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58B5AA-04FB-644C-B2CF-8602B4DE3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82679"/>
              </p:ext>
            </p:extLst>
          </p:nvPr>
        </p:nvGraphicFramePr>
        <p:xfrm>
          <a:off x="990600" y="2590800"/>
          <a:ext cx="7315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(ms; 5,000,000</a:t>
                      </a:r>
                      <a:r>
                        <a:rPr lang="en-US" baseline="0" dirty="0"/>
                        <a:t> exec)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no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on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89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 and 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1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6ECD78-D262-8547-B962-4AA680C3455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87047" name="Straight Arrow Connector 8"/>
          <p:cNvCxnSpPr>
            <a:cxnSpLocks noChangeShapeType="1"/>
            <a:endCxn id="87043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Straight Arrow Connector 9"/>
          <p:cNvCxnSpPr>
            <a:cxnSpLocks noChangeShapeType="1"/>
            <a:stCxn id="7" idx="0"/>
            <a:endCxn id="87052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9" name="Straight Arrow Connector 10"/>
          <p:cNvCxnSpPr>
            <a:cxnSpLocks noChangeShapeType="1"/>
            <a:stCxn id="8" idx="0"/>
            <a:endCxn id="87052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0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7052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87053" name="Straight Arrow Connector 27"/>
          <p:cNvCxnSpPr>
            <a:cxnSpLocks noChangeShapeType="1"/>
            <a:stCxn id="18" idx="0"/>
            <a:endCxn id="87052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Straight Arrow Connector 31"/>
          <p:cNvCxnSpPr>
            <a:cxnSpLocks noChangeShapeType="1"/>
            <a:stCxn id="6" idx="2"/>
            <a:endCxn id="87052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5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7056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" y="5903913"/>
            <a:ext cx="3425825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How to turn it into</a:t>
            </a:r>
            <a:b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</a:b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working code?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529637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Recap: Substantial Efforts to Speedup HTTP/1.0</a:t>
            </a:r>
            <a:endParaRPr lang="en-US" altLang="x-none" sz="2800" dirty="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30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3CCFF2-2117-8647-986E-49495A43981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34"/>
          <p:cNvSpPr>
            <a:spLocks noChangeArrowheads="1"/>
          </p:cNvSpPr>
          <p:nvPr/>
        </p:nvSpPr>
        <p:spPr bwMode="auto">
          <a:xfrm>
            <a:off x="1524000" y="43434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9092" name="Rectangle 34"/>
          <p:cNvSpPr>
            <a:spLocks noChangeArrowheads="1"/>
          </p:cNvSpPr>
          <p:nvPr/>
        </p:nvSpPr>
        <p:spPr bwMode="auto">
          <a:xfrm>
            <a:off x="1447800" y="16764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3733800" y="3657600"/>
            <a:ext cx="5334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98A9FA-B020-AE47-84F6-63E94DE3B1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66925" y="2895600"/>
            <a:ext cx="6742113" cy="3478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while (myConn==null)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     synchronize(Q)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if (!Q.isEmpty())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   myConn = (Socket) Q.remove();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91140" name="Rectangle 35"/>
          <p:cNvSpPr>
            <a:spLocks noChangeArrowheads="1"/>
          </p:cNvSpPr>
          <p:nvPr/>
        </p:nvSpPr>
        <p:spPr bwMode="auto">
          <a:xfrm>
            <a:off x="2514600" y="228600"/>
            <a:ext cx="594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876800" y="25908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69F122-C617-CD49-A43D-CD25BF8CE6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 of ShareQ Design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89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Worker thread continually spins (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busy wait</a:t>
            </a:r>
            <a:r>
              <a:rPr lang="en-US" altLang="x-none" sz="2400" dirty="0">
                <a:ea typeface="ＭＳ Ｐゴシック" charset="-128"/>
              </a:rPr>
              <a:t>) until a condition holds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Can lead to high utilization and slow response time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Q: Does the shared </a:t>
            </a:r>
            <a:r>
              <a:rPr lang="en-US" altLang="x-none" sz="2400" dirty="0" err="1">
                <a:ea typeface="ＭＳ Ｐゴシック" charset="-128"/>
              </a:rPr>
              <a:t>welcomeSock</a:t>
            </a:r>
            <a:r>
              <a:rPr lang="en-US" altLang="x-none" sz="2400" dirty="0">
                <a:ea typeface="ＭＳ Ｐゴシック" charset="-128"/>
              </a:rPr>
              <a:t> have busy-wait?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D4BF8A-499F-8742-A08F-3C62008BC3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71800" y="2209800"/>
            <a:ext cx="6172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>
              <a:buFont typeface="ZapfDingbats" charset="0"/>
              <a:buNone/>
            </a:pP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while (true) { // spin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lock;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Q.condition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) //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something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 else {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nothing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unlock 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} //end while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Solution: Suspension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thread to sleep to avoid busy spin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life cycle: while a thread executes, it goes through a number of different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New: created but not yet started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Runnable: is running, or can run on a free CPU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Blocked: waiting for socket/I/O, a lock, or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suspend</a:t>
            </a:r>
            <a:r>
              <a:rPr lang="en-US" altLang="x-none" dirty="0">
                <a:ea typeface="ＭＳ Ｐゴシック" charset="-128"/>
              </a:rPr>
              <a:t> (wait)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Sleeping: paused for a user-specified interval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Terminated: completed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1CF6EA-888C-1640-9104-BBC15F9B4C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83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221DF3-F952-694B-9101-E064B9A434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53000" y="3981440"/>
            <a:ext cx="3014663" cy="369888"/>
            <a:chOff x="2971846" y="4648544"/>
            <a:chExt cx="3014353" cy="369332"/>
          </a:xfrm>
        </p:grpSpPr>
        <p:cxnSp>
          <p:nvCxnSpPr>
            <p:cNvPr id="101382" name="Straight Arrow Connector 7"/>
            <p:cNvCxnSpPr>
              <a:cxnSpLocks noChangeShapeType="1"/>
              <a:stCxn id="101383" idx="1"/>
            </p:cNvCxnSpPr>
            <p:nvPr/>
          </p:nvCxnSpPr>
          <p:spPr bwMode="auto">
            <a:xfrm rot="10800000">
              <a:off x="2971846" y="4800715"/>
              <a:ext cx="1752470" cy="324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3" name="TextBox 8"/>
            <p:cNvSpPr txBox="1">
              <a:spLocks noChangeArrowheads="1"/>
            </p:cNvSpPr>
            <p:nvPr/>
          </p:nvSpPr>
          <p:spPr bwMode="auto">
            <a:xfrm>
              <a:off x="4724315" y="4648544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Hold lock?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9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472231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A9B1B-1DF6-D643-AF1D-C388D99EB0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0" y="2836853"/>
            <a:ext cx="4273550" cy="1754187"/>
            <a:chOff x="3581396" y="4648550"/>
            <a:chExt cx="4272757" cy="1751691"/>
          </a:xfrm>
        </p:grpSpPr>
        <p:cxnSp>
          <p:nvCxnSpPr>
            <p:cNvPr id="103430" name="Straight Arrow Connector 7"/>
            <p:cNvCxnSpPr>
              <a:cxnSpLocks noChangeShapeType="1"/>
              <a:stCxn id="103431" idx="1"/>
            </p:cNvCxnSpPr>
            <p:nvPr/>
          </p:nvCxnSpPr>
          <p:spPr bwMode="auto">
            <a:xfrm rot="10800000" flipV="1">
              <a:off x="3581396" y="5524395"/>
              <a:ext cx="1142911" cy="417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31" name="TextBox 8"/>
            <p:cNvSpPr txBox="1">
              <a:spLocks noChangeArrowheads="1"/>
            </p:cNvSpPr>
            <p:nvPr/>
          </p:nvSpPr>
          <p:spPr bwMode="auto">
            <a:xfrm>
              <a:off x="4724307" y="4648550"/>
              <a:ext cx="3129846" cy="175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Design pattern: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 - Need to release lock to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avoid deadlock (to allow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main thread write into Q)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- Typically need to reacquire 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lock after waking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8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Every Java Object has an associated wait-set (called wait list) in addition to a lock object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7179D-B3DF-C848-86C7-B41C63B0D8F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200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2766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4724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20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Wait list object can be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manipulated only while the object lock is held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Otherwise,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IllegalMonitorStateException</a:t>
            </a:r>
            <a:r>
              <a:rPr lang="en-US" altLang="x-none" dirty="0">
                <a:ea typeface="ＭＳ Ｐゴシック" charset="-128"/>
              </a:rPr>
              <a:t> is thrown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948689-3D5F-2746-985A-F21F9A8620C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810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8862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5334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37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enters the wait-set by invoking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No other held locks are released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then the thread is suspended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 add optional time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wait(long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millis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is equivalent to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wait(0)</a:t>
            </a:r>
            <a:r>
              <a:rPr lang="en-US" altLang="x-none" dirty="0">
                <a:ea typeface="ＭＳ Ｐゴシック" charset="-128"/>
              </a:rPr>
              <a:t> – wait forever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robust programs, it is typically a good idea to add a timer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5C3306-E7C2-DD4A-B5F6-48C072D4A7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7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98284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DFB930-99C5-CA42-9ADF-4CBB5B8F8E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838200" y="2398713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43400" y="0"/>
            <a:ext cx="41910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if (! Q.isEmpty()) // {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  myConn = Q.remove();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962400"/>
            <a:ext cx="2438400" cy="1200150"/>
            <a:chOff x="152399" y="3962400"/>
            <a:chExt cx="2438401" cy="1200329"/>
          </a:xfrm>
        </p:grpSpPr>
        <p:sp>
          <p:nvSpPr>
            <p:cNvPr id="111622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11623" name="Straight Arrow Connector 14"/>
            <p:cNvCxnSpPr>
              <a:cxnSpLocks noChangeShapeType="1"/>
              <a:stCxn id="111622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51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Wait-set and Notification (cont)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released from the wait-set when: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notifyAll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threads released (typically recommended)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notify()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One thread selected at </a:t>
            </a:r>
            <a:r>
              <a:rPr lang="ja-JP" altLang="en-US" sz="1800" dirty="0">
                <a:ea typeface="ＭＳ Ｐゴシック" charset="-128"/>
              </a:rPr>
              <a:t>‘</a:t>
            </a:r>
            <a:r>
              <a:rPr lang="en-US" altLang="ja-JP" sz="1800" dirty="0">
                <a:ea typeface="ＭＳ Ｐゴシック" charset="-128"/>
              </a:rPr>
              <a:t>random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 for release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specified time-out elapses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thread has its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interrupt()</a:t>
            </a:r>
            <a:r>
              <a:rPr lang="en-US" altLang="x-none" sz="2000" dirty="0">
                <a:ea typeface="ＭＳ Ｐゴシック" charset="-128"/>
              </a:rPr>
              <a:t> method invoked</a:t>
            </a:r>
          </a:p>
          <a:p>
            <a:pPr lvl="2"/>
            <a:r>
              <a:rPr lang="en-US" altLang="x-none" sz="1800" dirty="0" err="1">
                <a:latin typeface="Courier New" charset="0"/>
                <a:ea typeface="ＭＳ Ｐゴシック" charset="-128"/>
              </a:rPr>
              <a:t>InterruptedException</a:t>
            </a:r>
            <a:r>
              <a:rPr lang="en-US" altLang="x-none" sz="1800" dirty="0">
                <a:ea typeface="ＭＳ Ｐゴシック" charset="-128"/>
              </a:rPr>
              <a:t> thrown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spurious wakeup occurs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Not (yet!) </a:t>
            </a:r>
            <a:r>
              <a:rPr lang="en-US" altLang="x-none" sz="1800" dirty="0" err="1">
                <a:ea typeface="ＭＳ Ｐゴシック" charset="-128"/>
              </a:rPr>
              <a:t>spec’</a:t>
            </a:r>
            <a:r>
              <a:rPr lang="en-US" altLang="ja-JP" sz="1800" dirty="0" err="1">
                <a:ea typeface="ＭＳ Ｐゴシック" charset="-128"/>
              </a:rPr>
              <a:t>ed</a:t>
            </a:r>
            <a:r>
              <a:rPr lang="en-US" altLang="ja-JP" sz="1800" dirty="0">
                <a:ea typeface="ＭＳ Ｐゴシック" charset="-128"/>
              </a:rPr>
              <a:t> but an inherited property of underlying synchronization mechanisms e.g., POSIX condition variables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C624F-EDBC-C745-9254-4614DA01C7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36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Notification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Caller of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notify()</a:t>
            </a:r>
            <a:r>
              <a:rPr lang="en-US" altLang="x-none" dirty="0">
                <a:ea typeface="ＭＳ Ｐゴシック" charset="-128"/>
              </a:rPr>
              <a:t> must hold lock associated with the object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Those threads awoken must reacquire lock before continuing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(This is part of the function; you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need to do it explicitly)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Can’</a:t>
            </a:r>
            <a:r>
              <a:rPr lang="en-US" altLang="ja-JP" dirty="0">
                <a:ea typeface="ＭＳ Ｐゴシック" charset="-128"/>
              </a:rPr>
              <a:t>t be acquired until notifying thread releases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released thread contends with all other threads for the lock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CB52CB-5B61-714C-AEB0-1A6BA244A9A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7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 Thread</a:t>
            </a: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926D57-2CCA-0145-8DA6-364179D8DBE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20163" name="Rectangle 34"/>
          <p:cNvSpPr>
            <a:spLocks noChangeArrowheads="1"/>
          </p:cNvSpPr>
          <p:nvPr/>
        </p:nvSpPr>
        <p:spPr bwMode="auto">
          <a:xfrm>
            <a:off x="606425" y="4262438"/>
            <a:ext cx="54864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Q.notifyAll();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7764" name="Rectangle 34"/>
          <p:cNvSpPr>
            <a:spLocks noChangeArrowheads="1"/>
          </p:cNvSpPr>
          <p:nvPr/>
        </p:nvSpPr>
        <p:spPr bwMode="auto">
          <a:xfrm>
            <a:off x="606425" y="1443038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892425" y="3805238"/>
            <a:ext cx="381000" cy="3810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7766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791200"/>
            <a:ext cx="1219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7769" name="Straight Arrow Connector 8"/>
          <p:cNvCxnSpPr>
            <a:cxnSpLocks noChangeShapeType="1"/>
            <a:endCxn id="117766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0" name="Straight Arrow Connector 10"/>
          <p:cNvCxnSpPr>
            <a:cxnSpLocks noChangeShapeType="1"/>
            <a:stCxn id="10" idx="0"/>
            <a:endCxn id="117773" idx="5"/>
          </p:cNvCxnSpPr>
          <p:nvPr/>
        </p:nvCxnSpPr>
        <p:spPr bwMode="auto">
          <a:xfrm flipH="1" flipV="1">
            <a:off x="8298235" y="4971256"/>
            <a:ext cx="236165" cy="819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1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7773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7774" name="Straight Arrow Connector 27"/>
          <p:cNvCxnSpPr>
            <a:cxnSpLocks noChangeShapeType="1"/>
            <a:stCxn id="14" idx="0"/>
            <a:endCxn id="117773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5" name="Straight Arrow Connector 31"/>
          <p:cNvCxnSpPr>
            <a:cxnSpLocks noChangeShapeType="1"/>
            <a:stCxn id="9" idx="2"/>
            <a:endCxn id="117773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68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4732338"/>
            <a:ext cx="4941888" cy="1197119"/>
            <a:chOff x="0" y="4732338"/>
            <a:chExt cx="4941888" cy="1197119"/>
          </a:xfrm>
        </p:grpSpPr>
        <p:sp>
          <p:nvSpPr>
            <p:cNvPr id="119829" name="Rectangle 2"/>
            <p:cNvSpPr>
              <a:spLocks noChangeArrowheads="1"/>
            </p:cNvSpPr>
            <p:nvPr/>
          </p:nvSpPr>
          <p:spPr bwMode="auto">
            <a:xfrm>
              <a:off x="1284288" y="5211907"/>
              <a:ext cx="3657600" cy="717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grpSp>
          <p:nvGrpSpPr>
            <p:cNvPr id="119830" name="Group 9"/>
            <p:cNvGrpSpPr>
              <a:grpSpLocks/>
            </p:cNvGrpSpPr>
            <p:nvPr/>
          </p:nvGrpSpPr>
          <p:grpSpPr bwMode="auto">
            <a:xfrm>
              <a:off x="0" y="4732338"/>
              <a:ext cx="1284288" cy="735012"/>
              <a:chOff x="5164821" y="4808982"/>
              <a:chExt cx="1283442" cy="734990"/>
            </a:xfrm>
          </p:grpSpPr>
          <p:cxnSp>
            <p:nvCxnSpPr>
              <p:cNvPr id="119831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6130852" y="5212794"/>
                <a:ext cx="317411" cy="3311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832" name="TextBox 8"/>
              <p:cNvSpPr txBox="1">
                <a:spLocks noChangeArrowheads="1"/>
              </p:cNvSpPr>
              <p:nvPr/>
            </p:nvSpPr>
            <p:spPr bwMode="auto">
              <a:xfrm>
                <a:off x="5164821" y="4808982"/>
                <a:ext cx="1095584" cy="369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altLang="x-none" sz="1800">
                    <a:solidFill>
                      <a:srgbClr val="FF0000"/>
                    </a:solidFill>
                    <a:latin typeface="Arial" charset="0"/>
                  </a:rPr>
                  <a:t>Suspend</a:t>
                </a:r>
                <a:endParaRPr lang="en-US" altLang="x-none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19810" name="Title 1"/>
          <p:cNvSpPr>
            <a:spLocks noGrp="1"/>
          </p:cNvSpPr>
          <p:nvPr>
            <p:ph type="title"/>
          </p:nvPr>
        </p:nvSpPr>
        <p:spPr>
          <a:xfrm>
            <a:off x="5908675" y="0"/>
            <a:ext cx="2411413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74A2AE-362A-7448-AB53-6FB1CEEE3B5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2847975" y="32766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9814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791200"/>
            <a:ext cx="1219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9817" name="Straight Arrow Connector 8"/>
          <p:cNvCxnSpPr>
            <a:cxnSpLocks noChangeShapeType="1"/>
            <a:endCxn id="119814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Arrow Connector 10"/>
          <p:cNvCxnSpPr>
            <a:cxnSpLocks noChangeShapeType="1"/>
            <a:stCxn id="10" idx="0"/>
            <a:endCxn id="119821" idx="5"/>
          </p:cNvCxnSpPr>
          <p:nvPr/>
        </p:nvCxnSpPr>
        <p:spPr bwMode="auto">
          <a:xfrm flipH="1" flipV="1">
            <a:off x="8298235" y="4971256"/>
            <a:ext cx="236165" cy="819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9821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9822" name="Straight Arrow Connector 27"/>
          <p:cNvCxnSpPr>
            <a:cxnSpLocks noChangeShapeType="1"/>
            <a:stCxn id="14" idx="0"/>
            <a:endCxn id="119821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Arrow Connector 31"/>
          <p:cNvCxnSpPr>
            <a:cxnSpLocks noChangeShapeType="1"/>
            <a:stCxn id="9" idx="2"/>
            <a:endCxn id="119821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Rectangle 4"/>
          <p:cNvSpPr>
            <a:spLocks noChangeArrowheads="1"/>
          </p:cNvSpPr>
          <p:nvPr/>
        </p:nvSpPr>
        <p:spPr bwMode="auto">
          <a:xfrm>
            <a:off x="423863" y="207963"/>
            <a:ext cx="5513387" cy="304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x-none" sz="1600">
                <a:latin typeface="Courier New" charset="0"/>
              </a:rPr>
              <a:t> while (myConn==null)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latin typeface="Courier New" charset="0"/>
              </a:rPr>
              <a:t>     synchronize(Q)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if (! Q.isEmpty()) //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  myConn = Q.remove();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}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9825" name="Rectangle 21"/>
          <p:cNvSpPr>
            <a:spLocks noChangeArrowheads="1"/>
          </p:cNvSpPr>
          <p:nvPr/>
        </p:nvSpPr>
        <p:spPr bwMode="auto">
          <a:xfrm>
            <a:off x="1255713" y="1008063"/>
            <a:ext cx="3657600" cy="1684337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119826" name="Group 9"/>
          <p:cNvGrpSpPr>
            <a:grpSpLocks/>
          </p:cNvGrpSpPr>
          <p:nvPr/>
        </p:nvGrpSpPr>
        <p:grpSpPr bwMode="auto">
          <a:xfrm>
            <a:off x="0" y="687388"/>
            <a:ext cx="1284288" cy="735012"/>
            <a:chOff x="5164821" y="4808982"/>
            <a:chExt cx="1283442" cy="734990"/>
          </a:xfrm>
        </p:grpSpPr>
        <p:cxnSp>
          <p:nvCxnSpPr>
            <p:cNvPr id="119827" name="Straight Arrow Connector 7"/>
            <p:cNvCxnSpPr>
              <a:cxnSpLocks noChangeShapeType="1"/>
            </p:cNvCxnSpPr>
            <p:nvPr/>
          </p:nvCxnSpPr>
          <p:spPr bwMode="auto">
            <a:xfrm>
              <a:off x="6130852" y="5212794"/>
              <a:ext cx="317411" cy="331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28" name="TextBox 8"/>
            <p:cNvSpPr txBox="1">
              <a:spLocks noChangeArrowheads="1"/>
            </p:cNvSpPr>
            <p:nvPr/>
          </p:nvSpPr>
          <p:spPr bwMode="auto">
            <a:xfrm>
              <a:off x="5164821" y="4808982"/>
              <a:ext cx="1172249" cy="36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Busy wait</a:t>
              </a:r>
              <a:endParaRPr lang="en-US" altLang="x-none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09575" y="3470970"/>
            <a:ext cx="5513388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>
                <a:latin typeface="Courier New" charset="0"/>
              </a:rPr>
              <a:t>while (</a:t>
            </a:r>
            <a:r>
              <a:rPr lang="en-US" altLang="x-none" sz="1600" dirty="0" err="1">
                <a:latin typeface="Courier New" charset="0"/>
              </a:rPr>
              <a:t>myConn</a:t>
            </a:r>
            <a:r>
              <a:rPr lang="en-US" altLang="x-none" sz="1600" dirty="0">
                <a:latin typeface="Courier New" charset="0"/>
              </a:rPr>
              <a:t>==null) {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synchronize(Q) {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if (!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//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} else {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x-none" sz="1600" b="1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 lvl="1" algn="l" eaLnBrk="1" hangingPunct="1"/>
            <a:r>
              <a:rPr lang="zh-CN" altLang="en-US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// process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6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98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Worker: Another Format</a:t>
            </a:r>
          </a:p>
        </p:txBody>
      </p:sp>
      <p:sp>
        <p:nvSpPr>
          <p:cNvPr id="1218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D080F0F-398E-C541-8C45-6B048AFBE3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838200" y="1957388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521075"/>
            <a:ext cx="2438400" cy="1200150"/>
            <a:chOff x="152399" y="3962400"/>
            <a:chExt cx="2438401" cy="1200329"/>
          </a:xfrm>
        </p:grpSpPr>
        <p:sp>
          <p:nvSpPr>
            <p:cNvPr id="121861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21862" name="Straight Arrow Connector 14"/>
            <p:cNvCxnSpPr>
              <a:cxnSpLocks noChangeShapeType="1"/>
              <a:stCxn id="121861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074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A97ED0-197F-7847-90D1-78A864FEE67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2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Guardian via Suspension: Waiting</a:t>
            </a:r>
          </a:p>
        </p:txBody>
      </p:sp>
      <p:sp>
        <p:nvSpPr>
          <p:cNvPr id="1259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3A0C59-2FF9-D34B-B9C9-86DA5A8D12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533400" y="1676400"/>
            <a:ext cx="8305800" cy="2678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synchronized (obj)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while</a:t>
            </a: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(!condition)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try { obj.wait(); }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catch (InterruptedException ex)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{ ... }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while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// make use of condition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sync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724400"/>
            <a:ext cx="79248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FFC000"/>
                </a:solidFill>
                <a:latin typeface="Comic Sans MS"/>
                <a:ea typeface="ＭＳ Ｐゴシック" charset="0"/>
                <a:cs typeface="ＭＳ Ｐゴシック" charset="0"/>
              </a:rPr>
              <a:t>Golden rule</a:t>
            </a: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: Always test a condition in a loop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Change of state may not be what you need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Condition may have changed again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Break the rule only after you are sure that it is safe to do so</a:t>
            </a:r>
          </a:p>
        </p:txBody>
      </p:sp>
    </p:spTree>
    <p:extLst>
      <p:ext uri="{BB962C8B-B14F-4D97-AF65-F5344CB8AC3E}">
        <p14:creationId xmlns:p14="http://schemas.microsoft.com/office/powerpoint/2010/main" val="3226695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Guarding via Suspension: Changing a Condition</a:t>
            </a:r>
          </a:p>
        </p:txBody>
      </p:sp>
      <p:sp>
        <p:nvSpPr>
          <p:cNvPr id="1280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1913A-C8A3-724B-9917-39DB5572AD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381000" y="2057400"/>
            <a:ext cx="8610600" cy="181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synchronized (obj) {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condition = true;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obj.notifyAll(); // or obj.notify()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572000"/>
            <a:ext cx="7924800" cy="1274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Typically use 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notifyAll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There are subtle issues using notify(), in particular when there is interrupt</a:t>
            </a:r>
          </a:p>
        </p:txBody>
      </p:sp>
    </p:spTree>
    <p:extLst>
      <p:ext uri="{BB962C8B-B14F-4D97-AF65-F5344CB8AC3E}">
        <p14:creationId xmlns:p14="http://schemas.microsoft.com/office/powerpoint/2010/main" val="3539358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517525" y="13716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of wait(), </a:t>
            </a:r>
            <a:r>
              <a:rPr lang="en-US" altLang="x-none" sz="2400" dirty="0" err="1">
                <a:ea typeface="ＭＳ Ｐゴシック" charset="-128"/>
              </a:rPr>
              <a:t>notifyAll</a:t>
            </a:r>
            <a:r>
              <a:rPr lang="en-US" altLang="x-none" sz="2400" dirty="0">
                <a:ea typeface="ＭＳ Ｐゴシック" charset="-128"/>
              </a:rPr>
              <a:t>() and notify() similar 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queues of classic Monitors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variables of POSIX </a:t>
            </a:r>
            <a:r>
              <a:rPr lang="en-US" altLang="x-none" sz="2000" dirty="0" err="1">
                <a:ea typeface="ＭＳ Ｐゴシック" charset="-128"/>
              </a:rPr>
              <a:t>PThreads</a:t>
            </a:r>
            <a:r>
              <a:rPr lang="en-US" altLang="x-none" sz="2000" dirty="0">
                <a:ea typeface="ＭＳ Ｐゴシック" charset="-128"/>
              </a:rPr>
              <a:t>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 C# it is called Monitor (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http://msdn.microsoft.com/en-us/library/ms173179.aspx)</a:t>
            </a:r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Python Thread module in its Standard Library is based on Java Thread model (https://</a:t>
            </a:r>
            <a:r>
              <a:rPr lang="en-US" altLang="x-none" sz="2400" dirty="0" err="1">
                <a:ea typeface="ＭＳ Ｐゴシック" charset="-128"/>
              </a:rPr>
              <a:t>docs.python.org</a:t>
            </a:r>
            <a:r>
              <a:rPr lang="en-US" altLang="x-none" sz="2400" dirty="0">
                <a:ea typeface="ＭＳ Ｐゴシック" charset="-128"/>
              </a:rPr>
              <a:t>/3/library/</a:t>
            </a:r>
            <a:r>
              <a:rPr lang="en-US" altLang="x-none" sz="2400" dirty="0" err="1">
                <a:ea typeface="ＭＳ Ｐゴシック" charset="-128"/>
              </a:rPr>
              <a:t>threading.html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 design of this module is loosely based on Java</a:t>
            </a:r>
            <a:r>
              <a:rPr lang="en-US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s threading model. However, where Java makes locks and condition variables basic behavior of every object, they are separate objects in Python.</a:t>
            </a:r>
            <a:r>
              <a:rPr lang="en-US" altLang="en-US" sz="2000" dirty="0">
                <a:ea typeface="ＭＳ Ｐゴシック" charset="-128"/>
              </a:rPr>
              <a:t>”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057432-10A0-FE4E-85DE-4CAB253C7D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0111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(1.5)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7772400" cy="3352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Condition created from a Lock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await</a:t>
            </a:r>
            <a:r>
              <a:rPr lang="en-US" altLang="x-none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But not any other locks held by this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Adds this thread to wait set for 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Blocks the thread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latin typeface="Courier New" charset="0"/>
                <a:ea typeface="ＭＳ Ｐゴシック" charset="-128"/>
              </a:rPr>
              <a:t>signallAll</a:t>
            </a:r>
            <a:r>
              <a:rPr lang="en-US" altLang="x-none" sz="2400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Resumes all threads on lock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wait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Those threads must reacquire lock before continuing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(This is part of the function; you don</a:t>
            </a:r>
            <a:r>
              <a:rPr lang="ja-JP" altLang="en-US" sz="1600">
                <a:ea typeface="ＭＳ Ｐゴシック" charset="-128"/>
              </a:rPr>
              <a:t>’</a:t>
            </a:r>
            <a:r>
              <a:rPr lang="en-US" altLang="ja-JP" sz="1600" dirty="0">
                <a:ea typeface="ＭＳ Ｐゴシック" charset="-128"/>
              </a:rPr>
              <a:t>t need to do it explicitly)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EDF353-24E6-FF42-896C-021ABA5595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143000" y="1447800"/>
            <a:ext cx="73914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Lock { Condition newCondition(); ...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Condition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signalAll(); ...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32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21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85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Producer/Consumer Example</a:t>
            </a:r>
          </a:p>
        </p:txBody>
      </p:sp>
      <p:sp>
        <p:nvSpPr>
          <p:cNvPr id="134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C639905-52C8-1D41-A93C-A52B67D765F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4147" name="Rectangle 4"/>
          <p:cNvSpPr>
            <a:spLocks noChangeArrowheads="1"/>
          </p:cNvSpPr>
          <p:nvPr/>
        </p:nvSpPr>
        <p:spPr bwMode="auto">
          <a:xfrm>
            <a:off x="1752600" y="16764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Lock lock = new ReentrantLock();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Condition ready = lock.newCondition();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boolean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value;</a:t>
            </a:r>
          </a:p>
        </p:txBody>
      </p:sp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533400" y="3657600"/>
            <a:ext cx="3886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void produce(Object o)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 = o;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true;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34149" name="Rectangle 6"/>
          <p:cNvSpPr>
            <a:spLocks noChangeArrowheads="1"/>
          </p:cNvSpPr>
          <p:nvPr/>
        </p:nvSpPr>
        <p:spPr bwMode="auto">
          <a:xfrm>
            <a:off x="4267200" y="3581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consume()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(!valueReady)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Object o = value;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7548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Blocking Queues in Java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337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Pattern for producer/consumer pattern with blocking,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put/take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handy implementations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LinkedBlockingQueue</a:t>
            </a:r>
            <a:r>
              <a:rPr lang="en-US" altLang="x-none" dirty="0">
                <a:ea typeface="ＭＳ Ｐゴシック" charset="-128"/>
              </a:rPr>
              <a:t> (FIFO, may be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ArrayBlockingQueue</a:t>
            </a:r>
            <a:r>
              <a:rPr lang="en-US" altLang="x-none" dirty="0">
                <a:ea typeface="ＭＳ Ｐゴシック" charset="-128"/>
              </a:rPr>
              <a:t> (FIFO,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(plus a couple more)</a:t>
            </a: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577270-DB3A-8346-87E6-902AB1E2A0A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8" name="Rectangle 1"/>
          <p:cNvSpPr>
            <a:spLocks noChangeArrowheads="1"/>
          </p:cNvSpPr>
          <p:nvPr/>
        </p:nvSpPr>
        <p:spPr bwMode="auto">
          <a:xfrm>
            <a:off x="585788" y="5492750"/>
            <a:ext cx="773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https://docs.oracle.com/javase/8/docs/api/java/util/concurrent/BlockingQueue.html</a:t>
            </a:r>
          </a:p>
        </p:txBody>
      </p:sp>
    </p:spTree>
    <p:extLst>
      <p:ext uri="{BB962C8B-B14F-4D97-AF65-F5344CB8AC3E}">
        <p14:creationId xmlns:p14="http://schemas.microsoft.com/office/powerpoint/2010/main" val="847735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Beyond Class: Complete Java Concurrency Framework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51816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Executors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Executor</a:t>
            </a: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Callable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>
                <a:latin typeface="Arial" charset="0"/>
                <a:ea typeface="ＭＳ Ｐゴシック" charset="-128"/>
              </a:rPr>
              <a:t>Future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ScheduledFuture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Delayed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AbstractExecutorService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Executors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FutureTask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ExecutorCompletionService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Queues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ConcurrentLinkedQueue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LinkedBlockingQueue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ArrayBlockingQueue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SynchronousQueue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PriorityBlockingQueue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DelayQueue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DCF52-8556-BC42-A62C-9D5840A46C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267200" y="1568450"/>
            <a:ext cx="4572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Concurrent Collections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ConcurrentHashMap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CopyOnWriteArray{List,Set}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Synchronizers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CountDownLatch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Semaphore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Exchanger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CyclicBarrier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Locks: java.util.concurrent.locks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Condition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ReadWriteLock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AbstractQueuedSynchronizer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LockSupport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ReentrantReadWriteLock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Atomics: java.util.concurrent.atomic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Atomic[Type]Array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Atomic[Type]FieldUpdater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Atomic{Markable,Stampable}Reference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81400" y="6400800"/>
            <a:ext cx="289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See jcf slides for a tutorial.</a:t>
            </a:r>
          </a:p>
        </p:txBody>
      </p:sp>
    </p:spTree>
    <p:extLst>
      <p:ext uri="{BB962C8B-B14F-4D97-AF65-F5344CB8AC3E}">
        <p14:creationId xmlns:p14="http://schemas.microsoft.com/office/powerpoint/2010/main" val="2112255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Correctness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928938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Threaded programs are typically more complex.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types of properties do you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analyze to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verify server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correctness?</a:t>
            </a: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FA613F-37BD-5E49-B31F-FA90DB5E3E0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8244" name="Rectangle 34"/>
          <p:cNvSpPr>
            <a:spLocks noChangeArrowheads="1"/>
          </p:cNvSpPr>
          <p:nvPr/>
        </p:nvSpPr>
        <p:spPr bwMode="auto">
          <a:xfrm>
            <a:off x="3505200" y="3864421"/>
            <a:ext cx="5486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master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3505200" y="228600"/>
            <a:ext cx="5486400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worker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} // end of sync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process request in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</p:spTree>
    <p:extLst>
      <p:ext uri="{BB962C8B-B14F-4D97-AF65-F5344CB8AC3E}">
        <p14:creationId xmlns:p14="http://schemas.microsoft.com/office/powerpoint/2010/main" val="20285751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Key Correctness Properties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05FCC9-B39B-E447-AD5D-72F1DA6C88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732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Safety Properties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safety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are formal techniques to model server programs and analyze their properties, but we will use basic analysis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This is enough in many cases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0A28F4-9C92-9F45-B5D0-B0CC7712BD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Make Program Explicit</a:t>
            </a:r>
          </a:p>
        </p:txBody>
      </p:sp>
      <p:sp>
        <p:nvSpPr>
          <p:cNvPr id="1443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F3364F-2193-3F4E-AA43-FB4B8CBCFE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7" name="Rectangle 34"/>
          <p:cNvSpPr>
            <a:spLocks noChangeArrowheads="1"/>
          </p:cNvSpPr>
          <p:nvPr/>
        </p:nvSpPr>
        <p:spPr bwMode="auto">
          <a:xfrm>
            <a:off x="1219200" y="1524000"/>
            <a:ext cx="59436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1219200" y="4230688"/>
            <a:ext cx="5943600" cy="2554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run()</a:t>
            </a:r>
          </a:p>
        </p:txBody>
      </p:sp>
    </p:spTree>
    <p:extLst>
      <p:ext uri="{BB962C8B-B14F-4D97-AF65-F5344CB8AC3E}">
        <p14:creationId xmlns:p14="http://schemas.microsoft.com/office/powerpoint/2010/main" val="28209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770FE2-D74B-7C47-99A9-33B217EDEC5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4"/>
          <p:cNvSpPr>
            <a:spLocks noChangeArrowheads="1"/>
          </p:cNvSpPr>
          <p:nvPr/>
        </p:nvSpPr>
        <p:spPr bwMode="auto">
          <a:xfrm>
            <a:off x="914400" y="70340"/>
            <a:ext cx="693420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(true)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// get next request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4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} // end of while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sync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3225775"/>
            <a:ext cx="6934200" cy="37548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yield until marked to wake;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} // end of while</a:t>
            </a: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6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610601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(Dispatcher)</a:t>
            </a:r>
          </a:p>
        </p:txBody>
      </p:sp>
      <p:sp>
        <p:nvSpPr>
          <p:cNvPr id="148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658D3C-305A-AE4F-B61D-3560EB8C60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3" name="Oval 4"/>
          <p:cNvSpPr>
            <a:spLocks noChangeArrowheads="1"/>
          </p:cNvSpPr>
          <p:nvPr/>
        </p:nvSpPr>
        <p:spPr bwMode="auto">
          <a:xfrm>
            <a:off x="7620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48484" name="Rectangle 34"/>
          <p:cNvSpPr>
            <a:spLocks noChangeArrowheads="1"/>
          </p:cNvSpPr>
          <p:nvPr/>
        </p:nvSpPr>
        <p:spPr bwMode="auto">
          <a:xfrm>
            <a:off x="1600200" y="1981200"/>
            <a:ext cx="601980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  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48485" name="Oval 6"/>
          <p:cNvSpPr>
            <a:spLocks noChangeArrowheads="1"/>
          </p:cNvSpPr>
          <p:nvPr/>
        </p:nvSpPr>
        <p:spPr bwMode="auto">
          <a:xfrm>
            <a:off x="2590800" y="54102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6" name="Oval 8"/>
          <p:cNvSpPr>
            <a:spLocks noChangeArrowheads="1"/>
          </p:cNvSpPr>
          <p:nvPr/>
        </p:nvSpPr>
        <p:spPr bwMode="auto">
          <a:xfrm>
            <a:off x="43434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7" name="Oval 9"/>
          <p:cNvSpPr>
            <a:spLocks noChangeArrowheads="1"/>
          </p:cNvSpPr>
          <p:nvPr/>
        </p:nvSpPr>
        <p:spPr bwMode="auto">
          <a:xfrm>
            <a:off x="6705600" y="53340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48488" name="Straight Arrow Connector 11"/>
          <p:cNvCxnSpPr>
            <a:cxnSpLocks noChangeShapeType="1"/>
            <a:stCxn id="148483" idx="6"/>
            <a:endCxn id="148485" idx="2"/>
          </p:cNvCxnSpPr>
          <p:nvPr/>
        </p:nvCxnSpPr>
        <p:spPr bwMode="auto">
          <a:xfrm>
            <a:off x="21336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89" name="Straight Arrow Connector 13"/>
          <p:cNvCxnSpPr>
            <a:cxnSpLocks noChangeShapeType="1"/>
            <a:stCxn id="148485" idx="6"/>
            <a:endCxn id="148486" idx="2"/>
          </p:cNvCxnSpPr>
          <p:nvPr/>
        </p:nvCxnSpPr>
        <p:spPr bwMode="auto">
          <a:xfrm>
            <a:off x="38862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0" name="Straight Arrow Connector 15"/>
          <p:cNvCxnSpPr>
            <a:cxnSpLocks noChangeShapeType="1"/>
            <a:stCxn id="148486" idx="6"/>
            <a:endCxn id="148487" idx="2"/>
          </p:cNvCxnSpPr>
          <p:nvPr/>
        </p:nvCxnSpPr>
        <p:spPr bwMode="auto">
          <a:xfrm flipV="1">
            <a:off x="5715000" y="59817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556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Server Processing Steps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3505200" y="1066800"/>
            <a:ext cx="2819400" cy="5029200"/>
            <a:chOff x="2208" y="432"/>
            <a:chExt cx="1776" cy="3168"/>
          </a:xfrm>
        </p:grpSpPr>
        <p:sp>
          <p:nvSpPr>
            <p:cNvPr id="76810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Accept Client</a:t>
              </a:r>
            </a:p>
            <a:p>
              <a:r>
                <a:rPr lang="en-US" altLang="x-none" sz="2000"/>
                <a:t>Connection</a:t>
              </a: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</a:t>
              </a:r>
            </a:p>
            <a:p>
              <a:r>
                <a:rPr lang="en-US" altLang="x-none" sz="2000"/>
                <a:t>Request</a:t>
              </a:r>
            </a:p>
          </p:txBody>
        </p:sp>
        <p:sp>
          <p:nvSpPr>
            <p:cNvPr id="76812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Find</a:t>
              </a:r>
            </a:p>
            <a:p>
              <a:r>
                <a:rPr lang="en-US" altLang="x-none" sz="2000"/>
                <a:t>File</a:t>
              </a:r>
            </a:p>
          </p:txBody>
        </p:sp>
        <p:sp>
          <p:nvSpPr>
            <p:cNvPr id="76813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Send</a:t>
              </a:r>
            </a:p>
            <a:p>
              <a:r>
                <a:rPr lang="en-US" altLang="x-none" sz="2000"/>
                <a:t>Response Header</a:t>
              </a:r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 File</a:t>
              </a:r>
            </a:p>
            <a:p>
              <a:r>
                <a:rPr lang="en-US" altLang="x-none" sz="2000"/>
                <a:t>Send Data</a:t>
              </a:r>
            </a:p>
          </p:txBody>
        </p:sp>
        <p:sp>
          <p:nvSpPr>
            <p:cNvPr id="76815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Freeform 14"/>
            <p:cNvSpPr>
              <a:spLocks/>
            </p:cNvSpPr>
            <p:nvPr/>
          </p:nvSpPr>
          <p:spPr bwMode="auto">
            <a:xfrm>
              <a:off x="3504" y="302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480 w 480"/>
                <a:gd name="T3" fmla="*/ 288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3" name="Line 16"/>
          <p:cNvSpPr>
            <a:spLocks noChangeShapeType="1"/>
          </p:cNvSpPr>
          <p:nvPr/>
        </p:nvSpPr>
        <p:spPr bwMode="auto">
          <a:xfrm flipH="1">
            <a:off x="5638800" y="3429000"/>
            <a:ext cx="914400" cy="381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7"/>
          <p:cNvSpPr>
            <a:spLocks noChangeShapeType="1"/>
          </p:cNvSpPr>
          <p:nvPr/>
        </p:nvSpPr>
        <p:spPr bwMode="auto">
          <a:xfrm flipH="1">
            <a:off x="5715000" y="3657600"/>
            <a:ext cx="838200" cy="13716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9"/>
          <p:cNvSpPr>
            <a:spLocks noChangeShapeType="1"/>
          </p:cNvSpPr>
          <p:nvPr/>
        </p:nvSpPr>
        <p:spPr bwMode="auto">
          <a:xfrm flipV="1">
            <a:off x="2286000" y="1905000"/>
            <a:ext cx="1066800" cy="14478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0"/>
          <p:cNvSpPr>
            <a:spLocks noChangeShapeType="1"/>
          </p:cNvSpPr>
          <p:nvPr/>
        </p:nvSpPr>
        <p:spPr bwMode="auto">
          <a:xfrm flipV="1">
            <a:off x="2286000" y="2743200"/>
            <a:ext cx="1066800" cy="762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1"/>
          <p:cNvSpPr>
            <a:spLocks noChangeShapeType="1"/>
          </p:cNvSpPr>
          <p:nvPr/>
        </p:nvSpPr>
        <p:spPr bwMode="auto">
          <a:xfrm>
            <a:off x="2286000" y="3733800"/>
            <a:ext cx="1177925" cy="1462088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22"/>
          <p:cNvSpPr>
            <a:spLocks noChangeArrowheads="1"/>
          </p:cNvSpPr>
          <p:nvPr/>
        </p:nvSpPr>
        <p:spPr bwMode="auto">
          <a:xfrm>
            <a:off x="6553200" y="28956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disk I/O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90563" y="29718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network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37CDFFF-3B52-6E4C-8C04-AD59934A3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70982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(Service)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DC070B-6F35-7840-83AD-BD17BEA540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1066800" y="1387475"/>
            <a:ext cx="6934200" cy="310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4007" y="4572000"/>
            <a:ext cx="8439150" cy="2286000"/>
            <a:chOff x="84007" y="4572000"/>
            <a:chExt cx="8439150" cy="2286000"/>
          </a:xfrm>
        </p:grpSpPr>
        <p:sp>
          <p:nvSpPr>
            <p:cNvPr id="150533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150536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37" name="Straight Arrow Connector 9"/>
            <p:cNvCxnSpPr>
              <a:cxnSpLocks noChangeShapeType="1"/>
              <a:stCxn id="150533" idx="6"/>
              <a:endCxn id="150534" idx="2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8" name="Straight Arrow Connector 10"/>
            <p:cNvCxnSpPr>
              <a:cxnSpLocks noChangeShapeType="1"/>
              <a:stCxn id="150534" idx="6"/>
              <a:endCxn id="150535" idx="2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9" name="Straight Arrow Connector 11"/>
            <p:cNvCxnSpPr>
              <a:cxnSpLocks noChangeShapeType="1"/>
              <a:stCxn id="150535" idx="6"/>
              <a:endCxn id="150536" idx="2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0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150541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150542" name="Straight Arrow Connector 21"/>
            <p:cNvCxnSpPr>
              <a:cxnSpLocks noChangeShapeType="1"/>
              <a:stCxn id="150536" idx="5"/>
              <a:endCxn id="150540" idx="0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3" name="Straight Arrow Connector 23"/>
            <p:cNvCxnSpPr>
              <a:cxnSpLocks noChangeShapeType="1"/>
              <a:stCxn id="150540" idx="2"/>
              <a:endCxn id="150541" idx="6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4" name="Straight Arrow Connector 25"/>
            <p:cNvCxnSpPr>
              <a:cxnSpLocks noChangeShapeType="1"/>
              <a:stCxn id="150541" idx="2"/>
              <a:endCxn id="150534" idx="5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5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46" name="Straight Arrow Connector 28"/>
            <p:cNvCxnSpPr>
              <a:cxnSpLocks noChangeShapeType="1"/>
              <a:stCxn id="150534" idx="4"/>
              <a:endCxn id="150545" idx="0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7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150548" name="Straight Arrow Connector 31"/>
            <p:cNvCxnSpPr>
              <a:cxnSpLocks noChangeShapeType="1"/>
              <a:stCxn id="150545" idx="2"/>
              <a:endCxn id="150547" idx="6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  <a:stCxn id="150547" idx="1"/>
              <a:endCxn id="27" idx="5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Rectangle 3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33" name="Straight Arrow Connector 9"/>
            <p:cNvCxnSpPr>
              <a:cxnSpLocks noChangeShapeType="1"/>
              <a:stCxn id="27" idx="6"/>
              <a:endCxn id="150533" idx="2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86807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2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2762D4-4B7F-CD44-A256-F4AE54F55D1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9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52580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1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2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52583" name="Straight Arrow Connector 8"/>
          <p:cNvCxnSpPr>
            <a:cxnSpLocks noChangeShapeType="1"/>
            <a:stCxn id="152579" idx="6"/>
            <a:endCxn id="152580" idx="2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4" name="Straight Arrow Connector 9"/>
          <p:cNvCxnSpPr>
            <a:cxnSpLocks noChangeShapeType="1"/>
            <a:stCxn id="152580" idx="6"/>
            <a:endCxn id="152581" idx="2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5" name="Straight Arrow Connector 10"/>
          <p:cNvCxnSpPr>
            <a:cxnSpLocks noChangeShapeType="1"/>
            <a:stCxn id="152581" idx="6"/>
            <a:endCxn id="152582" idx="2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2743200"/>
            <a:ext cx="1680229" cy="1440470"/>
            <a:chOff x="5486400" y="2743201"/>
            <a:chExt cx="1680425" cy="1440470"/>
          </a:xfrm>
        </p:grpSpPr>
        <p:cxnSp>
          <p:nvCxnSpPr>
            <p:cNvPr id="152603" name="Straight Connector 29"/>
            <p:cNvCxnSpPr>
              <a:cxnSpLocks noChangeShapeType="1"/>
              <a:endCxn id="34" idx="1"/>
            </p:cNvCxnSpPr>
            <p:nvPr/>
          </p:nvCxnSpPr>
          <p:spPr bwMode="auto">
            <a:xfrm>
              <a:off x="5486400" y="2743201"/>
              <a:ext cx="1680425" cy="14404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604" name="Rectangle 31"/>
            <p:cNvSpPr>
              <a:spLocks noChangeArrowheads="1"/>
            </p:cNvSpPr>
            <p:nvPr/>
          </p:nvSpPr>
          <p:spPr bwMode="auto">
            <a:xfrm>
              <a:off x="6201459" y="3085728"/>
              <a:ext cx="9653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2000">
                  <a:solidFill>
                    <a:srgbClr val="FF0000"/>
                  </a:solidFill>
                </a:rPr>
                <a:t>conflict</a:t>
              </a:r>
              <a:endParaRPr lang="en-US" altLang="x-none" sz="160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46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47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1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340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Real Implementation of </a:t>
            </a:r>
            <a:r>
              <a:rPr lang="en-US" altLang="x-none">
                <a:latin typeface="Courier New" charset="0"/>
                <a:ea typeface="ＭＳ Ｐゴシック" charset="-128"/>
              </a:rPr>
              <a:t>wait</a:t>
            </a:r>
          </a:p>
        </p:txBody>
      </p:sp>
      <p:sp>
        <p:nvSpPr>
          <p:cNvPr id="154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A14D1C-06BC-2F43-89A3-722DDFB0885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990600" y="2354263"/>
            <a:ext cx="6934200" cy="39703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add to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Q.wait_list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unlock(Q); after add to wait list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unlock(Q);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8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</p:txBody>
      </p:sp>
    </p:spTree>
    <p:extLst>
      <p:ext uri="{BB962C8B-B14F-4D97-AF65-F5344CB8AC3E}">
        <p14:creationId xmlns:p14="http://schemas.microsoft.com/office/powerpoint/2010/main" val="1477350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6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EBAA3A-63A2-8443-BAC3-CCCBD762DD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31" name="Straight Arrow Connector 8"/>
          <p:cNvCxnSpPr>
            <a:cxnSpLocks noChangeShapeType="1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9"/>
          <p:cNvCxnSpPr>
            <a:cxnSpLocks noChangeShapeType="1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9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50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1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5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373856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Liveness Properties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liveness (progress)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FC595E-65D1-1F43-B643-E1164A21523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Dispatcher Thread Can Always </a:t>
            </a:r>
            <a:r>
              <a:rPr lang="en-US" altLang="x-none" sz="3200" dirty="0">
                <a:ea typeface="ＭＳ Ｐゴシック" charset="-128"/>
              </a:rPr>
              <a:t>Add to Q</a:t>
            </a:r>
          </a:p>
        </p:txBody>
      </p:sp>
      <p:sp>
        <p:nvSpPr>
          <p:cNvPr id="16077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dispatcher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Suppose Q is not empty, then each iteration removes one element from Q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 finite number of iterations, all elements in Q are removed and all service threads unlock and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Need to assume each service takes finite amount of time (bound by a fixed T</a:t>
            </a:r>
            <a:r>
              <a:rPr lang="en-US" altLang="x-none" sz="1600" baseline="-25000" dirty="0">
                <a:ea typeface="ＭＳ Ｐゴシック" charset="-128"/>
              </a:rPr>
              <a:t>0</a:t>
            </a:r>
            <a:r>
              <a:rPr lang="en-US" altLang="x-none" sz="1600" dirty="0">
                <a:ea typeface="ＭＳ Ｐゴシック" charset="-128"/>
              </a:rPr>
              <a:t>) 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592452-5DBD-674C-970D-590F833377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31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7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42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76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Each Connection in Q is Processed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Cannot be guaranteed unless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there is fairness in the thread scheduler, 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 a limit on Q size to block the dispatcher thread</a:t>
            </a: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0A4E9A-9254-DF41-8C2C-85296003E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62627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Summary: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</a:t>
            </a:r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0F883-FA69-FD45-9370-321292D31F2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994168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server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ServerSocket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(port);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"Time server listens at port: 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+ port);     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// Create Java Executor Pool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myExecutor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  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(50, 10000);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Socket socket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null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while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true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socket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server.accept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myExecutor.execute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(socket));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// end of while</a:t>
            </a:r>
          </a:p>
        </p:txBody>
      </p:sp>
    </p:spTree>
    <p:extLst>
      <p:ext uri="{BB962C8B-B14F-4D97-AF65-F5344CB8AC3E}">
        <p14:creationId xmlns:p14="http://schemas.microsoft.com/office/powerpoint/2010/main" val="18178713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</a:t>
            </a:r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0F883-FA69-FD45-9370-321292D31F2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private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ExecutorService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executor;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maxPoolSize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queueSize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executor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ThreadPoolExecutor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Runtime.getRuntime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availableProcessors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(),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maxPoolSize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120L,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TimeUnit.SECONDS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ArrayBlockingQueue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java.lang.Runnable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&gt;(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queueSize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     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execute(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java.lang.Runnable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task)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executor.execute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(task);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5736074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For Java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ThreadPoolExecutor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scheduling algorithm, see: https://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docs.oracle.com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javase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/7/docs/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api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/java/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util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/concurrent/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ThreadPoolExecutor.html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3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Writing High Performance Servers: Major Issues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40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Many socket and IO operations can cause a process to block,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zh-CN" dirty="0">
                <a:ea typeface="ＭＳ Ｐゴシック" charset="-128"/>
              </a:rPr>
              <a:t>: waiting for new connection;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read</a:t>
            </a:r>
            <a:r>
              <a:rPr lang="en-US" altLang="zh-CN" dirty="0">
                <a:ea typeface="ＭＳ Ｐゴシック" charset="-128"/>
              </a:rPr>
              <a:t> a socket waiting for data or close;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write</a:t>
            </a:r>
            <a:r>
              <a:rPr lang="en-US" altLang="zh-CN" dirty="0">
                <a:ea typeface="ＭＳ Ｐゴシック" charset="-128"/>
              </a:rPr>
              <a:t> a socket waiting for buffer space;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I/O </a:t>
            </a:r>
            <a:r>
              <a:rPr lang="en-US" altLang="zh-CN" dirty="0">
                <a:latin typeface="Courier New" charset="0"/>
                <a:ea typeface="ＭＳ Ｐゴシック" charset="-128"/>
              </a:rPr>
              <a:t>read/write</a:t>
            </a:r>
            <a:r>
              <a:rPr lang="en-US" altLang="zh-CN" dirty="0">
                <a:ea typeface="ＭＳ Ｐゴシック" charset="-128"/>
              </a:rPr>
              <a:t> for disk to finish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17B3DBD-6E25-EA45-B5A8-01C6EDC5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8101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Multiple threads (execution sequences) offer multiple execution sequences =&gt; blocking causes only one thread being blocked</a:t>
            </a:r>
            <a:endParaRPr lang="en-US" altLang="x-none" sz="1797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Intuitive (sequential) programming model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Shared address space simplifies optimizations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871D2E6-AD1E-0249-BD9B-F7F5DF5F7BFC}"/>
              </a:ext>
            </a:extLst>
          </p:cNvPr>
          <p:cNvSpPr txBox="1">
            <a:spLocks/>
          </p:cNvSpPr>
          <p:nvPr/>
        </p:nvSpPr>
        <p:spPr bwMode="auto">
          <a:xfrm>
            <a:off x="8686800" y="639613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90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AEBBFCF0-30DE-0F42-8230-DAFFED1E47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04592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D30FB2B1-C96C-CD48-B4B4-7FC41A34A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04FF7DCC-D147-4D45-93D3-94CA2834F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006D4AEF-028B-544A-A05E-DB874363B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86ECD225-181E-DE49-93CC-3877EC94A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3BC2614E-142C-3040-9623-54471049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D583FE8-0FAD-144D-921F-45C0D57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AAEF432C-649F-A647-9CB8-54C16664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595BDC66-0F08-E348-9EF1-90D4187C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6867103B-6520-4B46-B044-923848F5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AD32073-5884-B04A-90E0-056DBF67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6A4D73EA-5E5E-544F-8399-F3314A33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753B9E55-38F5-5C42-B623-4B67C728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F9E14BC5-CDAF-6842-90D4-1B30C226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37F4E958-12CE-4740-A98C-FBE13B94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40E30686-F9F5-C144-91B3-7179A8D7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5DBDC60-FEB6-3749-B74B-4140C8A64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2CBD7853-180A-AE4B-A763-2A859C39A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CBC2ADC8-C61F-094B-989D-4D5D07CA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7A5E0D90-6667-5B4C-9119-DF22D7FE1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FF3D4EBC-9455-AA4B-BED7-81ABEF84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F9294B5-491F-324C-9584-6392C819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85B7E660-3CB8-C44A-B469-06693C928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4873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creation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synchronization overhead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Need to handle synchronization -&gt; otherwise race condition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Handle synchronization -&gt; Overhead, complexity (e.g., wait/notify, deadlock)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00" dirty="0">
                <a:ea typeface="ＭＳ Ｐゴシック" charset="-128"/>
              </a:rPr>
              <a:t>Thread size (how many threads) difficult to tune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Still cannot handle well the large-number of long, idle connections problem (why?)</a:t>
            </a:r>
            <a:r>
              <a:rPr lang="en-US" altLang="x-none" sz="2695" dirty="0">
                <a:ea typeface="ＭＳ Ｐゴシック" charset="-128"/>
              </a:rPr>
              <a:t> 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4F8CA048-EE6D-6849-B40C-25CA82C3E126}"/>
              </a:ext>
            </a:extLst>
          </p:cNvPr>
          <p:cNvSpPr txBox="1">
            <a:spLocks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91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C89F7D9-9302-864C-AE28-8ED24BBCB95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44C31F6E-D9C2-9147-A4D2-635D6FB4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2CBACC98-AB6E-7B49-A903-C9DFC081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D371A5C1-A8A9-DC4B-9885-E60B3C4E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73B27A27-3864-0B4B-8F3F-4EBEDEA1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3FDECD6-351B-7346-9976-25368B77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BBE4BE0B-7710-514F-86F2-6B142AD2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6C7B1C04-58C2-8B4F-A274-1AA454719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A5225B5B-CA4F-984A-B779-E1847590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318B8342-5455-D540-A1E9-6601F4977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57CC953-BEDE-964D-9662-7ED7E664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374AC521-E0AE-9C4B-AF52-3B029436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4E656298-CD60-8945-A74B-45389988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32D99C86-4FD3-E04F-A900-BA1E8464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512BE91B-B0E5-5B47-8748-AFC7497E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8F7F27A0-3FE3-BC4F-B286-268D7A0D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BCD766D0-C79F-DC43-96EA-E78A6D17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947A7A79-7D9F-4942-A747-4CDB6834B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D0CA0627-236A-2841-9F5B-AE42DE683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FE0298-F8D6-A544-AE45-59840C06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054AE21A-9FC9-484A-9D53-CF3A5D6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3D9567F-1583-2340-9DCB-2E35E398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B8C8CFD2-ADB2-F74F-8B20-A3D25B954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0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>
                <a:ea typeface="ＭＳ Ｐゴシック" charset="-128"/>
              </a:rPr>
              <a:t>Should You Use Threads?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7821612" cy="4710113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Typically avoid threads for </a:t>
            </a:r>
            <a:r>
              <a:rPr lang="en-US" altLang="x-none" dirty="0" err="1">
                <a:ea typeface="ＭＳ Ｐゴシック" charset="-128"/>
              </a:rPr>
              <a:t>io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event-driven, not threads, for GUIs,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servers, distributed systems.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Use threads where true CPU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concurrency is needed.</a:t>
            </a:r>
            <a:endParaRPr lang="en-US" altLang="x-none" sz="2000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Where threads needed, isolate usage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in threaded application kernel: keep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most of code single-threaded.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6483350" y="4660900"/>
            <a:ext cx="2273300" cy="520700"/>
          </a:xfrm>
          <a:prstGeom prst="roundRect">
            <a:avLst>
              <a:gd name="adj" fmla="val 12495"/>
            </a:avLst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Threaded Kernel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65595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70167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74739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79311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>
            <a:off x="83883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324600" y="3359150"/>
            <a:ext cx="2600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>
              <a:spcBef>
                <a:spcPct val="50000"/>
              </a:spcBef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Event-Driven Handlers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6530975" y="640556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r>
              <a:rPr lang="en-US" altLang="x-none" sz="1800">
                <a:solidFill>
                  <a:srgbClr val="000000"/>
                </a:solidFill>
              </a:rPr>
              <a:t>[Ousterhout 1995]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392B7A2-EBCB-8C4F-9936-10088E0E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6215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11104</TotalTime>
  <Words>6924</Words>
  <Application>Microsoft Macintosh PowerPoint</Application>
  <PresentationFormat>On-screen Show (4:3)</PresentationFormat>
  <Paragraphs>1168</Paragraphs>
  <Slides>92</Slides>
  <Notes>88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Monaco</vt:lpstr>
      <vt:lpstr>Symbol</vt:lpstr>
      <vt:lpstr>Tahoma</vt:lpstr>
      <vt:lpstr>Times New Roman</vt:lpstr>
      <vt:lpstr>Wingdings</vt:lpstr>
      <vt:lpstr>Default Design</vt:lpstr>
      <vt:lpstr>3_Default Design</vt:lpstr>
      <vt:lpstr>Equation</vt:lpstr>
      <vt:lpstr>Network Applications: High-performance Server Design</vt:lpstr>
      <vt:lpstr>Outline</vt:lpstr>
      <vt:lpstr>Admin</vt:lpstr>
      <vt:lpstr>Recap: Latency of Basic HTTP/1.0</vt:lpstr>
      <vt:lpstr>Recap: Substantial Efforts to Speedup HTTP/1.0</vt:lpstr>
      <vt:lpstr>WebServer Implementation</vt:lpstr>
      <vt:lpstr>Demo</vt:lpstr>
      <vt:lpstr>Server Processing Steps</vt:lpstr>
      <vt:lpstr>Writing High Performance Servers: Major Issues</vt:lpstr>
      <vt:lpstr>Goal: Limited Only by Resource Bottleneck</vt:lpstr>
      <vt:lpstr>Outline</vt:lpstr>
      <vt:lpstr>Multi-Threaded Servers</vt:lpstr>
      <vt:lpstr>Background: Java Thread Model</vt:lpstr>
      <vt:lpstr>Thread vs Process</vt:lpstr>
      <vt:lpstr>Background: Java Thread Class</vt:lpstr>
      <vt:lpstr>Creating Java Thread</vt:lpstr>
      <vt:lpstr>Option 1: Extending Java Thread</vt:lpstr>
      <vt:lpstr>Option 1: Extending Java Thread</vt:lpstr>
      <vt:lpstr>Option 2: Implement the Runnable Interface</vt:lpstr>
      <vt:lpstr>Example: a Multi-threaded TCPServer</vt:lpstr>
      <vt:lpstr>Per-Request Thread Server</vt:lpstr>
      <vt:lpstr>Summary: Implementing Threads</vt:lpstr>
      <vt:lpstr>Modeling Per-Request Thread Server: Theory</vt:lpstr>
      <vt:lpstr>Problem of Per-Request Thread: Reality</vt:lpstr>
      <vt:lpstr>Recall: Little’s Law (1961)</vt:lpstr>
      <vt:lpstr>Discussion: How to Address the Issue</vt:lpstr>
      <vt:lpstr>Outline</vt:lpstr>
      <vt:lpstr>Using a Fixed Set of Threads (Thread Pool)</vt:lpstr>
      <vt:lpstr>Design 1: Threads Share Access to the welcomeSocket</vt:lpstr>
      <vt:lpstr>Design 2: Producer/Consumer</vt:lpstr>
      <vt:lpstr>Common Issues Facing Designs 1 and 2</vt:lpstr>
      <vt:lpstr>Concurrency and Shared Data</vt:lpstr>
      <vt:lpstr>Simple Example</vt:lpstr>
      <vt:lpstr>Simple Example</vt:lpstr>
      <vt:lpstr>What Happened?</vt:lpstr>
      <vt:lpstr>Synchronization</vt:lpstr>
      <vt:lpstr>Java Lock (1.5)</vt:lpstr>
      <vt:lpstr>Java Lock</vt:lpstr>
      <vt:lpstr>Java Lock</vt:lpstr>
      <vt:lpstr>Java synchronized</vt:lpstr>
      <vt:lpstr>Discussion</vt:lpstr>
      <vt:lpstr>Synchronization on this</vt:lpstr>
      <vt:lpstr>Synchronization on this</vt:lpstr>
      <vt:lpstr>Example</vt:lpstr>
      <vt:lpstr>Discussion</vt:lpstr>
      <vt:lpstr>Why not Synchronization</vt:lpstr>
      <vt:lpstr>Synchronization Overhead</vt:lpstr>
      <vt:lpstr>Synchronization Overhead</vt:lpstr>
      <vt:lpstr>Design 2: Producer/Consumer</vt:lpstr>
      <vt:lpstr>Main</vt:lpstr>
      <vt:lpstr>Worker</vt:lpstr>
      <vt:lpstr>Example</vt:lpstr>
      <vt:lpstr>Problem of ShareQ Design</vt:lpstr>
      <vt:lpstr>Solution: Suspension</vt:lpstr>
      <vt:lpstr>Solution: Suspension</vt:lpstr>
      <vt:lpstr>Solution: Suspension</vt:lpstr>
      <vt:lpstr>Wait-sets and Notification</vt:lpstr>
      <vt:lpstr>Wait-sets and Notification</vt:lpstr>
      <vt:lpstr>Wait-sets</vt:lpstr>
      <vt:lpstr>Worker</vt:lpstr>
      <vt:lpstr>Wait-set and Notification (cont)</vt:lpstr>
      <vt:lpstr>Notification</vt:lpstr>
      <vt:lpstr>Main Thread</vt:lpstr>
      <vt:lpstr>Worker</vt:lpstr>
      <vt:lpstr>Worker: Another Format</vt:lpstr>
      <vt:lpstr>Example</vt:lpstr>
      <vt:lpstr>Summary: Guardian via Suspension: Waiting</vt:lpstr>
      <vt:lpstr>Summary: Guarding via Suspension: Changing a Condition</vt:lpstr>
      <vt:lpstr>Note</vt:lpstr>
      <vt:lpstr>Java (1.5)</vt:lpstr>
      <vt:lpstr>Producer/Consumer Example</vt:lpstr>
      <vt:lpstr>Blocking Queues in Java</vt:lpstr>
      <vt:lpstr>Beyond Class: Complete Java Concurrency Framework</vt:lpstr>
      <vt:lpstr>Correctness</vt:lpstr>
      <vt:lpstr>Key Correctness Properties</vt:lpstr>
      <vt:lpstr>Safety Properties</vt:lpstr>
      <vt:lpstr>Make Program Explicit</vt:lpstr>
      <vt:lpstr>PowerPoint Presentation</vt:lpstr>
      <vt:lpstr>Statements to States (Dispatcher)</vt:lpstr>
      <vt:lpstr>Statements to States (Service)</vt:lpstr>
      <vt:lpstr>Check Safety</vt:lpstr>
      <vt:lpstr>Real Implementation of wait</vt:lpstr>
      <vt:lpstr>Check Safety</vt:lpstr>
      <vt:lpstr>Liveness Properties</vt:lpstr>
      <vt:lpstr>Dispatcher Thread Can Always Add to Q</vt:lpstr>
      <vt:lpstr>Each Connection in Q is Processed</vt:lpstr>
      <vt:lpstr>Summary: Program Correctness Analysis</vt:lpstr>
      <vt:lpstr>Use Java ThreadPoolExecutor</vt:lpstr>
      <vt:lpstr>Use Java ThreadPoolExecutor</vt:lpstr>
      <vt:lpstr>Summary: Thread-Based Network Server</vt:lpstr>
      <vt:lpstr>Summary: Thread-Based Network Server</vt:lpstr>
      <vt:lpstr>Should You Use Threads?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548</cp:revision>
  <cp:lastPrinted>2017-10-03T16:27:08Z</cp:lastPrinted>
  <dcterms:created xsi:type="dcterms:W3CDTF">1999-10-08T19:08:27Z</dcterms:created>
  <dcterms:modified xsi:type="dcterms:W3CDTF">2022-10-13T13:45:16Z</dcterms:modified>
  <cp:category/>
</cp:coreProperties>
</file>