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6735" r:id="rId2"/>
  </p:sldMasterIdLst>
  <p:notesMasterIdLst>
    <p:notesMasterId r:id="rId29"/>
  </p:notesMasterIdLst>
  <p:handoutMasterIdLst>
    <p:handoutMasterId r:id="rId30"/>
  </p:handoutMasterIdLst>
  <p:sldIdLst>
    <p:sldId id="659" r:id="rId3"/>
    <p:sldId id="1130" r:id="rId4"/>
    <p:sldId id="964" r:id="rId5"/>
    <p:sldId id="967" r:id="rId6"/>
    <p:sldId id="965" r:id="rId7"/>
    <p:sldId id="958" r:id="rId8"/>
    <p:sldId id="970" r:id="rId9"/>
    <p:sldId id="1146" r:id="rId10"/>
    <p:sldId id="969" r:id="rId11"/>
    <p:sldId id="1147" r:id="rId12"/>
    <p:sldId id="999" r:id="rId13"/>
    <p:sldId id="975" r:id="rId14"/>
    <p:sldId id="973" r:id="rId15"/>
    <p:sldId id="974" r:id="rId16"/>
    <p:sldId id="1000" r:id="rId17"/>
    <p:sldId id="979" r:id="rId18"/>
    <p:sldId id="1148" r:id="rId19"/>
    <p:sldId id="831" r:id="rId20"/>
    <p:sldId id="832" r:id="rId21"/>
    <p:sldId id="833" r:id="rId22"/>
    <p:sldId id="834" r:id="rId23"/>
    <p:sldId id="1001" r:id="rId24"/>
    <p:sldId id="1149" r:id="rId25"/>
    <p:sldId id="1150" r:id="rId26"/>
    <p:sldId id="1151" r:id="rId27"/>
    <p:sldId id="990" r:id="rId2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009900"/>
    <a:srgbClr val="FFFF00"/>
    <a:srgbClr val="DDDDDD"/>
    <a:srgbClr val="FFCCFF"/>
    <a:srgbClr val="FF99CC"/>
    <a:srgbClr val="CCFFFF"/>
    <a:srgbClr val="FF00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24"/>
    <p:restoredTop sz="93724"/>
  </p:normalViewPr>
  <p:slideViewPr>
    <p:cSldViewPr snapToGrid="0">
      <p:cViewPr varScale="1">
        <p:scale>
          <a:sx n="117" d="100"/>
          <a:sy n="117" d="100"/>
        </p:scale>
        <p:origin x="1656" y="160"/>
      </p:cViewPr>
      <p:guideLst>
        <p:guide orient="horz" pos="2160"/>
        <p:guide pos="2880"/>
      </p:guideLst>
    </p:cSldViewPr>
  </p:slideViewPr>
  <p:notesTextViewPr>
    <p:cViewPr>
      <p:scale>
        <a:sx n="100" d="100"/>
        <a:sy n="100" d="100"/>
      </p:scale>
      <p:origin x="0" y="0"/>
    </p:cViewPr>
  </p:notesTextViewPr>
  <p:sorterViewPr>
    <p:cViewPr>
      <p:scale>
        <a:sx n="169" d="100"/>
        <a:sy n="169" d="100"/>
      </p:scale>
      <p:origin x="0" y="17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B772FFF-56AC-6848-BA9A-1781F1C5920C}" type="slidenum">
              <a:rPr lang="en-US" altLang="en-US"/>
              <a:pPr>
                <a:defRPr/>
              </a:pPr>
              <a:t>‹#›</a:t>
            </a:fld>
            <a:endParaRPr lang="en-US" altLang="en-US"/>
          </a:p>
        </p:txBody>
      </p:sp>
    </p:spTree>
    <p:extLst>
      <p:ext uri="{BB962C8B-B14F-4D97-AF65-F5344CB8AC3E}">
        <p14:creationId xmlns:p14="http://schemas.microsoft.com/office/powerpoint/2010/main" val="346373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9521AF4-B8E3-2845-8E78-2606D55F22DB}" type="slidenum">
              <a:rPr lang="en-US" altLang="en-US"/>
              <a:pPr>
                <a:defRPr/>
              </a:pPr>
              <a:t>‹#›</a:t>
            </a:fld>
            <a:endParaRPr lang="en-US" altLang="en-US"/>
          </a:p>
        </p:txBody>
      </p:sp>
    </p:spTree>
    <p:extLst>
      <p:ext uri="{BB962C8B-B14F-4D97-AF65-F5344CB8AC3E}">
        <p14:creationId xmlns:p14="http://schemas.microsoft.com/office/powerpoint/2010/main" val="140629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063561C-AB04-144F-B059-39AAB3E9A95A}" type="slidenum">
              <a:rPr lang="en-US" altLang="en-US" sz="1300"/>
              <a:pPr/>
              <a:t>1</a:t>
            </a:fld>
            <a:endParaRPr lang="en-US" altLang="en-US" sz="13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81110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21F89E7-920B-A944-A36C-B09E57874AE6}" type="slidenum">
              <a:rPr lang="en-US" altLang="en-US" sz="1300">
                <a:solidFill>
                  <a:srgbClr val="000000"/>
                </a:solidFill>
              </a:rPr>
              <a:pPr/>
              <a:t>13</a:t>
            </a:fld>
            <a:endParaRPr lang="en-US" altLang="en-US" sz="1300">
              <a:solidFill>
                <a:srgbClr val="000000"/>
              </a:solidFill>
            </a:endParaRPr>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64503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3A3B17B-4BFD-8D4C-B1AD-DE9AC5DDBF5A}" type="slidenum">
              <a:rPr lang="en-US" altLang="en-US" sz="1300">
                <a:solidFill>
                  <a:srgbClr val="000000"/>
                </a:solidFill>
              </a:rPr>
              <a:pPr/>
              <a:t>14</a:t>
            </a:fld>
            <a:endParaRPr lang="en-US" altLang="en-US" sz="1300">
              <a:solidFill>
                <a:srgbClr val="000000"/>
              </a:solidFill>
            </a:endParaRPr>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96212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15</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36638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803E301-30E5-FF48-8BD1-9602A4707B69}" type="slidenum">
              <a:rPr lang="en-US" altLang="en-US" sz="1300">
                <a:solidFill>
                  <a:srgbClr val="000000"/>
                </a:solidFill>
                <a:latin typeface="Times New Roman" charset="0"/>
              </a:rPr>
              <a:pPr/>
              <a:t>16</a:t>
            </a:fld>
            <a:endParaRPr lang="en-US" altLang="en-US" sz="1300">
              <a:solidFill>
                <a:srgbClr val="000000"/>
              </a:solidFill>
              <a:latin typeface="Times New Roman" charset="0"/>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735290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C9B698E-0551-E346-B6B2-BAD7218310BB}" type="slidenum">
              <a:rPr lang="en-US" altLang="en-US" sz="1300">
                <a:solidFill>
                  <a:srgbClr val="000000"/>
                </a:solidFill>
              </a:rPr>
              <a:pPr/>
              <a:t>17</a:t>
            </a:fld>
            <a:endParaRPr lang="en-US" altLang="en-US"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33267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AB725B9-912F-DB49-95A3-7C521A836201}" type="slidenum">
              <a:rPr lang="en-US" altLang="en-US" sz="1200">
                <a:solidFill>
                  <a:srgbClr val="000000"/>
                </a:solidFill>
              </a:rPr>
              <a:pPr/>
              <a:t>18</a:t>
            </a:fld>
            <a:endParaRPr lang="en-US" altLang="en-US"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3776332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ED74D330-5AF2-304B-B9CD-01A5C01A62BB}" type="slidenum">
              <a:rPr lang="en-US" altLang="en-US" sz="1200">
                <a:solidFill>
                  <a:srgbClr val="000000"/>
                </a:solidFill>
              </a:rPr>
              <a:pPr/>
              <a:t>19</a:t>
            </a:fld>
            <a:endParaRPr lang="en-US" altLang="en-US"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495880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C3EEA78-3C32-CA42-8FC9-6BBBB806F436}" type="slidenum">
              <a:rPr lang="en-US" altLang="en-US" sz="1200">
                <a:solidFill>
                  <a:srgbClr val="000000"/>
                </a:solidFill>
              </a:rPr>
              <a:pPr/>
              <a:t>20</a:t>
            </a:fld>
            <a:endParaRPr lang="en-US" altLang="en-US" sz="12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3748847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79F607F8-00C4-9649-A977-A02C17711393}" type="slidenum">
              <a:rPr lang="en-US" altLang="en-US" sz="1300">
                <a:solidFill>
                  <a:srgbClr val="000000"/>
                </a:solidFill>
                <a:latin typeface="Times New Roman" charset="0"/>
              </a:rPr>
              <a:pPr/>
              <a:t>21</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994025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71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372628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DA88D298-CA86-404F-9D7D-2B3C9AC07548}" type="slidenum">
              <a:rPr lang="en-US" altLang="en-US" sz="1300">
                <a:solidFill>
                  <a:srgbClr val="000000"/>
                </a:solidFill>
              </a:rPr>
              <a:pPr/>
              <a:t>23</a:t>
            </a:fld>
            <a:endParaRPr lang="en-US" altLang="en-US"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959217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24</a:t>
            </a:fld>
            <a:endParaRPr lang="en-US" altLang="en-US"/>
          </a:p>
        </p:txBody>
      </p:sp>
    </p:spTree>
    <p:extLst>
      <p:ext uri="{BB962C8B-B14F-4D97-AF65-F5344CB8AC3E}">
        <p14:creationId xmlns:p14="http://schemas.microsoft.com/office/powerpoint/2010/main" val="3985445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25</a:t>
            </a:fld>
            <a:endParaRPr lang="en-US" altLang="en-US"/>
          </a:p>
        </p:txBody>
      </p:sp>
    </p:spTree>
    <p:extLst>
      <p:ext uri="{BB962C8B-B14F-4D97-AF65-F5344CB8AC3E}">
        <p14:creationId xmlns:p14="http://schemas.microsoft.com/office/powerpoint/2010/main" val="2093054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26</a:t>
            </a:fld>
            <a:endParaRPr lang="en-US" altLang="en-US"/>
          </a:p>
        </p:txBody>
      </p:sp>
    </p:spTree>
    <p:extLst>
      <p:ext uri="{BB962C8B-B14F-4D97-AF65-F5344CB8AC3E}">
        <p14:creationId xmlns:p14="http://schemas.microsoft.com/office/powerpoint/2010/main" val="101535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4</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52434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5</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412968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a:latin typeface="Times New Roman" charset="0"/>
                <a:ea typeface="宋体" charset="-122"/>
              </a:rPr>
              <a:t>Simplicity</a:t>
            </a:r>
          </a:p>
          <a:p>
            <a:pPr marL="0" lvl="1"/>
            <a:r>
              <a:rPr lang="en-US" altLang="en-US">
                <a:latin typeface="Times New Roman" charset="0"/>
                <a:ea typeface="宋体" charset="-122"/>
              </a:rPr>
              <a:t>churns before convergence</a:t>
            </a:r>
          </a:p>
          <a:p>
            <a:pPr lvl="2"/>
            <a:r>
              <a:rPr lang="en-US" altLang="en-US">
                <a:latin typeface="Times New Roman" charset="0"/>
                <a:ea typeface="宋体" charset="-122"/>
              </a:rPr>
              <a:t>path exploration; counting-to-infinity</a:t>
            </a:r>
          </a:p>
          <a:p>
            <a:pPr marL="0" lvl="1"/>
            <a:r>
              <a:rPr lang="en-US" altLang="en-US">
                <a:latin typeface="Times New Roman" charset="0"/>
                <a:ea typeface="宋体" charset="-122"/>
              </a:rPr>
              <a:t>not enough information when making routing decision (only next-hops and their distance estimates) </a:t>
            </a:r>
          </a:p>
          <a:p>
            <a:pPr marL="0" lvl="1">
              <a:buFontTx/>
              <a:buChar char="-"/>
            </a:pPr>
            <a:endParaRPr lang="en-US" altLang="zh-CN">
              <a:latin typeface="Times New Roman" charset="0"/>
              <a:ea typeface="宋体" charset="-122"/>
            </a:endParaRP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IGRP:</a:t>
            </a:r>
          </a:p>
          <a:p>
            <a:pPr>
              <a:buFontTx/>
              <a:buChar char="-"/>
            </a:pPr>
            <a:r>
              <a:rPr lang="en-US" altLang="en-US">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4227644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FCC01255-508C-D045-AED1-F4E0F26B33F7}" type="slidenum">
              <a:rPr lang="en-US" altLang="en-US" sz="1300">
                <a:solidFill>
                  <a:srgbClr val="000000"/>
                </a:solidFill>
                <a:latin typeface="Times New Roman" charset="0"/>
              </a:rPr>
              <a:pPr/>
              <a:t>8</a:t>
            </a:fld>
            <a:endParaRPr lang="en-US" altLang="en-US" sz="1300">
              <a:solidFill>
                <a:srgbClr val="000000"/>
              </a:solidFill>
              <a:latin typeface="Times New Roman" charset="0"/>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05053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8214307-287F-3D4E-95E6-663C23EC5F78}" type="slidenum">
              <a:rPr lang="en-US" altLang="en-US" sz="1300">
                <a:solidFill>
                  <a:srgbClr val="000000"/>
                </a:solidFill>
                <a:latin typeface="Times New Roman" charset="0"/>
              </a:rPr>
              <a:pPr/>
              <a:t>9</a:t>
            </a:fld>
            <a:endParaRPr lang="en-US" altLang="en-US" sz="1300">
              <a:solidFill>
                <a:srgbClr val="000000"/>
              </a:solidFill>
              <a:latin typeface="Times New Roman" charset="0"/>
            </a:endParaRPr>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5906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11</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02304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72E3C55-63C5-324D-8EDB-E7E3C3184F2D}" type="slidenum">
              <a:rPr lang="en-US" altLang="en-US" sz="1300">
                <a:solidFill>
                  <a:srgbClr val="000000"/>
                </a:solidFill>
              </a:rPr>
              <a:pPr/>
              <a:t>12</a:t>
            </a:fld>
            <a:endParaRPr lang="en-US" altLang="en-US" sz="1300">
              <a:solidFill>
                <a:srgbClr val="000000"/>
              </a:solidFill>
            </a:endParaRPr>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59363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67E25477-570A-574E-BFD8-3C04BAEC83D6}" type="slidenum">
              <a:rPr lang="en-US" altLang="en-US"/>
              <a:pPr>
                <a:defRPr/>
              </a:pPr>
              <a:t>‹#›</a:t>
            </a:fld>
            <a:endParaRPr lang="en-US" altLang="en-US"/>
          </a:p>
        </p:txBody>
      </p:sp>
    </p:spTree>
    <p:extLst>
      <p:ext uri="{BB962C8B-B14F-4D97-AF65-F5344CB8AC3E}">
        <p14:creationId xmlns:p14="http://schemas.microsoft.com/office/powerpoint/2010/main" val="145626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E7A88E1-3493-094B-BBE0-33571CF5A3D6}" type="slidenum">
              <a:rPr lang="en-US" altLang="en-US"/>
              <a:pPr>
                <a:defRPr/>
              </a:pPr>
              <a:t>‹#›</a:t>
            </a:fld>
            <a:endParaRPr lang="en-US" altLang="en-US"/>
          </a:p>
        </p:txBody>
      </p:sp>
    </p:spTree>
    <p:extLst>
      <p:ext uri="{BB962C8B-B14F-4D97-AF65-F5344CB8AC3E}">
        <p14:creationId xmlns:p14="http://schemas.microsoft.com/office/powerpoint/2010/main" val="183452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C996EF2-2073-9B4C-969F-2FC55B7D8C5F}" type="slidenum">
              <a:rPr lang="en-US" altLang="en-US"/>
              <a:pPr>
                <a:defRPr/>
              </a:pPr>
              <a:t>‹#›</a:t>
            </a:fld>
            <a:endParaRPr lang="en-US" altLang="en-US"/>
          </a:p>
        </p:txBody>
      </p:sp>
    </p:spTree>
    <p:extLst>
      <p:ext uri="{BB962C8B-B14F-4D97-AF65-F5344CB8AC3E}">
        <p14:creationId xmlns:p14="http://schemas.microsoft.com/office/powerpoint/2010/main" val="137895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EBFA1101-3B89-2B43-90D7-C4A0513ED85C}" type="slidenum">
              <a:rPr lang="en-US" altLang="en-US"/>
              <a:pPr/>
              <a:t>‹#›</a:t>
            </a:fld>
            <a:endParaRPr lang="en-US" altLang="en-US"/>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372D49E-1E31-4048-B438-B7275D106FE3}" type="slidenum">
              <a:rPr lang="en-US" altLang="en-US"/>
              <a:pPr/>
              <a:t>‹#›</a:t>
            </a:fld>
            <a:endParaRPr lang="en-US" altLang="en-US"/>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E741EAE-8B6A-9E47-9641-B6869C65A797}" type="slidenum">
              <a:rPr lang="en-US" altLang="en-US"/>
              <a:pPr/>
              <a:t>‹#›</a:t>
            </a:fld>
            <a:endParaRPr lang="en-US" alt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9BD5DA67-4185-AE44-8FA3-7DC56551373B}" type="slidenum">
              <a:rPr lang="en-US" altLang="en-US"/>
              <a:pPr/>
              <a:t>‹#›</a:t>
            </a:fld>
            <a:endParaRPr lang="en-US" altLang="en-US"/>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30328E6-E6C9-AF47-9D23-D68D93803F3A}" type="slidenum">
              <a:rPr lang="en-US" altLang="en-US"/>
              <a:pPr/>
              <a:t>‹#›</a:t>
            </a:fld>
            <a:endParaRPr lang="en-US" altLang="en-US"/>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63057FF-E529-CB42-B598-BCFAE87965C9}" type="slidenum">
              <a:rPr lang="en-US" altLang="en-US"/>
              <a:pPr/>
              <a:t>‹#›</a:t>
            </a:fld>
            <a:endParaRPr lang="en-US" alt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08C2F51-A38B-A44D-9E69-2739398A7D19}" type="slidenum">
              <a:rPr lang="en-US" altLang="en-US"/>
              <a:pPr/>
              <a:t>‹#›</a:t>
            </a:fld>
            <a:endParaRPr lang="en-US" alt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48A95C4-6146-F24C-BB5F-C2903501EBA1}" type="slidenum">
              <a:rPr lang="en-US" altLang="en-US"/>
              <a:pPr/>
              <a:t>‹#›</a:t>
            </a:fld>
            <a:endParaRPr lang="en-US" alt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064D8F-4295-8242-A77D-B1CA32EE69EA}" type="slidenum">
              <a:rPr lang="en-US" altLang="en-US"/>
              <a:pPr>
                <a:defRPr/>
              </a:pPr>
              <a:t>‹#›</a:t>
            </a:fld>
            <a:endParaRPr lang="en-US" altLang="en-US"/>
          </a:p>
        </p:txBody>
      </p:sp>
    </p:spTree>
    <p:extLst>
      <p:ext uri="{BB962C8B-B14F-4D97-AF65-F5344CB8AC3E}">
        <p14:creationId xmlns:p14="http://schemas.microsoft.com/office/powerpoint/2010/main" val="57573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0DC1CAE-4BE1-B14A-9718-F9C1FFB4C450}" type="slidenum">
              <a:rPr lang="en-US" altLang="en-US"/>
              <a:pPr/>
              <a:t>‹#›</a:t>
            </a:fld>
            <a:endParaRPr lang="en-US" alt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09C169F-09AF-6A42-B6A9-DB9C75DA7BDE}" type="slidenum">
              <a:rPr lang="en-US" altLang="en-US"/>
              <a:pPr/>
              <a:t>‹#›</a:t>
            </a:fld>
            <a:endParaRPr lang="en-US" alt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11F9FA-EF77-A64B-BBF3-AB6C6025112F}" type="slidenum">
              <a:rPr lang="en-US" altLang="en-US"/>
              <a:pPr/>
              <a:t>‹#›</a:t>
            </a:fld>
            <a:endParaRPr lang="en-US"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109A5C9-A8EF-A349-ADE4-D1809ABD3458}" type="slidenum">
              <a:rPr lang="en-US" altLang="en-US"/>
              <a:pPr>
                <a:defRPr/>
              </a:pPr>
              <a:t>‹#›</a:t>
            </a:fld>
            <a:endParaRPr lang="en-US" altLang="en-US"/>
          </a:p>
        </p:txBody>
      </p:sp>
    </p:spTree>
    <p:extLst>
      <p:ext uri="{BB962C8B-B14F-4D97-AF65-F5344CB8AC3E}">
        <p14:creationId xmlns:p14="http://schemas.microsoft.com/office/powerpoint/2010/main" val="202416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1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C0B7C4A-3D24-BF4E-AD68-38F839912630}" type="slidenum">
              <a:rPr lang="en-US" altLang="en-US"/>
              <a:pPr>
                <a:defRPr/>
              </a:pPr>
              <a:t>‹#›</a:t>
            </a:fld>
            <a:endParaRPr lang="en-US" altLang="en-US"/>
          </a:p>
        </p:txBody>
      </p:sp>
    </p:spTree>
    <p:extLst>
      <p:ext uri="{BB962C8B-B14F-4D97-AF65-F5344CB8AC3E}">
        <p14:creationId xmlns:p14="http://schemas.microsoft.com/office/powerpoint/2010/main" val="185256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8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C29189E-5B48-B544-9DD9-12B6B151D4B2}" type="slidenum">
              <a:rPr lang="en-US" altLang="en-US"/>
              <a:pPr>
                <a:defRPr/>
              </a:pPr>
              <a:t>‹#›</a:t>
            </a:fld>
            <a:endParaRPr lang="en-US" altLang="en-US"/>
          </a:p>
        </p:txBody>
      </p:sp>
    </p:spTree>
    <p:extLst>
      <p:ext uri="{BB962C8B-B14F-4D97-AF65-F5344CB8AC3E}">
        <p14:creationId xmlns:p14="http://schemas.microsoft.com/office/powerpoint/2010/main" val="189947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50ADCF-D9B3-9242-B607-A3B2552A0810}" type="slidenum">
              <a:rPr lang="en-US" altLang="en-US"/>
              <a:pPr>
                <a:defRPr/>
              </a:pPr>
              <a:t>‹#›</a:t>
            </a:fld>
            <a:endParaRPr lang="en-US" altLang="en-US"/>
          </a:p>
        </p:txBody>
      </p:sp>
    </p:spTree>
    <p:extLst>
      <p:ext uri="{BB962C8B-B14F-4D97-AF65-F5344CB8AC3E}">
        <p14:creationId xmlns:p14="http://schemas.microsoft.com/office/powerpoint/2010/main" val="205313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7C3A836-715B-104F-9C69-7C89C2B7A431}" type="slidenum">
              <a:rPr lang="en-US" altLang="en-US"/>
              <a:pPr>
                <a:defRPr/>
              </a:pPr>
              <a:t>‹#›</a:t>
            </a:fld>
            <a:endParaRPr lang="en-US" altLang="en-US"/>
          </a:p>
        </p:txBody>
      </p:sp>
    </p:spTree>
    <p:extLst>
      <p:ext uri="{BB962C8B-B14F-4D97-AF65-F5344CB8AC3E}">
        <p14:creationId xmlns:p14="http://schemas.microsoft.com/office/powerpoint/2010/main" val="13220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92074A-70EF-DC48-9B97-1DF5E3264BFB}"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6453" r:id="rId1"/>
    <p:sldLayoutId id="2147486454" r:id="rId2"/>
    <p:sldLayoutId id="2147486455" r:id="rId3"/>
    <p:sldLayoutId id="2147486517" r:id="rId4"/>
    <p:sldLayoutId id="2147486456" r:id="rId5"/>
    <p:sldLayoutId id="2147486518" r:id="rId6"/>
    <p:sldLayoutId id="2147486457" r:id="rId7"/>
    <p:sldLayoutId id="2147486458" r:id="rId8"/>
    <p:sldLayoutId id="2147486459" r:id="rId9"/>
    <p:sldLayoutId id="2147486460" r:id="rId10"/>
    <p:sldLayoutId id="2147486461"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DB0C4F42-14FE-D843-B94B-A03DFB48A9A6}"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365627575"/>
      </p:ext>
    </p:extLst>
  </p:cSld>
  <p:clrMap bg1="lt1" tx1="dk1" bg2="lt2" tx2="dk2" accent1="accent1" accent2="accent2" accent3="accent3" accent4="accent4" accent5="accent5" accent6="accent6" hlink="hlink" folHlink="folHlink"/>
  <p:sldLayoutIdLst>
    <p:sldLayoutId id="2147486736" r:id="rId1"/>
    <p:sldLayoutId id="2147486737" r:id="rId2"/>
    <p:sldLayoutId id="2147486738" r:id="rId3"/>
    <p:sldLayoutId id="2147486739" r:id="rId4"/>
    <p:sldLayoutId id="2147486740" r:id="rId5"/>
    <p:sldLayoutId id="2147486741" r:id="rId6"/>
    <p:sldLayoutId id="2147486742" r:id="rId7"/>
    <p:sldLayoutId id="2147486743" r:id="rId8"/>
    <p:sldLayoutId id="2147486744" r:id="rId9"/>
    <p:sldLayoutId id="2147486745" r:id="rId10"/>
    <p:sldLayoutId id="214748674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5.xml"/><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oleObject" Target="../embeddings/oleObject13.bin"/><Relationship Id="rId5" Type="http://schemas.openxmlformats.org/officeDocument/2006/relationships/image" Target="../media/image9.wmf"/><Relationship Id="rId10" Type="http://schemas.openxmlformats.org/officeDocument/2006/relationships/oleObject" Target="../embeddings/oleObject12.bin"/><Relationship Id="rId4" Type="http://schemas.openxmlformats.org/officeDocument/2006/relationships/oleObject" Target="../embeddings/oleObject7.bin"/><Relationship Id="rId9"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6.xml"/><Relationship Id="rId7"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oleObject" Target="../embeddings/oleObject20.bin"/><Relationship Id="rId5" Type="http://schemas.openxmlformats.org/officeDocument/2006/relationships/image" Target="../media/image9.wmf"/><Relationship Id="rId10" Type="http://schemas.openxmlformats.org/officeDocument/2006/relationships/oleObject" Target="../embeddings/oleObject19.bin"/><Relationship Id="rId4" Type="http://schemas.openxmlformats.org/officeDocument/2006/relationships/oleObject" Target="../embeddings/oleObject14.bin"/><Relationship Id="rId9"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7.xml"/><Relationship Id="rId7"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image" Target="../media/image9.wmf"/><Relationship Id="rId10" Type="http://schemas.openxmlformats.org/officeDocument/2006/relationships/oleObject" Target="../embeddings/oleObject26.bin"/><Relationship Id="rId4" Type="http://schemas.openxmlformats.org/officeDocument/2006/relationships/oleObject" Target="../embeddings/oleObject21.bin"/><Relationship Id="rId9"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a:t>
            </a:r>
            <a:br>
              <a:rPr lang="en-US" altLang="en-US" dirty="0">
                <a:ea typeface="ＭＳ Ｐゴシック" charset="-128"/>
              </a:rPr>
            </a:br>
            <a:r>
              <a:rPr lang="en-US" altLang="en-US" dirty="0">
                <a:ea typeface="ＭＳ Ｐゴシック" charset="-128"/>
              </a:rPr>
              <a:t>Glo</a:t>
            </a:r>
            <a:r>
              <a:rPr lang="en-US" altLang="zh-CN" dirty="0">
                <a:ea typeface="ＭＳ Ｐゴシック" charset="-128"/>
              </a:rPr>
              <a:t>bal</a:t>
            </a:r>
            <a:r>
              <a:rPr lang="zh-CN" altLang="en-US" dirty="0">
                <a:ea typeface="ＭＳ Ｐゴシック" charset="-128"/>
              </a:rPr>
              <a:t> </a:t>
            </a:r>
            <a:r>
              <a:rPr lang="en-US" altLang="zh-CN" dirty="0">
                <a:ea typeface="ＭＳ Ｐゴシック" charset="-128"/>
              </a:rPr>
              <a:t>Internet</a:t>
            </a:r>
            <a:r>
              <a:rPr lang="zh-CN" altLang="en-US" dirty="0">
                <a:ea typeface="ＭＳ Ｐゴシック" charset="-128"/>
              </a:rPr>
              <a:t> </a:t>
            </a:r>
            <a:r>
              <a:rPr lang="en-US" altLang="zh-CN" dirty="0">
                <a:ea typeface="ＭＳ Ｐゴシック" charset="-128"/>
              </a:rPr>
              <a:t>Routing,</a:t>
            </a:r>
            <a:r>
              <a:rPr lang="zh-CN" altLang="en-US" dirty="0">
                <a:ea typeface="ＭＳ Ｐゴシック" charset="-128"/>
              </a:rPr>
              <a:t> </a:t>
            </a:r>
            <a:br>
              <a:rPr lang="en-US" altLang="zh-CN" dirty="0">
                <a:ea typeface="ＭＳ Ｐゴシック" charset="-128"/>
              </a:rPr>
            </a:br>
            <a:r>
              <a:rPr lang="en-US" altLang="en-US" dirty="0">
                <a:ea typeface="ＭＳ Ｐゴシック" charset="-128"/>
              </a:rPr>
              <a:t>Policy Routing Analysis</a:t>
            </a:r>
            <a:endParaRPr lang="en-US" altLang="en-US" sz="2800" dirty="0">
              <a:ea typeface="ＭＳ Ｐゴシック" charset="-128"/>
            </a:endParaRPr>
          </a:p>
        </p:txBody>
      </p:sp>
      <p:sp>
        <p:nvSpPr>
          <p:cNvPr id="5" name="Rectangle 5">
            <a:extLst>
              <a:ext uri="{FF2B5EF4-FFF2-40B4-BE49-F238E27FC236}">
                <a16:creationId xmlns:a16="http://schemas.microsoft.com/office/drawing/2014/main" id="{9F06D540-419D-9A4F-9C1E-A7920282EDE8}"/>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a:t>
            </a:r>
            <a:r>
              <a:rPr lang="en-US" altLang="zh-CN" sz="2400" kern="0" dirty="0">
                <a:ea typeface="ＭＳ Ｐゴシック" charset="-128"/>
              </a:rPr>
              <a:t>2</a:t>
            </a:r>
            <a:r>
              <a:rPr lang="en-US" altLang="x-none" sz="2400" kern="0" dirty="0">
                <a:ea typeface="ＭＳ Ｐゴシック" charset="-128"/>
              </a:rPr>
              <a:t>/</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29</a:t>
            </a:r>
            <a:r>
              <a:rPr lang="en-US" altLang="x-none" sz="2400" kern="0" dirty="0">
                <a:ea typeface="ＭＳ Ｐゴシック" charset="-128"/>
              </a:rPr>
              <a:t>/20</a:t>
            </a:r>
            <a:r>
              <a:rPr lang="en-US" altLang="zh-CN" sz="2400" kern="0" dirty="0">
                <a:ea typeface="ＭＳ Ｐゴシック" charset="-128"/>
              </a:rPr>
              <a:t>22</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A7F880BF-9077-BB41-97AE-CABBE946B89C}"/>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3200">
                <a:ea typeface="宋体" charset="-122"/>
              </a:rPr>
              <a:t>Summary: Internet Routing Architecture</a:t>
            </a:r>
            <a:endParaRPr lang="en-US" sz="3200"/>
          </a:p>
        </p:txBody>
      </p:sp>
      <p:sp>
        <p:nvSpPr>
          <p:cNvPr id="5" name="Content Placeholder 4"/>
          <p:cNvSpPr>
            <a:spLocks noGrp="1"/>
          </p:cNvSpPr>
          <p:nvPr>
            <p:ph idx="1"/>
          </p:nvPr>
        </p:nvSpPr>
        <p:spPr>
          <a:xfrm>
            <a:off x="549166" y="1446072"/>
            <a:ext cx="8353425" cy="4856163"/>
          </a:xfrm>
        </p:spPr>
        <p:txBody>
          <a:bodyPr/>
          <a:lstStyle/>
          <a:p>
            <a:pPr>
              <a:buFont typeface="Wingdings" pitchFamily="2" charset="2"/>
              <a:buChar char="q"/>
            </a:pPr>
            <a:r>
              <a:rPr lang="en-US" dirty="0"/>
              <a:t>Autonomous systems have flexibility to choose their own </a:t>
            </a:r>
            <a:r>
              <a:rPr lang="en-US" dirty="0" err="1"/>
              <a:t>intradomain</a:t>
            </a:r>
            <a:r>
              <a:rPr lang="en-US" dirty="0"/>
              <a:t> routing protocols</a:t>
            </a:r>
          </a:p>
          <a:p>
            <a:pPr lvl="1">
              <a:buFont typeface="Courier New" panose="02070309020205020404" pitchFamily="49" charset="0"/>
              <a:buChar char="o"/>
            </a:pPr>
            <a:r>
              <a:rPr lang="en-US" dirty="0"/>
              <a:t>allows autonomy</a:t>
            </a:r>
          </a:p>
          <a:p>
            <a:endParaRPr lang="en-US" dirty="0"/>
          </a:p>
          <a:p>
            <a:pPr>
              <a:buFont typeface="Wingdings" pitchFamily="2" charset="2"/>
              <a:buChar char="q"/>
            </a:pPr>
            <a:r>
              <a:rPr lang="en-US" dirty="0"/>
              <a:t>Only a small # of routers (gateways) from each AS in the </a:t>
            </a:r>
            <a:r>
              <a:rPr lang="en-US" dirty="0" err="1"/>
              <a:t>interdomain</a:t>
            </a:r>
            <a:r>
              <a:rPr lang="en-US" dirty="0"/>
              <a:t> level</a:t>
            </a:r>
          </a:p>
          <a:p>
            <a:pPr lvl="1">
              <a:buFont typeface="Courier New" panose="02070309020205020404" pitchFamily="49" charset="0"/>
              <a:buChar char="o"/>
            </a:pPr>
            <a:r>
              <a:rPr lang="en-US" dirty="0"/>
              <a:t>improves scalability</a:t>
            </a:r>
          </a:p>
          <a:p>
            <a:endParaRPr lang="en-US" dirty="0"/>
          </a:p>
          <a:p>
            <a:pPr>
              <a:buFont typeface="Wingdings" pitchFamily="2" charset="2"/>
              <a:buChar char="q"/>
            </a:pPr>
            <a:r>
              <a:rPr lang="en-US" dirty="0" err="1"/>
              <a:t>Interdomain</a:t>
            </a:r>
            <a:r>
              <a:rPr lang="en-US" dirty="0"/>
              <a:t> routing using AS topology instead of detailed topology</a:t>
            </a:r>
          </a:p>
          <a:p>
            <a:pPr lvl="1">
              <a:buFont typeface="Courier New" panose="02070309020205020404" pitchFamily="49" charset="0"/>
              <a:buChar char="o"/>
            </a:pPr>
            <a:r>
              <a:rPr lang="en-US" dirty="0"/>
              <a:t>improves scalability/privacy</a:t>
            </a:r>
          </a:p>
          <a:p>
            <a:endParaRPr lang="en-US" dirty="0"/>
          </a:p>
        </p:txBody>
      </p:sp>
      <p:sp>
        <p:nvSpPr>
          <p:cNvPr id="2" name="Slide Number Placeholder 1"/>
          <p:cNvSpPr>
            <a:spLocks noGrp="1"/>
          </p:cNvSpPr>
          <p:nvPr>
            <p:ph type="sldNum" sz="quarter" idx="10"/>
          </p:nvPr>
        </p:nvSpPr>
        <p:spPr/>
        <p:txBody>
          <a:bodyPr/>
          <a:lstStyle/>
          <a:p>
            <a:fld id="{908C2F51-A38B-A44D-9E69-2739398A7D19}" type="slidenum">
              <a:rPr lang="en-US" altLang="en-US" smtClean="0"/>
              <a:pPr/>
              <a:t>10</a:t>
            </a:fld>
            <a:endParaRPr lang="en-US" altLang="en-US" dirty="0"/>
          </a:p>
        </p:txBody>
      </p:sp>
    </p:spTree>
    <p:extLst>
      <p:ext uri="{BB962C8B-B14F-4D97-AF65-F5344CB8AC3E}">
        <p14:creationId xmlns:p14="http://schemas.microsoft.com/office/powerpoint/2010/main" val="319479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11</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ea typeface="ＭＳ Ｐゴシック" charset="0"/>
                <a:cs typeface="ＭＳ Ｐゴシック" charset="0"/>
              </a:rPr>
              <a:t>Basic routing computation protocols</a:t>
            </a:r>
            <a:endParaRPr lang="en-US" altLang="en-US" sz="2000" dirty="0">
              <a:ea typeface=""/>
            </a:endParaRP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2000" dirty="0">
                <a:ea typeface=""/>
              </a:rPr>
              <a:t>Basic architecture</a:t>
            </a:r>
          </a:p>
          <a:p>
            <a:pPr marL="2171700" lvl="4" indent="-342900">
              <a:spcBef>
                <a:spcPct val="20000"/>
              </a:spcBef>
              <a:buClr>
                <a:srgbClr val="2D2DB9"/>
              </a:buClr>
              <a:buSzPct val="85000"/>
              <a:buFont typeface="Wingdings" charset="2"/>
              <a:buChar char="Ø"/>
            </a:pPr>
            <a:r>
              <a:rPr lang="en-US" altLang="en-US" sz="2000" i="1" dirty="0">
                <a:solidFill>
                  <a:srgbClr val="C00000"/>
                </a:solidFill>
                <a:ea typeface=""/>
              </a:rPr>
              <a:t>BGP (Border Gateway Protocol): The de facto Inter-domain routing standard </a:t>
            </a:r>
          </a:p>
        </p:txBody>
      </p:sp>
    </p:spTree>
    <p:extLst>
      <p:ext uri="{BB962C8B-B14F-4D97-AF65-F5344CB8AC3E}">
        <p14:creationId xmlns:p14="http://schemas.microsoft.com/office/powerpoint/2010/main" val="161634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4"/>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0"/>
            <a:r>
              <a:rPr lang="en-US" altLang="en-US" sz="3200" u="sng" dirty="0">
                <a:solidFill>
                  <a:srgbClr val="3333CC"/>
                </a:solidFill>
              </a:rPr>
              <a:t>BGP Basic Operations</a:t>
            </a:r>
            <a:endParaRPr lang="en-US" altLang="en-US" sz="1800" u="sng" dirty="0">
              <a:solidFill>
                <a:srgbClr val="3333CC"/>
              </a:solidFill>
            </a:endParaRPr>
          </a:p>
        </p:txBody>
      </p:sp>
      <p:sp>
        <p:nvSpPr>
          <p:cNvPr id="189442" name="Rectangle 5"/>
          <p:cNvSpPr>
            <a:spLocks noChangeArrowheads="1"/>
          </p:cNvSpPr>
          <p:nvPr/>
        </p:nvSpPr>
        <p:spPr bwMode="auto">
          <a:xfrm>
            <a:off x="533400" y="1636713"/>
            <a:ext cx="8297863" cy="453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en-US" dirty="0"/>
              <a:t>BGP is</a:t>
            </a:r>
            <a:r>
              <a:rPr lang="en-US" altLang="en-US" b="1" dirty="0">
                <a:solidFill>
                  <a:srgbClr val="FF0000"/>
                </a:solidFill>
              </a:rPr>
              <a:t> a Path Vector</a:t>
            </a:r>
            <a:r>
              <a:rPr lang="en-US" altLang="en-US" dirty="0">
                <a:solidFill>
                  <a:srgbClr val="000000"/>
                </a:solidFill>
              </a:rPr>
              <a:t>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s</a:t>
            </a:r>
            <a:r>
              <a:rPr lang="en-US" altLang="en-US" dirty="0">
                <a:solidFill>
                  <a:srgbClr val="000000"/>
                </a:solidFill>
              </a:rPr>
              <a:t>imilar to Distance Vector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a b</a:t>
            </a:r>
            <a:r>
              <a:rPr lang="en-US" altLang="en-US" dirty="0">
                <a:solidFill>
                  <a:srgbClr val="000000"/>
                </a:solidFill>
              </a:rPr>
              <a:t>order </a:t>
            </a:r>
            <a:r>
              <a:rPr lang="en-US" altLang="zh-CN" dirty="0">
                <a:solidFill>
                  <a:srgbClr val="000000"/>
                </a:solidFill>
                <a:ea typeface="宋体" charset="-122"/>
              </a:rPr>
              <a:t>g</a:t>
            </a:r>
            <a:r>
              <a:rPr lang="en-US" altLang="en-US" dirty="0">
                <a:solidFill>
                  <a:srgbClr val="000000"/>
                </a:solidFill>
              </a:rPr>
              <a:t>ateway send</a:t>
            </a:r>
            <a:r>
              <a:rPr lang="en-US" altLang="zh-CN" dirty="0">
                <a:solidFill>
                  <a:srgbClr val="000000"/>
                </a:solidFill>
                <a:ea typeface="宋体" charset="-122"/>
              </a:rPr>
              <a:t>s</a:t>
            </a:r>
            <a:r>
              <a:rPr lang="en-US" altLang="en-US" dirty="0">
                <a:solidFill>
                  <a:srgbClr val="000000"/>
                </a:solidFill>
              </a:rPr>
              <a:t> to a neighbor </a:t>
            </a:r>
            <a:r>
              <a:rPr lang="en-US" altLang="en-US" i="1" dirty="0">
                <a:solidFill>
                  <a:srgbClr val="FF0000"/>
                </a:solidFill>
              </a:rPr>
              <a:t>entire path</a:t>
            </a:r>
            <a:r>
              <a:rPr lang="en-US" altLang="en-US" dirty="0">
                <a:solidFill>
                  <a:srgbClr val="000000"/>
                </a:solidFill>
              </a:rPr>
              <a:t> (i.e</a:t>
            </a:r>
            <a:r>
              <a:rPr lang="en-US" altLang="zh-CN" dirty="0">
                <a:solidFill>
                  <a:srgbClr val="000000"/>
                </a:solidFill>
                <a:ea typeface="宋体" charset="-122"/>
              </a:rPr>
              <a:t>.</a:t>
            </a:r>
            <a:r>
              <a:rPr lang="en-US" altLang="en-US" dirty="0">
                <a:solidFill>
                  <a:srgbClr val="000000"/>
                </a:solidFill>
              </a:rPr>
              <a:t>, </a:t>
            </a:r>
            <a:r>
              <a:rPr lang="en-US" altLang="zh-CN" dirty="0">
                <a:solidFill>
                  <a:srgbClr val="FF0000"/>
                </a:solidFill>
                <a:ea typeface="宋体" charset="-122"/>
              </a:rPr>
              <a:t>a </a:t>
            </a:r>
            <a:r>
              <a:rPr lang="en-US" altLang="en-US" dirty="0">
                <a:solidFill>
                  <a:srgbClr val="FF0000"/>
                </a:solidFill>
              </a:rPr>
              <a:t>sequence of AS</a:t>
            </a:r>
            <a:r>
              <a:rPr lang="en-US" altLang="en-US" dirty="0">
                <a:solidFill>
                  <a:srgbClr val="FF0000"/>
                </a:solidFill>
                <a:ea typeface="宋体" charset="-122"/>
              </a:rPr>
              <a:t>N</a:t>
            </a:r>
            <a:r>
              <a:rPr lang="en-US" altLang="en-US" dirty="0">
                <a:solidFill>
                  <a:srgbClr val="FF0000"/>
                </a:solidFill>
              </a:rPr>
              <a:t>s</a:t>
            </a:r>
            <a:r>
              <a:rPr lang="en-US" altLang="en-US" dirty="0">
                <a:solidFill>
                  <a:srgbClr val="000000"/>
                </a:solidFill>
              </a:rPr>
              <a:t>) to </a:t>
            </a:r>
            <a:r>
              <a:rPr lang="en-US" altLang="zh-CN" dirty="0">
                <a:solidFill>
                  <a:srgbClr val="000000"/>
                </a:solidFill>
                <a:ea typeface="宋体" charset="-122"/>
              </a:rPr>
              <a:t>a </a:t>
            </a:r>
            <a:r>
              <a:rPr lang="en-US" altLang="en-US" dirty="0">
                <a:solidFill>
                  <a:srgbClr val="000000"/>
                </a:solidFill>
              </a:rPr>
              <a:t>destination</a:t>
            </a:r>
            <a:r>
              <a:rPr lang="en-US" altLang="zh-CN" dirty="0">
                <a:solidFill>
                  <a:srgbClr val="000000"/>
                </a:solidFill>
                <a:ea typeface="宋体" charset="-122"/>
              </a:rPr>
              <a:t>, e.g.,</a:t>
            </a:r>
          </a:p>
          <a:p>
            <a:pPr lvl="2">
              <a:spcBef>
                <a:spcPct val="20000"/>
              </a:spcBef>
              <a:buFontTx/>
              <a:buChar char="•"/>
            </a:pPr>
            <a:r>
              <a:rPr lang="en-US" altLang="zh-CN" sz="2000" dirty="0">
                <a:solidFill>
                  <a:srgbClr val="000000"/>
                </a:solidFill>
                <a:ea typeface="宋体" charset="-122"/>
              </a:rPr>
              <a:t>g</a:t>
            </a:r>
            <a:r>
              <a:rPr lang="en-US" altLang="en-US" sz="2000" dirty="0">
                <a:solidFill>
                  <a:srgbClr val="000000"/>
                </a:solidFill>
              </a:rPr>
              <a:t>ateway X sends to </a:t>
            </a:r>
            <a:r>
              <a:rPr lang="en-US" altLang="zh-CN" sz="2000" dirty="0">
                <a:solidFill>
                  <a:srgbClr val="000000"/>
                </a:solidFill>
                <a:ea typeface="宋体" charset="-122"/>
              </a:rPr>
              <a:t>neighbor N</a:t>
            </a:r>
            <a:r>
              <a:rPr lang="en-US" altLang="en-US" sz="2000" dirty="0">
                <a:solidFill>
                  <a:srgbClr val="000000"/>
                </a:solidFill>
              </a:rPr>
              <a:t> its path to </a:t>
            </a:r>
            <a:r>
              <a:rPr lang="en-US" altLang="en-US" sz="2000" dirty="0" err="1">
                <a:solidFill>
                  <a:srgbClr val="000000"/>
                </a:solidFill>
              </a:rPr>
              <a:t>dest</a:t>
            </a:r>
            <a:r>
              <a:rPr lang="en-US" altLang="en-US" sz="2000" dirty="0">
                <a:solidFill>
                  <a:srgbClr val="000000"/>
                </a:solidFill>
              </a:rPr>
              <a:t>. Z:</a:t>
            </a:r>
          </a:p>
          <a:p>
            <a:pPr>
              <a:spcBef>
                <a:spcPct val="20000"/>
              </a:spcBef>
              <a:buClr>
                <a:srgbClr val="3333CC"/>
              </a:buClr>
              <a:buSzPct val="85000"/>
              <a:buFont typeface="ZapfDingbats" charset="0"/>
              <a:buNone/>
            </a:pPr>
            <a:r>
              <a:rPr lang="en-US" altLang="en-US" sz="2800" dirty="0">
                <a:solidFill>
                  <a:srgbClr val="000000"/>
                </a:solidFill>
              </a:rPr>
              <a:t>                path (X,Z) = X,Y1,Y2,Y3,…,Z</a:t>
            </a:r>
          </a:p>
          <a:p>
            <a:pPr>
              <a:spcBef>
                <a:spcPct val="20000"/>
              </a:spcBef>
              <a:buClr>
                <a:srgbClr val="3333CC"/>
              </a:buClr>
              <a:buSzPct val="85000"/>
              <a:buFont typeface="ZapfDingbats" charset="0"/>
              <a:buNone/>
            </a:pPr>
            <a:endParaRPr lang="en-US" altLang="en-US" sz="2800" dirty="0">
              <a:solidFill>
                <a:srgbClr val="000000"/>
              </a:solidFill>
            </a:endParaRPr>
          </a:p>
          <a:p>
            <a:pPr marL="800100" lvl="1" indent="-342900">
              <a:spcBef>
                <a:spcPct val="20000"/>
              </a:spcBef>
              <a:buClr>
                <a:srgbClr val="3333CC"/>
              </a:buClr>
              <a:buSzPct val="75000"/>
              <a:buFont typeface="Courier New" panose="02070309020205020404" pitchFamily="49" charset="0"/>
              <a:buChar char="o"/>
            </a:pPr>
            <a:r>
              <a:rPr lang="en-US" altLang="en-US" dirty="0">
                <a:solidFill>
                  <a:srgbClr val="000000"/>
                </a:solidFill>
              </a:rPr>
              <a:t>if </a:t>
            </a:r>
            <a:r>
              <a:rPr lang="en-US" altLang="zh-CN" dirty="0">
                <a:solidFill>
                  <a:srgbClr val="000000"/>
                </a:solidFill>
                <a:ea typeface="宋体" charset="-122"/>
              </a:rPr>
              <a:t>N</a:t>
            </a:r>
            <a:r>
              <a:rPr lang="en-US" altLang="en-US" dirty="0">
                <a:solidFill>
                  <a:srgbClr val="000000"/>
                </a:solidFill>
              </a:rPr>
              <a:t> selects path(X, Z) advertised by X, then:</a:t>
            </a:r>
            <a:br>
              <a:rPr lang="en-US" altLang="zh-CN" dirty="0">
                <a:solidFill>
                  <a:srgbClr val="000000"/>
                </a:solidFill>
                <a:ea typeface="宋体" charset="-122"/>
              </a:rPr>
            </a:br>
            <a:r>
              <a:rPr lang="en-US" altLang="zh-CN" dirty="0">
                <a:solidFill>
                  <a:srgbClr val="000000"/>
                </a:solidFill>
                <a:ea typeface="宋体" charset="-122"/>
              </a:rPr>
              <a:t>         p</a:t>
            </a:r>
            <a:r>
              <a:rPr lang="en-US" altLang="en-US" dirty="0">
                <a:solidFill>
                  <a:srgbClr val="000000"/>
                </a:solidFill>
              </a:rPr>
              <a:t>ath (</a:t>
            </a:r>
            <a:r>
              <a:rPr lang="en-US" altLang="zh-CN" dirty="0">
                <a:solidFill>
                  <a:srgbClr val="000000"/>
                </a:solidFill>
                <a:ea typeface="宋体" charset="-122"/>
              </a:rPr>
              <a:t>N</a:t>
            </a:r>
            <a:r>
              <a:rPr lang="en-US" altLang="en-US" dirty="0">
                <a:solidFill>
                  <a:srgbClr val="000000"/>
                </a:solidFill>
              </a:rPr>
              <a:t>,Z) = </a:t>
            </a:r>
            <a:r>
              <a:rPr lang="en-US" altLang="zh-CN" dirty="0">
                <a:solidFill>
                  <a:srgbClr val="000000"/>
                </a:solidFill>
                <a:ea typeface="宋体" charset="-122"/>
              </a:rPr>
              <a:t>N</a:t>
            </a:r>
            <a:r>
              <a:rPr lang="en-US" altLang="en-US" dirty="0">
                <a:solidFill>
                  <a:srgbClr val="000000"/>
                </a:solidFill>
              </a:rPr>
              <a:t>, path (X,Z)</a:t>
            </a:r>
          </a:p>
        </p:txBody>
      </p:sp>
      <p:sp>
        <p:nvSpPr>
          <p:cNvPr id="189443" name="Oval 6"/>
          <p:cNvSpPr>
            <a:spLocks noChangeArrowheads="1"/>
          </p:cNvSpPr>
          <p:nvPr/>
        </p:nvSpPr>
        <p:spPr bwMode="auto">
          <a:xfrm>
            <a:off x="7450138" y="6094413"/>
            <a:ext cx="352425" cy="319087"/>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X</a:t>
            </a:r>
          </a:p>
        </p:txBody>
      </p:sp>
      <p:sp>
        <p:nvSpPr>
          <p:cNvPr id="189444" name="Oval 7"/>
          <p:cNvSpPr>
            <a:spLocks noChangeArrowheads="1"/>
          </p:cNvSpPr>
          <p:nvPr/>
        </p:nvSpPr>
        <p:spPr bwMode="auto">
          <a:xfrm>
            <a:off x="6523038" y="6092825"/>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a:t>
            </a:r>
            <a:endParaRPr lang="en-US" altLang="en-US" sz="1800">
              <a:solidFill>
                <a:srgbClr val="000000"/>
              </a:solidFill>
            </a:endParaRPr>
          </a:p>
        </p:txBody>
      </p:sp>
      <p:sp>
        <p:nvSpPr>
          <p:cNvPr id="189445" name="Oval 8"/>
          <p:cNvSpPr>
            <a:spLocks noChangeArrowheads="1"/>
          </p:cNvSpPr>
          <p:nvPr/>
        </p:nvSpPr>
        <p:spPr bwMode="auto">
          <a:xfrm>
            <a:off x="8561388" y="5575300"/>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Z</a:t>
            </a:r>
          </a:p>
        </p:txBody>
      </p:sp>
      <p:sp>
        <p:nvSpPr>
          <p:cNvPr id="189446" name="Line 9"/>
          <p:cNvSpPr>
            <a:spLocks noChangeShapeType="1"/>
          </p:cNvSpPr>
          <p:nvPr/>
        </p:nvSpPr>
        <p:spPr bwMode="auto">
          <a:xfrm flipV="1">
            <a:off x="7791450" y="5829300"/>
            <a:ext cx="803275" cy="319088"/>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89447" name="Line 10"/>
          <p:cNvSpPr>
            <a:spLocks noChangeShapeType="1"/>
          </p:cNvSpPr>
          <p:nvPr/>
        </p:nvSpPr>
        <p:spPr bwMode="auto">
          <a:xfrm>
            <a:off x="6877050" y="6259513"/>
            <a:ext cx="561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9" name="Slide Number Placeholder 1"/>
          <p:cNvSpPr>
            <a:spLocks noGrp="1"/>
          </p:cNvSpPr>
          <p:nvPr>
            <p:ph type="sldNum" sz="quarter" idx="10"/>
          </p:nvPr>
        </p:nvSpPr>
        <p:spPr>
          <a:xfrm>
            <a:off x="8461375" y="6565900"/>
            <a:ext cx="425450" cy="292100"/>
          </a:xfrm>
        </p:spPr>
        <p:txBody>
          <a:bodyPr/>
          <a:lstStyle/>
          <a:p>
            <a:r>
              <a:rPr lang="en-US" altLang="en-US" dirty="0"/>
              <a:t>18</a:t>
            </a:r>
          </a:p>
        </p:txBody>
      </p:sp>
    </p:spTree>
    <p:extLst>
      <p:ext uri="{BB962C8B-B14F-4D97-AF65-F5344CB8AC3E}">
        <p14:creationId xmlns:p14="http://schemas.microsoft.com/office/powerpoint/2010/main" val="362107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ChangeArrowheads="1"/>
          </p:cNvSpPr>
          <p:nvPr/>
        </p:nvSpPr>
        <p:spPr bwMode="auto">
          <a:xfrm>
            <a:off x="261938"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Basic Operations</a:t>
            </a:r>
          </a:p>
        </p:txBody>
      </p:sp>
      <p:sp>
        <p:nvSpPr>
          <p:cNvPr id="191490" name="Oval 3"/>
          <p:cNvSpPr>
            <a:spLocks noChangeArrowheads="1"/>
          </p:cNvSpPr>
          <p:nvPr/>
        </p:nvSpPr>
        <p:spPr bwMode="auto">
          <a:xfrm>
            <a:off x="330200" y="13208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1" name="Rectangle 4"/>
          <p:cNvSpPr>
            <a:spLocks noChangeArrowheads="1"/>
          </p:cNvSpPr>
          <p:nvPr/>
        </p:nvSpPr>
        <p:spPr bwMode="auto">
          <a:xfrm>
            <a:off x="669925" y="1508125"/>
            <a:ext cx="3213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Establish session on</a:t>
            </a:r>
          </a:p>
          <a:p>
            <a:r>
              <a:rPr lang="en-US" altLang="zh-CN" b="1">
                <a:solidFill>
                  <a:srgbClr val="000000"/>
                </a:solidFill>
                <a:latin typeface="Arial" charset="0"/>
                <a:ea typeface="宋体" charset="-122"/>
              </a:rPr>
              <a:t>     TCP port 179</a:t>
            </a:r>
          </a:p>
        </p:txBody>
      </p:sp>
      <p:sp>
        <p:nvSpPr>
          <p:cNvPr id="191492" name="Oval 5"/>
          <p:cNvSpPr>
            <a:spLocks noChangeArrowheads="1"/>
          </p:cNvSpPr>
          <p:nvPr/>
        </p:nvSpPr>
        <p:spPr bwMode="auto">
          <a:xfrm>
            <a:off x="406400" y="33782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3" name="Oval 6"/>
          <p:cNvSpPr>
            <a:spLocks noChangeArrowheads="1"/>
          </p:cNvSpPr>
          <p:nvPr/>
        </p:nvSpPr>
        <p:spPr bwMode="auto">
          <a:xfrm rot="-2160000">
            <a:off x="3770313" y="5295900"/>
            <a:ext cx="917575" cy="533400"/>
          </a:xfrm>
          <a:prstGeom prst="ellipse">
            <a:avLst/>
          </a:prstGeom>
          <a:solidFill>
            <a:schemeClr val="bg1"/>
          </a:solidFill>
          <a:ln w="762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4" name="Rectangle 7"/>
          <p:cNvSpPr>
            <a:spLocks noChangeArrowheads="1"/>
          </p:cNvSpPr>
          <p:nvPr/>
        </p:nvSpPr>
        <p:spPr bwMode="auto">
          <a:xfrm>
            <a:off x="762000" y="3505200"/>
            <a:ext cx="2836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zh-CN" altLang="en-US" b="1">
                <a:solidFill>
                  <a:srgbClr val="000000"/>
                </a:solidFill>
                <a:latin typeface="Arial" charset="0"/>
                <a:ea typeface="宋体" charset="-122"/>
              </a:rPr>
              <a:t>    </a:t>
            </a:r>
            <a:r>
              <a:rPr lang="en-US" altLang="zh-CN" b="1">
                <a:solidFill>
                  <a:srgbClr val="000000"/>
                </a:solidFill>
                <a:latin typeface="Arial" charset="0"/>
                <a:ea typeface="宋体" charset="-122"/>
              </a:rPr>
              <a:t>Exchange all</a:t>
            </a:r>
          </a:p>
          <a:p>
            <a:pPr algn="ctr"/>
            <a:r>
              <a:rPr lang="en-US" altLang="zh-CN" b="1">
                <a:solidFill>
                  <a:srgbClr val="000000"/>
                </a:solidFill>
                <a:latin typeface="Arial" charset="0"/>
                <a:ea typeface="宋体" charset="-122"/>
              </a:rPr>
              <a:t>        active routes </a:t>
            </a:r>
          </a:p>
        </p:txBody>
      </p:sp>
      <p:sp>
        <p:nvSpPr>
          <p:cNvPr id="191495" name="Oval 8"/>
          <p:cNvSpPr>
            <a:spLocks noChangeArrowheads="1"/>
          </p:cNvSpPr>
          <p:nvPr/>
        </p:nvSpPr>
        <p:spPr bwMode="auto">
          <a:xfrm>
            <a:off x="406400" y="53975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6" name="Rectangle 9"/>
          <p:cNvSpPr>
            <a:spLocks noChangeArrowheads="1"/>
          </p:cNvSpPr>
          <p:nvPr/>
        </p:nvSpPr>
        <p:spPr bwMode="auto">
          <a:xfrm>
            <a:off x="641350" y="5668963"/>
            <a:ext cx="341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Exchange incremental</a:t>
            </a:r>
          </a:p>
          <a:p>
            <a:r>
              <a:rPr lang="en-US" altLang="zh-CN" b="1">
                <a:solidFill>
                  <a:srgbClr val="000000"/>
                </a:solidFill>
                <a:latin typeface="Arial" charset="0"/>
                <a:ea typeface="宋体" charset="-122"/>
              </a:rPr>
              <a:t>           updates</a:t>
            </a:r>
          </a:p>
        </p:txBody>
      </p:sp>
      <p:sp>
        <p:nvSpPr>
          <p:cNvPr id="191497" name="Line 10"/>
          <p:cNvSpPr>
            <a:spLocks noChangeShapeType="1"/>
          </p:cNvSpPr>
          <p:nvPr/>
        </p:nvSpPr>
        <p:spPr bwMode="auto">
          <a:xfrm>
            <a:off x="5973763" y="2528888"/>
            <a:ext cx="1279525" cy="1527175"/>
          </a:xfrm>
          <a:prstGeom prst="line">
            <a:avLst/>
          </a:prstGeom>
          <a:noFill/>
          <a:ln w="57150" cmpd="thickThin">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pic>
        <p:nvPicPr>
          <p:cNvPr id="191498"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31925"/>
            <a:ext cx="2246313"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499"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963" y="2306638"/>
            <a:ext cx="839787"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0"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613" y="3678238"/>
            <a:ext cx="2246312"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1"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488" y="3743325"/>
            <a:ext cx="8413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02" name="Rectangle 15"/>
          <p:cNvSpPr>
            <a:spLocks noChangeArrowheads="1"/>
          </p:cNvSpPr>
          <p:nvPr/>
        </p:nvSpPr>
        <p:spPr bwMode="auto">
          <a:xfrm>
            <a:off x="4760913" y="1557338"/>
            <a:ext cx="87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AS1</a:t>
            </a:r>
          </a:p>
        </p:txBody>
      </p:sp>
      <p:sp>
        <p:nvSpPr>
          <p:cNvPr id="191503" name="Rectangle 16"/>
          <p:cNvSpPr>
            <a:spLocks noChangeArrowheads="1"/>
          </p:cNvSpPr>
          <p:nvPr/>
        </p:nvSpPr>
        <p:spPr bwMode="auto">
          <a:xfrm>
            <a:off x="7405688" y="4251325"/>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AS2</a:t>
            </a:r>
          </a:p>
        </p:txBody>
      </p:sp>
      <p:sp>
        <p:nvSpPr>
          <p:cNvPr id="191504" name="Line 17"/>
          <p:cNvSpPr>
            <a:spLocks noChangeShapeType="1"/>
          </p:cNvSpPr>
          <p:nvPr/>
        </p:nvSpPr>
        <p:spPr bwMode="auto">
          <a:xfrm>
            <a:off x="2209800" y="24384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5" name="Line 18"/>
          <p:cNvSpPr>
            <a:spLocks noChangeShapeType="1"/>
          </p:cNvSpPr>
          <p:nvPr/>
        </p:nvSpPr>
        <p:spPr bwMode="auto">
          <a:xfrm>
            <a:off x="2209800" y="44958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6" name="Line 19"/>
          <p:cNvSpPr>
            <a:spLocks noChangeShapeType="1"/>
          </p:cNvSpPr>
          <p:nvPr/>
        </p:nvSpPr>
        <p:spPr bwMode="auto">
          <a:xfrm flipH="1">
            <a:off x="3749675" y="5476875"/>
            <a:ext cx="196850" cy="32385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7" name="Rectangle 20"/>
          <p:cNvSpPr>
            <a:spLocks noChangeArrowheads="1"/>
          </p:cNvSpPr>
          <p:nvPr/>
        </p:nvSpPr>
        <p:spPr bwMode="auto">
          <a:xfrm>
            <a:off x="4632325" y="5287963"/>
            <a:ext cx="432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b="1">
                <a:solidFill>
                  <a:srgbClr val="3333CC"/>
                </a:solidFill>
                <a:latin typeface="Arial" charset="0"/>
                <a:ea typeface="宋体" charset="-122"/>
              </a:rPr>
              <a:t>while (connection is ALIVE) </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exchange UPDATE message</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select best available route</a:t>
            </a:r>
          </a:p>
          <a:p>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if route changes, export to neigh.</a:t>
            </a:r>
          </a:p>
        </p:txBody>
      </p:sp>
      <p:sp>
        <p:nvSpPr>
          <p:cNvPr id="191508" name="Rectangle 21"/>
          <p:cNvSpPr>
            <a:spLocks noChangeArrowheads="1"/>
          </p:cNvSpPr>
          <p:nvPr/>
        </p:nvSpPr>
        <p:spPr bwMode="auto">
          <a:xfrm>
            <a:off x="6613525" y="2909888"/>
            <a:ext cx="2379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BGP session</a:t>
            </a:r>
          </a:p>
        </p:txBody>
      </p:sp>
      <p:pic>
        <p:nvPicPr>
          <p:cNvPr id="22" name="Picture 53" descr="h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4363" y="-20638"/>
            <a:ext cx="2139950" cy="114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lide Number Placeholder 1"/>
          <p:cNvSpPr>
            <a:spLocks noGrp="1"/>
          </p:cNvSpPr>
          <p:nvPr>
            <p:ph type="sldNum" sz="quarter" idx="10"/>
          </p:nvPr>
        </p:nvSpPr>
        <p:spPr>
          <a:xfrm>
            <a:off x="8461375" y="6565900"/>
            <a:ext cx="425450" cy="292100"/>
          </a:xfrm>
        </p:spPr>
        <p:txBody>
          <a:bodyPr/>
          <a:lstStyle/>
          <a:p>
            <a:r>
              <a:rPr lang="en-US" altLang="en-US" dirty="0"/>
              <a:t>19</a:t>
            </a:r>
          </a:p>
        </p:txBody>
      </p:sp>
    </p:spTree>
    <p:extLst>
      <p:ext uri="{BB962C8B-B14F-4D97-AF65-F5344CB8AC3E}">
        <p14:creationId xmlns:p14="http://schemas.microsoft.com/office/powerpoint/2010/main" val="226677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en-US" altLang="zh-CN" sz="3600">
                <a:ea typeface="宋体" charset="-122"/>
              </a:rPr>
              <a:t>BGP Messages</a:t>
            </a:r>
            <a:endParaRPr lang="en-US" altLang="zh-CN" sz="2800">
              <a:ea typeface="宋体" charset="-122"/>
            </a:endParaRPr>
          </a:p>
        </p:txBody>
      </p:sp>
      <p:sp>
        <p:nvSpPr>
          <p:cNvPr id="193538" name="Rectangle 3"/>
          <p:cNvSpPr>
            <a:spLocks noGrp="1" noChangeArrowheads="1"/>
          </p:cNvSpPr>
          <p:nvPr>
            <p:ph type="body" idx="1"/>
          </p:nvPr>
        </p:nvSpPr>
        <p:spPr>
          <a:xfrm>
            <a:off x="533400" y="1524000"/>
            <a:ext cx="8229600" cy="5029200"/>
          </a:xfrm>
        </p:spPr>
        <p:txBody>
          <a:bodyPr/>
          <a:lstStyle/>
          <a:p>
            <a:pPr>
              <a:lnSpc>
                <a:spcPct val="90000"/>
              </a:lnSpc>
              <a:buFont typeface="Wingdings" pitchFamily="2" charset="2"/>
              <a:buChar char="q"/>
            </a:pPr>
            <a:r>
              <a:rPr lang="en-US" altLang="zh-CN" sz="2400" dirty="0">
                <a:ea typeface="宋体" charset="-122"/>
              </a:rPr>
              <a:t>Four types of messages</a:t>
            </a: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OPEN:</a:t>
            </a:r>
            <a:r>
              <a:rPr lang="en-US" altLang="zh-CN" dirty="0">
                <a:ea typeface="宋体" charset="-122"/>
              </a:rPr>
              <a:t> opens TCP connection to peer and authenticates sender</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UPDATE:</a:t>
            </a:r>
            <a:r>
              <a:rPr lang="en-US" altLang="zh-CN" dirty="0">
                <a:ea typeface="宋体" charset="-122"/>
              </a:rPr>
              <a:t> advertises new path (or withdraws old)</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KEEPALIVE</a:t>
            </a:r>
            <a:r>
              <a:rPr lang="en-US" altLang="zh-CN" dirty="0">
                <a:ea typeface="宋体" charset="-122"/>
              </a:rPr>
              <a:t> keeps connection alive in absence of UPDATES; also ACKs OPEN request</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NOTIFICATION:</a:t>
            </a:r>
            <a:r>
              <a:rPr lang="en-US" altLang="zh-CN" dirty="0">
                <a:ea typeface="宋体" charset="-122"/>
              </a:rPr>
              <a:t> reports errors in previous </a:t>
            </a:r>
            <a:r>
              <a:rPr lang="en-US" altLang="zh-CN" dirty="0" err="1">
                <a:ea typeface="宋体" charset="-122"/>
              </a:rPr>
              <a:t>msg</a:t>
            </a:r>
            <a:r>
              <a:rPr lang="en-US" altLang="zh-CN" dirty="0">
                <a:ea typeface="宋体" charset="-122"/>
              </a:rPr>
              <a:t>; also used to close connection</a:t>
            </a:r>
            <a:endParaRPr lang="en-US" altLang="zh-CN" sz="2800" dirty="0">
              <a:ea typeface="宋体" charset="-122"/>
            </a:endParaRPr>
          </a:p>
        </p:txBody>
      </p:sp>
      <p:sp>
        <p:nvSpPr>
          <p:cNvPr id="4" name="Slide Number Placeholder 1"/>
          <p:cNvSpPr>
            <a:spLocks noGrp="1"/>
          </p:cNvSpPr>
          <p:nvPr>
            <p:ph type="sldNum" sz="quarter" idx="10"/>
          </p:nvPr>
        </p:nvSpPr>
        <p:spPr>
          <a:xfrm>
            <a:off x="8461375" y="6565900"/>
            <a:ext cx="425450" cy="292100"/>
          </a:xfrm>
        </p:spPr>
        <p:txBody>
          <a:bodyPr/>
          <a:lstStyle/>
          <a:p>
            <a:r>
              <a:rPr lang="en-US" altLang="en-US" dirty="0"/>
              <a:t>20</a:t>
            </a:r>
          </a:p>
        </p:txBody>
      </p:sp>
    </p:spTree>
    <p:extLst>
      <p:ext uri="{BB962C8B-B14F-4D97-AF65-F5344CB8AC3E}">
        <p14:creationId xmlns:p14="http://schemas.microsoft.com/office/powerpoint/2010/main" val="242565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15</a:t>
            </a:fld>
            <a:endParaRPr lang="en-US" altLang="en-US" sz="1400" dirty="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BGP as a policy routing framework (control </a:t>
            </a:r>
            <a:r>
              <a:rPr lang="en-US" altLang="en-US" sz="1800" i="1" dirty="0" err="1">
                <a:solidFill>
                  <a:srgbClr val="C00000"/>
                </a:solidFill>
                <a:ea typeface=""/>
              </a:rPr>
              <a:t>interdomain</a:t>
            </a:r>
            <a:r>
              <a:rPr lang="en-US" altLang="en-US" sz="1800" i="1" dirty="0">
                <a:solidFill>
                  <a:srgbClr val="C00000"/>
                </a:solidFill>
                <a:ea typeface=""/>
              </a:rPr>
              <a:t> routes)</a:t>
            </a:r>
          </a:p>
        </p:txBody>
      </p:sp>
    </p:spTree>
    <p:extLst>
      <p:ext uri="{BB962C8B-B14F-4D97-AF65-F5344CB8AC3E}">
        <p14:creationId xmlns:p14="http://schemas.microsoft.com/office/powerpoint/2010/main" val="392743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ChangeArrowheads="1"/>
          </p:cNvSpPr>
          <p:nvPr/>
        </p:nvSpPr>
        <p:spPr bwMode="auto">
          <a:xfrm>
            <a:off x="441324" y="158750"/>
            <a:ext cx="82010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Policy Routing Framework:</a:t>
            </a:r>
          </a:p>
          <a:p>
            <a:r>
              <a:rPr lang="en-US" altLang="zh-CN" sz="3600" u="sng" dirty="0">
                <a:solidFill>
                  <a:srgbClr val="3333CC"/>
                </a:solidFill>
                <a:ea typeface="宋体" charset="-122"/>
              </a:rPr>
              <a:t>Label Route Information Sources</a:t>
            </a:r>
          </a:p>
        </p:txBody>
      </p:sp>
      <p:sp>
        <p:nvSpPr>
          <p:cNvPr id="16387" name="Rectangle 3"/>
          <p:cNvSpPr>
            <a:spLocks noChangeArrowheads="1"/>
          </p:cNvSpPr>
          <p:nvPr/>
        </p:nvSpPr>
        <p:spPr bwMode="auto">
          <a:xfrm>
            <a:off x="3514726" y="1371600"/>
            <a:ext cx="5395912" cy="5272088"/>
          </a:xfrm>
          <a:prstGeom prst="rect">
            <a:avLst/>
          </a:prstGeom>
          <a:solidFill>
            <a:schemeClr val="folHlink"/>
          </a:solidFill>
          <a:ln w="12700">
            <a:solidFill>
              <a:schemeClr val="bg2"/>
            </a:solidFill>
            <a:miter lim="800000"/>
            <a:headEnd/>
            <a:tailEnd/>
          </a:ln>
        </p:spPr>
        <p:txBody>
          <a:bodyPr wrap="none" anchor="ctr"/>
          <a:lstStyle/>
          <a:p>
            <a:pPr>
              <a:defRPr/>
            </a:pPr>
            <a:endParaRPr lang="en-US">
              <a:solidFill>
                <a:srgbClr val="000000"/>
              </a:solidFill>
              <a:ea typeface="ＭＳ Ｐゴシック" charset="0"/>
            </a:endParaRPr>
          </a:p>
        </p:txBody>
      </p:sp>
      <p:sp>
        <p:nvSpPr>
          <p:cNvPr id="16388" name="Line 4"/>
          <p:cNvSpPr>
            <a:spLocks noChangeShapeType="1"/>
          </p:cNvSpPr>
          <p:nvPr/>
        </p:nvSpPr>
        <p:spPr bwMode="auto">
          <a:xfrm>
            <a:off x="1373188" y="1830388"/>
            <a:ext cx="455612" cy="1903412"/>
          </a:xfrm>
          <a:prstGeom prst="line">
            <a:avLst/>
          </a:prstGeom>
          <a:noFill/>
          <a:ln w="57150" cmpd="thickThin">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89" name="Rectangle 5"/>
          <p:cNvSpPr>
            <a:spLocks noChangeArrowheads="1"/>
          </p:cNvSpPr>
          <p:nvPr/>
        </p:nvSpPr>
        <p:spPr bwMode="auto">
          <a:xfrm>
            <a:off x="4001810" y="5715000"/>
            <a:ext cx="3880945"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49" name="Rectangle 6"/>
          <p:cNvSpPr>
            <a:spLocks noChangeArrowheads="1"/>
          </p:cNvSpPr>
          <p:nvPr/>
        </p:nvSpPr>
        <p:spPr bwMode="auto">
          <a:xfrm>
            <a:off x="4032563" y="5775325"/>
            <a:ext cx="39818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Forwarding Information Base (FIB)</a:t>
            </a:r>
          </a:p>
        </p:txBody>
      </p:sp>
      <p:sp>
        <p:nvSpPr>
          <p:cNvPr id="16391" name="Line 7"/>
          <p:cNvSpPr>
            <a:spLocks noChangeShapeType="1"/>
          </p:cNvSpPr>
          <p:nvPr/>
        </p:nvSpPr>
        <p:spPr bwMode="auto">
          <a:xfrm flipH="1">
            <a:off x="6019800" y="2986088"/>
            <a:ext cx="22225" cy="1585912"/>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2" name="Line 8"/>
          <p:cNvSpPr>
            <a:spLocks noChangeShapeType="1"/>
          </p:cNvSpPr>
          <p:nvPr/>
        </p:nvSpPr>
        <p:spPr bwMode="auto">
          <a:xfrm flipH="1">
            <a:off x="7162800" y="2992438"/>
            <a:ext cx="568325" cy="1579562"/>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3" name="Picture 9"/>
          <p:cNvSpPr>
            <a:spLocks noChangeArrowheads="1"/>
          </p:cNvSpPr>
          <p:nvPr/>
        </p:nvSpPr>
        <p:spPr bwMode="auto">
          <a:xfrm>
            <a:off x="365125" y="898525"/>
            <a:ext cx="1681163"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4" name="Picture 10"/>
          <p:cNvSpPr>
            <a:spLocks noChangeArrowheads="1"/>
          </p:cNvSpPr>
          <p:nvPr/>
        </p:nvSpPr>
        <p:spPr bwMode="auto">
          <a:xfrm>
            <a:off x="0" y="3429000"/>
            <a:ext cx="3505200" cy="237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5" name="Line 11"/>
          <p:cNvSpPr>
            <a:spLocks noChangeShapeType="1"/>
          </p:cNvSpPr>
          <p:nvPr/>
        </p:nvSpPr>
        <p:spPr bwMode="auto">
          <a:xfrm>
            <a:off x="1906588" y="3963988"/>
            <a:ext cx="379412" cy="455612"/>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6" name="Line 12"/>
          <p:cNvSpPr>
            <a:spLocks noChangeShapeType="1"/>
          </p:cNvSpPr>
          <p:nvPr/>
        </p:nvSpPr>
        <p:spPr bwMode="auto">
          <a:xfrm flipH="1">
            <a:off x="1525588" y="3963988"/>
            <a:ext cx="227012" cy="303212"/>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pic>
        <p:nvPicPr>
          <p:cNvPr id="185356"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3495675"/>
            <a:ext cx="11557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8" name="Oval 14"/>
          <p:cNvSpPr>
            <a:spLocks noChangeArrowheads="1"/>
          </p:cNvSpPr>
          <p:nvPr/>
        </p:nvSpPr>
        <p:spPr bwMode="auto">
          <a:xfrm>
            <a:off x="1917700" y="4279900"/>
            <a:ext cx="1727200" cy="11938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58" name="Rectangle 15"/>
          <p:cNvSpPr>
            <a:spLocks noChangeArrowheads="1"/>
          </p:cNvSpPr>
          <p:nvPr/>
        </p:nvSpPr>
        <p:spPr bwMode="auto">
          <a:xfrm>
            <a:off x="2117725" y="45561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OSPF</a:t>
            </a:r>
          </a:p>
          <a:p>
            <a:r>
              <a:rPr lang="en-US" altLang="zh-CN" b="1">
                <a:solidFill>
                  <a:srgbClr val="000000"/>
                </a:solidFill>
                <a:latin typeface="Arial" charset="0"/>
                <a:ea typeface="宋体" charset="-122"/>
              </a:rPr>
              <a:t>domain</a:t>
            </a:r>
          </a:p>
        </p:txBody>
      </p:sp>
      <p:sp>
        <p:nvSpPr>
          <p:cNvPr id="16400" name="Oval 16"/>
          <p:cNvSpPr>
            <a:spLocks noChangeArrowheads="1"/>
          </p:cNvSpPr>
          <p:nvPr/>
        </p:nvSpPr>
        <p:spPr bwMode="auto">
          <a:xfrm>
            <a:off x="317500" y="4127500"/>
            <a:ext cx="1422400" cy="10414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60" name="Rectangle 17"/>
          <p:cNvSpPr>
            <a:spLocks noChangeArrowheads="1"/>
          </p:cNvSpPr>
          <p:nvPr/>
        </p:nvSpPr>
        <p:spPr bwMode="auto">
          <a:xfrm>
            <a:off x="441325" y="42513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RIP</a:t>
            </a:r>
          </a:p>
          <a:p>
            <a:r>
              <a:rPr lang="en-US" altLang="zh-CN" b="1">
                <a:solidFill>
                  <a:srgbClr val="000000"/>
                </a:solidFill>
                <a:latin typeface="Arial" charset="0"/>
                <a:ea typeface="宋体" charset="-122"/>
              </a:rPr>
              <a:t>domain</a:t>
            </a:r>
          </a:p>
        </p:txBody>
      </p:sp>
      <p:pic>
        <p:nvPicPr>
          <p:cNvPr id="185361"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1514475"/>
            <a:ext cx="731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2" name="Rectangle 19"/>
          <p:cNvSpPr>
            <a:spLocks noChangeArrowheads="1"/>
          </p:cNvSpPr>
          <p:nvPr/>
        </p:nvSpPr>
        <p:spPr bwMode="auto">
          <a:xfrm>
            <a:off x="1508125" y="219392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BGP</a:t>
            </a:r>
          </a:p>
        </p:txBody>
      </p:sp>
      <p:sp>
        <p:nvSpPr>
          <p:cNvPr id="16404" name="AutoShape 20"/>
          <p:cNvSpPr>
            <a:spLocks noChangeArrowheads="1"/>
          </p:cNvSpPr>
          <p:nvPr/>
        </p:nvSpPr>
        <p:spPr bwMode="auto">
          <a:xfrm rot="-5400000">
            <a:off x="3130550" y="2673350"/>
            <a:ext cx="901700" cy="2273300"/>
          </a:xfrm>
          <a:prstGeom prst="triangle">
            <a:avLst>
              <a:gd name="adj" fmla="val 49986"/>
            </a:avLst>
          </a:prstGeom>
          <a:solidFill>
            <a:schemeClr val="folHlink"/>
          </a:solidFill>
          <a:ln w="12700">
            <a:solidFill>
              <a:schemeClr val="folHlink"/>
            </a:solidFill>
            <a:miter lim="800000"/>
            <a:headEnd/>
            <a:tailEnd/>
          </a:ln>
        </p:spPr>
        <p:txBody>
          <a:bodyPr wrap="none" anchor="ctr"/>
          <a:lstStyle/>
          <a:p>
            <a:pPr>
              <a:defRPr/>
            </a:pPr>
            <a:endParaRPr lang="en-US">
              <a:solidFill>
                <a:srgbClr val="000000"/>
              </a:solidFill>
              <a:ea typeface="ＭＳ Ｐゴシック" charset="0"/>
            </a:endParaRPr>
          </a:p>
        </p:txBody>
      </p:sp>
      <p:sp>
        <p:nvSpPr>
          <p:cNvPr id="16405" name="Line 21"/>
          <p:cNvSpPr>
            <a:spLocks noChangeShapeType="1"/>
          </p:cNvSpPr>
          <p:nvPr/>
        </p:nvSpPr>
        <p:spPr bwMode="auto">
          <a:xfrm>
            <a:off x="3886200" y="4114800"/>
            <a:ext cx="4495800" cy="0"/>
          </a:xfrm>
          <a:prstGeom prst="line">
            <a:avLst/>
          </a:prstGeom>
          <a:noFill/>
          <a:ln w="381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5365" name="Rectangle 22"/>
          <p:cNvSpPr>
            <a:spLocks noChangeArrowheads="1"/>
          </p:cNvSpPr>
          <p:nvPr/>
        </p:nvSpPr>
        <p:spPr bwMode="auto">
          <a:xfrm>
            <a:off x="7391400" y="41910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FFFFFF"/>
                </a:solidFill>
                <a:latin typeface="Arial" charset="0"/>
                <a:ea typeface="宋体" charset="-122"/>
              </a:rPr>
              <a:t>OS kernel</a:t>
            </a:r>
          </a:p>
        </p:txBody>
      </p:sp>
      <p:grpSp>
        <p:nvGrpSpPr>
          <p:cNvPr id="185366" name="Group 23"/>
          <p:cNvGrpSpPr>
            <a:grpSpLocks/>
          </p:cNvGrpSpPr>
          <p:nvPr/>
        </p:nvGrpSpPr>
        <p:grpSpPr bwMode="auto">
          <a:xfrm>
            <a:off x="3581400" y="1895475"/>
            <a:ext cx="1376363" cy="1039813"/>
            <a:chOff x="2256" y="1194"/>
            <a:chExt cx="867" cy="655"/>
          </a:xfrm>
        </p:grpSpPr>
        <p:sp>
          <p:nvSpPr>
            <p:cNvPr id="16425" name="Rectangle 24"/>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85" name="Group 25"/>
            <p:cNvGrpSpPr>
              <a:grpSpLocks/>
            </p:cNvGrpSpPr>
            <p:nvPr/>
          </p:nvGrpSpPr>
          <p:grpSpPr bwMode="auto">
            <a:xfrm>
              <a:off x="2323" y="1230"/>
              <a:ext cx="759" cy="251"/>
              <a:chOff x="4230" y="1016"/>
              <a:chExt cx="994" cy="330"/>
            </a:xfrm>
          </p:grpSpPr>
          <p:sp>
            <p:nvSpPr>
              <p:cNvPr id="16429" name="AutoShape 2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9" name="Rectangle 27"/>
              <p:cNvSpPr>
                <a:spLocks noChangeArrowheads="1"/>
              </p:cNvSpPr>
              <p:nvPr/>
            </p:nvSpPr>
            <p:spPr bwMode="auto">
              <a:xfrm>
                <a:off x="4247" y="1084"/>
                <a:ext cx="87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RIP process</a:t>
                </a:r>
              </a:p>
            </p:txBody>
          </p:sp>
        </p:grpSp>
        <p:sp>
          <p:nvSpPr>
            <p:cNvPr id="16427" name="AutoShape 28"/>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7" name="Rectangle 29"/>
            <p:cNvSpPr>
              <a:spLocks noChangeArrowheads="1"/>
            </p:cNvSpPr>
            <p:nvPr/>
          </p:nvSpPr>
          <p:spPr bwMode="auto">
            <a:xfrm>
              <a:off x="2307" y="1574"/>
              <a:ext cx="7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RIP routing table</a:t>
              </a:r>
            </a:p>
          </p:txBody>
        </p:sp>
      </p:grpSp>
      <p:sp>
        <p:nvSpPr>
          <p:cNvPr id="16408" name="Line 30"/>
          <p:cNvSpPr>
            <a:spLocks noChangeShapeType="1"/>
          </p:cNvSpPr>
          <p:nvPr/>
        </p:nvSpPr>
        <p:spPr bwMode="auto">
          <a:xfrm>
            <a:off x="4308475" y="2925763"/>
            <a:ext cx="644525" cy="1646237"/>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409" name="Rectangle 31"/>
          <p:cNvSpPr>
            <a:spLocks noChangeArrowheads="1"/>
          </p:cNvSpPr>
          <p:nvPr/>
        </p:nvSpPr>
        <p:spPr bwMode="auto">
          <a:xfrm>
            <a:off x="4191000" y="4572000"/>
            <a:ext cx="3581400"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69" name="Rectangle 32"/>
          <p:cNvSpPr>
            <a:spLocks noChangeArrowheads="1"/>
          </p:cNvSpPr>
          <p:nvPr/>
        </p:nvSpPr>
        <p:spPr bwMode="auto">
          <a:xfrm>
            <a:off x="4239913" y="4648199"/>
            <a:ext cx="362278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Routing Information Base (RIB)</a:t>
            </a:r>
            <a:endParaRPr lang="en-US" altLang="zh-CN" sz="1800" b="1" dirty="0">
              <a:solidFill>
                <a:srgbClr val="000000"/>
              </a:solidFill>
              <a:latin typeface="Arial" charset="0"/>
              <a:ea typeface="宋体" charset="-122"/>
            </a:endParaRPr>
          </a:p>
        </p:txBody>
      </p:sp>
      <p:sp>
        <p:nvSpPr>
          <p:cNvPr id="16411" name="Line 33"/>
          <p:cNvSpPr>
            <a:spLocks noChangeShapeType="1"/>
          </p:cNvSpPr>
          <p:nvPr/>
        </p:nvSpPr>
        <p:spPr bwMode="auto">
          <a:xfrm flipH="1">
            <a:off x="6096000" y="5029200"/>
            <a:ext cx="0" cy="685800"/>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412" name="Rectangle 34"/>
          <p:cNvSpPr>
            <a:spLocks noChangeArrowheads="1"/>
          </p:cNvSpPr>
          <p:nvPr/>
        </p:nvSpPr>
        <p:spPr bwMode="auto">
          <a:xfrm>
            <a:off x="5375275" y="1938338"/>
            <a:ext cx="1376363" cy="1039812"/>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2" name="Group 35"/>
          <p:cNvGrpSpPr>
            <a:grpSpLocks/>
          </p:cNvGrpSpPr>
          <p:nvPr/>
        </p:nvGrpSpPr>
        <p:grpSpPr bwMode="auto">
          <a:xfrm>
            <a:off x="5481638" y="1995488"/>
            <a:ext cx="1246187" cy="398462"/>
            <a:chOff x="4230" y="1016"/>
            <a:chExt cx="1028" cy="330"/>
          </a:xfrm>
        </p:grpSpPr>
        <p:sp>
          <p:nvSpPr>
            <p:cNvPr id="16423" name="AutoShape 3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3" name="Rectangle 37"/>
            <p:cNvSpPr>
              <a:spLocks noChangeArrowheads="1"/>
            </p:cNvSpPr>
            <p:nvPr/>
          </p:nvSpPr>
          <p:spPr bwMode="auto">
            <a:xfrm>
              <a:off x="4247" y="1084"/>
              <a:ext cx="101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OSPF process</a:t>
              </a:r>
            </a:p>
          </p:txBody>
        </p:sp>
      </p:grpSp>
      <p:sp>
        <p:nvSpPr>
          <p:cNvPr id="16414" name="AutoShape 38"/>
          <p:cNvSpPr>
            <a:spLocks noChangeArrowheads="1"/>
          </p:cNvSpPr>
          <p:nvPr/>
        </p:nvSpPr>
        <p:spPr bwMode="auto">
          <a:xfrm>
            <a:off x="5481638" y="2459038"/>
            <a:ext cx="1216025" cy="396875"/>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4" name="Rectangle 39"/>
          <p:cNvSpPr>
            <a:spLocks noChangeArrowheads="1"/>
          </p:cNvSpPr>
          <p:nvPr/>
        </p:nvSpPr>
        <p:spPr bwMode="auto">
          <a:xfrm>
            <a:off x="5389563" y="2541588"/>
            <a:ext cx="1374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OSPF Routing table</a:t>
            </a:r>
          </a:p>
        </p:txBody>
      </p:sp>
      <p:grpSp>
        <p:nvGrpSpPr>
          <p:cNvPr id="185375" name="Group 40"/>
          <p:cNvGrpSpPr>
            <a:grpSpLocks/>
          </p:cNvGrpSpPr>
          <p:nvPr/>
        </p:nvGrpSpPr>
        <p:grpSpPr bwMode="auto">
          <a:xfrm>
            <a:off x="7158038" y="1947863"/>
            <a:ext cx="1376362" cy="1039812"/>
            <a:chOff x="2256" y="1194"/>
            <a:chExt cx="867" cy="655"/>
          </a:xfrm>
        </p:grpSpPr>
        <p:sp>
          <p:nvSpPr>
            <p:cNvPr id="16417" name="Rectangle 41"/>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7" name="Group 42"/>
            <p:cNvGrpSpPr>
              <a:grpSpLocks/>
            </p:cNvGrpSpPr>
            <p:nvPr/>
          </p:nvGrpSpPr>
          <p:grpSpPr bwMode="auto">
            <a:xfrm>
              <a:off x="2323" y="1230"/>
              <a:ext cx="759" cy="251"/>
              <a:chOff x="4230" y="1016"/>
              <a:chExt cx="994" cy="330"/>
            </a:xfrm>
          </p:grpSpPr>
          <p:sp>
            <p:nvSpPr>
              <p:cNvPr id="16421" name="AutoShape 43"/>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1" name="Rectangle 44"/>
              <p:cNvSpPr>
                <a:spLocks noChangeArrowheads="1"/>
              </p:cNvSpPr>
              <p:nvPr/>
            </p:nvSpPr>
            <p:spPr bwMode="auto">
              <a:xfrm>
                <a:off x="4247" y="1084"/>
                <a:ext cx="94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BGP process</a:t>
                </a:r>
              </a:p>
            </p:txBody>
          </p:sp>
        </p:grpSp>
        <p:sp>
          <p:nvSpPr>
            <p:cNvPr id="16419" name="AutoShape 45"/>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9" name="Rectangle 46"/>
            <p:cNvSpPr>
              <a:spLocks noChangeArrowheads="1"/>
            </p:cNvSpPr>
            <p:nvPr/>
          </p:nvSpPr>
          <p:spPr bwMode="auto">
            <a:xfrm>
              <a:off x="2307" y="1574"/>
              <a:ext cx="7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BGP routing table</a:t>
              </a:r>
            </a:p>
          </p:txBody>
        </p:sp>
      </p:grpSp>
      <p:sp>
        <p:nvSpPr>
          <p:cNvPr id="47" name="Slide Number Placeholder 2">
            <a:extLst>
              <a:ext uri="{FF2B5EF4-FFF2-40B4-BE49-F238E27FC236}">
                <a16:creationId xmlns:a16="http://schemas.microsoft.com/office/drawing/2014/main" id="{13E2E04F-9F79-7F46-90E5-36F82859BF21}"/>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16</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7125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544129" y="69851"/>
            <a:ext cx="8024813" cy="1143000"/>
          </a:xfrm>
        </p:spPr>
        <p:txBody>
          <a:bodyPr/>
          <a:lstStyle/>
          <a:p>
            <a:r>
              <a:rPr lang="en-US" altLang="zh-CN" sz="3600" dirty="0">
                <a:ea typeface="宋体" charset="-122"/>
              </a:rPr>
              <a:t>BGP Policy Routing Framework: Decision Components</a:t>
            </a:r>
            <a:endParaRPr lang="en-US" altLang="en-US" sz="3600" dirty="0">
              <a:ea typeface="ＭＳ Ｐゴシック" charset="-128"/>
            </a:endParaRPr>
          </a:p>
        </p:txBody>
      </p:sp>
      <p:pic>
        <p:nvPicPr>
          <p:cNvPr id="9728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385888"/>
            <a:ext cx="15779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6"/>
          <p:cNvSpPr>
            <a:spLocks noChangeArrowheads="1"/>
          </p:cNvSpPr>
          <p:nvPr/>
        </p:nvSpPr>
        <p:spPr bwMode="auto">
          <a:xfrm>
            <a:off x="3328988" y="2787650"/>
            <a:ext cx="1798637" cy="735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routing cache</a:t>
            </a:r>
            <a:endParaRPr lang="en-US" altLang="en-US" sz="1800">
              <a:solidFill>
                <a:srgbClr val="000000"/>
              </a:solidFill>
            </a:endParaRPr>
          </a:p>
        </p:txBody>
      </p:sp>
      <p:sp>
        <p:nvSpPr>
          <p:cNvPr id="97284" name="Line 8"/>
          <p:cNvSpPr>
            <a:spLocks noChangeShapeType="1"/>
          </p:cNvSpPr>
          <p:nvPr/>
        </p:nvSpPr>
        <p:spPr bwMode="auto">
          <a:xfrm>
            <a:off x="2568575" y="1839913"/>
            <a:ext cx="717551" cy="88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5" name="Line 9"/>
          <p:cNvSpPr>
            <a:spLocks noChangeShapeType="1"/>
          </p:cNvSpPr>
          <p:nvPr/>
        </p:nvSpPr>
        <p:spPr bwMode="auto">
          <a:xfrm flipV="1">
            <a:off x="2455863" y="2857500"/>
            <a:ext cx="884237" cy="209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6" name="Line 11"/>
          <p:cNvSpPr>
            <a:spLocks noChangeShapeType="1"/>
          </p:cNvSpPr>
          <p:nvPr/>
        </p:nvSpPr>
        <p:spPr bwMode="auto">
          <a:xfrm flipV="1">
            <a:off x="2373313" y="3536950"/>
            <a:ext cx="1089025" cy="33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7" name="Line 12"/>
          <p:cNvSpPr>
            <a:spLocks noChangeShapeType="1"/>
          </p:cNvSpPr>
          <p:nvPr/>
        </p:nvSpPr>
        <p:spPr bwMode="auto">
          <a:xfrm>
            <a:off x="5141913" y="3178175"/>
            <a:ext cx="6000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8" name="Oval 13"/>
          <p:cNvSpPr>
            <a:spLocks noChangeArrowheads="1"/>
          </p:cNvSpPr>
          <p:nvPr/>
        </p:nvSpPr>
        <p:spPr bwMode="auto">
          <a:xfrm>
            <a:off x="5726113" y="2728913"/>
            <a:ext cx="1423987" cy="82391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select best </a:t>
            </a:r>
            <a:br>
              <a:rPr lang="en-US" altLang="zh-CN" sz="1800" dirty="0">
                <a:solidFill>
                  <a:srgbClr val="000000"/>
                </a:solidFill>
                <a:ea typeface="宋体" charset="-122"/>
              </a:rPr>
            </a:br>
            <a:r>
              <a:rPr lang="en-US" altLang="zh-CN" sz="1800" dirty="0">
                <a:solidFill>
                  <a:srgbClr val="000000"/>
                </a:solidFill>
                <a:ea typeface="宋体" charset="-122"/>
              </a:rPr>
              <a:t>path</a:t>
            </a:r>
            <a:endParaRPr lang="en-US" altLang="en-US" sz="1800" dirty="0">
              <a:solidFill>
                <a:srgbClr val="000000"/>
              </a:solidFill>
            </a:endParaRPr>
          </a:p>
        </p:txBody>
      </p:sp>
      <p:sp>
        <p:nvSpPr>
          <p:cNvPr id="97289" name="Oval 15"/>
          <p:cNvSpPr>
            <a:spLocks noChangeArrowheads="1"/>
          </p:cNvSpPr>
          <p:nvPr/>
        </p:nvSpPr>
        <p:spPr bwMode="auto">
          <a:xfrm>
            <a:off x="5649913" y="4541838"/>
            <a:ext cx="1558925" cy="839787"/>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export path </a:t>
            </a:r>
            <a:br>
              <a:rPr lang="en-US" altLang="zh-CN" sz="1800" dirty="0">
                <a:solidFill>
                  <a:srgbClr val="000000"/>
                </a:solidFill>
                <a:ea typeface="宋体" charset="-122"/>
              </a:rPr>
            </a:br>
            <a:r>
              <a:rPr lang="en-US" altLang="zh-CN" sz="1800" dirty="0">
                <a:solidFill>
                  <a:srgbClr val="000000"/>
                </a:solidFill>
                <a:ea typeface="宋体" charset="-122"/>
              </a:rPr>
              <a:t>to neighbors</a:t>
            </a:r>
            <a:endParaRPr lang="en-US" altLang="en-US" sz="1800" dirty="0">
              <a:solidFill>
                <a:srgbClr val="000000"/>
              </a:solidFill>
            </a:endParaRPr>
          </a:p>
        </p:txBody>
      </p:sp>
      <p:sp>
        <p:nvSpPr>
          <p:cNvPr id="97290" name="Line 16"/>
          <p:cNvSpPr>
            <a:spLocks noChangeShapeType="1"/>
          </p:cNvSpPr>
          <p:nvPr/>
        </p:nvSpPr>
        <p:spPr bwMode="auto">
          <a:xfrm flipH="1">
            <a:off x="6430963" y="3582988"/>
            <a:ext cx="14287" cy="944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91" name="AutoShape 20"/>
          <p:cNvSpPr>
            <a:spLocks noChangeArrowheads="1"/>
          </p:cNvSpPr>
          <p:nvPr/>
        </p:nvSpPr>
        <p:spPr bwMode="auto">
          <a:xfrm>
            <a:off x="7105650" y="1439863"/>
            <a:ext cx="1528763" cy="1403350"/>
          </a:xfrm>
          <a:prstGeom prst="wedgeRoundRectCallout">
            <a:avLst>
              <a:gd name="adj1" fmla="val -53116"/>
              <a:gd name="adj2" fmla="val 56560"/>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route selection policy</a:t>
            </a:r>
            <a:r>
              <a:rPr lang="en-US" altLang="zh-CN" sz="1800">
                <a:solidFill>
                  <a:srgbClr val="000000"/>
                </a:solidFill>
                <a:ea typeface="宋体" charset="-122"/>
              </a:rPr>
              <a:t>: rank paths </a:t>
            </a:r>
            <a:endParaRPr lang="en-US" altLang="en-US" sz="1800">
              <a:solidFill>
                <a:srgbClr val="000000"/>
              </a:solidFill>
            </a:endParaRPr>
          </a:p>
        </p:txBody>
      </p:sp>
      <p:sp>
        <p:nvSpPr>
          <p:cNvPr id="97292" name="AutoShape 21"/>
          <p:cNvSpPr>
            <a:spLocks noChangeArrowheads="1"/>
          </p:cNvSpPr>
          <p:nvPr/>
        </p:nvSpPr>
        <p:spPr bwMode="auto">
          <a:xfrm>
            <a:off x="7423150" y="4333875"/>
            <a:ext cx="1528763" cy="2198688"/>
          </a:xfrm>
          <a:prstGeom prst="wedgeRoundRectCallout">
            <a:avLst>
              <a:gd name="adj1" fmla="val -61940"/>
              <a:gd name="adj2" fmla="val -20829"/>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export policy</a:t>
            </a:r>
            <a:r>
              <a:rPr lang="en-US" altLang="zh-CN" sz="1800">
                <a:solidFill>
                  <a:srgbClr val="000000"/>
                </a:solidFill>
                <a:ea typeface="宋体" charset="-122"/>
              </a:rPr>
              <a:t>: which paths export to which neighbors </a:t>
            </a:r>
            <a:endParaRPr lang="en-US" altLang="en-US" sz="1800">
              <a:solidFill>
                <a:srgbClr val="000000"/>
              </a:solidFill>
            </a:endParaRPr>
          </a:p>
        </p:txBody>
      </p:sp>
      <p:pic>
        <p:nvPicPr>
          <p:cNvPr id="97293"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528888"/>
            <a:ext cx="15621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4"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3590925"/>
            <a:ext cx="15621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5" name="Line 2"/>
          <p:cNvSpPr>
            <a:spLocks noChangeShapeType="1"/>
          </p:cNvSpPr>
          <p:nvPr/>
        </p:nvSpPr>
        <p:spPr bwMode="auto">
          <a:xfrm flipH="1">
            <a:off x="3357563" y="5622925"/>
            <a:ext cx="992187" cy="366713"/>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3"/>
          <p:cNvSpPr>
            <a:spLocks noChangeShapeType="1"/>
          </p:cNvSpPr>
          <p:nvPr/>
        </p:nvSpPr>
        <p:spPr bwMode="auto">
          <a:xfrm>
            <a:off x="2266950" y="5614988"/>
            <a:ext cx="757238" cy="3746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6"/>
          <p:cNvSpPr>
            <a:spLocks noChangeShapeType="1"/>
          </p:cNvSpPr>
          <p:nvPr/>
        </p:nvSpPr>
        <p:spPr bwMode="auto">
          <a:xfrm>
            <a:off x="3073400" y="5583238"/>
            <a:ext cx="68263" cy="5524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7298"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25" y="5988050"/>
            <a:ext cx="25828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Rectangle 8"/>
          <p:cNvSpPr>
            <a:spLocks noChangeArrowheads="1"/>
          </p:cNvSpPr>
          <p:nvPr/>
        </p:nvSpPr>
        <p:spPr bwMode="auto">
          <a:xfrm>
            <a:off x="3448050" y="6092825"/>
            <a:ext cx="828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ea typeface="宋体" charset="-122"/>
              </a:rPr>
              <a:t>Yale</a:t>
            </a:r>
          </a:p>
        </p:txBody>
      </p:sp>
      <p:grpSp>
        <p:nvGrpSpPr>
          <p:cNvPr id="97300" name="Group 9"/>
          <p:cNvGrpSpPr>
            <a:grpSpLocks/>
          </p:cNvGrpSpPr>
          <p:nvPr/>
        </p:nvGrpSpPr>
        <p:grpSpPr bwMode="auto">
          <a:xfrm>
            <a:off x="2630488" y="4824413"/>
            <a:ext cx="1112837" cy="868362"/>
            <a:chOff x="4287" y="830"/>
            <a:chExt cx="841" cy="617"/>
          </a:xfrm>
        </p:grpSpPr>
        <p:pic>
          <p:nvPicPr>
            <p:cNvPr id="97310"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 y="830"/>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1" name="Text Box 11"/>
            <p:cNvSpPr txBox="1">
              <a:spLocks noChangeArrowheads="1"/>
            </p:cNvSpPr>
            <p:nvPr/>
          </p:nvSpPr>
          <p:spPr bwMode="auto">
            <a:xfrm>
              <a:off x="4476" y="875"/>
              <a:ext cx="5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Qwest</a:t>
              </a:r>
            </a:p>
          </p:txBody>
        </p:sp>
        <p:pic>
          <p:nvPicPr>
            <p:cNvPr id="97312"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 y="1286"/>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7301" name="Group 15"/>
          <p:cNvGrpSpPr>
            <a:grpSpLocks/>
          </p:cNvGrpSpPr>
          <p:nvPr/>
        </p:nvGrpSpPr>
        <p:grpSpPr bwMode="auto">
          <a:xfrm>
            <a:off x="1252538" y="4946650"/>
            <a:ext cx="1112837" cy="868363"/>
            <a:chOff x="3316" y="829"/>
            <a:chExt cx="841" cy="617"/>
          </a:xfrm>
        </p:grpSpPr>
        <p:pic>
          <p:nvPicPr>
            <p:cNvPr id="97307"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 y="82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8" name="Text Box 17"/>
            <p:cNvSpPr txBox="1">
              <a:spLocks noChangeArrowheads="1"/>
            </p:cNvSpPr>
            <p:nvPr/>
          </p:nvSpPr>
          <p:spPr bwMode="auto">
            <a:xfrm>
              <a:off x="3505" y="874"/>
              <a:ext cx="4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AT&amp;T</a:t>
              </a:r>
            </a:p>
          </p:txBody>
        </p:sp>
        <p:pic>
          <p:nvPicPr>
            <p:cNvPr id="97309"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 y="1237"/>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7302"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5951538"/>
            <a:ext cx="365125"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303" name="Group 20"/>
          <p:cNvGrpSpPr>
            <a:grpSpLocks/>
          </p:cNvGrpSpPr>
          <p:nvPr/>
        </p:nvGrpSpPr>
        <p:grpSpPr bwMode="auto">
          <a:xfrm>
            <a:off x="4019550" y="4872038"/>
            <a:ext cx="1112838" cy="868362"/>
            <a:chOff x="4828" y="709"/>
            <a:chExt cx="841" cy="617"/>
          </a:xfrm>
        </p:grpSpPr>
        <p:pic>
          <p:nvPicPr>
            <p:cNvPr id="9730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 y="70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5" name="Text Box 22"/>
            <p:cNvSpPr txBox="1">
              <a:spLocks noChangeArrowheads="1"/>
            </p:cNvSpPr>
            <p:nvPr/>
          </p:nvSpPr>
          <p:spPr bwMode="auto">
            <a:xfrm>
              <a:off x="4854" y="845"/>
              <a:ext cx="7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Internet2</a:t>
              </a:r>
            </a:p>
          </p:txBody>
        </p:sp>
        <p:pic>
          <p:nvPicPr>
            <p:cNvPr id="97306"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 y="1165"/>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 name="Rectangle 20"/>
          <p:cNvSpPr>
            <a:spLocks noChangeArrowheads="1"/>
          </p:cNvSpPr>
          <p:nvPr/>
        </p:nvSpPr>
        <p:spPr bwMode="auto">
          <a:xfrm>
            <a:off x="5999005" y="1640682"/>
            <a:ext cx="976313" cy="946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35" name="Slide Number Placeholder 2">
            <a:extLst>
              <a:ext uri="{FF2B5EF4-FFF2-40B4-BE49-F238E27FC236}">
                <a16:creationId xmlns:a16="http://schemas.microsoft.com/office/drawing/2014/main" id="{D2E56886-556A-6141-B39B-1780A1379CA5}"/>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17</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29774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1F7D362-0CD5-3B4E-8FF1-20C143508D62}" type="slidenum">
              <a:rPr lang="en-US" altLang="en-US" sz="1400">
                <a:solidFill>
                  <a:srgbClr val="000000"/>
                </a:solidFill>
                <a:latin typeface="Times New Roman" charset="0"/>
              </a:rPr>
              <a:pPr/>
              <a:t>18</a:t>
            </a:fld>
            <a:endParaRPr lang="en-US" altLang="en-US" sz="1400">
              <a:solidFill>
                <a:srgbClr val="000000"/>
              </a:solidFill>
              <a:latin typeface="Times New Roman" charset="0"/>
            </a:endParaRPr>
          </a:p>
        </p:txBody>
      </p:sp>
      <p:sp>
        <p:nvSpPr>
          <p:cNvPr id="99330"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99331"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(1)</a:t>
            </a:r>
          </a:p>
        </p:txBody>
      </p:sp>
      <p:sp>
        <p:nvSpPr>
          <p:cNvPr id="99332"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99333"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520340" name="Clip" r:id="rId4" imgW="1307079" imgH="1083682" progId="MS_ClipArt_Gallery.2">
                  <p:embed/>
                </p:oleObj>
              </mc:Choice>
              <mc:Fallback>
                <p:oleObj name="Clip" r:id="rId4" imgW="1307079" imgH="1083682" progId="MS_ClipArt_Gallery.2">
                  <p:embed/>
                  <p:pic>
                    <p:nvPicPr>
                      <p:cNvPr id="9933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4"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5"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6"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37"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520341" name="Clip" r:id="rId6" imgW="1307079" imgH="1083682" progId="MS_ClipArt_Gallery.2">
                  <p:embed/>
                </p:oleObj>
              </mc:Choice>
              <mc:Fallback>
                <p:oleObj name="Clip" r:id="rId6" imgW="1307079" imgH="1083682" progId="MS_ClipArt_Gallery.2">
                  <p:embed/>
                  <p:pic>
                    <p:nvPicPr>
                      <p:cNvPr id="9933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38"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520342" name="Clip" r:id="rId7" imgW="1307079" imgH="1083682" progId="MS_ClipArt_Gallery.2">
                  <p:embed/>
                </p:oleObj>
              </mc:Choice>
              <mc:Fallback>
                <p:oleObj name="Clip" r:id="rId7" imgW="1307079" imgH="1083682" progId="MS_ClipArt_Gallery.2">
                  <p:embed/>
                  <p:pic>
                    <p:nvPicPr>
                      <p:cNvPr id="9933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9"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0"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41"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42" name="Group 15"/>
          <p:cNvGrpSpPr>
            <a:grpSpLocks/>
          </p:cNvGrpSpPr>
          <p:nvPr/>
        </p:nvGrpSpPr>
        <p:grpSpPr bwMode="auto">
          <a:xfrm>
            <a:off x="901700" y="4860925"/>
            <a:ext cx="711200" cy="381000"/>
            <a:chOff x="3600" y="219"/>
            <a:chExt cx="360" cy="175"/>
          </a:xfrm>
        </p:grpSpPr>
        <p:sp>
          <p:nvSpPr>
            <p:cNvPr id="99593"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94"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5"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6"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97"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98" name="Group 21"/>
            <p:cNvGrpSpPr>
              <a:grpSpLocks/>
            </p:cNvGrpSpPr>
            <p:nvPr/>
          </p:nvGrpSpPr>
          <p:grpSpPr bwMode="auto">
            <a:xfrm>
              <a:off x="3686" y="244"/>
              <a:ext cx="177" cy="66"/>
              <a:chOff x="2848" y="848"/>
              <a:chExt cx="140" cy="98"/>
            </a:xfrm>
          </p:grpSpPr>
          <p:sp>
            <p:nvSpPr>
              <p:cNvPr id="9960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99" name="Group 25"/>
            <p:cNvGrpSpPr>
              <a:grpSpLocks/>
            </p:cNvGrpSpPr>
            <p:nvPr/>
          </p:nvGrpSpPr>
          <p:grpSpPr bwMode="auto">
            <a:xfrm flipV="1">
              <a:off x="3686" y="243"/>
              <a:ext cx="177" cy="66"/>
              <a:chOff x="2848" y="848"/>
              <a:chExt cx="140" cy="98"/>
            </a:xfrm>
          </p:grpSpPr>
          <p:sp>
            <p:nvSpPr>
              <p:cNvPr id="99600"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1"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2"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43"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4"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5"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6"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47"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520343" name="Clip" r:id="rId8" imgW="1307079" imgH="1083682" progId="MS_ClipArt_Gallery.2">
                  <p:embed/>
                </p:oleObj>
              </mc:Choice>
              <mc:Fallback>
                <p:oleObj name="Clip" r:id="rId8" imgW="1307079" imgH="1083682" progId="MS_ClipArt_Gallery.2">
                  <p:embed/>
                  <p:pic>
                    <p:nvPicPr>
                      <p:cNvPr id="993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48"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520344" name="Clip" r:id="rId9" imgW="1307079" imgH="1083682" progId="MS_ClipArt_Gallery.2">
                  <p:embed/>
                </p:oleObj>
              </mc:Choice>
              <mc:Fallback>
                <p:oleObj name="Clip" r:id="rId9" imgW="1307079" imgH="1083682" progId="MS_ClipArt_Gallery.2">
                  <p:embed/>
                  <p:pic>
                    <p:nvPicPr>
                      <p:cNvPr id="9934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49"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0"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51" name="Group 37"/>
          <p:cNvGrpSpPr>
            <a:grpSpLocks/>
          </p:cNvGrpSpPr>
          <p:nvPr/>
        </p:nvGrpSpPr>
        <p:grpSpPr bwMode="auto">
          <a:xfrm>
            <a:off x="3930650" y="4879975"/>
            <a:ext cx="711200" cy="381000"/>
            <a:chOff x="3600" y="219"/>
            <a:chExt cx="360" cy="175"/>
          </a:xfrm>
        </p:grpSpPr>
        <p:sp>
          <p:nvSpPr>
            <p:cNvPr id="99580"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81"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2"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3"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84"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85" name="Group 43"/>
            <p:cNvGrpSpPr>
              <a:grpSpLocks/>
            </p:cNvGrpSpPr>
            <p:nvPr/>
          </p:nvGrpSpPr>
          <p:grpSpPr bwMode="auto">
            <a:xfrm>
              <a:off x="3686" y="244"/>
              <a:ext cx="177" cy="66"/>
              <a:chOff x="2848" y="848"/>
              <a:chExt cx="140" cy="98"/>
            </a:xfrm>
          </p:grpSpPr>
          <p:sp>
            <p:nvSpPr>
              <p:cNvPr id="99590"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1"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2"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86" name="Group 47"/>
            <p:cNvGrpSpPr>
              <a:grpSpLocks/>
            </p:cNvGrpSpPr>
            <p:nvPr/>
          </p:nvGrpSpPr>
          <p:grpSpPr bwMode="auto">
            <a:xfrm flipV="1">
              <a:off x="3686" y="243"/>
              <a:ext cx="177" cy="66"/>
              <a:chOff x="2848" y="848"/>
              <a:chExt cx="140" cy="98"/>
            </a:xfrm>
          </p:grpSpPr>
          <p:sp>
            <p:nvSpPr>
              <p:cNvPr id="99587"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8"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9"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52"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3"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4"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5"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56"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520345" name="Clip" r:id="rId10" imgW="1307079" imgH="1083682" progId="MS_ClipArt_Gallery.2">
                  <p:embed/>
                </p:oleObj>
              </mc:Choice>
              <mc:Fallback>
                <p:oleObj name="Clip" r:id="rId10" imgW="1307079" imgH="1083682" progId="MS_ClipArt_Gallery.2">
                  <p:embed/>
                  <p:pic>
                    <p:nvPicPr>
                      <p:cNvPr id="9935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57"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520346" name="Clip" r:id="rId11" imgW="1307079" imgH="1083682" progId="MS_ClipArt_Gallery.2">
                  <p:embed/>
                </p:oleObj>
              </mc:Choice>
              <mc:Fallback>
                <p:oleObj name="Clip" r:id="rId11" imgW="1307079" imgH="1083682" progId="MS_ClipArt_Gallery.2">
                  <p:embed/>
                  <p:pic>
                    <p:nvPicPr>
                      <p:cNvPr id="99357"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58"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9"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0"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61"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2"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3"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9364" name="Group 231"/>
          <p:cNvGrpSpPr>
            <a:grpSpLocks/>
          </p:cNvGrpSpPr>
          <p:nvPr/>
        </p:nvGrpSpPr>
        <p:grpSpPr bwMode="auto">
          <a:xfrm>
            <a:off x="4922838" y="1130300"/>
            <a:ext cx="2743200" cy="2603500"/>
            <a:chOff x="2497" y="49"/>
            <a:chExt cx="1728" cy="1605"/>
          </a:xfrm>
        </p:grpSpPr>
        <p:sp>
          <p:nvSpPr>
            <p:cNvPr id="99513"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14"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99515"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6"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7"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8"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19" name="Group 124"/>
            <p:cNvGrpSpPr>
              <a:grpSpLocks/>
            </p:cNvGrpSpPr>
            <p:nvPr/>
          </p:nvGrpSpPr>
          <p:grpSpPr bwMode="auto">
            <a:xfrm>
              <a:off x="2732" y="81"/>
              <a:ext cx="685" cy="329"/>
              <a:chOff x="565" y="2634"/>
              <a:chExt cx="685" cy="329"/>
            </a:xfrm>
          </p:grpSpPr>
          <p:sp>
            <p:nvSpPr>
              <p:cNvPr id="99578"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99579"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99520" name="Group 128"/>
            <p:cNvGrpSpPr>
              <a:grpSpLocks/>
            </p:cNvGrpSpPr>
            <p:nvPr/>
          </p:nvGrpSpPr>
          <p:grpSpPr bwMode="auto">
            <a:xfrm>
              <a:off x="3316" y="1313"/>
              <a:ext cx="472" cy="219"/>
              <a:chOff x="1811" y="2493"/>
              <a:chExt cx="472" cy="219"/>
            </a:xfrm>
          </p:grpSpPr>
          <p:sp>
            <p:nvSpPr>
              <p:cNvPr id="99565"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66"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67"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8"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9"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70"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71"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72"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3"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4"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5"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6"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7"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1" name="Group 142"/>
            <p:cNvGrpSpPr>
              <a:grpSpLocks/>
            </p:cNvGrpSpPr>
            <p:nvPr/>
          </p:nvGrpSpPr>
          <p:grpSpPr bwMode="auto">
            <a:xfrm>
              <a:off x="2751" y="1079"/>
              <a:ext cx="472" cy="219"/>
              <a:chOff x="1811" y="2493"/>
              <a:chExt cx="472" cy="219"/>
            </a:xfrm>
          </p:grpSpPr>
          <p:sp>
            <p:nvSpPr>
              <p:cNvPr id="99552"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3"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4"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5"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6"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57"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8"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9"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0"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1"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2"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3"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4"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9522"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3"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24" name="Group 158"/>
            <p:cNvGrpSpPr>
              <a:grpSpLocks/>
            </p:cNvGrpSpPr>
            <p:nvPr/>
          </p:nvGrpSpPr>
          <p:grpSpPr bwMode="auto">
            <a:xfrm>
              <a:off x="3712" y="1039"/>
              <a:ext cx="472" cy="219"/>
              <a:chOff x="1811" y="2493"/>
              <a:chExt cx="472" cy="219"/>
            </a:xfrm>
          </p:grpSpPr>
          <p:sp>
            <p:nvSpPr>
              <p:cNvPr id="99539"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0"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1"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2"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3"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44"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5"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6"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7"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8"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9"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0"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1"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5" name="Group 172"/>
            <p:cNvGrpSpPr>
              <a:grpSpLocks/>
            </p:cNvGrpSpPr>
            <p:nvPr/>
          </p:nvGrpSpPr>
          <p:grpSpPr bwMode="auto">
            <a:xfrm>
              <a:off x="2805" y="768"/>
              <a:ext cx="472" cy="219"/>
              <a:chOff x="1811" y="2493"/>
              <a:chExt cx="472" cy="219"/>
            </a:xfrm>
          </p:grpSpPr>
          <p:sp>
            <p:nvSpPr>
              <p:cNvPr id="99526"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27"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28"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9"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0"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31"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32"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33"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4"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5"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6"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7"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8"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5" name="Group 232"/>
          <p:cNvGrpSpPr>
            <a:grpSpLocks/>
          </p:cNvGrpSpPr>
          <p:nvPr/>
        </p:nvGrpSpPr>
        <p:grpSpPr bwMode="auto">
          <a:xfrm>
            <a:off x="6140450" y="3898900"/>
            <a:ext cx="2389188" cy="2455863"/>
            <a:chOff x="4255" y="0"/>
            <a:chExt cx="1505" cy="1547"/>
          </a:xfrm>
        </p:grpSpPr>
        <p:sp>
          <p:nvSpPr>
            <p:cNvPr id="99463"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64" name="Group 120"/>
            <p:cNvGrpSpPr>
              <a:grpSpLocks/>
            </p:cNvGrpSpPr>
            <p:nvPr/>
          </p:nvGrpSpPr>
          <p:grpSpPr bwMode="auto">
            <a:xfrm>
              <a:off x="4347" y="23"/>
              <a:ext cx="667" cy="444"/>
              <a:chOff x="657" y="2629"/>
              <a:chExt cx="667" cy="444"/>
            </a:xfrm>
          </p:grpSpPr>
          <p:sp>
            <p:nvSpPr>
              <p:cNvPr id="99510"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99511"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99512"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65"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6"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7"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68" name="Group 189"/>
            <p:cNvGrpSpPr>
              <a:grpSpLocks/>
            </p:cNvGrpSpPr>
            <p:nvPr/>
          </p:nvGrpSpPr>
          <p:grpSpPr bwMode="auto">
            <a:xfrm>
              <a:off x="4925" y="642"/>
              <a:ext cx="472" cy="219"/>
              <a:chOff x="1811" y="2493"/>
              <a:chExt cx="472" cy="219"/>
            </a:xfrm>
          </p:grpSpPr>
          <p:sp>
            <p:nvSpPr>
              <p:cNvPr id="99497"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8"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9"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0"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1"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02"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03"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04"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5"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6"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7"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8"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9"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69" name="Group 203"/>
            <p:cNvGrpSpPr>
              <a:grpSpLocks/>
            </p:cNvGrpSpPr>
            <p:nvPr/>
          </p:nvGrpSpPr>
          <p:grpSpPr bwMode="auto">
            <a:xfrm>
              <a:off x="4315" y="881"/>
              <a:ext cx="472" cy="219"/>
              <a:chOff x="1811" y="2493"/>
              <a:chExt cx="472" cy="219"/>
            </a:xfrm>
          </p:grpSpPr>
          <p:sp>
            <p:nvSpPr>
              <p:cNvPr id="99484"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85"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86"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7"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8"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89"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0"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1"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2"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3"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4"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5"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6"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70" name="Group 217"/>
            <p:cNvGrpSpPr>
              <a:grpSpLocks/>
            </p:cNvGrpSpPr>
            <p:nvPr/>
          </p:nvGrpSpPr>
          <p:grpSpPr bwMode="auto">
            <a:xfrm>
              <a:off x="5288" y="1204"/>
              <a:ext cx="472" cy="219"/>
              <a:chOff x="1811" y="2493"/>
              <a:chExt cx="472" cy="219"/>
            </a:xfrm>
          </p:grpSpPr>
          <p:sp>
            <p:nvSpPr>
              <p:cNvPr id="99471"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2"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3"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4"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5"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76"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7"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8"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9"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0"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1"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2"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3"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6" name="Group 236"/>
          <p:cNvGrpSpPr>
            <a:grpSpLocks/>
          </p:cNvGrpSpPr>
          <p:nvPr/>
        </p:nvGrpSpPr>
        <p:grpSpPr bwMode="auto">
          <a:xfrm>
            <a:off x="7489825" y="0"/>
            <a:ext cx="1654175" cy="1766888"/>
            <a:chOff x="4255" y="0"/>
            <a:chExt cx="1505" cy="1547"/>
          </a:xfrm>
        </p:grpSpPr>
        <p:sp>
          <p:nvSpPr>
            <p:cNvPr id="99413"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14" name="Group 238"/>
            <p:cNvGrpSpPr>
              <a:grpSpLocks/>
            </p:cNvGrpSpPr>
            <p:nvPr/>
          </p:nvGrpSpPr>
          <p:grpSpPr bwMode="auto">
            <a:xfrm>
              <a:off x="4347" y="23"/>
              <a:ext cx="609" cy="541"/>
              <a:chOff x="657" y="2629"/>
              <a:chExt cx="609" cy="541"/>
            </a:xfrm>
          </p:grpSpPr>
          <p:sp>
            <p:nvSpPr>
              <p:cNvPr id="99460"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99461"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62"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15"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6"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7"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18" name="Group 245"/>
            <p:cNvGrpSpPr>
              <a:grpSpLocks/>
            </p:cNvGrpSpPr>
            <p:nvPr/>
          </p:nvGrpSpPr>
          <p:grpSpPr bwMode="auto">
            <a:xfrm>
              <a:off x="4925" y="642"/>
              <a:ext cx="472" cy="219"/>
              <a:chOff x="1811" y="2493"/>
              <a:chExt cx="472" cy="219"/>
            </a:xfrm>
          </p:grpSpPr>
          <p:sp>
            <p:nvSpPr>
              <p:cNvPr id="99447"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8"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9"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0"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1"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52"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53"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54"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5"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6"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7"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8"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9"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19" name="Group 259"/>
            <p:cNvGrpSpPr>
              <a:grpSpLocks/>
            </p:cNvGrpSpPr>
            <p:nvPr/>
          </p:nvGrpSpPr>
          <p:grpSpPr bwMode="auto">
            <a:xfrm>
              <a:off x="4315" y="881"/>
              <a:ext cx="472" cy="219"/>
              <a:chOff x="1811" y="2493"/>
              <a:chExt cx="472" cy="219"/>
            </a:xfrm>
          </p:grpSpPr>
          <p:sp>
            <p:nvSpPr>
              <p:cNvPr id="99434"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35"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36"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7"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8"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39"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0"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1"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2"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3"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4"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5"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6"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20" name="Group 273"/>
            <p:cNvGrpSpPr>
              <a:grpSpLocks/>
            </p:cNvGrpSpPr>
            <p:nvPr/>
          </p:nvGrpSpPr>
          <p:grpSpPr bwMode="auto">
            <a:xfrm>
              <a:off x="5288" y="1204"/>
              <a:ext cx="472" cy="219"/>
              <a:chOff x="1811" y="2493"/>
              <a:chExt cx="472" cy="219"/>
            </a:xfrm>
          </p:grpSpPr>
          <p:sp>
            <p:nvSpPr>
              <p:cNvPr id="99421"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2"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3"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4"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5"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26"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7"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8"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9"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0"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1"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2"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3"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99367"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8"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9"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0"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71"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2"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99373"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74"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99375"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75"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99377"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8"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9"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99380"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99381"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277"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278"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99384"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85" name="Straight Connector 282"/>
          <p:cNvCxnSpPr>
            <a:cxnSpLocks noChangeShapeType="1"/>
            <a:stCxn id="99404"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86"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7"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8"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99389"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80963" y="1825625"/>
            <a:ext cx="293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IAD</a:t>
            </a:r>
          </a:p>
        </p:txBody>
      </p:sp>
      <p:sp>
        <p:nvSpPr>
          <p:cNvPr id="99391"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276"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279" name="Text Box 295"/>
          <p:cNvSpPr txBox="1">
            <a:spLocks noChangeArrowheads="1"/>
          </p:cNvSpPr>
          <p:nvPr/>
        </p:nvSpPr>
        <p:spPr bwMode="auto">
          <a:xfrm>
            <a:off x="331788" y="3189288"/>
            <a:ext cx="2397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Route selection policy:</a:t>
            </a:r>
          </a:p>
          <a:p>
            <a:r>
              <a:rPr lang="en-US" altLang="en-US" sz="1400" dirty="0"/>
              <a:t>- </a:t>
            </a:r>
            <a:r>
              <a:rPr lang="en-US" altLang="en-US" sz="1400" dirty="0">
                <a:solidFill>
                  <a:srgbClr val="FF0000"/>
                </a:solidFill>
              </a:rPr>
              <a:t>Shortest AS Path</a:t>
            </a:r>
            <a:r>
              <a:rPr lang="en-US" altLang="en-US" sz="1400" dirty="0"/>
              <a:t> policy:</a:t>
            </a:r>
          </a:p>
        </p:txBody>
      </p:sp>
      <p:sp>
        <p:nvSpPr>
          <p:cNvPr id="28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99395"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28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3" name="Text Box 295"/>
          <p:cNvSpPr txBox="1">
            <a:spLocks noChangeArrowheads="1"/>
          </p:cNvSpPr>
          <p:nvPr/>
        </p:nvSpPr>
        <p:spPr bwMode="auto">
          <a:xfrm>
            <a:off x="487363" y="2617788"/>
            <a:ext cx="15279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dirty="0">
                <a:solidFill>
                  <a:srgbClr val="FF0000"/>
                </a:solidFill>
              </a:rPr>
              <a:t>No export</a:t>
            </a:r>
            <a:br>
              <a:rPr lang="en-US" altLang="en-US" sz="1600" dirty="0">
                <a:solidFill>
                  <a:srgbClr val="FF0000"/>
                </a:solidFill>
              </a:rPr>
            </a:br>
            <a:r>
              <a:rPr lang="en-US" altLang="en-US" sz="1600" dirty="0">
                <a:solidFill>
                  <a:srgbClr val="FF0000"/>
                </a:solidFill>
              </a:rPr>
              <a:t>to F (effect?)</a:t>
            </a:r>
            <a:endParaRPr lang="en-US" altLang="en-US" sz="1600" dirty="0">
              <a:solidFill>
                <a:srgbClr val="000000"/>
              </a:solidFill>
            </a:endParaRPr>
          </a:p>
        </p:txBody>
      </p:sp>
      <p:sp>
        <p:nvSpPr>
          <p:cNvPr id="281" name="Text Box 295"/>
          <p:cNvSpPr txBox="1">
            <a:spLocks noChangeArrowheads="1"/>
          </p:cNvSpPr>
          <p:nvPr/>
        </p:nvSpPr>
        <p:spPr bwMode="auto">
          <a:xfrm>
            <a:off x="484188" y="3663950"/>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FF0000"/>
                </a:solidFill>
              </a:rPr>
              <a:t>Choose AD using a1</a:t>
            </a:r>
          </a:p>
        </p:txBody>
      </p:sp>
      <p:grpSp>
        <p:nvGrpSpPr>
          <p:cNvPr id="99399" name="Group 58"/>
          <p:cNvGrpSpPr>
            <a:grpSpLocks/>
          </p:cNvGrpSpPr>
          <p:nvPr/>
        </p:nvGrpSpPr>
        <p:grpSpPr bwMode="auto">
          <a:xfrm>
            <a:off x="2368550" y="2974975"/>
            <a:ext cx="711200" cy="381000"/>
            <a:chOff x="3600" y="219"/>
            <a:chExt cx="360" cy="175"/>
          </a:xfrm>
        </p:grpSpPr>
        <p:sp>
          <p:nvSpPr>
            <p:cNvPr id="99400"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01"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2"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3"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404"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405" name="Group 64"/>
            <p:cNvGrpSpPr>
              <a:grpSpLocks/>
            </p:cNvGrpSpPr>
            <p:nvPr/>
          </p:nvGrpSpPr>
          <p:grpSpPr bwMode="auto">
            <a:xfrm>
              <a:off x="3686" y="244"/>
              <a:ext cx="177" cy="66"/>
              <a:chOff x="2848" y="848"/>
              <a:chExt cx="140" cy="98"/>
            </a:xfrm>
          </p:grpSpPr>
          <p:sp>
            <p:nvSpPr>
              <p:cNvPr id="99410"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1"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2"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406" name="Group 68"/>
            <p:cNvGrpSpPr>
              <a:grpSpLocks/>
            </p:cNvGrpSpPr>
            <p:nvPr/>
          </p:nvGrpSpPr>
          <p:grpSpPr bwMode="auto">
            <a:xfrm flipV="1">
              <a:off x="3686" y="243"/>
              <a:ext cx="177" cy="66"/>
              <a:chOff x="2848" y="848"/>
              <a:chExt cx="140" cy="98"/>
            </a:xfrm>
          </p:grpSpPr>
          <p:sp>
            <p:nvSpPr>
              <p:cNvPr id="99407"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8"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9"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ular Callout 1"/>
          <p:cNvSpPr/>
          <p:nvPr/>
        </p:nvSpPr>
        <p:spPr bwMode="auto">
          <a:xfrm>
            <a:off x="34869" y="4091032"/>
            <a:ext cx="2584506" cy="891701"/>
          </a:xfrm>
          <a:prstGeom prst="wedgeRectCallout">
            <a:avLst>
              <a:gd name="adj1" fmla="val -1520"/>
              <a:gd name="adj2" fmla="val -16511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mic Sans MS" pitchFamily="66" charset="0"/>
              </a:rPr>
              <a:t>Export policy</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controls</a:t>
            </a:r>
            <a:r>
              <a:rPr kumimoji="0" lang="en-US" sz="1800" b="0" i="0" u="none" strike="noStrike" cap="none" normalizeH="0" dirty="0">
                <a:ln>
                  <a:noFill/>
                </a:ln>
                <a:solidFill>
                  <a:schemeClr val="tx1"/>
                </a:solidFill>
                <a:effectLst/>
                <a:latin typeface="Comic Sans MS" pitchFamily="66" charset="0"/>
              </a:rPr>
              <a:t> ingress, i.e., </a:t>
            </a:r>
            <a:br>
              <a:rPr kumimoji="0" lang="en-US" sz="1800" b="0" i="0" u="none" strike="noStrike" cap="none" normalizeH="0" dirty="0">
                <a:ln>
                  <a:noFill/>
                </a:ln>
                <a:solidFill>
                  <a:schemeClr val="tx1"/>
                </a:solidFill>
                <a:effectLst/>
                <a:latin typeface="Comic Sans MS" pitchFamily="66" charset="0"/>
              </a:rPr>
            </a:br>
            <a:r>
              <a:rPr kumimoji="0" lang="en-US" sz="1800" b="0" i="0" u="none" strike="noStrike" cap="none" normalizeH="0" dirty="0">
                <a:ln>
                  <a:noFill/>
                </a:ln>
                <a:solidFill>
                  <a:schemeClr val="tx1"/>
                </a:solidFill>
                <a:effectLst/>
                <a:latin typeface="Comic Sans MS" pitchFamily="66" charset="0"/>
              </a:rPr>
              <a:t>who can use I</a:t>
            </a:r>
            <a:endParaRPr kumimoji="0" lang="en-US" sz="1800" b="0" i="0" u="none" strike="noStrike" cap="none" normalizeH="0" baseline="0" dirty="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38796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 grpId="0"/>
      <p:bldP spid="277" grpId="0"/>
      <p:bldP spid="278" grpId="0"/>
      <p:bldP spid="290" grpId="0"/>
      <p:bldP spid="276" grpId="0"/>
      <p:bldP spid="279" grpId="0"/>
      <p:bldP spid="280" grpId="0"/>
      <p:bldP spid="282" grpId="0"/>
      <p:bldP spid="283" grpId="0"/>
      <p:bldP spid="281"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4CD0AAB-E847-0749-92C2-61EC45AC17F3}" type="slidenum">
              <a:rPr lang="en-US" altLang="en-US" sz="1400">
                <a:solidFill>
                  <a:srgbClr val="000000"/>
                </a:solidFill>
                <a:latin typeface="Times New Roman" charset="0"/>
              </a:rPr>
              <a:pPr/>
              <a:t>19</a:t>
            </a:fld>
            <a:endParaRPr lang="en-US" altLang="en-US" sz="1400">
              <a:solidFill>
                <a:srgbClr val="000000"/>
              </a:solidFill>
              <a:latin typeface="Times New Roman" charset="0"/>
            </a:endParaRPr>
          </a:p>
        </p:txBody>
      </p:sp>
      <p:sp>
        <p:nvSpPr>
          <p:cNvPr id="101378"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1379"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(2)</a:t>
            </a:r>
          </a:p>
        </p:txBody>
      </p:sp>
      <p:sp>
        <p:nvSpPr>
          <p:cNvPr id="101380"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1381"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521364" name="Clip" r:id="rId4" imgW="1307079" imgH="1083682" progId="MS_ClipArt_Gallery.2">
                  <p:embed/>
                </p:oleObj>
              </mc:Choice>
              <mc:Fallback>
                <p:oleObj name="Clip" r:id="rId4" imgW="1307079" imgH="1083682" progId="MS_ClipArt_Gallery.2">
                  <p:embed/>
                  <p:pic>
                    <p:nvPicPr>
                      <p:cNvPr id="10138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2"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3"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4"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85"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521365" name="Clip" r:id="rId6" imgW="1307079" imgH="1083682" progId="MS_ClipArt_Gallery.2">
                  <p:embed/>
                </p:oleObj>
              </mc:Choice>
              <mc:Fallback>
                <p:oleObj name="Clip" r:id="rId6" imgW="1307079" imgH="1083682" progId="MS_ClipArt_Gallery.2">
                  <p:embed/>
                  <p:pic>
                    <p:nvPicPr>
                      <p:cNvPr id="10138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86"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521366" name="Clip" r:id="rId7" imgW="1307079" imgH="1083682" progId="MS_ClipArt_Gallery.2">
                  <p:embed/>
                </p:oleObj>
              </mc:Choice>
              <mc:Fallback>
                <p:oleObj name="Clip" r:id="rId7" imgW="1307079" imgH="1083682" progId="MS_ClipArt_Gallery.2">
                  <p:embed/>
                  <p:pic>
                    <p:nvPicPr>
                      <p:cNvPr id="10138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7"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8"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89"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0" name="Group 15"/>
          <p:cNvGrpSpPr>
            <a:grpSpLocks/>
          </p:cNvGrpSpPr>
          <p:nvPr/>
        </p:nvGrpSpPr>
        <p:grpSpPr bwMode="auto">
          <a:xfrm>
            <a:off x="901700" y="4860925"/>
            <a:ext cx="711200" cy="381000"/>
            <a:chOff x="3600" y="219"/>
            <a:chExt cx="360" cy="175"/>
          </a:xfrm>
        </p:grpSpPr>
        <p:sp>
          <p:nvSpPr>
            <p:cNvPr id="101640"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41"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2"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3"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44"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45" name="Group 21"/>
            <p:cNvGrpSpPr>
              <a:grpSpLocks/>
            </p:cNvGrpSpPr>
            <p:nvPr/>
          </p:nvGrpSpPr>
          <p:grpSpPr bwMode="auto">
            <a:xfrm>
              <a:off x="3686" y="244"/>
              <a:ext cx="177" cy="66"/>
              <a:chOff x="2848" y="848"/>
              <a:chExt cx="140" cy="98"/>
            </a:xfrm>
          </p:grpSpPr>
          <p:sp>
            <p:nvSpPr>
              <p:cNvPr id="101650"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1"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2"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46" name="Group 25"/>
            <p:cNvGrpSpPr>
              <a:grpSpLocks/>
            </p:cNvGrpSpPr>
            <p:nvPr/>
          </p:nvGrpSpPr>
          <p:grpSpPr bwMode="auto">
            <a:xfrm flipV="1">
              <a:off x="3686" y="243"/>
              <a:ext cx="177" cy="66"/>
              <a:chOff x="2848" y="848"/>
              <a:chExt cx="140" cy="98"/>
            </a:xfrm>
          </p:grpSpPr>
          <p:sp>
            <p:nvSpPr>
              <p:cNvPr id="101647"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8"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9"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91"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2"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3"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4"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95"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521367" name="Clip" r:id="rId8" imgW="1307079" imgH="1083682" progId="MS_ClipArt_Gallery.2">
                  <p:embed/>
                </p:oleObj>
              </mc:Choice>
              <mc:Fallback>
                <p:oleObj name="Clip" r:id="rId8" imgW="1307079" imgH="1083682" progId="MS_ClipArt_Gallery.2">
                  <p:embed/>
                  <p:pic>
                    <p:nvPicPr>
                      <p:cNvPr id="10139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96"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521368" name="Clip" r:id="rId9" imgW="1307079" imgH="1083682" progId="MS_ClipArt_Gallery.2">
                  <p:embed/>
                </p:oleObj>
              </mc:Choice>
              <mc:Fallback>
                <p:oleObj name="Clip" r:id="rId9" imgW="1307079" imgH="1083682" progId="MS_ClipArt_Gallery.2">
                  <p:embed/>
                  <p:pic>
                    <p:nvPicPr>
                      <p:cNvPr id="10139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97"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98"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9" name="Group 37"/>
          <p:cNvGrpSpPr>
            <a:grpSpLocks/>
          </p:cNvGrpSpPr>
          <p:nvPr/>
        </p:nvGrpSpPr>
        <p:grpSpPr bwMode="auto">
          <a:xfrm>
            <a:off x="3930650" y="4879975"/>
            <a:ext cx="711200" cy="381000"/>
            <a:chOff x="3600" y="219"/>
            <a:chExt cx="360" cy="175"/>
          </a:xfrm>
        </p:grpSpPr>
        <p:sp>
          <p:nvSpPr>
            <p:cNvPr id="101627"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28"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29"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0"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31"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32" name="Group 43"/>
            <p:cNvGrpSpPr>
              <a:grpSpLocks/>
            </p:cNvGrpSpPr>
            <p:nvPr/>
          </p:nvGrpSpPr>
          <p:grpSpPr bwMode="auto">
            <a:xfrm>
              <a:off x="3686" y="244"/>
              <a:ext cx="177" cy="66"/>
              <a:chOff x="2848" y="848"/>
              <a:chExt cx="140" cy="98"/>
            </a:xfrm>
          </p:grpSpPr>
          <p:sp>
            <p:nvSpPr>
              <p:cNvPr id="101637"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8"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9"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33" name="Group 47"/>
            <p:cNvGrpSpPr>
              <a:grpSpLocks/>
            </p:cNvGrpSpPr>
            <p:nvPr/>
          </p:nvGrpSpPr>
          <p:grpSpPr bwMode="auto">
            <a:xfrm flipV="1">
              <a:off x="3686" y="243"/>
              <a:ext cx="177" cy="66"/>
              <a:chOff x="2848" y="848"/>
              <a:chExt cx="140" cy="98"/>
            </a:xfrm>
          </p:grpSpPr>
          <p:sp>
            <p:nvSpPr>
              <p:cNvPr id="101634"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5"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6"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400"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1"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2"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3"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404"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521369" name="Clip" r:id="rId10" imgW="1307079" imgH="1083682" progId="MS_ClipArt_Gallery.2">
                  <p:embed/>
                </p:oleObj>
              </mc:Choice>
              <mc:Fallback>
                <p:oleObj name="Clip" r:id="rId10" imgW="1307079" imgH="1083682" progId="MS_ClipArt_Gallery.2">
                  <p:embed/>
                  <p:pic>
                    <p:nvPicPr>
                      <p:cNvPr id="10140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405"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521370" name="Clip" r:id="rId11" imgW="1307079" imgH="1083682" progId="MS_ClipArt_Gallery.2">
                  <p:embed/>
                </p:oleObj>
              </mc:Choice>
              <mc:Fallback>
                <p:oleObj name="Clip" r:id="rId11" imgW="1307079" imgH="1083682" progId="MS_ClipArt_Gallery.2">
                  <p:embed/>
                  <p:pic>
                    <p:nvPicPr>
                      <p:cNvPr id="10140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406"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7"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8"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9"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0"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1"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1412" name="Group 231"/>
          <p:cNvGrpSpPr>
            <a:grpSpLocks/>
          </p:cNvGrpSpPr>
          <p:nvPr/>
        </p:nvGrpSpPr>
        <p:grpSpPr bwMode="auto">
          <a:xfrm>
            <a:off x="4922838" y="1130300"/>
            <a:ext cx="2743200" cy="2603500"/>
            <a:chOff x="2497" y="49"/>
            <a:chExt cx="1728" cy="1605"/>
          </a:xfrm>
        </p:grpSpPr>
        <p:sp>
          <p:nvSpPr>
            <p:cNvPr id="101560"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61"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1562"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3"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64"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5"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66" name="Group 124"/>
            <p:cNvGrpSpPr>
              <a:grpSpLocks/>
            </p:cNvGrpSpPr>
            <p:nvPr/>
          </p:nvGrpSpPr>
          <p:grpSpPr bwMode="auto">
            <a:xfrm>
              <a:off x="2732" y="81"/>
              <a:ext cx="685" cy="329"/>
              <a:chOff x="565" y="2634"/>
              <a:chExt cx="685" cy="329"/>
            </a:xfrm>
          </p:grpSpPr>
          <p:sp>
            <p:nvSpPr>
              <p:cNvPr id="101625"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1626"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1567" name="Group 128"/>
            <p:cNvGrpSpPr>
              <a:grpSpLocks/>
            </p:cNvGrpSpPr>
            <p:nvPr/>
          </p:nvGrpSpPr>
          <p:grpSpPr bwMode="auto">
            <a:xfrm>
              <a:off x="3316" y="1313"/>
              <a:ext cx="472" cy="219"/>
              <a:chOff x="1811" y="2493"/>
              <a:chExt cx="472" cy="219"/>
            </a:xfrm>
          </p:grpSpPr>
          <p:sp>
            <p:nvSpPr>
              <p:cNvPr id="101612"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3"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4"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5"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6"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17"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8"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9"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0"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1"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2"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3"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4"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68" name="Group 142"/>
            <p:cNvGrpSpPr>
              <a:grpSpLocks/>
            </p:cNvGrpSpPr>
            <p:nvPr/>
          </p:nvGrpSpPr>
          <p:grpSpPr bwMode="auto">
            <a:xfrm>
              <a:off x="2751" y="1079"/>
              <a:ext cx="472" cy="219"/>
              <a:chOff x="1811" y="2493"/>
              <a:chExt cx="472" cy="219"/>
            </a:xfrm>
          </p:grpSpPr>
          <p:sp>
            <p:nvSpPr>
              <p:cNvPr id="101599"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0"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1"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2"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3"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04"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5"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6"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7"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8"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9"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0"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1"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1569"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0"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71" name="Group 158"/>
            <p:cNvGrpSpPr>
              <a:grpSpLocks/>
            </p:cNvGrpSpPr>
            <p:nvPr/>
          </p:nvGrpSpPr>
          <p:grpSpPr bwMode="auto">
            <a:xfrm>
              <a:off x="3712" y="1039"/>
              <a:ext cx="472" cy="219"/>
              <a:chOff x="1811" y="2493"/>
              <a:chExt cx="472" cy="219"/>
            </a:xfrm>
          </p:grpSpPr>
          <p:sp>
            <p:nvSpPr>
              <p:cNvPr id="101586"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87"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8"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9"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0"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91"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92"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93"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4"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5"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6"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7"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8"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72" name="Group 172"/>
            <p:cNvGrpSpPr>
              <a:grpSpLocks/>
            </p:cNvGrpSpPr>
            <p:nvPr/>
          </p:nvGrpSpPr>
          <p:grpSpPr bwMode="auto">
            <a:xfrm>
              <a:off x="2805" y="768"/>
              <a:ext cx="472" cy="219"/>
              <a:chOff x="1811" y="2493"/>
              <a:chExt cx="472" cy="219"/>
            </a:xfrm>
          </p:grpSpPr>
          <p:sp>
            <p:nvSpPr>
              <p:cNvPr id="101573"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4"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75"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6"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7"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78"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9"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0"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1"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2"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3"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4"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5"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3" name="Group 232"/>
          <p:cNvGrpSpPr>
            <a:grpSpLocks/>
          </p:cNvGrpSpPr>
          <p:nvPr/>
        </p:nvGrpSpPr>
        <p:grpSpPr bwMode="auto">
          <a:xfrm>
            <a:off x="6140450" y="3898900"/>
            <a:ext cx="2389188" cy="2455863"/>
            <a:chOff x="4255" y="0"/>
            <a:chExt cx="1505" cy="1547"/>
          </a:xfrm>
        </p:grpSpPr>
        <p:sp>
          <p:nvSpPr>
            <p:cNvPr id="101510"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511" name="Group 120"/>
            <p:cNvGrpSpPr>
              <a:grpSpLocks/>
            </p:cNvGrpSpPr>
            <p:nvPr/>
          </p:nvGrpSpPr>
          <p:grpSpPr bwMode="auto">
            <a:xfrm>
              <a:off x="4347" y="23"/>
              <a:ext cx="667" cy="444"/>
              <a:chOff x="657" y="2629"/>
              <a:chExt cx="667" cy="444"/>
            </a:xfrm>
          </p:grpSpPr>
          <p:sp>
            <p:nvSpPr>
              <p:cNvPr id="101557"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1558"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1559"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512"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3"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4"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15" name="Group 189"/>
            <p:cNvGrpSpPr>
              <a:grpSpLocks/>
            </p:cNvGrpSpPr>
            <p:nvPr/>
          </p:nvGrpSpPr>
          <p:grpSpPr bwMode="auto">
            <a:xfrm>
              <a:off x="4925" y="642"/>
              <a:ext cx="472" cy="219"/>
              <a:chOff x="1811" y="2493"/>
              <a:chExt cx="472" cy="219"/>
            </a:xfrm>
          </p:grpSpPr>
          <p:sp>
            <p:nvSpPr>
              <p:cNvPr id="101544"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45"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46"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7"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8"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49"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50"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51"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2"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3"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4"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5"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6"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6" name="Group 203"/>
            <p:cNvGrpSpPr>
              <a:grpSpLocks/>
            </p:cNvGrpSpPr>
            <p:nvPr/>
          </p:nvGrpSpPr>
          <p:grpSpPr bwMode="auto">
            <a:xfrm>
              <a:off x="4315" y="881"/>
              <a:ext cx="472" cy="219"/>
              <a:chOff x="1811" y="2493"/>
              <a:chExt cx="472" cy="219"/>
            </a:xfrm>
          </p:grpSpPr>
          <p:sp>
            <p:nvSpPr>
              <p:cNvPr id="101531"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2"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3"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4"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5"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36"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7"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8"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9"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0"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1"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2"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3"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7" name="Group 217"/>
            <p:cNvGrpSpPr>
              <a:grpSpLocks/>
            </p:cNvGrpSpPr>
            <p:nvPr/>
          </p:nvGrpSpPr>
          <p:grpSpPr bwMode="auto">
            <a:xfrm>
              <a:off x="5288" y="1204"/>
              <a:ext cx="472" cy="219"/>
              <a:chOff x="1811" y="2493"/>
              <a:chExt cx="472" cy="219"/>
            </a:xfrm>
          </p:grpSpPr>
          <p:sp>
            <p:nvSpPr>
              <p:cNvPr id="101518"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19"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0"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1"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2"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23"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24"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5"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6"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7"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8"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9"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0"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4" name="Group 236"/>
          <p:cNvGrpSpPr>
            <a:grpSpLocks/>
          </p:cNvGrpSpPr>
          <p:nvPr/>
        </p:nvGrpSpPr>
        <p:grpSpPr bwMode="auto">
          <a:xfrm>
            <a:off x="7489825" y="0"/>
            <a:ext cx="1654175" cy="1766888"/>
            <a:chOff x="4255" y="0"/>
            <a:chExt cx="1505" cy="1547"/>
          </a:xfrm>
        </p:grpSpPr>
        <p:sp>
          <p:nvSpPr>
            <p:cNvPr id="101460"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461" name="Group 238"/>
            <p:cNvGrpSpPr>
              <a:grpSpLocks/>
            </p:cNvGrpSpPr>
            <p:nvPr/>
          </p:nvGrpSpPr>
          <p:grpSpPr bwMode="auto">
            <a:xfrm>
              <a:off x="4347" y="23"/>
              <a:ext cx="609" cy="541"/>
              <a:chOff x="657" y="2629"/>
              <a:chExt cx="609" cy="541"/>
            </a:xfrm>
          </p:grpSpPr>
          <p:sp>
            <p:nvSpPr>
              <p:cNvPr id="101507"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1508"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09"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462"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3"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4"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465" name="Group 245"/>
            <p:cNvGrpSpPr>
              <a:grpSpLocks/>
            </p:cNvGrpSpPr>
            <p:nvPr/>
          </p:nvGrpSpPr>
          <p:grpSpPr bwMode="auto">
            <a:xfrm>
              <a:off x="4925" y="642"/>
              <a:ext cx="472" cy="219"/>
              <a:chOff x="1811" y="2493"/>
              <a:chExt cx="472" cy="219"/>
            </a:xfrm>
          </p:grpSpPr>
          <p:sp>
            <p:nvSpPr>
              <p:cNvPr id="101494"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95"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96"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7"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8"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99"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00"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01"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2"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3"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4"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5"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6"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6" name="Group 259"/>
            <p:cNvGrpSpPr>
              <a:grpSpLocks/>
            </p:cNvGrpSpPr>
            <p:nvPr/>
          </p:nvGrpSpPr>
          <p:grpSpPr bwMode="auto">
            <a:xfrm>
              <a:off x="4315" y="881"/>
              <a:ext cx="472" cy="219"/>
              <a:chOff x="1811" y="2493"/>
              <a:chExt cx="472" cy="219"/>
            </a:xfrm>
          </p:grpSpPr>
          <p:sp>
            <p:nvSpPr>
              <p:cNvPr id="101481"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2"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3"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4"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5"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86"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7"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8"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9"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0"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1"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2"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3"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7" name="Group 273"/>
            <p:cNvGrpSpPr>
              <a:grpSpLocks/>
            </p:cNvGrpSpPr>
            <p:nvPr/>
          </p:nvGrpSpPr>
          <p:grpSpPr bwMode="auto">
            <a:xfrm>
              <a:off x="5288" y="1204"/>
              <a:ext cx="472" cy="219"/>
              <a:chOff x="1811" y="2493"/>
              <a:chExt cx="472" cy="219"/>
            </a:xfrm>
          </p:grpSpPr>
          <p:sp>
            <p:nvSpPr>
              <p:cNvPr id="101468"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69"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0"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1"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2"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73"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74"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5"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6"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7"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8"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9"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0"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1415"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6"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7"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8"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19"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0"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1421"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22"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1423"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1424"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1425"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6"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7"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1428"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1429"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1430"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1431"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1432"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33" name="Straight Connector 282"/>
          <p:cNvCxnSpPr>
            <a:cxnSpLocks noChangeShapeType="1"/>
            <a:stCxn id="101451"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434"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5"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6"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1437"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1439"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1440"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1441" name="Text Box 295"/>
          <p:cNvSpPr txBox="1">
            <a:spLocks noChangeArrowheads="1"/>
          </p:cNvSpPr>
          <p:nvPr/>
        </p:nvSpPr>
        <p:spPr bwMode="auto">
          <a:xfrm>
            <a:off x="465138" y="3189288"/>
            <a:ext cx="20553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a:t>
            </a:r>
            <a:r>
              <a:rPr lang="en-US" altLang="en-US" sz="1400" dirty="0">
                <a:solidFill>
                  <a:srgbClr val="FF0000"/>
                </a:solidFill>
              </a:rPr>
              <a:t>Low </a:t>
            </a:r>
            <a:r>
              <a:rPr lang="en-US" altLang="en-US" sz="1400" dirty="0" err="1">
                <a:solidFill>
                  <a:srgbClr val="FF0000"/>
                </a:solidFill>
              </a:rPr>
              <a:t>local_pref</a:t>
            </a:r>
            <a:r>
              <a:rPr lang="en-US" altLang="en-US" sz="1400" dirty="0">
                <a:solidFill>
                  <a:srgbClr val="FF0000"/>
                </a:solidFill>
              </a:rPr>
              <a:t> for A</a:t>
            </a:r>
          </a:p>
          <a:p>
            <a:r>
              <a:rPr lang="en-US" altLang="en-US" sz="1400" dirty="0"/>
              <a:t>- Shortest AS Path</a:t>
            </a:r>
          </a:p>
          <a:p>
            <a:r>
              <a:rPr lang="en-US" altLang="en-US" sz="1400" dirty="0"/>
              <a:t>- </a:t>
            </a:r>
            <a:r>
              <a:rPr lang="en-US" altLang="en-US" sz="1400" dirty="0">
                <a:solidFill>
                  <a:srgbClr val="FF0000"/>
                </a:solidFill>
              </a:rPr>
              <a:t>Prefer </a:t>
            </a:r>
            <a:r>
              <a:rPr lang="en-US" altLang="en-US" sz="1400" dirty="0" err="1">
                <a:solidFill>
                  <a:srgbClr val="FF0000"/>
                </a:solidFill>
              </a:rPr>
              <a:t>eBGP</a:t>
            </a:r>
            <a:r>
              <a:rPr lang="en-US" altLang="en-US" sz="1400" dirty="0">
                <a:solidFill>
                  <a:srgbClr val="FF0000"/>
                </a:solidFill>
              </a:rPr>
              <a:t> </a:t>
            </a:r>
          </a:p>
        </p:txBody>
      </p:sp>
      <p:sp>
        <p:nvSpPr>
          <p:cNvPr id="101442"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1443"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1444"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27900" y="4319588"/>
            <a:ext cx="265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Outcome: Choose BCD using b</a:t>
            </a:r>
          </a:p>
        </p:txBody>
      </p:sp>
      <p:grpSp>
        <p:nvGrpSpPr>
          <p:cNvPr id="101446" name="Group 58"/>
          <p:cNvGrpSpPr>
            <a:grpSpLocks/>
          </p:cNvGrpSpPr>
          <p:nvPr/>
        </p:nvGrpSpPr>
        <p:grpSpPr bwMode="auto">
          <a:xfrm>
            <a:off x="2368550" y="2974975"/>
            <a:ext cx="711200" cy="381000"/>
            <a:chOff x="3600" y="219"/>
            <a:chExt cx="360" cy="175"/>
          </a:xfrm>
        </p:grpSpPr>
        <p:sp>
          <p:nvSpPr>
            <p:cNvPr id="101447"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48"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49"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0"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451"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452" name="Group 64"/>
            <p:cNvGrpSpPr>
              <a:grpSpLocks/>
            </p:cNvGrpSpPr>
            <p:nvPr/>
          </p:nvGrpSpPr>
          <p:grpSpPr bwMode="auto">
            <a:xfrm>
              <a:off x="3686" y="244"/>
              <a:ext cx="177" cy="66"/>
              <a:chOff x="2848" y="848"/>
              <a:chExt cx="140" cy="98"/>
            </a:xfrm>
          </p:grpSpPr>
          <p:sp>
            <p:nvSpPr>
              <p:cNvPr id="101457"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8"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9"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453" name="Group 68"/>
            <p:cNvGrpSpPr>
              <a:grpSpLocks/>
            </p:cNvGrpSpPr>
            <p:nvPr/>
          </p:nvGrpSpPr>
          <p:grpSpPr bwMode="auto">
            <a:xfrm flipV="1">
              <a:off x="3686" y="243"/>
              <a:ext cx="177" cy="66"/>
              <a:chOff x="2848" y="848"/>
              <a:chExt cx="140" cy="98"/>
            </a:xfrm>
          </p:grpSpPr>
          <p:sp>
            <p:nvSpPr>
              <p:cNvPr id="101454"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5"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6"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le 1"/>
          <p:cNvSpPr/>
          <p:nvPr/>
        </p:nvSpPr>
        <p:spPr>
          <a:xfrm>
            <a:off x="487280" y="4065687"/>
            <a:ext cx="2020105" cy="307777"/>
          </a:xfrm>
          <a:prstGeom prst="rect">
            <a:avLst/>
          </a:prstGeom>
        </p:spPr>
        <p:txBody>
          <a:bodyPr wrap="none">
            <a:spAutoFit/>
          </a:bodyPr>
          <a:lstStyle/>
          <a:p>
            <a:pPr lvl="0"/>
            <a:r>
              <a:rPr lang="en-US" altLang="en-US" sz="1400">
                <a:solidFill>
                  <a:srgbClr val="FF0000"/>
                </a:solidFill>
              </a:rPr>
              <a:t>Called hot potato (why?) </a:t>
            </a:r>
            <a:endParaRPr lang="en-US" altLang="en-US" sz="1400" dirty="0">
              <a:solidFill>
                <a:srgbClr val="FF0000"/>
              </a:solidFill>
            </a:endParaRPr>
          </a:p>
        </p:txBody>
      </p:sp>
    </p:spTree>
    <p:extLst>
      <p:ext uri="{BB962C8B-B14F-4D97-AF65-F5344CB8AC3E}">
        <p14:creationId xmlns:p14="http://schemas.microsoft.com/office/powerpoint/2010/main" val="1061458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1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1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1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1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18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600" dirty="0">
                <a:ea typeface="ＭＳ Ｐゴシック" charset="0"/>
                <a:cs typeface="ＭＳ Ｐゴシック" charset="0"/>
              </a:rPr>
              <a:t>Basic routing computation protocols</a:t>
            </a:r>
            <a:endParaRPr lang="en-US" altLang="en-US" sz="1600" dirty="0">
              <a:ea typeface=""/>
            </a:endParaRPr>
          </a:p>
          <a:p>
            <a:pPr marL="1714500" lvl="3" indent="-342900">
              <a:spcBef>
                <a:spcPct val="20000"/>
              </a:spcBef>
              <a:buClr>
                <a:srgbClr val="2D2DB9"/>
              </a:buClr>
              <a:buSzPct val="85000"/>
              <a:buFont typeface="Courier New" charset="0"/>
              <a:buChar char="o"/>
            </a:pPr>
            <a:r>
              <a:rPr lang="en-US" altLang="en-US" sz="1600" dirty="0">
                <a:ea typeface=""/>
              </a:rPr>
              <a:t>Global Internet routing</a:t>
            </a:r>
          </a:p>
          <a:p>
            <a:pPr marL="2171700" lvl="4" indent="-342900">
              <a:spcBef>
                <a:spcPct val="20000"/>
              </a:spcBef>
              <a:buClr>
                <a:srgbClr val="2D2DB9"/>
              </a:buClr>
              <a:buSzPct val="85000"/>
              <a:buFont typeface="Courier New" charset="0"/>
              <a:buChar char="o"/>
            </a:pPr>
            <a:r>
              <a:rPr lang="en-US" altLang="en-US" sz="1600" dirty="0">
                <a:ea typeface=""/>
              </a:rPr>
              <a:t>Basic architecture</a:t>
            </a:r>
          </a:p>
          <a:p>
            <a:pPr marL="2171700" lvl="4" indent="-342900">
              <a:spcBef>
                <a:spcPct val="20000"/>
              </a:spcBef>
              <a:buClr>
                <a:srgbClr val="2D2DB9"/>
              </a:buClr>
              <a:buSzPct val="85000"/>
              <a:buFont typeface="Wingdings" charset="2"/>
              <a:buChar char="Ø"/>
            </a:pPr>
            <a:r>
              <a:rPr lang="en-US" altLang="en-US" sz="1600" dirty="0">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600" dirty="0">
                <a:ea typeface=""/>
              </a:rPr>
              <a:t>Basic operations</a:t>
            </a:r>
          </a:p>
          <a:p>
            <a:pPr marL="2628900" lvl="5" indent="-342900">
              <a:spcBef>
                <a:spcPct val="20000"/>
              </a:spcBef>
              <a:buClr>
                <a:srgbClr val="2D2DB9"/>
              </a:buClr>
              <a:buSzPct val="85000"/>
              <a:buFont typeface="Arial" charset="0"/>
              <a:buChar char="•"/>
            </a:pPr>
            <a:r>
              <a:rPr lang="en-US" altLang="en-US" sz="1600" dirty="0">
                <a:ea typeface=""/>
              </a:rPr>
              <a:t>BGP as a policy routing framework (control </a:t>
            </a:r>
            <a:r>
              <a:rPr lang="en-US" altLang="en-US" sz="1600" dirty="0" err="1">
                <a:ea typeface=""/>
              </a:rPr>
              <a:t>interdomain</a:t>
            </a:r>
            <a:r>
              <a:rPr lang="en-US" altLang="en-US" sz="1600" dirty="0">
                <a:ea typeface=""/>
              </a:rPr>
              <a:t> routes)</a:t>
            </a:r>
          </a:p>
          <a:p>
            <a:pPr marL="2628900" lvl="5" indent="-342900">
              <a:spcBef>
                <a:spcPct val="20000"/>
              </a:spcBef>
              <a:buClr>
                <a:srgbClr val="2D2DB9"/>
              </a:buClr>
              <a:buSzPct val="85000"/>
              <a:buFont typeface="Wingdings" charset="2"/>
              <a:buChar char="Ø"/>
            </a:pPr>
            <a:r>
              <a:rPr lang="en-US" altLang="en-US" sz="1600" dirty="0">
                <a:ea typeface=""/>
              </a:rPr>
              <a:t>Policy/</a:t>
            </a:r>
            <a:r>
              <a:rPr lang="en-US" altLang="en-US" sz="1600" dirty="0" err="1">
                <a:ea typeface=""/>
              </a:rPr>
              <a:t>interdomain</a:t>
            </a:r>
            <a:r>
              <a:rPr lang="en-US" altLang="en-US" sz="1600" dirty="0">
                <a:ea typeface=""/>
              </a:rPr>
              <a:t> routing analysis</a:t>
            </a:r>
          </a:p>
          <a:p>
            <a:pPr marL="3086100" lvl="6" indent="-342900">
              <a:spcBef>
                <a:spcPct val="20000"/>
              </a:spcBef>
              <a:buClr>
                <a:srgbClr val="2D2DB9"/>
              </a:buClr>
              <a:buSzPct val="85000"/>
              <a:buFont typeface="Wingdings" charset="2"/>
              <a:buChar char="Ø"/>
            </a:pPr>
            <a:r>
              <a:rPr lang="en-US" altLang="en-US" sz="1600" dirty="0">
                <a:ea typeface=""/>
              </a:rPr>
              <a:t>Global preference aggregation and Arrow’s Theorem</a:t>
            </a:r>
          </a:p>
          <a:p>
            <a:pPr marL="3086100" lvl="6" indent="-342900">
              <a:spcBef>
                <a:spcPct val="20000"/>
              </a:spcBef>
              <a:buClr>
                <a:srgbClr val="2D2DB9"/>
              </a:buClr>
              <a:buSzPct val="85000"/>
              <a:buFont typeface="Wingdings" charset="2"/>
              <a:buChar char="Ø"/>
            </a:pPr>
            <a:r>
              <a:rPr lang="en-US" altLang="en-US" sz="1600" dirty="0">
                <a:ea typeface=""/>
              </a:rPr>
              <a:t>Local preference aggregation</a:t>
            </a:r>
          </a:p>
          <a:p>
            <a:pPr marL="2628900" lvl="5" indent="-342900">
              <a:spcBef>
                <a:spcPct val="20000"/>
              </a:spcBef>
              <a:buClr>
                <a:srgbClr val="2D2DB9"/>
              </a:buClr>
              <a:buSzPct val="85000"/>
              <a:buFont typeface="Wingdings" charset="2"/>
              <a:buChar char="Ø"/>
            </a:pPr>
            <a:endParaRPr lang="en-US" altLang="en-US" sz="1600" i="1" dirty="0">
              <a:solidFill>
                <a:srgbClr val="C00000"/>
              </a:solidFill>
              <a:ea typeface=""/>
            </a:endParaRPr>
          </a:p>
        </p:txBody>
      </p:sp>
    </p:spTree>
    <p:extLst>
      <p:ext uri="{BB962C8B-B14F-4D97-AF65-F5344CB8AC3E}">
        <p14:creationId xmlns:p14="http://schemas.microsoft.com/office/powerpoint/2010/main" val="93142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DADA201-9615-1C4B-95CD-CDBC22608C90}" type="slidenum">
              <a:rPr lang="en-US" altLang="en-US" sz="1400">
                <a:solidFill>
                  <a:srgbClr val="000000"/>
                </a:solidFill>
                <a:latin typeface="Times New Roman" charset="0"/>
              </a:rPr>
              <a:pPr/>
              <a:t>20</a:t>
            </a:fld>
            <a:endParaRPr lang="en-US" altLang="en-US" sz="1400">
              <a:solidFill>
                <a:srgbClr val="000000"/>
              </a:solidFill>
              <a:latin typeface="Times New Roman" charset="0"/>
            </a:endParaRPr>
          </a:p>
        </p:txBody>
      </p:sp>
      <p:sp>
        <p:nvSpPr>
          <p:cNvPr id="103426"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3427"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(3)</a:t>
            </a:r>
          </a:p>
        </p:txBody>
      </p:sp>
      <p:sp>
        <p:nvSpPr>
          <p:cNvPr id="103428"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3429"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522388" name="Clip" r:id="rId4" imgW="1307079" imgH="1083682" progId="MS_ClipArt_Gallery.2">
                  <p:embed/>
                </p:oleObj>
              </mc:Choice>
              <mc:Fallback>
                <p:oleObj name="Clip" r:id="rId4" imgW="1307079" imgH="1083682" progId="MS_ClipArt_Gallery.2">
                  <p:embed/>
                  <p:pic>
                    <p:nvPicPr>
                      <p:cNvPr id="10342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0"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1"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2"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33"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522389" name="Clip" r:id="rId6" imgW="1307079" imgH="1083682" progId="MS_ClipArt_Gallery.2">
                  <p:embed/>
                </p:oleObj>
              </mc:Choice>
              <mc:Fallback>
                <p:oleObj name="Clip" r:id="rId6" imgW="1307079" imgH="1083682" progId="MS_ClipArt_Gallery.2">
                  <p:embed/>
                  <p:pic>
                    <p:nvPicPr>
                      <p:cNvPr id="10343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34"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522390" name="Clip" r:id="rId7" imgW="1307079" imgH="1083682" progId="MS_ClipArt_Gallery.2">
                  <p:embed/>
                </p:oleObj>
              </mc:Choice>
              <mc:Fallback>
                <p:oleObj name="Clip" r:id="rId7" imgW="1307079" imgH="1083682" progId="MS_ClipArt_Gallery.2">
                  <p:embed/>
                  <p:pic>
                    <p:nvPicPr>
                      <p:cNvPr id="10343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5"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6"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37"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38" name="Group 15"/>
          <p:cNvGrpSpPr>
            <a:grpSpLocks/>
          </p:cNvGrpSpPr>
          <p:nvPr/>
        </p:nvGrpSpPr>
        <p:grpSpPr bwMode="auto">
          <a:xfrm>
            <a:off x="901700" y="4860925"/>
            <a:ext cx="711200" cy="381000"/>
            <a:chOff x="3600" y="219"/>
            <a:chExt cx="360" cy="175"/>
          </a:xfrm>
        </p:grpSpPr>
        <p:sp>
          <p:nvSpPr>
            <p:cNvPr id="103688"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89"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0"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1"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92"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93" name="Group 21"/>
            <p:cNvGrpSpPr>
              <a:grpSpLocks/>
            </p:cNvGrpSpPr>
            <p:nvPr/>
          </p:nvGrpSpPr>
          <p:grpSpPr bwMode="auto">
            <a:xfrm>
              <a:off x="3686" y="244"/>
              <a:ext cx="177" cy="66"/>
              <a:chOff x="2848" y="848"/>
              <a:chExt cx="140" cy="98"/>
            </a:xfrm>
          </p:grpSpPr>
          <p:sp>
            <p:nvSpPr>
              <p:cNvPr id="103698"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9"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00"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94" name="Group 25"/>
            <p:cNvGrpSpPr>
              <a:grpSpLocks/>
            </p:cNvGrpSpPr>
            <p:nvPr/>
          </p:nvGrpSpPr>
          <p:grpSpPr bwMode="auto">
            <a:xfrm flipV="1">
              <a:off x="3686" y="243"/>
              <a:ext cx="177" cy="66"/>
              <a:chOff x="2848" y="848"/>
              <a:chExt cx="140" cy="98"/>
            </a:xfrm>
          </p:grpSpPr>
          <p:sp>
            <p:nvSpPr>
              <p:cNvPr id="103695"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6"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7"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9"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0"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1"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2"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43"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522391" name="Clip" r:id="rId8" imgW="1307079" imgH="1083682" progId="MS_ClipArt_Gallery.2">
                  <p:embed/>
                </p:oleObj>
              </mc:Choice>
              <mc:Fallback>
                <p:oleObj name="Clip" r:id="rId8" imgW="1307079" imgH="1083682" progId="MS_ClipArt_Gallery.2">
                  <p:embed/>
                  <p:pic>
                    <p:nvPicPr>
                      <p:cNvPr id="10344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44"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522392" name="Clip" r:id="rId9" imgW="1307079" imgH="1083682" progId="MS_ClipArt_Gallery.2">
                  <p:embed/>
                </p:oleObj>
              </mc:Choice>
              <mc:Fallback>
                <p:oleObj name="Clip" r:id="rId9" imgW="1307079" imgH="1083682" progId="MS_ClipArt_Gallery.2">
                  <p:embed/>
                  <p:pic>
                    <p:nvPicPr>
                      <p:cNvPr id="10344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45"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46"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47" name="Group 37"/>
          <p:cNvGrpSpPr>
            <a:grpSpLocks/>
          </p:cNvGrpSpPr>
          <p:nvPr/>
        </p:nvGrpSpPr>
        <p:grpSpPr bwMode="auto">
          <a:xfrm>
            <a:off x="3930650" y="4879975"/>
            <a:ext cx="711200" cy="381000"/>
            <a:chOff x="3600" y="219"/>
            <a:chExt cx="360" cy="175"/>
          </a:xfrm>
        </p:grpSpPr>
        <p:sp>
          <p:nvSpPr>
            <p:cNvPr id="103675"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76"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7"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8"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79"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80" name="Group 43"/>
            <p:cNvGrpSpPr>
              <a:grpSpLocks/>
            </p:cNvGrpSpPr>
            <p:nvPr/>
          </p:nvGrpSpPr>
          <p:grpSpPr bwMode="auto">
            <a:xfrm>
              <a:off x="3686" y="244"/>
              <a:ext cx="177" cy="66"/>
              <a:chOff x="2848" y="848"/>
              <a:chExt cx="140" cy="98"/>
            </a:xfrm>
          </p:grpSpPr>
          <p:sp>
            <p:nvSpPr>
              <p:cNvPr id="103685"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6"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7"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81" name="Group 47"/>
            <p:cNvGrpSpPr>
              <a:grpSpLocks/>
            </p:cNvGrpSpPr>
            <p:nvPr/>
          </p:nvGrpSpPr>
          <p:grpSpPr bwMode="auto">
            <a:xfrm flipV="1">
              <a:off x="3686" y="243"/>
              <a:ext cx="177" cy="66"/>
              <a:chOff x="2848" y="848"/>
              <a:chExt cx="140" cy="98"/>
            </a:xfrm>
          </p:grpSpPr>
          <p:sp>
            <p:nvSpPr>
              <p:cNvPr id="103682"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3"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4"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48"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9"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0"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1"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52"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522393" name="Clip" r:id="rId10" imgW="1307079" imgH="1083682" progId="MS_ClipArt_Gallery.2">
                  <p:embed/>
                </p:oleObj>
              </mc:Choice>
              <mc:Fallback>
                <p:oleObj name="Clip" r:id="rId10" imgW="1307079" imgH="1083682" progId="MS_ClipArt_Gallery.2">
                  <p:embed/>
                  <p:pic>
                    <p:nvPicPr>
                      <p:cNvPr id="10345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53"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522394" name="Clip" r:id="rId11" imgW="1307079" imgH="1083682" progId="MS_ClipArt_Gallery.2">
                  <p:embed/>
                </p:oleObj>
              </mc:Choice>
              <mc:Fallback>
                <p:oleObj name="Clip" r:id="rId11" imgW="1307079" imgH="1083682" progId="MS_ClipArt_Gallery.2">
                  <p:embed/>
                  <p:pic>
                    <p:nvPicPr>
                      <p:cNvPr id="10345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54"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5"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6"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7"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8"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9"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460" name="Group 231"/>
          <p:cNvGrpSpPr>
            <a:grpSpLocks/>
          </p:cNvGrpSpPr>
          <p:nvPr/>
        </p:nvGrpSpPr>
        <p:grpSpPr bwMode="auto">
          <a:xfrm>
            <a:off x="4922838" y="1130300"/>
            <a:ext cx="2743200" cy="2603500"/>
            <a:chOff x="2497" y="49"/>
            <a:chExt cx="1728" cy="1605"/>
          </a:xfrm>
        </p:grpSpPr>
        <p:sp>
          <p:nvSpPr>
            <p:cNvPr id="103608"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9"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3610"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1"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2"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3"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4" name="Group 124"/>
            <p:cNvGrpSpPr>
              <a:grpSpLocks/>
            </p:cNvGrpSpPr>
            <p:nvPr/>
          </p:nvGrpSpPr>
          <p:grpSpPr bwMode="auto">
            <a:xfrm>
              <a:off x="2732" y="81"/>
              <a:ext cx="685" cy="329"/>
              <a:chOff x="565" y="2634"/>
              <a:chExt cx="685" cy="329"/>
            </a:xfrm>
          </p:grpSpPr>
          <p:sp>
            <p:nvSpPr>
              <p:cNvPr id="103673"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3674"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3615" name="Group 128"/>
            <p:cNvGrpSpPr>
              <a:grpSpLocks/>
            </p:cNvGrpSpPr>
            <p:nvPr/>
          </p:nvGrpSpPr>
          <p:grpSpPr bwMode="auto">
            <a:xfrm>
              <a:off x="3316" y="1313"/>
              <a:ext cx="472" cy="219"/>
              <a:chOff x="1811" y="2493"/>
              <a:chExt cx="472" cy="219"/>
            </a:xfrm>
          </p:grpSpPr>
          <p:sp>
            <p:nvSpPr>
              <p:cNvPr id="103660"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1"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2"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3"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4"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65"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6"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7"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8"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9"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0"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1"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2"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16" name="Group 142"/>
            <p:cNvGrpSpPr>
              <a:grpSpLocks/>
            </p:cNvGrpSpPr>
            <p:nvPr/>
          </p:nvGrpSpPr>
          <p:grpSpPr bwMode="auto">
            <a:xfrm>
              <a:off x="2751" y="1079"/>
              <a:ext cx="472" cy="219"/>
              <a:chOff x="1811" y="2493"/>
              <a:chExt cx="472" cy="219"/>
            </a:xfrm>
          </p:grpSpPr>
          <p:sp>
            <p:nvSpPr>
              <p:cNvPr id="103647"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8"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9"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0"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1"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52"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53"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54"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5"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6"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7"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8"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9"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617"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8"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9" name="Group 158"/>
            <p:cNvGrpSpPr>
              <a:grpSpLocks/>
            </p:cNvGrpSpPr>
            <p:nvPr/>
          </p:nvGrpSpPr>
          <p:grpSpPr bwMode="auto">
            <a:xfrm>
              <a:off x="3712" y="1039"/>
              <a:ext cx="472" cy="219"/>
              <a:chOff x="1811" y="2493"/>
              <a:chExt cx="472" cy="219"/>
            </a:xfrm>
          </p:grpSpPr>
          <p:sp>
            <p:nvSpPr>
              <p:cNvPr id="10363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35"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36"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7"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8"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3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0"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1"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2"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3"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4"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5"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6"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20" name="Group 172"/>
            <p:cNvGrpSpPr>
              <a:grpSpLocks/>
            </p:cNvGrpSpPr>
            <p:nvPr/>
          </p:nvGrpSpPr>
          <p:grpSpPr bwMode="auto">
            <a:xfrm>
              <a:off x="2805" y="768"/>
              <a:ext cx="472" cy="219"/>
              <a:chOff x="1811" y="2493"/>
              <a:chExt cx="472" cy="219"/>
            </a:xfrm>
          </p:grpSpPr>
          <p:sp>
            <p:nvSpPr>
              <p:cNvPr id="103621"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2"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3"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4"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5"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26"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7"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8"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9"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0"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1"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2"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3"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1" name="Group 232"/>
          <p:cNvGrpSpPr>
            <a:grpSpLocks/>
          </p:cNvGrpSpPr>
          <p:nvPr/>
        </p:nvGrpSpPr>
        <p:grpSpPr bwMode="auto">
          <a:xfrm>
            <a:off x="6140450" y="3898900"/>
            <a:ext cx="2389188" cy="2455863"/>
            <a:chOff x="4255" y="0"/>
            <a:chExt cx="1505" cy="1547"/>
          </a:xfrm>
        </p:grpSpPr>
        <p:sp>
          <p:nvSpPr>
            <p:cNvPr id="103558"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59" name="Group 120"/>
            <p:cNvGrpSpPr>
              <a:grpSpLocks/>
            </p:cNvGrpSpPr>
            <p:nvPr/>
          </p:nvGrpSpPr>
          <p:grpSpPr bwMode="auto">
            <a:xfrm>
              <a:off x="4347" y="23"/>
              <a:ext cx="667" cy="444"/>
              <a:chOff x="657" y="2629"/>
              <a:chExt cx="667" cy="444"/>
            </a:xfrm>
          </p:grpSpPr>
          <p:sp>
            <p:nvSpPr>
              <p:cNvPr id="103605"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3606"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3607"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60"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1"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2"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63" name="Group 189"/>
            <p:cNvGrpSpPr>
              <a:grpSpLocks/>
            </p:cNvGrpSpPr>
            <p:nvPr/>
          </p:nvGrpSpPr>
          <p:grpSpPr bwMode="auto">
            <a:xfrm>
              <a:off x="4925" y="642"/>
              <a:ext cx="472" cy="219"/>
              <a:chOff x="1811" y="2493"/>
              <a:chExt cx="472" cy="219"/>
            </a:xfrm>
          </p:grpSpPr>
          <p:sp>
            <p:nvSpPr>
              <p:cNvPr id="103592"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3"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4"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5"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6"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97"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8"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9"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0"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1"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2"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3"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4"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4" name="Group 203"/>
            <p:cNvGrpSpPr>
              <a:grpSpLocks/>
            </p:cNvGrpSpPr>
            <p:nvPr/>
          </p:nvGrpSpPr>
          <p:grpSpPr bwMode="auto">
            <a:xfrm>
              <a:off x="4315" y="881"/>
              <a:ext cx="472" cy="219"/>
              <a:chOff x="1811" y="2493"/>
              <a:chExt cx="472" cy="219"/>
            </a:xfrm>
          </p:grpSpPr>
          <p:sp>
            <p:nvSpPr>
              <p:cNvPr id="103579"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0"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1"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2"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3"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84"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5"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6"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7"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8"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9"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0"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1"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5" name="Group 217"/>
            <p:cNvGrpSpPr>
              <a:grpSpLocks/>
            </p:cNvGrpSpPr>
            <p:nvPr/>
          </p:nvGrpSpPr>
          <p:grpSpPr bwMode="auto">
            <a:xfrm>
              <a:off x="5288" y="1204"/>
              <a:ext cx="472" cy="219"/>
              <a:chOff x="1811" y="2493"/>
              <a:chExt cx="472" cy="219"/>
            </a:xfrm>
          </p:grpSpPr>
          <p:sp>
            <p:nvSpPr>
              <p:cNvPr id="103566"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7"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68"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9"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0"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71"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2"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73"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4"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5"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6"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7"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8"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2" name="Group 236"/>
          <p:cNvGrpSpPr>
            <a:grpSpLocks/>
          </p:cNvGrpSpPr>
          <p:nvPr/>
        </p:nvGrpSpPr>
        <p:grpSpPr bwMode="auto">
          <a:xfrm>
            <a:off x="7489825" y="0"/>
            <a:ext cx="1654175" cy="1766888"/>
            <a:chOff x="4255" y="0"/>
            <a:chExt cx="1505" cy="1547"/>
          </a:xfrm>
        </p:grpSpPr>
        <p:sp>
          <p:nvSpPr>
            <p:cNvPr id="103508"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09" name="Group 238"/>
            <p:cNvGrpSpPr>
              <a:grpSpLocks/>
            </p:cNvGrpSpPr>
            <p:nvPr/>
          </p:nvGrpSpPr>
          <p:grpSpPr bwMode="auto">
            <a:xfrm>
              <a:off x="4347" y="23"/>
              <a:ext cx="609" cy="541"/>
              <a:chOff x="657" y="2629"/>
              <a:chExt cx="609" cy="541"/>
            </a:xfrm>
          </p:grpSpPr>
          <p:sp>
            <p:nvSpPr>
              <p:cNvPr id="103555"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3556"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57"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10"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1"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2"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13" name="Group 245"/>
            <p:cNvGrpSpPr>
              <a:grpSpLocks/>
            </p:cNvGrpSpPr>
            <p:nvPr/>
          </p:nvGrpSpPr>
          <p:grpSpPr bwMode="auto">
            <a:xfrm>
              <a:off x="4925" y="642"/>
              <a:ext cx="472" cy="219"/>
              <a:chOff x="1811" y="2493"/>
              <a:chExt cx="472" cy="219"/>
            </a:xfrm>
          </p:grpSpPr>
          <p:sp>
            <p:nvSpPr>
              <p:cNvPr id="103542"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3"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4"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5"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6"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47"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8"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9"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0"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1"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2"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3"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4"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4" name="Group 259"/>
            <p:cNvGrpSpPr>
              <a:grpSpLocks/>
            </p:cNvGrpSpPr>
            <p:nvPr/>
          </p:nvGrpSpPr>
          <p:grpSpPr bwMode="auto">
            <a:xfrm>
              <a:off x="4315" y="881"/>
              <a:ext cx="472" cy="219"/>
              <a:chOff x="1811" y="2493"/>
              <a:chExt cx="472" cy="219"/>
            </a:xfrm>
          </p:grpSpPr>
          <p:sp>
            <p:nvSpPr>
              <p:cNvPr id="103529"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0"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1"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2"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3"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34"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5"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6"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7"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8"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9"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0"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1"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5" name="Group 273"/>
            <p:cNvGrpSpPr>
              <a:grpSpLocks/>
            </p:cNvGrpSpPr>
            <p:nvPr/>
          </p:nvGrpSpPr>
          <p:grpSpPr bwMode="auto">
            <a:xfrm>
              <a:off x="5288" y="1204"/>
              <a:ext cx="472" cy="219"/>
              <a:chOff x="1811" y="2493"/>
              <a:chExt cx="472" cy="219"/>
            </a:xfrm>
          </p:grpSpPr>
          <p:sp>
            <p:nvSpPr>
              <p:cNvPr id="103516"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7"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18"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9"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0"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21"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2"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23"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4"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5"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6"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7"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8"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3463"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4"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5"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6"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7"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8"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3469"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70"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3471"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3472"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3473"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4"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5"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3476"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3477"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3478"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3479"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3480"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81" name="Straight Connector 282"/>
          <p:cNvCxnSpPr>
            <a:cxnSpLocks noChangeShapeType="1"/>
            <a:stCxn id="103499"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82"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3"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4"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3485"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3487"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3488"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3489" name="Text Box 295"/>
          <p:cNvSpPr txBox="1">
            <a:spLocks noChangeArrowheads="1"/>
          </p:cNvSpPr>
          <p:nvPr/>
        </p:nvSpPr>
        <p:spPr bwMode="auto">
          <a:xfrm>
            <a:off x="465138" y="3189288"/>
            <a:ext cx="18149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Low local </a:t>
            </a:r>
            <a:r>
              <a:rPr lang="en-US" altLang="en-US" sz="1400" dirty="0" err="1"/>
              <a:t>pref</a:t>
            </a:r>
            <a:r>
              <a:rPr lang="en-US" altLang="en-US" sz="1400" dirty="0"/>
              <a:t> A</a:t>
            </a:r>
          </a:p>
          <a:p>
            <a:r>
              <a:rPr lang="en-US" altLang="en-US" sz="1400" dirty="0"/>
              <a:t>- Shortest AS Path</a:t>
            </a:r>
          </a:p>
          <a:p>
            <a:r>
              <a:rPr lang="en-US" altLang="en-US" sz="1400" dirty="0"/>
              <a:t>- Prefer </a:t>
            </a:r>
            <a:r>
              <a:rPr lang="en-US" altLang="en-US" sz="1400" dirty="0" err="1">
                <a:solidFill>
                  <a:srgbClr val="FF0000"/>
                </a:solidFill>
              </a:rPr>
              <a:t>iBGP</a:t>
            </a:r>
            <a:r>
              <a:rPr lang="en-US" altLang="en-US" sz="1400" dirty="0">
                <a:solidFill>
                  <a:srgbClr val="FF0000"/>
                </a:solidFill>
              </a:rPr>
              <a:t> </a:t>
            </a:r>
          </a:p>
        </p:txBody>
      </p:sp>
      <p:sp>
        <p:nvSpPr>
          <p:cNvPr id="10349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3491"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349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01637" y="4305164"/>
            <a:ext cx="2710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solidFill>
                  <a:srgbClr val="FF0000"/>
                </a:solidFill>
              </a:rPr>
              <a:t>Outcome: Choose BCD using i2</a:t>
            </a:r>
          </a:p>
        </p:txBody>
      </p:sp>
      <p:grpSp>
        <p:nvGrpSpPr>
          <p:cNvPr id="103494" name="Group 58"/>
          <p:cNvGrpSpPr>
            <a:grpSpLocks/>
          </p:cNvGrpSpPr>
          <p:nvPr/>
        </p:nvGrpSpPr>
        <p:grpSpPr bwMode="auto">
          <a:xfrm>
            <a:off x="2368550" y="2974975"/>
            <a:ext cx="711200" cy="381000"/>
            <a:chOff x="3600" y="219"/>
            <a:chExt cx="360" cy="175"/>
          </a:xfrm>
        </p:grpSpPr>
        <p:sp>
          <p:nvSpPr>
            <p:cNvPr id="103495"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96"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7"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8"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499"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500" name="Group 64"/>
            <p:cNvGrpSpPr>
              <a:grpSpLocks/>
            </p:cNvGrpSpPr>
            <p:nvPr/>
          </p:nvGrpSpPr>
          <p:grpSpPr bwMode="auto">
            <a:xfrm>
              <a:off x="3686" y="244"/>
              <a:ext cx="177" cy="66"/>
              <a:chOff x="2848" y="848"/>
              <a:chExt cx="140" cy="98"/>
            </a:xfrm>
          </p:grpSpPr>
          <p:sp>
            <p:nvSpPr>
              <p:cNvPr id="103505"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6"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7"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501" name="Group 68"/>
            <p:cNvGrpSpPr>
              <a:grpSpLocks/>
            </p:cNvGrpSpPr>
            <p:nvPr/>
          </p:nvGrpSpPr>
          <p:grpSpPr bwMode="auto">
            <a:xfrm flipV="1">
              <a:off x="3686" y="243"/>
              <a:ext cx="177" cy="66"/>
              <a:chOff x="2848" y="848"/>
              <a:chExt cx="140" cy="98"/>
            </a:xfrm>
          </p:grpSpPr>
          <p:sp>
            <p:nvSpPr>
              <p:cNvPr id="103502"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3"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4"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8" name="Rectangle 277"/>
          <p:cNvSpPr/>
          <p:nvPr/>
        </p:nvSpPr>
        <p:spPr>
          <a:xfrm>
            <a:off x="487280" y="4065687"/>
            <a:ext cx="2100255" cy="307777"/>
          </a:xfrm>
          <a:prstGeom prst="rect">
            <a:avLst/>
          </a:prstGeom>
        </p:spPr>
        <p:txBody>
          <a:bodyPr wrap="none">
            <a:spAutoFit/>
          </a:bodyPr>
          <a:lstStyle/>
          <a:p>
            <a:pPr lvl="0"/>
            <a:r>
              <a:rPr lang="en-US" altLang="en-US" sz="1400" dirty="0">
                <a:solidFill>
                  <a:srgbClr val="FF0000"/>
                </a:solidFill>
              </a:rPr>
              <a:t>Called cold potato (why?) </a:t>
            </a:r>
          </a:p>
        </p:txBody>
      </p:sp>
    </p:spTree>
    <p:extLst>
      <p:ext uri="{BB962C8B-B14F-4D97-AF65-F5344CB8AC3E}">
        <p14:creationId xmlns:p14="http://schemas.microsoft.com/office/powerpoint/2010/main" val="4193080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en-US">
                <a:ea typeface="ＭＳ Ｐゴシック" charset="-128"/>
              </a:rPr>
              <a:t>Observing BGP Paths</a:t>
            </a:r>
          </a:p>
        </p:txBody>
      </p:sp>
      <p:sp>
        <p:nvSpPr>
          <p:cNvPr id="105474" name="Content Placeholder 3"/>
          <p:cNvSpPr>
            <a:spLocks noGrp="1"/>
          </p:cNvSpPr>
          <p:nvPr>
            <p:ph idx="1"/>
          </p:nvPr>
        </p:nvSpPr>
        <p:spPr/>
        <p:txBody>
          <a:bodyPr/>
          <a:lstStyle/>
          <a:p>
            <a:endParaRPr lang="en-US" altLang="en-US" dirty="0">
              <a:solidFill>
                <a:srgbClr val="000000"/>
              </a:solidFill>
              <a:ea typeface="宋体" charset="-122"/>
            </a:endParaRPr>
          </a:p>
          <a:p>
            <a:pPr>
              <a:buFont typeface="Wingdings" pitchFamily="2" charset="2"/>
              <a:buChar char="q"/>
            </a:pPr>
            <a:r>
              <a:rPr lang="en-US" altLang="en-US" dirty="0">
                <a:solidFill>
                  <a:srgbClr val="000000"/>
                </a:solidFill>
                <a:ea typeface="宋体" charset="-122"/>
              </a:rPr>
              <a:t>Using one of the looking glass servers:</a:t>
            </a:r>
            <a:br>
              <a:rPr lang="en-US" altLang="en-US" u="sng" dirty="0">
                <a:solidFill>
                  <a:srgbClr val="000000"/>
                </a:solidFill>
                <a:ea typeface="宋体" charset="-122"/>
              </a:rPr>
            </a:br>
            <a:r>
              <a:rPr lang="en-US" altLang="en-US" dirty="0">
                <a:ea typeface="ＭＳ Ｐゴシック" charset="-128"/>
              </a:rPr>
              <a:t>http://www.bgp4.as/looking-glasses</a:t>
            </a:r>
          </a:p>
          <a:p>
            <a:pPr marL="0" indent="0">
              <a:buNone/>
            </a:pPr>
            <a:r>
              <a:rPr lang="zh-CN" altLang="en-US" dirty="0">
                <a:ea typeface="ＭＳ Ｐゴシック" charset="-128"/>
              </a:rPr>
              <a:t>   </a:t>
            </a:r>
            <a:r>
              <a:rPr lang="en-US" altLang="zh-CN" dirty="0">
                <a:ea typeface="ＭＳ Ｐゴシック" charset="-128"/>
              </a:rPr>
              <a:t>https://</a:t>
            </a:r>
            <a:r>
              <a:rPr lang="en-US" altLang="zh-CN" dirty="0" err="1">
                <a:ea typeface="ＭＳ Ｐゴシック" charset="-128"/>
              </a:rPr>
              <a:t>www.gin.ntt.net</a:t>
            </a:r>
            <a:r>
              <a:rPr lang="en-US" altLang="zh-CN" dirty="0">
                <a:ea typeface="ＭＳ Ｐゴシック" charset="-128"/>
              </a:rPr>
              <a:t>/looking-glass/</a:t>
            </a:r>
            <a:r>
              <a:rPr lang="en-US" altLang="en-US" dirty="0">
                <a:ea typeface="ＭＳ Ｐゴシック" charset="-128"/>
              </a:rPr>
              <a:t> </a:t>
            </a:r>
            <a:endParaRPr lang="en-US" altLang="en-US" u="sng" dirty="0">
              <a:solidFill>
                <a:srgbClr val="000000"/>
              </a:solidFill>
              <a:ea typeface="ＭＳ Ｐゴシック" charset="-128"/>
            </a:endParaRPr>
          </a:p>
          <a:p>
            <a:endParaRPr lang="en-US" altLang="en-US" dirty="0">
              <a:ea typeface="ＭＳ Ｐゴシック" charset="-128"/>
            </a:endParaRPr>
          </a:p>
        </p:txBody>
      </p:sp>
      <p:sp>
        <p:nvSpPr>
          <p:cNvPr id="10547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C169D75D-9D8F-9443-8A44-18EF08DC2CE1}" type="slidenum">
              <a:rPr lang="en-US" altLang="en-US" sz="1400">
                <a:solidFill>
                  <a:srgbClr val="000000"/>
                </a:solidFill>
                <a:latin typeface="Times New Roman" charset="0"/>
              </a:rPr>
              <a:pPr/>
              <a:t>21</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9711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Arial" charset="0"/>
              <a:buChar char="•"/>
            </a:pPr>
            <a:r>
              <a:rPr lang="en-US" altLang="en-US" sz="1800" dirty="0">
                <a:ea typeface=""/>
              </a:rPr>
              <a:t>BGP as a policy routing framework (control </a:t>
            </a:r>
            <a:r>
              <a:rPr lang="en-US" altLang="en-US" sz="1800" dirty="0" err="1">
                <a:ea typeface=""/>
              </a:rPr>
              <a:t>interdomain</a:t>
            </a:r>
            <a:r>
              <a:rPr lang="en-US" altLang="en-US" sz="1800" dirty="0">
                <a:ea typeface=""/>
              </a:rPr>
              <a:t> routes)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Policy/</a:t>
            </a:r>
            <a:r>
              <a:rPr lang="en-US" altLang="en-US" sz="1800" i="1" dirty="0" err="1">
                <a:solidFill>
                  <a:srgbClr val="C00000"/>
                </a:solidFill>
                <a:ea typeface=""/>
              </a:rPr>
              <a:t>interdomain</a:t>
            </a:r>
            <a:r>
              <a:rPr lang="en-US" altLang="en-US" sz="1800" i="1" dirty="0">
                <a:solidFill>
                  <a:srgbClr val="C00000"/>
                </a:solidFill>
                <a:ea typeface=""/>
              </a:rPr>
              <a:t> routing analysis</a:t>
            </a:r>
          </a:p>
          <a:p>
            <a:pPr marL="2628900" lvl="5" indent="-342900">
              <a:spcBef>
                <a:spcPct val="20000"/>
              </a:spcBef>
              <a:buClr>
                <a:srgbClr val="2D2DB9"/>
              </a:buClr>
              <a:buSzPct val="85000"/>
              <a:buFont typeface="Wingdings" charset="2"/>
              <a:buChar char="Ø"/>
            </a:pPr>
            <a:endParaRPr lang="en-US" altLang="en-US" sz="1800" i="1" dirty="0">
              <a:solidFill>
                <a:srgbClr val="C00000"/>
              </a:solidFill>
              <a:ea typeface=""/>
            </a:endParaRPr>
          </a:p>
        </p:txBody>
      </p:sp>
    </p:spTree>
    <p:extLst>
      <p:ext uri="{BB962C8B-B14F-4D97-AF65-F5344CB8AC3E}">
        <p14:creationId xmlns:p14="http://schemas.microsoft.com/office/powerpoint/2010/main" val="442065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ChangeArrowheads="1"/>
          </p:cNvSpPr>
          <p:nvPr/>
        </p:nvSpPr>
        <p:spPr bwMode="auto">
          <a:xfrm>
            <a:off x="427037" y="255205"/>
            <a:ext cx="8245475" cy="81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200" u="sng" dirty="0">
                <a:solidFill>
                  <a:srgbClr val="3333CC"/>
                </a:solidFill>
                <a:ea typeface="宋体" charset="-122"/>
              </a:rPr>
              <a:t>Motivation: </a:t>
            </a:r>
            <a:r>
              <a:rPr lang="en-US" altLang="zh-CN" sz="3200" u="sng">
                <a:solidFill>
                  <a:schemeClr val="accent2"/>
                </a:solidFill>
                <a:ea typeface="宋体" charset="-122"/>
              </a:rPr>
              <a:t>Policy Routing Stability</a:t>
            </a:r>
            <a:endParaRPr lang="en-US" altLang="zh-CN" sz="3200" u="sng" dirty="0">
              <a:solidFill>
                <a:schemeClr val="accent2"/>
              </a:solidFill>
              <a:ea typeface="宋体" charset="-122"/>
            </a:endParaRPr>
          </a:p>
        </p:txBody>
      </p:sp>
      <p:grpSp>
        <p:nvGrpSpPr>
          <p:cNvPr id="113666" name="Group 3"/>
          <p:cNvGrpSpPr>
            <a:grpSpLocks/>
          </p:cNvGrpSpPr>
          <p:nvPr/>
        </p:nvGrpSpPr>
        <p:grpSpPr bwMode="auto">
          <a:xfrm>
            <a:off x="937417" y="2915854"/>
            <a:ext cx="7224713" cy="3186113"/>
            <a:chOff x="480" y="1056"/>
            <a:chExt cx="4551" cy="2007"/>
          </a:xfrm>
        </p:grpSpPr>
        <p:sp>
          <p:nvSpPr>
            <p:cNvPr id="113675" name="Line 4"/>
            <p:cNvSpPr>
              <a:spLocks noChangeShapeType="1"/>
            </p:cNvSpPr>
            <p:nvPr/>
          </p:nvSpPr>
          <p:spPr bwMode="auto">
            <a:xfrm flipH="1" flipV="1">
              <a:off x="2832" y="1392"/>
              <a:ext cx="1104" cy="1296"/>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6" name="Line 5"/>
            <p:cNvSpPr>
              <a:spLocks noChangeShapeType="1"/>
            </p:cNvSpPr>
            <p:nvPr/>
          </p:nvSpPr>
          <p:spPr bwMode="auto">
            <a:xfrm flipH="1">
              <a:off x="1440" y="1392"/>
              <a:ext cx="1152" cy="1392"/>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77" name="Line 6"/>
            <p:cNvSpPr>
              <a:spLocks noChangeShapeType="1"/>
            </p:cNvSpPr>
            <p:nvPr/>
          </p:nvSpPr>
          <p:spPr bwMode="auto">
            <a:xfrm>
              <a:off x="2688" y="1248"/>
              <a:ext cx="0" cy="720"/>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8" name="Oval 7"/>
            <p:cNvSpPr>
              <a:spLocks noChangeArrowheads="1"/>
            </p:cNvSpPr>
            <p:nvPr/>
          </p:nvSpPr>
          <p:spPr bwMode="auto">
            <a:xfrm>
              <a:off x="2256" y="115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79" name="Rectangle 8"/>
            <p:cNvSpPr>
              <a:spLocks noChangeArrowheads="1"/>
            </p:cNvSpPr>
            <p:nvPr/>
          </p:nvSpPr>
          <p:spPr bwMode="auto">
            <a:xfrm>
              <a:off x="2592" y="12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2</a:t>
              </a:r>
            </a:p>
          </p:txBody>
        </p:sp>
        <p:sp>
          <p:nvSpPr>
            <p:cNvPr id="113680" name="Line 9"/>
            <p:cNvSpPr>
              <a:spLocks noChangeShapeType="1"/>
            </p:cNvSpPr>
            <p:nvPr/>
          </p:nvSpPr>
          <p:spPr bwMode="auto">
            <a:xfrm flipH="1">
              <a:off x="1872" y="2256"/>
              <a:ext cx="768" cy="38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81" name="Line 10"/>
            <p:cNvSpPr>
              <a:spLocks noChangeShapeType="1"/>
            </p:cNvSpPr>
            <p:nvPr/>
          </p:nvSpPr>
          <p:spPr bwMode="auto">
            <a:xfrm flipH="1" flipV="1">
              <a:off x="3024" y="2352"/>
              <a:ext cx="576" cy="28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2" name="Line 11"/>
            <p:cNvSpPr>
              <a:spLocks noChangeShapeType="1"/>
            </p:cNvSpPr>
            <p:nvPr/>
          </p:nvSpPr>
          <p:spPr bwMode="auto">
            <a:xfrm flipH="1">
              <a:off x="1440" y="2736"/>
              <a:ext cx="2592" cy="0"/>
            </a:xfrm>
            <a:prstGeom prst="line">
              <a:avLst/>
            </a:prstGeom>
            <a:noFill/>
            <a:ln w="76200">
              <a:solidFill>
                <a:srgbClr val="FF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3" name="Oval 12"/>
            <p:cNvSpPr>
              <a:spLocks noChangeArrowheads="1"/>
            </p:cNvSpPr>
            <p:nvPr/>
          </p:nvSpPr>
          <p:spPr bwMode="auto">
            <a:xfrm>
              <a:off x="2308" y="197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4" name="Rectangle 13"/>
            <p:cNvSpPr>
              <a:spLocks noChangeArrowheads="1"/>
            </p:cNvSpPr>
            <p:nvPr/>
          </p:nvSpPr>
          <p:spPr bwMode="auto">
            <a:xfrm>
              <a:off x="2592" y="206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0</a:t>
              </a:r>
            </a:p>
          </p:txBody>
        </p:sp>
        <p:sp>
          <p:nvSpPr>
            <p:cNvPr id="113685" name="Oval 14"/>
            <p:cNvSpPr>
              <a:spLocks noChangeArrowheads="1"/>
            </p:cNvSpPr>
            <p:nvPr/>
          </p:nvSpPr>
          <p:spPr bwMode="auto">
            <a:xfrm>
              <a:off x="3360" y="2400"/>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6" name="Rectangle 15"/>
            <p:cNvSpPr>
              <a:spLocks noChangeArrowheads="1"/>
            </p:cNvSpPr>
            <p:nvPr/>
          </p:nvSpPr>
          <p:spPr bwMode="auto">
            <a:xfrm>
              <a:off x="4272" y="27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nvGrpSpPr>
            <p:cNvPr id="113687" name="Group 16"/>
            <p:cNvGrpSpPr>
              <a:grpSpLocks/>
            </p:cNvGrpSpPr>
            <p:nvPr/>
          </p:nvGrpSpPr>
          <p:grpSpPr bwMode="auto">
            <a:xfrm>
              <a:off x="1104" y="2448"/>
              <a:ext cx="856" cy="520"/>
              <a:chOff x="724" y="2692"/>
              <a:chExt cx="856" cy="520"/>
            </a:xfrm>
          </p:grpSpPr>
          <p:sp>
            <p:nvSpPr>
              <p:cNvPr id="113693" name="Oval 17"/>
              <p:cNvSpPr>
                <a:spLocks noChangeArrowheads="1"/>
              </p:cNvSpPr>
              <p:nvPr/>
            </p:nvSpPr>
            <p:spPr bwMode="auto">
              <a:xfrm>
                <a:off x="724" y="269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94" name="Rectangle 18"/>
              <p:cNvSpPr>
                <a:spLocks noChangeArrowheads="1"/>
              </p:cNvSpPr>
              <p:nvPr/>
            </p:nvSpPr>
            <p:spPr bwMode="auto">
              <a:xfrm>
                <a:off x="1056" y="278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1</a:t>
                </a:r>
              </a:p>
            </p:txBody>
          </p:sp>
        </p:grpSp>
        <p:sp>
          <p:nvSpPr>
            <p:cNvPr id="113688" name="Rectangle 19"/>
            <p:cNvSpPr>
              <a:spLocks noChangeArrowheads="1"/>
            </p:cNvSpPr>
            <p:nvPr/>
          </p:nvSpPr>
          <p:spPr bwMode="auto">
            <a:xfrm>
              <a:off x="3216" y="1056"/>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2 1 0</a:t>
              </a:r>
            </a:p>
            <a:p>
              <a:r>
                <a:rPr lang="en-US" altLang="zh-CN" sz="2800" b="1">
                  <a:solidFill>
                    <a:srgbClr val="000000"/>
                  </a:solidFill>
                  <a:latin typeface="Arial" charset="0"/>
                  <a:ea typeface="宋体" charset="-122"/>
                </a:rPr>
                <a:t>2 0</a:t>
              </a:r>
            </a:p>
          </p:txBody>
        </p:sp>
        <p:sp>
          <p:nvSpPr>
            <p:cNvPr id="113689" name="Rectangle 20"/>
            <p:cNvSpPr>
              <a:spLocks noChangeArrowheads="1"/>
            </p:cNvSpPr>
            <p:nvPr/>
          </p:nvSpPr>
          <p:spPr bwMode="auto">
            <a:xfrm>
              <a:off x="480" y="2400"/>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113690" name="Rectangle 21"/>
            <p:cNvSpPr>
              <a:spLocks noChangeArrowheads="1"/>
            </p:cNvSpPr>
            <p:nvPr/>
          </p:nvSpPr>
          <p:spPr bwMode="auto">
            <a:xfrm>
              <a:off x="4416" y="2304"/>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3 2 0</a:t>
              </a:r>
            </a:p>
            <a:p>
              <a:r>
                <a:rPr lang="en-US" altLang="zh-CN" sz="2800" b="1">
                  <a:solidFill>
                    <a:srgbClr val="000000"/>
                  </a:solidFill>
                  <a:latin typeface="Arial" charset="0"/>
                  <a:ea typeface="宋体" charset="-122"/>
                </a:rPr>
                <a:t>3 0</a:t>
              </a:r>
            </a:p>
          </p:txBody>
        </p:sp>
        <p:sp>
          <p:nvSpPr>
            <p:cNvPr id="113691" name="Rectangle 22"/>
            <p:cNvSpPr>
              <a:spLocks noChangeArrowheads="1"/>
            </p:cNvSpPr>
            <p:nvPr/>
          </p:nvSpPr>
          <p:spPr bwMode="auto">
            <a:xfrm>
              <a:off x="4368" y="15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4</a:t>
              </a:r>
            </a:p>
          </p:txBody>
        </p:sp>
        <p:sp>
          <p:nvSpPr>
            <p:cNvPr id="113692" name="Rectangle 23"/>
            <p:cNvSpPr>
              <a:spLocks noChangeArrowheads="1"/>
            </p:cNvSpPr>
            <p:nvPr/>
          </p:nvSpPr>
          <p:spPr bwMode="auto">
            <a:xfrm>
              <a:off x="3648" y="24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grpSp>
        <p:nvGrpSpPr>
          <p:cNvPr id="113667" name="Group 25"/>
          <p:cNvGrpSpPr>
            <a:grpSpLocks/>
          </p:cNvGrpSpPr>
          <p:nvPr/>
        </p:nvGrpSpPr>
        <p:grpSpPr bwMode="auto">
          <a:xfrm>
            <a:off x="6146005" y="2674554"/>
            <a:ext cx="1522412" cy="517525"/>
            <a:chOff x="5031" y="2214"/>
            <a:chExt cx="959" cy="326"/>
          </a:xfrm>
        </p:grpSpPr>
        <p:sp>
          <p:nvSpPr>
            <p:cNvPr id="113673" name="Line 26"/>
            <p:cNvSpPr>
              <a:spLocks noChangeShapeType="1"/>
            </p:cNvSpPr>
            <p:nvPr/>
          </p:nvSpPr>
          <p:spPr bwMode="auto">
            <a:xfrm flipH="1">
              <a:off x="5031" y="2443"/>
              <a:ext cx="181" cy="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674" name="Text Box 27"/>
            <p:cNvSpPr txBox="1">
              <a:spLocks noChangeArrowheads="1"/>
            </p:cNvSpPr>
            <p:nvPr/>
          </p:nvSpPr>
          <p:spPr bwMode="auto">
            <a:xfrm>
              <a:off x="5195" y="2214"/>
              <a:ext cx="7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preferred</a:t>
              </a:r>
            </a:p>
          </p:txBody>
        </p:sp>
      </p:grpSp>
      <p:grpSp>
        <p:nvGrpSpPr>
          <p:cNvPr id="113668" name="Group 28"/>
          <p:cNvGrpSpPr>
            <a:grpSpLocks/>
          </p:cNvGrpSpPr>
          <p:nvPr/>
        </p:nvGrpSpPr>
        <p:grpSpPr bwMode="auto">
          <a:xfrm>
            <a:off x="6203155" y="3644517"/>
            <a:ext cx="1462087" cy="701675"/>
            <a:chOff x="4948" y="2956"/>
            <a:chExt cx="921" cy="442"/>
          </a:xfrm>
        </p:grpSpPr>
        <p:sp>
          <p:nvSpPr>
            <p:cNvPr id="113671" name="Text Box 29"/>
            <p:cNvSpPr txBox="1">
              <a:spLocks noChangeArrowheads="1"/>
            </p:cNvSpPr>
            <p:nvPr/>
          </p:nvSpPr>
          <p:spPr bwMode="auto">
            <a:xfrm>
              <a:off x="5149" y="3032"/>
              <a:ext cx="72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solidFill>
                    <a:srgbClr val="000000"/>
                  </a:solidFill>
                  <a:ea typeface="宋体" charset="-122"/>
                </a:rPr>
                <a:t>less</a:t>
              </a:r>
            </a:p>
            <a:p>
              <a:r>
                <a:rPr lang="en-US" altLang="zh-CN" sz="1600">
                  <a:solidFill>
                    <a:srgbClr val="000000"/>
                  </a:solidFill>
                  <a:ea typeface="宋体" charset="-122"/>
                </a:rPr>
                <a:t>preferred</a:t>
              </a:r>
            </a:p>
          </p:txBody>
        </p:sp>
        <p:sp>
          <p:nvSpPr>
            <p:cNvPr id="113672" name="Line 30"/>
            <p:cNvSpPr>
              <a:spLocks noChangeShapeType="1"/>
            </p:cNvSpPr>
            <p:nvPr/>
          </p:nvSpPr>
          <p:spPr bwMode="auto">
            <a:xfrm flipH="1" flipV="1">
              <a:off x="4948" y="2956"/>
              <a:ext cx="243" cy="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13669" name="Text Box 31"/>
          <p:cNvSpPr txBox="1">
            <a:spLocks noChangeArrowheads="1"/>
          </p:cNvSpPr>
          <p:nvPr/>
        </p:nvSpPr>
        <p:spPr bwMode="auto">
          <a:xfrm>
            <a:off x="88568" y="2674554"/>
            <a:ext cx="3530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buClr>
                <a:srgbClr val="3333CC"/>
              </a:buClr>
              <a:buFont typeface="Wingdings" charset="2"/>
              <a:buNone/>
            </a:pPr>
            <a:r>
              <a:rPr lang="en-US" altLang="zh-CN" sz="2000">
                <a:solidFill>
                  <a:srgbClr val="000000"/>
                </a:solidFill>
                <a:ea typeface="宋体" charset="-122"/>
              </a:rPr>
              <a:t>The </a:t>
            </a:r>
            <a:r>
              <a:rPr lang="en-US" altLang="zh-CN" sz="2000">
                <a:solidFill>
                  <a:srgbClr val="FF0000"/>
                </a:solidFill>
                <a:ea typeface="宋体" charset="-122"/>
              </a:rPr>
              <a:t>BAD GADGET</a:t>
            </a:r>
            <a:r>
              <a:rPr lang="en-US" altLang="zh-CN" sz="2000">
                <a:solidFill>
                  <a:srgbClr val="000000"/>
                </a:solidFill>
                <a:ea typeface="宋体" charset="-122"/>
              </a:rPr>
              <a:t> example:</a:t>
            </a:r>
          </a:p>
          <a:p>
            <a:pPr>
              <a:buClr>
                <a:srgbClr val="3333CC"/>
              </a:buClr>
              <a:buFont typeface="Wingdings" charset="2"/>
              <a:buNone/>
            </a:pPr>
            <a:r>
              <a:rPr lang="en-US" altLang="zh-CN" sz="2000" dirty="0">
                <a:solidFill>
                  <a:srgbClr val="000000"/>
                </a:solidFill>
                <a:ea typeface="宋体" charset="-122"/>
              </a:rPr>
              <a:t>- 0 is the destination </a:t>
            </a:r>
          </a:p>
          <a:p>
            <a:r>
              <a:rPr lang="en-US" altLang="zh-CN" sz="2000" dirty="0">
                <a:solidFill>
                  <a:srgbClr val="000000"/>
                </a:solidFill>
                <a:ea typeface="宋体" charset="-122"/>
              </a:rPr>
              <a:t>- the route selection policy of each AS is to prefer its counter clock-wise neighbor</a:t>
            </a:r>
          </a:p>
        </p:txBody>
      </p:sp>
      <p:sp>
        <p:nvSpPr>
          <p:cNvPr id="107526" name="Text Box 32"/>
          <p:cNvSpPr txBox="1">
            <a:spLocks noChangeArrowheads="1"/>
          </p:cNvSpPr>
          <p:nvPr/>
        </p:nvSpPr>
        <p:spPr bwMode="auto">
          <a:xfrm>
            <a:off x="427037" y="6221971"/>
            <a:ext cx="84753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dirty="0">
                <a:solidFill>
                  <a:srgbClr val="FF0000"/>
                </a:solidFill>
                <a:ea typeface="宋体" charset="-122"/>
              </a:rPr>
              <a:t>Policy (preferences) aggregation fails: routing instability !</a:t>
            </a:r>
          </a:p>
        </p:txBody>
      </p:sp>
      <p:sp>
        <p:nvSpPr>
          <p:cNvPr id="3" name="Content Placeholder 2"/>
          <p:cNvSpPr>
            <a:spLocks noGrp="1"/>
          </p:cNvSpPr>
          <p:nvPr>
            <p:ph idx="1"/>
          </p:nvPr>
        </p:nvSpPr>
        <p:spPr>
          <a:xfrm>
            <a:off x="459580" y="1298985"/>
            <a:ext cx="8051800" cy="4856163"/>
          </a:xfrm>
        </p:spPr>
        <p:txBody>
          <a:bodyPr/>
          <a:lstStyle/>
          <a:p>
            <a:pPr>
              <a:buFont typeface="Wingdings" pitchFamily="2" charset="2"/>
              <a:buChar char="q"/>
            </a:pPr>
            <a:r>
              <a:rPr lang="en-US" sz="2400" dirty="0"/>
              <a:t>A policy routing system can be considered as a system to aggregate local preferences, but aggregation may not be always successful.</a:t>
            </a:r>
          </a:p>
        </p:txBody>
      </p:sp>
    </p:spTree>
    <p:extLst>
      <p:ext uri="{BB962C8B-B14F-4D97-AF65-F5344CB8AC3E}">
        <p14:creationId xmlns:p14="http://schemas.microsoft.com/office/powerpoint/2010/main" val="965688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0"/>
            <a:ext cx="8024813" cy="1143000"/>
          </a:xfrm>
        </p:spPr>
        <p:txBody>
          <a:bodyPr/>
          <a:lstStyle/>
          <a:p>
            <a:r>
              <a:rPr lang="en-US" sz="3600" dirty="0"/>
              <a:t>General Framework of Preference Aggregation</a:t>
            </a:r>
          </a:p>
        </p:txBody>
      </p:sp>
      <p:sp>
        <p:nvSpPr>
          <p:cNvPr id="3" name="Content Placeholder 2"/>
          <p:cNvSpPr>
            <a:spLocks noGrp="1"/>
          </p:cNvSpPr>
          <p:nvPr>
            <p:ph idx="1"/>
          </p:nvPr>
        </p:nvSpPr>
        <p:spPr>
          <a:xfrm>
            <a:off x="546893" y="1426368"/>
            <a:ext cx="8051800" cy="4856163"/>
          </a:xfrm>
        </p:spPr>
        <p:txBody>
          <a:bodyPr/>
          <a:lstStyle/>
          <a:p>
            <a:pPr>
              <a:buFont typeface="Wingdings" pitchFamily="2" charset="2"/>
              <a:buChar char="q"/>
            </a:pPr>
            <a:r>
              <a:rPr lang="en-US" dirty="0"/>
              <a:t>Also called Social Choice</a:t>
            </a:r>
          </a:p>
          <a:p>
            <a:pPr lvl="1">
              <a:buFont typeface="Courier New" panose="02070309020205020404" pitchFamily="49" charset="0"/>
              <a:buChar char="o"/>
            </a:pPr>
            <a:r>
              <a:rPr lang="en-US" dirty="0"/>
              <a:t>Given individual preferences, define a framework to aggregate individual preferences:</a:t>
            </a:r>
          </a:p>
          <a:p>
            <a:pPr lvl="2"/>
            <a:r>
              <a:rPr lang="en-US" dirty="0"/>
              <a:t>A set of choices: a, b, c, </a:t>
            </a:r>
            <a:r>
              <a:rPr lang="mr-IN" dirty="0"/>
              <a:t>…</a:t>
            </a:r>
            <a:endParaRPr lang="en-US" dirty="0"/>
          </a:p>
          <a:p>
            <a:pPr lvl="2"/>
            <a:r>
              <a:rPr lang="en-US" dirty="0"/>
              <a:t>A set of voters 1, 2, </a:t>
            </a:r>
            <a:r>
              <a:rPr lang="mr-IN" dirty="0"/>
              <a:t>…</a:t>
            </a:r>
            <a:endParaRPr lang="en-US" dirty="0"/>
          </a:p>
          <a:p>
            <a:pPr lvl="3"/>
            <a:r>
              <a:rPr lang="en-US" dirty="0"/>
              <a:t>Each voter has a preference (ranking) of all choices, e.g.,</a:t>
            </a:r>
          </a:p>
          <a:p>
            <a:pPr lvl="4"/>
            <a:r>
              <a:rPr lang="en-US" dirty="0"/>
              <a:t>voter 1: a &gt; b &gt; c</a:t>
            </a:r>
          </a:p>
          <a:p>
            <a:pPr lvl="4"/>
            <a:r>
              <a:rPr lang="en-US" dirty="0"/>
              <a:t>voter 2: a &gt; c &gt; b</a:t>
            </a:r>
          </a:p>
          <a:p>
            <a:pPr lvl="4"/>
            <a:r>
              <a:rPr lang="en-US" dirty="0"/>
              <a:t>voter 3: a &gt; c &gt; b</a:t>
            </a:r>
          </a:p>
          <a:p>
            <a:pPr lvl="2"/>
            <a:r>
              <a:rPr lang="en-US" dirty="0"/>
              <a:t>A well-specified aggregation rule (protocol) computes an aggregation of ranking, e.g.,</a:t>
            </a:r>
          </a:p>
          <a:p>
            <a:pPr lvl="3"/>
            <a:r>
              <a:rPr lang="en-US" dirty="0"/>
              <a:t>Society (network): a &gt; b &gt; c</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24</a:t>
            </a:fld>
            <a:endParaRPr lang="en-US" altLang="en-US"/>
          </a:p>
        </p:txBody>
      </p:sp>
    </p:spTree>
    <p:extLst>
      <p:ext uri="{BB962C8B-B14F-4D97-AF65-F5344CB8AC3E}">
        <p14:creationId xmlns:p14="http://schemas.microsoft.com/office/powerpoint/2010/main" val="293769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5"/>
          <p:cNvSpPr>
            <a:spLocks noChangeShapeType="1"/>
          </p:cNvSpPr>
          <p:nvPr/>
        </p:nvSpPr>
        <p:spPr bwMode="auto">
          <a:xfrm flipH="1">
            <a:off x="3890037" y="1806536"/>
            <a:ext cx="26957" cy="1100561"/>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5"/>
          <p:cNvSpPr>
            <a:spLocks noChangeShapeType="1"/>
          </p:cNvSpPr>
          <p:nvPr/>
        </p:nvSpPr>
        <p:spPr bwMode="auto">
          <a:xfrm>
            <a:off x="4138899" y="1687871"/>
            <a:ext cx="1494670" cy="627005"/>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5"/>
          <p:cNvSpPr>
            <a:spLocks noChangeShapeType="1"/>
          </p:cNvSpPr>
          <p:nvPr/>
        </p:nvSpPr>
        <p:spPr bwMode="auto">
          <a:xfrm flipV="1">
            <a:off x="4045297" y="2394441"/>
            <a:ext cx="1749398" cy="637057"/>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5"/>
          <p:cNvSpPr>
            <a:spLocks noChangeShapeType="1"/>
          </p:cNvSpPr>
          <p:nvPr/>
        </p:nvSpPr>
        <p:spPr bwMode="auto">
          <a:xfrm flipH="1" flipV="1">
            <a:off x="2068286" y="2367962"/>
            <a:ext cx="1743531" cy="67005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
          <p:cNvSpPr>
            <a:spLocks noChangeShapeType="1"/>
          </p:cNvSpPr>
          <p:nvPr/>
        </p:nvSpPr>
        <p:spPr bwMode="auto">
          <a:xfrm flipH="1">
            <a:off x="1894285" y="1725436"/>
            <a:ext cx="1773848" cy="609058"/>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560387" y="189186"/>
            <a:ext cx="8024813" cy="953814"/>
          </a:xfrm>
        </p:spPr>
        <p:txBody>
          <a:bodyPr/>
          <a:lstStyle/>
          <a:p>
            <a:r>
              <a:rPr lang="en-US" sz="2800" dirty="0"/>
              <a:t>Example: Aggregation of </a:t>
            </a:r>
            <a:r>
              <a:rPr lang="en-US" sz="2800"/>
              <a:t>Global Preference</a:t>
            </a:r>
            <a:endParaRPr lang="en-US" sz="28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25</a:t>
            </a:fld>
            <a:endParaRPr lang="en-US" altLang="en-US"/>
          </a:p>
        </p:txBody>
      </p:sp>
      <p:grpSp>
        <p:nvGrpSpPr>
          <p:cNvPr id="7" name="Group 6"/>
          <p:cNvGrpSpPr/>
          <p:nvPr/>
        </p:nvGrpSpPr>
        <p:grpSpPr>
          <a:xfrm>
            <a:off x="1423520" y="1846523"/>
            <a:ext cx="878246" cy="825500"/>
            <a:chOff x="1581176" y="4028281"/>
            <a:chExt cx="925542" cy="825500"/>
          </a:xfrm>
        </p:grpSpPr>
        <p:sp>
          <p:nvSpPr>
            <p:cNvPr id="5"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6"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S</a:t>
              </a:r>
            </a:p>
          </p:txBody>
        </p:sp>
      </p:grpSp>
      <p:grpSp>
        <p:nvGrpSpPr>
          <p:cNvPr id="9" name="Group 8"/>
          <p:cNvGrpSpPr/>
          <p:nvPr/>
        </p:nvGrpSpPr>
        <p:grpSpPr>
          <a:xfrm>
            <a:off x="3452017" y="1316188"/>
            <a:ext cx="878246" cy="825500"/>
            <a:chOff x="1581176" y="4028281"/>
            <a:chExt cx="925542" cy="825500"/>
          </a:xfrm>
        </p:grpSpPr>
        <p:sp>
          <p:nvSpPr>
            <p:cNvPr id="10"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A</a:t>
              </a:r>
            </a:p>
          </p:txBody>
        </p:sp>
      </p:grpSp>
      <p:grpSp>
        <p:nvGrpSpPr>
          <p:cNvPr id="12" name="Group 11"/>
          <p:cNvGrpSpPr/>
          <p:nvPr/>
        </p:nvGrpSpPr>
        <p:grpSpPr>
          <a:xfrm>
            <a:off x="3446229" y="2724124"/>
            <a:ext cx="878246" cy="825500"/>
            <a:chOff x="1581176" y="4028281"/>
            <a:chExt cx="925542" cy="825500"/>
          </a:xfrm>
        </p:grpSpPr>
        <p:sp>
          <p:nvSpPr>
            <p:cNvPr id="13"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B</a:t>
              </a:r>
            </a:p>
          </p:txBody>
        </p:sp>
      </p:grpSp>
      <p:grpSp>
        <p:nvGrpSpPr>
          <p:cNvPr id="15" name="Group 14"/>
          <p:cNvGrpSpPr/>
          <p:nvPr/>
        </p:nvGrpSpPr>
        <p:grpSpPr>
          <a:xfrm>
            <a:off x="5411664" y="2023024"/>
            <a:ext cx="878246" cy="825500"/>
            <a:chOff x="1581176" y="4028281"/>
            <a:chExt cx="925542" cy="825500"/>
          </a:xfrm>
        </p:grpSpPr>
        <p:sp>
          <p:nvSpPr>
            <p:cNvPr id="16"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7"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D</a:t>
              </a:r>
            </a:p>
          </p:txBody>
        </p:sp>
      </p:grpSp>
      <p:sp>
        <p:nvSpPr>
          <p:cNvPr id="23" name="Content Placeholder 2"/>
          <p:cNvSpPr>
            <a:spLocks noGrp="1"/>
          </p:cNvSpPr>
          <p:nvPr>
            <p:ph idx="1"/>
          </p:nvPr>
        </p:nvSpPr>
        <p:spPr>
          <a:xfrm>
            <a:off x="560387" y="3620452"/>
            <a:ext cx="8326438" cy="2945448"/>
          </a:xfrm>
        </p:spPr>
        <p:txBody>
          <a:bodyPr/>
          <a:lstStyle/>
          <a:p>
            <a:pPr>
              <a:buFont typeface="Wingdings" pitchFamily="2" charset="2"/>
              <a:buChar char="q"/>
            </a:pPr>
            <a:r>
              <a:rPr lang="en-US" dirty="0"/>
              <a:t>Choices (for S-&gt;D route): SAD, SBD, SABD, SBAD</a:t>
            </a:r>
          </a:p>
          <a:p>
            <a:pPr>
              <a:buFont typeface="Wingdings" pitchFamily="2" charset="2"/>
              <a:buChar char="q"/>
            </a:pPr>
            <a:r>
              <a:rPr lang="en-US" dirty="0"/>
              <a:t>Voters S, A, B, D</a:t>
            </a:r>
          </a:p>
          <a:p>
            <a:pPr>
              <a:buFont typeface="Wingdings" pitchFamily="2" charset="2"/>
              <a:buChar char="q"/>
            </a:pPr>
            <a:r>
              <a:rPr lang="en-US" dirty="0"/>
              <a:t>Each voter has a preference, e.g.,</a:t>
            </a:r>
          </a:p>
          <a:p>
            <a:pPr lvl="1">
              <a:buFont typeface="Courier New" panose="02070309020205020404" pitchFamily="49" charset="0"/>
              <a:buChar char="o"/>
            </a:pPr>
            <a:r>
              <a:rPr lang="en-US" dirty="0"/>
              <a:t>S: SAD &gt; SBD &gt; SABD &gt; SBAD</a:t>
            </a:r>
          </a:p>
          <a:p>
            <a:pPr lvl="1">
              <a:buFont typeface="Courier New" panose="02070309020205020404" pitchFamily="49" charset="0"/>
              <a:buChar char="o"/>
            </a:pPr>
            <a:r>
              <a:rPr lang="mr-IN" dirty="0"/>
              <a:t>…</a:t>
            </a:r>
            <a:endParaRPr lang="en-US" dirty="0"/>
          </a:p>
        </p:txBody>
      </p:sp>
    </p:spTree>
    <p:extLst>
      <p:ext uri="{BB962C8B-B14F-4D97-AF65-F5344CB8AC3E}">
        <p14:creationId xmlns:p14="http://schemas.microsoft.com/office/powerpoint/2010/main" val="3272513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220716"/>
            <a:ext cx="8024813" cy="922283"/>
          </a:xfrm>
        </p:spPr>
        <p:txBody>
          <a:bodyPr/>
          <a:lstStyle/>
          <a:p>
            <a:r>
              <a:rPr lang="en-US" sz="3600"/>
              <a:t>Arrow’s Aggregation Framework</a:t>
            </a:r>
            <a:endParaRPr lang="en-US" sz="3600" dirty="0"/>
          </a:p>
        </p:txBody>
      </p:sp>
      <p:sp>
        <p:nvSpPr>
          <p:cNvPr id="3" name="Content Placeholder 2"/>
          <p:cNvSpPr>
            <a:spLocks noGrp="1"/>
          </p:cNvSpPr>
          <p:nvPr>
            <p:ph idx="1"/>
          </p:nvPr>
        </p:nvSpPr>
        <p:spPr>
          <a:xfrm>
            <a:off x="622300" y="1426368"/>
            <a:ext cx="8051800" cy="4856163"/>
          </a:xfrm>
        </p:spPr>
        <p:txBody>
          <a:bodyPr/>
          <a:lstStyle/>
          <a:p>
            <a:pPr>
              <a:buFont typeface="Wingdings" pitchFamily="2" charset="2"/>
              <a:buChar char="q"/>
            </a:pPr>
            <a:r>
              <a:rPr lang="en-US" dirty="0"/>
              <a:t>Axioms: </a:t>
            </a:r>
          </a:p>
          <a:p>
            <a:pPr lvl="1">
              <a:buFont typeface="Courier New" panose="02070309020205020404" pitchFamily="49" charset="0"/>
              <a:buChar char="o"/>
            </a:pPr>
            <a:r>
              <a:rPr lang="en-US" dirty="0"/>
              <a:t>Transitivity</a:t>
            </a:r>
          </a:p>
          <a:p>
            <a:pPr lvl="2"/>
            <a:r>
              <a:rPr lang="en-US" dirty="0"/>
              <a:t>if a &gt; b &amp; b &gt; c, then a &gt; c</a:t>
            </a:r>
          </a:p>
          <a:p>
            <a:pPr lvl="1">
              <a:buFont typeface="Courier New" panose="02070309020205020404" pitchFamily="49" charset="0"/>
              <a:buChar char="o"/>
            </a:pPr>
            <a:r>
              <a:rPr lang="en-US" dirty="0"/>
              <a:t>Unanimity:</a:t>
            </a:r>
          </a:p>
          <a:p>
            <a:pPr lvl="2"/>
            <a:r>
              <a:rPr lang="en-US" dirty="0"/>
              <a:t>If all participants prefer a over b (a &gt; b) =&gt; a &gt; b</a:t>
            </a:r>
          </a:p>
          <a:p>
            <a:pPr lvl="1">
              <a:buFont typeface="Courier New" panose="02070309020205020404" pitchFamily="49" charset="0"/>
              <a:buChar char="o"/>
            </a:pPr>
            <a:r>
              <a:rPr lang="en-US" dirty="0"/>
              <a:t>Independence of irrelevant alternatives (IIA)</a:t>
            </a:r>
          </a:p>
          <a:p>
            <a:pPr lvl="2"/>
            <a:r>
              <a:rPr lang="en-US" dirty="0"/>
              <a:t>Social ranking of a and b depends only on the relative ranking of a and b among all participants</a:t>
            </a:r>
          </a:p>
          <a:p>
            <a:pPr>
              <a:buFont typeface="Wingdings" pitchFamily="2" charset="2"/>
              <a:buChar char="q"/>
            </a:pPr>
            <a:r>
              <a:rPr lang="en-US" dirty="0"/>
              <a:t>Result:</a:t>
            </a:r>
          </a:p>
          <a:p>
            <a:pPr lvl="1">
              <a:buFont typeface="Courier New" panose="02070309020205020404" pitchFamily="49" charset="0"/>
              <a:buChar char="o"/>
            </a:pPr>
            <a:r>
              <a:rPr lang="en-US" dirty="0"/>
              <a:t>Arrow’s Theorem: Any constitution that respects transitivity, unanimity and IIA is a dictatorship.</a:t>
            </a:r>
          </a:p>
          <a:p>
            <a:pPr lvl="2"/>
            <a:endParaRPr lang="en-US"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26</a:t>
            </a:fld>
            <a:endParaRPr lang="en-US" altLang="en-US"/>
          </a:p>
        </p:txBody>
      </p:sp>
    </p:spTree>
    <p:extLst>
      <p:ext uri="{BB962C8B-B14F-4D97-AF65-F5344CB8AC3E}">
        <p14:creationId xmlns:p14="http://schemas.microsoft.com/office/powerpoint/2010/main" val="294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a:t>
            </a:r>
          </a:p>
        </p:txBody>
      </p:sp>
      <p:sp>
        <p:nvSpPr>
          <p:cNvPr id="4" name="Content Placeholder 3"/>
          <p:cNvSpPr>
            <a:spLocks noGrp="1"/>
          </p:cNvSpPr>
          <p:nvPr>
            <p:ph idx="1"/>
          </p:nvPr>
        </p:nvSpPr>
        <p:spPr/>
        <p:txBody>
          <a:bodyPr/>
          <a:lstStyle/>
          <a:p>
            <a:pPr>
              <a:buFont typeface="Wingdings" pitchFamily="2" charset="2"/>
              <a:buChar char="q"/>
            </a:pPr>
            <a:r>
              <a:rPr lang="en-US" altLang="zh-CN" dirty="0"/>
              <a:t>Lab</a:t>
            </a:r>
            <a:r>
              <a:rPr lang="zh-CN" altLang="en-US" dirty="0"/>
              <a:t> </a:t>
            </a:r>
            <a:r>
              <a:rPr lang="en-US" altLang="zh-CN" dirty="0"/>
              <a:t>4</a:t>
            </a:r>
            <a:r>
              <a:rPr lang="zh-CN" altLang="en-US" dirty="0"/>
              <a:t> </a:t>
            </a:r>
            <a:r>
              <a:rPr lang="en-US" altLang="zh-CN" dirty="0"/>
              <a:t>due</a:t>
            </a:r>
            <a:r>
              <a:rPr lang="zh-CN" altLang="en-US" dirty="0"/>
              <a:t> </a:t>
            </a:r>
            <a:r>
              <a:rPr lang="en-US" altLang="zh-CN" dirty="0"/>
              <a:t>on</a:t>
            </a:r>
            <a:r>
              <a:rPr lang="zh-CN" altLang="en-US" dirty="0"/>
              <a:t> </a:t>
            </a:r>
            <a:r>
              <a:rPr lang="en-US" altLang="zh-CN" dirty="0"/>
              <a:t>Dec.</a:t>
            </a:r>
            <a:r>
              <a:rPr lang="zh-CN" altLang="en-US" dirty="0"/>
              <a:t> </a:t>
            </a:r>
            <a:r>
              <a:rPr lang="en-US" altLang="zh-CN" dirty="0"/>
              <a:t>8</a:t>
            </a:r>
          </a:p>
          <a:p>
            <a:pPr lvl="1">
              <a:buFont typeface="Courier New" panose="02070309020205020404" pitchFamily="49" charset="0"/>
              <a:buChar char="o"/>
            </a:pPr>
            <a:r>
              <a:rPr lang="en-US" altLang="zh-CN" dirty="0"/>
              <a:t>Time</a:t>
            </a:r>
            <a:r>
              <a:rPr lang="zh-CN" altLang="en-US" dirty="0"/>
              <a:t> </a:t>
            </a:r>
            <a:r>
              <a:rPr lang="en-US" altLang="zh-CN" dirty="0"/>
              <a:t>to</a:t>
            </a:r>
            <a:r>
              <a:rPr lang="zh-CN" altLang="en-US" dirty="0"/>
              <a:t> </a:t>
            </a:r>
            <a:r>
              <a:rPr lang="en-US" altLang="zh-CN" dirty="0"/>
              <a:t>say</a:t>
            </a:r>
            <a:r>
              <a:rPr lang="zh-CN" altLang="en-US" dirty="0"/>
              <a:t> </a:t>
            </a:r>
            <a:r>
              <a:rPr lang="en-US" altLang="zh-CN" dirty="0"/>
              <a:t>goodbye</a:t>
            </a:r>
            <a:r>
              <a:rPr lang="zh-CN" altLang="en-US" dirty="0"/>
              <a:t> </a:t>
            </a:r>
            <a:r>
              <a:rPr lang="en-US" altLang="zh-CN" dirty="0"/>
              <a:t>to</a:t>
            </a:r>
            <a:r>
              <a:rPr lang="zh-CN" altLang="en-US" dirty="0"/>
              <a:t> </a:t>
            </a:r>
            <a:r>
              <a:rPr lang="en-US" altLang="zh-CN" dirty="0"/>
              <a:t>procrastination</a:t>
            </a:r>
            <a:r>
              <a:rPr lang="zh-CN" altLang="en-US" dirty="0"/>
              <a:t> </a:t>
            </a:r>
            <a:r>
              <a:rPr lang="zh-CN" altLang="en-US" dirty="0">
                <a:sym typeface="Wingdings" pitchFamily="2" charset="2"/>
              </a:rPr>
              <a:t></a:t>
            </a:r>
            <a:endParaRPr lang="en-US" altLang="zh-CN" dirty="0">
              <a:sym typeface="Wingdings" pitchFamily="2" charset="2"/>
            </a:endParaRPr>
          </a:p>
          <a:p>
            <a:pPr lvl="1">
              <a:buFont typeface="Courier New" panose="02070309020205020404" pitchFamily="49" charset="0"/>
              <a:buChar char="o"/>
            </a:pPr>
            <a:r>
              <a:rPr lang="en-US" altLang="zh-CN" dirty="0">
                <a:sym typeface="Wingdings" pitchFamily="2" charset="2"/>
              </a:rPr>
              <a:t>When</a:t>
            </a:r>
            <a:r>
              <a:rPr lang="zh-CN" altLang="en-US" dirty="0">
                <a:sym typeface="Wingdings" pitchFamily="2" charset="2"/>
              </a:rPr>
              <a:t> </a:t>
            </a:r>
            <a:r>
              <a:rPr lang="en-US" altLang="zh-CN" dirty="0">
                <a:sym typeface="Wingdings" pitchFamily="2" charset="2"/>
              </a:rPr>
              <a:t>submitting</a:t>
            </a:r>
            <a:r>
              <a:rPr lang="zh-CN" altLang="en-US" dirty="0">
                <a:sym typeface="Wingdings" pitchFamily="2" charset="2"/>
              </a:rPr>
              <a:t> </a:t>
            </a:r>
            <a:r>
              <a:rPr lang="en-US" altLang="zh-CN" dirty="0">
                <a:sym typeface="Wingdings" pitchFamily="2" charset="2"/>
              </a:rPr>
              <a:t>your</a:t>
            </a:r>
            <a:r>
              <a:rPr lang="zh-CN" altLang="en-US" dirty="0">
                <a:sym typeface="Wingdings" pitchFamily="2" charset="2"/>
              </a:rPr>
              <a:t> </a:t>
            </a:r>
            <a:r>
              <a:rPr lang="en-US" altLang="zh-CN" dirty="0">
                <a:sym typeface="Wingdings" pitchFamily="2" charset="2"/>
              </a:rPr>
              <a:t>code,</a:t>
            </a:r>
            <a:r>
              <a:rPr lang="zh-CN" altLang="en-US" dirty="0">
                <a:sym typeface="Wingdings" pitchFamily="2" charset="2"/>
              </a:rPr>
              <a:t> </a:t>
            </a:r>
            <a:r>
              <a:rPr lang="en-US" altLang="zh-CN" dirty="0">
                <a:sym typeface="Wingdings" pitchFamily="2" charset="2"/>
              </a:rPr>
              <a:t>make</a:t>
            </a:r>
            <a:r>
              <a:rPr lang="zh-CN" altLang="en-US" dirty="0">
                <a:sym typeface="Wingdings" pitchFamily="2" charset="2"/>
              </a:rPr>
              <a:t> </a:t>
            </a:r>
            <a:r>
              <a:rPr lang="en-US" altLang="zh-CN" dirty="0">
                <a:sym typeface="Wingdings" pitchFamily="2" charset="2"/>
              </a:rPr>
              <a:t>sure</a:t>
            </a:r>
            <a:r>
              <a:rPr lang="zh-CN" altLang="en-US" dirty="0">
                <a:sym typeface="Wingdings" pitchFamily="2" charset="2"/>
              </a:rPr>
              <a:t> </a:t>
            </a:r>
            <a:r>
              <a:rPr lang="en-US" altLang="zh-CN" dirty="0">
                <a:sym typeface="Wingdings" pitchFamily="2" charset="2"/>
              </a:rPr>
              <a:t>it</a:t>
            </a:r>
            <a:r>
              <a:rPr lang="zh-CN" altLang="en-US" dirty="0">
                <a:sym typeface="Wingdings" pitchFamily="2" charset="2"/>
              </a:rPr>
              <a:t> </a:t>
            </a:r>
            <a:r>
              <a:rPr lang="en-US" altLang="zh-CN" dirty="0">
                <a:sym typeface="Wingdings" pitchFamily="2" charset="2"/>
              </a:rPr>
              <a:t>at</a:t>
            </a:r>
            <a:r>
              <a:rPr lang="zh-CN" altLang="en-US" dirty="0">
                <a:sym typeface="Wingdings" pitchFamily="2" charset="2"/>
              </a:rPr>
              <a:t> </a:t>
            </a:r>
            <a:r>
              <a:rPr lang="en-US" altLang="zh-CN" dirty="0">
                <a:sym typeface="Wingdings" pitchFamily="2" charset="2"/>
              </a:rPr>
              <a:t>least</a:t>
            </a:r>
            <a:r>
              <a:rPr lang="zh-CN" altLang="en-US" dirty="0">
                <a:sym typeface="Wingdings" pitchFamily="2" charset="2"/>
              </a:rPr>
              <a:t> </a:t>
            </a:r>
            <a:r>
              <a:rPr lang="en-US" altLang="zh-CN" dirty="0">
                <a:sym typeface="Wingdings" pitchFamily="2" charset="2"/>
              </a:rPr>
              <a:t>can</a:t>
            </a:r>
            <a:r>
              <a:rPr lang="zh-CN" altLang="en-US" dirty="0">
                <a:sym typeface="Wingdings" pitchFamily="2" charset="2"/>
              </a:rPr>
              <a:t> </a:t>
            </a:r>
            <a:r>
              <a:rPr lang="en-US" altLang="zh-CN" dirty="0">
                <a:sym typeface="Wingdings" pitchFamily="2" charset="2"/>
              </a:rPr>
              <a:t>compile</a:t>
            </a:r>
          </a:p>
          <a:p>
            <a:pPr>
              <a:buFont typeface="Wingdings" pitchFamily="2" charset="2"/>
              <a:buChar char="q"/>
            </a:pPr>
            <a:r>
              <a:rPr lang="en-US" altLang="zh-CN" dirty="0">
                <a:sym typeface="Wingdings" pitchFamily="2" charset="2"/>
              </a:rPr>
              <a:t>Lab</a:t>
            </a:r>
            <a:r>
              <a:rPr lang="zh-CN" altLang="en-US" dirty="0">
                <a:sym typeface="Wingdings" pitchFamily="2" charset="2"/>
              </a:rPr>
              <a:t> </a:t>
            </a:r>
            <a:r>
              <a:rPr lang="en-US" altLang="zh-CN" dirty="0">
                <a:sym typeface="Wingdings" pitchFamily="2" charset="2"/>
              </a:rPr>
              <a:t>5</a:t>
            </a:r>
            <a:r>
              <a:rPr lang="zh-CN" altLang="en-US" dirty="0">
                <a:sym typeface="Wingdings" pitchFamily="2" charset="2"/>
              </a:rPr>
              <a:t> </a:t>
            </a:r>
            <a:r>
              <a:rPr lang="en-US" altLang="zh-CN" dirty="0">
                <a:sym typeface="Wingdings" pitchFamily="2" charset="2"/>
              </a:rPr>
              <a:t>to</a:t>
            </a:r>
            <a:r>
              <a:rPr lang="zh-CN" altLang="en-US" dirty="0">
                <a:sym typeface="Wingdings" pitchFamily="2" charset="2"/>
              </a:rPr>
              <a:t> </a:t>
            </a:r>
            <a:r>
              <a:rPr lang="en-US" altLang="zh-CN" dirty="0">
                <a:sym typeface="Wingdings" pitchFamily="2" charset="2"/>
              </a:rPr>
              <a:t>be</a:t>
            </a:r>
            <a:r>
              <a:rPr lang="zh-CN" altLang="en-US" dirty="0">
                <a:sym typeface="Wingdings" pitchFamily="2" charset="2"/>
              </a:rPr>
              <a:t> </a:t>
            </a:r>
            <a:r>
              <a:rPr lang="en-US" altLang="zh-CN" dirty="0">
                <a:sym typeface="Wingdings" pitchFamily="2" charset="2"/>
              </a:rPr>
              <a:t>posted</a:t>
            </a:r>
            <a:r>
              <a:rPr lang="zh-CN" altLang="en-US" dirty="0">
                <a:sym typeface="Wingdings" pitchFamily="2" charset="2"/>
              </a:rPr>
              <a:t> </a:t>
            </a:r>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week</a:t>
            </a:r>
          </a:p>
          <a:p>
            <a:pPr>
              <a:buFont typeface="Wingdings" pitchFamily="2" charset="2"/>
              <a:buChar char="q"/>
            </a:pPr>
            <a:r>
              <a:rPr lang="en-US" altLang="zh-CN" dirty="0">
                <a:sym typeface="Wingdings" pitchFamily="2" charset="2"/>
              </a:rPr>
              <a:t>Class</a:t>
            </a:r>
            <a:r>
              <a:rPr lang="zh-CN" altLang="en-US" dirty="0">
                <a:sym typeface="Wingdings" pitchFamily="2" charset="2"/>
              </a:rPr>
              <a:t> </a:t>
            </a:r>
            <a:r>
              <a:rPr lang="en-US" altLang="zh-CN" dirty="0">
                <a:sym typeface="Wingdings" pitchFamily="2" charset="2"/>
              </a:rPr>
              <a:t>project</a:t>
            </a:r>
            <a:r>
              <a:rPr lang="zh-CN" altLang="en-US" dirty="0">
                <a:sym typeface="Wingdings" pitchFamily="2" charset="2"/>
              </a:rPr>
              <a:t> </a:t>
            </a:r>
            <a:r>
              <a:rPr lang="en-US" altLang="zh-CN" dirty="0">
                <a:sym typeface="Wingdings" pitchFamily="2" charset="2"/>
              </a:rPr>
              <a:t>teams</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topics</a:t>
            </a:r>
            <a:r>
              <a:rPr lang="zh-CN" altLang="en-US" dirty="0">
                <a:sym typeface="Wingdings" pitchFamily="2" charset="2"/>
              </a:rPr>
              <a:t> </a:t>
            </a:r>
            <a:r>
              <a:rPr lang="en-US" altLang="zh-CN" dirty="0">
                <a:sym typeface="Wingdings" pitchFamily="2" charset="2"/>
              </a:rPr>
              <a:t>finalized</a:t>
            </a:r>
          </a:p>
          <a:p>
            <a:pPr lvl="1">
              <a:buFont typeface="Courier New" panose="02070309020205020404" pitchFamily="49" charset="0"/>
              <a:buChar char="o"/>
            </a:pPr>
            <a:r>
              <a:rPr lang="en-US" altLang="zh-CN" dirty="0"/>
              <a:t>You</a:t>
            </a:r>
            <a:r>
              <a:rPr lang="zh-CN" altLang="en-US" dirty="0"/>
              <a:t> </a:t>
            </a:r>
            <a:r>
              <a:rPr lang="en-US" altLang="zh-CN" dirty="0"/>
              <a:t>have</a:t>
            </a:r>
            <a:r>
              <a:rPr lang="zh-CN" altLang="en-US" dirty="0"/>
              <a:t> </a:t>
            </a:r>
            <a:r>
              <a:rPr lang="en-US" altLang="zh-CN" dirty="0"/>
              <a:t>until</a:t>
            </a:r>
            <a:r>
              <a:rPr lang="zh-CN" altLang="en-US" dirty="0"/>
              <a:t> </a:t>
            </a:r>
            <a:r>
              <a:rPr lang="en-US" altLang="zh-CN" dirty="0">
                <a:solidFill>
                  <a:srgbClr val="FF0000"/>
                </a:solidFill>
              </a:rPr>
              <a:t>Jan.</a:t>
            </a:r>
            <a:r>
              <a:rPr lang="zh-CN" altLang="en-US" dirty="0">
                <a:solidFill>
                  <a:srgbClr val="FF0000"/>
                </a:solidFill>
              </a:rPr>
              <a:t> </a:t>
            </a:r>
            <a:r>
              <a:rPr lang="en-US" altLang="zh-CN" dirty="0">
                <a:solidFill>
                  <a:srgbClr val="FF0000"/>
                </a:solidFill>
              </a:rPr>
              <a:t>5</a:t>
            </a:r>
            <a:r>
              <a:rPr lang="zh-CN" altLang="en-US" dirty="0">
                <a:solidFill>
                  <a:srgbClr val="FF0000"/>
                </a:solidFill>
              </a:rPr>
              <a:t> </a:t>
            </a:r>
            <a:r>
              <a:rPr lang="en-US" altLang="zh-CN" dirty="0"/>
              <a:t>to</a:t>
            </a:r>
            <a:r>
              <a:rPr lang="zh-CN" altLang="en-US" dirty="0"/>
              <a:t> </a:t>
            </a:r>
            <a:r>
              <a:rPr lang="en-US" altLang="zh-CN" dirty="0"/>
              <a:t>finish</a:t>
            </a:r>
            <a:r>
              <a:rPr lang="zh-CN" altLang="en-US" dirty="0"/>
              <a:t> </a:t>
            </a:r>
            <a:r>
              <a:rPr lang="en-US" altLang="zh-CN" dirty="0"/>
              <a:t>your</a:t>
            </a:r>
            <a:r>
              <a:rPr lang="zh-CN" altLang="en-US" dirty="0"/>
              <a:t> </a:t>
            </a:r>
            <a:r>
              <a:rPr lang="en-US" altLang="zh-CN" dirty="0"/>
              <a:t>project</a:t>
            </a:r>
          </a:p>
          <a:p>
            <a:pPr lvl="2">
              <a:buFont typeface="Courier New" panose="02070309020205020404" pitchFamily="49" charset="0"/>
              <a:buChar char="o"/>
            </a:pPr>
            <a:r>
              <a:rPr lang="en-US" altLang="zh-CN" dirty="0"/>
              <a:t>Code,</a:t>
            </a:r>
            <a:r>
              <a:rPr lang="zh-CN" altLang="en-US" dirty="0"/>
              <a:t> </a:t>
            </a:r>
            <a:r>
              <a:rPr lang="en-US" altLang="zh-CN" dirty="0"/>
              <a:t>report,</a:t>
            </a:r>
            <a:r>
              <a:rPr lang="zh-CN" altLang="en-US" dirty="0"/>
              <a:t> </a:t>
            </a:r>
            <a:r>
              <a:rPr lang="en-US" altLang="zh-CN" dirty="0"/>
              <a:t>slides</a:t>
            </a:r>
            <a:r>
              <a:rPr lang="zh-CN" altLang="en-US" dirty="0"/>
              <a:t> </a:t>
            </a:r>
            <a:r>
              <a:rPr lang="en-US" altLang="zh-CN" dirty="0"/>
              <a:t>and</a:t>
            </a:r>
            <a:r>
              <a:rPr lang="zh-CN" altLang="en-US" dirty="0"/>
              <a:t> </a:t>
            </a:r>
            <a:r>
              <a:rPr lang="en-US" altLang="zh-CN" dirty="0"/>
              <a:t>pre-recorded</a:t>
            </a:r>
            <a:r>
              <a:rPr lang="zh-CN" altLang="en-US" dirty="0"/>
              <a:t> </a:t>
            </a:r>
            <a:r>
              <a:rPr lang="en-US" altLang="zh-CN" dirty="0"/>
              <a:t>presentation</a:t>
            </a:r>
            <a:r>
              <a:rPr lang="zh-CN" altLang="en-US" dirty="0"/>
              <a:t> </a:t>
            </a:r>
            <a:r>
              <a:rPr lang="en-US" altLang="zh-CN" dirty="0"/>
              <a:t>(10-15</a:t>
            </a:r>
            <a:r>
              <a:rPr lang="zh-CN" altLang="en-US" dirty="0"/>
              <a:t> </a:t>
            </a:r>
            <a:r>
              <a:rPr lang="en-US" altLang="zh-CN" dirty="0"/>
              <a:t>minutes)</a:t>
            </a:r>
          </a:p>
          <a:p>
            <a:pPr>
              <a:buFont typeface="Wingdings" pitchFamily="2" charset="2"/>
              <a:buChar char="q"/>
            </a:pPr>
            <a:r>
              <a:rPr lang="en-US" altLang="zh-CN" dirty="0"/>
              <a:t>Guest</a:t>
            </a:r>
            <a:r>
              <a:rPr lang="zh-CN" altLang="en-US" dirty="0"/>
              <a:t> </a:t>
            </a:r>
            <a:r>
              <a:rPr lang="en-US" altLang="zh-CN" dirty="0"/>
              <a:t>lecture</a:t>
            </a:r>
            <a:r>
              <a:rPr lang="zh-CN" altLang="en-US" dirty="0"/>
              <a:t> </a:t>
            </a:r>
            <a:r>
              <a:rPr lang="en-US" altLang="zh-CN" dirty="0"/>
              <a:t>on</a:t>
            </a:r>
            <a:r>
              <a:rPr lang="zh-CN" altLang="en-US" dirty="0"/>
              <a:t> </a:t>
            </a:r>
            <a:r>
              <a:rPr lang="en-US" dirty="0"/>
              <a:t>Dec</a:t>
            </a:r>
            <a:r>
              <a:rPr lang="en-US" altLang="zh-CN" dirty="0"/>
              <a:t>.</a:t>
            </a:r>
            <a:r>
              <a:rPr lang="zh-CN" altLang="en-US" dirty="0"/>
              <a:t> </a:t>
            </a:r>
            <a:r>
              <a:rPr lang="en-US" altLang="zh-CN" dirty="0"/>
              <a:t>1</a:t>
            </a:r>
            <a:endParaRPr lang="en-US" dirty="0"/>
          </a:p>
        </p:txBody>
      </p:sp>
      <p:sp>
        <p:nvSpPr>
          <p:cNvPr id="2" name="Slide Number Placeholder 1"/>
          <p:cNvSpPr>
            <a:spLocks noGrp="1"/>
          </p:cNvSpPr>
          <p:nvPr>
            <p:ph type="sldNum" sz="quarter" idx="10"/>
          </p:nvPr>
        </p:nvSpPr>
        <p:spPr/>
        <p:txBody>
          <a:bodyPr/>
          <a:lstStyle/>
          <a:p>
            <a:pPr>
              <a:defRPr/>
            </a:pPr>
            <a:fld id="{DC29189E-5B48-B544-9DD9-12B6B151D4B2}" type="slidenum">
              <a:rPr lang="en-US" altLang="en-US" smtClean="0"/>
              <a:pPr>
                <a:defRPr/>
              </a:pPr>
              <a:t>3</a:t>
            </a:fld>
            <a:endParaRPr lang="en-US" altLang="en-US"/>
          </a:p>
        </p:txBody>
      </p:sp>
    </p:spTree>
    <p:extLst>
      <p:ext uri="{BB962C8B-B14F-4D97-AF65-F5344CB8AC3E}">
        <p14:creationId xmlns:p14="http://schemas.microsoft.com/office/powerpoint/2010/main" val="18171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200" dirty="0"/>
              <a:t>Recap: Routing </a:t>
            </a:r>
            <a:r>
              <a:rPr lang="en-US" altLang="en-US" sz="3200"/>
              <a:t>Computation using Distance </a:t>
            </a:r>
            <a:r>
              <a:rPr lang="en-US" altLang="en-US" sz="3200" dirty="0"/>
              <a:t>Vector/</a:t>
            </a:r>
            <a:r>
              <a:rPr lang="en-US" altLang="zh-CN" sz="3200" dirty="0">
                <a:ea typeface="宋体" charset="-122"/>
              </a:rPr>
              <a:t>Bellman-Ford Routing</a:t>
            </a:r>
            <a:endParaRPr lang="en-US" altLang="en-US" dirty="0"/>
          </a:p>
        </p:txBody>
      </p:sp>
      <p:sp>
        <p:nvSpPr>
          <p:cNvPr id="4104" name="Rectangle 3"/>
          <p:cNvSpPr>
            <a:spLocks noGrp="1" noChangeArrowheads="1"/>
          </p:cNvSpPr>
          <p:nvPr>
            <p:ph type="body" sz="half" idx="1"/>
          </p:nvPr>
        </p:nvSpPr>
        <p:spPr>
          <a:xfrm>
            <a:off x="497681" y="1439428"/>
            <a:ext cx="5390357" cy="5099050"/>
          </a:xfrm>
        </p:spPr>
        <p:txBody>
          <a:bodyPr/>
          <a:lstStyle/>
          <a:p>
            <a:pPr>
              <a:lnSpc>
                <a:spcPct val="90000"/>
              </a:lnSpc>
              <a:buFont typeface="Wingdings" pitchFamily="2" charset="2"/>
              <a:buChar char="q"/>
            </a:pPr>
            <a:r>
              <a:rPr lang="en-US" altLang="en-US" dirty="0"/>
              <a:t>Distributed computation:</a:t>
            </a:r>
            <a:br>
              <a:rPr lang="en-US" altLang="en-US" dirty="0"/>
            </a:br>
            <a:r>
              <a:rPr lang="en-US" altLang="en-US" dirty="0"/>
              <a:t>At node </a:t>
            </a:r>
            <a:r>
              <a:rPr lang="en-US" altLang="zh-CN" dirty="0" err="1">
                <a:ea typeface="宋体" charset="-122"/>
              </a:rPr>
              <a:t>i</a:t>
            </a:r>
            <a:r>
              <a:rPr lang="en-US" altLang="en-US" dirty="0"/>
              <a:t>, computes </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Wingdings" pitchFamily="2" charset="2"/>
              <a:buChar char="q"/>
            </a:pPr>
            <a:r>
              <a:rPr lang="en-US" altLang="en-US" dirty="0"/>
              <a:t>One way to understand BFA</a:t>
            </a:r>
            <a:br>
              <a:rPr lang="en-US" altLang="en-US" dirty="0"/>
            </a:br>
            <a:r>
              <a:rPr lang="en-US" altLang="en-US" dirty="0"/>
              <a:t>is to consider it as a dynamic</a:t>
            </a:r>
            <a:br>
              <a:rPr lang="en-US" altLang="en-US" dirty="0"/>
            </a:br>
            <a:r>
              <a:rPr lang="en-US" altLang="en-US" dirty="0"/>
              <a:t>programming </a:t>
            </a:r>
            <a:r>
              <a:rPr lang="en-US" altLang="en-US" dirty="0" err="1"/>
              <a:t>alg</a:t>
            </a:r>
            <a:r>
              <a:rPr lang="en-US" altLang="en-US" dirty="0"/>
              <a:t>, propagating from </a:t>
            </a:r>
            <a:r>
              <a:rPr lang="en-US" altLang="en-US" dirty="0" err="1"/>
              <a:t>dest</a:t>
            </a:r>
            <a:r>
              <a:rPr lang="en-US" altLang="en-US" dirty="0"/>
              <a:t> to other nodes</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p:txBody>
      </p:sp>
      <p:graphicFrame>
        <p:nvGraphicFramePr>
          <p:cNvPr id="4098" name="Object 4"/>
          <p:cNvGraphicFramePr>
            <a:graphicFrameLocks noChangeAspect="1"/>
          </p:cNvGraphicFramePr>
          <p:nvPr/>
        </p:nvGraphicFramePr>
        <p:xfrm>
          <a:off x="1145382" y="2562553"/>
          <a:ext cx="4346575" cy="746125"/>
        </p:xfrm>
        <a:graphic>
          <a:graphicData uri="http://schemas.openxmlformats.org/presentationml/2006/ole">
            <mc:AlternateContent xmlns:mc="http://schemas.openxmlformats.org/markup-compatibility/2006">
              <mc:Choice xmlns:v="urn:schemas-microsoft-com:vml" Requires="v">
                <p:oleObj spid="_x0000_s526381" name="Equation" r:id="rId4" imgW="1409400" imgH="241200" progId="Equation.3">
                  <p:embed/>
                </p:oleObj>
              </mc:Choice>
              <mc:Fallback>
                <p:oleObj name="Equation" r:id="rId4" imgW="1409400" imgH="241200" progId="Equation.3">
                  <p:embed/>
                  <p:pic>
                    <p:nvPicPr>
                      <p:cNvPr id="40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5382" y="2562553"/>
                        <a:ext cx="4346575" cy="74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Oval 5"/>
          <p:cNvSpPr>
            <a:spLocks noChangeArrowheads="1"/>
          </p:cNvSpPr>
          <p:nvPr/>
        </p:nvSpPr>
        <p:spPr bwMode="auto">
          <a:xfrm>
            <a:off x="6792120" y="459855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4106" name="Oval 7"/>
          <p:cNvSpPr>
            <a:spLocks noChangeArrowheads="1"/>
          </p:cNvSpPr>
          <p:nvPr/>
        </p:nvSpPr>
        <p:spPr bwMode="auto">
          <a:xfrm>
            <a:off x="7725570" y="37000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4107" name="Oval 8"/>
          <p:cNvSpPr>
            <a:spLocks noChangeArrowheads="1"/>
          </p:cNvSpPr>
          <p:nvPr/>
        </p:nvSpPr>
        <p:spPr bwMode="auto">
          <a:xfrm>
            <a:off x="7844632" y="5081153"/>
            <a:ext cx="465138"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8" name="Oval 9"/>
          <p:cNvSpPr>
            <a:spLocks noChangeArrowheads="1"/>
          </p:cNvSpPr>
          <p:nvPr/>
        </p:nvSpPr>
        <p:spPr bwMode="auto">
          <a:xfrm>
            <a:off x="6284120" y="5320865"/>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9" name="Line 10"/>
          <p:cNvSpPr>
            <a:spLocks noChangeShapeType="1"/>
          </p:cNvSpPr>
          <p:nvPr/>
        </p:nvSpPr>
        <p:spPr bwMode="auto">
          <a:xfrm flipV="1">
            <a:off x="7152482" y="4058803"/>
            <a:ext cx="600075" cy="569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0" name="Oval 11"/>
          <p:cNvSpPr>
            <a:spLocks noChangeArrowheads="1"/>
          </p:cNvSpPr>
          <p:nvPr/>
        </p:nvSpPr>
        <p:spPr bwMode="auto">
          <a:xfrm>
            <a:off x="6182520" y="37635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11" name="Line 12"/>
          <p:cNvSpPr>
            <a:spLocks noChangeShapeType="1"/>
          </p:cNvSpPr>
          <p:nvPr/>
        </p:nvSpPr>
        <p:spPr bwMode="auto">
          <a:xfrm flipH="1" flipV="1">
            <a:off x="6552407" y="4179453"/>
            <a:ext cx="344488" cy="449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2" name="Line 13"/>
          <p:cNvSpPr>
            <a:spLocks noChangeShapeType="1"/>
          </p:cNvSpPr>
          <p:nvPr/>
        </p:nvSpPr>
        <p:spPr bwMode="auto">
          <a:xfrm flipV="1">
            <a:off x="6642895" y="5003365"/>
            <a:ext cx="223837" cy="344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3" name="Line 14"/>
          <p:cNvSpPr>
            <a:spLocks noChangeShapeType="1"/>
          </p:cNvSpPr>
          <p:nvPr/>
        </p:nvSpPr>
        <p:spPr bwMode="auto">
          <a:xfrm>
            <a:off x="7241382" y="4898590"/>
            <a:ext cx="615950" cy="284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4" name="Line 15"/>
          <p:cNvSpPr>
            <a:spLocks noChangeShapeType="1"/>
          </p:cNvSpPr>
          <p:nvPr/>
        </p:nvSpPr>
        <p:spPr bwMode="auto">
          <a:xfrm flipV="1">
            <a:off x="8020845" y="3149165"/>
            <a:ext cx="204787"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5" name="Line 16"/>
          <p:cNvSpPr>
            <a:spLocks noChangeShapeType="1"/>
          </p:cNvSpPr>
          <p:nvPr/>
        </p:nvSpPr>
        <p:spPr bwMode="auto">
          <a:xfrm flipV="1">
            <a:off x="8157370" y="3399990"/>
            <a:ext cx="855662" cy="404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6" name="Line 17"/>
          <p:cNvSpPr>
            <a:spLocks noChangeShapeType="1"/>
          </p:cNvSpPr>
          <p:nvPr/>
        </p:nvSpPr>
        <p:spPr bwMode="auto">
          <a:xfrm flipH="1" flipV="1">
            <a:off x="6147595" y="3549215"/>
            <a:ext cx="239712"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7" name="Line 18"/>
          <p:cNvSpPr>
            <a:spLocks noChangeShapeType="1"/>
          </p:cNvSpPr>
          <p:nvPr/>
        </p:nvSpPr>
        <p:spPr bwMode="auto">
          <a:xfrm flipH="1">
            <a:off x="5863432" y="5647890"/>
            <a:ext cx="419100"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8" name="Line 19"/>
          <p:cNvSpPr>
            <a:spLocks noChangeShapeType="1"/>
          </p:cNvSpPr>
          <p:nvPr/>
        </p:nvSpPr>
        <p:spPr bwMode="auto">
          <a:xfrm>
            <a:off x="8246270" y="5497078"/>
            <a:ext cx="90487" cy="712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9" name="Line 20"/>
          <p:cNvSpPr>
            <a:spLocks noChangeShapeType="1"/>
          </p:cNvSpPr>
          <p:nvPr/>
        </p:nvSpPr>
        <p:spPr bwMode="auto">
          <a:xfrm flipV="1">
            <a:off x="8306595" y="5003365"/>
            <a:ext cx="74930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20" name="Line 22"/>
          <p:cNvSpPr>
            <a:spLocks noChangeShapeType="1"/>
          </p:cNvSpPr>
          <p:nvPr/>
        </p:nvSpPr>
        <p:spPr bwMode="auto">
          <a:xfrm flipV="1">
            <a:off x="7047707" y="3879415"/>
            <a:ext cx="600075" cy="585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099" name="Object 23"/>
          <p:cNvGraphicFramePr>
            <a:graphicFrameLocks noChangeAspect="1"/>
          </p:cNvGraphicFramePr>
          <p:nvPr/>
        </p:nvGraphicFramePr>
        <p:xfrm>
          <a:off x="6960395" y="3785753"/>
          <a:ext cx="327025" cy="452437"/>
        </p:xfrm>
        <a:graphic>
          <a:graphicData uri="http://schemas.openxmlformats.org/presentationml/2006/ole">
            <mc:AlternateContent xmlns:mc="http://schemas.openxmlformats.org/markup-compatibility/2006">
              <mc:Choice xmlns:v="urn:schemas-microsoft-com:vml" Requires="v">
                <p:oleObj spid="_x0000_s526382" name="Equation" r:id="rId6" imgW="164880" imgH="228600" progId="Equation.3">
                  <p:embed/>
                </p:oleObj>
              </mc:Choice>
              <mc:Fallback>
                <p:oleObj name="Equation" r:id="rId6" imgW="164880" imgH="228600" progId="Equation.3">
                  <p:embed/>
                  <p:pic>
                    <p:nvPicPr>
                      <p:cNvPr id="4099"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0395" y="3785753"/>
                        <a:ext cx="3270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0" name="Object 24"/>
          <p:cNvGraphicFramePr>
            <a:graphicFrameLocks noChangeAspect="1"/>
          </p:cNvGraphicFramePr>
          <p:nvPr/>
        </p:nvGraphicFramePr>
        <p:xfrm>
          <a:off x="7749382" y="4406465"/>
          <a:ext cx="354013" cy="481013"/>
        </p:xfrm>
        <a:graphic>
          <a:graphicData uri="http://schemas.openxmlformats.org/presentationml/2006/ole">
            <mc:AlternateContent xmlns:mc="http://schemas.openxmlformats.org/markup-compatibility/2006">
              <mc:Choice xmlns:v="urn:schemas-microsoft-com:vml" Requires="v">
                <p:oleObj spid="_x0000_s526383" name="Equation" r:id="rId8" imgW="177480" imgH="241200" progId="Equation.3">
                  <p:embed/>
                </p:oleObj>
              </mc:Choice>
              <mc:Fallback>
                <p:oleObj name="Equation" r:id="rId8" imgW="177480" imgH="241200" progId="Equation.3">
                  <p:embed/>
                  <p:pic>
                    <p:nvPicPr>
                      <p:cNvPr id="4100"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9382" y="4406465"/>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21" name="Line 25"/>
          <p:cNvSpPr>
            <a:spLocks noChangeShapeType="1"/>
          </p:cNvSpPr>
          <p:nvPr/>
        </p:nvSpPr>
        <p:spPr bwMode="auto">
          <a:xfrm flipH="1">
            <a:off x="7346157" y="4220728"/>
            <a:ext cx="511175" cy="509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101" name="Object 26"/>
          <p:cNvGraphicFramePr>
            <a:graphicFrameLocks noChangeAspect="1"/>
          </p:cNvGraphicFramePr>
          <p:nvPr/>
        </p:nvGraphicFramePr>
        <p:xfrm>
          <a:off x="7325520" y="4144528"/>
          <a:ext cx="325437" cy="412750"/>
        </p:xfrm>
        <a:graphic>
          <a:graphicData uri="http://schemas.openxmlformats.org/presentationml/2006/ole">
            <mc:AlternateContent xmlns:mc="http://schemas.openxmlformats.org/markup-compatibility/2006">
              <mc:Choice xmlns:v="urn:schemas-microsoft-com:vml" Requires="v">
                <p:oleObj spid="_x0000_s526384" name="Equation" r:id="rId10" imgW="190440" imgH="241200" progId="Equation.3">
                  <p:embed/>
                </p:oleObj>
              </mc:Choice>
              <mc:Fallback>
                <p:oleObj name="Equation" r:id="rId10" imgW="190440" imgH="241200" progId="Equation.3">
                  <p:embed/>
                  <p:pic>
                    <p:nvPicPr>
                      <p:cNvPr id="4101"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25520" y="4144528"/>
                        <a:ext cx="3254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 name="Oval 11"/>
          <p:cNvSpPr>
            <a:spLocks noChangeArrowheads="1"/>
          </p:cNvSpPr>
          <p:nvPr/>
        </p:nvSpPr>
        <p:spPr bwMode="auto">
          <a:xfrm>
            <a:off x="7558882" y="2180790"/>
            <a:ext cx="465138" cy="45085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defRPr/>
            </a:pPr>
            <a:endParaRPr lang="en-US" sz="2000" b="1">
              <a:solidFill>
                <a:srgbClr val="000000"/>
              </a:solidFill>
              <a:latin typeface="Comic Sans MS" pitchFamily="66" charset="0"/>
              <a:ea typeface=""/>
            </a:endParaRPr>
          </a:p>
        </p:txBody>
      </p:sp>
      <p:cxnSp>
        <p:nvCxnSpPr>
          <p:cNvPr id="4123" name="Straight Connector 30"/>
          <p:cNvCxnSpPr>
            <a:cxnSpLocks noChangeShapeType="1"/>
            <a:stCxn id="26" idx="5"/>
          </p:cNvCxnSpPr>
          <p:nvPr/>
        </p:nvCxnSpPr>
        <p:spPr bwMode="auto">
          <a:xfrm rot="16200000" flipH="1">
            <a:off x="7923214" y="2597508"/>
            <a:ext cx="304800"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24" name="Rectangle 28"/>
          <p:cNvSpPr>
            <a:spLocks noChangeArrowheads="1"/>
          </p:cNvSpPr>
          <p:nvPr/>
        </p:nvSpPr>
        <p:spPr bwMode="auto">
          <a:xfrm>
            <a:off x="7469982" y="1836303"/>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destination</a:t>
            </a:r>
          </a:p>
        </p:txBody>
      </p:sp>
    </p:spTree>
    <p:extLst>
      <p:ext uri="{BB962C8B-B14F-4D97-AF65-F5344CB8AC3E}">
        <p14:creationId xmlns:p14="http://schemas.microsoft.com/office/powerpoint/2010/main" val="321953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600" dirty="0"/>
              <a:t>Recap: Fixing DV/BFA</a:t>
            </a:r>
            <a:endParaRPr lang="en-US" altLang="en-US" sz="4400" dirty="0"/>
          </a:p>
        </p:txBody>
      </p:sp>
      <p:sp>
        <p:nvSpPr>
          <p:cNvPr id="4104" name="Rectangle 3"/>
          <p:cNvSpPr>
            <a:spLocks noGrp="1" noChangeArrowheads="1"/>
          </p:cNvSpPr>
          <p:nvPr>
            <p:ph type="body" sz="half" idx="1"/>
          </p:nvPr>
        </p:nvSpPr>
        <p:spPr>
          <a:xfrm>
            <a:off x="533400" y="1547867"/>
            <a:ext cx="8062913" cy="5099050"/>
          </a:xfrm>
        </p:spPr>
        <p:txBody>
          <a:bodyPr/>
          <a:lstStyle/>
          <a:p>
            <a:pPr>
              <a:lnSpc>
                <a:spcPct val="90000"/>
              </a:lnSpc>
              <a:buFont typeface="Wingdings" pitchFamily="2" charset="2"/>
              <a:buChar char="q"/>
            </a:pPr>
            <a:r>
              <a:rPr lang="en-US" altLang="en-US" dirty="0"/>
              <a:t>Property of BFA</a:t>
            </a:r>
          </a:p>
          <a:p>
            <a:pPr lvl="1">
              <a:lnSpc>
                <a:spcPct val="90000"/>
              </a:lnSpc>
              <a:buFont typeface="Courier New" panose="02070309020205020404" pitchFamily="49" charset="0"/>
              <a:buChar char="o"/>
            </a:pPr>
            <a:r>
              <a:rPr lang="en-US" altLang="zh-CN" dirty="0">
                <a:ea typeface="宋体" charset="-122"/>
              </a:rPr>
              <a:t>Bad news may propagate </a:t>
            </a:r>
            <a:br>
              <a:rPr lang="en-US" altLang="zh-CN" dirty="0">
                <a:ea typeface="宋体" charset="-122"/>
              </a:rPr>
            </a:br>
            <a:r>
              <a:rPr lang="en-US" altLang="zh-CN" dirty="0">
                <a:ea typeface="宋体" charset="-122"/>
              </a:rPr>
              <a:t>slowly due to loops</a:t>
            </a:r>
          </a:p>
          <a:p>
            <a:pPr lvl="1">
              <a:lnSpc>
                <a:spcPct val="90000"/>
              </a:lnSpc>
            </a:pPr>
            <a:endParaRPr lang="en-US" altLang="zh-CN" dirty="0">
              <a:ea typeface="宋体" charset="-122"/>
            </a:endParaRPr>
          </a:p>
          <a:p>
            <a:pPr>
              <a:lnSpc>
                <a:spcPct val="90000"/>
              </a:lnSpc>
              <a:buFont typeface="Wingdings" pitchFamily="2" charset="2"/>
              <a:buChar char="q"/>
            </a:pPr>
            <a:r>
              <a:rPr lang="en-US" altLang="zh-CN" dirty="0">
                <a:ea typeface="宋体" charset="-122"/>
              </a:rPr>
              <a:t>Techniques</a:t>
            </a:r>
          </a:p>
          <a:p>
            <a:pPr lvl="1">
              <a:buFont typeface="Courier New" panose="02070309020205020404" pitchFamily="49" charset="0"/>
              <a:buChar char="o"/>
            </a:pPr>
            <a:r>
              <a:rPr lang="en-US" dirty="0"/>
              <a:t>Reverse poison</a:t>
            </a:r>
          </a:p>
          <a:p>
            <a:pPr lvl="2"/>
            <a:r>
              <a:rPr lang="en-US" dirty="0"/>
              <a:t>Avoid two-node loops</a:t>
            </a:r>
          </a:p>
          <a:p>
            <a:pPr lvl="1">
              <a:buFont typeface="Courier New" panose="02070309020205020404" pitchFamily="49" charset="0"/>
              <a:buChar char="o"/>
            </a:pPr>
            <a:r>
              <a:rPr lang="en-US" dirty="0"/>
              <a:t>DSDV</a:t>
            </a:r>
          </a:p>
          <a:p>
            <a:pPr lvl="2"/>
            <a:r>
              <a:rPr lang="en-US" dirty="0"/>
              <a:t>Using destination </a:t>
            </a:r>
            <a:r>
              <a:rPr lang="en-US" dirty="0" err="1"/>
              <a:t>seq</a:t>
            </a:r>
            <a:r>
              <a:rPr lang="en-US" dirty="0"/>
              <a:t> to partition into epochs</a:t>
            </a:r>
          </a:p>
          <a:p>
            <a:pPr lvl="2"/>
            <a:r>
              <a:rPr lang="en-US" dirty="0"/>
              <a:t>A good example of analysis using global invariants</a:t>
            </a:r>
          </a:p>
          <a:p>
            <a:pPr lvl="1">
              <a:buFont typeface="Courier New" panose="02070309020205020404" pitchFamily="49" charset="0"/>
              <a:buChar char="o"/>
            </a:pPr>
            <a:r>
              <a:rPr lang="en-US" dirty="0"/>
              <a:t>Diffusive Update </a:t>
            </a:r>
            <a:r>
              <a:rPr lang="en-US" dirty="0" err="1"/>
              <a:t>Alg</a:t>
            </a:r>
            <a:r>
              <a:rPr lang="en-US" dirty="0"/>
              <a:t> (DUAL)</a:t>
            </a:r>
          </a:p>
          <a:p>
            <a:pPr lvl="2"/>
            <a:r>
              <a:rPr lang="en-US" dirty="0"/>
              <a:t>Utilize backup routes</a:t>
            </a:r>
          </a:p>
          <a:p>
            <a:pPr lvl="1">
              <a:lnSpc>
                <a:spcPct val="90000"/>
              </a:lnSpc>
            </a:pPr>
            <a:endParaRPr lang="en-US" altLang="zh-CN" dirty="0">
              <a:ea typeface="宋体" charset="-122"/>
            </a:endParaRPr>
          </a:p>
          <a:p>
            <a:pPr lvl="1">
              <a:lnSpc>
                <a:spcPct val="90000"/>
              </a:lnSpc>
            </a:pPr>
            <a:endParaRPr lang="en-US" altLang="en-US" dirty="0"/>
          </a:p>
        </p:txBody>
      </p:sp>
      <p:pic>
        <p:nvPicPr>
          <p:cNvPr id="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691" y="1611914"/>
            <a:ext cx="2940434" cy="204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68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dirty="0">
                <a:ea typeface="宋体" charset="-122"/>
              </a:rPr>
              <a:t>Recap: Link State Routing</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5053208" cy="4856163"/>
          </a:xfrm>
        </p:spPr>
        <p:txBody>
          <a:bodyPr/>
          <a:lstStyle/>
          <a:p>
            <a:pPr>
              <a:buFont typeface="Wingdings" pitchFamily="2" charset="2"/>
              <a:buChar char="q"/>
            </a:pPr>
            <a:r>
              <a:rPr lang="en-US" altLang="zh-CN" dirty="0">
                <a:ea typeface="宋体" charset="-122"/>
              </a:rPr>
              <a:t>Basic idea: instead of distributed computing of routes, only distributed state distribution (synchronization)</a:t>
            </a:r>
          </a:p>
          <a:p>
            <a:pPr>
              <a:buFont typeface="Wingdings" pitchFamily="2" charset="2"/>
              <a:buChar char="q"/>
            </a:pPr>
            <a:r>
              <a:rPr lang="en-US" altLang="zh-CN" dirty="0">
                <a:ea typeface="宋体" charset="-122"/>
              </a:rPr>
              <a:t>Link state distribution can still have much complexity, e.g., </a:t>
            </a:r>
          </a:p>
          <a:p>
            <a:pPr lvl="1">
              <a:buFont typeface="Courier New" panose="02070309020205020404" pitchFamily="49" charset="0"/>
              <a:buChar char="o"/>
            </a:pPr>
            <a:r>
              <a:rPr lang="en-US" altLang="zh-CN" dirty="0">
                <a:ea typeface="宋体" charset="-122"/>
              </a:rPr>
              <a:t>out of order delivery</a:t>
            </a:r>
          </a:p>
          <a:p>
            <a:pPr lvl="1">
              <a:buFont typeface="Courier New" panose="02070309020205020404" pitchFamily="49" charset="0"/>
              <a:buChar char="o"/>
            </a:pPr>
            <a:r>
              <a:rPr lang="en-US" altLang="zh-CN" dirty="0">
                <a:ea typeface="宋体" charset="-122"/>
              </a:rPr>
              <a:t>partition and reconnect</a:t>
            </a:r>
          </a:p>
          <a:p>
            <a:pPr lvl="1">
              <a:buFont typeface="Courier New" panose="02070309020205020404" pitchFamily="49" charset="0"/>
              <a:buChar char="o"/>
            </a:pPr>
            <a:r>
              <a:rPr lang="en-US" altLang="zh-CN" dirty="0">
                <a:ea typeface="宋体" charset="-122"/>
              </a:rPr>
              <a:t>scalability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6</a:t>
            </a:fld>
            <a:endParaRPr lang="en-US" altLang="en-US" sz="1400">
              <a:solidFill>
                <a:srgbClr val="000000"/>
              </a:solidFill>
              <a:latin typeface="Times New Roman" charset="0"/>
            </a:endParaRPr>
          </a:p>
        </p:txBody>
      </p:sp>
      <p:pic>
        <p:nvPicPr>
          <p:cNvPr id="5" name="Picture 4"/>
          <p:cNvPicPr>
            <a:picLocks noChangeAspect="1"/>
          </p:cNvPicPr>
          <p:nvPr/>
        </p:nvPicPr>
        <p:blipFill>
          <a:blip r:embed="rId3"/>
          <a:stretch>
            <a:fillRect/>
          </a:stretch>
        </p:blipFill>
        <p:spPr>
          <a:xfrm>
            <a:off x="6045596" y="0"/>
            <a:ext cx="2901554" cy="35405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045596" y="3369417"/>
            <a:ext cx="2901554" cy="3375664"/>
          </a:xfrm>
          <a:prstGeom prst="rect">
            <a:avLst/>
          </a:prstGeom>
          <a:ln>
            <a:solidFill>
              <a:schemeClr val="accent1"/>
            </a:solidFill>
          </a:ln>
        </p:spPr>
      </p:pic>
    </p:spTree>
    <p:extLst>
      <p:ext uri="{BB962C8B-B14F-4D97-AF65-F5344CB8AC3E}">
        <p14:creationId xmlns:p14="http://schemas.microsoft.com/office/powerpoint/2010/main" val="240763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3200" dirty="0">
                <a:ea typeface="宋体" charset="-122"/>
              </a:rPr>
              <a:t>Recap: Internet Routing Architecture</a:t>
            </a:r>
            <a:endParaRPr lang="en-US" sz="3200" dirty="0"/>
          </a:p>
        </p:txBody>
      </p:sp>
      <p:sp>
        <p:nvSpPr>
          <p:cNvPr id="5" name="Content Placeholder 4"/>
          <p:cNvSpPr>
            <a:spLocks noGrp="1"/>
          </p:cNvSpPr>
          <p:nvPr>
            <p:ph idx="1"/>
          </p:nvPr>
        </p:nvSpPr>
        <p:spPr>
          <a:xfrm>
            <a:off x="549166" y="1446072"/>
            <a:ext cx="8353425" cy="4856163"/>
          </a:xfrm>
        </p:spPr>
        <p:txBody>
          <a:bodyPr/>
          <a:lstStyle/>
          <a:p>
            <a:pPr>
              <a:buFont typeface="Wingdings" pitchFamily="2" charset="2"/>
              <a:buChar char="q"/>
            </a:pPr>
            <a:r>
              <a:rPr lang="en-US" dirty="0" err="1"/>
              <a:t>Interdomain</a:t>
            </a:r>
            <a:r>
              <a:rPr lang="en-US" dirty="0"/>
              <a:t> routing uses a path vector protocol based on AS topology</a:t>
            </a:r>
          </a:p>
          <a:p>
            <a:pPr lvl="1">
              <a:buFont typeface="Courier New" panose="02070309020205020404" pitchFamily="49" charset="0"/>
              <a:buChar char="o"/>
            </a:pPr>
            <a:r>
              <a:rPr lang="en-US" dirty="0"/>
              <a:t>improves scalability, privacy, autonomy</a:t>
            </a:r>
          </a:p>
          <a:p>
            <a:pPr lvl="1">
              <a:buFont typeface="Wingdings" pitchFamily="2" charset="2"/>
              <a:buChar char="q"/>
            </a:pPr>
            <a:endParaRPr lang="en-US" dirty="0"/>
          </a:p>
          <a:p>
            <a:pPr>
              <a:buFont typeface="Wingdings" pitchFamily="2" charset="2"/>
              <a:buChar char="q"/>
            </a:pPr>
            <a:r>
              <a:rPr lang="en-US" dirty="0"/>
              <a:t>Only a small # of routers (gateways) from each AS in the </a:t>
            </a:r>
            <a:r>
              <a:rPr lang="en-US" dirty="0" err="1"/>
              <a:t>interdomain</a:t>
            </a:r>
            <a:r>
              <a:rPr lang="en-US" dirty="0"/>
              <a:t> level</a:t>
            </a:r>
          </a:p>
          <a:p>
            <a:pPr lvl="1">
              <a:buFont typeface="Courier New" panose="02070309020205020404" pitchFamily="49" charset="0"/>
              <a:buChar char="o"/>
            </a:pPr>
            <a:r>
              <a:rPr lang="en-US" dirty="0"/>
              <a:t>improves scalability</a:t>
            </a:r>
          </a:p>
          <a:p>
            <a:pPr lvl="1">
              <a:buFont typeface="Wingdings" pitchFamily="2" charset="2"/>
              <a:buChar char="q"/>
            </a:pPr>
            <a:endParaRPr lang="en-US" dirty="0"/>
          </a:p>
          <a:p>
            <a:pPr>
              <a:buFont typeface="Wingdings" pitchFamily="2" charset="2"/>
              <a:buChar char="q"/>
            </a:pPr>
            <a:r>
              <a:rPr lang="en-US" dirty="0"/>
              <a:t>Autonomous systems have flexibility to choose their own </a:t>
            </a:r>
            <a:r>
              <a:rPr lang="en-US" dirty="0" err="1"/>
              <a:t>intradomain</a:t>
            </a:r>
            <a:r>
              <a:rPr lang="en-US" dirty="0"/>
              <a:t> routing protocols</a:t>
            </a:r>
          </a:p>
          <a:p>
            <a:pPr lvl="1">
              <a:buFont typeface="Courier New" panose="02070309020205020404" pitchFamily="49" charset="0"/>
              <a:buChar char="o"/>
            </a:pPr>
            <a:r>
              <a:rPr lang="en-US" dirty="0"/>
              <a:t>allows autonomy</a:t>
            </a:r>
          </a:p>
          <a:p>
            <a:pPr lvl="1"/>
            <a:endParaRPr lang="en-US" dirty="0"/>
          </a:p>
        </p:txBody>
      </p:sp>
      <p:sp>
        <p:nvSpPr>
          <p:cNvPr id="2" name="Slide Number Placeholder 1"/>
          <p:cNvSpPr>
            <a:spLocks noGrp="1"/>
          </p:cNvSpPr>
          <p:nvPr>
            <p:ph type="sldNum" sz="quarter" idx="10"/>
          </p:nvPr>
        </p:nvSpPr>
        <p:spPr/>
        <p:txBody>
          <a:bodyPr/>
          <a:lstStyle/>
          <a:p>
            <a:fld id="{908C2F51-A38B-A44D-9E69-2739398A7D19}" type="slidenum">
              <a:rPr lang="en-US" altLang="en-US" smtClean="0"/>
              <a:pPr/>
              <a:t>7</a:t>
            </a:fld>
            <a:endParaRPr lang="en-US" altLang="en-US" dirty="0"/>
          </a:p>
        </p:txBody>
      </p:sp>
    </p:spTree>
    <p:extLst>
      <p:ext uri="{BB962C8B-B14F-4D97-AF65-F5344CB8AC3E}">
        <p14:creationId xmlns:p14="http://schemas.microsoft.com/office/powerpoint/2010/main" val="35479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6754813" y="3794125"/>
            <a:ext cx="2389187" cy="24558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3" name="Freeform 3"/>
          <p:cNvSpPr>
            <a:spLocks/>
          </p:cNvSpPr>
          <p:nvPr/>
        </p:nvSpPr>
        <p:spPr bwMode="auto">
          <a:xfrm>
            <a:off x="4211638" y="3871913"/>
            <a:ext cx="2495550" cy="2547937"/>
          </a:xfrm>
          <a:custGeom>
            <a:avLst/>
            <a:gdLst>
              <a:gd name="T0" fmla="*/ 2147483647 w 1572"/>
              <a:gd name="T1" fmla="*/ 2147483647 h 1275"/>
              <a:gd name="T2" fmla="*/ 2147483647 w 1572"/>
              <a:gd name="T3" fmla="*/ 2147483647 h 1275"/>
              <a:gd name="T4" fmla="*/ 2147483647 w 1572"/>
              <a:gd name="T5" fmla="*/ 2147483647 h 1275"/>
              <a:gd name="T6" fmla="*/ 2147483647 w 1572"/>
              <a:gd name="T7" fmla="*/ 2147483647 h 1275"/>
              <a:gd name="T8" fmla="*/ 2147483647 w 1572"/>
              <a:gd name="T9" fmla="*/ 2147483647 h 1275"/>
              <a:gd name="T10" fmla="*/ 2147483647 w 1572"/>
              <a:gd name="T11" fmla="*/ 2147483647 h 1275"/>
              <a:gd name="T12" fmla="*/ 2147483647 w 1572"/>
              <a:gd name="T13" fmla="*/ 2147483647 h 1275"/>
              <a:gd name="T14" fmla="*/ 2147483647 w 1572"/>
              <a:gd name="T15" fmla="*/ 2147483647 h 1275"/>
              <a:gd name="T16" fmla="*/ 0 w 1572"/>
              <a:gd name="T17" fmla="*/ 2147483647 h 1275"/>
              <a:gd name="T18" fmla="*/ 2147483647 w 1572"/>
              <a:gd name="T19" fmla="*/ 2147483647 h 1275"/>
              <a:gd name="T20" fmla="*/ 2147483647 w 1572"/>
              <a:gd name="T21" fmla="*/ 2147483647 h 1275"/>
              <a:gd name="T22" fmla="*/ 2147483647 w 1572"/>
              <a:gd name="T23" fmla="*/ 2147483647 h 1275"/>
              <a:gd name="T24" fmla="*/ 2147483647 w 1572"/>
              <a:gd name="T25" fmla="*/ 2147483647 h 1275"/>
              <a:gd name="T26" fmla="*/ 2147483647 w 1572"/>
              <a:gd name="T27" fmla="*/ 2147483647 h 1275"/>
              <a:gd name="T28" fmla="*/ 2147483647 w 1572"/>
              <a:gd name="T29" fmla="*/ 2147483647 h 1275"/>
              <a:gd name="T30" fmla="*/ 2147483647 w 1572"/>
              <a:gd name="T31" fmla="*/ 2147483647 h 1275"/>
              <a:gd name="T32" fmla="*/ 2147483647 w 1572"/>
              <a:gd name="T33" fmla="*/ 2147483647 h 1275"/>
              <a:gd name="T34" fmla="*/ 2147483647 w 1572"/>
              <a:gd name="T35" fmla="*/ 2147483647 h 1275"/>
              <a:gd name="T36" fmla="*/ 2147483647 w 1572"/>
              <a:gd name="T37" fmla="*/ 2147483647 h 1275"/>
              <a:gd name="T38" fmla="*/ 2147483647 w 1572"/>
              <a:gd name="T39" fmla="*/ 2147483647 h 1275"/>
              <a:gd name="T40" fmla="*/ 2147483647 w 1572"/>
              <a:gd name="T41" fmla="*/ 2147483647 h 1275"/>
              <a:gd name="T42" fmla="*/ 2147483647 w 1572"/>
              <a:gd name="T43" fmla="*/ 2147483647 h 1275"/>
              <a:gd name="T44" fmla="*/ 2147483647 w 1572"/>
              <a:gd name="T45" fmla="*/ 2147483647 h 1275"/>
              <a:gd name="T46" fmla="*/ 2147483647 w 1572"/>
              <a:gd name="T47" fmla="*/ 2147483647 h 1275"/>
              <a:gd name="T48" fmla="*/ 2147483647 w 1572"/>
              <a:gd name="T49" fmla="*/ 2147483647 h 1275"/>
              <a:gd name="T50" fmla="*/ 2147483647 w 1572"/>
              <a:gd name="T51" fmla="*/ 2147483647 h 1275"/>
              <a:gd name="T52" fmla="*/ 2147483647 w 1572"/>
              <a:gd name="T53" fmla="*/ 2147483647 h 1275"/>
              <a:gd name="T54" fmla="*/ 2147483647 w 1572"/>
              <a:gd name="T55" fmla="*/ 2147483647 h 1275"/>
              <a:gd name="T56" fmla="*/ 2147483647 w 1572"/>
              <a:gd name="T57" fmla="*/ 2147483647 h 1275"/>
              <a:gd name="T58" fmla="*/ 2147483647 w 1572"/>
              <a:gd name="T59" fmla="*/ 2147483647 h 1275"/>
              <a:gd name="T60" fmla="*/ 2147483647 w 1572"/>
              <a:gd name="T61" fmla="*/ 2147483647 h 1275"/>
              <a:gd name="T62" fmla="*/ 2147483647 w 1572"/>
              <a:gd name="T63" fmla="*/ 2147483647 h 1275"/>
              <a:gd name="T64" fmla="*/ 2147483647 w 1572"/>
              <a:gd name="T65" fmla="*/ 2147483647 h 1275"/>
              <a:gd name="T66" fmla="*/ 2147483647 w 1572"/>
              <a:gd name="T67" fmla="*/ 2147483647 h 1275"/>
              <a:gd name="T68" fmla="*/ 2147483647 w 1572"/>
              <a:gd name="T69" fmla="*/ 2147483647 h 1275"/>
              <a:gd name="T70" fmla="*/ 2147483647 w 1572"/>
              <a:gd name="T71" fmla="*/ 2147483647 h 1275"/>
              <a:gd name="T72" fmla="*/ 2147483647 w 1572"/>
              <a:gd name="T73" fmla="*/ 2147483647 h 1275"/>
              <a:gd name="T74" fmla="*/ 2147483647 w 1572"/>
              <a:gd name="T75" fmla="*/ 2147483647 h 1275"/>
              <a:gd name="T76" fmla="*/ 2147483647 w 1572"/>
              <a:gd name="T77" fmla="*/ 2147483647 h 1275"/>
              <a:gd name="T78" fmla="*/ 2147483647 w 1572"/>
              <a:gd name="T79" fmla="*/ 2147483647 h 1275"/>
              <a:gd name="T80" fmla="*/ 2147483647 w 1572"/>
              <a:gd name="T81" fmla="*/ 2147483647 h 1275"/>
              <a:gd name="T82" fmla="*/ 2147483647 w 1572"/>
              <a:gd name="T83" fmla="*/ 2147483647 h 1275"/>
              <a:gd name="T84" fmla="*/ 2147483647 w 1572"/>
              <a:gd name="T85" fmla="*/ 2147483647 h 1275"/>
              <a:gd name="T86" fmla="*/ 2147483647 w 1572"/>
              <a:gd name="T87" fmla="*/ 2147483647 h 1275"/>
              <a:gd name="T88" fmla="*/ 2147483647 w 1572"/>
              <a:gd name="T89" fmla="*/ 2147483647 h 1275"/>
              <a:gd name="T90" fmla="*/ 2147483647 w 1572"/>
              <a:gd name="T91" fmla="*/ 2147483647 h 1275"/>
              <a:gd name="T92" fmla="*/ 2147483647 w 1572"/>
              <a:gd name="T93" fmla="*/ 2147483647 h 1275"/>
              <a:gd name="T94" fmla="*/ 2147483647 w 1572"/>
              <a:gd name="T95" fmla="*/ 2147483647 h 1275"/>
              <a:gd name="T96" fmla="*/ 2147483647 w 1572"/>
              <a:gd name="T97" fmla="*/ 2147483647 h 1275"/>
              <a:gd name="T98" fmla="*/ 2147483647 w 1572"/>
              <a:gd name="T99" fmla="*/ 2147483647 h 1275"/>
              <a:gd name="T100" fmla="*/ 2147483647 w 1572"/>
              <a:gd name="T101" fmla="*/ 2147483647 h 1275"/>
              <a:gd name="T102" fmla="*/ 2147483647 w 1572"/>
              <a:gd name="T103" fmla="*/ 2147483647 h 1275"/>
              <a:gd name="T104" fmla="*/ 2147483647 w 1572"/>
              <a:gd name="T105" fmla="*/ 2147483647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4" name="Freeform 4"/>
          <p:cNvSpPr>
            <a:spLocks/>
          </p:cNvSpPr>
          <p:nvPr/>
        </p:nvSpPr>
        <p:spPr bwMode="auto">
          <a:xfrm>
            <a:off x="860425" y="3622675"/>
            <a:ext cx="2449513" cy="2279650"/>
          </a:xfrm>
          <a:custGeom>
            <a:avLst/>
            <a:gdLst>
              <a:gd name="T0" fmla="*/ 2147483647 w 1543"/>
              <a:gd name="T1" fmla="*/ 2147483647 h 1436"/>
              <a:gd name="T2" fmla="*/ 2147483647 w 1543"/>
              <a:gd name="T3" fmla="*/ 2147483647 h 1436"/>
              <a:gd name="T4" fmla="*/ 2147483647 w 1543"/>
              <a:gd name="T5" fmla="*/ 0 h 1436"/>
              <a:gd name="T6" fmla="*/ 2147483647 w 1543"/>
              <a:gd name="T7" fmla="*/ 2147483647 h 1436"/>
              <a:gd name="T8" fmla="*/ 2147483647 w 1543"/>
              <a:gd name="T9" fmla="*/ 2147483647 h 1436"/>
              <a:gd name="T10" fmla="*/ 2147483647 w 1543"/>
              <a:gd name="T11" fmla="*/ 2147483647 h 1436"/>
              <a:gd name="T12" fmla="*/ 2147483647 w 1543"/>
              <a:gd name="T13" fmla="*/ 2147483647 h 1436"/>
              <a:gd name="T14" fmla="*/ 2147483647 w 1543"/>
              <a:gd name="T15" fmla="*/ 2147483647 h 1436"/>
              <a:gd name="T16" fmla="*/ 2147483647 w 1543"/>
              <a:gd name="T17" fmla="*/ 2147483647 h 1436"/>
              <a:gd name="T18" fmla="*/ 2147483647 w 1543"/>
              <a:gd name="T19" fmla="*/ 2147483647 h 1436"/>
              <a:gd name="T20" fmla="*/ 2147483647 w 1543"/>
              <a:gd name="T21" fmla="*/ 2147483647 h 1436"/>
              <a:gd name="T22" fmla="*/ 2147483647 w 1543"/>
              <a:gd name="T23" fmla="*/ 2147483647 h 1436"/>
              <a:gd name="T24" fmla="*/ 2147483647 w 1543"/>
              <a:gd name="T25" fmla="*/ 2147483647 h 1436"/>
              <a:gd name="T26" fmla="*/ 0 w 1543"/>
              <a:gd name="T27" fmla="*/ 2147483647 h 1436"/>
              <a:gd name="T28" fmla="*/ 2147483647 w 1543"/>
              <a:gd name="T29" fmla="*/ 2147483647 h 1436"/>
              <a:gd name="T30" fmla="*/ 2147483647 w 1543"/>
              <a:gd name="T31" fmla="*/ 2147483647 h 1436"/>
              <a:gd name="T32" fmla="*/ 2147483647 w 1543"/>
              <a:gd name="T33" fmla="*/ 2147483647 h 1436"/>
              <a:gd name="T34" fmla="*/ 2147483647 w 1543"/>
              <a:gd name="T35" fmla="*/ 2147483647 h 1436"/>
              <a:gd name="T36" fmla="*/ 2147483647 w 1543"/>
              <a:gd name="T37" fmla="*/ 2147483647 h 1436"/>
              <a:gd name="T38" fmla="*/ 2147483647 w 1543"/>
              <a:gd name="T39" fmla="*/ 2147483647 h 1436"/>
              <a:gd name="T40" fmla="*/ 2147483647 w 1543"/>
              <a:gd name="T41" fmla="*/ 2147483647 h 1436"/>
              <a:gd name="T42" fmla="*/ 2147483647 w 1543"/>
              <a:gd name="T43" fmla="*/ 2147483647 h 1436"/>
              <a:gd name="T44" fmla="*/ 2147483647 w 1543"/>
              <a:gd name="T45" fmla="*/ 2147483647 h 1436"/>
              <a:gd name="T46" fmla="*/ 2147483647 w 1543"/>
              <a:gd name="T47" fmla="*/ 2147483647 h 1436"/>
              <a:gd name="T48" fmla="*/ 2147483647 w 1543"/>
              <a:gd name="T49" fmla="*/ 2147483647 h 1436"/>
              <a:gd name="T50" fmla="*/ 2147483647 w 1543"/>
              <a:gd name="T51" fmla="*/ 2147483647 h 1436"/>
              <a:gd name="T52" fmla="*/ 2147483647 w 1543"/>
              <a:gd name="T53" fmla="*/ 2147483647 h 1436"/>
              <a:gd name="T54" fmla="*/ 2147483647 w 1543"/>
              <a:gd name="T55" fmla="*/ 2147483647 h 1436"/>
              <a:gd name="T56" fmla="*/ 2147483647 w 1543"/>
              <a:gd name="T57" fmla="*/ 2147483647 h 1436"/>
              <a:gd name="T58" fmla="*/ 2147483647 w 1543"/>
              <a:gd name="T59" fmla="*/ 2147483647 h 1436"/>
              <a:gd name="T60" fmla="*/ 2147483647 w 1543"/>
              <a:gd name="T61" fmla="*/ 2147483647 h 1436"/>
              <a:gd name="T62" fmla="*/ 2147483647 w 1543"/>
              <a:gd name="T63" fmla="*/ 2147483647 h 1436"/>
              <a:gd name="T64" fmla="*/ 2147483647 w 1543"/>
              <a:gd name="T65" fmla="*/ 2147483647 h 1436"/>
              <a:gd name="T66" fmla="*/ 2147483647 w 1543"/>
              <a:gd name="T67" fmla="*/ 2147483647 h 1436"/>
              <a:gd name="T68" fmla="*/ 2147483647 w 1543"/>
              <a:gd name="T69" fmla="*/ 2147483647 h 1436"/>
              <a:gd name="T70" fmla="*/ 2147483647 w 1543"/>
              <a:gd name="T71" fmla="*/ 2147483647 h 1436"/>
              <a:gd name="T72" fmla="*/ 2147483647 w 1543"/>
              <a:gd name="T73" fmla="*/ 2147483647 h 1436"/>
              <a:gd name="T74" fmla="*/ 2147483647 w 1543"/>
              <a:gd name="T75" fmla="*/ 2147483647 h 1436"/>
              <a:gd name="T76" fmla="*/ 2147483647 w 1543"/>
              <a:gd name="T77" fmla="*/ 2147483647 h 1436"/>
              <a:gd name="T78" fmla="*/ 2147483647 w 1543"/>
              <a:gd name="T79" fmla="*/ 2147483647 h 1436"/>
              <a:gd name="T80" fmla="*/ 2147483647 w 1543"/>
              <a:gd name="T81" fmla="*/ 2147483647 h 1436"/>
              <a:gd name="T82" fmla="*/ 2147483647 w 1543"/>
              <a:gd name="T83" fmla="*/ 2147483647 h 1436"/>
              <a:gd name="T84" fmla="*/ 2147483647 w 1543"/>
              <a:gd name="T85" fmla="*/ 2147483647 h 1436"/>
              <a:gd name="T86" fmla="*/ 2147483647 w 1543"/>
              <a:gd name="T87" fmla="*/ 2147483647 h 1436"/>
              <a:gd name="T88" fmla="*/ 2147483647 w 1543"/>
              <a:gd name="T89" fmla="*/ 2147483647 h 1436"/>
              <a:gd name="T90" fmla="*/ 2147483647 w 1543"/>
              <a:gd name="T91" fmla="*/ 2147483647 h 1436"/>
              <a:gd name="T92" fmla="*/ 2147483647 w 1543"/>
              <a:gd name="T93" fmla="*/ 2147483647 h 1436"/>
              <a:gd name="T94" fmla="*/ 2147483647 w 1543"/>
              <a:gd name="T95" fmla="*/ 2147483647 h 1436"/>
              <a:gd name="T96" fmla="*/ 2147483647 w 1543"/>
              <a:gd name="T97" fmla="*/ 2147483647 h 1436"/>
              <a:gd name="T98" fmla="*/ 2147483647 w 1543"/>
              <a:gd name="T99" fmla="*/ 2147483647 h 1436"/>
              <a:gd name="T100" fmla="*/ 2147483647 w 1543"/>
              <a:gd name="T101" fmla="*/ 2147483647 h 1436"/>
              <a:gd name="T102" fmla="*/ 2147483647 w 1543"/>
              <a:gd name="T103" fmla="*/ 2147483647 h 1436"/>
              <a:gd name="T104" fmla="*/ 2147483647 w 1543"/>
              <a:gd name="T105" fmla="*/ 2147483647 h 1436"/>
              <a:gd name="T106" fmla="*/ 2147483647 w 1543"/>
              <a:gd name="T107" fmla="*/ 2147483647 h 1436"/>
              <a:gd name="T108" fmla="*/ 2147483647 w 1543"/>
              <a:gd name="T109" fmla="*/ 2147483647 h 1436"/>
              <a:gd name="T110" fmla="*/ 2147483647 w 1543"/>
              <a:gd name="T111" fmla="*/ 2147483647 h 1436"/>
              <a:gd name="T112" fmla="*/ 2147483647 w 1543"/>
              <a:gd name="T113" fmla="*/ 2147483647 h 1436"/>
              <a:gd name="T114" fmla="*/ 2147483647 w 1543"/>
              <a:gd name="T115" fmla="*/ 2147483647 h 1436"/>
              <a:gd name="T116" fmla="*/ 2147483647 w 1543"/>
              <a:gd name="T117" fmla="*/ 2147483647 h 1436"/>
              <a:gd name="T118" fmla="*/ 2147483647 w 1543"/>
              <a:gd name="T119" fmla="*/ 2147483647 h 1436"/>
              <a:gd name="T120" fmla="*/ 2147483647 w 1543"/>
              <a:gd name="T121" fmla="*/ 2147483647 h 1436"/>
              <a:gd name="T122" fmla="*/ 2147483647 w 1543"/>
              <a:gd name="T123" fmla="*/ 2147483647 h 1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3"/>
              <a:gd name="T187" fmla="*/ 0 h 1436"/>
              <a:gd name="T188" fmla="*/ 1543 w 1543"/>
              <a:gd name="T189" fmla="*/ 1436 h 1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3" h="1436">
                <a:moveTo>
                  <a:pt x="636" y="36"/>
                </a:moveTo>
                <a:lnTo>
                  <a:pt x="623" y="31"/>
                </a:lnTo>
                <a:lnTo>
                  <a:pt x="607" y="27"/>
                </a:lnTo>
                <a:lnTo>
                  <a:pt x="593" y="23"/>
                </a:lnTo>
                <a:lnTo>
                  <a:pt x="576" y="20"/>
                </a:lnTo>
                <a:lnTo>
                  <a:pt x="559" y="16"/>
                </a:lnTo>
                <a:lnTo>
                  <a:pt x="541" y="13"/>
                </a:lnTo>
                <a:lnTo>
                  <a:pt x="523" y="10"/>
                </a:lnTo>
                <a:lnTo>
                  <a:pt x="503" y="9"/>
                </a:lnTo>
                <a:lnTo>
                  <a:pt x="483" y="6"/>
                </a:lnTo>
                <a:lnTo>
                  <a:pt x="463" y="4"/>
                </a:lnTo>
                <a:lnTo>
                  <a:pt x="421" y="1"/>
                </a:lnTo>
                <a:lnTo>
                  <a:pt x="380" y="0"/>
                </a:lnTo>
                <a:lnTo>
                  <a:pt x="358" y="0"/>
                </a:lnTo>
                <a:lnTo>
                  <a:pt x="337" y="0"/>
                </a:lnTo>
                <a:lnTo>
                  <a:pt x="317" y="1"/>
                </a:lnTo>
                <a:lnTo>
                  <a:pt x="295" y="3"/>
                </a:lnTo>
                <a:lnTo>
                  <a:pt x="275" y="3"/>
                </a:lnTo>
                <a:lnTo>
                  <a:pt x="255" y="6"/>
                </a:lnTo>
                <a:lnTo>
                  <a:pt x="235" y="7"/>
                </a:lnTo>
                <a:lnTo>
                  <a:pt x="215" y="10"/>
                </a:lnTo>
                <a:lnTo>
                  <a:pt x="196" y="13"/>
                </a:lnTo>
                <a:lnTo>
                  <a:pt x="179" y="16"/>
                </a:lnTo>
                <a:lnTo>
                  <a:pt x="162" y="20"/>
                </a:lnTo>
                <a:lnTo>
                  <a:pt x="145" y="24"/>
                </a:lnTo>
                <a:lnTo>
                  <a:pt x="129" y="29"/>
                </a:lnTo>
                <a:lnTo>
                  <a:pt x="115" y="33"/>
                </a:lnTo>
                <a:lnTo>
                  <a:pt x="101" y="39"/>
                </a:lnTo>
                <a:lnTo>
                  <a:pt x="89" y="44"/>
                </a:lnTo>
                <a:lnTo>
                  <a:pt x="78" y="51"/>
                </a:lnTo>
                <a:lnTo>
                  <a:pt x="68" y="59"/>
                </a:lnTo>
                <a:lnTo>
                  <a:pt x="59" y="66"/>
                </a:lnTo>
                <a:lnTo>
                  <a:pt x="50" y="73"/>
                </a:lnTo>
                <a:lnTo>
                  <a:pt x="43" y="83"/>
                </a:lnTo>
                <a:lnTo>
                  <a:pt x="38" y="93"/>
                </a:lnTo>
                <a:lnTo>
                  <a:pt x="33" y="103"/>
                </a:lnTo>
                <a:lnTo>
                  <a:pt x="29" y="113"/>
                </a:lnTo>
                <a:lnTo>
                  <a:pt x="25" y="126"/>
                </a:lnTo>
                <a:lnTo>
                  <a:pt x="22" y="137"/>
                </a:lnTo>
                <a:lnTo>
                  <a:pt x="20" y="150"/>
                </a:lnTo>
                <a:lnTo>
                  <a:pt x="19" y="163"/>
                </a:lnTo>
                <a:lnTo>
                  <a:pt x="18" y="176"/>
                </a:lnTo>
                <a:lnTo>
                  <a:pt x="18" y="190"/>
                </a:lnTo>
                <a:lnTo>
                  <a:pt x="18" y="204"/>
                </a:lnTo>
                <a:lnTo>
                  <a:pt x="18" y="218"/>
                </a:lnTo>
                <a:lnTo>
                  <a:pt x="19" y="233"/>
                </a:lnTo>
                <a:lnTo>
                  <a:pt x="19" y="248"/>
                </a:lnTo>
                <a:lnTo>
                  <a:pt x="22" y="278"/>
                </a:lnTo>
                <a:lnTo>
                  <a:pt x="26" y="310"/>
                </a:lnTo>
                <a:lnTo>
                  <a:pt x="30" y="341"/>
                </a:lnTo>
                <a:lnTo>
                  <a:pt x="33" y="371"/>
                </a:lnTo>
                <a:lnTo>
                  <a:pt x="36" y="401"/>
                </a:lnTo>
                <a:lnTo>
                  <a:pt x="39" y="431"/>
                </a:lnTo>
                <a:lnTo>
                  <a:pt x="39" y="445"/>
                </a:lnTo>
                <a:lnTo>
                  <a:pt x="39" y="458"/>
                </a:lnTo>
                <a:lnTo>
                  <a:pt x="39" y="473"/>
                </a:lnTo>
                <a:lnTo>
                  <a:pt x="38" y="485"/>
                </a:lnTo>
                <a:lnTo>
                  <a:pt x="36" y="511"/>
                </a:lnTo>
                <a:lnTo>
                  <a:pt x="33" y="538"/>
                </a:lnTo>
                <a:lnTo>
                  <a:pt x="30" y="565"/>
                </a:lnTo>
                <a:lnTo>
                  <a:pt x="26" y="592"/>
                </a:lnTo>
                <a:lnTo>
                  <a:pt x="19" y="647"/>
                </a:lnTo>
                <a:lnTo>
                  <a:pt x="15" y="672"/>
                </a:lnTo>
                <a:lnTo>
                  <a:pt x="12" y="700"/>
                </a:lnTo>
                <a:lnTo>
                  <a:pt x="9" y="725"/>
                </a:lnTo>
                <a:lnTo>
                  <a:pt x="6" y="751"/>
                </a:lnTo>
                <a:lnTo>
                  <a:pt x="3" y="775"/>
                </a:lnTo>
                <a:lnTo>
                  <a:pt x="2" y="799"/>
                </a:lnTo>
                <a:lnTo>
                  <a:pt x="0" y="822"/>
                </a:lnTo>
                <a:lnTo>
                  <a:pt x="0" y="844"/>
                </a:lnTo>
                <a:lnTo>
                  <a:pt x="0" y="864"/>
                </a:lnTo>
                <a:lnTo>
                  <a:pt x="0" y="874"/>
                </a:lnTo>
                <a:lnTo>
                  <a:pt x="2" y="884"/>
                </a:lnTo>
                <a:lnTo>
                  <a:pt x="3" y="901"/>
                </a:lnTo>
                <a:lnTo>
                  <a:pt x="5" y="918"/>
                </a:lnTo>
                <a:lnTo>
                  <a:pt x="6" y="934"/>
                </a:lnTo>
                <a:lnTo>
                  <a:pt x="8" y="949"/>
                </a:lnTo>
                <a:lnTo>
                  <a:pt x="9" y="964"/>
                </a:lnTo>
                <a:lnTo>
                  <a:pt x="12" y="976"/>
                </a:lnTo>
                <a:lnTo>
                  <a:pt x="15" y="989"/>
                </a:lnTo>
                <a:lnTo>
                  <a:pt x="18" y="1001"/>
                </a:lnTo>
                <a:lnTo>
                  <a:pt x="23" y="1012"/>
                </a:lnTo>
                <a:lnTo>
                  <a:pt x="26" y="1018"/>
                </a:lnTo>
                <a:lnTo>
                  <a:pt x="29" y="1024"/>
                </a:lnTo>
                <a:lnTo>
                  <a:pt x="33" y="1028"/>
                </a:lnTo>
                <a:lnTo>
                  <a:pt x="36" y="1032"/>
                </a:lnTo>
                <a:lnTo>
                  <a:pt x="40" y="1038"/>
                </a:lnTo>
                <a:lnTo>
                  <a:pt x="46" y="1042"/>
                </a:lnTo>
                <a:lnTo>
                  <a:pt x="50" y="1046"/>
                </a:lnTo>
                <a:lnTo>
                  <a:pt x="58" y="1049"/>
                </a:lnTo>
                <a:lnTo>
                  <a:pt x="63" y="1054"/>
                </a:lnTo>
                <a:lnTo>
                  <a:pt x="70" y="1058"/>
                </a:lnTo>
                <a:lnTo>
                  <a:pt x="78" y="1061"/>
                </a:lnTo>
                <a:lnTo>
                  <a:pt x="86" y="1065"/>
                </a:lnTo>
                <a:lnTo>
                  <a:pt x="95" y="1068"/>
                </a:lnTo>
                <a:lnTo>
                  <a:pt x="103" y="1071"/>
                </a:lnTo>
                <a:lnTo>
                  <a:pt x="113" y="1074"/>
                </a:lnTo>
                <a:lnTo>
                  <a:pt x="125" y="1076"/>
                </a:lnTo>
                <a:lnTo>
                  <a:pt x="138" y="1078"/>
                </a:lnTo>
                <a:lnTo>
                  <a:pt x="151" y="1078"/>
                </a:lnTo>
                <a:lnTo>
                  <a:pt x="165" y="1079"/>
                </a:lnTo>
                <a:lnTo>
                  <a:pt x="181" y="1079"/>
                </a:lnTo>
                <a:lnTo>
                  <a:pt x="196" y="1079"/>
                </a:lnTo>
                <a:lnTo>
                  <a:pt x="214" y="1078"/>
                </a:lnTo>
                <a:lnTo>
                  <a:pt x="231" y="1078"/>
                </a:lnTo>
                <a:lnTo>
                  <a:pt x="248" y="1076"/>
                </a:lnTo>
                <a:lnTo>
                  <a:pt x="267" y="1075"/>
                </a:lnTo>
                <a:lnTo>
                  <a:pt x="285" y="1074"/>
                </a:lnTo>
                <a:lnTo>
                  <a:pt x="322" y="1071"/>
                </a:lnTo>
                <a:lnTo>
                  <a:pt x="361" y="1066"/>
                </a:lnTo>
                <a:lnTo>
                  <a:pt x="400" y="1064"/>
                </a:lnTo>
                <a:lnTo>
                  <a:pt x="438" y="1061"/>
                </a:lnTo>
                <a:lnTo>
                  <a:pt x="457" y="1061"/>
                </a:lnTo>
                <a:lnTo>
                  <a:pt x="474" y="1059"/>
                </a:lnTo>
                <a:lnTo>
                  <a:pt x="493" y="1059"/>
                </a:lnTo>
                <a:lnTo>
                  <a:pt x="510" y="1059"/>
                </a:lnTo>
                <a:lnTo>
                  <a:pt x="527" y="1059"/>
                </a:lnTo>
                <a:lnTo>
                  <a:pt x="543" y="1061"/>
                </a:lnTo>
                <a:lnTo>
                  <a:pt x="559" y="1062"/>
                </a:lnTo>
                <a:lnTo>
                  <a:pt x="573" y="1064"/>
                </a:lnTo>
                <a:lnTo>
                  <a:pt x="586" y="1066"/>
                </a:lnTo>
                <a:lnTo>
                  <a:pt x="599" y="1069"/>
                </a:lnTo>
                <a:lnTo>
                  <a:pt x="610" y="1074"/>
                </a:lnTo>
                <a:lnTo>
                  <a:pt x="621" y="1078"/>
                </a:lnTo>
                <a:lnTo>
                  <a:pt x="630" y="1084"/>
                </a:lnTo>
                <a:lnTo>
                  <a:pt x="639" y="1091"/>
                </a:lnTo>
                <a:lnTo>
                  <a:pt x="646" y="1098"/>
                </a:lnTo>
                <a:lnTo>
                  <a:pt x="652" y="1105"/>
                </a:lnTo>
                <a:lnTo>
                  <a:pt x="656" y="1114"/>
                </a:lnTo>
                <a:lnTo>
                  <a:pt x="660" y="1124"/>
                </a:lnTo>
                <a:lnTo>
                  <a:pt x="663" y="1134"/>
                </a:lnTo>
                <a:lnTo>
                  <a:pt x="666" y="1144"/>
                </a:lnTo>
                <a:lnTo>
                  <a:pt x="667" y="1155"/>
                </a:lnTo>
                <a:lnTo>
                  <a:pt x="669" y="1166"/>
                </a:lnTo>
                <a:lnTo>
                  <a:pt x="670" y="1178"/>
                </a:lnTo>
                <a:lnTo>
                  <a:pt x="670" y="1189"/>
                </a:lnTo>
                <a:lnTo>
                  <a:pt x="670" y="1213"/>
                </a:lnTo>
                <a:lnTo>
                  <a:pt x="670" y="1239"/>
                </a:lnTo>
                <a:lnTo>
                  <a:pt x="670" y="1263"/>
                </a:lnTo>
                <a:lnTo>
                  <a:pt x="672" y="1276"/>
                </a:lnTo>
                <a:lnTo>
                  <a:pt x="672" y="1288"/>
                </a:lnTo>
                <a:lnTo>
                  <a:pt x="673" y="1299"/>
                </a:lnTo>
                <a:lnTo>
                  <a:pt x="676" y="1311"/>
                </a:lnTo>
                <a:lnTo>
                  <a:pt x="677" y="1322"/>
                </a:lnTo>
                <a:lnTo>
                  <a:pt x="682" y="1332"/>
                </a:lnTo>
                <a:lnTo>
                  <a:pt x="686" y="1342"/>
                </a:lnTo>
                <a:lnTo>
                  <a:pt x="690" y="1352"/>
                </a:lnTo>
                <a:lnTo>
                  <a:pt x="696" y="1361"/>
                </a:lnTo>
                <a:lnTo>
                  <a:pt x="703" y="1369"/>
                </a:lnTo>
                <a:lnTo>
                  <a:pt x="712" y="1376"/>
                </a:lnTo>
                <a:lnTo>
                  <a:pt x="722" y="1383"/>
                </a:lnTo>
                <a:lnTo>
                  <a:pt x="727" y="1386"/>
                </a:lnTo>
                <a:lnTo>
                  <a:pt x="733" y="1389"/>
                </a:lnTo>
                <a:lnTo>
                  <a:pt x="739" y="1390"/>
                </a:lnTo>
                <a:lnTo>
                  <a:pt x="745" y="1393"/>
                </a:lnTo>
                <a:lnTo>
                  <a:pt x="752" y="1396"/>
                </a:lnTo>
                <a:lnTo>
                  <a:pt x="759" y="1398"/>
                </a:lnTo>
                <a:lnTo>
                  <a:pt x="767" y="1400"/>
                </a:lnTo>
                <a:lnTo>
                  <a:pt x="775" y="1402"/>
                </a:lnTo>
                <a:lnTo>
                  <a:pt x="783" y="1403"/>
                </a:lnTo>
                <a:lnTo>
                  <a:pt x="792" y="1406"/>
                </a:lnTo>
                <a:lnTo>
                  <a:pt x="802" y="1408"/>
                </a:lnTo>
                <a:lnTo>
                  <a:pt x="812" y="1410"/>
                </a:lnTo>
                <a:lnTo>
                  <a:pt x="832" y="1413"/>
                </a:lnTo>
                <a:lnTo>
                  <a:pt x="853" y="1418"/>
                </a:lnTo>
                <a:lnTo>
                  <a:pt x="875" y="1420"/>
                </a:lnTo>
                <a:lnTo>
                  <a:pt x="899" y="1423"/>
                </a:lnTo>
                <a:lnTo>
                  <a:pt x="923" y="1426"/>
                </a:lnTo>
                <a:lnTo>
                  <a:pt x="949" y="1429"/>
                </a:lnTo>
                <a:lnTo>
                  <a:pt x="975" y="1430"/>
                </a:lnTo>
                <a:lnTo>
                  <a:pt x="1001" y="1433"/>
                </a:lnTo>
                <a:lnTo>
                  <a:pt x="1028" y="1433"/>
                </a:lnTo>
                <a:lnTo>
                  <a:pt x="1055" y="1435"/>
                </a:lnTo>
                <a:lnTo>
                  <a:pt x="1082" y="1436"/>
                </a:lnTo>
                <a:lnTo>
                  <a:pt x="1110" y="1436"/>
                </a:lnTo>
                <a:lnTo>
                  <a:pt x="1138" y="1435"/>
                </a:lnTo>
                <a:lnTo>
                  <a:pt x="1165" y="1435"/>
                </a:lnTo>
                <a:lnTo>
                  <a:pt x="1193" y="1433"/>
                </a:lnTo>
                <a:lnTo>
                  <a:pt x="1218" y="1430"/>
                </a:lnTo>
                <a:lnTo>
                  <a:pt x="1245" y="1429"/>
                </a:lnTo>
                <a:lnTo>
                  <a:pt x="1270" y="1425"/>
                </a:lnTo>
                <a:lnTo>
                  <a:pt x="1296" y="1422"/>
                </a:lnTo>
                <a:lnTo>
                  <a:pt x="1318" y="1418"/>
                </a:lnTo>
                <a:lnTo>
                  <a:pt x="1341" y="1412"/>
                </a:lnTo>
                <a:lnTo>
                  <a:pt x="1364" y="1406"/>
                </a:lnTo>
                <a:lnTo>
                  <a:pt x="1384" y="1400"/>
                </a:lnTo>
                <a:lnTo>
                  <a:pt x="1404" y="1393"/>
                </a:lnTo>
                <a:lnTo>
                  <a:pt x="1413" y="1389"/>
                </a:lnTo>
                <a:lnTo>
                  <a:pt x="1422" y="1385"/>
                </a:lnTo>
                <a:lnTo>
                  <a:pt x="1430" y="1381"/>
                </a:lnTo>
                <a:lnTo>
                  <a:pt x="1439" y="1376"/>
                </a:lnTo>
                <a:lnTo>
                  <a:pt x="1446" y="1371"/>
                </a:lnTo>
                <a:lnTo>
                  <a:pt x="1453" y="1366"/>
                </a:lnTo>
                <a:lnTo>
                  <a:pt x="1460" y="1361"/>
                </a:lnTo>
                <a:lnTo>
                  <a:pt x="1466" y="1356"/>
                </a:lnTo>
                <a:lnTo>
                  <a:pt x="1472" y="1351"/>
                </a:lnTo>
                <a:lnTo>
                  <a:pt x="1477" y="1345"/>
                </a:lnTo>
                <a:lnTo>
                  <a:pt x="1483" y="1338"/>
                </a:lnTo>
                <a:lnTo>
                  <a:pt x="1489" y="1331"/>
                </a:lnTo>
                <a:lnTo>
                  <a:pt x="1497" y="1316"/>
                </a:lnTo>
                <a:lnTo>
                  <a:pt x="1506" y="1301"/>
                </a:lnTo>
                <a:lnTo>
                  <a:pt x="1513" y="1283"/>
                </a:lnTo>
                <a:lnTo>
                  <a:pt x="1519" y="1265"/>
                </a:lnTo>
                <a:lnTo>
                  <a:pt x="1525" y="1246"/>
                </a:lnTo>
                <a:lnTo>
                  <a:pt x="1529" y="1226"/>
                </a:lnTo>
                <a:lnTo>
                  <a:pt x="1533" y="1205"/>
                </a:lnTo>
                <a:lnTo>
                  <a:pt x="1536" y="1183"/>
                </a:lnTo>
                <a:lnTo>
                  <a:pt x="1539" y="1161"/>
                </a:lnTo>
                <a:lnTo>
                  <a:pt x="1540" y="1138"/>
                </a:lnTo>
                <a:lnTo>
                  <a:pt x="1542" y="1114"/>
                </a:lnTo>
                <a:lnTo>
                  <a:pt x="1543" y="1089"/>
                </a:lnTo>
                <a:lnTo>
                  <a:pt x="1543" y="1066"/>
                </a:lnTo>
                <a:lnTo>
                  <a:pt x="1542" y="1041"/>
                </a:lnTo>
                <a:lnTo>
                  <a:pt x="1542" y="1016"/>
                </a:lnTo>
                <a:lnTo>
                  <a:pt x="1540" y="992"/>
                </a:lnTo>
                <a:lnTo>
                  <a:pt x="1537" y="944"/>
                </a:lnTo>
                <a:lnTo>
                  <a:pt x="1536" y="919"/>
                </a:lnTo>
                <a:lnTo>
                  <a:pt x="1535" y="895"/>
                </a:lnTo>
                <a:lnTo>
                  <a:pt x="1532" y="872"/>
                </a:lnTo>
                <a:lnTo>
                  <a:pt x="1530" y="849"/>
                </a:lnTo>
                <a:lnTo>
                  <a:pt x="1527" y="827"/>
                </a:lnTo>
                <a:lnTo>
                  <a:pt x="1526" y="805"/>
                </a:lnTo>
                <a:lnTo>
                  <a:pt x="1525" y="784"/>
                </a:lnTo>
                <a:lnTo>
                  <a:pt x="1522" y="764"/>
                </a:lnTo>
                <a:lnTo>
                  <a:pt x="1520" y="745"/>
                </a:lnTo>
                <a:lnTo>
                  <a:pt x="1519" y="728"/>
                </a:lnTo>
                <a:lnTo>
                  <a:pt x="1519" y="711"/>
                </a:lnTo>
                <a:lnTo>
                  <a:pt x="1517" y="695"/>
                </a:lnTo>
                <a:lnTo>
                  <a:pt x="1517" y="681"/>
                </a:lnTo>
                <a:lnTo>
                  <a:pt x="1516" y="667"/>
                </a:lnTo>
                <a:lnTo>
                  <a:pt x="1516" y="654"/>
                </a:lnTo>
                <a:lnTo>
                  <a:pt x="1516" y="641"/>
                </a:lnTo>
                <a:lnTo>
                  <a:pt x="1516" y="628"/>
                </a:lnTo>
                <a:lnTo>
                  <a:pt x="1516" y="615"/>
                </a:lnTo>
                <a:lnTo>
                  <a:pt x="1516" y="604"/>
                </a:lnTo>
                <a:lnTo>
                  <a:pt x="1516" y="592"/>
                </a:lnTo>
                <a:lnTo>
                  <a:pt x="1516" y="582"/>
                </a:lnTo>
                <a:lnTo>
                  <a:pt x="1516" y="571"/>
                </a:lnTo>
                <a:lnTo>
                  <a:pt x="1515" y="561"/>
                </a:lnTo>
                <a:lnTo>
                  <a:pt x="1515" y="551"/>
                </a:lnTo>
                <a:lnTo>
                  <a:pt x="1513" y="534"/>
                </a:lnTo>
                <a:lnTo>
                  <a:pt x="1510" y="515"/>
                </a:lnTo>
                <a:lnTo>
                  <a:pt x="1507" y="500"/>
                </a:lnTo>
                <a:lnTo>
                  <a:pt x="1505" y="493"/>
                </a:lnTo>
                <a:lnTo>
                  <a:pt x="1502" y="485"/>
                </a:lnTo>
                <a:lnTo>
                  <a:pt x="1499" y="478"/>
                </a:lnTo>
                <a:lnTo>
                  <a:pt x="1496" y="471"/>
                </a:lnTo>
                <a:lnTo>
                  <a:pt x="1492" y="464"/>
                </a:lnTo>
                <a:lnTo>
                  <a:pt x="1487" y="458"/>
                </a:lnTo>
                <a:lnTo>
                  <a:pt x="1482" y="451"/>
                </a:lnTo>
                <a:lnTo>
                  <a:pt x="1476" y="445"/>
                </a:lnTo>
                <a:lnTo>
                  <a:pt x="1470" y="440"/>
                </a:lnTo>
                <a:lnTo>
                  <a:pt x="1463" y="433"/>
                </a:lnTo>
                <a:lnTo>
                  <a:pt x="1456" y="427"/>
                </a:lnTo>
                <a:lnTo>
                  <a:pt x="1449" y="421"/>
                </a:lnTo>
                <a:lnTo>
                  <a:pt x="1439" y="415"/>
                </a:lnTo>
                <a:lnTo>
                  <a:pt x="1430" y="411"/>
                </a:lnTo>
                <a:lnTo>
                  <a:pt x="1420" y="405"/>
                </a:lnTo>
                <a:lnTo>
                  <a:pt x="1409" y="401"/>
                </a:lnTo>
                <a:lnTo>
                  <a:pt x="1396" y="397"/>
                </a:lnTo>
                <a:lnTo>
                  <a:pt x="1383" y="394"/>
                </a:lnTo>
                <a:lnTo>
                  <a:pt x="1367" y="390"/>
                </a:lnTo>
                <a:lnTo>
                  <a:pt x="1353" y="388"/>
                </a:lnTo>
                <a:lnTo>
                  <a:pt x="1337" y="385"/>
                </a:lnTo>
                <a:lnTo>
                  <a:pt x="1320" y="384"/>
                </a:lnTo>
                <a:lnTo>
                  <a:pt x="1303" y="383"/>
                </a:lnTo>
                <a:lnTo>
                  <a:pt x="1286" y="381"/>
                </a:lnTo>
                <a:lnTo>
                  <a:pt x="1267" y="381"/>
                </a:lnTo>
                <a:lnTo>
                  <a:pt x="1248" y="380"/>
                </a:lnTo>
                <a:lnTo>
                  <a:pt x="1210" y="378"/>
                </a:lnTo>
                <a:lnTo>
                  <a:pt x="1171" y="378"/>
                </a:lnTo>
                <a:lnTo>
                  <a:pt x="1131" y="377"/>
                </a:lnTo>
                <a:lnTo>
                  <a:pt x="1091" y="377"/>
                </a:lnTo>
                <a:lnTo>
                  <a:pt x="1052" y="374"/>
                </a:lnTo>
                <a:lnTo>
                  <a:pt x="1034" y="373"/>
                </a:lnTo>
                <a:lnTo>
                  <a:pt x="1015" y="371"/>
                </a:lnTo>
                <a:lnTo>
                  <a:pt x="998" y="370"/>
                </a:lnTo>
                <a:lnTo>
                  <a:pt x="981" y="367"/>
                </a:lnTo>
                <a:lnTo>
                  <a:pt x="964" y="364"/>
                </a:lnTo>
                <a:lnTo>
                  <a:pt x="948" y="361"/>
                </a:lnTo>
                <a:lnTo>
                  <a:pt x="932" y="358"/>
                </a:lnTo>
                <a:lnTo>
                  <a:pt x="918" y="354"/>
                </a:lnTo>
                <a:lnTo>
                  <a:pt x="903" y="348"/>
                </a:lnTo>
                <a:lnTo>
                  <a:pt x="891" y="343"/>
                </a:lnTo>
                <a:lnTo>
                  <a:pt x="879" y="337"/>
                </a:lnTo>
                <a:lnTo>
                  <a:pt x="868" y="330"/>
                </a:lnTo>
                <a:lnTo>
                  <a:pt x="858" y="323"/>
                </a:lnTo>
                <a:lnTo>
                  <a:pt x="848" y="314"/>
                </a:lnTo>
                <a:lnTo>
                  <a:pt x="839" y="306"/>
                </a:lnTo>
                <a:lnTo>
                  <a:pt x="830" y="296"/>
                </a:lnTo>
                <a:lnTo>
                  <a:pt x="822" y="286"/>
                </a:lnTo>
                <a:lnTo>
                  <a:pt x="815" y="276"/>
                </a:lnTo>
                <a:lnTo>
                  <a:pt x="808" y="264"/>
                </a:lnTo>
                <a:lnTo>
                  <a:pt x="802" y="254"/>
                </a:lnTo>
                <a:lnTo>
                  <a:pt x="789" y="231"/>
                </a:lnTo>
                <a:lnTo>
                  <a:pt x="777" y="207"/>
                </a:lnTo>
                <a:lnTo>
                  <a:pt x="766" y="184"/>
                </a:lnTo>
                <a:lnTo>
                  <a:pt x="755" y="160"/>
                </a:lnTo>
                <a:lnTo>
                  <a:pt x="742" y="137"/>
                </a:lnTo>
                <a:lnTo>
                  <a:pt x="736" y="126"/>
                </a:lnTo>
                <a:lnTo>
                  <a:pt x="729" y="116"/>
                </a:lnTo>
                <a:lnTo>
                  <a:pt x="722" y="104"/>
                </a:lnTo>
                <a:lnTo>
                  <a:pt x="715" y="94"/>
                </a:lnTo>
                <a:lnTo>
                  <a:pt x="707" y="86"/>
                </a:lnTo>
                <a:lnTo>
                  <a:pt x="699" y="76"/>
                </a:lnTo>
                <a:lnTo>
                  <a:pt x="690" y="67"/>
                </a:lnTo>
                <a:lnTo>
                  <a:pt x="680" y="60"/>
                </a:lnTo>
                <a:lnTo>
                  <a:pt x="670" y="53"/>
                </a:lnTo>
                <a:lnTo>
                  <a:pt x="660" y="46"/>
                </a:lnTo>
                <a:lnTo>
                  <a:pt x="649" y="40"/>
                </a:lnTo>
                <a:lnTo>
                  <a:pt x="636" y="36"/>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5" name="Rectangle 5"/>
          <p:cNvSpPr>
            <a:spLocks noChangeArrowheads="1"/>
          </p:cNvSpPr>
          <p:nvPr/>
        </p:nvSpPr>
        <p:spPr bwMode="auto">
          <a:xfrm>
            <a:off x="2570163" y="5189538"/>
            <a:ext cx="571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a:t>
            </a:r>
            <a:endParaRPr lang="en-US">
              <a:solidFill>
                <a:srgbClr val="000000"/>
              </a:solidFill>
              <a:ea typeface="ＭＳ Ｐゴシック" charset="0"/>
            </a:endParaRPr>
          </a:p>
        </p:txBody>
      </p:sp>
      <p:sp>
        <p:nvSpPr>
          <p:cNvPr id="15366" name="Rectangle 7"/>
          <p:cNvSpPr>
            <a:spLocks noChangeArrowheads="1"/>
          </p:cNvSpPr>
          <p:nvPr/>
        </p:nvSpPr>
        <p:spPr bwMode="auto">
          <a:xfrm>
            <a:off x="3963988" y="5386388"/>
            <a:ext cx="571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367" name="Rectangle 8"/>
          <p:cNvSpPr>
            <a:spLocks noChangeArrowheads="1"/>
          </p:cNvSpPr>
          <p:nvPr/>
        </p:nvSpPr>
        <p:spPr bwMode="auto">
          <a:xfrm>
            <a:off x="5357813" y="4903788"/>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68" name="Line 9"/>
          <p:cNvSpPr>
            <a:spLocks noChangeShapeType="1"/>
          </p:cNvSpPr>
          <p:nvPr/>
        </p:nvSpPr>
        <p:spPr bwMode="auto">
          <a:xfrm flipV="1">
            <a:off x="4768850" y="5149850"/>
            <a:ext cx="46038" cy="377825"/>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69" name="Rectangle 10"/>
          <p:cNvSpPr>
            <a:spLocks noChangeArrowheads="1"/>
          </p:cNvSpPr>
          <p:nvPr/>
        </p:nvSpPr>
        <p:spPr bwMode="auto">
          <a:xfrm>
            <a:off x="4573588" y="5197475"/>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0" name="Rectangle 11"/>
          <p:cNvSpPr>
            <a:spLocks noChangeArrowheads="1"/>
          </p:cNvSpPr>
          <p:nvPr/>
        </p:nvSpPr>
        <p:spPr bwMode="auto">
          <a:xfrm>
            <a:off x="5495925" y="6145213"/>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1" name="Line 12"/>
          <p:cNvSpPr>
            <a:spLocks noChangeShapeType="1"/>
          </p:cNvSpPr>
          <p:nvPr/>
        </p:nvSpPr>
        <p:spPr bwMode="auto">
          <a:xfrm>
            <a:off x="5046663" y="5813425"/>
            <a:ext cx="236537" cy="136525"/>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72" name="Rectangle 13"/>
          <p:cNvSpPr>
            <a:spLocks noChangeArrowheads="1"/>
          </p:cNvSpPr>
          <p:nvPr/>
        </p:nvSpPr>
        <p:spPr bwMode="auto">
          <a:xfrm>
            <a:off x="1292225" y="4614863"/>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grpSp>
        <p:nvGrpSpPr>
          <p:cNvPr id="183308" name="Group 14"/>
          <p:cNvGrpSpPr>
            <a:grpSpLocks/>
          </p:cNvGrpSpPr>
          <p:nvPr/>
        </p:nvGrpSpPr>
        <p:grpSpPr bwMode="auto">
          <a:xfrm>
            <a:off x="2362200" y="4246563"/>
            <a:ext cx="866775" cy="877887"/>
            <a:chOff x="1471" y="3433"/>
            <a:chExt cx="546" cy="553"/>
          </a:xfrm>
        </p:grpSpPr>
        <p:sp>
          <p:nvSpPr>
            <p:cNvPr id="15542" name="Freeform 15"/>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3" name="Freeform 16"/>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44" name="Line 17"/>
            <p:cNvSpPr>
              <a:spLocks noChangeShapeType="1"/>
            </p:cNvSpPr>
            <p:nvPr/>
          </p:nvSpPr>
          <p:spPr bwMode="auto">
            <a:xfrm>
              <a:off x="1548" y="3597"/>
              <a:ext cx="1" cy="7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5" name="Line 18"/>
            <p:cNvSpPr>
              <a:spLocks noChangeShapeType="1"/>
            </p:cNvSpPr>
            <p:nvPr/>
          </p:nvSpPr>
          <p:spPr bwMode="auto">
            <a:xfrm>
              <a:off x="2016" y="3597"/>
              <a:ext cx="1" cy="7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6" name="Rectangle 19"/>
            <p:cNvSpPr>
              <a:spLocks noChangeArrowheads="1"/>
            </p:cNvSpPr>
            <p:nvPr/>
          </p:nvSpPr>
          <p:spPr bwMode="auto">
            <a:xfrm>
              <a:off x="1548" y="3591"/>
              <a:ext cx="304" cy="87"/>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47" name="Rectangle 20"/>
            <p:cNvSpPr>
              <a:spLocks noChangeArrowheads="1"/>
            </p:cNvSpPr>
            <p:nvPr/>
          </p:nvSpPr>
          <p:spPr bwMode="auto">
            <a:xfrm>
              <a:off x="1700" y="3640"/>
              <a:ext cx="7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548" name="Freeform 21"/>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9" name="Freeform 22"/>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50" name="Line 23"/>
            <p:cNvSpPr>
              <a:spLocks noChangeShapeType="1"/>
            </p:cNvSpPr>
            <p:nvPr/>
          </p:nvSpPr>
          <p:spPr bwMode="auto">
            <a:xfrm flipV="1">
              <a:off x="1657" y="3541"/>
              <a:ext cx="83" cy="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1" name="Line 24"/>
            <p:cNvSpPr>
              <a:spLocks noChangeShapeType="1"/>
            </p:cNvSpPr>
            <p:nvPr/>
          </p:nvSpPr>
          <p:spPr bwMode="auto">
            <a:xfrm>
              <a:off x="1816" y="3624"/>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2" name="Line 25"/>
            <p:cNvSpPr>
              <a:spLocks noChangeShapeType="1"/>
            </p:cNvSpPr>
            <p:nvPr/>
          </p:nvSpPr>
          <p:spPr bwMode="auto">
            <a:xfrm>
              <a:off x="1733" y="3543"/>
              <a:ext cx="87" cy="8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3" name="Line 26"/>
            <p:cNvSpPr>
              <a:spLocks noChangeShapeType="1"/>
            </p:cNvSpPr>
            <p:nvPr/>
          </p:nvSpPr>
          <p:spPr bwMode="auto">
            <a:xfrm>
              <a:off x="1657" y="3621"/>
              <a:ext cx="83" cy="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4" name="Line 27"/>
            <p:cNvSpPr>
              <a:spLocks noChangeShapeType="1"/>
            </p:cNvSpPr>
            <p:nvPr/>
          </p:nvSpPr>
          <p:spPr bwMode="auto">
            <a:xfrm>
              <a:off x="1816" y="3540"/>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5" name="Line 28"/>
            <p:cNvSpPr>
              <a:spLocks noChangeShapeType="1"/>
            </p:cNvSpPr>
            <p:nvPr/>
          </p:nvSpPr>
          <p:spPr bwMode="auto">
            <a:xfrm flipV="1">
              <a:off x="1733" y="3540"/>
              <a:ext cx="87" cy="8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6" name="Rectangle 29"/>
            <p:cNvSpPr>
              <a:spLocks noChangeArrowheads="1"/>
            </p:cNvSpPr>
            <p:nvPr/>
          </p:nvSpPr>
          <p:spPr bwMode="auto">
            <a:xfrm>
              <a:off x="1471" y="3433"/>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557" name="Rectangle 30"/>
            <p:cNvSpPr>
              <a:spLocks noChangeArrowheads="1"/>
            </p:cNvSpPr>
            <p:nvPr/>
          </p:nvSpPr>
          <p:spPr bwMode="auto">
            <a:xfrm>
              <a:off x="1770" y="3723"/>
              <a:ext cx="8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b</a:t>
              </a:r>
              <a:endParaRPr lang="en-US">
                <a:solidFill>
                  <a:srgbClr val="000000"/>
                </a:solidFill>
                <a:ea typeface="ＭＳ Ｐゴシック" charset="0"/>
              </a:endParaRPr>
            </a:p>
          </p:txBody>
        </p:sp>
        <p:sp>
          <p:nvSpPr>
            <p:cNvPr id="15558" name="Rectangle 31"/>
            <p:cNvSpPr>
              <a:spLocks noChangeArrowheads="1"/>
            </p:cNvSpPr>
            <p:nvPr/>
          </p:nvSpPr>
          <p:spPr bwMode="auto">
            <a:xfrm>
              <a:off x="1925" y="3750"/>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09" name="Group 32"/>
          <p:cNvGrpSpPr>
            <a:grpSpLocks/>
          </p:cNvGrpSpPr>
          <p:nvPr/>
        </p:nvGrpSpPr>
        <p:grpSpPr bwMode="auto">
          <a:xfrm>
            <a:off x="1047750" y="4652963"/>
            <a:ext cx="749300" cy="576262"/>
            <a:chOff x="660" y="3201"/>
            <a:chExt cx="472" cy="363"/>
          </a:xfrm>
        </p:grpSpPr>
        <p:sp>
          <p:nvSpPr>
            <p:cNvPr id="15528" name="Freeform 33"/>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29" name="Freeform 34"/>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0" name="Line 35"/>
            <p:cNvSpPr>
              <a:spLocks noChangeShapeType="1"/>
            </p:cNvSpPr>
            <p:nvPr/>
          </p:nvSpPr>
          <p:spPr bwMode="auto">
            <a:xfrm>
              <a:off x="664" y="3433"/>
              <a:ext cx="1" cy="7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1" name="Line 36"/>
            <p:cNvSpPr>
              <a:spLocks noChangeShapeType="1"/>
            </p:cNvSpPr>
            <p:nvPr/>
          </p:nvSpPr>
          <p:spPr bwMode="auto">
            <a:xfrm>
              <a:off x="1131" y="3433"/>
              <a:ext cx="1" cy="7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2" name="Rectangle 37"/>
            <p:cNvSpPr>
              <a:spLocks noChangeArrowheads="1"/>
            </p:cNvSpPr>
            <p:nvPr/>
          </p:nvSpPr>
          <p:spPr bwMode="auto">
            <a:xfrm>
              <a:off x="664" y="3426"/>
              <a:ext cx="302" cy="87"/>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33" name="Freeform 38"/>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34" name="Freeform 39"/>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5" name="Line 40"/>
            <p:cNvSpPr>
              <a:spLocks noChangeShapeType="1"/>
            </p:cNvSpPr>
            <p:nvPr/>
          </p:nvSpPr>
          <p:spPr bwMode="auto">
            <a:xfrm flipV="1">
              <a:off x="773" y="3376"/>
              <a:ext cx="81"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6" name="Line 41"/>
            <p:cNvSpPr>
              <a:spLocks noChangeShapeType="1"/>
            </p:cNvSpPr>
            <p:nvPr/>
          </p:nvSpPr>
          <p:spPr bwMode="auto">
            <a:xfrm>
              <a:off x="930" y="3459"/>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7" name="Line 42"/>
            <p:cNvSpPr>
              <a:spLocks noChangeShapeType="1"/>
            </p:cNvSpPr>
            <p:nvPr/>
          </p:nvSpPr>
          <p:spPr bwMode="auto">
            <a:xfrm>
              <a:off x="847" y="3379"/>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8" name="Line 43"/>
            <p:cNvSpPr>
              <a:spLocks noChangeShapeType="1"/>
            </p:cNvSpPr>
            <p:nvPr/>
          </p:nvSpPr>
          <p:spPr bwMode="auto">
            <a:xfrm>
              <a:off x="773" y="3456"/>
              <a:ext cx="81"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9" name="Line 44"/>
            <p:cNvSpPr>
              <a:spLocks noChangeShapeType="1"/>
            </p:cNvSpPr>
            <p:nvPr/>
          </p:nvSpPr>
          <p:spPr bwMode="auto">
            <a:xfrm>
              <a:off x="930" y="3376"/>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0" name="Line 45"/>
            <p:cNvSpPr>
              <a:spLocks noChangeShapeType="1"/>
            </p:cNvSpPr>
            <p:nvPr/>
          </p:nvSpPr>
          <p:spPr bwMode="auto">
            <a:xfrm flipV="1">
              <a:off x="847" y="3376"/>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1" name="Rectangle 46"/>
            <p:cNvSpPr>
              <a:spLocks noChangeArrowheads="1"/>
            </p:cNvSpPr>
            <p:nvPr/>
          </p:nvSpPr>
          <p:spPr bwMode="auto">
            <a:xfrm>
              <a:off x="725" y="3201"/>
              <a:ext cx="7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a</a:t>
              </a:r>
              <a:endParaRPr lang="en-US">
                <a:solidFill>
                  <a:srgbClr val="000000"/>
                </a:solidFill>
                <a:ea typeface="ＭＳ Ｐゴシック" charset="0"/>
              </a:endParaRPr>
            </a:p>
          </p:txBody>
        </p:sp>
      </p:grpSp>
      <p:grpSp>
        <p:nvGrpSpPr>
          <p:cNvPr id="183310" name="Group 47"/>
          <p:cNvGrpSpPr>
            <a:grpSpLocks/>
          </p:cNvGrpSpPr>
          <p:nvPr/>
        </p:nvGrpSpPr>
        <p:grpSpPr bwMode="auto">
          <a:xfrm>
            <a:off x="1042988" y="3702050"/>
            <a:ext cx="941387" cy="704850"/>
            <a:chOff x="657" y="2629"/>
            <a:chExt cx="593" cy="444"/>
          </a:xfrm>
        </p:grpSpPr>
        <p:sp>
          <p:nvSpPr>
            <p:cNvPr id="15525" name="Rectangle 48"/>
            <p:cNvSpPr>
              <a:spLocks noChangeArrowheads="1"/>
            </p:cNvSpPr>
            <p:nvPr/>
          </p:nvSpPr>
          <p:spPr bwMode="auto">
            <a:xfrm>
              <a:off x="657" y="2629"/>
              <a:ext cx="556"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C</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(RIP intra</a:t>
              </a:r>
            </a:p>
          </p:txBody>
        </p:sp>
        <p:sp>
          <p:nvSpPr>
            <p:cNvPr id="15526" name="Rectangle 49"/>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27" name="Rectangle 50"/>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sp>
        <p:nvSpPr>
          <p:cNvPr id="15378" name="Line 58"/>
          <p:cNvSpPr>
            <a:spLocks noChangeShapeType="1"/>
          </p:cNvSpPr>
          <p:nvPr/>
        </p:nvSpPr>
        <p:spPr bwMode="auto">
          <a:xfrm flipV="1">
            <a:off x="1784350" y="4557713"/>
            <a:ext cx="696913" cy="42068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379" name="Rectangle 59"/>
          <p:cNvSpPr>
            <a:spLocks noChangeArrowheads="1"/>
          </p:cNvSpPr>
          <p:nvPr/>
        </p:nvSpPr>
        <p:spPr bwMode="auto">
          <a:xfrm>
            <a:off x="5529263" y="6178550"/>
            <a:ext cx="3032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c</a:t>
            </a:r>
            <a:endParaRPr lang="en-US">
              <a:solidFill>
                <a:srgbClr val="000000"/>
              </a:solidFill>
              <a:ea typeface="ＭＳ Ｐゴシック" charset="0"/>
            </a:endParaRPr>
          </a:p>
        </p:txBody>
      </p:sp>
      <p:grpSp>
        <p:nvGrpSpPr>
          <p:cNvPr id="183315" name="Group 60"/>
          <p:cNvGrpSpPr>
            <a:grpSpLocks/>
          </p:cNvGrpSpPr>
          <p:nvPr/>
        </p:nvGrpSpPr>
        <p:grpSpPr bwMode="auto">
          <a:xfrm>
            <a:off x="6900863" y="3830638"/>
            <a:ext cx="1058862" cy="704850"/>
            <a:chOff x="657" y="2629"/>
            <a:chExt cx="667" cy="444"/>
          </a:xfrm>
        </p:grpSpPr>
        <p:sp>
          <p:nvSpPr>
            <p:cNvPr id="15517" name="Rectangle 6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B</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8" name="Rectangle 6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9" name="Rectangle 6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6" name="Group 64"/>
          <p:cNvGrpSpPr>
            <a:grpSpLocks/>
          </p:cNvGrpSpPr>
          <p:nvPr/>
        </p:nvGrpSpPr>
        <p:grpSpPr bwMode="auto">
          <a:xfrm>
            <a:off x="4483100" y="3914775"/>
            <a:ext cx="1058863" cy="704850"/>
            <a:chOff x="657" y="2629"/>
            <a:chExt cx="667" cy="444"/>
          </a:xfrm>
        </p:grpSpPr>
        <p:sp>
          <p:nvSpPr>
            <p:cNvPr id="15514" name="Rectangle 65"/>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A</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5" name="Rectangle 66"/>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6" name="Rectangle 6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7" name="Group 68"/>
          <p:cNvGrpSpPr>
            <a:grpSpLocks/>
          </p:cNvGrpSpPr>
          <p:nvPr/>
        </p:nvGrpSpPr>
        <p:grpSpPr bwMode="auto">
          <a:xfrm>
            <a:off x="5264150" y="5878513"/>
            <a:ext cx="749300" cy="347662"/>
            <a:chOff x="1811" y="2493"/>
            <a:chExt cx="472" cy="219"/>
          </a:xfrm>
        </p:grpSpPr>
        <p:sp>
          <p:nvSpPr>
            <p:cNvPr id="15501" name="Freeform 6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2" name="Freeform 7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3" name="Line 7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4" name="Line 7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5" name="Rectangle 7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06" name="Freeform 7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7" name="Freeform 7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8" name="Line 7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9" name="Line 7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0" name="Line 7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1" name="Line 7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2" name="Line 8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3" name="Line 8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18" name="Group 82"/>
          <p:cNvGrpSpPr>
            <a:grpSpLocks/>
          </p:cNvGrpSpPr>
          <p:nvPr/>
        </p:nvGrpSpPr>
        <p:grpSpPr bwMode="auto">
          <a:xfrm>
            <a:off x="4367213" y="5507038"/>
            <a:ext cx="749300" cy="347662"/>
            <a:chOff x="1811" y="2493"/>
            <a:chExt cx="472" cy="219"/>
          </a:xfrm>
        </p:grpSpPr>
        <p:sp>
          <p:nvSpPr>
            <p:cNvPr id="15488" name="Freeform 8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9" name="Freeform 8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0" name="Line 8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1" name="Line 8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2" name="Rectangle 8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93" name="Freeform 8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94" name="Freeform 8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5" name="Line 9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6" name="Line 9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7" name="Line 9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8" name="Line 9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9" name="Line 9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0" name="Line 9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sp>
        <p:nvSpPr>
          <p:cNvPr id="15384" name="Line 96"/>
          <p:cNvSpPr>
            <a:spLocks noChangeShapeType="1"/>
          </p:cNvSpPr>
          <p:nvPr/>
        </p:nvSpPr>
        <p:spPr bwMode="auto">
          <a:xfrm flipV="1">
            <a:off x="5118100" y="5578475"/>
            <a:ext cx="762000" cy="65088"/>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85" name="Line 97"/>
          <p:cNvSpPr>
            <a:spLocks noChangeShapeType="1"/>
          </p:cNvSpPr>
          <p:nvPr/>
        </p:nvSpPr>
        <p:spPr bwMode="auto">
          <a:xfrm flipV="1">
            <a:off x="5916613" y="5730875"/>
            <a:ext cx="115887" cy="173038"/>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nvGrpSpPr>
          <p:cNvPr id="183321" name="Group 98"/>
          <p:cNvGrpSpPr>
            <a:grpSpLocks/>
          </p:cNvGrpSpPr>
          <p:nvPr/>
        </p:nvGrpSpPr>
        <p:grpSpPr bwMode="auto">
          <a:xfrm>
            <a:off x="5892800" y="5443538"/>
            <a:ext cx="749300" cy="347662"/>
            <a:chOff x="1811" y="2493"/>
            <a:chExt cx="472" cy="219"/>
          </a:xfrm>
        </p:grpSpPr>
        <p:sp>
          <p:nvSpPr>
            <p:cNvPr id="15475" name="Freeform 9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76" name="Freeform 10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77" name="Line 10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8" name="Line 10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9" name="Rectangle 10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80" name="Freeform 10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1" name="Freeform 10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82" name="Line 10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3" name="Line 10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4" name="Line 10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5" name="Line 10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6" name="Line 11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7" name="Line 11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2" name="Group 112"/>
          <p:cNvGrpSpPr>
            <a:grpSpLocks/>
          </p:cNvGrpSpPr>
          <p:nvPr/>
        </p:nvGrpSpPr>
        <p:grpSpPr bwMode="auto">
          <a:xfrm>
            <a:off x="4452938" y="5013325"/>
            <a:ext cx="749300" cy="347663"/>
            <a:chOff x="1811" y="2493"/>
            <a:chExt cx="472" cy="219"/>
          </a:xfrm>
        </p:grpSpPr>
        <p:sp>
          <p:nvSpPr>
            <p:cNvPr id="15462" name="Freeform 11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3" name="Freeform 11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4" name="Line 11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5" name="Line 11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6" name="Rectangle 11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67" name="Freeform 11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8" name="Freeform 11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9" name="Line 12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0" name="Line 12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1" name="Line 12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2" name="Line 12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3" name="Line 12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4" name="Line 12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sp>
        <p:nvSpPr>
          <p:cNvPr id="15388" name="Line 126"/>
          <p:cNvSpPr>
            <a:spLocks noChangeShapeType="1"/>
          </p:cNvSpPr>
          <p:nvPr/>
        </p:nvSpPr>
        <p:spPr bwMode="auto">
          <a:xfrm flipV="1">
            <a:off x="7477125" y="5046663"/>
            <a:ext cx="422275" cy="284162"/>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89" name="Line 127"/>
          <p:cNvSpPr>
            <a:spLocks noChangeShapeType="1"/>
          </p:cNvSpPr>
          <p:nvPr/>
        </p:nvSpPr>
        <p:spPr bwMode="auto">
          <a:xfrm>
            <a:off x="7602538" y="5416550"/>
            <a:ext cx="1027112" cy="495300"/>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90" name="Line 128"/>
          <p:cNvSpPr>
            <a:spLocks noChangeShapeType="1"/>
          </p:cNvSpPr>
          <p:nvPr/>
        </p:nvSpPr>
        <p:spPr bwMode="auto">
          <a:xfrm flipH="1" flipV="1">
            <a:off x="8361363" y="5037138"/>
            <a:ext cx="423862" cy="782637"/>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nvGrpSpPr>
          <p:cNvPr id="183326" name="Group 129"/>
          <p:cNvGrpSpPr>
            <a:grpSpLocks/>
          </p:cNvGrpSpPr>
          <p:nvPr/>
        </p:nvGrpSpPr>
        <p:grpSpPr bwMode="auto">
          <a:xfrm>
            <a:off x="7818438" y="4813300"/>
            <a:ext cx="749300" cy="347663"/>
            <a:chOff x="1811" y="2493"/>
            <a:chExt cx="472" cy="219"/>
          </a:xfrm>
        </p:grpSpPr>
        <p:sp>
          <p:nvSpPr>
            <p:cNvPr id="15449"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0" name="Freeform 13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1" name="Line 13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2" name="Line 13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3" name="Rectangle 13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54"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5" name="Freeform 13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6" name="Line 13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7" name="Line 13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8" name="Line 13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9" name="Line 14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0" name="Line 14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1" name="Line 14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7" name="Group 143"/>
          <p:cNvGrpSpPr>
            <a:grpSpLocks/>
          </p:cNvGrpSpPr>
          <p:nvPr/>
        </p:nvGrpSpPr>
        <p:grpSpPr bwMode="auto">
          <a:xfrm>
            <a:off x="6850063" y="5192713"/>
            <a:ext cx="749300" cy="347662"/>
            <a:chOff x="1811" y="2493"/>
            <a:chExt cx="472" cy="219"/>
          </a:xfrm>
        </p:grpSpPr>
        <p:sp>
          <p:nvSpPr>
            <p:cNvPr id="15436"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37" name="Freeform 14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8" name="Line 14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9" name="Line 14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0" name="Rectangle 14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41"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42" name="Freeform 15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43" name="Line 15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4" name="Line 15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5" name="Line 15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6" name="Line 15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7" name="Line 15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8" name="Line 15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8" name="Group 157"/>
          <p:cNvGrpSpPr>
            <a:grpSpLocks/>
          </p:cNvGrpSpPr>
          <p:nvPr/>
        </p:nvGrpSpPr>
        <p:grpSpPr bwMode="auto">
          <a:xfrm>
            <a:off x="8394700" y="5705475"/>
            <a:ext cx="749300" cy="347663"/>
            <a:chOff x="1811" y="2493"/>
            <a:chExt cx="472" cy="219"/>
          </a:xfrm>
        </p:grpSpPr>
        <p:sp>
          <p:nvSpPr>
            <p:cNvPr id="15423" name="Freeform 15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25" name="Line 16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26" name="Line 16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27" name="Rectangle 16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28" name="Freeform 16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0" name="Line 16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1" name="Line 16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2" name="Line 16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3" name="Line 16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4" name="Line 16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5" name="Line 17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5" name="Group 196"/>
          <p:cNvGrpSpPr>
            <a:grpSpLocks/>
          </p:cNvGrpSpPr>
          <p:nvPr/>
        </p:nvGrpSpPr>
        <p:grpSpPr bwMode="auto">
          <a:xfrm>
            <a:off x="3173413" y="4540250"/>
            <a:ext cx="3721100" cy="1058863"/>
            <a:chOff x="3173413" y="4540250"/>
            <a:chExt cx="3721100" cy="1058863"/>
          </a:xfrm>
        </p:grpSpPr>
        <p:sp>
          <p:nvSpPr>
            <p:cNvPr id="15418" name="Rectangle 6"/>
            <p:cNvSpPr>
              <a:spLocks noChangeArrowheads="1"/>
            </p:cNvSpPr>
            <p:nvPr/>
          </p:nvSpPr>
          <p:spPr bwMode="auto">
            <a:xfrm>
              <a:off x="3521075" y="4981575"/>
              <a:ext cx="5492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eBGP</a:t>
              </a:r>
            </a:p>
          </p:txBody>
        </p:sp>
        <p:grpSp>
          <p:nvGrpSpPr>
            <p:cNvPr id="183354" name="Group 188"/>
            <p:cNvGrpSpPr>
              <a:grpSpLocks/>
            </p:cNvGrpSpPr>
            <p:nvPr/>
          </p:nvGrpSpPr>
          <p:grpSpPr bwMode="auto">
            <a:xfrm>
              <a:off x="3173413" y="4540250"/>
              <a:ext cx="3721100" cy="1058863"/>
              <a:chOff x="3173413" y="4540250"/>
              <a:chExt cx="3721100" cy="1058863"/>
            </a:xfrm>
          </p:grpSpPr>
          <p:sp>
            <p:nvSpPr>
              <p:cNvPr id="15420" name="Line 171"/>
              <p:cNvSpPr>
                <a:spLocks noChangeShapeType="1"/>
              </p:cNvSpPr>
              <p:nvPr/>
            </p:nvSpPr>
            <p:spPr bwMode="auto">
              <a:xfrm>
                <a:off x="3173413" y="4667250"/>
                <a:ext cx="1277937" cy="52228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21" name="Line 172"/>
              <p:cNvSpPr>
                <a:spLocks noChangeShapeType="1"/>
              </p:cNvSpPr>
              <p:nvPr/>
            </p:nvSpPr>
            <p:spPr bwMode="auto">
              <a:xfrm flipV="1">
                <a:off x="6594475" y="5476875"/>
                <a:ext cx="295275" cy="12223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22" name="Line 173"/>
              <p:cNvSpPr>
                <a:spLocks noChangeShapeType="1"/>
              </p:cNvSpPr>
              <p:nvPr/>
            </p:nvSpPr>
            <p:spPr bwMode="auto">
              <a:xfrm>
                <a:off x="3225800" y="4540250"/>
                <a:ext cx="3668713" cy="73818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grpSp>
      </p:grpSp>
      <p:grpSp>
        <p:nvGrpSpPr>
          <p:cNvPr id="17" name="Group 190"/>
          <p:cNvGrpSpPr>
            <a:grpSpLocks/>
          </p:cNvGrpSpPr>
          <p:nvPr/>
        </p:nvGrpSpPr>
        <p:grpSpPr bwMode="auto">
          <a:xfrm>
            <a:off x="2468563" y="4297363"/>
            <a:ext cx="5145087" cy="1597025"/>
            <a:chOff x="2468563" y="4297363"/>
            <a:chExt cx="5145087" cy="1597025"/>
          </a:xfrm>
        </p:grpSpPr>
        <p:sp>
          <p:nvSpPr>
            <p:cNvPr id="15414" name="Oval 175"/>
            <p:cNvSpPr>
              <a:spLocks noChangeArrowheads="1"/>
            </p:cNvSpPr>
            <p:nvPr/>
          </p:nvSpPr>
          <p:spPr bwMode="auto">
            <a:xfrm>
              <a:off x="2468563" y="4297363"/>
              <a:ext cx="841375" cy="512762"/>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5" name="Oval 176"/>
            <p:cNvSpPr>
              <a:spLocks noChangeArrowheads="1"/>
            </p:cNvSpPr>
            <p:nvPr/>
          </p:nvSpPr>
          <p:spPr bwMode="auto">
            <a:xfrm>
              <a:off x="4413250" y="4926013"/>
              <a:ext cx="841375" cy="511175"/>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6" name="Oval 177"/>
            <p:cNvSpPr>
              <a:spLocks noChangeArrowheads="1"/>
            </p:cNvSpPr>
            <p:nvPr/>
          </p:nvSpPr>
          <p:spPr bwMode="auto">
            <a:xfrm>
              <a:off x="6772275" y="5089525"/>
              <a:ext cx="841375" cy="512763"/>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7" name="Oval 178"/>
            <p:cNvSpPr>
              <a:spLocks noChangeArrowheads="1"/>
            </p:cNvSpPr>
            <p:nvPr/>
          </p:nvSpPr>
          <p:spPr bwMode="auto">
            <a:xfrm>
              <a:off x="5857875" y="5383213"/>
              <a:ext cx="841375" cy="511175"/>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grpSp>
      <p:grpSp>
        <p:nvGrpSpPr>
          <p:cNvPr id="18" name="Group 193"/>
          <p:cNvGrpSpPr>
            <a:grpSpLocks/>
          </p:cNvGrpSpPr>
          <p:nvPr/>
        </p:nvGrpSpPr>
        <p:grpSpPr bwMode="auto">
          <a:xfrm>
            <a:off x="5208588" y="5097463"/>
            <a:ext cx="798512" cy="419100"/>
            <a:chOff x="5208588" y="5097463"/>
            <a:chExt cx="798512" cy="419100"/>
          </a:xfrm>
        </p:grpSpPr>
        <p:sp>
          <p:nvSpPr>
            <p:cNvPr id="15412" name="Line 174"/>
            <p:cNvSpPr>
              <a:spLocks noChangeShapeType="1"/>
            </p:cNvSpPr>
            <p:nvPr/>
          </p:nvSpPr>
          <p:spPr bwMode="auto">
            <a:xfrm>
              <a:off x="5208588" y="5222875"/>
              <a:ext cx="739775" cy="293688"/>
            </a:xfrm>
            <a:prstGeom prst="line">
              <a:avLst/>
            </a:prstGeom>
            <a:noFill/>
            <a:ln w="38100">
              <a:solidFill>
                <a:srgbClr val="FF0000"/>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13" name="Rectangle 6"/>
            <p:cNvSpPr>
              <a:spLocks noChangeArrowheads="1"/>
            </p:cNvSpPr>
            <p:nvPr/>
          </p:nvSpPr>
          <p:spPr bwMode="auto">
            <a:xfrm>
              <a:off x="5521325" y="5097463"/>
              <a:ext cx="4857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iBGP</a:t>
              </a:r>
            </a:p>
          </p:txBody>
        </p:sp>
      </p:grpSp>
      <p:grpSp>
        <p:nvGrpSpPr>
          <p:cNvPr id="19" name="Group 183"/>
          <p:cNvGrpSpPr>
            <a:grpSpLocks/>
          </p:cNvGrpSpPr>
          <p:nvPr/>
        </p:nvGrpSpPr>
        <p:grpSpPr bwMode="auto">
          <a:xfrm>
            <a:off x="6764338" y="1974850"/>
            <a:ext cx="2176463" cy="3114675"/>
            <a:chOff x="6800850" y="1975604"/>
            <a:chExt cx="2176463" cy="3113921"/>
          </a:xfrm>
        </p:grpSpPr>
        <p:sp>
          <p:nvSpPr>
            <p:cNvPr id="15410" name="Rectangle 179"/>
            <p:cNvSpPr>
              <a:spLocks noChangeArrowheads="1"/>
            </p:cNvSpPr>
            <p:nvPr/>
          </p:nvSpPr>
          <p:spPr bwMode="auto">
            <a:xfrm>
              <a:off x="6800850" y="1975604"/>
              <a:ext cx="2176463" cy="1630821"/>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defRPr/>
              </a:pPr>
              <a:r>
                <a:rPr lang="en-US" altLang="zh-CN" sz="2000" dirty="0">
                  <a:solidFill>
                    <a:srgbClr val="000000"/>
                  </a:solidFill>
                  <a:latin typeface="+mn-ea"/>
                  <a:ea typeface="+mn-ea"/>
                  <a:cs typeface="宋体" charset="0"/>
                </a:rPr>
                <a:t>Gateway routers participate in </a:t>
              </a:r>
              <a:r>
                <a:rPr lang="en-US" altLang="zh-CN" sz="2000" dirty="0" err="1">
                  <a:solidFill>
                    <a:srgbClr val="000000"/>
                  </a:solidFill>
                  <a:latin typeface="+mn-ea"/>
                  <a:ea typeface="+mn-ea"/>
                  <a:cs typeface="宋体" charset="0"/>
                </a:rPr>
                <a:t>intradomain</a:t>
              </a:r>
              <a:r>
                <a:rPr lang="en-US" altLang="zh-CN" sz="2000" dirty="0">
                  <a:solidFill>
                    <a:srgbClr val="000000"/>
                  </a:solidFill>
                  <a:latin typeface="+mn-ea"/>
                  <a:ea typeface="+mn-ea"/>
                  <a:cs typeface="宋体" charset="0"/>
                </a:rPr>
                <a:t> to learn internal routes.</a:t>
              </a:r>
              <a:endParaRPr lang="en-US" sz="2000" dirty="0">
                <a:solidFill>
                  <a:srgbClr val="000000"/>
                </a:solidFill>
                <a:latin typeface="+mn-ea"/>
                <a:ea typeface="+mn-ea"/>
              </a:endParaRPr>
            </a:p>
          </p:txBody>
        </p:sp>
        <p:cxnSp>
          <p:nvCxnSpPr>
            <p:cNvPr id="183346" name="Straight Arrow Connector 181"/>
            <p:cNvCxnSpPr>
              <a:cxnSpLocks noChangeShapeType="1"/>
              <a:stCxn id="15410" idx="2"/>
              <a:endCxn id="15416" idx="0"/>
            </p:cNvCxnSpPr>
            <p:nvPr/>
          </p:nvCxnSpPr>
          <p:spPr bwMode="auto">
            <a:xfrm flipH="1">
              <a:off x="7229475" y="3606425"/>
              <a:ext cx="659607" cy="1483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0" name="Group 189"/>
          <p:cNvGrpSpPr>
            <a:grpSpLocks/>
          </p:cNvGrpSpPr>
          <p:nvPr/>
        </p:nvGrpSpPr>
        <p:grpSpPr bwMode="auto">
          <a:xfrm>
            <a:off x="1292224" y="5253037"/>
            <a:ext cx="2874963" cy="1605955"/>
            <a:chOff x="1024528" y="4901935"/>
            <a:chExt cx="2876912" cy="1606908"/>
          </a:xfrm>
        </p:grpSpPr>
        <p:sp>
          <p:nvSpPr>
            <p:cNvPr id="15408" name="Rectangle 185"/>
            <p:cNvSpPr>
              <a:spLocks noChangeArrowheads="1"/>
            </p:cNvSpPr>
            <p:nvPr/>
          </p:nvSpPr>
          <p:spPr bwMode="auto">
            <a:xfrm>
              <a:off x="1024528" y="5584965"/>
              <a:ext cx="2876912" cy="923878"/>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Gateway routers of diff. auto. systems exchange routes using </a:t>
              </a:r>
              <a:r>
                <a:rPr lang="en-US" altLang="zh-CN" sz="1800" dirty="0" err="1">
                  <a:solidFill>
                    <a:srgbClr val="000000"/>
                  </a:solidFill>
                  <a:ea typeface="宋体" charset="-122"/>
                </a:rPr>
                <a:t>eBGP</a:t>
              </a:r>
              <a:endParaRPr lang="en-US" altLang="en-US" sz="1800" dirty="0">
                <a:solidFill>
                  <a:srgbClr val="000000"/>
                </a:solidFill>
              </a:endParaRPr>
            </a:p>
          </p:txBody>
        </p:sp>
        <p:cxnSp>
          <p:nvCxnSpPr>
            <p:cNvPr id="183344" name="Straight Arrow Connector 186"/>
            <p:cNvCxnSpPr>
              <a:cxnSpLocks noChangeShapeType="1"/>
            </p:cNvCxnSpPr>
            <p:nvPr/>
          </p:nvCxnSpPr>
          <p:spPr bwMode="auto">
            <a:xfrm rot="5400000" flipH="1" flipV="1">
              <a:off x="3217369" y="5086133"/>
              <a:ext cx="657618" cy="28922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1" name="Group 190"/>
          <p:cNvGrpSpPr>
            <a:grpSpLocks/>
          </p:cNvGrpSpPr>
          <p:nvPr/>
        </p:nvGrpSpPr>
        <p:grpSpPr bwMode="auto">
          <a:xfrm>
            <a:off x="4360070" y="2422525"/>
            <a:ext cx="2343150" cy="2938462"/>
            <a:chOff x="6801645" y="3083950"/>
            <a:chExt cx="2343150" cy="2939181"/>
          </a:xfrm>
        </p:grpSpPr>
        <p:sp>
          <p:nvSpPr>
            <p:cNvPr id="15406" name="Rectangle 191"/>
            <p:cNvSpPr>
              <a:spLocks noChangeArrowheads="1"/>
            </p:cNvSpPr>
            <p:nvPr/>
          </p:nvSpPr>
          <p:spPr bwMode="auto">
            <a:xfrm>
              <a:off x="6801645" y="3083950"/>
              <a:ext cx="2343150" cy="1323763"/>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defRPr/>
              </a:pPr>
              <a:r>
                <a:rPr lang="en-US" altLang="zh-CN" sz="2000" dirty="0">
                  <a:solidFill>
                    <a:srgbClr val="000000"/>
                  </a:solidFill>
                  <a:latin typeface="+mn-lt"/>
                  <a:ea typeface="+mn-ea"/>
                  <a:cs typeface="宋体" charset="0"/>
                </a:rPr>
                <a:t>Gateway routers of same AS share learned external</a:t>
              </a:r>
              <a:br>
                <a:rPr lang="en-US" altLang="zh-CN" sz="2000" dirty="0">
                  <a:solidFill>
                    <a:srgbClr val="000000"/>
                  </a:solidFill>
                  <a:latin typeface="+mn-lt"/>
                  <a:ea typeface="+mn-ea"/>
                  <a:cs typeface="宋体" charset="0"/>
                </a:rPr>
              </a:br>
              <a:r>
                <a:rPr lang="en-US" altLang="zh-CN" sz="2000" dirty="0">
                  <a:solidFill>
                    <a:srgbClr val="000000"/>
                  </a:solidFill>
                  <a:latin typeface="+mn-lt"/>
                  <a:ea typeface="+mn-ea"/>
                  <a:cs typeface="宋体" charset="0"/>
                </a:rPr>
                <a:t>routes using </a:t>
              </a:r>
              <a:r>
                <a:rPr lang="en-US" altLang="zh-CN" sz="2000" dirty="0" err="1">
                  <a:solidFill>
                    <a:srgbClr val="000000"/>
                  </a:solidFill>
                  <a:latin typeface="+mn-lt"/>
                  <a:ea typeface="+mn-ea"/>
                  <a:cs typeface="宋体" charset="0"/>
                </a:rPr>
                <a:t>iBGP</a:t>
              </a:r>
              <a:r>
                <a:rPr lang="en-US" altLang="zh-CN" sz="2000" dirty="0">
                  <a:solidFill>
                    <a:srgbClr val="000000"/>
                  </a:solidFill>
                  <a:latin typeface="+mn-lt"/>
                  <a:ea typeface="+mn-ea"/>
                  <a:cs typeface="宋体" charset="0"/>
                </a:rPr>
                <a:t>.</a:t>
              </a:r>
              <a:endParaRPr lang="en-US" sz="2000" dirty="0">
                <a:solidFill>
                  <a:srgbClr val="000000"/>
                </a:solidFill>
                <a:latin typeface="+mn-lt"/>
                <a:ea typeface="+mn-ea"/>
              </a:endParaRPr>
            </a:p>
          </p:txBody>
        </p:sp>
        <p:cxnSp>
          <p:nvCxnSpPr>
            <p:cNvPr id="183342" name="Straight Arrow Connector 192"/>
            <p:cNvCxnSpPr>
              <a:cxnSpLocks noChangeShapeType="1"/>
              <a:stCxn id="15406" idx="2"/>
            </p:cNvCxnSpPr>
            <p:nvPr/>
          </p:nvCxnSpPr>
          <p:spPr bwMode="auto">
            <a:xfrm flipH="1">
              <a:off x="7927976" y="4407713"/>
              <a:ext cx="45244" cy="161541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5400" name="Rectangle 59"/>
          <p:cNvSpPr>
            <a:spLocks noChangeArrowheads="1"/>
          </p:cNvSpPr>
          <p:nvPr/>
        </p:nvSpPr>
        <p:spPr bwMode="auto">
          <a:xfrm>
            <a:off x="8108950" y="4452938"/>
            <a:ext cx="2492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i</a:t>
            </a:r>
            <a:endParaRPr lang="en-US">
              <a:solidFill>
                <a:srgbClr val="000000"/>
              </a:solidFill>
              <a:ea typeface="ＭＳ Ｐゴシック" charset="0"/>
            </a:endParaRPr>
          </a:p>
        </p:txBody>
      </p:sp>
      <p:sp>
        <p:nvSpPr>
          <p:cNvPr id="15401" name="Rectangle 59"/>
          <p:cNvSpPr>
            <a:spLocks noChangeArrowheads="1"/>
          </p:cNvSpPr>
          <p:nvPr/>
        </p:nvSpPr>
        <p:spPr bwMode="auto">
          <a:xfrm>
            <a:off x="4454525" y="4670425"/>
            <a:ext cx="3206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e</a:t>
            </a:r>
            <a:endParaRPr lang="en-US">
              <a:solidFill>
                <a:srgbClr val="000000"/>
              </a:solidFill>
              <a:ea typeface="ＭＳ Ｐゴシック" charset="0"/>
            </a:endParaRPr>
          </a:p>
        </p:txBody>
      </p:sp>
      <p:sp>
        <p:nvSpPr>
          <p:cNvPr id="15402" name="Rectangle 59"/>
          <p:cNvSpPr>
            <a:spLocks noChangeArrowheads="1"/>
          </p:cNvSpPr>
          <p:nvPr/>
        </p:nvSpPr>
        <p:spPr bwMode="auto">
          <a:xfrm>
            <a:off x="6265863" y="5702300"/>
            <a:ext cx="3016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f</a:t>
            </a:r>
            <a:endParaRPr lang="en-US">
              <a:solidFill>
                <a:srgbClr val="000000"/>
              </a:solidFill>
              <a:ea typeface="ＭＳ Ｐゴシック" charset="0"/>
            </a:endParaRPr>
          </a:p>
        </p:txBody>
      </p:sp>
      <p:sp>
        <p:nvSpPr>
          <p:cNvPr id="15403" name="Rectangle 59"/>
          <p:cNvSpPr>
            <a:spLocks noChangeArrowheads="1"/>
          </p:cNvSpPr>
          <p:nvPr/>
        </p:nvSpPr>
        <p:spPr bwMode="auto">
          <a:xfrm>
            <a:off x="7015163" y="5568950"/>
            <a:ext cx="3063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g</a:t>
            </a:r>
            <a:endParaRPr lang="en-US">
              <a:solidFill>
                <a:srgbClr val="000000"/>
              </a:solidFill>
              <a:ea typeface="ＭＳ Ｐゴシック" charset="0"/>
            </a:endParaRPr>
          </a:p>
        </p:txBody>
      </p:sp>
      <p:sp>
        <p:nvSpPr>
          <p:cNvPr id="15404" name="Rectangle 59"/>
          <p:cNvSpPr>
            <a:spLocks noChangeArrowheads="1"/>
          </p:cNvSpPr>
          <p:nvPr/>
        </p:nvSpPr>
        <p:spPr bwMode="auto">
          <a:xfrm>
            <a:off x="8593138" y="6100763"/>
            <a:ext cx="3190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h</a:t>
            </a:r>
            <a:endParaRPr lang="en-US">
              <a:solidFill>
                <a:srgbClr val="000000"/>
              </a:solidFill>
              <a:ea typeface="ＭＳ Ｐゴシック" charset="0"/>
            </a:endParaRPr>
          </a:p>
        </p:txBody>
      </p:sp>
      <p:sp>
        <p:nvSpPr>
          <p:cNvPr id="15405" name="Rectangle 59"/>
          <p:cNvSpPr>
            <a:spLocks noChangeArrowheads="1"/>
          </p:cNvSpPr>
          <p:nvPr/>
        </p:nvSpPr>
        <p:spPr bwMode="auto">
          <a:xfrm>
            <a:off x="4503738" y="5818188"/>
            <a:ext cx="3206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d</a:t>
            </a:r>
            <a:endParaRPr lang="en-US">
              <a:solidFill>
                <a:srgbClr val="000000"/>
              </a:solidFill>
              <a:ea typeface="ＭＳ Ｐゴシック" charset="0"/>
            </a:endParaRPr>
          </a:p>
        </p:txBody>
      </p:sp>
      <p:grpSp>
        <p:nvGrpSpPr>
          <p:cNvPr id="199" name="Group 198"/>
          <p:cNvGrpSpPr>
            <a:grpSpLocks/>
          </p:cNvGrpSpPr>
          <p:nvPr/>
        </p:nvGrpSpPr>
        <p:grpSpPr bwMode="auto">
          <a:xfrm>
            <a:off x="157163" y="1170490"/>
            <a:ext cx="6683920" cy="2378073"/>
            <a:chOff x="157163" y="1320802"/>
            <a:chExt cx="6683920" cy="2378073"/>
          </a:xfrm>
        </p:grpSpPr>
        <p:grpSp>
          <p:nvGrpSpPr>
            <p:cNvPr id="200" name="Group 52"/>
            <p:cNvGrpSpPr>
              <a:grpSpLocks/>
            </p:cNvGrpSpPr>
            <p:nvPr/>
          </p:nvGrpSpPr>
          <p:grpSpPr bwMode="auto">
            <a:xfrm>
              <a:off x="157163" y="1530350"/>
              <a:ext cx="4044950" cy="2168525"/>
              <a:chOff x="768" y="1440"/>
              <a:chExt cx="4520" cy="1858"/>
            </a:xfrm>
          </p:grpSpPr>
          <p:pic>
            <p:nvPicPr>
              <p:cNvPr id="204" name="Picture 53" descr="h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440"/>
                <a:ext cx="4520"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 name="Line 54"/>
              <p:cNvSpPr>
                <a:spLocks noChangeShapeType="1"/>
              </p:cNvSpPr>
              <p:nvPr/>
            </p:nvSpPr>
            <p:spPr bwMode="auto">
              <a:xfrm>
                <a:off x="2043" y="1666"/>
                <a:ext cx="1882" cy="133"/>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6" name="Line 55"/>
              <p:cNvSpPr>
                <a:spLocks noChangeShapeType="1"/>
              </p:cNvSpPr>
              <p:nvPr/>
            </p:nvSpPr>
            <p:spPr bwMode="auto">
              <a:xfrm flipV="1">
                <a:off x="3424" y="1849"/>
                <a:ext cx="568" cy="453"/>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 name="Line 56"/>
              <p:cNvSpPr>
                <a:spLocks noChangeShapeType="1"/>
              </p:cNvSpPr>
              <p:nvPr/>
            </p:nvSpPr>
            <p:spPr bwMode="auto">
              <a:xfrm flipH="1" flipV="1">
                <a:off x="2052" y="1760"/>
                <a:ext cx="263" cy="181"/>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8" name="Line 57"/>
              <p:cNvSpPr>
                <a:spLocks noChangeShapeType="1"/>
              </p:cNvSpPr>
              <p:nvPr/>
            </p:nvSpPr>
            <p:spPr bwMode="auto">
              <a:xfrm flipH="1" flipV="1">
                <a:off x="2792" y="1988"/>
                <a:ext cx="291" cy="254"/>
              </a:xfrm>
              <a:prstGeom prst="line">
                <a:avLst/>
              </a:prstGeom>
              <a:noFill/>
              <a:ln w="50800">
                <a:solidFill>
                  <a:srgbClr val="FF0000"/>
                </a:solidFill>
                <a:prstDash val="sysDot"/>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grpSp>
          <p:nvGrpSpPr>
            <p:cNvPr id="201" name="Group 183"/>
            <p:cNvGrpSpPr>
              <a:grpSpLocks/>
            </p:cNvGrpSpPr>
            <p:nvPr/>
          </p:nvGrpSpPr>
          <p:grpSpPr bwMode="auto">
            <a:xfrm>
              <a:off x="2555875" y="1320802"/>
              <a:ext cx="4285208" cy="707886"/>
              <a:chOff x="1430837" y="4765592"/>
              <a:chExt cx="4285104" cy="707955"/>
            </a:xfrm>
          </p:grpSpPr>
          <p:sp>
            <p:nvSpPr>
              <p:cNvPr id="202" name="Rectangle 179"/>
              <p:cNvSpPr>
                <a:spLocks noChangeArrowheads="1"/>
              </p:cNvSpPr>
              <p:nvPr/>
            </p:nvSpPr>
            <p:spPr bwMode="auto">
              <a:xfrm>
                <a:off x="3372848" y="4765592"/>
                <a:ext cx="2343093" cy="707955"/>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defRPr/>
                </a:pPr>
                <a:r>
                  <a:rPr lang="en-US" altLang="zh-CN" sz="2000" dirty="0">
                    <a:solidFill>
                      <a:srgbClr val="000000"/>
                    </a:solidFill>
                    <a:latin typeface="+mn-ea"/>
                    <a:ea typeface="+mn-ea"/>
                    <a:cs typeface="宋体" charset="0"/>
                  </a:rPr>
                  <a:t>Inter-AS routers form an overlay</a:t>
                </a:r>
                <a:endParaRPr lang="en-US" sz="2000" dirty="0">
                  <a:solidFill>
                    <a:srgbClr val="000000"/>
                  </a:solidFill>
                  <a:latin typeface="+mn-ea"/>
                  <a:ea typeface="+mn-ea"/>
                </a:endParaRPr>
              </a:p>
            </p:txBody>
          </p:sp>
          <p:cxnSp>
            <p:nvCxnSpPr>
              <p:cNvPr id="203" name="Straight Arrow Connector 181"/>
              <p:cNvCxnSpPr>
                <a:cxnSpLocks noChangeShapeType="1"/>
              </p:cNvCxnSpPr>
              <p:nvPr/>
            </p:nvCxnSpPr>
            <p:spPr bwMode="auto">
              <a:xfrm flipH="1">
                <a:off x="1430837" y="4981825"/>
                <a:ext cx="1950253" cy="2381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sp>
        <p:nvSpPr>
          <p:cNvPr id="20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210" name="Slide Number Placeholder 5">
            <a:extLst>
              <a:ext uri="{FF2B5EF4-FFF2-40B4-BE49-F238E27FC236}">
                <a16:creationId xmlns:a16="http://schemas.microsoft.com/office/drawing/2014/main" id="{4E976147-FA78-8C45-93C9-CAD64AAC9421}"/>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8</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3380411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49" name="Rectangle 5"/>
          <p:cNvSpPr>
            <a:spLocks noGrp="1" noChangeArrowheads="1"/>
          </p:cNvSpPr>
          <p:nvPr>
            <p:ph type="title"/>
          </p:nvPr>
        </p:nvSpPr>
        <p:spPr>
          <a:xfrm>
            <a:off x="400050" y="209550"/>
            <a:ext cx="7772400" cy="1143000"/>
          </a:xfrm>
        </p:spPr>
        <p:txBody>
          <a:bodyPr/>
          <a:lstStyle/>
          <a:p>
            <a:r>
              <a:rPr lang="en-US" altLang="zh-CN" sz="3600" dirty="0">
                <a:solidFill>
                  <a:srgbClr val="3333CC"/>
                </a:solidFill>
                <a:ea typeface="宋体" charset="-122"/>
              </a:rPr>
              <a:t>Routing with Autonomous Systems</a:t>
            </a:r>
            <a:endParaRPr lang="en-US" altLang="zh-CN" sz="4800" dirty="0">
              <a:solidFill>
                <a:srgbClr val="3333CC"/>
              </a:solidFill>
              <a:ea typeface="宋体" charset="-122"/>
            </a:endParaRPr>
          </a:p>
        </p:txBody>
      </p:sp>
      <p:grpSp>
        <p:nvGrpSpPr>
          <p:cNvPr id="181250" name="Group 7"/>
          <p:cNvGrpSpPr>
            <a:grpSpLocks/>
          </p:cNvGrpSpPr>
          <p:nvPr/>
        </p:nvGrpSpPr>
        <p:grpSpPr bwMode="auto">
          <a:xfrm>
            <a:off x="895350" y="2366963"/>
            <a:ext cx="6264275" cy="2487612"/>
            <a:chOff x="1124" y="1363"/>
            <a:chExt cx="3946" cy="1567"/>
          </a:xfrm>
        </p:grpSpPr>
        <p:sp>
          <p:nvSpPr>
            <p:cNvPr id="2064" name="Freeform 8"/>
            <p:cNvSpPr>
              <a:spLocks/>
            </p:cNvSpPr>
            <p:nvPr/>
          </p:nvSpPr>
          <p:spPr bwMode="auto">
            <a:xfrm>
              <a:off x="3908" y="1925"/>
              <a:ext cx="1162" cy="543"/>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5" name="Freeform 9"/>
            <p:cNvSpPr>
              <a:spLocks/>
            </p:cNvSpPr>
            <p:nvPr/>
          </p:nvSpPr>
          <p:spPr bwMode="auto">
            <a:xfrm>
              <a:off x="1124" y="1915"/>
              <a:ext cx="1198" cy="451"/>
            </a:xfrm>
            <a:custGeom>
              <a:avLst/>
              <a:gdLst>
                <a:gd name="T0" fmla="*/ 88 w 1198"/>
                <a:gd name="T1" fmla="*/ 181 h 451"/>
                <a:gd name="T2" fmla="*/ 180 w 1198"/>
                <a:gd name="T3" fmla="*/ 89 h 451"/>
                <a:gd name="T4" fmla="*/ 448 w 1198"/>
                <a:gd name="T5" fmla="*/ 49 h 451"/>
                <a:gd name="T6" fmla="*/ 988 w 1198"/>
                <a:gd name="T7" fmla="*/ 25 h 451"/>
                <a:gd name="T8" fmla="*/ 1181 w 1198"/>
                <a:gd name="T9" fmla="*/ 197 h 451"/>
                <a:gd name="T10" fmla="*/ 889 w 1198"/>
                <a:gd name="T11" fmla="*/ 413 h 451"/>
                <a:gd name="T12" fmla="*/ 307 w 1198"/>
                <a:gd name="T13" fmla="*/ 425 h 451"/>
                <a:gd name="T14" fmla="*/ 36 w 1198"/>
                <a:gd name="T15" fmla="*/ 337 h 451"/>
                <a:gd name="T16" fmla="*/ 88 w 1198"/>
                <a:gd name="T17" fmla="*/ 181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6" name="Line 10"/>
            <p:cNvSpPr>
              <a:spLocks noChangeShapeType="1"/>
            </p:cNvSpPr>
            <p:nvPr/>
          </p:nvSpPr>
          <p:spPr bwMode="auto">
            <a:xfrm>
              <a:off x="2188" y="2048"/>
              <a:ext cx="1784" cy="14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67" name="Freeform 11"/>
            <p:cNvSpPr>
              <a:spLocks/>
            </p:cNvSpPr>
            <p:nvPr/>
          </p:nvSpPr>
          <p:spPr bwMode="auto">
            <a:xfrm>
              <a:off x="1953" y="2248"/>
              <a:ext cx="1583" cy="682"/>
            </a:xfrm>
            <a:custGeom>
              <a:avLst/>
              <a:gdLst>
                <a:gd name="T0" fmla="*/ 155 w 1583"/>
                <a:gd name="T1" fmla="*/ 224 h 682"/>
                <a:gd name="T2" fmla="*/ 407 w 1583"/>
                <a:gd name="T3" fmla="*/ 74 h 682"/>
                <a:gd name="T4" fmla="*/ 785 w 1583"/>
                <a:gd name="T5" fmla="*/ 20 h 682"/>
                <a:gd name="T6" fmla="*/ 1157 w 1583"/>
                <a:gd name="T7" fmla="*/ 194 h 682"/>
                <a:gd name="T8" fmla="*/ 1564 w 1583"/>
                <a:gd name="T9" fmla="*/ 428 h 682"/>
                <a:gd name="T10" fmla="*/ 1272 w 1583"/>
                <a:gd name="T11" fmla="*/ 644 h 682"/>
                <a:gd name="T12" fmla="*/ 690 w 1583"/>
                <a:gd name="T13" fmla="*/ 656 h 682"/>
                <a:gd name="T14" fmla="*/ 89 w 1583"/>
                <a:gd name="T15" fmla="*/ 596 h 682"/>
                <a:gd name="T16" fmla="*/ 155 w 1583"/>
                <a:gd name="T17" fmla="*/ 224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8" name="Oval 12"/>
            <p:cNvSpPr>
              <a:spLocks noChangeArrowheads="1"/>
            </p:cNvSpPr>
            <p:nvPr/>
          </p:nvSpPr>
          <p:spPr bwMode="auto">
            <a:xfrm>
              <a:off x="1311" y="216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69" name="Line 13"/>
            <p:cNvSpPr>
              <a:spLocks noChangeShapeType="1"/>
            </p:cNvSpPr>
            <p:nvPr/>
          </p:nvSpPr>
          <p:spPr bwMode="auto">
            <a:xfrm>
              <a:off x="1311" y="21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0" name="Line 14"/>
            <p:cNvSpPr>
              <a:spLocks noChangeShapeType="1"/>
            </p:cNvSpPr>
            <p:nvPr/>
          </p:nvSpPr>
          <p:spPr bwMode="auto">
            <a:xfrm>
              <a:off x="1624" y="21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70" name="Rectangle 15"/>
            <p:cNvSpPr>
              <a:spLocks noChangeArrowheads="1"/>
            </p:cNvSpPr>
            <p:nvPr/>
          </p:nvSpPr>
          <p:spPr bwMode="auto">
            <a:xfrm>
              <a:off x="1311" y="21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2" name="Oval 16"/>
            <p:cNvSpPr>
              <a:spLocks noChangeArrowheads="1"/>
            </p:cNvSpPr>
            <p:nvPr/>
          </p:nvSpPr>
          <p:spPr bwMode="auto">
            <a:xfrm>
              <a:off x="1308" y="209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3" name="Rectangle 17"/>
            <p:cNvSpPr>
              <a:spLocks noChangeArrowheads="1"/>
            </p:cNvSpPr>
            <p:nvPr/>
          </p:nvSpPr>
          <p:spPr bwMode="auto">
            <a:xfrm>
              <a:off x="1395" y="2109"/>
              <a:ext cx="141" cy="12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73" name="Text Box 18"/>
            <p:cNvSpPr txBox="1">
              <a:spLocks noChangeArrowheads="1"/>
            </p:cNvSpPr>
            <p:nvPr/>
          </p:nvSpPr>
          <p:spPr bwMode="auto">
            <a:xfrm>
              <a:off x="1370" y="2048"/>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2075" name="Oval 19"/>
            <p:cNvSpPr>
              <a:spLocks noChangeArrowheads="1"/>
            </p:cNvSpPr>
            <p:nvPr/>
          </p:nvSpPr>
          <p:spPr bwMode="auto">
            <a:xfrm>
              <a:off x="2529" y="27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6" name="Line 20"/>
            <p:cNvSpPr>
              <a:spLocks noChangeShapeType="1"/>
            </p:cNvSpPr>
            <p:nvPr/>
          </p:nvSpPr>
          <p:spPr bwMode="auto">
            <a:xfrm>
              <a:off x="2529" y="27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7" name="Line 21"/>
            <p:cNvSpPr>
              <a:spLocks noChangeShapeType="1"/>
            </p:cNvSpPr>
            <p:nvPr/>
          </p:nvSpPr>
          <p:spPr bwMode="auto">
            <a:xfrm>
              <a:off x="2842" y="27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77" name="Rectangle 22"/>
            <p:cNvSpPr>
              <a:spLocks noChangeArrowheads="1"/>
            </p:cNvSpPr>
            <p:nvPr/>
          </p:nvSpPr>
          <p:spPr bwMode="auto">
            <a:xfrm>
              <a:off x="2529" y="27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9" name="Oval 23"/>
            <p:cNvSpPr>
              <a:spLocks noChangeArrowheads="1"/>
            </p:cNvSpPr>
            <p:nvPr/>
          </p:nvSpPr>
          <p:spPr bwMode="auto">
            <a:xfrm>
              <a:off x="2526" y="27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79" name="Group 24"/>
            <p:cNvGrpSpPr>
              <a:grpSpLocks/>
            </p:cNvGrpSpPr>
            <p:nvPr/>
          </p:nvGrpSpPr>
          <p:grpSpPr bwMode="auto">
            <a:xfrm>
              <a:off x="2582" y="2648"/>
              <a:ext cx="211" cy="250"/>
              <a:chOff x="2951" y="2429"/>
              <a:chExt cx="214" cy="250"/>
            </a:xfrm>
          </p:grpSpPr>
          <p:sp>
            <p:nvSpPr>
              <p:cNvPr id="2190" name="Rectangle 2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90" name="Text Box 26"/>
              <p:cNvSpPr txBox="1">
                <a:spLocks noChangeArrowheads="1"/>
              </p:cNvSpPr>
              <p:nvPr/>
            </p:nvSpPr>
            <p:spPr bwMode="auto">
              <a:xfrm>
                <a:off x="2951" y="242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sp>
          <p:nvSpPr>
            <p:cNvPr id="2081" name="Freeform 27"/>
            <p:cNvSpPr>
              <a:spLocks/>
            </p:cNvSpPr>
            <p:nvPr/>
          </p:nvSpPr>
          <p:spPr bwMode="auto">
            <a:xfrm>
              <a:off x="2985" y="213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w="9525">
              <a:solidFill>
                <a:srgbClr val="DDDDDD"/>
              </a:solidFill>
              <a:round/>
              <a:headEnd/>
              <a:tailEnd/>
            </a:ln>
          </p:spPr>
          <p:txBody>
            <a:bodyPr wrap="none" anchor="ctr"/>
            <a:lstStyle/>
            <a:p>
              <a:pPr>
                <a:defRPr/>
              </a:pPr>
              <a:endParaRPr lang="en-US">
                <a:solidFill>
                  <a:srgbClr val="000000"/>
                </a:solidFill>
                <a:ea typeface="ＭＳ Ｐゴシック" charset="0"/>
              </a:endParaRPr>
            </a:p>
          </p:txBody>
        </p:sp>
        <p:sp>
          <p:nvSpPr>
            <p:cNvPr id="2082" name="Freeform 28"/>
            <p:cNvSpPr>
              <a:spLocks/>
            </p:cNvSpPr>
            <p:nvPr/>
          </p:nvSpPr>
          <p:spPr bwMode="auto">
            <a:xfrm>
              <a:off x="2406" y="1860"/>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3" name="Freeform 29"/>
            <p:cNvSpPr>
              <a:spLocks/>
            </p:cNvSpPr>
            <p:nvPr/>
          </p:nvSpPr>
          <p:spPr bwMode="auto">
            <a:xfrm>
              <a:off x="1782" y="1528"/>
              <a:ext cx="492" cy="488"/>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 name="T10" fmla="*/ 0 60000 65536"/>
                <a:gd name="T11" fmla="*/ 0 60000 65536"/>
                <a:gd name="T12" fmla="*/ 0 60000 65536"/>
                <a:gd name="T13" fmla="*/ 0 60000 65536"/>
                <a:gd name="T14" fmla="*/ 0 60000 65536"/>
                <a:gd name="T15" fmla="*/ 0 w 492"/>
                <a:gd name="T16" fmla="*/ 0 h 488"/>
                <a:gd name="T17" fmla="*/ 492 w 492"/>
                <a:gd name="T18" fmla="*/ 488 h 488"/>
              </a:gdLst>
              <a:ahLst/>
              <a:cxnLst>
                <a:cxn ang="T10">
                  <a:pos x="T0" y="T1"/>
                </a:cxn>
                <a:cxn ang="T11">
                  <a:pos x="T2" y="T3"/>
                </a:cxn>
                <a:cxn ang="T12">
                  <a:pos x="T4" y="T5"/>
                </a:cxn>
                <a:cxn ang="T13">
                  <a:pos x="T6" y="T7"/>
                </a:cxn>
                <a:cxn ang="T14">
                  <a:pos x="T8" y="T9"/>
                </a:cxn>
              </a:cxnLst>
              <a:rect l="T15" t="T16" r="T17" b="T18"/>
              <a:pathLst>
                <a:path w="492" h="488">
                  <a:moveTo>
                    <a:pt x="84" y="486"/>
                  </a:moveTo>
                  <a:lnTo>
                    <a:pt x="0" y="0"/>
                  </a:lnTo>
                  <a:lnTo>
                    <a:pt x="492" y="0"/>
                  </a:lnTo>
                  <a:lnTo>
                    <a:pt x="404" y="488"/>
                  </a:lnTo>
                  <a:lnTo>
                    <a:pt x="84" y="486"/>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4" name="Oval 30"/>
            <p:cNvSpPr>
              <a:spLocks noChangeArrowheads="1"/>
            </p:cNvSpPr>
            <p:nvPr/>
          </p:nvSpPr>
          <p:spPr bwMode="auto">
            <a:xfrm>
              <a:off x="1872" y="2030"/>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5" name="Line 31"/>
            <p:cNvSpPr>
              <a:spLocks noChangeShapeType="1"/>
            </p:cNvSpPr>
            <p:nvPr/>
          </p:nvSpPr>
          <p:spPr bwMode="auto">
            <a:xfrm>
              <a:off x="1872" y="202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86" name="Line 32"/>
            <p:cNvSpPr>
              <a:spLocks noChangeShapeType="1"/>
            </p:cNvSpPr>
            <p:nvPr/>
          </p:nvSpPr>
          <p:spPr bwMode="auto">
            <a:xfrm>
              <a:off x="2185" y="202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86" name="Rectangle 33"/>
            <p:cNvSpPr>
              <a:spLocks noChangeArrowheads="1"/>
            </p:cNvSpPr>
            <p:nvPr/>
          </p:nvSpPr>
          <p:spPr bwMode="auto">
            <a:xfrm>
              <a:off x="1872" y="202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88" name="Oval 34"/>
            <p:cNvSpPr>
              <a:spLocks noChangeArrowheads="1"/>
            </p:cNvSpPr>
            <p:nvPr/>
          </p:nvSpPr>
          <p:spPr bwMode="auto">
            <a:xfrm>
              <a:off x="1869" y="1964"/>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9" name="Rectangle 35"/>
            <p:cNvSpPr>
              <a:spLocks noChangeArrowheads="1"/>
            </p:cNvSpPr>
            <p:nvPr/>
          </p:nvSpPr>
          <p:spPr bwMode="auto">
            <a:xfrm>
              <a:off x="1956" y="1977"/>
              <a:ext cx="142" cy="11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89" name="Text Box 36"/>
            <p:cNvSpPr txBox="1">
              <a:spLocks noChangeArrowheads="1"/>
            </p:cNvSpPr>
            <p:nvPr/>
          </p:nvSpPr>
          <p:spPr bwMode="auto">
            <a:xfrm>
              <a:off x="1925" y="1916"/>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sp>
          <p:nvSpPr>
            <p:cNvPr id="2091" name="Oval 37"/>
            <p:cNvSpPr>
              <a:spLocks noChangeArrowheads="1"/>
            </p:cNvSpPr>
            <p:nvPr/>
          </p:nvSpPr>
          <p:spPr bwMode="auto">
            <a:xfrm>
              <a:off x="2493" y="237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92" name="Line 38"/>
            <p:cNvSpPr>
              <a:spLocks noChangeShapeType="1"/>
            </p:cNvSpPr>
            <p:nvPr/>
          </p:nvSpPr>
          <p:spPr bwMode="auto">
            <a:xfrm>
              <a:off x="2493" y="236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93" name="Line 39"/>
            <p:cNvSpPr>
              <a:spLocks noChangeShapeType="1"/>
            </p:cNvSpPr>
            <p:nvPr/>
          </p:nvSpPr>
          <p:spPr bwMode="auto">
            <a:xfrm>
              <a:off x="2806" y="236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93" name="Rectangle 40"/>
            <p:cNvSpPr>
              <a:spLocks noChangeArrowheads="1"/>
            </p:cNvSpPr>
            <p:nvPr/>
          </p:nvSpPr>
          <p:spPr bwMode="auto">
            <a:xfrm>
              <a:off x="2493" y="236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95" name="Oval 41"/>
            <p:cNvSpPr>
              <a:spLocks noChangeArrowheads="1"/>
            </p:cNvSpPr>
            <p:nvPr/>
          </p:nvSpPr>
          <p:spPr bwMode="auto">
            <a:xfrm>
              <a:off x="2490" y="230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95" name="Group 42"/>
            <p:cNvGrpSpPr>
              <a:grpSpLocks/>
            </p:cNvGrpSpPr>
            <p:nvPr/>
          </p:nvGrpSpPr>
          <p:grpSpPr bwMode="auto">
            <a:xfrm>
              <a:off x="2550" y="2252"/>
              <a:ext cx="198" cy="250"/>
              <a:chOff x="2957" y="2429"/>
              <a:chExt cx="201" cy="250"/>
            </a:xfrm>
          </p:grpSpPr>
          <p:sp>
            <p:nvSpPr>
              <p:cNvPr id="2188" name="Rectangle 4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8" name="Text Box 4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grpSp>
        <p:sp>
          <p:nvSpPr>
            <p:cNvPr id="2097" name="Freeform 45"/>
            <p:cNvSpPr>
              <a:spLocks/>
            </p:cNvSpPr>
            <p:nvPr/>
          </p:nvSpPr>
          <p:spPr bwMode="auto">
            <a:xfrm>
              <a:off x="3889" y="165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98" name="Line 46"/>
            <p:cNvSpPr>
              <a:spLocks noChangeShapeType="1"/>
            </p:cNvSpPr>
            <p:nvPr/>
          </p:nvSpPr>
          <p:spPr bwMode="auto">
            <a:xfrm>
              <a:off x="4288" y="2184"/>
              <a:ext cx="308"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99" name="Line 47"/>
            <p:cNvSpPr>
              <a:spLocks noChangeShapeType="1"/>
            </p:cNvSpPr>
            <p:nvPr/>
          </p:nvSpPr>
          <p:spPr bwMode="auto">
            <a:xfrm>
              <a:off x="4612" y="2108"/>
              <a:ext cx="92" cy="11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00" name="Line 48"/>
            <p:cNvSpPr>
              <a:spLocks noChangeShapeType="1"/>
            </p:cNvSpPr>
            <p:nvPr/>
          </p:nvSpPr>
          <p:spPr bwMode="auto">
            <a:xfrm flipV="1">
              <a:off x="4220" y="2064"/>
              <a:ext cx="114" cy="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01" name="Freeform 49"/>
            <p:cNvSpPr>
              <a:spLocks/>
            </p:cNvSpPr>
            <p:nvPr/>
          </p:nvSpPr>
          <p:spPr bwMode="auto">
            <a:xfrm>
              <a:off x="2840" y="2698"/>
              <a:ext cx="264" cy="82"/>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2" name="Freeform 50"/>
            <p:cNvSpPr>
              <a:spLocks/>
            </p:cNvSpPr>
            <p:nvPr/>
          </p:nvSpPr>
          <p:spPr bwMode="auto">
            <a:xfrm>
              <a:off x="2380" y="2662"/>
              <a:ext cx="152" cy="118"/>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3" name="Freeform 51"/>
            <p:cNvSpPr>
              <a:spLocks/>
            </p:cNvSpPr>
            <p:nvPr/>
          </p:nvSpPr>
          <p:spPr bwMode="auto">
            <a:xfrm>
              <a:off x="2504" y="2592"/>
              <a:ext cx="564" cy="82"/>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4" name="Freeform 52"/>
            <p:cNvSpPr>
              <a:spLocks/>
            </p:cNvSpPr>
            <p:nvPr/>
          </p:nvSpPr>
          <p:spPr bwMode="auto">
            <a:xfrm>
              <a:off x="2442" y="2430"/>
              <a:ext cx="76" cy="94"/>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5" name="Freeform 53"/>
            <p:cNvSpPr>
              <a:spLocks/>
            </p:cNvSpPr>
            <p:nvPr/>
          </p:nvSpPr>
          <p:spPr bwMode="auto">
            <a:xfrm>
              <a:off x="1616" y="2054"/>
              <a:ext cx="252" cy="114"/>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6" name="Freeform 54"/>
            <p:cNvSpPr>
              <a:spLocks/>
            </p:cNvSpPr>
            <p:nvPr/>
          </p:nvSpPr>
          <p:spPr bwMode="auto">
            <a:xfrm>
              <a:off x="2052" y="2114"/>
              <a:ext cx="444" cy="258"/>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7" name="Freeform 55"/>
            <p:cNvSpPr>
              <a:spLocks/>
            </p:cNvSpPr>
            <p:nvPr/>
          </p:nvSpPr>
          <p:spPr bwMode="auto">
            <a:xfrm>
              <a:off x="3376" y="2232"/>
              <a:ext cx="654" cy="420"/>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8" name="Freeform 56"/>
            <p:cNvSpPr>
              <a:spLocks/>
            </p:cNvSpPr>
            <p:nvPr/>
          </p:nvSpPr>
          <p:spPr bwMode="auto">
            <a:xfrm>
              <a:off x="1934" y="1548"/>
              <a:ext cx="488" cy="336"/>
            </a:xfrm>
            <a:custGeom>
              <a:avLst/>
              <a:gdLst>
                <a:gd name="T0" fmla="*/ 0 w 272"/>
                <a:gd name="T1" fmla="*/ 0 h 318"/>
                <a:gd name="T2" fmla="*/ 58297415 w 272"/>
                <a:gd name="T3" fmla="*/ 1008 h 318"/>
                <a:gd name="T4" fmla="*/ 0 60000 65536"/>
                <a:gd name="T5" fmla="*/ 0 60000 65536"/>
                <a:gd name="T6" fmla="*/ 0 w 272"/>
                <a:gd name="T7" fmla="*/ 0 h 318"/>
                <a:gd name="T8" fmla="*/ 272 w 272"/>
                <a:gd name="T9" fmla="*/ 318 h 318"/>
              </a:gdLst>
              <a:ahLst/>
              <a:cxnLst>
                <a:cxn ang="T4">
                  <a:pos x="T0" y="T1"/>
                </a:cxn>
                <a:cxn ang="T5">
                  <a:pos x="T2" y="T3"/>
                </a:cxn>
              </a:cxnLst>
              <a:rect l="T6" t="T7" r="T8" b="T9"/>
              <a:pathLst>
                <a:path w="272" h="318">
                  <a:moveTo>
                    <a:pt x="0" y="0"/>
                  </a:moveTo>
                  <a:lnTo>
                    <a:pt x="272" y="318"/>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9" name="Freeform 57"/>
            <p:cNvSpPr>
              <a:spLocks/>
            </p:cNvSpPr>
            <p:nvPr/>
          </p:nvSpPr>
          <p:spPr bwMode="auto">
            <a:xfrm>
              <a:off x="2272" y="1492"/>
              <a:ext cx="1640" cy="140"/>
            </a:xfrm>
            <a:custGeom>
              <a:avLst/>
              <a:gdLst>
                <a:gd name="T0" fmla="*/ 0 w 1640"/>
                <a:gd name="T1" fmla="*/ 0 h 140"/>
                <a:gd name="T2" fmla="*/ 1640 w 1640"/>
                <a:gd name="T3" fmla="*/ 140 h 140"/>
                <a:gd name="T4" fmla="*/ 0 60000 65536"/>
                <a:gd name="T5" fmla="*/ 0 60000 65536"/>
                <a:gd name="T6" fmla="*/ 0 w 1640"/>
                <a:gd name="T7" fmla="*/ 0 h 140"/>
                <a:gd name="T8" fmla="*/ 1640 w 1640"/>
                <a:gd name="T9" fmla="*/ 140 h 140"/>
              </a:gdLst>
              <a:ahLst/>
              <a:cxnLst>
                <a:cxn ang="T4">
                  <a:pos x="T0" y="T1"/>
                </a:cxn>
                <a:cxn ang="T5">
                  <a:pos x="T2" y="T3"/>
                </a:cxn>
              </a:cxnLst>
              <a:rect l="T6" t="T7" r="T8" b="T9"/>
              <a:pathLst>
                <a:path w="1640" h="140">
                  <a:moveTo>
                    <a:pt x="0" y="0"/>
                  </a:moveTo>
                  <a:lnTo>
                    <a:pt x="1640" y="140"/>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0" name="Freeform 58"/>
            <p:cNvSpPr>
              <a:spLocks/>
            </p:cNvSpPr>
            <p:nvPr/>
          </p:nvSpPr>
          <p:spPr bwMode="auto">
            <a:xfrm>
              <a:off x="3446" y="1712"/>
              <a:ext cx="704" cy="414"/>
            </a:xfrm>
            <a:custGeom>
              <a:avLst/>
              <a:gdLst>
                <a:gd name="T0" fmla="*/ 0 w 568"/>
                <a:gd name="T1" fmla="*/ 16824 h 344"/>
                <a:gd name="T2" fmla="*/ 51551 w 568"/>
                <a:gd name="T3" fmla="*/ 0 h 344"/>
                <a:gd name="T4" fmla="*/ 0 60000 65536"/>
                <a:gd name="T5" fmla="*/ 0 60000 65536"/>
                <a:gd name="T6" fmla="*/ 0 w 568"/>
                <a:gd name="T7" fmla="*/ 0 h 344"/>
                <a:gd name="T8" fmla="*/ 568 w 568"/>
                <a:gd name="T9" fmla="*/ 344 h 344"/>
              </a:gdLst>
              <a:ahLst/>
              <a:cxnLst>
                <a:cxn ang="T4">
                  <a:pos x="T0" y="T1"/>
                </a:cxn>
                <a:cxn ang="T5">
                  <a:pos x="T2" y="T3"/>
                </a:cxn>
              </a:cxnLst>
              <a:rect l="T6" t="T7" r="T8" b="T9"/>
              <a:pathLst>
                <a:path w="568" h="344">
                  <a:moveTo>
                    <a:pt x="0" y="344"/>
                  </a:moveTo>
                  <a:lnTo>
                    <a:pt x="568" y="0"/>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1" name="Oval 60"/>
            <p:cNvSpPr>
              <a:spLocks noChangeArrowheads="1"/>
            </p:cNvSpPr>
            <p:nvPr/>
          </p:nvSpPr>
          <p:spPr bwMode="auto">
            <a:xfrm>
              <a:off x="3975" y="21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2" name="Line 61"/>
            <p:cNvSpPr>
              <a:spLocks noChangeShapeType="1"/>
            </p:cNvSpPr>
            <p:nvPr/>
          </p:nvSpPr>
          <p:spPr bwMode="auto">
            <a:xfrm>
              <a:off x="3975" y="21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13" name="Line 62"/>
            <p:cNvSpPr>
              <a:spLocks noChangeShapeType="1"/>
            </p:cNvSpPr>
            <p:nvPr/>
          </p:nvSpPr>
          <p:spPr bwMode="auto">
            <a:xfrm>
              <a:off x="4288" y="21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13" name="Rectangle 63"/>
            <p:cNvSpPr>
              <a:spLocks noChangeArrowheads="1"/>
            </p:cNvSpPr>
            <p:nvPr/>
          </p:nvSpPr>
          <p:spPr bwMode="auto">
            <a:xfrm>
              <a:off x="3975" y="21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15" name="Oval 64"/>
            <p:cNvSpPr>
              <a:spLocks noChangeArrowheads="1"/>
            </p:cNvSpPr>
            <p:nvPr/>
          </p:nvSpPr>
          <p:spPr bwMode="auto">
            <a:xfrm>
              <a:off x="3972" y="21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6" name="Rectangle 65"/>
            <p:cNvSpPr>
              <a:spLocks noChangeArrowheads="1"/>
            </p:cNvSpPr>
            <p:nvPr/>
          </p:nvSpPr>
          <p:spPr bwMode="auto">
            <a:xfrm>
              <a:off x="4059" y="2115"/>
              <a:ext cx="141" cy="12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16" name="Text Box 66"/>
            <p:cNvSpPr txBox="1">
              <a:spLocks noChangeArrowheads="1"/>
            </p:cNvSpPr>
            <p:nvPr/>
          </p:nvSpPr>
          <p:spPr bwMode="auto">
            <a:xfrm>
              <a:off x="4034" y="2054"/>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181317" name="Text Box 67"/>
            <p:cNvSpPr txBox="1">
              <a:spLocks noChangeArrowheads="1"/>
            </p:cNvSpPr>
            <p:nvPr/>
          </p:nvSpPr>
          <p:spPr bwMode="auto">
            <a:xfrm>
              <a:off x="1706" y="2117"/>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C</a:t>
              </a:r>
              <a:endParaRPr lang="en-US" altLang="zh-CN" sz="1800">
                <a:solidFill>
                  <a:srgbClr val="000000"/>
                </a:solidFill>
                <a:ea typeface="宋体" charset="-122"/>
              </a:endParaRPr>
            </a:p>
          </p:txBody>
        </p:sp>
        <p:sp>
          <p:nvSpPr>
            <p:cNvPr id="181318" name="Text Box 68"/>
            <p:cNvSpPr txBox="1">
              <a:spLocks noChangeArrowheads="1"/>
            </p:cNvSpPr>
            <p:nvPr/>
          </p:nvSpPr>
          <p:spPr bwMode="auto">
            <a:xfrm>
              <a:off x="2126" y="2675"/>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A</a:t>
              </a:r>
              <a:endParaRPr lang="en-US" altLang="zh-CN" sz="1800">
                <a:solidFill>
                  <a:srgbClr val="000000"/>
                </a:solidFill>
                <a:ea typeface="宋体" charset="-122"/>
              </a:endParaRPr>
            </a:p>
          </p:txBody>
        </p:sp>
        <p:sp>
          <p:nvSpPr>
            <p:cNvPr id="181319" name="Text Box 69"/>
            <p:cNvSpPr txBox="1">
              <a:spLocks noChangeArrowheads="1"/>
            </p:cNvSpPr>
            <p:nvPr/>
          </p:nvSpPr>
          <p:spPr bwMode="auto">
            <a:xfrm>
              <a:off x="4274" y="2251"/>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a:t>
              </a:r>
              <a:endParaRPr lang="en-US" altLang="zh-CN" sz="1800">
                <a:solidFill>
                  <a:srgbClr val="000000"/>
                </a:solidFill>
                <a:ea typeface="宋体" charset="-122"/>
              </a:endParaRPr>
            </a:p>
          </p:txBody>
        </p:sp>
        <p:sp>
          <p:nvSpPr>
            <p:cNvPr id="2121" name="Oval 70"/>
            <p:cNvSpPr>
              <a:spLocks noChangeArrowheads="1"/>
            </p:cNvSpPr>
            <p:nvPr/>
          </p:nvSpPr>
          <p:spPr bwMode="auto">
            <a:xfrm>
              <a:off x="2187" y="258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2" name="Line 71"/>
            <p:cNvSpPr>
              <a:spLocks noChangeShapeType="1"/>
            </p:cNvSpPr>
            <p:nvPr/>
          </p:nvSpPr>
          <p:spPr bwMode="auto">
            <a:xfrm>
              <a:off x="2187" y="257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23" name="Line 72"/>
            <p:cNvSpPr>
              <a:spLocks noChangeShapeType="1"/>
            </p:cNvSpPr>
            <p:nvPr/>
          </p:nvSpPr>
          <p:spPr bwMode="auto">
            <a:xfrm>
              <a:off x="2500" y="257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23" name="Rectangle 73"/>
            <p:cNvSpPr>
              <a:spLocks noChangeArrowheads="1"/>
            </p:cNvSpPr>
            <p:nvPr/>
          </p:nvSpPr>
          <p:spPr bwMode="auto">
            <a:xfrm>
              <a:off x="2187" y="257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25" name="Oval 74"/>
            <p:cNvSpPr>
              <a:spLocks noChangeArrowheads="1"/>
            </p:cNvSpPr>
            <p:nvPr/>
          </p:nvSpPr>
          <p:spPr bwMode="auto">
            <a:xfrm>
              <a:off x="2184" y="252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6" name="Rectangle 75"/>
            <p:cNvSpPr>
              <a:spLocks noChangeArrowheads="1"/>
            </p:cNvSpPr>
            <p:nvPr/>
          </p:nvSpPr>
          <p:spPr bwMode="auto">
            <a:xfrm>
              <a:off x="2269" y="2547"/>
              <a:ext cx="142" cy="96"/>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26" name="Text Box 76"/>
            <p:cNvSpPr txBox="1">
              <a:spLocks noChangeArrowheads="1"/>
            </p:cNvSpPr>
            <p:nvPr/>
          </p:nvSpPr>
          <p:spPr bwMode="auto">
            <a:xfrm>
              <a:off x="2242" y="24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d</a:t>
              </a:r>
              <a:endParaRPr lang="en-US" altLang="zh-CN">
                <a:solidFill>
                  <a:srgbClr val="000000"/>
                </a:solidFill>
                <a:latin typeface="Times New Roman" charset="0"/>
                <a:ea typeface="宋体" charset="-122"/>
              </a:endParaRPr>
            </a:p>
          </p:txBody>
        </p:sp>
        <p:sp>
          <p:nvSpPr>
            <p:cNvPr id="2128" name="Oval 77"/>
            <p:cNvSpPr>
              <a:spLocks noChangeArrowheads="1"/>
            </p:cNvSpPr>
            <p:nvPr/>
          </p:nvSpPr>
          <p:spPr bwMode="auto">
            <a:xfrm>
              <a:off x="3069" y="26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9" name="Line 78"/>
            <p:cNvSpPr>
              <a:spLocks noChangeShapeType="1"/>
            </p:cNvSpPr>
            <p:nvPr/>
          </p:nvSpPr>
          <p:spPr bwMode="auto">
            <a:xfrm>
              <a:off x="3069" y="26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30" name="Line 79"/>
            <p:cNvSpPr>
              <a:spLocks noChangeShapeType="1"/>
            </p:cNvSpPr>
            <p:nvPr/>
          </p:nvSpPr>
          <p:spPr bwMode="auto">
            <a:xfrm>
              <a:off x="3382" y="26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30" name="Rectangle 80"/>
            <p:cNvSpPr>
              <a:spLocks noChangeArrowheads="1"/>
            </p:cNvSpPr>
            <p:nvPr/>
          </p:nvSpPr>
          <p:spPr bwMode="auto">
            <a:xfrm>
              <a:off x="3069" y="26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32" name="Oval 81"/>
            <p:cNvSpPr>
              <a:spLocks noChangeArrowheads="1"/>
            </p:cNvSpPr>
            <p:nvPr/>
          </p:nvSpPr>
          <p:spPr bwMode="auto">
            <a:xfrm>
              <a:off x="3066" y="25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332" name="Group 82"/>
            <p:cNvGrpSpPr>
              <a:grpSpLocks/>
            </p:cNvGrpSpPr>
            <p:nvPr/>
          </p:nvGrpSpPr>
          <p:grpSpPr bwMode="auto">
            <a:xfrm>
              <a:off x="3126" y="2532"/>
              <a:ext cx="198" cy="250"/>
              <a:chOff x="2957" y="2429"/>
              <a:chExt cx="201" cy="250"/>
            </a:xfrm>
          </p:grpSpPr>
          <p:sp>
            <p:nvSpPr>
              <p:cNvPr id="2186" name="Rectangle 8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6" name="Text Box 8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3" name="Group 85"/>
            <p:cNvGrpSpPr>
              <a:grpSpLocks/>
            </p:cNvGrpSpPr>
            <p:nvPr/>
          </p:nvGrpSpPr>
          <p:grpSpPr bwMode="auto">
            <a:xfrm>
              <a:off x="2400" y="1728"/>
              <a:ext cx="491" cy="250"/>
              <a:chOff x="2509" y="3533"/>
              <a:chExt cx="491" cy="250"/>
            </a:xfrm>
          </p:grpSpPr>
          <p:sp>
            <p:nvSpPr>
              <p:cNvPr id="2178" name="Oval 86"/>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9" name="Line 87"/>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79" name="Rectangle 88"/>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81" name="Oval 89"/>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82" name="Line 90"/>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82" name="Group 91"/>
              <p:cNvGrpSpPr>
                <a:grpSpLocks/>
              </p:cNvGrpSpPr>
              <p:nvPr/>
            </p:nvGrpSpPr>
            <p:grpSpPr bwMode="auto">
              <a:xfrm>
                <a:off x="2558" y="3533"/>
                <a:ext cx="355" cy="250"/>
                <a:chOff x="2012" y="3629"/>
                <a:chExt cx="355" cy="250"/>
              </a:xfrm>
            </p:grpSpPr>
            <p:sp>
              <p:nvSpPr>
                <p:cNvPr id="2184" name="Rectangle 92"/>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4" name="Text Box 93"/>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a:t>
                  </a:r>
                  <a:endParaRPr lang="en-US" altLang="zh-CN">
                    <a:solidFill>
                      <a:srgbClr val="000000"/>
                    </a:solidFill>
                    <a:latin typeface="Times New Roman" charset="0"/>
                    <a:ea typeface="宋体" charset="-122"/>
                  </a:endParaRPr>
                </a:p>
              </p:txBody>
            </p:sp>
          </p:grpSp>
        </p:grpSp>
        <p:grpSp>
          <p:nvGrpSpPr>
            <p:cNvPr id="181334" name="Group 94"/>
            <p:cNvGrpSpPr>
              <a:grpSpLocks/>
            </p:cNvGrpSpPr>
            <p:nvPr/>
          </p:nvGrpSpPr>
          <p:grpSpPr bwMode="auto">
            <a:xfrm>
              <a:off x="2983" y="1970"/>
              <a:ext cx="491" cy="250"/>
              <a:chOff x="2509" y="3533"/>
              <a:chExt cx="491" cy="250"/>
            </a:xfrm>
          </p:grpSpPr>
          <p:sp>
            <p:nvSpPr>
              <p:cNvPr id="2170" name="Oval 95"/>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1" name="Line 96"/>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71" name="Rectangle 97"/>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73" name="Oval 98"/>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4" name="Line 99"/>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74" name="Group 100"/>
              <p:cNvGrpSpPr>
                <a:grpSpLocks/>
              </p:cNvGrpSpPr>
              <p:nvPr/>
            </p:nvGrpSpPr>
            <p:grpSpPr bwMode="auto">
              <a:xfrm>
                <a:off x="2558" y="3533"/>
                <a:ext cx="355" cy="250"/>
                <a:chOff x="2012" y="3629"/>
                <a:chExt cx="355" cy="250"/>
              </a:xfrm>
            </p:grpSpPr>
            <p:sp>
              <p:nvSpPr>
                <p:cNvPr id="2176" name="Rectangle 101"/>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76" name="Text Box 102"/>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A.c</a:t>
                  </a:r>
                  <a:endParaRPr lang="en-US" altLang="zh-CN">
                    <a:solidFill>
                      <a:srgbClr val="000000"/>
                    </a:solidFill>
                    <a:latin typeface="Times New Roman" charset="0"/>
                    <a:ea typeface="宋体" charset="-122"/>
                  </a:endParaRPr>
                </a:p>
              </p:txBody>
            </p:sp>
          </p:grpSp>
        </p:grpSp>
        <p:grpSp>
          <p:nvGrpSpPr>
            <p:cNvPr id="181335" name="Group 103"/>
            <p:cNvGrpSpPr>
              <a:grpSpLocks/>
            </p:cNvGrpSpPr>
            <p:nvPr/>
          </p:nvGrpSpPr>
          <p:grpSpPr bwMode="auto">
            <a:xfrm>
              <a:off x="1785" y="1363"/>
              <a:ext cx="491" cy="250"/>
              <a:chOff x="2509" y="3533"/>
              <a:chExt cx="491" cy="250"/>
            </a:xfrm>
          </p:grpSpPr>
          <p:sp>
            <p:nvSpPr>
              <p:cNvPr id="2162" name="Oval 104"/>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3" name="Line 105"/>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63" name="Rectangle 106"/>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65" name="Oval 107"/>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6" name="Line 108"/>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66" name="Group 109"/>
              <p:cNvGrpSpPr>
                <a:grpSpLocks/>
              </p:cNvGrpSpPr>
              <p:nvPr/>
            </p:nvGrpSpPr>
            <p:grpSpPr bwMode="auto">
              <a:xfrm>
                <a:off x="2562" y="3533"/>
                <a:ext cx="347" cy="250"/>
                <a:chOff x="2016" y="3629"/>
                <a:chExt cx="347" cy="250"/>
              </a:xfrm>
            </p:grpSpPr>
            <p:sp>
              <p:nvSpPr>
                <p:cNvPr id="2168" name="Rectangle 110"/>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8" name="Text Box 111"/>
                <p:cNvSpPr txBox="1">
                  <a:spLocks noChangeArrowheads="1"/>
                </p:cNvSpPr>
                <p:nvPr/>
              </p:nvSpPr>
              <p:spPr bwMode="auto">
                <a:xfrm>
                  <a:off x="2016" y="3629"/>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C.b</a:t>
                  </a:r>
                  <a:endParaRPr lang="en-US" altLang="zh-CN">
                    <a:solidFill>
                      <a:srgbClr val="000000"/>
                    </a:solidFill>
                    <a:latin typeface="Times New Roman" charset="0"/>
                    <a:ea typeface="宋体" charset="-122"/>
                  </a:endParaRPr>
                </a:p>
              </p:txBody>
            </p:sp>
          </p:grpSp>
        </p:grpSp>
        <p:grpSp>
          <p:nvGrpSpPr>
            <p:cNvPr id="181336" name="Group 112"/>
            <p:cNvGrpSpPr>
              <a:grpSpLocks/>
            </p:cNvGrpSpPr>
            <p:nvPr/>
          </p:nvGrpSpPr>
          <p:grpSpPr bwMode="auto">
            <a:xfrm>
              <a:off x="3883" y="1499"/>
              <a:ext cx="491" cy="250"/>
              <a:chOff x="2509" y="3533"/>
              <a:chExt cx="491" cy="250"/>
            </a:xfrm>
          </p:grpSpPr>
          <p:sp>
            <p:nvSpPr>
              <p:cNvPr id="2154" name="Oval 113"/>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5" name="Line 114"/>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55" name="Rectangle 115"/>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7" name="Oval 116"/>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8" name="Line 117"/>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58" name="Group 118"/>
              <p:cNvGrpSpPr>
                <a:grpSpLocks/>
              </p:cNvGrpSpPr>
              <p:nvPr/>
            </p:nvGrpSpPr>
            <p:grpSpPr bwMode="auto">
              <a:xfrm>
                <a:off x="2566" y="3533"/>
                <a:ext cx="339" cy="250"/>
                <a:chOff x="2020" y="3629"/>
                <a:chExt cx="339" cy="250"/>
              </a:xfrm>
            </p:grpSpPr>
            <p:sp>
              <p:nvSpPr>
                <p:cNvPr id="2160" name="Rectangle 119"/>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0" name="Text Box 120"/>
                <p:cNvSpPr txBox="1">
                  <a:spLocks noChangeArrowheads="1"/>
                </p:cNvSpPr>
                <p:nvPr/>
              </p:nvSpPr>
              <p:spPr bwMode="auto">
                <a:xfrm>
                  <a:off x="2020" y="3629"/>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a:t>
                  </a:r>
                  <a:endParaRPr lang="en-US" altLang="zh-CN">
                    <a:solidFill>
                      <a:srgbClr val="000000"/>
                    </a:solidFill>
                    <a:latin typeface="Times New Roman" charset="0"/>
                    <a:ea typeface="宋体" charset="-122"/>
                  </a:endParaRPr>
                </a:p>
              </p:txBody>
            </p:sp>
          </p:grpSp>
        </p:grpSp>
        <p:grpSp>
          <p:nvGrpSpPr>
            <p:cNvPr id="181337" name="Group 121"/>
            <p:cNvGrpSpPr>
              <a:grpSpLocks/>
            </p:cNvGrpSpPr>
            <p:nvPr/>
          </p:nvGrpSpPr>
          <p:grpSpPr bwMode="auto">
            <a:xfrm>
              <a:off x="4320" y="1940"/>
              <a:ext cx="316" cy="250"/>
              <a:chOff x="4320" y="1940"/>
              <a:chExt cx="316" cy="250"/>
            </a:xfrm>
          </p:grpSpPr>
          <p:sp>
            <p:nvSpPr>
              <p:cNvPr id="2147" name="Oval 122"/>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8" name="Line 123"/>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49" name="Line 124"/>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49" name="Rectangle 125"/>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1" name="Oval 126"/>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2" name="Rectangle 127"/>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52" name="Text Box 128"/>
              <p:cNvSpPr txBox="1">
                <a:spLocks noChangeArrowheads="1"/>
              </p:cNvSpPr>
              <p:nvPr/>
            </p:nvSpPr>
            <p:spPr bwMode="auto">
              <a:xfrm>
                <a:off x="4382" y="1940"/>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8" name="Group 129"/>
            <p:cNvGrpSpPr>
              <a:grpSpLocks/>
            </p:cNvGrpSpPr>
            <p:nvPr/>
          </p:nvGrpSpPr>
          <p:grpSpPr bwMode="auto">
            <a:xfrm>
              <a:off x="4596" y="2162"/>
              <a:ext cx="316" cy="250"/>
              <a:chOff x="4596" y="2162"/>
              <a:chExt cx="316" cy="250"/>
            </a:xfrm>
          </p:grpSpPr>
          <p:sp>
            <p:nvSpPr>
              <p:cNvPr id="2140" name="Oval 130"/>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1" name="Line 131"/>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42" name="Line 132"/>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42" name="Rectangle 133"/>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44" name="Oval 134"/>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5" name="Rectangle 135"/>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45" name="Text Box 136"/>
              <p:cNvSpPr txBox="1">
                <a:spLocks noChangeArrowheads="1"/>
              </p:cNvSpPr>
              <p:nvPr/>
            </p:nvSpPr>
            <p:spPr bwMode="auto">
              <a:xfrm>
                <a:off x="4652" y="2162"/>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grpSp>
      <p:graphicFrame>
        <p:nvGraphicFramePr>
          <p:cNvPr id="181251" name="Object 2"/>
          <p:cNvGraphicFramePr>
            <a:graphicFrameLocks noChangeAspect="1"/>
          </p:cNvGraphicFramePr>
          <p:nvPr/>
        </p:nvGraphicFramePr>
        <p:xfrm>
          <a:off x="7054850" y="3602038"/>
          <a:ext cx="668338" cy="530225"/>
        </p:xfrm>
        <a:graphic>
          <a:graphicData uri="http://schemas.openxmlformats.org/presentationml/2006/ole">
            <mc:AlternateContent xmlns:mc="http://schemas.openxmlformats.org/markup-compatibility/2006">
              <mc:Choice xmlns:v="urn:schemas-microsoft-com:vml" Requires="v">
                <p:oleObj spid="_x0000_s519211" name="Clip" r:id="rId4" imgW="1307079" imgH="1083682" progId="MS_ClipArt_Gallery.2">
                  <p:embed/>
                </p:oleObj>
              </mc:Choice>
              <mc:Fallback>
                <p:oleObj name="Clip" r:id="rId4" imgW="1307079" imgH="1083682" progId="MS_ClipArt_Gallery.2">
                  <p:embed/>
                  <p:pic>
                    <p:nvPicPr>
                      <p:cNvPr id="18125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850" y="360203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1616075" y="4306888"/>
          <a:ext cx="668338" cy="530225"/>
        </p:xfrm>
        <a:graphic>
          <a:graphicData uri="http://schemas.openxmlformats.org/presentationml/2006/ole">
            <mc:AlternateContent xmlns:mc="http://schemas.openxmlformats.org/markup-compatibility/2006">
              <mc:Choice xmlns:v="urn:schemas-microsoft-com:vml" Requires="v">
                <p:oleObj spid="_x0000_s519212" name="Clip" r:id="rId6" imgW="1307079" imgH="1083682" progId="MS_ClipArt_Gallery.2">
                  <p:embed/>
                </p:oleObj>
              </mc:Choice>
              <mc:Fallback>
                <p:oleObj name="Clip" r:id="rId6" imgW="1307079" imgH="1083682" progId="MS_ClipArt_Gallery.2">
                  <p:embed/>
                  <p:pic>
                    <p:nvPicPr>
                      <p:cNvPr id="18125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075" y="430688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54" name="Line 141"/>
          <p:cNvSpPr>
            <a:spLocks noChangeShapeType="1"/>
          </p:cNvSpPr>
          <p:nvPr/>
        </p:nvSpPr>
        <p:spPr bwMode="auto">
          <a:xfrm flipV="1">
            <a:off x="2254250" y="4327525"/>
            <a:ext cx="333375" cy="2286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55" name="Line 142"/>
          <p:cNvSpPr>
            <a:spLocks noChangeShapeType="1"/>
          </p:cNvSpPr>
          <p:nvPr/>
        </p:nvSpPr>
        <p:spPr bwMode="auto">
          <a:xfrm>
            <a:off x="6911975" y="3841750"/>
            <a:ext cx="209550" cy="666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55" name="Text Box 152"/>
          <p:cNvSpPr txBox="1">
            <a:spLocks noChangeArrowheads="1"/>
          </p:cNvSpPr>
          <p:nvPr/>
        </p:nvSpPr>
        <p:spPr bwMode="auto">
          <a:xfrm>
            <a:off x="2717800" y="1181100"/>
            <a:ext cx="426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border (exterior gateway) routers</a:t>
            </a:r>
          </a:p>
        </p:txBody>
      </p:sp>
      <p:sp>
        <p:nvSpPr>
          <p:cNvPr id="2057" name="Freeform 153"/>
          <p:cNvSpPr>
            <a:spLocks/>
          </p:cNvSpPr>
          <p:nvPr/>
        </p:nvSpPr>
        <p:spPr bwMode="auto">
          <a:xfrm>
            <a:off x="2420938" y="1709738"/>
            <a:ext cx="1162050" cy="666750"/>
          </a:xfrm>
          <a:custGeom>
            <a:avLst/>
            <a:gdLst>
              <a:gd name="T0" fmla="*/ 2147483647 w 732"/>
              <a:gd name="T1" fmla="*/ 0 h 420"/>
              <a:gd name="T2" fmla="*/ 2147483647 w 732"/>
              <a:gd name="T3" fmla="*/ 2147483647 h 420"/>
              <a:gd name="T4" fmla="*/ 2147483647 w 732"/>
              <a:gd name="T5" fmla="*/ 2147483647 h 420"/>
              <a:gd name="T6" fmla="*/ 0 w 732"/>
              <a:gd name="T7" fmla="*/ 2147483647 h 420"/>
              <a:gd name="T8" fmla="*/ 0 60000 65536"/>
              <a:gd name="T9" fmla="*/ 0 60000 65536"/>
              <a:gd name="T10" fmla="*/ 0 60000 65536"/>
              <a:gd name="T11" fmla="*/ 0 60000 65536"/>
              <a:gd name="T12" fmla="*/ 0 w 732"/>
              <a:gd name="T13" fmla="*/ 0 h 420"/>
              <a:gd name="T14" fmla="*/ 732 w 732"/>
              <a:gd name="T15" fmla="*/ 420 h 420"/>
            </a:gdLst>
            <a:ahLst/>
            <a:cxnLst>
              <a:cxn ang="T8">
                <a:pos x="T0" y="T1"/>
              </a:cxn>
              <a:cxn ang="T9">
                <a:pos x="T2" y="T3"/>
              </a:cxn>
              <a:cxn ang="T10">
                <a:pos x="T4" y="T5"/>
              </a:cxn>
              <a:cxn ang="T11">
                <a:pos x="T6" y="T7"/>
              </a:cxn>
            </a:cxnLst>
            <a:rect l="T12" t="T13" r="T14" b="T15"/>
            <a:pathLst>
              <a:path w="732" h="420">
                <a:moveTo>
                  <a:pt x="732" y="0"/>
                </a:moveTo>
                <a:cubicBezTo>
                  <a:pt x="732" y="0"/>
                  <a:pt x="398" y="282"/>
                  <a:pt x="325" y="305"/>
                </a:cubicBezTo>
                <a:cubicBezTo>
                  <a:pt x="252" y="328"/>
                  <a:pt x="347" y="118"/>
                  <a:pt x="293" y="137"/>
                </a:cubicBezTo>
                <a:cubicBezTo>
                  <a:pt x="239" y="156"/>
                  <a:pt x="61" y="361"/>
                  <a:pt x="0" y="420"/>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8" name="Freeform 154"/>
          <p:cNvSpPr>
            <a:spLocks/>
          </p:cNvSpPr>
          <p:nvPr/>
        </p:nvSpPr>
        <p:spPr bwMode="auto">
          <a:xfrm>
            <a:off x="3435350" y="1738313"/>
            <a:ext cx="433388" cy="1209675"/>
          </a:xfrm>
          <a:custGeom>
            <a:avLst/>
            <a:gdLst>
              <a:gd name="T0" fmla="*/ 2147483647 w 273"/>
              <a:gd name="T1" fmla="*/ 0 h 762"/>
              <a:gd name="T2" fmla="*/ 2147483647 w 273"/>
              <a:gd name="T3" fmla="*/ 2147483647 h 762"/>
              <a:gd name="T4" fmla="*/ 2147483647 w 273"/>
              <a:gd name="T5" fmla="*/ 2147483647 h 762"/>
              <a:gd name="T6" fmla="*/ 0 w 273"/>
              <a:gd name="T7" fmla="*/ 2147483647 h 762"/>
              <a:gd name="T8" fmla="*/ 0 60000 65536"/>
              <a:gd name="T9" fmla="*/ 0 60000 65536"/>
              <a:gd name="T10" fmla="*/ 0 60000 65536"/>
              <a:gd name="T11" fmla="*/ 0 60000 65536"/>
              <a:gd name="T12" fmla="*/ 0 w 273"/>
              <a:gd name="T13" fmla="*/ 0 h 762"/>
              <a:gd name="T14" fmla="*/ 273 w 273"/>
              <a:gd name="T15" fmla="*/ 762 h 762"/>
            </a:gdLst>
            <a:ahLst/>
            <a:cxnLst>
              <a:cxn ang="T8">
                <a:pos x="T0" y="T1"/>
              </a:cxn>
              <a:cxn ang="T9">
                <a:pos x="T2" y="T3"/>
              </a:cxn>
              <a:cxn ang="T10">
                <a:pos x="T4" y="T5"/>
              </a:cxn>
              <a:cxn ang="T11">
                <a:pos x="T6" y="T7"/>
              </a:cxn>
            </a:cxnLst>
            <a:rect l="T12" t="T13" r="T14" b="T15"/>
            <a:pathLst>
              <a:path w="273" h="762">
                <a:moveTo>
                  <a:pt x="273" y="0"/>
                </a:moveTo>
                <a:cubicBezTo>
                  <a:pt x="262" y="92"/>
                  <a:pt x="234" y="513"/>
                  <a:pt x="207" y="554"/>
                </a:cubicBezTo>
                <a:cubicBezTo>
                  <a:pt x="180" y="596"/>
                  <a:pt x="129" y="214"/>
                  <a:pt x="109" y="249"/>
                </a:cubicBezTo>
                <a:cubicBezTo>
                  <a:pt x="89" y="283"/>
                  <a:pt x="23" y="655"/>
                  <a:pt x="0" y="762"/>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9" name="Freeform 155"/>
          <p:cNvSpPr>
            <a:spLocks/>
          </p:cNvSpPr>
          <p:nvPr/>
        </p:nvSpPr>
        <p:spPr bwMode="auto">
          <a:xfrm>
            <a:off x="4048125" y="1754188"/>
            <a:ext cx="420688" cy="1608137"/>
          </a:xfrm>
          <a:custGeom>
            <a:avLst/>
            <a:gdLst>
              <a:gd name="T0" fmla="*/ 0 w 265"/>
              <a:gd name="T1" fmla="*/ 0 h 1013"/>
              <a:gd name="T2" fmla="*/ 2147483647 w 265"/>
              <a:gd name="T3" fmla="*/ 2147483647 h 1013"/>
              <a:gd name="T4" fmla="*/ 2147483647 w 265"/>
              <a:gd name="T5" fmla="*/ 2147483647 h 1013"/>
              <a:gd name="T6" fmla="*/ 2147483647 w 265"/>
              <a:gd name="T7" fmla="*/ 2147483647 h 1013"/>
              <a:gd name="T8" fmla="*/ 0 60000 65536"/>
              <a:gd name="T9" fmla="*/ 0 60000 65536"/>
              <a:gd name="T10" fmla="*/ 0 60000 65536"/>
              <a:gd name="T11" fmla="*/ 0 60000 65536"/>
              <a:gd name="T12" fmla="*/ 0 w 265"/>
              <a:gd name="T13" fmla="*/ 0 h 1013"/>
              <a:gd name="T14" fmla="*/ 265 w 265"/>
              <a:gd name="T15" fmla="*/ 1013 h 1013"/>
            </a:gdLst>
            <a:ahLst/>
            <a:cxnLst>
              <a:cxn ang="T8">
                <a:pos x="T0" y="T1"/>
              </a:cxn>
              <a:cxn ang="T9">
                <a:pos x="T2" y="T3"/>
              </a:cxn>
              <a:cxn ang="T10">
                <a:pos x="T4" y="T5"/>
              </a:cxn>
              <a:cxn ang="T11">
                <a:pos x="T6" y="T7"/>
              </a:cxn>
            </a:cxnLst>
            <a:rect l="T12" t="T13" r="T14" b="T15"/>
            <a:pathLst>
              <a:path w="265" h="1013">
                <a:moveTo>
                  <a:pt x="0" y="0"/>
                </a:moveTo>
                <a:cubicBezTo>
                  <a:pt x="11" y="92"/>
                  <a:pt x="39" y="513"/>
                  <a:pt x="66" y="554"/>
                </a:cubicBezTo>
                <a:cubicBezTo>
                  <a:pt x="93" y="596"/>
                  <a:pt x="144" y="214"/>
                  <a:pt x="164" y="249"/>
                </a:cubicBezTo>
                <a:cubicBezTo>
                  <a:pt x="184" y="283"/>
                  <a:pt x="244" y="854"/>
                  <a:pt x="265" y="1013"/>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0" name="Freeform 156"/>
          <p:cNvSpPr>
            <a:spLocks/>
          </p:cNvSpPr>
          <p:nvPr/>
        </p:nvSpPr>
        <p:spPr bwMode="auto">
          <a:xfrm>
            <a:off x="4862513" y="1624013"/>
            <a:ext cx="982662" cy="865187"/>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1" name="Freeform 157"/>
          <p:cNvSpPr>
            <a:spLocks/>
          </p:cNvSpPr>
          <p:nvPr/>
        </p:nvSpPr>
        <p:spPr bwMode="auto">
          <a:xfrm flipV="1">
            <a:off x="3651250" y="4519613"/>
            <a:ext cx="549275" cy="1541462"/>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2" name="Freeform 158"/>
          <p:cNvSpPr>
            <a:spLocks/>
          </p:cNvSpPr>
          <p:nvPr/>
        </p:nvSpPr>
        <p:spPr bwMode="auto">
          <a:xfrm flipH="1" flipV="1">
            <a:off x="2667000" y="4394200"/>
            <a:ext cx="798513" cy="1687513"/>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181262" name="Text Box 159"/>
          <p:cNvSpPr txBox="1">
            <a:spLocks noChangeArrowheads="1"/>
          </p:cNvSpPr>
          <p:nvPr/>
        </p:nvSpPr>
        <p:spPr bwMode="auto">
          <a:xfrm>
            <a:off x="1660525" y="6127750"/>
            <a:ext cx="3716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interior (gateway) routers</a:t>
            </a:r>
            <a:endParaRPr lang="en-US" altLang="zh-CN" sz="1600">
              <a:solidFill>
                <a:srgbClr val="000000"/>
              </a:solidFill>
              <a:ea typeface="宋体" charset="-122"/>
            </a:endParaRPr>
          </a:p>
        </p:txBody>
      </p:sp>
    </p:spTree>
    <p:extLst>
      <p:ext uri="{BB962C8B-B14F-4D97-AF65-F5344CB8AC3E}">
        <p14:creationId xmlns:p14="http://schemas.microsoft.com/office/powerpoint/2010/main" val="244026502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17592</TotalTime>
  <Words>2239</Words>
  <Application>Microsoft Macintosh PowerPoint</Application>
  <PresentationFormat>On-screen Show (4:3)</PresentationFormat>
  <Paragraphs>467</Paragraphs>
  <Slides>26</Slides>
  <Notes>23</Notes>
  <HiddenSlides>1</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26</vt:i4>
      </vt:variant>
    </vt:vector>
  </HeadingPairs>
  <TitlesOfParts>
    <vt:vector size="38" baseType="lpstr">
      <vt:lpstr>ＭＳ Ｐゴシック</vt:lpstr>
      <vt:lpstr>宋体</vt:lpstr>
      <vt:lpstr>ZapfDingbats</vt:lpstr>
      <vt:lpstr>Arial</vt:lpstr>
      <vt:lpstr>Comic Sans MS</vt:lpstr>
      <vt:lpstr>Courier New</vt:lpstr>
      <vt:lpstr>Times New Roman</vt:lpstr>
      <vt:lpstr>Wingdings</vt:lpstr>
      <vt:lpstr>Default Design</vt:lpstr>
      <vt:lpstr>16_Default Design</vt:lpstr>
      <vt:lpstr>Clip</vt:lpstr>
      <vt:lpstr>Equation</vt:lpstr>
      <vt:lpstr>Network: Global Internet Routing,  Policy Routing Analysis</vt:lpstr>
      <vt:lpstr>PowerPoint Presentation</vt:lpstr>
      <vt:lpstr>Admin</vt:lpstr>
      <vt:lpstr>Recap: Routing Computation using Distance Vector/Bellman-Ford Routing</vt:lpstr>
      <vt:lpstr>Recap: Fixing DV/BFA</vt:lpstr>
      <vt:lpstr>Recap: Link State Routing</vt:lpstr>
      <vt:lpstr>Recap: Internet Routing Architecture</vt:lpstr>
      <vt:lpstr>PowerPoint Presentation</vt:lpstr>
      <vt:lpstr>Routing with Autonomous Systems</vt:lpstr>
      <vt:lpstr>Summary: Internet Routing Architecture</vt:lpstr>
      <vt:lpstr>PowerPoint Presentation</vt:lpstr>
      <vt:lpstr>PowerPoint Presentation</vt:lpstr>
      <vt:lpstr>PowerPoint Presentation</vt:lpstr>
      <vt:lpstr>BGP Messages</vt:lpstr>
      <vt:lpstr>PowerPoint Presentation</vt:lpstr>
      <vt:lpstr>PowerPoint Presentation</vt:lpstr>
      <vt:lpstr>BGP Policy Routing Framework: Decision Components</vt:lpstr>
      <vt:lpstr>BGP Example (1)</vt:lpstr>
      <vt:lpstr>BGP Example (2)</vt:lpstr>
      <vt:lpstr>BGP Example (3)</vt:lpstr>
      <vt:lpstr>Observing BGP Paths</vt:lpstr>
      <vt:lpstr>PowerPoint Presentation</vt:lpstr>
      <vt:lpstr>PowerPoint Presentation</vt:lpstr>
      <vt:lpstr>General Framework of Preference Aggregation</vt:lpstr>
      <vt:lpstr>Example: Aggregation of Global Preference</vt:lpstr>
      <vt:lpstr>Arrow’s Aggregation Framework</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subject/>
  <dc:creator>Yang Richard Yang</dc:creator>
  <cp:keywords/>
  <dc:description/>
  <cp:lastModifiedBy>Qiao Xiang</cp:lastModifiedBy>
  <cp:revision>523</cp:revision>
  <cp:lastPrinted>2017-12-04T18:36:32Z</cp:lastPrinted>
  <dcterms:created xsi:type="dcterms:W3CDTF">1999-10-08T19:08:27Z</dcterms:created>
  <dcterms:modified xsi:type="dcterms:W3CDTF">2022-11-30T07:35:42Z</dcterms:modified>
  <cp:category/>
</cp:coreProperties>
</file>