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5550" r:id="rId2"/>
    <p:sldMasterId id="2147485812" r:id="rId3"/>
  </p:sldMasterIdLst>
  <p:notesMasterIdLst>
    <p:notesMasterId r:id="rId66"/>
  </p:notesMasterIdLst>
  <p:handoutMasterIdLst>
    <p:handoutMasterId r:id="rId67"/>
  </p:handoutMasterIdLst>
  <p:sldIdLst>
    <p:sldId id="784" r:id="rId4"/>
    <p:sldId id="1046" r:id="rId5"/>
    <p:sldId id="708" r:id="rId6"/>
    <p:sldId id="813" r:id="rId7"/>
    <p:sldId id="1047" r:id="rId8"/>
    <p:sldId id="2372" r:id="rId9"/>
    <p:sldId id="1012" r:id="rId10"/>
    <p:sldId id="930" r:id="rId11"/>
    <p:sldId id="2369" r:id="rId12"/>
    <p:sldId id="2384" r:id="rId13"/>
    <p:sldId id="1608" r:id="rId14"/>
    <p:sldId id="2385" r:id="rId15"/>
    <p:sldId id="1578" r:id="rId16"/>
    <p:sldId id="929" r:id="rId17"/>
    <p:sldId id="934" r:id="rId18"/>
    <p:sldId id="936" r:id="rId19"/>
    <p:sldId id="937" r:id="rId20"/>
    <p:sldId id="917" r:id="rId21"/>
    <p:sldId id="839" r:id="rId22"/>
    <p:sldId id="840" r:id="rId23"/>
    <p:sldId id="841" r:id="rId24"/>
    <p:sldId id="842" r:id="rId25"/>
    <p:sldId id="843" r:id="rId26"/>
    <p:sldId id="844" r:id="rId27"/>
    <p:sldId id="943" r:id="rId28"/>
    <p:sldId id="845" r:id="rId29"/>
    <p:sldId id="846" r:id="rId30"/>
    <p:sldId id="847" r:id="rId31"/>
    <p:sldId id="848" r:id="rId32"/>
    <p:sldId id="849" r:id="rId33"/>
    <p:sldId id="850" r:id="rId34"/>
    <p:sldId id="851" r:id="rId35"/>
    <p:sldId id="852" r:id="rId36"/>
    <p:sldId id="854" r:id="rId37"/>
    <p:sldId id="859" r:id="rId38"/>
    <p:sldId id="860" r:id="rId39"/>
    <p:sldId id="861" r:id="rId40"/>
    <p:sldId id="862" r:id="rId41"/>
    <p:sldId id="863" r:id="rId42"/>
    <p:sldId id="864" r:id="rId43"/>
    <p:sldId id="865" r:id="rId44"/>
    <p:sldId id="866" r:id="rId45"/>
    <p:sldId id="867" r:id="rId46"/>
    <p:sldId id="868" r:id="rId47"/>
    <p:sldId id="869" r:id="rId48"/>
    <p:sldId id="870" r:id="rId49"/>
    <p:sldId id="871" r:id="rId50"/>
    <p:sldId id="872" r:id="rId51"/>
    <p:sldId id="873" r:id="rId52"/>
    <p:sldId id="874" r:id="rId53"/>
    <p:sldId id="2402" r:id="rId54"/>
    <p:sldId id="1072" r:id="rId55"/>
    <p:sldId id="1027" r:id="rId56"/>
    <p:sldId id="1028" r:id="rId57"/>
    <p:sldId id="1029" r:id="rId58"/>
    <p:sldId id="1030" r:id="rId59"/>
    <p:sldId id="1031" r:id="rId60"/>
    <p:sldId id="1061" r:id="rId61"/>
    <p:sldId id="1032" r:id="rId62"/>
    <p:sldId id="1033" r:id="rId63"/>
    <p:sldId id="1034" r:id="rId64"/>
    <p:sldId id="1035" r:id="rId65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2"/>
    <p:restoredTop sz="93766"/>
  </p:normalViewPr>
  <p:slideViewPr>
    <p:cSldViewPr>
      <p:cViewPr varScale="1">
        <p:scale>
          <a:sx n="126" d="100"/>
          <a:sy n="126" d="100"/>
        </p:scale>
        <p:origin x="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13312CB-1FFA-B44B-B6E1-DDBF29C8A3D7}" type="datetimeFigureOut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1E0082-ABED-204D-B150-EFC70D84087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E2AEC16C-F0A0-3D4D-8CF5-C475D927A967}" type="datetimeFigureOut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E3FD778B-37AB-7446-A8EB-32B88044C01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1537A1-9ED4-EF4F-8C55-6F87478A0942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4898FB-1F94-8B4D-9BD8-253955E2C44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446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14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08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4C6184-2398-8B48-B91C-6AF5458E43F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9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D4898FB-1F94-8B4D-9BD8-253955E2C44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33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215C045-59E0-9942-A654-9143AC394EF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1C02DD-1758-0241-8D9E-05041BFCF05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D919E9-3871-2A47-8229-0E09C4A6817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CE2565-FE41-DB4B-913C-BE29D6E9794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E34423-D208-3041-B55D-8DFA5080E6F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FDFC5E4-0BCD-E645-9C07-C4F2DBE30A2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349128-BA39-C149-A42E-15502011A9D8}" type="slidenum"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068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EC08D0-B7C9-3148-83EA-9010C584066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1378D47-C3FE-1146-B4E2-2B19AC1D77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643EF0-69F3-8044-847E-F800F0499A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8F646C-69AD-3B43-A798-F275E1A0D40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1AA04B-FC5C-F543-8152-7629078241EA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49EA31-698F-B84E-9C88-2C318DA3BE7F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766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709BD0-07CE-304F-827D-5EA4EEA05E1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935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Empty write when no data to write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F3BBD3-16AB-BD4E-A207-57338465FDD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64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B1B756-FB24-7F45-BEAC-E6E1D73F5BD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410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8D0ABF-66DF-984D-8461-8F1FEA87CC41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0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004AE57-9E60-1144-B6A8-791E4A055211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2FFC03-73D5-4D45-92C8-8D533178E5F4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684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CCF6EA-1775-5842-BEE3-76F5081146E3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642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F346E6-3FBF-DF44-9076-ED4419E511C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69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36EB4-F50B-0A45-968E-AF3A64958F2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855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x-none">
                <a:ea typeface="ＭＳ Ｐゴシック" charset="-128"/>
              </a:rPr>
              <a:t>Registration Key (so that it can deregister)</a:t>
            </a:r>
          </a:p>
          <a:p>
            <a:pPr lvl="3"/>
            <a:r>
              <a:rPr lang="en-US" altLang="x-none">
                <a:ea typeface="ＭＳ Ｐゴシック" charset="-128"/>
              </a:rPr>
              <a:t>channel.keyFor(selector) 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06C9F-D57F-4F42-A035-9882ABA3588B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366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9AF57D-40DD-6B49-B678-59850172D57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434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DB483-9BE9-2E4D-B9E8-B298A433830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717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F425B4-C98A-DF4D-B71A-88D757275A3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94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0BBBA-5F74-5F49-A17F-0D9C0B6B3632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DB9C3-973B-DB4D-8872-64C4BCE682C8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40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40262E9-3E61-564A-ACFA-78812F73D992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B47FC-54A6-1C4F-92B5-0AA3EA33743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823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0A7690-3DB7-A24B-A6B3-AB99E4181D97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464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55274-8E67-A54D-AEF7-5D911FBD60CA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630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761455-6E37-1E44-BE1C-E0289286D266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6967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5CF483-FB7E-F54F-A8AF-C047D8E3D69C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155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http://www.kernel.org/doc/man-pages/online/pages/man4/epoll.4.html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C2323A-964D-D64F-88A3-16FA9A2EA0AF}" type="slidenum">
              <a:rPr lang="en-US" altLang="x-none" sz="1300">
                <a:latin typeface="Calibri" charset="0"/>
              </a:rPr>
              <a:pPr eaLnBrk="1" hangingPunct="1"/>
              <a:t>51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62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326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3DB02F-6022-AA49-88A0-84CE4D60E70D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7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890A316-51FE-D44E-9E19-FE428972A2A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38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802A46-D7A3-8546-9BFE-6156CA8591D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508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7706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7D3ED4-1FC4-2541-BD2F-0DE38E0453F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7300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D7FE0BC-4ECE-D447-9264-8065847C186E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64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3339F1-0972-524E-AE5D-846286C8531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60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132B2B-C32B-F845-9A50-493914351EA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5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8188F-E335-2B4F-8F39-873C8564002E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Typically avoid threads for only handling </a:t>
            </a:r>
            <a:r>
              <a:rPr lang="en-US" altLang="x-none" dirty="0" err="1">
                <a:ea typeface="ＭＳ Ｐゴシック" charset="-128"/>
              </a:rPr>
              <a:t>io</a:t>
            </a:r>
            <a:r>
              <a:rPr lang="en-US" altLang="x-none" dirty="0">
                <a:ea typeface="ＭＳ Ｐゴシック" charset="-128"/>
              </a:rPr>
              <a:t> blocking</a:t>
            </a:r>
          </a:p>
          <a:p>
            <a:pPr lvl="1" eaLnBrk="1" hangingPunct="1"/>
            <a:r>
              <a:rPr lang="en-US" altLang="x-none" sz="2400" dirty="0">
                <a:ea typeface="ＭＳ Ｐゴシック" charset="-128"/>
              </a:rPr>
              <a:t>Typically use threads where true CPU concurrency is needed</a:t>
            </a:r>
            <a:endParaRPr lang="en-US" altLang="x-none" sz="2004" dirty="0">
              <a:ea typeface="ＭＳ Ｐゴシック" charset="-128"/>
            </a:endParaRPr>
          </a:p>
          <a:p>
            <a:pPr lvl="1" eaLnBrk="1" hangingPunct="1"/>
            <a:r>
              <a:rPr lang="en-US" altLang="x-none" sz="2004" dirty="0">
                <a:ea typeface="ＭＳ Ｐゴシック" charset="-128"/>
              </a:rPr>
              <a:t>You may still introduce multiple threads to avoid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blocking (e.g., page fault, …) but overall, use event-driven, not threads, for </a:t>
            </a:r>
            <a:r>
              <a:rPr lang="en-US" altLang="x-none" sz="2004" dirty="0" err="1">
                <a:ea typeface="ＭＳ Ｐゴシック" charset="-128"/>
              </a:rPr>
              <a:t>io</a:t>
            </a:r>
            <a:r>
              <a:rPr lang="en-US" altLang="x-none" sz="2004" dirty="0">
                <a:ea typeface="ＭＳ Ｐゴシック" charset="-128"/>
              </a:rPr>
              <a:t> intensive servers, distributed systems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 sz="1803" dirty="0">
              <a:solidFill>
                <a:srgbClr val="FF0000"/>
              </a:solidFill>
              <a:ea typeface="ＭＳ Ｐゴシック" charset="-128"/>
            </a:endParaRPr>
          </a:p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23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56E8435-6215-B94B-B8F0-9B7F38EFA87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2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93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E6E40-49C3-0D4B-B2EA-C4C1539A2ED5}" type="slidenum">
              <a:rPr kumimoji="0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x-none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91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C3B2F-7876-9046-93DA-F201D5017FFA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EA56-7BC3-A24F-A3CF-F630DAB5F3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016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425B7-41DF-974B-84CC-75CB33836FD7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E208-BE3B-AC4A-9954-821741ABF6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62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5521F-410E-A34B-B8D0-65696967D2A2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5537A-8104-3648-B02B-84964CDD79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118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F5F0B-B79B-A14B-92C2-F8E572517785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4057-C375-1345-B66E-87B433DB38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2433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720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83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064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68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8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04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CFA70-7596-9A42-BD6C-2248D8EC6A55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F883-FA69-FD45-9370-321292D31F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5841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0349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322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2767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7872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9" y="2129657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8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341871" indent="0" algn="ctr">
              <a:buNone/>
              <a:defRPr/>
            </a:lvl2pPr>
            <a:lvl3pPr marL="683744" indent="0" algn="ctr">
              <a:buNone/>
              <a:defRPr/>
            </a:lvl3pPr>
            <a:lvl4pPr marL="1025616" indent="0" algn="ctr">
              <a:buNone/>
              <a:defRPr/>
            </a:lvl4pPr>
            <a:lvl5pPr marL="1367489" indent="0" algn="ctr">
              <a:buNone/>
              <a:defRPr/>
            </a:lvl5pPr>
            <a:lvl6pPr marL="1709360" indent="0" algn="ctr">
              <a:buNone/>
              <a:defRPr/>
            </a:lvl6pPr>
            <a:lvl7pPr marL="2051231" indent="0" algn="ctr">
              <a:buNone/>
              <a:defRPr/>
            </a:lvl7pPr>
            <a:lvl8pPr marL="2393104" indent="0" algn="ctr">
              <a:buNone/>
              <a:defRPr/>
            </a:lvl8pPr>
            <a:lvl9pPr marL="27349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3C3B2F-7876-9046-93DA-F201D5017FFA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1EA56-7BC3-A24F-A3CF-F630DAB5F3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97350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4776" indent="-254776">
              <a:buFont typeface="Wingdings" pitchFamily="2" charset="2"/>
              <a:buChar char="q"/>
              <a:defRPr/>
            </a:lvl1pPr>
            <a:lvl2pPr marL="554793" indent="-213107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CFA70-7596-9A42-BD6C-2248D8EC6A55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F883-FA69-FD45-9370-321292D31F2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8278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7" y="4406678"/>
            <a:ext cx="7771132" cy="136272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7" y="2906108"/>
            <a:ext cx="7771132" cy="1500584"/>
          </a:xfrm>
        </p:spPr>
        <p:txBody>
          <a:bodyPr anchor="b"/>
          <a:lstStyle>
            <a:lvl1pPr marL="0" indent="0">
              <a:buNone/>
              <a:defRPr sz="1500"/>
            </a:lvl1pPr>
            <a:lvl2pPr marL="341871" indent="0">
              <a:buNone/>
              <a:defRPr sz="1350"/>
            </a:lvl2pPr>
            <a:lvl3pPr marL="683744" indent="0">
              <a:buNone/>
              <a:defRPr sz="1200"/>
            </a:lvl3pPr>
            <a:lvl4pPr marL="1025616" indent="0">
              <a:buNone/>
              <a:defRPr sz="1050"/>
            </a:lvl4pPr>
            <a:lvl5pPr marL="1367489" indent="0">
              <a:buNone/>
              <a:defRPr sz="1050"/>
            </a:lvl5pPr>
            <a:lvl6pPr marL="1709360" indent="0">
              <a:buNone/>
              <a:defRPr sz="1050"/>
            </a:lvl6pPr>
            <a:lvl7pPr marL="2051231" indent="0">
              <a:buNone/>
              <a:defRPr sz="1050"/>
            </a:lvl7pPr>
            <a:lvl8pPr marL="2393104" indent="0">
              <a:buNone/>
              <a:defRPr sz="1050"/>
            </a:lvl8pPr>
            <a:lvl9pPr marL="273497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74E7D-B979-FA4F-B871-C15337DAD1BE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547B-D04A-184E-826A-4B390DF0DE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7861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5" y="1600416"/>
            <a:ext cx="3809472" cy="46475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5" y="1600416"/>
            <a:ext cx="3811057" cy="46475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68AC-479C-174E-9CB0-20D6A7429102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7557A-45CB-D043-94B3-11C32A90CB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7014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7" y="274131"/>
            <a:ext cx="8230869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7" y="1535445"/>
            <a:ext cx="4040926" cy="6401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871" indent="0">
              <a:buNone/>
              <a:defRPr sz="1500" b="1"/>
            </a:lvl2pPr>
            <a:lvl3pPr marL="683744" indent="0">
              <a:buNone/>
              <a:defRPr sz="1350" b="1"/>
            </a:lvl3pPr>
            <a:lvl4pPr marL="1025616" indent="0">
              <a:buNone/>
              <a:defRPr sz="1200" b="1"/>
            </a:lvl4pPr>
            <a:lvl5pPr marL="1367489" indent="0">
              <a:buNone/>
              <a:defRPr sz="1200" b="1"/>
            </a:lvl5pPr>
            <a:lvl6pPr marL="1709360" indent="0">
              <a:buNone/>
              <a:defRPr sz="1200" b="1"/>
            </a:lvl6pPr>
            <a:lvl7pPr marL="2051231" indent="0">
              <a:buNone/>
              <a:defRPr sz="1200" b="1"/>
            </a:lvl7pPr>
            <a:lvl8pPr marL="2393104" indent="0">
              <a:buNone/>
              <a:defRPr sz="1200" b="1"/>
            </a:lvl8pPr>
            <a:lvl9pPr marL="273497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7" y="2175609"/>
            <a:ext cx="4040926" cy="39503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5" y="1535445"/>
            <a:ext cx="4042510" cy="64016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1871" indent="0">
              <a:buNone/>
              <a:defRPr sz="1500" b="1"/>
            </a:lvl2pPr>
            <a:lvl3pPr marL="683744" indent="0">
              <a:buNone/>
              <a:defRPr sz="1350" b="1"/>
            </a:lvl3pPr>
            <a:lvl4pPr marL="1025616" indent="0">
              <a:buNone/>
              <a:defRPr sz="1200" b="1"/>
            </a:lvl4pPr>
            <a:lvl5pPr marL="1367489" indent="0">
              <a:buNone/>
              <a:defRPr sz="1200" b="1"/>
            </a:lvl5pPr>
            <a:lvl6pPr marL="1709360" indent="0">
              <a:buNone/>
              <a:defRPr sz="1200" b="1"/>
            </a:lvl6pPr>
            <a:lvl7pPr marL="2051231" indent="0">
              <a:buNone/>
              <a:defRPr sz="1200" b="1"/>
            </a:lvl7pPr>
            <a:lvl8pPr marL="2393104" indent="0">
              <a:buNone/>
              <a:defRPr sz="1200" b="1"/>
            </a:lvl8pPr>
            <a:lvl9pPr marL="273497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5" y="2175609"/>
            <a:ext cx="4042510" cy="39503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FBB17-4207-054D-A3EE-EBE93D4BB0C1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F32F-CA2E-4D4A-8F3C-10CF3150C2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5983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86710-810B-B841-9894-E8ACC2A6208F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B97E-DB92-8340-B057-5091734B4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238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574E7D-B979-FA4F-B871-C15337DAD1BE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0547B-D04A-184E-826A-4B390DF0DE7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6516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1BDC-8F6B-6B41-8792-5D625FDB1477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8519A-6400-3548-8233-986C86491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8282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61"/>
            <a:ext cx="3008896" cy="116307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4" y="272561"/>
            <a:ext cx="5112585" cy="58533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050"/>
            </a:lvl1pPr>
            <a:lvl2pPr marL="341871" indent="0">
              <a:buNone/>
              <a:defRPr sz="900"/>
            </a:lvl2pPr>
            <a:lvl3pPr marL="683744" indent="0">
              <a:buNone/>
              <a:defRPr sz="750"/>
            </a:lvl3pPr>
            <a:lvl4pPr marL="1025616" indent="0">
              <a:buNone/>
              <a:defRPr sz="675"/>
            </a:lvl4pPr>
            <a:lvl5pPr marL="1367489" indent="0">
              <a:buNone/>
              <a:defRPr sz="675"/>
            </a:lvl5pPr>
            <a:lvl6pPr marL="1709360" indent="0">
              <a:buNone/>
              <a:defRPr sz="675"/>
            </a:lvl6pPr>
            <a:lvl7pPr marL="2051231" indent="0">
              <a:buNone/>
              <a:defRPr sz="675"/>
            </a:lvl7pPr>
            <a:lvl8pPr marL="2393104" indent="0">
              <a:buNone/>
              <a:defRPr sz="675"/>
            </a:lvl8pPr>
            <a:lvl9pPr marL="273497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D4358-161A-2641-A3C6-C2FEE9634842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650C-F412-2740-9E68-0A308C7590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6352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4" y="4801234"/>
            <a:ext cx="5485132" cy="565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4" y="613228"/>
            <a:ext cx="5485132" cy="4115116"/>
          </a:xfrm>
        </p:spPr>
        <p:txBody>
          <a:bodyPr/>
          <a:lstStyle>
            <a:lvl1pPr marL="0" indent="0">
              <a:buNone/>
              <a:defRPr sz="2400"/>
            </a:lvl1pPr>
            <a:lvl2pPr marL="341871" indent="0">
              <a:buNone/>
              <a:defRPr sz="2100"/>
            </a:lvl2pPr>
            <a:lvl3pPr marL="683744" indent="0">
              <a:buNone/>
              <a:defRPr sz="1800"/>
            </a:lvl3pPr>
            <a:lvl4pPr marL="1025616" indent="0">
              <a:buNone/>
              <a:defRPr sz="1500"/>
            </a:lvl4pPr>
            <a:lvl5pPr marL="1367489" indent="0">
              <a:buNone/>
              <a:defRPr sz="1500"/>
            </a:lvl5pPr>
            <a:lvl6pPr marL="1709360" indent="0">
              <a:buNone/>
              <a:defRPr sz="1500"/>
            </a:lvl6pPr>
            <a:lvl7pPr marL="2051231" indent="0">
              <a:buNone/>
              <a:defRPr sz="1500"/>
            </a:lvl7pPr>
            <a:lvl8pPr marL="2393104" indent="0">
              <a:buNone/>
              <a:defRPr sz="1500"/>
            </a:lvl8pPr>
            <a:lvl9pPr marL="273497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4" y="5366925"/>
            <a:ext cx="5485132" cy="804959"/>
          </a:xfrm>
        </p:spPr>
        <p:txBody>
          <a:bodyPr/>
          <a:lstStyle>
            <a:lvl1pPr marL="0" indent="0">
              <a:buNone/>
              <a:defRPr sz="1050"/>
            </a:lvl1pPr>
            <a:lvl2pPr marL="341871" indent="0">
              <a:buNone/>
              <a:defRPr sz="900"/>
            </a:lvl2pPr>
            <a:lvl3pPr marL="683744" indent="0">
              <a:buNone/>
              <a:defRPr sz="750"/>
            </a:lvl3pPr>
            <a:lvl4pPr marL="1025616" indent="0">
              <a:buNone/>
              <a:defRPr sz="675"/>
            </a:lvl4pPr>
            <a:lvl5pPr marL="1367489" indent="0">
              <a:buNone/>
              <a:defRPr sz="675"/>
            </a:lvl5pPr>
            <a:lvl6pPr marL="1709360" indent="0">
              <a:buNone/>
              <a:defRPr sz="675"/>
            </a:lvl6pPr>
            <a:lvl7pPr marL="2051231" indent="0">
              <a:buNone/>
              <a:defRPr sz="675"/>
            </a:lvl7pPr>
            <a:lvl8pPr marL="2393104" indent="0">
              <a:buNone/>
              <a:defRPr sz="675"/>
            </a:lvl8pPr>
            <a:lvl9pPr marL="273497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502B3-3E66-CA4F-B3F3-E65A0B0F222A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EC1C-5E5F-5748-A20C-C9490142B7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32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425B7-41DF-974B-84CC-75CB33836FD7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E208-BE3B-AC4A-9954-821741ABF6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1499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1" y="228193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3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5521F-410E-A34B-B8D0-65696967D2A2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5537A-8104-3648-B02B-84964CDD79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887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5" y="1600416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5" y="1600416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FF5F0B-B79B-A14B-92C2-F8E572517785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4057-C375-1345-B66E-87B433DB38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868AC-479C-174E-9CB0-20D6A7429102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7557A-45CB-D043-94B3-11C32A90CB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6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FBB17-4207-054D-A3EE-EBE93D4BB0C1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FF32F-CA2E-4D4A-8F3C-10CF3150C2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07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86710-810B-B841-9894-E8ACC2A6208F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EB97E-DB92-8340-B057-5091734B4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97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1BDC-8F6B-6B41-8792-5D625FDB1477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8519A-6400-3548-8233-986C864910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70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1D4358-161A-2641-A3C6-C2FEE9634842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650C-F412-2740-9E68-0A308C7590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7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502B3-3E66-CA4F-B3F3-E65A0B0F222A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9EC1C-5E5F-5748-A20C-C9490142B73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7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C91D6CF1-4B12-FE40-BC5C-1C0ADF3268A8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A7770278-71B2-8C45-904C-AE40C17C4DA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9" r:id="rId1"/>
    <p:sldLayoutId id="2147485790" r:id="rId2"/>
    <p:sldLayoutId id="2147485791" r:id="rId3"/>
    <p:sldLayoutId id="2147485792" r:id="rId4"/>
    <p:sldLayoutId id="2147485793" r:id="rId5"/>
    <p:sldLayoutId id="2147485794" r:id="rId6"/>
    <p:sldLayoutId id="2147485795" r:id="rId7"/>
    <p:sldLayoutId id="2147485796" r:id="rId8"/>
    <p:sldLayoutId id="2147485797" r:id="rId9"/>
    <p:sldLayoutId id="2147485798" r:id="rId10"/>
    <p:sldLayoutId id="2147485799" r:id="rId11"/>
    <p:sldLayoutId id="21474858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1" r:id="rId1"/>
    <p:sldLayoutId id="2147485802" r:id="rId2"/>
    <p:sldLayoutId id="2147485803" r:id="rId3"/>
    <p:sldLayoutId id="2147485804" r:id="rId4"/>
    <p:sldLayoutId id="2147485805" r:id="rId5"/>
    <p:sldLayoutId id="2147485806" r:id="rId6"/>
    <p:sldLayoutId id="2147485807" r:id="rId7"/>
    <p:sldLayoutId id="2147485808" r:id="rId8"/>
    <p:sldLayoutId id="2147485809" r:id="rId9"/>
    <p:sldLayoutId id="2147485810" r:id="rId10"/>
    <p:sldLayoutId id="21474858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1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661" tIns="33245" rIns="67661" bIns="3324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63688" y="6396037"/>
            <a:ext cx="138152" cy="1267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8376" tIns="34183" rIns="68376" bIns="3418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661" tIns="33245" rIns="67661" bIns="33245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375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1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C91D6CF1-4B12-FE40-BC5C-1C0ADF3268A8}" type="datetime1">
              <a:rPr lang="en-US" altLang="x-none"/>
              <a:pPr/>
              <a:t>10/26/22</a:t>
            </a:fld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6" y="6402388"/>
            <a:ext cx="3956049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684909" eaLnBrk="1" hangingPunct="1">
              <a:defRPr sz="9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CS433/533: COmputer Networks</a:t>
            </a:r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6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A7770278-71B2-8C45-904C-AE40C17C4D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0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3" r:id="rId1"/>
    <p:sldLayoutId id="2147485814" r:id="rId2"/>
    <p:sldLayoutId id="2147485815" r:id="rId3"/>
    <p:sldLayoutId id="2147485816" r:id="rId4"/>
    <p:sldLayoutId id="2147485817" r:id="rId5"/>
    <p:sldLayoutId id="2147485818" r:id="rId6"/>
    <p:sldLayoutId id="2147485819" r:id="rId7"/>
    <p:sldLayoutId id="2147485820" r:id="rId8"/>
    <p:sldLayoutId id="2147485821" r:id="rId9"/>
    <p:sldLayoutId id="2147485822" r:id="rId10"/>
    <p:sldLayoutId id="2147485823" r:id="rId11"/>
    <p:sldLayoutId id="214748582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341871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6pPr>
      <a:lvl7pPr marL="683744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7pPr>
      <a:lvl8pPr marL="1025616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8pPr>
      <a:lvl9pPr marL="1367489" algn="l" defTabSz="684932" rtl="0" eaLnBrk="0" fontAlgn="base" hangingPunct="0">
        <a:spcBef>
          <a:spcPct val="0"/>
        </a:spcBef>
        <a:spcAft>
          <a:spcPct val="0"/>
        </a:spcAft>
        <a:defRPr sz="3000" u="sng">
          <a:solidFill>
            <a:schemeClr val="accent2"/>
          </a:solidFill>
          <a:latin typeface="Comic Sans MS" pitchFamily="66" charset="0"/>
        </a:defRPr>
      </a:lvl9pPr>
    </p:titleStyle>
    <p:bodyStyle>
      <a:lvl1pPr marL="254776" indent="-25477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4793" indent="-21310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1800">
          <a:solidFill>
            <a:schemeClr val="tx1"/>
          </a:solidFill>
          <a:latin typeface="+mn-lt"/>
          <a:ea typeface="ＭＳ Ｐゴシック" charset="0"/>
        </a:defRPr>
      </a:lvl2pPr>
      <a:lvl3pPr marL="853619" indent="-169057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ea typeface="ＭＳ Ｐゴシック" charset="0"/>
        </a:defRPr>
      </a:lvl3pPr>
      <a:lvl4pPr marL="1197685" indent="-170248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1539371" indent="-169057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1882671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224541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566413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2908286" indent="-170935" algn="l" defTabSz="684932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1871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3744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5616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67489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09360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1231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3104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34976" algn="l" defTabSz="68374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man7.org/linux/man-pages/man7/epoll.7.html" TargetMode="Externa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IntBuffer.html" TargetMode="External"/><Relationship Id="rId3" Type="http://schemas.openxmlformats.org/officeDocument/2006/relationships/hyperlink" Target="https://docs.oracle.com/javase/8/docs/api/java/nio/ByteBuffer.html" TargetMode="External"/><Relationship Id="rId7" Type="http://schemas.openxmlformats.org/officeDocument/2006/relationships/hyperlink" Target="https://docs.oracle.com/javase/8/docs/api/java/nio/FloatBuffer.html" TargetMode="External"/><Relationship Id="rId2" Type="http://schemas.openxmlformats.org/officeDocument/2006/relationships/hyperlink" Target="https://docs.oracle.com/javase/8/docs/api/java/nio/Buffer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DoubleBuffer.html" TargetMode="External"/><Relationship Id="rId5" Type="http://schemas.openxmlformats.org/officeDocument/2006/relationships/hyperlink" Target="https://docs.oracle.com/javase/8/docs/api/java/nio/CharBuffer.html" TargetMode="External"/><Relationship Id="rId10" Type="http://schemas.openxmlformats.org/officeDocument/2006/relationships/hyperlink" Target="https://docs.oracle.com/javase/8/docs/api/java/nio/ShortBuffer.html" TargetMode="External"/><Relationship Id="rId4" Type="http://schemas.openxmlformats.org/officeDocument/2006/relationships/hyperlink" Target="https://docs.oracle.com/javase/8/docs/api/java/nio/MappedByteBuffer.html" TargetMode="External"/><Relationship Id="rId9" Type="http://schemas.openxmlformats.org/officeDocument/2006/relationships/hyperlink" Target="https://docs.oracle.com/javase/8/docs/api/java/nio/LongBuffer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channels/AsynchronousFileChannel.html" TargetMode="External"/><Relationship Id="rId7" Type="http://schemas.openxmlformats.org/officeDocument/2006/relationships/hyperlink" Target="https://docs.oracle.com/javase/8/docs/api/java/nio/channels/AsynchronousChannelGroup.html" TargetMode="External"/><Relationship Id="rId2" Type="http://schemas.openxmlformats.org/officeDocument/2006/relationships/hyperlink" Target="https://docs.oracle.com/javase/8/docs/api/java/nio/channels/package-summary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channels/CompletionHandler.html" TargetMode="External"/><Relationship Id="rId5" Type="http://schemas.openxmlformats.org/officeDocument/2006/relationships/hyperlink" Target="https://docs.oracle.com/javase/8/docs/api/java/nio/channels/AsynchronousServerSocketChannel.html" TargetMode="External"/><Relationship Id="rId4" Type="http://schemas.openxmlformats.org/officeDocument/2006/relationships/hyperlink" Target="https://docs.oracle.com/javase/8/docs/api/java/nio/channels/AsynchronousSocketChannel.html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nio/channels/AsynchronousSocketChannel.html#read-java.nio.ByteBuffer-" TargetMode="External"/><Relationship Id="rId3" Type="http://schemas.openxmlformats.org/officeDocument/2006/relationships/hyperlink" Target="https://docs.oracle.com/javase/8/docs/api/java/nio/channels/AsynchronousSocketChannel.html" TargetMode="External"/><Relationship Id="rId7" Type="http://schemas.openxmlformats.org/officeDocument/2006/relationships/hyperlink" Target="https://docs.oracle.com/javase/8/docs/api/java/lang/Integer.html" TargetMode="External"/><Relationship Id="rId12" Type="http://schemas.openxmlformats.org/officeDocument/2006/relationships/hyperlink" Target="https://docs.oracle.com/javase/8/docs/api/java/lang/Long.html" TargetMode="External"/><Relationship Id="rId2" Type="http://schemas.openxmlformats.org/officeDocument/2006/relationships/hyperlink" Target="https://docs.oracle.com/javase/8/docs/api/java/util/concurrent/Future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oracle.com/javase/8/docs/api/java/nio/channels/CompletionHandler.html" TargetMode="External"/><Relationship Id="rId11" Type="http://schemas.openxmlformats.org/officeDocument/2006/relationships/hyperlink" Target="https://docs.oracle.com/javase/8/docs/api/java/util/concurrent/TimeUnit.html" TargetMode="External"/><Relationship Id="rId5" Type="http://schemas.openxmlformats.org/officeDocument/2006/relationships/hyperlink" Target="https://docs.oracle.com/javase/8/docs/api/java/nio/channels/AsynchronousServerSocketChannel.html#accept-A-java.nio.channels.CompletionHandler-" TargetMode="External"/><Relationship Id="rId10" Type="http://schemas.openxmlformats.org/officeDocument/2006/relationships/hyperlink" Target="https://docs.oracle.com/javase/8/docs/api/java/nio/channels/AsynchronousSocketChannel.html#read-java.nio.ByteBuffer:A-int-int-long-java.util.concurrent.TimeUnit-A-java.nio.channels.CompletionHandler-" TargetMode="External"/><Relationship Id="rId4" Type="http://schemas.openxmlformats.org/officeDocument/2006/relationships/hyperlink" Target="https://docs.oracle.com/javase/8/docs/api/java/nio/channels/AsynchronousServerSocketChannel.html#accept--" TargetMode="External"/><Relationship Id="rId9" Type="http://schemas.openxmlformats.org/officeDocument/2006/relationships/hyperlink" Target="https://docs.oracle.com/javase/8/docs/api/java/nio/ByteBuffer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nio/channels/AsynchronousChannelGroup.html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javadoop.com/post/nio-and-aio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7772400" cy="1470025"/>
          </a:xfrm>
        </p:spPr>
        <p:txBody>
          <a:bodyPr/>
          <a:lstStyle/>
          <a:p>
            <a:pPr algn="ctr"/>
            <a:r>
              <a:rPr lang="en-US" altLang="x-none" sz="3600" dirty="0">
                <a:ea typeface="ＭＳ Ｐゴシック" charset="-128"/>
              </a:rPr>
              <a:t>Network Applications: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High-performance Server Design</a:t>
            </a:r>
            <a:br>
              <a:rPr lang="en-US" altLang="x-none" sz="3600" dirty="0">
                <a:ea typeface="ＭＳ Ｐゴシック" charset="-128"/>
              </a:rPr>
            </a:b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88E97-E15A-9543-81D1-B840FEDAE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27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E9FD9-84ED-A640-8AF3-994578A8B52B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Selector Multiplexing Basic Idea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33401" y="1600200"/>
            <a:ext cx="4364436" cy="4648200"/>
          </a:xfrm>
        </p:spPr>
        <p:txBody>
          <a:bodyPr/>
          <a:lstStyle/>
          <a:p>
            <a:r>
              <a:rPr lang="en-US" sz="2000" dirty="0"/>
              <a:t>OS provides a</a:t>
            </a:r>
            <a:r>
              <a:rPr lang="en-US" sz="2000" dirty="0">
                <a:solidFill>
                  <a:srgbClr val="C00000"/>
                </a:solidFill>
              </a:rPr>
              <a:t> selector, </a:t>
            </a:r>
            <a:r>
              <a:rPr lang="en-US" sz="2000" dirty="0"/>
              <a:t>to allow user program to indicate </a:t>
            </a:r>
            <a:r>
              <a:rPr lang="en-US" sz="2000" dirty="0">
                <a:solidFill>
                  <a:srgbClr val="C00000"/>
                </a:solidFill>
              </a:rPr>
              <a:t>interests </a:t>
            </a:r>
            <a:r>
              <a:rPr lang="en-US" sz="2000" dirty="0"/>
              <a:t>(types of events). Selector</a:t>
            </a:r>
            <a:r>
              <a:rPr lang="en-US" sz="2000" dirty="0">
                <a:solidFill>
                  <a:srgbClr val="C00000"/>
                </a:solidFill>
              </a:rPr>
              <a:t> peeks </a:t>
            </a:r>
            <a:r>
              <a:rPr lang="en-US" sz="2000" dirty="0"/>
              <a:t>at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system state and notifies user program IO </a:t>
            </a:r>
            <a:r>
              <a:rPr lang="en-US" sz="2000" dirty="0">
                <a:solidFill>
                  <a:srgbClr val="FF0000"/>
                </a:solidFill>
              </a:rPr>
              <a:t>ready</a:t>
            </a:r>
            <a:r>
              <a:rPr lang="en-US" sz="2000" dirty="0"/>
              <a:t> status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6BC0E81F-A85C-8245-9BEE-98058F5C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10</a:t>
            </a:fld>
            <a:endParaRPr lang="en-US" altLang="x-none" dirty="0"/>
          </a:p>
        </p:txBody>
      </p:sp>
      <p:cxnSp>
        <p:nvCxnSpPr>
          <p:cNvPr id="47117" name="Straight Arrow Connector 25"/>
          <p:cNvCxnSpPr>
            <a:cxnSpLocks noChangeShapeType="1"/>
            <a:stCxn id="47118" idx="3"/>
          </p:cNvCxnSpPr>
          <p:nvPr/>
        </p:nvCxnSpPr>
        <p:spPr bwMode="auto">
          <a:xfrm flipV="1">
            <a:off x="3320977" y="2895600"/>
            <a:ext cx="3088267" cy="81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8" name="Rectangle 28"/>
          <p:cNvSpPr>
            <a:spLocks noChangeArrowheads="1"/>
          </p:cNvSpPr>
          <p:nvPr/>
        </p:nvSpPr>
        <p:spPr bwMode="auto">
          <a:xfrm>
            <a:off x="1453158" y="3562348"/>
            <a:ext cx="1867819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>
                <a:solidFill>
                  <a:srgbClr val="000000"/>
                </a:solidFill>
              </a:rPr>
              <a:t>completed connection</a:t>
            </a:r>
          </a:p>
        </p:txBody>
      </p:sp>
      <p:sp>
        <p:nvSpPr>
          <p:cNvPr id="47119" name="Rectangle 29"/>
          <p:cNvSpPr>
            <a:spLocks noChangeArrowheads="1"/>
          </p:cNvSpPr>
          <p:nvPr/>
        </p:nvSpPr>
        <p:spPr bwMode="auto">
          <a:xfrm>
            <a:off x="1477566" y="5362265"/>
            <a:ext cx="2185214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 err="1">
                <a:solidFill>
                  <a:srgbClr val="000000"/>
                </a:solidFill>
              </a:rPr>
              <a:t>recvbuf</a:t>
            </a:r>
            <a:r>
              <a:rPr lang="en-US" altLang="x-none" sz="1350" dirty="0">
                <a:solidFill>
                  <a:srgbClr val="000000"/>
                </a:solidFill>
              </a:rPr>
              <a:t> empty or has data</a:t>
            </a:r>
          </a:p>
        </p:txBody>
      </p:sp>
      <p:cxnSp>
        <p:nvCxnSpPr>
          <p:cNvPr id="47121" name="Straight Arrow Connector 34"/>
          <p:cNvCxnSpPr>
            <a:cxnSpLocks noChangeShapeType="1"/>
            <a:stCxn id="47119" idx="3"/>
          </p:cNvCxnSpPr>
          <p:nvPr/>
        </p:nvCxnSpPr>
        <p:spPr bwMode="auto">
          <a:xfrm flipV="1">
            <a:off x="3662780" y="3956491"/>
            <a:ext cx="1593207" cy="1555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Arrow Connector 37"/>
          <p:cNvCxnSpPr>
            <a:cxnSpLocks noChangeShapeType="1"/>
            <a:stCxn id="47119" idx="3"/>
          </p:cNvCxnSpPr>
          <p:nvPr/>
        </p:nvCxnSpPr>
        <p:spPr bwMode="auto">
          <a:xfrm flipV="1">
            <a:off x="3662780" y="4683295"/>
            <a:ext cx="1608175" cy="8290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0" name="Rectangle 30"/>
          <p:cNvSpPr>
            <a:spLocks noChangeArrowheads="1"/>
          </p:cNvSpPr>
          <p:nvPr/>
        </p:nvSpPr>
        <p:spPr bwMode="auto">
          <a:xfrm>
            <a:off x="1477566" y="3956489"/>
            <a:ext cx="2108269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57157" indent="-257157" defTabSz="684562" eaLnBrk="1" hangingPunct="1">
              <a:defRPr/>
            </a:pPr>
            <a:r>
              <a:rPr lang="en-US" altLang="x-none" sz="1350" dirty="0" err="1">
                <a:solidFill>
                  <a:srgbClr val="000000"/>
                </a:solidFill>
              </a:rPr>
              <a:t>sendbuf</a:t>
            </a:r>
            <a:r>
              <a:rPr lang="en-US" altLang="x-none" sz="1350" dirty="0">
                <a:solidFill>
                  <a:srgbClr val="000000"/>
                </a:solidFill>
              </a:rPr>
              <a:t> full or has space</a:t>
            </a:r>
          </a:p>
        </p:txBody>
      </p:sp>
      <p:cxnSp>
        <p:nvCxnSpPr>
          <p:cNvPr id="47123" name="Straight Arrow Connector 39"/>
          <p:cNvCxnSpPr>
            <a:cxnSpLocks noChangeShapeType="1"/>
            <a:stCxn id="47120" idx="3"/>
          </p:cNvCxnSpPr>
          <p:nvPr/>
        </p:nvCxnSpPr>
        <p:spPr bwMode="auto">
          <a:xfrm flipV="1">
            <a:off x="3585835" y="3817991"/>
            <a:ext cx="1670775" cy="2885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Straight Arrow Connector 41"/>
          <p:cNvCxnSpPr>
            <a:cxnSpLocks noChangeShapeType="1"/>
            <a:stCxn id="47120" idx="3"/>
          </p:cNvCxnSpPr>
          <p:nvPr/>
        </p:nvCxnSpPr>
        <p:spPr bwMode="auto">
          <a:xfrm>
            <a:off x="3585835" y="4106530"/>
            <a:ext cx="1666297" cy="46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AABED3-5038-664E-821E-5E2992F79B57}"/>
              </a:ext>
            </a:extLst>
          </p:cNvPr>
          <p:cNvGrpSpPr/>
          <p:nvPr/>
        </p:nvGrpSpPr>
        <p:grpSpPr>
          <a:xfrm>
            <a:off x="5257800" y="1295626"/>
            <a:ext cx="3435249" cy="5345958"/>
            <a:chOff x="6794164" y="1295626"/>
            <a:chExt cx="3435249" cy="5345958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993C7BE5-E244-684A-B065-435BB97B2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210" y="1295626"/>
              <a:ext cx="1042567" cy="46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spcBef>
                  <a:spcPct val="50000"/>
                </a:spcBef>
                <a:defRPr/>
              </a:pPr>
              <a:r>
                <a:rPr lang="en-US" altLang="x-none" sz="2404">
                  <a:solidFill>
                    <a:srgbClr val="000000"/>
                  </a:solidFill>
                </a:rPr>
                <a:t>server</a:t>
              </a:r>
              <a:endParaRPr lang="en-US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1254143E-BA73-414F-9928-E3C462641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64" y="1956285"/>
              <a:ext cx="1230460" cy="2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TCP socket space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E9FB6BAB-7DE4-DF44-97CC-8E6DB650A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2322789"/>
              <a:ext cx="2652521" cy="95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completed connection queue</a:t>
              </a:r>
              <a:r>
                <a:rPr lang="en-US" altLang="x-none" sz="1002">
                  <a:solidFill>
                    <a:srgbClr val="000000"/>
                  </a:solidFill>
                </a:rPr>
                <a:t>: C1; C2 </a:t>
              </a:r>
              <a:br>
                <a:rPr lang="en-US" altLang="x-none" sz="10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1B668A75-3EDA-DE4A-9A42-40EC29309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608" y="1642976"/>
              <a:ext cx="1081109" cy="4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202">
                  <a:solidFill>
                    <a:srgbClr val="000000"/>
                  </a:solidFill>
                </a:rPr>
                <a:t>2.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5</a:t>
              </a:r>
              <a:br>
                <a:rPr lang="en-US" altLang="x-none" sz="12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30</a:t>
              </a:r>
              <a:r>
                <a:rPr lang="en-US" altLang="x-none" sz="1202">
                  <a:solidFill>
                    <a:srgbClr val="000000"/>
                  </a:solidFill>
                </a:rPr>
                <a:t>.2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B7D67A70-B204-0F43-B488-07E3777FB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99" y="5652364"/>
              <a:ext cx="1876043" cy="92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x-none" sz="1002" b="1">
                  <a:solidFill>
                    <a:srgbClr val="000000"/>
                  </a:solidFill>
                </a:rPr>
                <a:t>2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completed connection queue: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D2988BB-6FE7-C940-B023-3996B99E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740" y="3648710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65915A89-4134-A34C-B9F5-6C302AEE7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3431897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state: 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 dirty="0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 dirty="0">
                  <a:solidFill>
                    <a:srgbClr val="000000"/>
                  </a:solidFill>
                </a:rPr>
                <a:t>2.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 dirty="0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dirty="0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 dirty="0">
                  <a:solidFill>
                    <a:srgbClr val="000000"/>
                  </a:solidFill>
                </a:rPr>
                <a:t>1500</a:t>
              </a:r>
              <a:r>
                <a:rPr lang="en-US" altLang="x-none" sz="1002" dirty="0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sendbuf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 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recvbuf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F0053110-1B13-8C4C-BB18-68219D7F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501" y="2213927"/>
              <a:ext cx="3358912" cy="4427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6046">
                <a:defRPr/>
              </a:pPr>
              <a:endParaRPr lang="x-none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A1874F22-2637-BB47-B017-40274C08E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56" y="4473009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>
                  <a:solidFill>
                    <a:srgbClr val="000000"/>
                  </a:solidFill>
                </a:rPr>
                <a:t>2.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>
                  <a:solidFill>
                    <a:srgbClr val="000000"/>
                  </a:solidFill>
                </a:rPr>
                <a:t>1500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95D2A11-57CB-C546-AEAA-A6B5A801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607" y="4685293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953930C-7B35-1E44-8656-E9F3043BA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5906715"/>
              <a:ext cx="3061129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45B213CA-BFF8-634A-950E-3D46264B1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2520950"/>
              <a:ext cx="3061129" cy="73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1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8" grpId="0" animBg="1"/>
      <p:bldP spid="47119" grpId="0" animBg="1"/>
      <p:bldP spid="47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454-17C8-7A4E-B156-3326AE9F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Background: Linux </a:t>
            </a:r>
            <a:r>
              <a:rPr lang="en-US" sz="3200" dirty="0" err="1"/>
              <a:t>epoll</a:t>
            </a:r>
            <a:r>
              <a:rPr lang="en-US" sz="3200" dirty="0"/>
              <a:t>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2152-4866-644D-A215-174367A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4894289" cy="4648200"/>
          </a:xfrm>
        </p:spPr>
        <p:txBody>
          <a:bodyPr/>
          <a:lstStyle/>
          <a:p>
            <a:r>
              <a:rPr lang="en-US" sz="2000" dirty="0"/>
              <a:t>“… monitoring multiple files to see if IO is possible on any of them...”   -- man 7 </a:t>
            </a:r>
            <a:r>
              <a:rPr lang="en-US" sz="2000" dirty="0" err="1"/>
              <a:t>epoll</a:t>
            </a:r>
            <a:endParaRPr lang="en-US" sz="2000" dirty="0"/>
          </a:p>
          <a:p>
            <a:r>
              <a:rPr lang="en-US" sz="2000" dirty="0"/>
              <a:t>Three basic system calls</a:t>
            </a:r>
          </a:p>
          <a:p>
            <a:pPr lvl="1"/>
            <a:r>
              <a:rPr lang="en-US" dirty="0"/>
              <a:t>epoll_create1(2) – create new </a:t>
            </a:r>
            <a:r>
              <a:rPr lang="en-US" dirty="0" err="1"/>
              <a:t>epoll</a:t>
            </a:r>
            <a:r>
              <a:rPr lang="en-US" dirty="0"/>
              <a:t> instance</a:t>
            </a:r>
          </a:p>
          <a:p>
            <a:pPr lvl="1"/>
            <a:r>
              <a:rPr lang="en-US" dirty="0" err="1"/>
              <a:t>epoll_ctl</a:t>
            </a:r>
            <a:r>
              <a:rPr lang="en-US" dirty="0"/>
              <a:t>(2) – manage file descriptors </a:t>
            </a:r>
            <a:br>
              <a:rPr lang="en-US" dirty="0"/>
            </a:br>
            <a:r>
              <a:rPr lang="en-US" dirty="0"/>
              <a:t>regarding the interested-list</a:t>
            </a:r>
          </a:p>
          <a:p>
            <a:pPr lvl="1"/>
            <a:r>
              <a:rPr lang="en-US" dirty="0" err="1"/>
              <a:t>epoll_wait</a:t>
            </a:r>
            <a:r>
              <a:rPr lang="en-US" dirty="0"/>
              <a:t>(2) – main workhorse, block </a:t>
            </a:r>
            <a:br>
              <a:rPr lang="en-US" dirty="0"/>
            </a:br>
            <a:r>
              <a:rPr lang="en-US" dirty="0"/>
              <a:t>tasks until IO becomes available</a:t>
            </a:r>
          </a:p>
          <a:p>
            <a:r>
              <a:rPr lang="en-US" dirty="0"/>
              <a:t>See </a:t>
            </a:r>
            <a:r>
              <a:rPr lang="en-US" sz="1797" dirty="0" err="1"/>
              <a:t>SelectEchoServer</a:t>
            </a:r>
            <a:r>
              <a:rPr lang="en-US" sz="1797" dirty="0"/>
              <a:t>/</a:t>
            </a:r>
            <a:r>
              <a:rPr lang="en-US" sz="1797" dirty="0" err="1"/>
              <a:t>epoll_examples.c</a:t>
            </a:r>
            <a:endParaRPr lang="en-US" sz="179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5275-6549-E74C-B640-9BD4DE5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11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2299-B302-7A40-AF7B-C79584BAEE18}"/>
              </a:ext>
            </a:extLst>
          </p:cNvPr>
          <p:cNvSpPr/>
          <p:nvPr/>
        </p:nvSpPr>
        <p:spPr>
          <a:xfrm>
            <a:off x="304800" y="6394379"/>
            <a:ext cx="7905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562">
              <a:defRPr/>
            </a:pPr>
            <a:r>
              <a:rPr lang="en-US" sz="1350" dirty="0">
                <a:solidFill>
                  <a:srgbClr val="000000"/>
                </a:solidFill>
              </a:rPr>
              <a:t>https://events19.linuxfoundation.org/</a:t>
            </a:r>
            <a:r>
              <a:rPr lang="en-US" sz="1350" dirty="0" err="1">
                <a:solidFill>
                  <a:srgbClr val="000000"/>
                </a:solidFill>
              </a:rPr>
              <a:t>wp</a:t>
            </a:r>
            <a:r>
              <a:rPr lang="en-US" sz="1350" dirty="0">
                <a:solidFill>
                  <a:srgbClr val="000000"/>
                </a:solidFill>
              </a:rPr>
              <a:t>-content/uploads/2018/07/dbueso-oss-japan19.pdf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F3F19-57F2-8B49-97FF-37F3024A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53" y="3027483"/>
            <a:ext cx="3479807" cy="15247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D701B-407F-1641-983F-36D929BB18D0}"/>
              </a:ext>
            </a:extLst>
          </p:cNvPr>
          <p:cNvSpPr/>
          <p:nvPr/>
        </p:nvSpPr>
        <p:spPr>
          <a:xfrm>
            <a:off x="5666091" y="2390710"/>
            <a:ext cx="26949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4520" eaLnBrk="0" hangingPunct="0"/>
            <a:r>
              <a:rPr lang="en-US" sz="2100" kern="0" dirty="0">
                <a:solidFill>
                  <a:srgbClr val="000000"/>
                </a:solidFill>
                <a:latin typeface="Comic Sans MS"/>
                <a:ea typeface="ＭＳ Ｐゴシック" charset="0"/>
              </a:rPr>
              <a:t>Core data structure</a:t>
            </a:r>
            <a:endParaRPr lang="en-US" sz="374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0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454-17C8-7A4E-B156-3326AE9F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Background: Linux </a:t>
            </a:r>
            <a:r>
              <a:rPr lang="en-US" sz="3200" dirty="0" err="1"/>
              <a:t>epoll</a:t>
            </a:r>
            <a:r>
              <a:rPr lang="en-US" sz="3200" dirty="0"/>
              <a:t> Internal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2152-4866-644D-A215-174367A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5257799" cy="4648200"/>
          </a:xfrm>
        </p:spPr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epoll</a:t>
            </a:r>
            <a:r>
              <a:rPr lang="en-US" dirty="0"/>
              <a:t>, select/poll is ”stateless” </a:t>
            </a:r>
            <a:br>
              <a:rPr lang="en-US" dirty="0"/>
            </a:br>
            <a:r>
              <a:rPr lang="en-US" dirty="0"/>
              <a:t>but then need O(n) complexity; </a:t>
            </a:r>
            <a:r>
              <a:rPr lang="en-US" dirty="0" err="1"/>
              <a:t>epoll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separates setup and waiting phrases </a:t>
            </a:r>
            <a:br>
              <a:rPr lang="en-US" dirty="0"/>
            </a:br>
            <a:r>
              <a:rPr lang="en-US" dirty="0"/>
              <a:t>to reach O(</a:t>
            </a:r>
            <a:r>
              <a:rPr lang="en-US" dirty="0" err="1"/>
              <a:t>n_ready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Details see: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https://man7.org/linux/man-pages/man7/epoll.7.html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45275-6549-E74C-B640-9BD4DE59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12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52299-B302-7A40-AF7B-C79584BAEE18}"/>
              </a:ext>
            </a:extLst>
          </p:cNvPr>
          <p:cNvSpPr/>
          <p:nvPr/>
        </p:nvSpPr>
        <p:spPr>
          <a:xfrm>
            <a:off x="173038" y="5755756"/>
            <a:ext cx="79057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4562">
              <a:defRPr/>
            </a:pPr>
            <a:r>
              <a:rPr lang="en-US" sz="1350" dirty="0">
                <a:solidFill>
                  <a:srgbClr val="000000"/>
                </a:solidFill>
              </a:rPr>
              <a:t>https://events19.linuxfoundation.org/</a:t>
            </a:r>
            <a:r>
              <a:rPr lang="en-US" sz="1350" dirty="0" err="1">
                <a:solidFill>
                  <a:srgbClr val="000000"/>
                </a:solidFill>
              </a:rPr>
              <a:t>wp</a:t>
            </a:r>
            <a:r>
              <a:rPr lang="en-US" sz="1350" dirty="0">
                <a:solidFill>
                  <a:srgbClr val="000000"/>
                </a:solidFill>
              </a:rPr>
              <a:t>-content/uploads/2018/07/dbueso-oss-japan19.pdf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A509A-21F4-AF46-A36C-FB5D8AE5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03" y="2715220"/>
            <a:ext cx="29607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4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67866" tIns="33337" rIns="67866" bIns="33337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/>
              <a:t>Big Picture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17587E9-BCAA-D949-AB65-C385AC4D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13</a:t>
            </a:fld>
            <a:endParaRPr lang="en-US" alt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D537F-3B1B-D542-8EC4-37D172981CB6}"/>
              </a:ext>
            </a:extLst>
          </p:cNvPr>
          <p:cNvSpPr/>
          <p:nvPr/>
        </p:nvSpPr>
        <p:spPr bwMode="auto">
          <a:xfrm>
            <a:off x="876908" y="3895496"/>
            <a:ext cx="3846884" cy="628650"/>
          </a:xfrm>
          <a:prstGeom prst="rect">
            <a:avLst/>
          </a:prstGeom>
          <a:noFill/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</a:rPr>
              <a:t>Java NIO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75DCF-BC87-0B49-B421-8FAD55C53FCD}"/>
              </a:ext>
            </a:extLst>
          </p:cNvPr>
          <p:cNvSpPr/>
          <p:nvPr/>
        </p:nvSpPr>
        <p:spPr bwMode="auto">
          <a:xfrm>
            <a:off x="876908" y="2862995"/>
            <a:ext cx="1866900" cy="62865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Example (today)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47434-0F3C-9C47-9076-E26C9F4CB47A}"/>
              </a:ext>
            </a:extLst>
          </p:cNvPr>
          <p:cNvSpPr/>
          <p:nvPr/>
        </p:nvSpPr>
        <p:spPr bwMode="auto">
          <a:xfrm>
            <a:off x="2980593" y="2862995"/>
            <a:ext cx="1866900" cy="6286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Netty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 (next class, P1P2)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4C828B-0D44-324C-B4AF-3778BBFC564E}"/>
              </a:ext>
            </a:extLst>
          </p:cNvPr>
          <p:cNvSpPr/>
          <p:nvPr/>
        </p:nvSpPr>
        <p:spPr bwMode="auto">
          <a:xfrm>
            <a:off x="820367" y="4692894"/>
            <a:ext cx="7866434" cy="628650"/>
          </a:xfrm>
          <a:prstGeom prst="rect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OS IO selector: C </a:t>
            </a: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epoll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Times New Roman" pitchFamily="18" charset="0"/>
              </a:rPr>
              <a:t>kqueue</a:t>
            </a: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, 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76293-B7B2-A043-A3F3-E8295952A067}"/>
              </a:ext>
            </a:extLst>
          </p:cNvPr>
          <p:cNvSpPr/>
          <p:nvPr/>
        </p:nvSpPr>
        <p:spPr bwMode="auto">
          <a:xfrm>
            <a:off x="4847493" y="3895496"/>
            <a:ext cx="3848099" cy="62865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52" eaLnBrk="0" hangingPunct="0">
              <a:defRPr/>
            </a:pPr>
            <a:r>
              <a:rPr lang="en-US" sz="2100" dirty="0">
                <a:solidFill>
                  <a:srgbClr val="000000"/>
                </a:solidFill>
                <a:latin typeface="Times New Roman" pitchFamily="18" charset="0"/>
              </a:rPr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2816573289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Basic Idea: Asynchronous Initiation and Callback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</a:t>
            </a:r>
            <a:r>
              <a:rPr lang="en-US" sz="2000" dirty="0" err="1"/>
              <a:t>nonblocking</a:t>
            </a:r>
            <a:endParaRPr lang="en-US" sz="2000" dirty="0"/>
          </a:p>
          <a:p>
            <a:pPr marL="512762" indent="-457200">
              <a:defRPr/>
            </a:pPr>
            <a:endParaRPr lang="en-US" sz="24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We focus more on multiplexed, reactive design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533400" y="103188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Multiplexed, Reactive</a:t>
            </a:r>
            <a:br>
              <a:rPr lang="en-US" altLang="x-none" sz="3600" dirty="0">
                <a:ea typeface="ＭＳ Ｐゴシック" charset="-128"/>
              </a:rPr>
            </a:br>
            <a:r>
              <a:rPr lang="en-US" altLang="x-none" sz="3600" dirty="0">
                <a:ea typeface="ＭＳ Ｐゴシック" charset="-128"/>
              </a:rPr>
              <a:t>Server Architecture</a:t>
            </a:r>
          </a:p>
        </p:txBody>
      </p:sp>
      <p:sp>
        <p:nvSpPr>
          <p:cNvPr id="55298" name="Content Placeholder 23"/>
          <p:cNvSpPr>
            <a:spLocks noGrp="1"/>
          </p:cNvSpPr>
          <p:nvPr>
            <p:ph idx="1"/>
          </p:nvPr>
        </p:nvSpPr>
        <p:spPr>
          <a:xfrm>
            <a:off x="533400" y="4267200"/>
            <a:ext cx="7772400" cy="2362200"/>
          </a:xfrm>
        </p:spPr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Program registers events (e.g., acceptable, readable, writable) to be monitored and a handler to call when an event is ready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An infinite dispatcher loop: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asks OS to check if any ready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Dispatcher calls (</a:t>
            </a:r>
            <a:r>
              <a:rPr lang="en-US" altLang="x-none" sz="1800" dirty="0">
                <a:solidFill>
                  <a:srgbClr val="C00000"/>
                </a:solidFill>
                <a:ea typeface="ＭＳ Ｐゴシック" charset="-128"/>
              </a:rPr>
              <a:t>multiplexes</a:t>
            </a:r>
            <a:r>
              <a:rPr lang="en-US" altLang="x-none" sz="1800" dirty="0">
                <a:ea typeface="ＭＳ Ｐゴシック" charset="-128"/>
              </a:rPr>
              <a:t>) the registered handler of each ready event/source</a:t>
            </a:r>
          </a:p>
          <a:p>
            <a:pPr lvl="2"/>
            <a:r>
              <a:rPr lang="en-US" altLang="x-none" sz="1400" dirty="0">
                <a:solidFill>
                  <a:srgbClr val="C00000"/>
                </a:solidFill>
                <a:ea typeface="ＭＳ Ｐゴシック" charset="-128"/>
              </a:rPr>
              <a:t>Handler should be non-blocking</a:t>
            </a:r>
            <a:r>
              <a:rPr lang="en-US" altLang="x-none" sz="1400" dirty="0">
                <a:ea typeface="ＭＳ Ｐゴシック" charset="-128"/>
              </a:rPr>
              <a:t>, to avoid blocking the event loop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91327F0-142D-E641-A38C-089DF391C6E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676400"/>
            <a:ext cx="8229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002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Accept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038600" y="1835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6324600" y="1828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Handle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990600" y="3048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>
                <a:solidFill>
                  <a:srgbClr val="000000"/>
                </a:solidFill>
              </a:rPr>
              <a:t>Event Dispatcher</a:t>
            </a:r>
          </a:p>
        </p:txBody>
      </p:sp>
      <p:sp>
        <p:nvSpPr>
          <p:cNvPr id="55305" name="Freeform 11"/>
          <p:cNvSpPr>
            <a:spLocks/>
          </p:cNvSpPr>
          <p:nvPr/>
        </p:nvSpPr>
        <p:spPr bwMode="auto">
          <a:xfrm>
            <a:off x="1663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Freeform 12"/>
          <p:cNvSpPr>
            <a:spLocks/>
          </p:cNvSpPr>
          <p:nvPr/>
        </p:nvSpPr>
        <p:spPr bwMode="auto">
          <a:xfrm>
            <a:off x="4102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Freeform 13"/>
          <p:cNvSpPr>
            <a:spLocks/>
          </p:cNvSpPr>
          <p:nvPr/>
        </p:nvSpPr>
        <p:spPr bwMode="auto">
          <a:xfrm>
            <a:off x="63881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Freeform 17"/>
          <p:cNvSpPr>
            <a:spLocks/>
          </p:cNvSpPr>
          <p:nvPr/>
        </p:nvSpPr>
        <p:spPr bwMode="auto">
          <a:xfrm flipH="1" flipV="1">
            <a:off x="70104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Freeform 18"/>
          <p:cNvSpPr>
            <a:spLocks/>
          </p:cNvSpPr>
          <p:nvPr/>
        </p:nvSpPr>
        <p:spPr bwMode="auto">
          <a:xfrm flipH="1" flipV="1">
            <a:off x="47117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Freeform 19"/>
          <p:cNvSpPr>
            <a:spLocks/>
          </p:cNvSpPr>
          <p:nvPr/>
        </p:nvSpPr>
        <p:spPr bwMode="auto">
          <a:xfrm flipH="1" flipV="1">
            <a:off x="2260600" y="2438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Rectangle 20"/>
          <p:cNvSpPr>
            <a:spLocks noChangeArrowheads="1"/>
          </p:cNvSpPr>
          <p:nvPr/>
        </p:nvSpPr>
        <p:spPr bwMode="auto">
          <a:xfrm>
            <a:off x="838200" y="25908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Accept</a:t>
            </a:r>
          </a:p>
        </p:txBody>
      </p:sp>
      <p:sp>
        <p:nvSpPr>
          <p:cNvPr id="55312" name="Rectangle 21"/>
          <p:cNvSpPr>
            <a:spLocks noChangeArrowheads="1"/>
          </p:cNvSpPr>
          <p:nvPr/>
        </p:nvSpPr>
        <p:spPr bwMode="auto">
          <a:xfrm>
            <a:off x="2971800" y="2590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Readable</a:t>
            </a:r>
          </a:p>
        </p:txBody>
      </p:sp>
      <p:sp>
        <p:nvSpPr>
          <p:cNvPr id="55313" name="Rectangle 22"/>
          <p:cNvSpPr>
            <a:spLocks noChangeArrowheads="1"/>
          </p:cNvSpPr>
          <p:nvPr/>
        </p:nvSpPr>
        <p:spPr bwMode="auto">
          <a:xfrm>
            <a:off x="5449888" y="2590800"/>
            <a:ext cx="1027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Writable</a:t>
            </a:r>
          </a:p>
        </p:txBody>
      </p:sp>
    </p:spTree>
    <p:extLst>
      <p:ext uri="{BB962C8B-B14F-4D97-AF65-F5344CB8AC3E}">
        <p14:creationId xmlns:p14="http://schemas.microsoft.com/office/powerpoint/2010/main" val="53965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 sz="2800" dirty="0">
                <a:ea typeface="ＭＳ Ｐゴシック" charset="-128"/>
              </a:rPr>
              <a:t>Multiplexed, Non-Blocking Network Server</a:t>
            </a:r>
          </a:p>
        </p:txBody>
      </p:sp>
      <p:sp>
        <p:nvSpPr>
          <p:cNvPr id="49155" name="AutoShape 4"/>
          <p:cNvSpPr>
            <a:spLocks noChangeArrowheads="1"/>
          </p:cNvSpPr>
          <p:nvPr/>
        </p:nvSpPr>
        <p:spPr bwMode="auto">
          <a:xfrm>
            <a:off x="1315453" y="2819400"/>
            <a:ext cx="1435100" cy="8255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Dispatcher</a:t>
            </a:r>
          </a:p>
          <a:p>
            <a:pPr algn="ctr"/>
            <a:r>
              <a:rPr lang="en-US" altLang="x-none" dirty="0">
                <a:solidFill>
                  <a:srgbClr val="000000"/>
                </a:solidFill>
                <a:latin typeface="Times New Roman" charset="0"/>
              </a:rPr>
              <a:t>Loop</a:t>
            </a:r>
          </a:p>
        </p:txBody>
      </p:sp>
      <p:sp>
        <p:nvSpPr>
          <p:cNvPr id="49156" name="Arc 5"/>
          <p:cNvSpPr>
            <a:spLocks/>
          </p:cNvSpPr>
          <p:nvPr/>
        </p:nvSpPr>
        <p:spPr bwMode="auto">
          <a:xfrm rot="-5400000">
            <a:off x="2263985" y="2097881"/>
            <a:ext cx="969962" cy="1368425"/>
          </a:xfrm>
          <a:custGeom>
            <a:avLst/>
            <a:gdLst>
              <a:gd name="T0" fmla="*/ 2147483647 w 43200"/>
              <a:gd name="T1" fmla="*/ 0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1529" y="0"/>
                </a:moveTo>
                <a:cubicBezTo>
                  <a:pt x="21552" y="0"/>
                  <a:pt x="21576" y="-1"/>
                  <a:pt x="21600" y="-1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1549"/>
                  <a:pt x="0" y="21499"/>
                  <a:pt x="0" y="21449"/>
                </a:cubicBezTo>
              </a:path>
              <a:path w="43200" h="43200" stroke="0" extrusionOk="0">
                <a:moveTo>
                  <a:pt x="21529" y="0"/>
                </a:moveTo>
                <a:cubicBezTo>
                  <a:pt x="21552" y="0"/>
                  <a:pt x="21576" y="-1"/>
                  <a:pt x="21600" y="-1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21549"/>
                  <a:pt x="0" y="21499"/>
                  <a:pt x="0" y="21449"/>
                </a:cubicBezTo>
                <a:lnTo>
                  <a:pt x="21600" y="21600"/>
                </a:lnTo>
                <a:lnTo>
                  <a:pt x="21529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553453" y="4191000"/>
            <a:ext cx="2882900" cy="444500"/>
            <a:chOff x="3364" y="2356"/>
            <a:chExt cx="1816" cy="280"/>
          </a:xfrm>
        </p:grpSpPr>
        <p:sp>
          <p:nvSpPr>
            <p:cNvPr id="49165" name="AutoShape 7"/>
            <p:cNvSpPr>
              <a:spLocks noChangeArrowheads="1"/>
            </p:cNvSpPr>
            <p:nvPr/>
          </p:nvSpPr>
          <p:spPr bwMode="auto">
            <a:xfrm>
              <a:off x="3364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6" name="AutoShape 8"/>
            <p:cNvSpPr>
              <a:spLocks noChangeArrowheads="1"/>
            </p:cNvSpPr>
            <p:nvPr/>
          </p:nvSpPr>
          <p:spPr bwMode="auto">
            <a:xfrm>
              <a:off x="3748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7" name="AutoShape 9"/>
            <p:cNvSpPr>
              <a:spLocks noChangeArrowheads="1"/>
            </p:cNvSpPr>
            <p:nvPr/>
          </p:nvSpPr>
          <p:spPr bwMode="auto">
            <a:xfrm>
              <a:off x="4132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8" name="AutoShape 10"/>
            <p:cNvSpPr>
              <a:spLocks noChangeArrowheads="1"/>
            </p:cNvSpPr>
            <p:nvPr/>
          </p:nvSpPr>
          <p:spPr bwMode="auto">
            <a:xfrm>
              <a:off x="4516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9169" name="AutoShape 11"/>
            <p:cNvSpPr>
              <a:spLocks noChangeArrowheads="1"/>
            </p:cNvSpPr>
            <p:nvPr/>
          </p:nvSpPr>
          <p:spPr bwMode="auto">
            <a:xfrm>
              <a:off x="4900" y="2356"/>
              <a:ext cx="280" cy="280"/>
            </a:xfrm>
            <a:prstGeom prst="roundRect">
              <a:avLst>
                <a:gd name="adj" fmla="val 12495"/>
              </a:avLst>
            </a:prstGeom>
            <a:solidFill>
              <a:srgbClr val="A2FFA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</p:grpSp>
      <p:sp>
        <p:nvSpPr>
          <p:cNvPr id="49158" name="Line 12"/>
          <p:cNvSpPr>
            <a:spLocks noChangeShapeType="1"/>
          </p:cNvSpPr>
          <p:nvPr/>
        </p:nvSpPr>
        <p:spPr bwMode="auto">
          <a:xfrm>
            <a:off x="1994903" y="36512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13"/>
          <p:cNvSpPr>
            <a:spLocks noChangeShapeType="1"/>
          </p:cNvSpPr>
          <p:nvPr/>
        </p:nvSpPr>
        <p:spPr bwMode="auto">
          <a:xfrm flipH="1">
            <a:off x="1385303" y="36512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14"/>
          <p:cNvSpPr>
            <a:spLocks noChangeShapeType="1"/>
          </p:cNvSpPr>
          <p:nvPr/>
        </p:nvSpPr>
        <p:spPr bwMode="auto">
          <a:xfrm>
            <a:off x="1994903" y="36512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5"/>
          <p:cNvSpPr>
            <a:spLocks noChangeShapeType="1"/>
          </p:cNvSpPr>
          <p:nvPr/>
        </p:nvSpPr>
        <p:spPr bwMode="auto">
          <a:xfrm>
            <a:off x="1994903" y="365125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6"/>
          <p:cNvSpPr>
            <a:spLocks noChangeShapeType="1"/>
          </p:cNvSpPr>
          <p:nvPr/>
        </p:nvSpPr>
        <p:spPr bwMode="auto">
          <a:xfrm flipH="1">
            <a:off x="775703" y="365125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Rectangle 17"/>
          <p:cNvSpPr>
            <a:spLocks noChangeArrowheads="1"/>
          </p:cNvSpPr>
          <p:nvPr/>
        </p:nvSpPr>
        <p:spPr bwMode="auto">
          <a:xfrm>
            <a:off x="847141" y="464185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Event Handlers</a:t>
            </a:r>
          </a:p>
        </p:txBody>
      </p:sp>
      <p:sp>
        <p:nvSpPr>
          <p:cNvPr id="49164" name="Rectangle 3"/>
          <p:cNvSpPr txBox="1">
            <a:spLocks noChangeArrowheads="1"/>
          </p:cNvSpPr>
          <p:nvPr/>
        </p:nvSpPr>
        <p:spPr bwMode="auto">
          <a:xfrm>
            <a:off x="4038600" y="1828800"/>
            <a:ext cx="4953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// clients register interests/handlers on events/sources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1600" dirty="0">
                <a:latin typeface="Courier New" charset="0"/>
              </a:rPr>
              <a:t>while (true)  {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- ready events = </a:t>
            </a:r>
            <a:r>
              <a:rPr lang="en-US" altLang="x-none" sz="1600" dirty="0">
                <a:latin typeface="Courier New" charset="0"/>
              </a:rPr>
              <a:t>select()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/* </a:t>
            </a:r>
            <a:r>
              <a:rPr lang="en-US" altLang="zh-CN" sz="1600" dirty="0">
                <a:latin typeface="Courier New" charset="0"/>
              </a:rPr>
              <a:t>or </a:t>
            </a:r>
            <a:r>
              <a:rPr lang="en-US" altLang="zh-CN" sz="1600" dirty="0" err="1">
                <a:latin typeface="Courier New" charset="0"/>
              </a:rPr>
              <a:t>selectNow</a:t>
            </a:r>
            <a:r>
              <a:rPr lang="en-US" altLang="zh-CN" sz="1600" dirty="0">
                <a:latin typeface="Courier New" charset="0"/>
              </a:rPr>
              <a:t>(), 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       or  </a:t>
            </a:r>
            <a:r>
              <a:rPr lang="en-GB" altLang="x-none" sz="1600" dirty="0">
                <a:latin typeface="Courier New" charset="0"/>
              </a:rPr>
              <a:t>select(</a:t>
            </a:r>
            <a:r>
              <a:rPr lang="en-GB" altLang="x-none" sz="1600" dirty="0" err="1">
                <a:latin typeface="Courier New" charset="0"/>
              </a:rPr>
              <a:t>int</a:t>
            </a:r>
            <a:r>
              <a:rPr lang="en-GB" altLang="x-none" sz="1600" dirty="0">
                <a:latin typeface="Courier New" charset="0"/>
              </a:rPr>
              <a:t> timeout) </a:t>
            </a:r>
            <a:r>
              <a:rPr lang="en-US" altLang="x-none" sz="1600" dirty="0">
                <a:latin typeface="Courier New" charset="0"/>
              </a:rPr>
              <a:t>to  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  check ready events from the </a:t>
            </a:r>
            <a:br>
              <a:rPr lang="en-US" altLang="x-none" sz="1600" dirty="0">
                <a:latin typeface="Courier New" charset="0"/>
              </a:rPr>
            </a:br>
            <a:r>
              <a:rPr lang="en-US" altLang="x-none" sz="1600" dirty="0">
                <a:latin typeface="Courier New" charset="0"/>
              </a:rPr>
              <a:t>       registered interests </a:t>
            </a:r>
            <a:r>
              <a:rPr lang="en-GB" altLang="x-none" sz="1600" dirty="0">
                <a:latin typeface="Courier New" charset="0"/>
              </a:rPr>
              <a:t>*/</a:t>
            </a:r>
            <a:br>
              <a:rPr lang="en-GB" altLang="x-none" sz="1600" dirty="0">
                <a:latin typeface="Courier New" charset="0"/>
              </a:rPr>
            </a:br>
            <a:endParaRPr lang="en-US" altLang="zh-CN" sz="1600" dirty="0">
              <a:latin typeface="Courier New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- </a:t>
            </a:r>
            <a:r>
              <a:rPr lang="en-US" altLang="zh-CN" sz="1600" dirty="0" err="1">
                <a:latin typeface="Courier New" charset="0"/>
              </a:rPr>
              <a:t>foreach</a:t>
            </a:r>
            <a:r>
              <a:rPr lang="en-US" altLang="zh-CN" sz="1600" dirty="0">
                <a:latin typeface="Courier New" charset="0"/>
              </a:rPr>
              <a:t> ready event {</a:t>
            </a:r>
            <a:br>
              <a:rPr lang="en-US" altLang="zh-CN" sz="1600" dirty="0">
                <a:latin typeface="Courier New" charset="0"/>
              </a:rPr>
            </a:br>
            <a:r>
              <a:rPr lang="en-US" altLang="zh-CN" sz="1600" dirty="0">
                <a:latin typeface="Courier New" charset="0"/>
              </a:rPr>
              <a:t>    switch event type: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accept: call accept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readable: call read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   writable: call write handler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  }</a:t>
            </a:r>
            <a:br>
              <a:rPr lang="en-US" altLang="zh-CN" sz="1600" dirty="0">
                <a:latin typeface="Courier New" charset="0"/>
              </a:rPr>
            </a:br>
            <a:endParaRPr lang="en-US" altLang="zh-CN" sz="1600" dirty="0">
              <a:latin typeface="Courier New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  - handle other events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zh-CN" sz="1600" dirty="0">
                <a:latin typeface="Courier New" charset="0"/>
              </a:rPr>
              <a:t>}</a:t>
            </a:r>
            <a:endParaRPr lang="en-US" altLang="x-none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2367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Main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Main abstractions of multiplexed IO: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Channels: represent connections to entities capable of performing I/O operations;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Selectors and selection keys: selection facilities;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Buffers: containers for data.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More details see https://docs.oracle.com/javase/8/docs/api/java/nio/package-summary.html</a:t>
            </a:r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57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en-US"/>
              <a:t>Multiplexed (Selectable), </a:t>
            </a:r>
            <a:r>
              <a:rPr lang="en-US" dirty="0"/>
              <a:t>Non-Blocking Channels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26912"/>
              </p:ext>
            </p:extLst>
          </p:nvPr>
        </p:nvGraphicFramePr>
        <p:xfrm>
          <a:off x="685800" y="1828800"/>
          <a:ext cx="7772400" cy="2468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SelectableChannel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that can be multiplexed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DatagramChannel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datagram-oriented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Pipe.SinkChannel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write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Pipe.SourceChannel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The read end of a pipe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ServerSocketChannel</a:t>
                      </a:r>
                      <a:r>
                        <a:rPr lang="en-US" dirty="0"/>
                        <a:t> 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/>
                        <a:t>A channel to a stream-oriented listening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    </a:t>
                      </a:r>
                      <a:r>
                        <a:rPr lang="en-US" u="none" strike="noStrike" dirty="0" err="1">
                          <a:effectLst/>
                        </a:rPr>
                        <a:t>SocketChannel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channel for a stream-oriented connecting socket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18</a:t>
            </a:fld>
            <a:endParaRPr lang="en-US" altLang="x-none"/>
          </a:p>
        </p:txBody>
      </p:sp>
      <p:sp>
        <p:nvSpPr>
          <p:cNvPr id="3" name="Rectangle 2"/>
          <p:cNvSpPr/>
          <p:nvPr/>
        </p:nvSpPr>
        <p:spPr>
          <a:xfrm>
            <a:off x="609600" y="4797213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dirty="0" err="1">
                <a:latin typeface="Courier New" charset="0"/>
                <a:ea typeface="宋体" charset="-122"/>
              </a:rPr>
              <a:t>configureBlocking</a:t>
            </a:r>
            <a:r>
              <a:rPr lang="en-US" altLang="zh-CN" dirty="0">
                <a:latin typeface="Courier New" charset="0"/>
                <a:ea typeface="宋体" charset="-122"/>
              </a:rPr>
              <a:t>(false)</a:t>
            </a:r>
            <a:r>
              <a:rPr lang="en-US" altLang="zh-CN" dirty="0">
                <a:ea typeface="宋体" charset="-122"/>
              </a:rPr>
              <a:t> to make a channel non-blocking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altLang="x-none" dirty="0"/>
              <a:t>Note: Java </a:t>
            </a:r>
            <a:r>
              <a:rPr lang="en-US" altLang="zh-CN" dirty="0" err="1">
                <a:latin typeface="Courier New" charset="0"/>
              </a:rPr>
              <a:t>S</a:t>
            </a:r>
            <a:r>
              <a:rPr lang="en-US" altLang="x-none" dirty="0" err="1">
                <a:latin typeface="Courier New" charset="0"/>
              </a:rPr>
              <a:t>electable</a:t>
            </a:r>
            <a:r>
              <a:rPr lang="en-US" altLang="zh-CN" dirty="0" err="1">
                <a:latin typeface="Courier New" charset="0"/>
                <a:ea typeface="宋体" charset="-122"/>
              </a:rPr>
              <a:t>C</a:t>
            </a:r>
            <a:r>
              <a:rPr lang="en-US" altLang="x-none" dirty="0" err="1">
                <a:latin typeface="Courier New" charset="0"/>
              </a:rPr>
              <a:t>hannel</a:t>
            </a:r>
            <a:r>
              <a:rPr lang="en-US" altLang="x-none" dirty="0"/>
              <a:t> does not include file I/O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5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Selector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class </a:t>
            </a:r>
            <a:r>
              <a:rPr lang="en-US" altLang="zh-CN" dirty="0">
                <a:latin typeface="Courier New" charset="0"/>
                <a:ea typeface="宋体" charset="-122"/>
              </a:rPr>
              <a:t>Selector </a:t>
            </a:r>
            <a:r>
              <a:rPr lang="en-US" altLang="zh-CN" dirty="0">
                <a:ea typeface="宋体" charset="-122"/>
              </a:rPr>
              <a:t>is the</a:t>
            </a:r>
            <a:r>
              <a:rPr lang="en-US" altLang="x-none" dirty="0">
                <a:ea typeface="ＭＳ Ｐゴシック" charset="-128"/>
              </a:rPr>
              <a:t> base of the multiplexer/dispatcher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Constructor of Selector is protected; create by invoking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open</a:t>
            </a:r>
            <a:r>
              <a:rPr lang="en-US" altLang="x-none" dirty="0">
                <a:ea typeface="ＭＳ Ｐゴシック" charset="-128"/>
              </a:rPr>
              <a:t> method to get a selector (why?)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609600" y="4343400"/>
            <a:ext cx="8229600" cy="243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2192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Accept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Conn</a:t>
            </a: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2819400" y="450215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Read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Request</a:t>
            </a:r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4419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Find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60198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Send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Header</a:t>
            </a:r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7086600" y="4495800"/>
            <a:ext cx="1066800" cy="609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>
                <a:solidFill>
                  <a:srgbClr val="000000"/>
                </a:solidFill>
              </a:rPr>
              <a:t>Read File</a:t>
            </a:r>
          </a:p>
          <a:p>
            <a:pPr algn="ctr"/>
            <a:r>
              <a:rPr lang="en-US" altLang="x-none" sz="1600">
                <a:solidFill>
                  <a:srgbClr val="000000"/>
                </a:solidFill>
              </a:rPr>
              <a:t>Send Data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1295400" y="5715000"/>
            <a:ext cx="6858000" cy="533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</a:rPr>
              <a:t>Event Dispatcher</a:t>
            </a:r>
          </a:p>
        </p:txBody>
      </p:sp>
      <p:sp>
        <p:nvSpPr>
          <p:cNvPr id="65546" name="Freeform 11"/>
          <p:cNvSpPr>
            <a:spLocks/>
          </p:cNvSpPr>
          <p:nvPr/>
        </p:nvSpPr>
        <p:spPr bwMode="auto">
          <a:xfrm>
            <a:off x="12827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Freeform 12"/>
          <p:cNvSpPr>
            <a:spLocks/>
          </p:cNvSpPr>
          <p:nvPr/>
        </p:nvSpPr>
        <p:spPr bwMode="auto">
          <a:xfrm>
            <a:off x="28829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Freeform 13"/>
          <p:cNvSpPr>
            <a:spLocks/>
          </p:cNvSpPr>
          <p:nvPr/>
        </p:nvSpPr>
        <p:spPr bwMode="auto">
          <a:xfrm>
            <a:off x="44831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Freeform 14"/>
          <p:cNvSpPr>
            <a:spLocks/>
          </p:cNvSpPr>
          <p:nvPr/>
        </p:nvSpPr>
        <p:spPr bwMode="auto">
          <a:xfrm>
            <a:off x="60833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Freeform 15"/>
          <p:cNvSpPr>
            <a:spLocks/>
          </p:cNvSpPr>
          <p:nvPr/>
        </p:nvSpPr>
        <p:spPr bwMode="auto">
          <a:xfrm>
            <a:off x="71628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Freeform 16"/>
          <p:cNvSpPr>
            <a:spLocks/>
          </p:cNvSpPr>
          <p:nvPr/>
        </p:nvSpPr>
        <p:spPr bwMode="auto">
          <a:xfrm flipH="1" flipV="1">
            <a:off x="7772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Freeform 17"/>
          <p:cNvSpPr>
            <a:spLocks/>
          </p:cNvSpPr>
          <p:nvPr/>
        </p:nvSpPr>
        <p:spPr bwMode="auto">
          <a:xfrm flipH="1" flipV="1">
            <a:off x="51054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Freeform 18"/>
          <p:cNvSpPr>
            <a:spLocks/>
          </p:cNvSpPr>
          <p:nvPr/>
        </p:nvSpPr>
        <p:spPr bwMode="auto">
          <a:xfrm flipH="1" flipV="1">
            <a:off x="34925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Freeform 19"/>
          <p:cNvSpPr>
            <a:spLocks/>
          </p:cNvSpPr>
          <p:nvPr/>
        </p:nvSpPr>
        <p:spPr bwMode="auto">
          <a:xfrm flipH="1" flipV="1">
            <a:off x="1879600" y="5105400"/>
            <a:ext cx="241300" cy="609600"/>
          </a:xfrm>
          <a:custGeom>
            <a:avLst/>
            <a:gdLst>
              <a:gd name="T0" fmla="*/ 2147483647 w 152"/>
              <a:gd name="T1" fmla="*/ 2147483647 h 384"/>
              <a:gd name="T2" fmla="*/ 2147483647 w 152"/>
              <a:gd name="T3" fmla="*/ 2147483647 h 384"/>
              <a:gd name="T4" fmla="*/ 2147483647 w 152"/>
              <a:gd name="T5" fmla="*/ 2147483647 h 384"/>
              <a:gd name="T6" fmla="*/ 2147483647 w 152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384"/>
              <a:gd name="T14" fmla="*/ 152 w 15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384">
                <a:moveTo>
                  <a:pt x="104" y="384"/>
                </a:moveTo>
                <a:cubicBezTo>
                  <a:pt x="60" y="336"/>
                  <a:pt x="16" y="288"/>
                  <a:pt x="8" y="240"/>
                </a:cubicBezTo>
                <a:cubicBezTo>
                  <a:pt x="0" y="192"/>
                  <a:pt x="32" y="136"/>
                  <a:pt x="56" y="96"/>
                </a:cubicBezTo>
                <a:cubicBezTo>
                  <a:pt x="80" y="56"/>
                  <a:pt x="136" y="16"/>
                  <a:pt x="15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EF411CAB-03BE-9542-8084-4A484B0E6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C9F4C-E23D-5D48-A325-7F9E6EEC2C7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Threaded design</a:t>
            </a:r>
          </a:p>
          <a:p>
            <a:pPr lvl="2"/>
            <a:r>
              <a:rPr lang="en-US" altLang="x-none" dirty="0">
                <a:ea typeface="宋体" charset="-122"/>
              </a:rPr>
              <a:t>Per-request thread</a:t>
            </a:r>
          </a:p>
          <a:p>
            <a:pPr lvl="2"/>
            <a:r>
              <a:rPr lang="en-US" altLang="x-none" dirty="0">
                <a:ea typeface="宋体" charset="-122"/>
              </a:rPr>
              <a:t>Thread pool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Busy wait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Wait/notify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</p:txBody>
      </p:sp>
    </p:spTree>
    <p:extLst>
      <p:ext uri="{BB962C8B-B14F-4D97-AF65-F5344CB8AC3E}">
        <p14:creationId xmlns:p14="http://schemas.microsoft.com/office/powerpoint/2010/main" val="171453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Selector and Registration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selectable channel</a:t>
            </a:r>
            <a:r>
              <a:rPr lang="en-US" altLang="zh-CN" dirty="0">
                <a:ea typeface="宋体" charset="-122"/>
              </a:rPr>
              <a:t> registers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events to be monitored </a:t>
            </a:r>
            <a:r>
              <a:rPr lang="en-US" altLang="x-none" dirty="0">
                <a:ea typeface="ＭＳ Ｐゴシック" charset="-128"/>
              </a:rPr>
              <a:t>with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selector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with the </a:t>
            </a:r>
            <a:r>
              <a:rPr lang="en-US" altLang="zh-CN" dirty="0">
                <a:latin typeface="Courier New" charset="0"/>
                <a:ea typeface="宋体" charset="-122"/>
              </a:rPr>
              <a:t>register</a:t>
            </a:r>
            <a:r>
              <a:rPr lang="en-US" altLang="zh-CN" dirty="0">
                <a:ea typeface="宋体" charset="-122"/>
              </a:rPr>
              <a:t> method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registration returns an object called a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: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 err="1">
                <a:latin typeface="Courier New" charset="0"/>
                <a:ea typeface="宋体" charset="-122"/>
              </a:rPr>
              <a:t>SelectionKey</a:t>
            </a:r>
            <a:r>
              <a:rPr lang="en-US" altLang="zh-CN" dirty="0">
                <a:latin typeface="Courier New" charset="0"/>
                <a:ea typeface="宋体" charset="-122"/>
              </a:rPr>
              <a:t> key =   </a:t>
            </a:r>
            <a:br>
              <a:rPr lang="en-US" altLang="zh-CN" dirty="0">
                <a:latin typeface="Courier New" charset="0"/>
                <a:ea typeface="宋体" charset="-122"/>
              </a:rPr>
            </a:br>
            <a:r>
              <a:rPr lang="en-US" altLang="zh-CN" dirty="0">
                <a:latin typeface="Courier New" charset="0"/>
                <a:ea typeface="宋体" charset="-122"/>
              </a:rPr>
              <a:t>  </a:t>
            </a:r>
            <a:r>
              <a:rPr lang="en-US" altLang="zh-CN" dirty="0" err="1">
                <a:latin typeface="Courier New" charset="0"/>
                <a:ea typeface="宋体" charset="-122"/>
              </a:rPr>
              <a:t>channel.register</a:t>
            </a:r>
            <a:r>
              <a:rPr lang="en-US" altLang="zh-CN" dirty="0">
                <a:latin typeface="Courier New" charset="0"/>
                <a:ea typeface="宋体" charset="-122"/>
              </a:rPr>
              <a:t>(selector, ops);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sz="20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D837-AC4D-EF4E-8A7A-14EBDE710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Java Selection I/O Structure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/>
              <a:t>A 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S</a:t>
            </a:r>
            <a:r>
              <a:rPr lang="en-US" dirty="0" err="1">
                <a:latin typeface="Courier New" charset="0"/>
              </a:rPr>
              <a:t>election</a:t>
            </a: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K</a:t>
            </a:r>
            <a:r>
              <a:rPr lang="en-US" dirty="0" err="1">
                <a:latin typeface="Courier New" charset="0"/>
              </a:rPr>
              <a:t>ey</a:t>
            </a:r>
            <a:r>
              <a:rPr lang="en-US" dirty="0"/>
              <a:t> </a:t>
            </a:r>
            <a:r>
              <a:rPr lang="en-US" altLang="zh-CN" dirty="0">
                <a:ea typeface="宋体" charset="0"/>
                <a:cs typeface="宋体" charset="0"/>
              </a:rPr>
              <a:t>object </a:t>
            </a:r>
            <a:r>
              <a:rPr lang="en-US" dirty="0"/>
              <a:t>stores: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nterest set</a:t>
            </a:r>
            <a:r>
              <a:rPr lang="en-GB" dirty="0"/>
              <a:t>: events to check: </a:t>
            </a:r>
            <a:r>
              <a:rPr lang="en-GB" sz="2000" dirty="0" err="1">
                <a:latin typeface="Courier New"/>
                <a:cs typeface="Courier New"/>
              </a:rPr>
              <a:t>key.interestOps</a:t>
            </a:r>
            <a:r>
              <a:rPr lang="en-GB" sz="2000" dirty="0">
                <a:latin typeface="Courier New"/>
                <a:cs typeface="Courier New"/>
              </a:rPr>
              <a:t>(ops)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GB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r</a:t>
            </a:r>
            <a:r>
              <a:rPr lang="en-GB" dirty="0">
                <a:solidFill>
                  <a:srgbClr val="FF0000"/>
                </a:solidFill>
              </a:rPr>
              <a:t>eady set</a:t>
            </a:r>
            <a:r>
              <a:rPr lang="en-GB" dirty="0"/>
              <a:t>: after calling select, it contains the events that are ready, e.g.</a:t>
            </a:r>
            <a:br>
              <a:rPr lang="en-GB" dirty="0"/>
            </a:br>
            <a:r>
              <a:rPr lang="en-GB" dirty="0" err="1">
                <a:latin typeface="Courier New"/>
                <a:cs typeface="Courier New"/>
              </a:rPr>
              <a:t>key.isReadable</a:t>
            </a:r>
            <a:r>
              <a:rPr lang="en-GB" dirty="0">
                <a:latin typeface="Courier New"/>
                <a:cs typeface="Courier New"/>
              </a:rPr>
              <a:t>()</a:t>
            </a:r>
            <a:endParaRPr lang="en-GB" dirty="0"/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0"/>
                <a:cs typeface="宋体" charset="0"/>
              </a:rPr>
              <a:t>an attachment </a:t>
            </a:r>
            <a:r>
              <a:rPr lang="en-US" altLang="zh-CN" dirty="0">
                <a:ea typeface="宋体" charset="0"/>
                <a:cs typeface="宋体" charset="0"/>
              </a:rPr>
              <a:t>that you can store anything you want </a:t>
            </a:r>
            <a:endParaRPr lang="en-US" dirty="0"/>
          </a:p>
          <a:p>
            <a:pPr marL="457200" lvl="1" indent="0">
              <a:lnSpc>
                <a:spcPct val="90000"/>
              </a:lnSpc>
              <a:buFont typeface="ZapfDingbats" charset="0"/>
              <a:buNone/>
              <a:defRPr/>
            </a:pP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key.attach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myObj</a:t>
            </a:r>
            <a:r>
              <a:rPr lang="en-GB" dirty="0">
                <a:latin typeface="Courier New"/>
                <a:cs typeface="Courier New"/>
              </a:rPr>
              <a:t>)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69635" name="Oval 4"/>
          <p:cNvSpPr>
            <a:spLocks noChangeArrowheads="1"/>
          </p:cNvSpPr>
          <p:nvPr/>
        </p:nvSpPr>
        <p:spPr bwMode="auto">
          <a:xfrm>
            <a:off x="4876800" y="1825625"/>
            <a:ext cx="1447800" cy="3276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81600" y="1444625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5867400" y="30448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5867400" y="33496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5638800" y="2892425"/>
            <a:ext cx="228600" cy="609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H="1" flipV="1">
            <a:off x="5791200" y="3425825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7146925" y="4681538"/>
            <a:ext cx="158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Selection Key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6400800" y="2435225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Selectable Channel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69643" name="Line 12"/>
          <p:cNvSpPr>
            <a:spLocks noChangeShapeType="1"/>
          </p:cNvSpPr>
          <p:nvPr/>
        </p:nvSpPr>
        <p:spPr bwMode="auto">
          <a:xfrm flipH="1">
            <a:off x="7848600" y="3197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7908925" y="3157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GB" altLang="x-none" sz="1800">
                <a:solidFill>
                  <a:srgbClr val="000000"/>
                </a:solidFill>
              </a:rPr>
              <a:t>register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91FBFDE-024C-4A4A-BA19-AEB84C9D6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Checking Events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8168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A program calls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select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宋体" charset="-122"/>
              </a:rPr>
              <a:t>(or </a:t>
            </a:r>
            <a:r>
              <a:rPr lang="en-US" altLang="zh-CN" dirty="0" err="1">
                <a:latin typeface="Courier New" charset="0"/>
                <a:ea typeface="宋体" charset="-122"/>
              </a:rPr>
              <a:t>selectNow</a:t>
            </a:r>
            <a:r>
              <a:rPr lang="en-US" altLang="zh-CN" dirty="0">
                <a:latin typeface="Courier New" charset="0"/>
                <a:ea typeface="宋体" charset="-122"/>
              </a:rPr>
              <a:t>()</a:t>
            </a:r>
            <a:r>
              <a:rPr lang="en-US" altLang="zh-CN" dirty="0">
                <a:ea typeface="宋体" charset="-122"/>
              </a:rPr>
              <a:t>,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select(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int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 timeout)</a:t>
            </a:r>
            <a:r>
              <a:rPr lang="en-US" altLang="zh-CN" dirty="0">
                <a:ea typeface="宋体" charset="-122"/>
              </a:rPr>
              <a:t>) to check for ready events from the registered </a:t>
            </a:r>
            <a:r>
              <a:rPr lang="en-US" altLang="zh-CN" dirty="0" err="1">
                <a:ea typeface="宋体" charset="-122"/>
              </a:rPr>
              <a:t>SelectableChannels</a:t>
            </a:r>
            <a:endParaRPr lang="en-US" altLang="zh-CN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Ready events are called the selected key set</a:t>
            </a:r>
            <a:br>
              <a:rPr lang="en-US" altLang="zh-CN" dirty="0">
                <a:ea typeface="宋体" charset="-122"/>
              </a:rPr>
            </a:b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  <a:br>
              <a:rPr lang="en-US" altLang="zh-CN" sz="2000" dirty="0">
                <a:latin typeface="Courier New" charset="0"/>
                <a:ea typeface="ＭＳ Ｐゴシック" charset="-128"/>
              </a:rPr>
            </a:br>
            <a:r>
              <a:rPr lang="en-US" altLang="zh-CN" sz="2000" dirty="0">
                <a:latin typeface="Courier New" charset="0"/>
                <a:ea typeface="ＭＳ Ｐゴシック" charset="-128"/>
              </a:rPr>
              <a:t>Set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readyKeys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 = </a:t>
            </a:r>
            <a:r>
              <a:rPr lang="en-US" altLang="zh-CN" sz="2000" dirty="0" err="1">
                <a:latin typeface="Courier New" charset="0"/>
                <a:ea typeface="ＭＳ Ｐゴシック" charset="-128"/>
              </a:rPr>
              <a:t>selector.selectedKeys</a:t>
            </a:r>
            <a:r>
              <a:rPr lang="en-US" altLang="zh-CN" sz="2000" dirty="0">
                <a:latin typeface="Courier New" charset="0"/>
                <a:ea typeface="ＭＳ Ｐゴシック" charset="-128"/>
              </a:rPr>
              <a:t>();</a:t>
            </a: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The program iterates over the selected key set to process all ready events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C07F1-9F99-CB48-8912-72A3D6C8B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Dispatcher using Select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2195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while (true)  {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selector.</a:t>
            </a:r>
            <a:r>
              <a:rPr lang="en-US" altLang="x-none" sz="2000">
                <a:latin typeface="Courier New" charset="0"/>
                <a:ea typeface="ＭＳ Ｐゴシック" charset="-128"/>
              </a:rPr>
              <a:t>select()</a:t>
            </a:r>
          </a:p>
          <a:p>
            <a:pPr marL="342900" lvl="1" indent="-342900">
              <a:buSzPct val="85000"/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Set readyKeys = selector.selectedKeys();</a:t>
            </a:r>
          </a:p>
          <a:p>
            <a:pPr>
              <a:buFont typeface="ZapfDingbats" charset="0"/>
              <a:buNone/>
            </a:pPr>
            <a:endParaRPr lang="en-US" altLang="zh-CN" sz="2000">
              <a:latin typeface="Courier New" charset="0"/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- foreach key in readyKeys {</a:t>
            </a:r>
            <a:br>
              <a:rPr lang="en-US" altLang="zh-CN" sz="2000">
                <a:latin typeface="Courier New" charset="0"/>
                <a:ea typeface="ＭＳ Ｐゴシック" charset="-128"/>
              </a:rPr>
            </a:br>
            <a:r>
              <a:rPr lang="en-US" altLang="zh-CN" sz="2000">
                <a:latin typeface="Courier New" charset="0"/>
                <a:ea typeface="ＭＳ Ｐゴシック" charset="-128"/>
              </a:rPr>
              <a:t>    switch event type of key: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accept: call accept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readable: call read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   writable: call write handler  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    }</a:t>
            </a:r>
          </a:p>
          <a:p>
            <a:pPr>
              <a:buFont typeface="ZapfDingbats" charset="0"/>
              <a:buNone/>
            </a:pPr>
            <a:r>
              <a:rPr lang="en-US" altLang="zh-CN" sz="2000">
                <a:latin typeface="Courier New" charset="0"/>
                <a:ea typeface="ＭＳ Ｐゴシック" charset="-128"/>
              </a:rPr>
              <a:t>}</a:t>
            </a:r>
            <a:endParaRPr lang="en-US" altLang="x-none" sz="2000">
              <a:latin typeface="Courier New" charset="0"/>
              <a:ea typeface="ＭＳ Ｐゴシック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F706-87F7-A44C-AE70-F787F19C5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I/O in Java: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SelectableChannels</a:t>
            </a:r>
            <a:r>
              <a:rPr lang="en-US" altLang="x-none" dirty="0">
                <a:ea typeface="ＭＳ Ｐゴシック" charset="-128"/>
              </a:rPr>
              <a:t> typically use 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for read and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channel.read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channel.write</a:t>
            </a:r>
            <a:r>
              <a:rPr lang="en-US" altLang="x-none" dirty="0">
                <a:ea typeface="ＭＳ Ｐゴシック" charset="-128"/>
              </a:rPr>
              <a:t>(</a:t>
            </a: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);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ByteBuffer</a:t>
            </a:r>
            <a:r>
              <a:rPr lang="en-US" altLang="x-none" dirty="0">
                <a:ea typeface="ＭＳ Ｐゴシック" charset="-128"/>
              </a:rPr>
              <a:t> is a powerful class that can be used for both read and write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It is derived from the class Buffer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All reasonable network server design should have a good buffer design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16FB47-7FE4-3646-84ED-F7CCD0E0B02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ByteBuffer</a:t>
            </a:r>
            <a:r>
              <a:rPr lang="en-US"/>
              <a:t>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278380"/>
          <a:ext cx="7772400" cy="329184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Buffers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2" tooltip="class in java.nio"/>
                        </a:rPr>
                        <a:t>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Position, limit, and capacity; </a:t>
                      </a:r>
                      <a:br>
                        <a:rPr lang="en-US"/>
                      </a:br>
                      <a:r>
                        <a:rPr lang="en-US"/>
                        <a:t>clear, flip, rewind, and mark/reset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3" tooltip="class in java.nio"/>
                        </a:rPr>
                        <a:t>ByteBuffer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Get/put, compact, views; allocate, wrap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"/>
                        </a:rPr>
                        <a:t>MappedByteBuffer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byte buffer mapped to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"/>
                        </a:rPr>
                        <a:t>CharBuffer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Get/put, compact; allocate, wrap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class in java.nio"/>
                        </a:rPr>
                        <a:t>DoubleBuffer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7" tooltip="class in java.nio"/>
                        </a:rPr>
                        <a:t>FloatBuffer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8" tooltip="class in java.nio"/>
                        </a:rPr>
                        <a:t>IntBuffer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9" tooltip="class in java.nio"/>
                        </a:rPr>
                        <a:t>LongBuffer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 </a:t>
                      </a:r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10" tooltip="class in java.nio"/>
                        </a:rPr>
                        <a:t>ShortBuffer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    ' '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5876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 (relative index)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Each Buffer has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three</a:t>
            </a:r>
            <a:r>
              <a:rPr lang="en-US" altLang="x-none" sz="2000" dirty="0">
                <a:ea typeface="ＭＳ Ｐゴシック" charset="-128"/>
              </a:rPr>
              <a:t> numbers: position, limit, and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solidFill>
                  <a:srgbClr val="FF0000"/>
                </a:solidFill>
                <a:latin typeface="Arial Unicode MS" charset="0"/>
                <a:ea typeface="ＭＳ Ｐゴシック" charset="-128"/>
              </a:rPr>
              <a:t>Invariant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: 0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position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limit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dirty="0">
                <a:latin typeface="Arial Unicode MS" charset="0"/>
                <a:ea typeface="ＭＳ Ｐゴシック" charset="-128"/>
              </a:rPr>
              <a:t>&lt;=</a:t>
            </a:r>
            <a:r>
              <a:rPr lang="en-US" altLang="x-none" sz="900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sz="1800" i="1" dirty="0">
                <a:latin typeface="Arial" charset="0"/>
                <a:ea typeface="ＭＳ Ｐゴシック" charset="-128"/>
              </a:rPr>
              <a:t>capacity</a:t>
            </a:r>
            <a:r>
              <a:rPr lang="en-US" altLang="x-none" sz="1800" dirty="0">
                <a:latin typeface="Arial" charset="0"/>
                <a:ea typeface="ＭＳ Ｐゴシック" charset="-128"/>
              </a:rPr>
              <a:t> </a:t>
            </a:r>
            <a:br>
              <a:rPr lang="en-US" altLang="x-none" sz="1800" dirty="0">
                <a:latin typeface="Arial" charset="0"/>
                <a:ea typeface="ＭＳ Ｐゴシック" charset="-128"/>
              </a:rPr>
            </a:br>
            <a:endParaRPr lang="en-US" altLang="x-none" sz="1800" dirty="0">
              <a:latin typeface="Arial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Buffer.clear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position = 0; limit=capacity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A9E59A-8239-0541-AE8B-B499186C030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7830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77834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channel.read(Buffer)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Put data into Buffer,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4B66CC-C6D3-6F48-9DF2-C8593079895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7987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79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80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9881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79882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3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channel.write(Buffer)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533400" y="44196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Move data from Buffer to channel, starting at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position</a:t>
            </a:r>
            <a:r>
              <a:rPr lang="en-US" altLang="x-none" dirty="0">
                <a:ea typeface="ＭＳ Ｐゴシック" charset="-128"/>
              </a:rPr>
              <a:t>, not to reach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limit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700295-D55D-E146-8C42-27B70A18CE0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1926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7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1928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1929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1930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Buffer.flip()</a:t>
            </a:r>
          </a:p>
        </p:txBody>
      </p:sp>
      <p:sp>
        <p:nvSpPr>
          <p:cNvPr id="190466" name="Content Placeholder 2"/>
          <p:cNvSpPr>
            <a:spLocks noGrp="1"/>
          </p:cNvSpPr>
          <p:nvPr>
            <p:ph idx="1"/>
          </p:nvPr>
        </p:nvSpPr>
        <p:spPr>
          <a:xfrm>
            <a:off x="533400" y="4191000"/>
            <a:ext cx="7772400" cy="1828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Buffer.flip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(): limit=position; position=0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Why flip: used to switch from preparing data to output,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buf.put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(header); // add header data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in.read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 // read in data and add to 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endParaRPr lang="en-US" altLang="x-none" sz="16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buf.flip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(); // prepare for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 err="1">
                <a:latin typeface="Courier New" charset="0"/>
                <a:ea typeface="ＭＳ Ｐゴシック" charset="-128"/>
              </a:rPr>
              <a:t>out.write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(</a:t>
            </a:r>
            <a:r>
              <a:rPr lang="en-US" altLang="x-none" sz="1600" dirty="0" err="1">
                <a:latin typeface="Courier New" charset="0"/>
                <a:ea typeface="ＭＳ Ｐゴシック" charset="-128"/>
              </a:rPr>
              <a:t>buf</a:t>
            </a:r>
            <a:r>
              <a:rPr lang="en-US" altLang="x-none" sz="1600" dirty="0">
                <a:latin typeface="Courier New" charset="0"/>
                <a:ea typeface="ＭＳ Ｐゴシック" charset="-128"/>
              </a:rPr>
              <a:t>);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C00000"/>
                </a:solidFill>
                <a:latin typeface="Courier New" charset="0"/>
                <a:ea typeface="ＭＳ Ｐゴシック" charset="-128"/>
              </a:rPr>
              <a:t>Typical pattern: read, flip, write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0EB3464-2D63-DF41-949C-E5B2B66D13B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3974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75" name="Rectangle 8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3976" name="Rectangle 9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3977" name="Rectangle 10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3978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Admin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ＭＳ Ｐゴシック" charset="-128"/>
              </a:rPr>
              <a:t>Lab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assignment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3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due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on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Nov.</a:t>
            </a:r>
            <a:r>
              <a:rPr lang="zh-CN" altLang="en-US" sz="2400" dirty="0">
                <a:ea typeface="ＭＳ Ｐゴシック" charset="-128"/>
              </a:rPr>
              <a:t> </a:t>
            </a:r>
            <a:r>
              <a:rPr lang="en-US" altLang="zh-CN" sz="2400" dirty="0">
                <a:ea typeface="ＭＳ Ｐゴシック" charset="-128"/>
              </a:rPr>
              <a:t>8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Date for exam 1?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Nov. 1</a:t>
            </a:r>
            <a:r>
              <a:rPr lang="en-US" altLang="zh-CN" sz="2000" dirty="0">
                <a:ea typeface="ＭＳ Ｐゴシック" charset="-128"/>
              </a:rPr>
              <a:t>0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(2:30-4:10pm,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lab</a:t>
            </a:r>
            <a:r>
              <a:rPr lang="zh-CN" altLang="en-US" sz="2000" dirty="0">
                <a:ea typeface="ＭＳ Ｐゴシック" charset="-128"/>
              </a:rPr>
              <a:t> </a:t>
            </a:r>
            <a:r>
              <a:rPr lang="en-US" altLang="zh-CN" sz="2000" dirty="0">
                <a:ea typeface="ＭＳ Ｐゴシック" charset="-128"/>
              </a:rPr>
              <a:t>class)</a:t>
            </a:r>
            <a:endParaRPr lang="en-US" altLang="x-none" sz="2000" dirty="0">
              <a:ea typeface="ＭＳ Ｐゴシック" charset="-128"/>
            </a:endParaRP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3255FF-93A4-864B-BDE9-CA4D9009971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Buffer.compact()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533400" y="4114800"/>
            <a:ext cx="3352800" cy="1981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Move [position , limit) to 0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Set position to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limit-position, limit to capacity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958BEE-C410-2042-ACA8-611AB270C64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1762125"/>
            <a:ext cx="46482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528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cxnSp>
        <p:nvCxnSpPr>
          <p:cNvPr id="86022" name="Straight Arrow Connector 7"/>
          <p:cNvCxnSpPr>
            <a:cxnSpLocks noChangeShapeType="1"/>
          </p:cNvCxnSpPr>
          <p:nvPr/>
        </p:nvCxnSpPr>
        <p:spPr bwMode="auto">
          <a:xfrm rot="16200000" flipV="1">
            <a:off x="6210300" y="2867025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400800" y="35147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capacity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2209800" y="3057525"/>
            <a:ext cx="190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position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4572000" y="3286125"/>
            <a:ext cx="1258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urier New" charset="0"/>
              </a:rPr>
              <a:t>limit</a:t>
            </a:r>
            <a:endParaRPr lang="en-US" altLang="x-none" sz="1800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86026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3048000" y="2752725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Straight Arrow Connector 14"/>
          <p:cNvCxnSpPr>
            <a:cxnSpLocks noChangeShapeType="1"/>
          </p:cNvCxnSpPr>
          <p:nvPr/>
        </p:nvCxnSpPr>
        <p:spPr bwMode="auto">
          <a:xfrm rot="16200000" flipV="1">
            <a:off x="4424363" y="2747962"/>
            <a:ext cx="685800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35814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100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386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762125"/>
            <a:ext cx="228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6032" name="Rectangle 5"/>
          <p:cNvSpPr>
            <a:spLocks noChangeArrowheads="1"/>
          </p:cNvSpPr>
          <p:nvPr/>
        </p:nvSpPr>
        <p:spPr bwMode="auto">
          <a:xfrm>
            <a:off x="4114800" y="4067920"/>
            <a:ext cx="43476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C00000"/>
                </a:solidFill>
                <a:latin typeface="Arial Unicode MS" charset="0"/>
              </a:rPr>
              <a:t>// typical design pattern</a:t>
            </a:r>
          </a:p>
          <a:p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buf.clear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// Prepare buffer for use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for (;;) {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if 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in.read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) &lt; 0 &amp;&amp; !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buf.hasRemaining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())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   break; // No more bytes to transfer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buf.flip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out.write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);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Arial Unicode MS" charset="0"/>
              </a:rPr>
              <a:t>buf.compact</a:t>
            </a:r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(); // In case of partial write </a:t>
            </a:r>
          </a:p>
          <a:p>
            <a:r>
              <a:rPr lang="en-US" altLang="x-none" sz="1600" dirty="0">
                <a:solidFill>
                  <a:srgbClr val="000000"/>
                </a:solidFill>
                <a:latin typeface="Arial Unicode MS" charset="0"/>
              </a:rPr>
              <a:t>}</a:t>
            </a:r>
            <a:r>
              <a:rPr lang="en-US" altLang="x-none" sz="1400" dirty="0">
                <a:solidFill>
                  <a:srgbClr val="000000"/>
                </a:solidFill>
              </a:rPr>
              <a:t> </a:t>
            </a:r>
            <a:endParaRPr lang="en-US" altLang="x-none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/v1-2/</a:t>
            </a:r>
            <a:r>
              <a:rPr lang="en-US" altLang="x-none" dirty="0" err="1">
                <a:ea typeface="ＭＳ Ｐゴシック" charset="-128"/>
              </a:rPr>
              <a:t>SelectEchoServer.java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DFB0A4-E54C-EC4E-B2D8-2325C7204C9D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9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Problems of Echo Server v1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Empty write: Callback to 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handleWrite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is unnecessary when nothing to write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Imagine empty write with 10,000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initially read only, later allow write</a:t>
            </a:r>
          </a:p>
          <a:p>
            <a:pPr lvl="1"/>
            <a:endParaRPr lang="en-US" altLang="x-none" dirty="0">
              <a:latin typeface="Courier New" charset="0"/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 err="1">
                <a:latin typeface="Courier New" charset="0"/>
                <a:ea typeface="ＭＳ Ｐゴシック" charset="-128"/>
              </a:rPr>
              <a:t>handleRead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()</a:t>
            </a:r>
            <a:r>
              <a:rPr lang="en-US" altLang="x-none" dirty="0">
                <a:ea typeface="ＭＳ Ｐゴシック" charset="-128"/>
              </a:rPr>
              <a:t> still reads after the client closes</a:t>
            </a:r>
          </a:p>
          <a:p>
            <a:pPr marL="742950" lvl="2" indent="-342900">
              <a:buClr>
                <a:schemeClr val="accent6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Solution: after reading end of stream (read returns -1), deregister read interest for the channel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CEE51-B62B-924C-AD27-E035B8BC6088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7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(Partial) Finite State Machine (FSM)</a:t>
            </a:r>
          </a:p>
        </p:txBody>
      </p:sp>
      <p:sp>
        <p:nvSpPr>
          <p:cNvPr id="921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9777D5-80B9-F646-AE37-12AEFF8EFFD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000" y="2097088"/>
            <a:ext cx="8458200" cy="4075112"/>
            <a:chOff x="381000" y="2097088"/>
            <a:chExt cx="8458200" cy="4075112"/>
          </a:xfrm>
        </p:grpSpPr>
        <p:sp>
          <p:nvSpPr>
            <p:cNvPr id="5" name="Oval 4"/>
            <p:cNvSpPr/>
            <p:nvPr/>
          </p:nvSpPr>
          <p:spPr bwMode="auto">
            <a:xfrm>
              <a:off x="17526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 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input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105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Read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+Write</a:t>
              </a:r>
            </a:p>
          </p:txBody>
        </p:sp>
        <p:cxnSp>
          <p:nvCxnSpPr>
            <p:cNvPr id="92165" name="Straight Arrow Connector 7"/>
            <p:cNvCxnSpPr>
              <a:cxnSpLocks noChangeShapeType="1"/>
            </p:cNvCxnSpPr>
            <p:nvPr/>
          </p:nvCxnSpPr>
          <p:spPr bwMode="auto">
            <a:xfrm>
              <a:off x="381000" y="3544888"/>
              <a:ext cx="13716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6" name="Rectangle 8"/>
            <p:cNvSpPr>
              <a:spLocks noChangeArrowheads="1"/>
            </p:cNvSpPr>
            <p:nvPr/>
          </p:nvSpPr>
          <p:spPr bwMode="auto">
            <a:xfrm>
              <a:off x="752475" y="3135313"/>
              <a:ext cx="504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Init</a:t>
              </a:r>
            </a:p>
          </p:txBody>
        </p:sp>
        <p:cxnSp>
          <p:nvCxnSpPr>
            <p:cNvPr id="92167" name="Straight Arrow Connector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200400" y="3544888"/>
              <a:ext cx="19050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68" name="Rectangle 13"/>
            <p:cNvSpPr>
              <a:spLocks noChangeArrowheads="1"/>
            </p:cNvSpPr>
            <p:nvPr/>
          </p:nvSpPr>
          <p:spPr bwMode="auto">
            <a:xfrm>
              <a:off x="3276600" y="3087688"/>
              <a:ext cx="1101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data</a:t>
              </a:r>
            </a:p>
          </p:txBody>
        </p:sp>
        <p:sp>
          <p:nvSpPr>
            <p:cNvPr id="92169" name="Freeform 17"/>
            <p:cNvSpPr>
              <a:spLocks/>
            </p:cNvSpPr>
            <p:nvPr/>
          </p:nvSpPr>
          <p:spPr bwMode="auto">
            <a:xfrm>
              <a:off x="5029200" y="2097088"/>
              <a:ext cx="1633538" cy="879475"/>
            </a:xfrm>
            <a:custGeom>
              <a:avLst/>
              <a:gdLst>
                <a:gd name="T0" fmla="*/ 297600 w 1633928"/>
                <a:gd name="T1" fmla="*/ 881035 h 879423"/>
                <a:gd name="T2" fmla="*/ 163683 w 1633928"/>
                <a:gd name="T3" fmla="*/ 130163 h 879423"/>
                <a:gd name="T4" fmla="*/ 1279649 w 1633928"/>
                <a:gd name="T5" fmla="*/ 100120 h 879423"/>
                <a:gd name="T6" fmla="*/ 1621881 w 1633928"/>
                <a:gd name="T7" fmla="*/ 430493 h 879423"/>
                <a:gd name="T8" fmla="*/ 1279649 w 1633928"/>
                <a:gd name="T9" fmla="*/ 866014 h 879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928"/>
                <a:gd name="T16" fmla="*/ 0 h 879423"/>
                <a:gd name="T17" fmla="*/ 1633928 w 1633928"/>
                <a:gd name="T18" fmla="*/ 879423 h 8794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928" h="879423">
                  <a:moveTo>
                    <a:pt x="299803" y="879423"/>
                  </a:moveTo>
                  <a:cubicBezTo>
                    <a:pt x="149901" y="569626"/>
                    <a:pt x="0" y="259830"/>
                    <a:pt x="164892" y="129915"/>
                  </a:cubicBezTo>
                  <a:cubicBezTo>
                    <a:pt x="329784" y="0"/>
                    <a:pt x="1044315" y="49967"/>
                    <a:pt x="1289154" y="99934"/>
                  </a:cubicBezTo>
                  <a:cubicBezTo>
                    <a:pt x="1533993" y="149901"/>
                    <a:pt x="1633928" y="302302"/>
                    <a:pt x="1633928" y="429718"/>
                  </a:cubicBezTo>
                  <a:cubicBezTo>
                    <a:pt x="1633928" y="557134"/>
                    <a:pt x="1461541" y="710783"/>
                    <a:pt x="1289154" y="8644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391400" y="2859088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Write</a:t>
              </a:r>
            </a:p>
          </p:txBody>
        </p:sp>
        <p:cxnSp>
          <p:nvCxnSpPr>
            <p:cNvPr id="92171" name="Straight Arrow Connector 20"/>
            <p:cNvCxnSpPr>
              <a:cxnSpLocks noChangeShapeType="1"/>
              <a:stCxn id="6" idx="6"/>
              <a:endCxn id="19" idx="2"/>
            </p:cNvCxnSpPr>
            <p:nvPr/>
          </p:nvCxnSpPr>
          <p:spPr bwMode="auto">
            <a:xfrm>
              <a:off x="6553200" y="3544888"/>
              <a:ext cx="838200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172" name="Rectangle 21"/>
            <p:cNvSpPr>
              <a:spLocks noChangeArrowheads="1"/>
            </p:cNvSpPr>
            <p:nvPr/>
          </p:nvSpPr>
          <p:spPr bwMode="auto">
            <a:xfrm>
              <a:off x="6553200" y="2898775"/>
              <a:ext cx="65881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  <a:b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</a:b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close</a:t>
              </a:r>
            </a:p>
          </p:txBody>
        </p:sp>
        <p:sp>
          <p:nvSpPr>
            <p:cNvPr id="92173" name="Rectangle 16"/>
            <p:cNvSpPr>
              <a:spLocks noChangeArrowheads="1"/>
            </p:cNvSpPr>
            <p:nvPr/>
          </p:nvSpPr>
          <p:spPr bwMode="auto">
            <a:xfrm>
              <a:off x="685800" y="2133600"/>
              <a:ext cx="37877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FSM for each socket channel in v2: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733800" y="4800600"/>
              <a:ext cx="1447800" cy="13716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charset="0"/>
                  <a:cs typeface="Arial" charset="0"/>
                </a:rPr>
                <a:t>Idle</a:t>
              </a:r>
            </a:p>
          </p:txBody>
        </p:sp>
        <p:cxnSp>
          <p:nvCxnSpPr>
            <p:cNvPr id="92175" name="Straight Arrow Connector 20"/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5105400" y="4029075"/>
              <a:ext cx="2498725" cy="127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176" name="Straight Arrow Connector 22"/>
            <p:cNvCxnSpPr>
              <a:cxnSpLocks noChangeShapeType="1"/>
              <a:stCxn id="5" idx="5"/>
              <a:endCxn id="20" idx="1"/>
            </p:cNvCxnSpPr>
            <p:nvPr/>
          </p:nvCxnSpPr>
          <p:spPr bwMode="auto">
            <a:xfrm>
              <a:off x="2987675" y="4029075"/>
              <a:ext cx="958850" cy="973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177" name="Rectangle 7"/>
          <p:cNvSpPr>
            <a:spLocks noChangeArrowheads="1"/>
          </p:cNvSpPr>
          <p:nvPr/>
        </p:nvSpPr>
        <p:spPr bwMode="auto">
          <a:xfrm>
            <a:off x="304800" y="5715000"/>
            <a:ext cx="3070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Still many remaining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issues such as idle</a:t>
            </a:r>
            <a:b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</a:b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instead of close</a:t>
            </a:r>
            <a:endParaRPr kumimoji="0" lang="en-US" altLang="x-non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449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Finite-State Machine and Thread</a:t>
            </a:r>
          </a:p>
        </p:txBody>
      </p:sp>
      <p:sp>
        <p:nvSpPr>
          <p:cNvPr id="942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F0623-68BB-974D-A444-9B2F7A1B68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>
            <a:off x="5562600" y="1600200"/>
            <a:ext cx="2819400" cy="5029200"/>
            <a:chOff x="2208" y="432"/>
            <a:chExt cx="1776" cy="3168"/>
          </a:xfrm>
        </p:grpSpPr>
        <p:sp>
          <p:nvSpPr>
            <p:cNvPr id="94213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Accept Client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Connection</a:t>
              </a:r>
            </a:p>
          </p:txBody>
        </p:sp>
        <p:sp>
          <p:nvSpPr>
            <p:cNvPr id="94214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Request</a:t>
              </a:r>
            </a:p>
          </p:txBody>
        </p:sp>
        <p:sp>
          <p:nvSpPr>
            <p:cNvPr id="94215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File</a:t>
              </a:r>
            </a:p>
          </p:txBody>
        </p:sp>
        <p:sp>
          <p:nvSpPr>
            <p:cNvPr id="94216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Response Header</a:t>
              </a:r>
            </a:p>
          </p:txBody>
        </p:sp>
        <p:sp>
          <p:nvSpPr>
            <p:cNvPr id="94217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Read File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Send Data</a:t>
              </a:r>
            </a:p>
          </p:txBody>
        </p:sp>
        <p:sp>
          <p:nvSpPr>
            <p:cNvPr id="94218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19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0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1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2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sp>
          <p:nvSpPr>
            <p:cNvPr id="94223" name="Freeform 14"/>
            <p:cNvSpPr>
              <a:spLocks/>
            </p:cNvSpPr>
            <p:nvPr/>
          </p:nvSpPr>
          <p:spPr bwMode="auto">
            <a:xfrm>
              <a:off x="3504" y="2880"/>
              <a:ext cx="480" cy="432"/>
            </a:xfrm>
            <a:custGeom>
              <a:avLst/>
              <a:gdLst>
                <a:gd name="T0" fmla="*/ 0 w 480"/>
                <a:gd name="T1" fmla="*/ 56070 h 288"/>
                <a:gd name="T2" fmla="*/ 480 w 480"/>
                <a:gd name="T3" fmla="*/ 56070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sp>
        <p:nvSpPr>
          <p:cNvPr id="94212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2672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Why no need to introduce FSM for a thread version?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4" dirty="0">
                <a:ea typeface="ＭＳ Ｐゴシック" charset="-128"/>
              </a:rPr>
              <a:t>One perspective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A selector </a:t>
            </a:r>
            <a:r>
              <a:rPr lang="en-US" altLang="x-none" sz="2003" dirty="0" err="1">
                <a:ea typeface="ＭＳ Ｐゴシック" charset="-128"/>
              </a:rPr>
              <a:t>io</a:t>
            </a:r>
            <a:r>
              <a:rPr lang="en-US" altLang="x-none" sz="2003" dirty="0">
                <a:ea typeface="ＭＳ Ｐゴシック" charset="-128"/>
              </a:rPr>
              <a:t> program turns a sequential thread program into a parallel program, with each instruction block being able to run in parallel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Thread releases each block only when it reaches the instruction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3" dirty="0">
                <a:ea typeface="ＭＳ Ｐゴシック" charset="-128"/>
              </a:rPr>
              <a:t>Selector FSM releases all blocks by default and hence need FSM to control</a:t>
            </a:r>
          </a:p>
          <a:p>
            <a:pPr>
              <a:buFont typeface="Wingdings" pitchFamily="2" charset="2"/>
              <a:buChar char="q"/>
            </a:pP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9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A </a:t>
            </a:r>
            <a:r>
              <a:rPr lang="en-US" altLang="x-none" sz="3600">
                <a:ea typeface="ＭＳ Ｐゴシック" charset="-128"/>
              </a:rPr>
              <a:t>More Typical Finite State Machine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FD3DD6-FAC8-3941-B4BF-72201AD9D8F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6764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29200" y="24384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!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53" name="Straight Arrow Connector 7"/>
          <p:cNvCxnSpPr>
            <a:cxnSpLocks noChangeShapeType="1"/>
          </p:cNvCxnSpPr>
          <p:nvPr/>
        </p:nvCxnSpPr>
        <p:spPr bwMode="auto">
          <a:xfrm>
            <a:off x="304800" y="31242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752600" y="312420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InitInterest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=READ</a:t>
            </a:r>
          </a:p>
        </p:txBody>
      </p:sp>
      <p:cxnSp>
        <p:nvCxnSpPr>
          <p:cNvPr id="53255" name="Straight Arrow Connector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124200" y="3124200"/>
            <a:ext cx="1905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6" name="Rectangle 13"/>
          <p:cNvSpPr>
            <a:spLocks noChangeArrowheads="1"/>
          </p:cNvSpPr>
          <p:nvPr/>
        </p:nvSpPr>
        <p:spPr bwMode="auto">
          <a:xfrm>
            <a:off x="3200400" y="2133600"/>
            <a:ext cx="16525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Request complete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(find terminator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or client request </a:t>
            </a:r>
            <a:b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close)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5257800" y="3124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  <p:sp>
        <p:nvSpPr>
          <p:cNvPr id="53258" name="Freeform 17"/>
          <p:cNvSpPr>
            <a:spLocks/>
          </p:cNvSpPr>
          <p:nvPr/>
        </p:nvSpPr>
        <p:spPr bwMode="auto">
          <a:xfrm>
            <a:off x="4953000" y="1711325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578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RequestReady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</a:b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ResponseReady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charset="0"/>
              <a:cs typeface="Arial" charset="0"/>
            </a:endParaRPr>
          </a:p>
        </p:txBody>
      </p:sp>
      <p:cxnSp>
        <p:nvCxnSpPr>
          <p:cNvPr id="53260" name="Straight Arrow Connector 20"/>
          <p:cNvCxnSpPr>
            <a:cxnSpLocks noChangeShapeType="1"/>
            <a:stCxn id="6" idx="4"/>
          </p:cNvCxnSpPr>
          <p:nvPr/>
        </p:nvCxnSpPr>
        <p:spPr bwMode="auto">
          <a:xfrm rot="16200000" flipH="1">
            <a:off x="5124450" y="4438650"/>
            <a:ext cx="13716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1" name="Rectangle 21"/>
          <p:cNvSpPr>
            <a:spLocks noChangeArrowheads="1"/>
          </p:cNvSpPr>
          <p:nvPr/>
        </p:nvSpPr>
        <p:spPr bwMode="auto">
          <a:xfrm>
            <a:off x="6477000" y="1447800"/>
            <a:ext cx="121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Generating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sp>
        <p:nvSpPr>
          <p:cNvPr id="53262" name="Rectangle 22"/>
          <p:cNvSpPr>
            <a:spLocks noChangeArrowheads="1"/>
          </p:cNvSpPr>
          <p:nvPr/>
        </p:nvSpPr>
        <p:spPr bwMode="auto">
          <a:xfrm>
            <a:off x="4800600" y="5791200"/>
            <a:ext cx="228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ResponseReady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Interest=Write</a:t>
            </a:r>
          </a:p>
        </p:txBody>
      </p:sp>
      <p:sp>
        <p:nvSpPr>
          <p:cNvPr id="53263" name="Freeform 17"/>
          <p:cNvSpPr>
            <a:spLocks/>
          </p:cNvSpPr>
          <p:nvPr/>
        </p:nvSpPr>
        <p:spPr bwMode="auto">
          <a:xfrm>
            <a:off x="1566863" y="1711325"/>
            <a:ext cx="1633537" cy="879475"/>
          </a:xfrm>
          <a:custGeom>
            <a:avLst/>
            <a:gdLst>
              <a:gd name="T0" fmla="*/ 297019 w 1633928"/>
              <a:gd name="T1" fmla="*/ 881451 h 879423"/>
              <a:gd name="T2" fmla="*/ 163371 w 1633928"/>
              <a:gd name="T3" fmla="*/ 130227 h 879423"/>
              <a:gd name="T4" fmla="*/ 1277178 w 1633928"/>
              <a:gd name="T5" fmla="*/ 100168 h 879423"/>
              <a:gd name="T6" fmla="*/ 1618749 w 1633928"/>
              <a:gd name="T7" fmla="*/ 430693 h 879423"/>
              <a:gd name="T8" fmla="*/ 1277178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53264" name="Freeform 17"/>
          <p:cNvSpPr>
            <a:spLocks/>
          </p:cNvSpPr>
          <p:nvPr/>
        </p:nvSpPr>
        <p:spPr bwMode="auto">
          <a:xfrm rot="3939910">
            <a:off x="6092032" y="5056981"/>
            <a:ext cx="1633538" cy="879475"/>
          </a:xfrm>
          <a:custGeom>
            <a:avLst/>
            <a:gdLst>
              <a:gd name="T0" fmla="*/ 297032 w 1633928"/>
              <a:gd name="T1" fmla="*/ 881451 h 879423"/>
              <a:gd name="T2" fmla="*/ 163371 w 1633928"/>
              <a:gd name="T3" fmla="*/ 130227 h 879423"/>
              <a:gd name="T4" fmla="*/ 1277209 w 1633928"/>
              <a:gd name="T5" fmla="*/ 100168 h 879423"/>
              <a:gd name="T6" fmla="*/ 1618786 w 1633928"/>
              <a:gd name="T7" fmla="*/ 430693 h 879423"/>
              <a:gd name="T8" fmla="*/ 1277209 w 1633928"/>
              <a:gd name="T9" fmla="*/ 866422 h 8794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3928"/>
              <a:gd name="T16" fmla="*/ 0 h 879423"/>
              <a:gd name="T17" fmla="*/ 1633928 w 1633928"/>
              <a:gd name="T18" fmla="*/ 879423 h 8794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3928" h="879423">
                <a:moveTo>
                  <a:pt x="299803" y="879423"/>
                </a:moveTo>
                <a:cubicBezTo>
                  <a:pt x="149901" y="569626"/>
                  <a:pt x="0" y="259830"/>
                  <a:pt x="164892" y="129915"/>
                </a:cubicBezTo>
                <a:cubicBezTo>
                  <a:pt x="329784" y="0"/>
                  <a:pt x="1044315" y="49967"/>
                  <a:pt x="1289154" y="99934"/>
                </a:cubicBezTo>
                <a:cubicBezTo>
                  <a:pt x="1533993" y="149901"/>
                  <a:pt x="1633928" y="302302"/>
                  <a:pt x="1633928" y="429718"/>
                </a:cubicBezTo>
                <a:cubicBezTo>
                  <a:pt x="1633928" y="557134"/>
                  <a:pt x="1461541" y="710783"/>
                  <a:pt x="1289154" y="8644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438400" y="5181600"/>
            <a:ext cx="1447800" cy="1371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ＭＳ Ｐゴシック" charset="0"/>
                <a:cs typeface="Arial" charset="0"/>
              </a:rPr>
              <a:t>Closed</a:t>
            </a:r>
          </a:p>
        </p:txBody>
      </p:sp>
      <p:sp>
        <p:nvSpPr>
          <p:cNvPr id="53266" name="Rectangle 22"/>
          <p:cNvSpPr>
            <a:spLocks noChangeArrowheads="1"/>
          </p:cNvSpPr>
          <p:nvPr/>
        </p:nvSpPr>
        <p:spPr bwMode="auto">
          <a:xfrm>
            <a:off x="1981200" y="1371600"/>
            <a:ext cx="2513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Read from client channel</a:t>
            </a:r>
          </a:p>
        </p:txBody>
      </p:sp>
      <p:sp>
        <p:nvSpPr>
          <p:cNvPr id="53267" name="Rectangle 21"/>
          <p:cNvSpPr>
            <a:spLocks noChangeArrowheads="1"/>
          </p:cNvSpPr>
          <p:nvPr/>
        </p:nvSpPr>
        <p:spPr bwMode="auto">
          <a:xfrm>
            <a:off x="7315200" y="4953000"/>
            <a:ext cx="99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Write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</a:t>
            </a:r>
          </a:p>
        </p:txBody>
      </p:sp>
      <p:cxnSp>
        <p:nvCxnSpPr>
          <p:cNvPr id="53268" name="Straight Arrow Connector 25"/>
          <p:cNvCxnSpPr>
            <a:cxnSpLocks noChangeShapeType="1"/>
            <a:stCxn id="13" idx="2"/>
            <a:endCxn id="22" idx="6"/>
          </p:cNvCxnSpPr>
          <p:nvPr/>
        </p:nvCxnSpPr>
        <p:spPr bwMode="auto">
          <a:xfrm rot="10800000">
            <a:off x="3886200" y="5867400"/>
            <a:ext cx="1371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429000" y="54102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ResponseSent 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  <p:sp>
        <p:nvSpPr>
          <p:cNvPr id="53270" name="Rectangle 15"/>
          <p:cNvSpPr>
            <a:spLocks noChangeArrowheads="1"/>
          </p:cNvSpPr>
          <p:nvPr/>
        </p:nvSpPr>
        <p:spPr bwMode="auto">
          <a:xfrm>
            <a:off x="2667000" y="5791200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Interest=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35551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FSM and Reactive Programming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There can be multiple types of FSMs, to handle protocols correctly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Staged: first read request and then write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Mixed: read and write mixed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Choice depends on protocol and tolerance of complexity,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HTTP/1.0 channel may use staged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HTTP/1.1/2/Chat channel may use mixed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F685DF-6C32-0841-B8F5-2E40260B5000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904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Toward More General Server Framework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Our example </a:t>
            </a:r>
            <a:r>
              <a:rPr lang="en-US" dirty="0" err="1"/>
              <a:t>EchoServer</a:t>
            </a:r>
            <a:r>
              <a:rPr lang="en-US" dirty="0"/>
              <a:t> is for a specific protocol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sz="2000" dirty="0"/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A general non-blocking, reactive programming framework tries to introduce structure to allow substantial program reuse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Non-blocking programming framework is among the more complex software systems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We will see one simple example, using </a:t>
            </a:r>
            <a:r>
              <a:rPr lang="en-US" dirty="0" err="1"/>
              <a:t>EchoServer</a:t>
            </a:r>
            <a:r>
              <a:rPr lang="en-US" dirty="0"/>
              <a:t> as a basis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3FDF21-D917-8B47-B079-09F0A77526C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428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Fixed accept/read/write functions are not general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3200" dirty="0">
                <a:ea typeface="ＭＳ Ｐゴシック" charset="-128"/>
              </a:rPr>
              <a:t>A solution: Using attachment of each channel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Attaching a </a:t>
            </a:r>
            <a:r>
              <a:rPr lang="en-US" altLang="x-none" sz="2400" dirty="0" err="1">
                <a:latin typeface="Courier New" charset="0"/>
                <a:ea typeface="ＭＳ Ｐゴシック" charset="-128"/>
              </a:rPr>
              <a:t>ByteBuffer</a:t>
            </a:r>
            <a:r>
              <a:rPr lang="en-US" altLang="x-none" sz="2400" dirty="0">
                <a:ea typeface="ＭＳ Ｐゴシック" charset="-128"/>
              </a:rPr>
              <a:t> to each channel is a narrow design for simple echo servers</a:t>
            </a:r>
          </a:p>
          <a:p>
            <a:pPr lvl="2"/>
            <a:r>
              <a:rPr lang="en-US" altLang="x-none" sz="2400" dirty="0">
                <a:ea typeface="ＭＳ Ｐゴシック" charset="-128"/>
              </a:rPr>
              <a:t>A more general design can use the attachment to store a callback that indicates not only data (state) but also the handler (function)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8BD857-76E7-3247-9619-4AEA85CA393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8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More Extensible Dispatcher Design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Attachment stores generic event handler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Define interfaces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IAcceptHandler</a:t>
            </a:r>
            <a:r>
              <a:rPr lang="en-US" altLang="x-none" dirty="0">
                <a:ea typeface="ＭＳ Ｐゴシック" charset="-128"/>
              </a:rPr>
              <a:t> and 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IReadWriteHandler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Retrieve handlers at run time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7627B9-97FE-7F47-86CC-B80D470143A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143000" y="3614738"/>
            <a:ext cx="7391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(key.isAcceptable()) { // a new connection is ready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IAcceptHandler aH = (IAcceptHandler) 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aH.handleAccept(key);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if (key.isReadable() || key.isWritable())  { 		  </a:t>
            </a:r>
            <a:b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</a:b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IReadWriteHandler rwH = IReadWriteHandler)key.attachment();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(key.isReadable())  rwH.handleRead(key);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if (key.isWritable())  rwH.handleWrite(key);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8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153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Thread-Based Network Servers</a:t>
            </a:r>
          </a:p>
        </p:txBody>
      </p:sp>
      <p:sp>
        <p:nvSpPr>
          <p:cNvPr id="32770" name="Content Placeholder 3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Why: blocking operations; threads (execution sequences) so that only one thread is blocked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Per-request thread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problem: large # of threads and their creations/deletions may let overhead grow out of control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Thread pool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1: Service threads compete on the welcome socket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Design 2: Service threads and the main thread coordinate on the shared queue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polling (busy wait)</a:t>
            </a:r>
          </a:p>
          <a:p>
            <a:pPr lvl="3"/>
            <a:r>
              <a:rPr lang="en-US" altLang="x-none" dirty="0">
                <a:latin typeface="Comic Sans MS" charset="0"/>
                <a:ea typeface="ＭＳ Ｐゴシック" charset="-128"/>
              </a:rPr>
              <a:t>suspension: wait/notify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4C98F6A-3C1B-514B-9FDE-96F11EE7B953}"/>
              </a:ext>
            </a:extLst>
          </p:cNvPr>
          <p:cNvSpPr txBox="1">
            <a:spLocks/>
          </p:cNvSpPr>
          <p:nvPr/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912813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1pPr>
            <a:lvl2pPr marL="742950" indent="-28575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30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6002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7400" indent="-228600" algn="l" defTabSz="9128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fld id="{1CD4BF8A-499F-8742-A08F-3C62008BC3A4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Acceptor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7772400" cy="4876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What should an accept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ServerSocketChannel</a:t>
            </a:r>
            <a:r>
              <a:rPr lang="en-US" altLang="x-none" sz="2000" dirty="0">
                <a:ea typeface="ＭＳ Ｐゴシック" charset="-128"/>
              </a:rPr>
              <a:t> (so that it can call accept)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Selector (so that it can register new connections)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Can be derived from </a:t>
            </a:r>
            <a:r>
              <a:rPr lang="en-US" altLang="x-none" sz="1800" dirty="0" err="1">
                <a:ea typeface="ＭＳ Ｐゴシック" charset="-128"/>
              </a:rPr>
              <a:t>SelectionKey</a:t>
            </a:r>
            <a:r>
              <a:rPr lang="en-US" altLang="x-none" sz="1800" dirty="0">
                <a:ea typeface="ＭＳ Ｐゴシック" charset="-128"/>
              </a:rPr>
              <a:t> in the call back</a:t>
            </a:r>
          </a:p>
          <a:p>
            <a:pPr lvl="2">
              <a:buFontTx/>
              <a:buNone/>
            </a:pPr>
            <a:endParaRPr lang="en-US" altLang="x-none" sz="1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What </a:t>
            </a:r>
            <a:r>
              <a:rPr lang="en-US" altLang="x-none" sz="2000" dirty="0" err="1">
                <a:ea typeface="ＭＳ Ｐゴシック" charset="-128"/>
              </a:rPr>
              <a:t>ReadWrite</a:t>
            </a:r>
            <a:r>
              <a:rPr lang="en-US" altLang="x-none" sz="2000" dirty="0">
                <a:ea typeface="ＭＳ Ｐゴシック" charset="-128"/>
              </a:rPr>
              <a:t> object to create (different protocols may use different ones)?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Pass a Factory object: </a:t>
            </a:r>
            <a:r>
              <a:rPr lang="en-US" altLang="x-none" sz="1800" dirty="0" err="1">
                <a:ea typeface="ＭＳ Ｐゴシック" charset="-128"/>
              </a:rPr>
              <a:t>SocketReadWriteHandlerFactory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13BB34-7189-9347-8F40-390C9E4B9F79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33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Handler Design: ReadWriteHandler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should a </a:t>
            </a:r>
            <a:r>
              <a:rPr lang="en-US" altLang="x-none" dirty="0" err="1">
                <a:ea typeface="ＭＳ Ｐゴシック" charset="-128"/>
              </a:rPr>
              <a:t>ReadWrite</a:t>
            </a:r>
            <a:r>
              <a:rPr lang="en-US" altLang="x-none" dirty="0">
                <a:ea typeface="ＭＳ Ｐゴシック" charset="-128"/>
              </a:rPr>
              <a:t> handler object know?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(so that it can read/write data)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Selector (so that it can change state)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Can be derived from </a:t>
            </a:r>
            <a:r>
              <a:rPr lang="en-US" altLang="x-none" dirty="0" err="1">
                <a:ea typeface="ＭＳ Ｐゴシック" charset="-128"/>
              </a:rPr>
              <a:t>SelectionKey</a:t>
            </a:r>
            <a:r>
              <a:rPr lang="en-US" altLang="x-none" dirty="0">
                <a:ea typeface="ＭＳ Ｐゴシック" charset="-128"/>
              </a:rPr>
              <a:t> in the call back</a:t>
            </a:r>
          </a:p>
          <a:p>
            <a:pPr lvl="3"/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379A4-B687-FC47-A61F-21CF17343755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0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6B5F2F-C50C-FE49-9978-DB5AF14494C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7587" name="Group 7"/>
          <p:cNvGrpSpPr>
            <a:grpSpLocks/>
          </p:cNvGrpSpPr>
          <p:nvPr/>
        </p:nvGrpSpPr>
        <p:grpSpPr bwMode="auto">
          <a:xfrm>
            <a:off x="533400" y="1639888"/>
            <a:ext cx="2667000" cy="1370012"/>
            <a:chOff x="990600" y="2013064"/>
            <a:chExt cx="2667000" cy="1371371"/>
          </a:xfrm>
        </p:grpSpPr>
        <p:sp>
          <p:nvSpPr>
            <p:cNvPr id="67624" name="Rectangle 5"/>
            <p:cNvSpPr>
              <a:spLocks noChangeArrowheads="1"/>
            </p:cNvSpPr>
            <p:nvPr/>
          </p:nvSpPr>
          <p:spPr bwMode="auto">
            <a:xfrm>
              <a:off x="990600" y="2013064"/>
              <a:ext cx="2666999" cy="13713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</a:t>
              </a: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7625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7611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7613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2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3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4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5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7620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21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7616" name="Straight Connector 20"/>
              <p:cNvCxnSpPr>
                <a:cxnSpLocks noChangeShapeType="1"/>
                <a:stCxn id="67620" idx="0"/>
                <a:endCxn id="67622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7617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761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7619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7612" name="Straight Connector 24"/>
            <p:cNvCxnSpPr>
              <a:cxnSpLocks noChangeShapeType="1"/>
              <a:stCxn id="67618" idx="0"/>
              <a:endCxn id="67622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7606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7609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10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7607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7608" name="Straight Connector 33"/>
            <p:cNvCxnSpPr>
              <a:cxnSpLocks noChangeShapeType="1"/>
              <a:stCxn id="67609" idx="0"/>
              <a:endCxn id="67620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7602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7604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7605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603" name="Straight Connector 57"/>
            <p:cNvCxnSpPr>
              <a:cxnSpLocks noChangeShapeType="1"/>
              <a:stCxn id="67604" idx="0"/>
              <a:endCxn id="67618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590800" y="4572000"/>
            <a:ext cx="5257800" cy="2024063"/>
            <a:chOff x="2590799" y="4599700"/>
            <a:chExt cx="5257801" cy="2024830"/>
          </a:xfrm>
        </p:grpSpPr>
        <p:grpSp>
          <p:nvGrpSpPr>
            <p:cNvPr id="67592" name="Group 36"/>
            <p:cNvGrpSpPr>
              <a:grpSpLocks/>
            </p:cNvGrpSpPr>
            <p:nvPr/>
          </p:nvGrpSpPr>
          <p:grpSpPr bwMode="auto">
            <a:xfrm>
              <a:off x="3200400" y="4599700"/>
              <a:ext cx="2819400" cy="757130"/>
              <a:chOff x="990600" y="2320185"/>
              <a:chExt cx="4267200" cy="757130"/>
            </a:xfrm>
          </p:grpSpPr>
          <p:sp>
            <p:nvSpPr>
              <p:cNvPr id="67600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601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3" name="Shape 43"/>
            <p:cNvCxnSpPr>
              <a:cxnSpLocks noChangeShapeType="1"/>
              <a:stCxn id="67609" idx="3"/>
              <a:endCxn id="67600" idx="1"/>
            </p:cNvCxnSpPr>
            <p:nvPr/>
          </p:nvCxnSpPr>
          <p:spPr bwMode="auto">
            <a:xfrm flipV="1">
              <a:off x="2590799" y="4978265"/>
              <a:ext cx="609601" cy="408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594" name="Rectangle 46"/>
            <p:cNvSpPr>
              <a:spLocks noChangeArrowheads="1"/>
            </p:cNvSpPr>
            <p:nvPr/>
          </p:nvSpPr>
          <p:spPr bwMode="auto">
            <a:xfrm>
              <a:off x="2895600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7595" name="Group 51"/>
            <p:cNvGrpSpPr>
              <a:grpSpLocks/>
            </p:cNvGrpSpPr>
            <p:nvPr/>
          </p:nvGrpSpPr>
          <p:grpSpPr bwMode="auto">
            <a:xfrm>
              <a:off x="4267200" y="5867400"/>
              <a:ext cx="2819400" cy="757130"/>
              <a:chOff x="990600" y="2320185"/>
              <a:chExt cx="4267200" cy="757130"/>
            </a:xfrm>
          </p:grpSpPr>
          <p:sp>
            <p:nvSpPr>
              <p:cNvPr id="67598" name="Rectangle 5"/>
              <p:cNvSpPr>
                <a:spLocks noChangeArrowheads="1"/>
              </p:cNvSpPr>
              <p:nvPr/>
            </p:nvSpPr>
            <p:spPr bwMode="auto">
              <a:xfrm>
                <a:off x="990600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7599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990600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7596" name="Straight Connector 60"/>
            <p:cNvCxnSpPr>
              <a:cxnSpLocks noChangeShapeType="1"/>
              <a:stCxn id="67598" idx="0"/>
              <a:endCxn id="67600" idx="2"/>
            </p:cNvCxnSpPr>
            <p:nvPr/>
          </p:nvCxnSpPr>
          <p:spPr bwMode="auto">
            <a:xfrm rot="16200000" flipV="1">
              <a:off x="4888215" y="5078715"/>
              <a:ext cx="51057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597" name="Shape 64"/>
            <p:cNvCxnSpPr>
              <a:cxnSpLocks noChangeShapeType="1"/>
              <a:stCxn id="67598" idx="3"/>
            </p:cNvCxnSpPr>
            <p:nvPr/>
          </p:nvCxnSpPr>
          <p:spPr bwMode="auto">
            <a:xfrm flipV="1">
              <a:off x="7086600" y="5410200"/>
              <a:ext cx="762000" cy="8357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68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Class Diagram of SimpleNAIO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2BED6-CB94-9E46-9F2E-80610EBFEBEB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533400" y="1597025"/>
            <a:ext cx="2667000" cy="1455738"/>
            <a:chOff x="990600" y="1971509"/>
            <a:chExt cx="2667000" cy="1454485"/>
          </a:xfrm>
        </p:grpSpPr>
        <p:sp>
          <p:nvSpPr>
            <p:cNvPr id="69680" name="Rectangle 5"/>
            <p:cNvSpPr>
              <a:spLocks noChangeArrowheads="1"/>
            </p:cNvSpPr>
            <p:nvPr/>
          </p:nvSpPr>
          <p:spPr bwMode="auto">
            <a:xfrm>
              <a:off x="990600" y="1971509"/>
              <a:ext cx="2666999" cy="14544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2000" b="1" i="1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Dispatcher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</a:b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-128"/>
                  <a:cs typeface="+mn-cs"/>
                </a:rPr>
                <a:t> </a:t>
              </a:r>
              <a:r>
                <a: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rPr>
                <a:t>…</a:t>
              </a:r>
            </a:p>
          </p:txBody>
        </p:sp>
        <p:cxnSp>
          <p:nvCxnSpPr>
            <p:cNvPr id="69681" name="Straight Connector 6"/>
            <p:cNvCxnSpPr>
              <a:cxnSpLocks noChangeShapeType="1"/>
            </p:cNvCxnSpPr>
            <p:nvPr/>
          </p:nvCxnSpPr>
          <p:spPr bwMode="auto">
            <a:xfrm>
              <a:off x="990600" y="236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6" name="Group 67"/>
          <p:cNvGrpSpPr>
            <a:grpSpLocks/>
          </p:cNvGrpSpPr>
          <p:nvPr/>
        </p:nvGrpSpPr>
        <p:grpSpPr bwMode="auto">
          <a:xfrm>
            <a:off x="1143000" y="1752600"/>
            <a:ext cx="7315200" cy="2565400"/>
            <a:chOff x="1143000" y="1752600"/>
            <a:chExt cx="7315200" cy="2565130"/>
          </a:xfrm>
        </p:grpSpPr>
        <p:grpSp>
          <p:nvGrpSpPr>
            <p:cNvPr id="69667" name="Group 66"/>
            <p:cNvGrpSpPr>
              <a:grpSpLocks/>
            </p:cNvGrpSpPr>
            <p:nvPr/>
          </p:nvGrpSpPr>
          <p:grpSpPr bwMode="auto">
            <a:xfrm>
              <a:off x="1143000" y="1752600"/>
              <a:ext cx="7315200" cy="2565130"/>
              <a:chOff x="1143000" y="1752600"/>
              <a:chExt cx="7315200" cy="2565130"/>
            </a:xfrm>
          </p:grpSpPr>
          <p:grpSp>
            <p:nvGrpSpPr>
              <p:cNvPr id="69669" name="Group 8"/>
              <p:cNvGrpSpPr>
                <a:grpSpLocks/>
              </p:cNvGrpSpPr>
              <p:nvPr/>
            </p:nvGrpSpPr>
            <p:grpSpPr bwMode="auto">
              <a:xfrm>
                <a:off x="4267200" y="17526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8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IChannelHandler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handleException();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9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0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3200399" y="2133600"/>
                <a:ext cx="1066801" cy="166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1" name="Group 16"/>
              <p:cNvGrpSpPr>
                <a:grpSpLocks/>
              </p:cNvGrpSpPr>
              <p:nvPr/>
            </p:nvGrpSpPr>
            <p:grpSpPr bwMode="auto">
              <a:xfrm>
                <a:off x="1143000" y="3505200"/>
                <a:ext cx="2286000" cy="812530"/>
                <a:chOff x="990600" y="2292485"/>
                <a:chExt cx="2667000" cy="812530"/>
              </a:xfrm>
            </p:grpSpPr>
            <p:sp>
              <p:nvSpPr>
                <p:cNvPr id="69676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292485"/>
                  <a:ext cx="2666999" cy="81253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IAcceptHandler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handleAccept();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7" name="Straight Connector 18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735937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9672" name="Straight Connector 20"/>
              <p:cNvCxnSpPr>
                <a:cxnSpLocks noChangeShapeType="1"/>
                <a:stCxn id="69676" idx="0"/>
                <a:endCxn id="69678" idx="2"/>
              </p:cNvCxnSpPr>
              <p:nvPr/>
            </p:nvCxnSpPr>
            <p:spPr bwMode="auto">
              <a:xfrm rot="5400000" flipH="1" flipV="1">
                <a:off x="3378065" y="1473065"/>
                <a:ext cx="940070" cy="3124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9673" name="Group 21"/>
              <p:cNvGrpSpPr>
                <a:grpSpLocks/>
              </p:cNvGrpSpPr>
              <p:nvPr/>
            </p:nvGrpSpPr>
            <p:grpSpPr bwMode="auto">
              <a:xfrm>
                <a:off x="6172200" y="2819400"/>
                <a:ext cx="2286000" cy="1200329"/>
                <a:chOff x="990600" y="2098586"/>
                <a:chExt cx="2667000" cy="1200329"/>
              </a:xfrm>
            </p:grpSpPr>
            <p:sp>
              <p:nvSpPr>
                <p:cNvPr id="69674" name="Rectangle 5"/>
                <p:cNvSpPr>
                  <a:spLocks noChangeArrowheads="1"/>
                </p:cNvSpPr>
                <p:nvPr/>
              </p:nvSpPr>
              <p:spPr bwMode="auto">
                <a:xfrm>
                  <a:off x="990600" y="2098586"/>
                  <a:ext cx="2666999" cy="120032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2000" b="1" i="1" u="sng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  <a:t>IReadWriteHandler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br>
                    <a:rPr kumimoji="0" lang="en-US" altLang="x-none" sz="1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charset="0"/>
                      <a:ea typeface="ＭＳ Ｐゴシック" charset="-128"/>
                      <a:cs typeface="+mn-cs"/>
                    </a:rPr>
                  </a:b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handleRead();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handleWrite();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x-none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-128"/>
                      <a:cs typeface="+mn-cs"/>
                    </a:rPr>
                    <a:t>getInitOps();</a:t>
                  </a:r>
                  <a:endPara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69675" name="Straight Connector 23"/>
                <p:cNvCxnSpPr>
                  <a:cxnSpLocks noChangeShapeType="1"/>
                </p:cNvCxnSpPr>
                <p:nvPr/>
              </p:nvCxnSpPr>
              <p:spPr bwMode="auto">
                <a:xfrm>
                  <a:off x="990600" y="2571615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9668" name="Straight Connector 24"/>
            <p:cNvCxnSpPr>
              <a:cxnSpLocks noChangeShapeType="1"/>
              <a:stCxn id="69674" idx="0"/>
              <a:endCxn id="69678" idx="2"/>
            </p:cNvCxnSpPr>
            <p:nvPr/>
          </p:nvCxnSpPr>
          <p:spPr bwMode="auto">
            <a:xfrm rot="16200000" flipV="1">
              <a:off x="6235565" y="1739765"/>
              <a:ext cx="25427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7" name="Group 68"/>
          <p:cNvGrpSpPr>
            <a:grpSpLocks/>
          </p:cNvGrpSpPr>
          <p:nvPr/>
        </p:nvGrpSpPr>
        <p:grpSpPr bwMode="auto">
          <a:xfrm>
            <a:off x="304800" y="4318000"/>
            <a:ext cx="2286000" cy="1503363"/>
            <a:chOff x="304800" y="4317730"/>
            <a:chExt cx="2286000" cy="1503200"/>
          </a:xfrm>
        </p:grpSpPr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304800" y="4953000"/>
              <a:ext cx="2286000" cy="867930"/>
              <a:chOff x="990600" y="2264785"/>
              <a:chExt cx="2667000" cy="867930"/>
            </a:xfrm>
          </p:grpSpPr>
          <p:sp>
            <p:nvSpPr>
              <p:cNvPr id="69665" name="Rectangle 5"/>
              <p:cNvSpPr>
                <a:spLocks noChangeArrowheads="1"/>
              </p:cNvSpPr>
              <p:nvPr/>
            </p:nvSpPr>
            <p:spPr bwMode="auto">
              <a:xfrm>
                <a:off x="990600" y="2264785"/>
                <a:ext cx="2666999" cy="8679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20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Acceptor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endParaRPr kumimoji="0" lang="en-US" altLang="x-none" sz="1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6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990600" y="2735937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9663" name="Rectangle 32"/>
            <p:cNvSpPr>
              <a:spLocks noChangeArrowheads="1"/>
            </p:cNvSpPr>
            <p:nvPr/>
          </p:nvSpPr>
          <p:spPr bwMode="auto">
            <a:xfrm>
              <a:off x="304800" y="4495800"/>
              <a:ext cx="1364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implements</a:t>
              </a:r>
            </a:p>
          </p:txBody>
        </p:sp>
        <p:cxnSp>
          <p:nvCxnSpPr>
            <p:cNvPr id="69664" name="Straight Connector 33"/>
            <p:cNvCxnSpPr>
              <a:cxnSpLocks noChangeShapeType="1"/>
              <a:stCxn id="69665" idx="0"/>
              <a:endCxn id="69676" idx="2"/>
            </p:cNvCxnSpPr>
            <p:nvPr/>
          </p:nvCxnSpPr>
          <p:spPr bwMode="auto">
            <a:xfrm rot="5400000" flipH="1" flipV="1">
              <a:off x="1549265" y="4216265"/>
              <a:ext cx="63527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8" name="Group 69"/>
          <p:cNvGrpSpPr>
            <a:grpSpLocks/>
          </p:cNvGrpSpPr>
          <p:nvPr/>
        </p:nvGrpSpPr>
        <p:grpSpPr bwMode="auto">
          <a:xfrm>
            <a:off x="6400800" y="4019550"/>
            <a:ext cx="2286000" cy="1392238"/>
            <a:chOff x="6400800" y="4019729"/>
            <a:chExt cx="2286000" cy="1392400"/>
          </a:xfrm>
        </p:grpSpPr>
        <p:grpSp>
          <p:nvGrpSpPr>
            <p:cNvPr id="69658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60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61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9" name="Straight Connector 57"/>
            <p:cNvCxnSpPr>
              <a:cxnSpLocks noChangeShapeType="1"/>
              <a:stCxn id="69660" idx="0"/>
              <a:endCxn id="69674" idx="2"/>
            </p:cNvCxnSpPr>
            <p:nvPr/>
          </p:nvCxnSpPr>
          <p:spPr bwMode="auto">
            <a:xfrm rot="16200000" flipV="1">
              <a:off x="7278065" y="4056865"/>
              <a:ext cx="302871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39" name="Group 65"/>
          <p:cNvGrpSpPr>
            <a:grpSpLocks/>
          </p:cNvGrpSpPr>
          <p:nvPr/>
        </p:nvGrpSpPr>
        <p:grpSpPr bwMode="auto">
          <a:xfrm>
            <a:off x="2590800" y="4572000"/>
            <a:ext cx="6019800" cy="2024063"/>
            <a:chOff x="2590798" y="4599700"/>
            <a:chExt cx="6019802" cy="2024830"/>
          </a:xfrm>
        </p:grpSpPr>
        <p:grpSp>
          <p:nvGrpSpPr>
            <p:cNvPr id="69648" name="Group 36"/>
            <p:cNvGrpSpPr>
              <a:grpSpLocks/>
            </p:cNvGrpSpPr>
            <p:nvPr/>
          </p:nvGrpSpPr>
          <p:grpSpPr bwMode="auto">
            <a:xfrm>
              <a:off x="2895599" y="4599700"/>
              <a:ext cx="2819400" cy="757130"/>
              <a:chOff x="529279" y="2320185"/>
              <a:chExt cx="4267200" cy="757130"/>
            </a:xfrm>
          </p:grpSpPr>
          <p:sp>
            <p:nvSpPr>
              <p:cNvPr id="69656" name="Rectangle 5"/>
              <p:cNvSpPr>
                <a:spLocks noChangeArrowheads="1"/>
              </p:cNvSpPr>
              <p:nvPr/>
            </p:nvSpPr>
            <p:spPr bwMode="auto">
              <a:xfrm>
                <a:off x="529279" y="2320185"/>
                <a:ext cx="4267200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ISocketReadWriteHandlerFactory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529279" y="2692357"/>
                <a:ext cx="4267200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9" name="Shape 43"/>
            <p:cNvCxnSpPr>
              <a:cxnSpLocks noChangeShapeType="1"/>
              <a:stCxn id="69665" idx="3"/>
              <a:endCxn id="69656" idx="1"/>
            </p:cNvCxnSpPr>
            <p:nvPr/>
          </p:nvCxnSpPr>
          <p:spPr bwMode="auto">
            <a:xfrm flipV="1">
              <a:off x="2590798" y="4978265"/>
              <a:ext cx="304801" cy="43709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50" name="Rectangle 46"/>
            <p:cNvSpPr>
              <a:spLocks noChangeArrowheads="1"/>
            </p:cNvSpPr>
            <p:nvPr/>
          </p:nvSpPr>
          <p:spPr bwMode="auto">
            <a:xfrm>
              <a:off x="2666999" y="5029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x-non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  <a:cs typeface="+mn-cs"/>
                </a:rPr>
                <a:t>1</a:t>
              </a:r>
            </a:p>
          </p:txBody>
        </p:sp>
        <p:grpSp>
          <p:nvGrpSpPr>
            <p:cNvPr id="69651" name="Group 51"/>
            <p:cNvGrpSpPr>
              <a:grpSpLocks/>
            </p:cNvGrpSpPr>
            <p:nvPr/>
          </p:nvGrpSpPr>
          <p:grpSpPr bwMode="auto">
            <a:xfrm>
              <a:off x="5257799" y="5867400"/>
              <a:ext cx="2819400" cy="757130"/>
              <a:chOff x="2489889" y="2320185"/>
              <a:chExt cx="4267198" cy="757130"/>
            </a:xfrm>
          </p:grpSpPr>
          <p:sp>
            <p:nvSpPr>
              <p:cNvPr id="69654" name="Rectangle 5"/>
              <p:cNvSpPr>
                <a:spLocks noChangeArrowheads="1"/>
              </p:cNvSpPr>
              <p:nvPr/>
            </p:nvSpPr>
            <p:spPr bwMode="auto">
              <a:xfrm>
                <a:off x="2489889" y="2320185"/>
                <a:ext cx="4267198" cy="757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6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EchoReadWriteHandlerFactory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createHandler();</a:t>
                </a:r>
              </a:p>
            </p:txBody>
          </p:sp>
          <p:cxnSp>
            <p:nvCxnSpPr>
              <p:cNvPr id="69655" name="Straight Connector 53"/>
              <p:cNvCxnSpPr>
                <a:cxnSpLocks noChangeShapeType="1"/>
              </p:cNvCxnSpPr>
              <p:nvPr/>
            </p:nvCxnSpPr>
            <p:spPr bwMode="auto">
              <a:xfrm flipV="1">
                <a:off x="2489890" y="2692357"/>
                <a:ext cx="4267196" cy="15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52" name="Straight Connector 60"/>
            <p:cNvCxnSpPr>
              <a:cxnSpLocks noChangeShapeType="1"/>
              <a:stCxn id="69654" idx="0"/>
              <a:endCxn id="69656" idx="2"/>
            </p:cNvCxnSpPr>
            <p:nvPr/>
          </p:nvCxnSpPr>
          <p:spPr bwMode="auto">
            <a:xfrm rot="16200000" flipV="1">
              <a:off x="5231116" y="4431014"/>
              <a:ext cx="510570" cy="2362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53" name="Shape 64"/>
            <p:cNvCxnSpPr>
              <a:cxnSpLocks noChangeShapeType="1"/>
            </p:cNvCxnSpPr>
            <p:nvPr/>
          </p:nvCxnSpPr>
          <p:spPr bwMode="auto">
            <a:xfrm rot="5400000" flipH="1" flipV="1">
              <a:off x="7810298" y="5705120"/>
              <a:ext cx="1067204" cy="53340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9640" name="Group 69"/>
          <p:cNvGrpSpPr>
            <a:grpSpLocks/>
          </p:cNvGrpSpPr>
          <p:nvPr/>
        </p:nvGrpSpPr>
        <p:grpSpPr bwMode="auto">
          <a:xfrm>
            <a:off x="3733800" y="3124200"/>
            <a:ext cx="2438400" cy="1316038"/>
            <a:chOff x="6400800" y="4095938"/>
            <a:chExt cx="2438400" cy="1316191"/>
          </a:xfrm>
        </p:grpSpPr>
        <p:grpSp>
          <p:nvGrpSpPr>
            <p:cNvPr id="69644" name="Group 54"/>
            <p:cNvGrpSpPr>
              <a:grpSpLocks/>
            </p:cNvGrpSpPr>
            <p:nvPr/>
          </p:nvGrpSpPr>
          <p:grpSpPr bwMode="auto">
            <a:xfrm>
              <a:off x="6400800" y="4322600"/>
              <a:ext cx="2286000" cy="1089529"/>
              <a:chOff x="990600" y="2153986"/>
              <a:chExt cx="2667000" cy="1089529"/>
            </a:xfrm>
          </p:grpSpPr>
          <p:sp>
            <p:nvSpPr>
              <p:cNvPr id="69646" name="Rectangle 5"/>
              <p:cNvSpPr>
                <a:spLocks noChangeArrowheads="1"/>
              </p:cNvSpPr>
              <p:nvPr/>
            </p:nvSpPr>
            <p:spPr bwMode="auto">
              <a:xfrm>
                <a:off x="990600" y="2153986"/>
                <a:ext cx="2666999" cy="10895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New</a:t>
                </a:r>
                <a:r>
                  <a:rPr kumimoji="0" lang="en-US" altLang="x-none" sz="1800" b="1" i="1" u="sng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  <a:t>ReadWriteHandler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altLang="x-none" sz="16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charset="0"/>
                    <a:ea typeface="ＭＳ Ｐゴシック" charset="-128"/>
                    <a:cs typeface="+mn-cs"/>
                  </a:rPr>
                </a:b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handleRead();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handleWrite();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x-none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-128"/>
                    <a:cs typeface="+mn-cs"/>
                  </a:rPr>
                  <a:t>getInitOps();</a:t>
                </a:r>
                <a:endParaRPr kumimoji="0" lang="en-US" altLang="x-none" sz="16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charset="0"/>
                  <a:ea typeface="ＭＳ Ｐゴシック" charset="-128"/>
                  <a:cs typeface="+mn-cs"/>
                </a:endParaRPr>
              </a:p>
            </p:txBody>
          </p:sp>
          <p:cxnSp>
            <p:nvCxnSpPr>
              <p:cNvPr id="69647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990600" y="2571615"/>
                <a:ext cx="2667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45" name="Straight Connector 57"/>
            <p:cNvCxnSpPr>
              <a:cxnSpLocks noChangeShapeType="1"/>
              <a:stCxn id="69646" idx="0"/>
            </p:cNvCxnSpPr>
            <p:nvPr/>
          </p:nvCxnSpPr>
          <p:spPr bwMode="auto">
            <a:xfrm rot="5400000" flipH="1" flipV="1">
              <a:off x="8078169" y="3561569"/>
              <a:ext cx="226662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41" name="Rectangle 5"/>
          <p:cNvSpPr>
            <a:spLocks noChangeArrowheads="1"/>
          </p:cNvSpPr>
          <p:nvPr/>
        </p:nvSpPr>
        <p:spPr bwMode="auto">
          <a:xfrm>
            <a:off x="2133600" y="5867400"/>
            <a:ext cx="2819400" cy="7572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New</a:t>
            </a:r>
            <a:r>
              <a:rPr kumimoji="0" lang="en-US" altLang="x-none" sz="1600" b="1" i="1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  <a:t>ReadWriteHandlerFactory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charset="0"/>
                <a:ea typeface="ＭＳ Ｐゴシック" charset="-128"/>
                <a:cs typeface="+mn-cs"/>
              </a:rPr>
            </a:br>
            <a:r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createHandler();</a:t>
            </a:r>
          </a:p>
        </p:txBody>
      </p:sp>
      <p:cxnSp>
        <p:nvCxnSpPr>
          <p:cNvPr id="69642" name="Straight Connector 60"/>
          <p:cNvCxnSpPr>
            <a:cxnSpLocks noChangeShapeType="1"/>
            <a:stCxn id="69641" idx="0"/>
            <a:endCxn id="69656" idx="2"/>
          </p:cNvCxnSpPr>
          <p:nvPr/>
        </p:nvCxnSpPr>
        <p:spPr bwMode="auto">
          <a:xfrm rot="5400000" flipH="1" flipV="1">
            <a:off x="3655219" y="5217319"/>
            <a:ext cx="538162" cy="7620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3" name="Elbow Connector 55"/>
          <p:cNvCxnSpPr>
            <a:cxnSpLocks noChangeShapeType="1"/>
          </p:cNvCxnSpPr>
          <p:nvPr/>
        </p:nvCxnSpPr>
        <p:spPr bwMode="auto">
          <a:xfrm rot="5400000">
            <a:off x="4533900" y="4533900"/>
            <a:ext cx="1447800" cy="1219200"/>
          </a:xfrm>
          <a:prstGeom prst="bentConnector3">
            <a:avLst>
              <a:gd name="adj1" fmla="val 796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12354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SimpleNAIO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SelectEchoServer</a:t>
            </a:r>
            <a:r>
              <a:rPr lang="en-US" altLang="x-none" dirty="0">
                <a:ea typeface="ＭＳ Ｐゴシック" charset="-128"/>
              </a:rPr>
              <a:t>/v3/*.java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1AEEEB-B402-0243-A432-C74CE6585FFC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79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SimpleNAIO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 our current implementation (</a:t>
            </a:r>
            <a:r>
              <a:rPr lang="en-US" altLang="x-none" dirty="0" err="1">
                <a:ea typeface="ＭＳ Ｐゴシック" charset="-128"/>
              </a:rPr>
              <a:t>Server.java</a:t>
            </a:r>
            <a:r>
              <a:rPr lang="en-US" altLang="x-none" dirty="0">
                <a:ea typeface="ＭＳ Ｐゴシック" charset="-128"/>
              </a:rPr>
              <a:t>)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7A0989-D5F0-A443-881F-F0EFCFCC82E2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73732" name="Rectangle 3"/>
          <p:cNvSpPr txBox="1">
            <a:spLocks noChangeArrowheads="1"/>
          </p:cNvSpPr>
          <p:nvPr/>
        </p:nvSpPr>
        <p:spPr bwMode="auto">
          <a:xfrm>
            <a:off x="609600" y="2590800"/>
            <a:ext cx="78168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宋体" charset="-122"/>
                <a:cs typeface="+mn-cs"/>
              </a:rPr>
              <a:t>1. Create dispatcher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2. Create server socket channel and listener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3. Register server socket channel to dispatcher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4. Start dispatcher thread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33400" y="5257800"/>
            <a:ext cx="404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t>Can we switch 3 and 4?</a:t>
            </a:r>
            <a:endParaRPr kumimoji="0" lang="en-US" altLang="x-non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626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Extending SimpleNAIO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A production network server often closes a connection if it does not receive a complete request in TIMEOUT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One way to implement time out is that 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read handler registers a timeout event with a timeout watcher thread with a call back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watcher thread invokes the call back upon 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the callback closes the connection</a:t>
            </a:r>
          </a:p>
          <a:p>
            <a:pPr lvl="1">
              <a:buFont typeface="ZapfDingbats" charset="0"/>
              <a:buNone/>
              <a:defRPr/>
            </a:pPr>
            <a:r>
              <a:rPr lang="en-US" dirty="0"/>
              <a:t>Any problem?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B5A42-D558-A942-B059-41604684032F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5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Extending Dispatcher Interface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Interacting from another thread to the dispatcher thread can be tricky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 solution: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75CCDC-C470-4B46-BCE3-0A34088DA2F3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112644" name="Rectangle 3"/>
          <p:cNvSpPr txBox="1">
            <a:spLocks noChangeArrowheads="1"/>
          </p:cNvSpPr>
          <p:nvPr/>
        </p:nvSpPr>
        <p:spPr bwMode="auto">
          <a:xfrm>
            <a:off x="914400" y="3200400"/>
            <a:ext cx="7696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while (true) 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process async. command queue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ready events = </a:t>
            </a:r>
            <a:r>
              <a:rPr kumimoji="0" lang="en-US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(or selectNow(), or </a:t>
            </a:r>
            <a:r>
              <a:rPr kumimoji="0" lang="en-GB" altLang="x-none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select(int timeout)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) to check for ready events from the registered interest events of SelectableChannels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- foreach ready event</a:t>
            </a:r>
            <a:b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  call handler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-128"/>
                <a:cs typeface="+mn-cs"/>
              </a:rPr>
              <a:t>}</a:t>
            </a:r>
            <a:endParaRPr kumimoji="0" lang="en-US" altLang="x-none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may you implement the </a:t>
            </a:r>
            <a:r>
              <a:rPr lang="en-US" altLang="x-none" dirty="0" err="1">
                <a:ea typeface="ＭＳ Ｐゴシック" charset="-128"/>
              </a:rPr>
              <a:t>async</a:t>
            </a:r>
            <a:r>
              <a:rPr lang="en-US" altLang="x-none" dirty="0">
                <a:ea typeface="ＭＳ Ｐゴシック" charset="-128"/>
              </a:rPr>
              <a:t> command queue to the selector thread?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22AB6E-457D-6B44-AA73-431FEA5671EE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9200" y="3254375"/>
            <a:ext cx="6400800" cy="230822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public void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invokeLater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(Runnable run)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synchronized (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pendingInvocations.add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(run);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  </a:t>
            </a:r>
            <a:r>
              <a:rPr kumimoji="0" lang="en-US" alt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selector.wakeup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  <a:cs typeface="+mn-c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356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another thread wants to wait until a command is finished by the dispatcher thread?</a:t>
            </a: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622F21-C060-5949-9861-1B23F6C55DF6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Multiple threads (execution sequences) offer multiple execution sequences =&gt; blocking causes only one thread being blocked</a:t>
            </a:r>
            <a:endParaRPr lang="en-US" altLang="x-none" sz="1797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Intuitive (sequential) programming model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Shared address space simplifies optimizations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871D2E6-AD1E-0249-BD9B-F7F5DF5F7BFC}"/>
              </a:ext>
            </a:extLst>
          </p:cNvPr>
          <p:cNvSpPr txBox="1">
            <a:spLocks/>
          </p:cNvSpPr>
          <p:nvPr/>
        </p:nvSpPr>
        <p:spPr bwMode="auto">
          <a:xfrm>
            <a:off x="8686800" y="639613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AEBBFCF0-30DE-0F42-8230-DAFFED1E47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04592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D30FB2B1-C96C-CD48-B4B4-7FC41A34A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04FF7DCC-D147-4D45-93D3-94CA2834F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006D4AEF-028B-544A-A05E-DB874363B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86ECD225-181E-DE49-93CC-3877EC94A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3BC2614E-142C-3040-9623-54471049F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D583FE8-0FAD-144D-921F-45C0D579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AAEF432C-649F-A647-9CB8-54C166640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595BDC66-0F08-E348-9EF1-90D4187C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6867103B-6520-4B46-B044-923848F5E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AD32073-5884-B04A-90E0-056DBF67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6A4D73EA-5E5E-544F-8399-F3314A33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753B9E55-38F5-5C42-B623-4B67C728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F9E14BC5-CDAF-6842-90D4-1B30C226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37F4E958-12CE-4740-A98C-FBE13B94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40E30686-F9F5-C144-91B3-7179A8D73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D5DBDC60-FEB6-3749-B74B-4140C8A64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2CBD7853-180A-AE4B-A763-2A859C39A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CBC2ADC8-C61F-094B-989D-4D5D07CA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7A5E0D90-6667-5B4C-9119-DF22D7FE1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FF3D4EBC-9455-AA4B-BED7-81ABEF84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F9294B5-491F-324C-9584-6392C819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85B7E660-3CB8-C44A-B469-06693C928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442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64C7AC-D1B2-8E4F-8EDA-9E9666EDA064}" type="slidenum">
              <a:rPr kumimoji="0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  <a:cs typeface="+mn-cs"/>
              </a:rPr>
              <a:pPr marL="0" marR="0" lvl="0" indent="0" algn="r" defTabSz="9128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x-none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81000"/>
            <a:ext cx="6934200" cy="6248400"/>
          </a:xfrm>
          <a:prstGeom prst="rect">
            <a:avLst/>
          </a:prstGeom>
          <a:solidFill>
            <a:schemeClr val="accent3"/>
          </a:solidFill>
          <a:ln>
            <a:solidFill>
              <a:srgbClr val="660066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public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invokeAndWait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(final Runnable task)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InterruptedException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if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Thread.currentThread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 ==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selectorThread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We are in the selector's thread. No need to schedule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Used to deliver the notification that the task is executed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final Object latch = new Object();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synchronized (latch)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Uses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method with a newly created task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this.invokeLater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(new Runnable()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task.run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// Notifies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 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synchronized(latch) { </a:t>
            </a:r>
            <a:r>
              <a:rPr kumimoji="0" 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latch.notify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// Wait for the task to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latch.wait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  // Ok, we are done, the task was executed. Proceed.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85028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Initiation and Callback</a:t>
            </a:r>
            <a:r>
              <a:rPr lang="en-US" altLang="zh-CN" sz="3200" dirty="0">
                <a:ea typeface="ＭＳ Ｐゴシック" charset="-128"/>
              </a:rPr>
              <a:t>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x-none" sz="3200" dirty="0">
                <a:ea typeface="ＭＳ Ｐゴシック" charset="-128"/>
              </a:rPr>
              <a:t>Basic Idea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Issue of only peek: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Cannot handle initiation calls (e.g., read file, initiate a connection by a network client)</a:t>
            </a:r>
          </a:p>
          <a:p>
            <a:pPr marL="912812" lvl="1" indent="-457200">
              <a:defRPr/>
            </a:pPr>
            <a:endParaRPr lang="en-US" sz="2000" dirty="0"/>
          </a:p>
          <a:p>
            <a:pPr marL="512762" indent="-457200">
              <a:buFont typeface="Wingdings" pitchFamily="2" charset="2"/>
              <a:buChar char="q"/>
              <a:defRPr/>
            </a:pPr>
            <a:r>
              <a:rPr lang="en-US" sz="2400" dirty="0"/>
              <a:t>Idea: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asynchronous initiation </a:t>
            </a:r>
            <a:r>
              <a:rPr lang="en-US" sz="2400" dirty="0"/>
              <a:t>(e.g., </a:t>
            </a:r>
            <a:r>
              <a:rPr lang="en-US" sz="2400" dirty="0" err="1"/>
              <a:t>aio_read</a:t>
            </a:r>
            <a:r>
              <a:rPr lang="en-US" sz="2400" dirty="0"/>
              <a:t>) and program specified </a:t>
            </a:r>
            <a:r>
              <a:rPr lang="en-US" sz="2400" dirty="0">
                <a:solidFill>
                  <a:srgbClr val="C00000"/>
                </a:solidFill>
              </a:rPr>
              <a:t>completion handler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(callback)</a:t>
            </a:r>
          </a:p>
          <a:p>
            <a:pPr marL="912812" lvl="1" indent="-457200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Also referred to as </a:t>
            </a:r>
            <a:r>
              <a:rPr lang="en-US" sz="2000" dirty="0">
                <a:solidFill>
                  <a:srgbClr val="C00000"/>
                </a:solidFill>
              </a:rPr>
              <a:t>proactive</a:t>
            </a:r>
            <a:r>
              <a:rPr lang="en-US" sz="2000" dirty="0"/>
              <a:t> (</a:t>
            </a:r>
            <a:r>
              <a:rPr lang="en-US" sz="2000" dirty="0" err="1"/>
              <a:t>Proactor</a:t>
            </a:r>
            <a:r>
              <a:rPr lang="en-US" sz="2000" dirty="0"/>
              <a:t>) nonblocking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402388"/>
            <a:ext cx="3956050" cy="45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A11B4E-11FA-8145-B9C7-EB2B70CAA5E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6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52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Asynchronous design</a:t>
            </a:r>
          </a:p>
          <a:p>
            <a:pPr lvl="2"/>
            <a:r>
              <a:rPr lang="en-US" altLang="x-none" dirty="0">
                <a:ea typeface="宋体" charset="-122"/>
              </a:rPr>
              <a:t>Overview</a:t>
            </a:r>
          </a:p>
          <a:p>
            <a:pPr lvl="2"/>
            <a:r>
              <a:rPr lang="en-US" altLang="x-none" dirty="0">
                <a:ea typeface="宋体" charset="-122"/>
              </a:rPr>
              <a:t>Multiplexed (selected),  reactive programming</a:t>
            </a:r>
          </a:p>
          <a:p>
            <a:pPr lvl="2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Asynchronous, proactive programming (asynchronous channel + future/completion handler)</a:t>
            </a:r>
          </a:p>
        </p:txBody>
      </p:sp>
    </p:spTree>
    <p:extLst>
      <p:ext uri="{BB962C8B-B14F-4D97-AF65-F5344CB8AC3E}">
        <p14:creationId xmlns:p14="http://schemas.microsoft.com/office/powerpoint/2010/main" val="7100072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Asynchronous Channel using Future/Completion Handler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Java 7 introduces </a:t>
            </a:r>
            <a:r>
              <a:rPr lang="en-US" altLang="x-none" dirty="0" err="1">
                <a:ea typeface="ＭＳ Ｐゴシック" charset="-128"/>
              </a:rPr>
              <a:t>ASynchronousServerSocketChannel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ASynchornousSocketChannel</a:t>
            </a:r>
            <a:r>
              <a:rPr lang="en-US" altLang="x-none" dirty="0">
                <a:ea typeface="ＭＳ Ｐゴシック" charset="-128"/>
              </a:rPr>
              <a:t> beyond </a:t>
            </a:r>
            <a:r>
              <a:rPr lang="en-US" altLang="x-none" dirty="0" err="1">
                <a:ea typeface="ＭＳ Ｐゴシック" charset="-128"/>
              </a:rPr>
              <a:t>ServerSocketChannel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SocketChannel</a:t>
            </a:r>
            <a:r>
              <a:rPr lang="en-US" altLang="x-none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accept, connect, read, write return Futures or have a callback. Selectors are not used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99A9B64-744D-AD40-96FA-F58734609C4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68" name="Rectangle 1"/>
          <p:cNvSpPr>
            <a:spLocks noChangeArrowheads="1"/>
          </p:cNvSpPr>
          <p:nvPr/>
        </p:nvSpPr>
        <p:spPr bwMode="auto">
          <a:xfrm>
            <a:off x="609600" y="45720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https://docs.oracle.com/javase/7/docs/api/java/nio/channels/AsynchronousServerSocketChannel.html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609600" y="5638800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00"/>
                </a:solidFill>
              </a:rPr>
              <a:t>https://docs.oracle.com/javase/7/docs/api/java/nio/channels/AsynchronousSocketChannel.html</a:t>
            </a:r>
          </a:p>
        </p:txBody>
      </p:sp>
    </p:spTree>
    <p:extLst>
      <p:ext uri="{BB962C8B-B14F-4D97-AF65-F5344CB8AC3E}">
        <p14:creationId xmlns:p14="http://schemas.microsoft.com/office/powerpoint/2010/main" val="3837979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7772400" cy="609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https://docs.oracle.com/javase/8/docs/api/java/nio/channels/package-summary.html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54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5800" y="1722120"/>
          <a:ext cx="7772400" cy="356616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Asynchronous I/O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3" tooltip="class in java.nio.channels"/>
                        </a:rPr>
                        <a:t>AsynchronousFileChannel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for reading, writing, and manipulating a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nio.channels"/>
                        </a:rPr>
                        <a:t>AsynchronousSocketChannel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connecting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5" tooltip="class in java.nio.channels"/>
                        </a:rPr>
                        <a:t>AsynchronousServerSocketChannel</a:t>
                      </a:r>
                      <a:r>
                        <a:rPr lang="en-US"/>
                        <a:t> 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asynchronous channel to a stream-oriented listening socket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4A6782"/>
                          </a:solidFill>
                          <a:effectLst/>
                          <a:hlinkClick r:id="rId6" tooltip="interface in java.nio.channels"/>
                        </a:rPr>
                        <a:t>CompletionHandler</a:t>
                      </a:r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handler for consuming the result of an asynchronous operation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nio.channels"/>
                        </a:rPr>
                        <a:t>AsynchronousChannelGroup</a:t>
                      </a:r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grouping of asynchronous channels for the purpose of resource sharing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833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Async</a:t>
            </a:r>
            <a:r>
              <a:rPr lang="en-US" dirty="0"/>
              <a:t> Calls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33400" y="1658829"/>
          <a:ext cx="8267700" cy="1115060"/>
        </p:xfrm>
        <a:graphic>
          <a:graphicData uri="http://schemas.openxmlformats.org/drawingml/2006/table">
            <a:tbl>
              <a:tblPr/>
              <a:tblGrid>
                <a:gridCol w="314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4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5"/>
                        </a:rPr>
                        <a:t>accept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(A attachment,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3" tooltip="class in java.nio.channels"/>
                        </a:rPr>
                        <a:t>AsynchronousSocketChannel</a:t>
                      </a:r>
                      <a:r>
                        <a:rPr lang="en-US" sz="16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Accepts a connection.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55</a:t>
            </a:fld>
            <a:endParaRPr lang="en-US" altLang="x-none"/>
          </a:p>
        </p:txBody>
      </p:sp>
      <p:sp>
        <p:nvSpPr>
          <p:cNvPr id="6" name="Rectangle 5"/>
          <p:cNvSpPr/>
          <p:nvPr/>
        </p:nvSpPr>
        <p:spPr>
          <a:xfrm>
            <a:off x="419100" y="5684103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</a:t>
            </a:r>
            <a:r>
              <a:rPr lang="en-US" dirty="0" err="1">
                <a:solidFill>
                  <a:srgbClr val="000000"/>
                </a:solidFill>
              </a:rPr>
              <a:t>docs.oracle.com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000000"/>
                </a:solidFill>
              </a:rPr>
              <a:t>javase</a:t>
            </a:r>
            <a:r>
              <a:rPr lang="en-US" dirty="0">
                <a:solidFill>
                  <a:srgbClr val="000000"/>
                </a:solidFill>
              </a:rPr>
              <a:t>/8/docs/</a:t>
            </a:r>
            <a:r>
              <a:rPr lang="en-US" dirty="0" err="1">
                <a:solidFill>
                  <a:srgbClr val="000000"/>
                </a:solidFill>
              </a:rPr>
              <a:t>api</a:t>
            </a:r>
            <a:r>
              <a:rPr lang="en-US" dirty="0">
                <a:solidFill>
                  <a:srgbClr val="000000"/>
                </a:solidFill>
              </a:rPr>
              <a:t>/java/</a:t>
            </a:r>
            <a:r>
              <a:rPr lang="en-US" dirty="0" err="1">
                <a:solidFill>
                  <a:srgbClr val="000000"/>
                </a:solidFill>
              </a:rPr>
              <a:t>nio</a:t>
            </a:r>
            <a:r>
              <a:rPr lang="en-US" dirty="0">
                <a:solidFill>
                  <a:srgbClr val="000000"/>
                </a:solidFill>
              </a:rPr>
              <a:t>/channels/</a:t>
            </a:r>
            <a:r>
              <a:rPr lang="en-US" dirty="0" err="1">
                <a:solidFill>
                  <a:srgbClr val="000000"/>
                </a:solidFill>
              </a:rPr>
              <a:t>AsynchronousServerSocketChannel.html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33400" y="3429000"/>
          <a:ext cx="8153400" cy="2059940"/>
        </p:xfrm>
        <a:graphic>
          <a:graphicData uri="http://schemas.openxmlformats.org/drawingml/2006/table">
            <a:tbl>
              <a:tblPr/>
              <a:tblGrid>
                <a:gridCol w="268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2" tooltip="interface in java.util.concurrent"/>
                        </a:rPr>
                        <a:t>Future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7" tooltip="class in java.lang"/>
                        </a:rPr>
                        <a:t>Integer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&gt;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8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the given buffer.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abstract &lt;A&gt; void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0"/>
                        </a:rPr>
                        <a:t>read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9" tooltip="class in java.nio"/>
                        </a:rPr>
                        <a:t>ByteBuffer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[]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dsts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offset, 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length, long </a:t>
                      </a:r>
                      <a:r>
                        <a:rPr lang="en-US" dirty="0" err="1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timeout,</a:t>
                      </a:r>
                      <a:r>
                        <a:rPr lang="en-US" b="1" u="none" strike="noStrike" dirty="0" err="1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1" tooltip="enum in java.util.concurrent"/>
                        </a:rPr>
                        <a:t>TimeUnit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 unit, A attachment, 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6" tooltip="interface in java.nio.channels"/>
                        </a:rPr>
                        <a:t>CompletionHandler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&lt;</a:t>
                      </a:r>
                      <a:r>
                        <a:rPr lang="en-US" b="1" u="none" strike="noStrike" dirty="0">
                          <a:solidFill>
                            <a:srgbClr val="4A6782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  <a:hlinkClick r:id="rId12" tooltip="class in java.lang"/>
                        </a:rPr>
                        <a:t>Long</a:t>
                      </a:r>
                      <a:r>
                        <a:rPr lang="en-US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,? super A&gt; handler): </a:t>
                      </a:r>
                      <a:r>
                        <a:rPr lang="en-US" dirty="0">
                          <a:solidFill>
                            <a:srgbClr val="474747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Reads a sequence of bytes from this channel into a subsequence of the given buffers.</a:t>
                      </a:r>
                    </a:p>
                  </a:txBody>
                  <a:tcPr marL="63500" marR="38100" marT="5080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04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ChangeArrowheads="1"/>
          </p:cNvSpPr>
          <p:nvPr/>
        </p:nvSpPr>
        <p:spPr bwMode="auto">
          <a:xfrm>
            <a:off x="152400" y="533400"/>
            <a:ext cx="4191000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SocketAddress address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new InetSocketAddress(args[0], port);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AsynchronousSocketChannel client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 AsynchronousSocketChannel.open();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Future&lt;Void&gt; connected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= client.connect(address);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ByteBuffer buffer = ByteBuffer.allocate(100);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connection to finish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connected.get();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read from the connection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Future&lt;Integer&gt; future = client.read(buffer);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do other things...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wait for the read to finish...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future.get();</a:t>
            </a:r>
          </a:p>
          <a:p>
            <a:pPr eaLnBrk="1" hangingPunct="1"/>
            <a:endParaRPr lang="en-US" altLang="x-none" sz="1600">
              <a:solidFill>
                <a:srgbClr val="000000"/>
              </a:solidFill>
            </a:endParaRP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// flip and drain the buffer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buffer.flip();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WritableByteChannel out </a:t>
            </a:r>
            <a:br>
              <a:rPr lang="en-US" altLang="x-none" sz="1600">
                <a:solidFill>
                  <a:srgbClr val="000000"/>
                </a:solidFill>
              </a:rPr>
            </a:br>
            <a:r>
              <a:rPr lang="en-US" altLang="x-none" sz="1600">
                <a:solidFill>
                  <a:srgbClr val="000000"/>
                </a:solidFill>
              </a:rPr>
              <a:t>   = Channels.newChannel(System.out);</a:t>
            </a:r>
          </a:p>
          <a:p>
            <a:pPr eaLnBrk="1" hangingPunct="1"/>
            <a:r>
              <a:rPr lang="en-US" altLang="x-none" sz="1600">
                <a:solidFill>
                  <a:srgbClr val="000000"/>
                </a:solidFill>
              </a:rPr>
              <a:t>out.write(buffer);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19600" y="533400"/>
            <a:ext cx="4724400" cy="6124754"/>
            <a:chOff x="4419600" y="533400"/>
            <a:chExt cx="4724400" cy="6124754"/>
          </a:xfrm>
        </p:grpSpPr>
        <p:sp>
          <p:nvSpPr>
            <p:cNvPr id="90115" name="Rectangle 5"/>
            <p:cNvSpPr>
              <a:spLocks noChangeArrowheads="1"/>
            </p:cNvSpPr>
            <p:nvPr/>
          </p:nvSpPr>
          <p:spPr bwMode="auto">
            <a:xfrm>
              <a:off x="4495800" y="533400"/>
              <a:ext cx="4572000" cy="6124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class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implements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&gt; {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completed(Integer result,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buffer)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buffer.flip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WritableByteChannel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out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=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Channels.newChannel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System.out</a:t>
              </a:r>
              <a:r>
                <a:rPr lang="en-US" altLang="x-none" sz="1400" dirty="0">
                  <a:solidFill>
                    <a:srgbClr val="000000"/>
                  </a:solidFill>
                </a:rPr>
                <a:t>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try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out.write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(buffer);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 catch 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IOException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(ex);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@Override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public void failed(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Throwable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ex, </a:t>
              </a:r>
              <a:br>
                <a:rPr lang="en-US" altLang="x-none" sz="1400" dirty="0">
                  <a:solidFill>
                    <a:srgbClr val="000000"/>
                  </a:solidFill>
                </a:rPr>
              </a:br>
              <a:r>
                <a:rPr lang="en-US" altLang="x-none" sz="1400" dirty="0">
                  <a:solidFill>
                    <a:srgbClr val="000000"/>
                  </a:solidFill>
                </a:rPr>
                <a:t>                         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400" dirty="0">
                  <a:solidFill>
                    <a:srgbClr val="000000"/>
                  </a:solidFill>
                </a:rPr>
                <a:t> attachment) {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  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System.err.println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</a:t>
              </a:r>
              <a:r>
                <a:rPr lang="en-US" altLang="x-none" sz="1400" dirty="0" err="1">
                  <a:solidFill>
                    <a:srgbClr val="000000"/>
                  </a:solidFill>
                </a:rPr>
                <a:t>ex.getMessage</a:t>
              </a:r>
              <a:r>
                <a:rPr lang="en-US" altLang="x-none" sz="1400" dirty="0">
                  <a:solidFill>
                    <a:srgbClr val="000000"/>
                  </a:solidFill>
                </a:rPr>
                <a:t>());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  }</a:t>
              </a:r>
            </a:p>
            <a:p>
              <a:pPr eaLnBrk="1" hangingPunct="1"/>
              <a:r>
                <a:rPr lang="en-US" altLang="x-none" sz="1400" dirty="0">
                  <a:solidFill>
                    <a:srgbClr val="000000"/>
                  </a:solidFill>
                </a:rPr>
                <a:t>}</a:t>
              </a:r>
            </a:p>
            <a:p>
              <a:pPr eaLnBrk="1" hangingPunct="1"/>
              <a:endParaRPr lang="en-US" altLang="x-none" sz="140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 buffer =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ByteBuffer.allocate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(100);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CompletionHandler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&lt;Integer,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ByteBuffer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&gt; </a:t>
              </a:r>
              <a:br>
                <a:rPr lang="en-US" altLang="x-none" sz="1600" dirty="0">
                  <a:solidFill>
                    <a:srgbClr val="000000"/>
                  </a:solidFill>
                </a:rPr>
              </a:br>
              <a:r>
                <a:rPr lang="en-US" altLang="x-none" sz="1600" dirty="0">
                  <a:solidFill>
                    <a:srgbClr val="000000"/>
                  </a:solidFill>
                </a:rPr>
                <a:t>        handler = new </a:t>
              </a:r>
              <a:r>
                <a:rPr lang="en-US" altLang="x-none" sz="1600" dirty="0" err="1">
                  <a:solidFill>
                    <a:srgbClr val="000000"/>
                  </a:solidFill>
                </a:rPr>
                <a:t>LineHandler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();</a:t>
              </a:r>
            </a:p>
            <a:p>
              <a:pPr eaLnBrk="1" hangingPunct="1"/>
              <a:r>
                <a:rPr lang="en-US" altLang="x-none" sz="1600" dirty="0" err="1">
                  <a:solidFill>
                    <a:srgbClr val="000000"/>
                  </a:solidFill>
                </a:rPr>
                <a:t>channel.read</a:t>
              </a:r>
              <a:r>
                <a:rPr lang="en-US" altLang="x-none" sz="1600" dirty="0">
                  <a:solidFill>
                    <a:srgbClr val="000000"/>
                  </a:solidFill>
                </a:rPr>
                <a:t>(buffer, buffer, handler);</a:t>
              </a:r>
            </a:p>
          </p:txBody>
        </p:sp>
        <p:sp>
          <p:nvSpPr>
            <p:cNvPr id="90116" name="Rectangle 6"/>
            <p:cNvSpPr>
              <a:spLocks noChangeArrowheads="1"/>
            </p:cNvSpPr>
            <p:nvPr/>
          </p:nvSpPr>
          <p:spPr bwMode="auto">
            <a:xfrm>
              <a:off x="4419600" y="5410200"/>
              <a:ext cx="4724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71600" y="71735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394" y="71735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CompletionHandler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/>
              <a:t>Asynchronous Channel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Asynchronous is typically based on Thread pool. If you are curious on its implementation, please read </a:t>
            </a:r>
            <a:r>
              <a:rPr lang="en-US" dirty="0">
                <a:hlinkClick r:id="rId2"/>
              </a:rPr>
              <a:t>https://docs.oracle.com/javase/8/docs/api/java/nio/channels/AsynchronousChannelGroup.html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0EFB2-9129-5843-ACEC-231FCF9C3FBF}" type="slidenum">
              <a:rPr lang="en-US" altLang="x-none" smtClean="0"/>
              <a:pPr/>
              <a:t>57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05440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9342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x-none" sz="3600" dirty="0">
                <a:ea typeface="ＭＳ Ｐゴシック" charset="-128"/>
              </a:rPr>
              <a:t>Summary: Event-Driven </a:t>
            </a:r>
            <a:r>
              <a:rPr lang="en-US" altLang="x-none" sz="3600">
                <a:ea typeface="ＭＳ Ｐゴシック" charset="-128"/>
              </a:rPr>
              <a:t>(Asynchronous) Programming</a:t>
            </a:r>
            <a:endParaRPr lang="en-US" altLang="x-none" sz="3600" dirty="0">
              <a:ea typeface="ＭＳ Ｐゴシック" charset="-128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82296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Advantages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Single address space for ease of sharing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synchronization/thread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Many examples: Click router, Flash web server, TP Monitors, NOX controller, Google Chrome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Dropbox (</a:t>
            </a:r>
            <a:r>
              <a:rPr lang="en-US" altLang="zh-CN" sz="2400" dirty="0" err="1">
                <a:ea typeface="宋体" charset="-122"/>
              </a:rPr>
              <a:t>libevent</a:t>
            </a:r>
            <a:r>
              <a:rPr lang="en-US" altLang="zh-CN" sz="2400" dirty="0">
                <a:ea typeface="宋体" charset="-122"/>
              </a:rPr>
              <a:t>),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Link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https://javadoop.com/post/nio-and-aio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provides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good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introduction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to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Java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NIO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and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AIO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(in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Chinese)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E4EEEB-4A84-5946-B86E-8B2195117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58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5890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Problems of Event-Driven Server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Obscure control flow for programmers and tools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to engineer, modularize, and tune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Difficult for performance/failure isolation between FSMs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5" r="57143" b="19687"/>
          <a:stretch/>
        </p:blipFill>
        <p:spPr bwMode="auto">
          <a:xfrm>
            <a:off x="5297774" y="4724400"/>
            <a:ext cx="2971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97C6A8-7519-954F-9935-C454F127F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</p:spPr>
        <p:txBody>
          <a:bodyPr/>
          <a:lstStyle/>
          <a:p>
            <a:fld id="{F7D0EFB2-9129-5843-ACEC-231FCF9C3FBF}" type="slidenum">
              <a:rPr lang="en-US" altLang="x-none" smtClean="0"/>
              <a:pPr/>
              <a:t>59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95374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creation overhead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Thread synchronization overhead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Need to handle synchronization -&gt; otherwise race condition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497" dirty="0">
                <a:ea typeface="ＭＳ Ｐゴシック" charset="-128"/>
              </a:rPr>
              <a:t>Handle synchronization -&gt; Overhead, complexity (e.g., wait/notify, deadlock)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500" dirty="0">
                <a:ea typeface="ＭＳ Ｐゴシック" charset="-128"/>
              </a:rPr>
              <a:t>Thread size (how many threads) difficult to tune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96" dirty="0">
                <a:ea typeface="ＭＳ Ｐゴシック" charset="-128"/>
              </a:rPr>
              <a:t>Still cannot handle well the large-number of long, idle connections problem (why?)</a:t>
            </a:r>
            <a:r>
              <a:rPr lang="en-US" altLang="x-none" sz="2695" dirty="0">
                <a:ea typeface="ＭＳ Ｐゴシック" charset="-128"/>
              </a:rPr>
              <a:t> 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ea typeface="ＭＳ Ｐゴシック" charset="-128"/>
              </a:rPr>
              <a:t>Summary: Thread-Based Network Server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4F8CA048-EE6D-6849-B40C-25CA82C3E126}"/>
              </a:ext>
            </a:extLst>
          </p:cNvPr>
          <p:cNvSpPr txBox="1">
            <a:spLocks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913276" rtl="0" eaLnBrk="0" fontAlgn="auto" hangingPunct="0">
              <a:spcBef>
                <a:spcPts val="0"/>
              </a:spcBef>
              <a:spcAft>
                <a:spcPts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912813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 smtClean="0">
                <a:solidFill>
                  <a:srgbClr val="000000"/>
                </a:solidFill>
                <a:latin typeface="Comic Sans MS" charset="0"/>
              </a:rPr>
              <a:pPr eaLnBrk="1" hangingPunct="1"/>
              <a:t>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9C89F7D9-9302-864C-AE28-8ED24BBCB95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8229600" cy="3200400"/>
            <a:chOff x="384" y="480"/>
            <a:chExt cx="5184" cy="2016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44C31F6E-D9C2-9147-A4D2-635D6FB4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5184" cy="2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2CBACC98-AB6E-7B49-A903-C9DFC081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D371A5C1-A8A9-DC4B-9885-E60B3C4E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76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73B27A27-3864-0B4B-8F3F-4EBEDEA1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53FDECD6-351B-7346-9976-25368B776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BBE4BE0B-7710-514F-86F2-6B142AD2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6C7B1C04-58C2-8B4F-A274-1AA454719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A5225B5B-CA4F-984A-B779-E1847590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318B8342-5455-D540-A1E9-6601F4977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57CC953-BEDE-964D-9662-7ED7E664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864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374AC521-E0AE-9C4B-AF52-3B029436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Accept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Conn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4E656298-CD60-8945-A74B-45389988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4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Request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32D99C86-4FD3-E04F-A900-BA1E8464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File</a:t>
              </a:r>
            </a:p>
          </p:txBody>
        </p:sp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512BE91B-B0E5-5B47-8748-AFC7497E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Header</a:t>
              </a:r>
            </a:p>
          </p:txBody>
        </p:sp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8F7F27A0-3FE3-BC4F-B286-268D7A0D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920"/>
              <a:ext cx="672" cy="38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Read File</a:t>
              </a:r>
            </a:p>
            <a:p>
              <a:pPr defTabSz="912813"/>
              <a:r>
                <a:rPr lang="en-US" altLang="x-none" sz="1600">
                  <a:solidFill>
                    <a:srgbClr val="000000"/>
                  </a:solidFill>
                </a:rPr>
                <a:t>Send Data</a:t>
              </a: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BCD766D0-C79F-DC43-96EA-E78A6D17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6" name="Line 21">
              <a:extLst>
                <a:ext uri="{FF2B5EF4-FFF2-40B4-BE49-F238E27FC236}">
                  <a16:creationId xmlns:a16="http://schemas.microsoft.com/office/drawing/2014/main" id="{947A7A79-7D9F-4942-A747-4CDB6834B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Line 22">
              <a:extLst>
                <a:ext uri="{FF2B5EF4-FFF2-40B4-BE49-F238E27FC236}">
                  <a16:creationId xmlns:a16="http://schemas.microsoft.com/office/drawing/2014/main" id="{D0CA0627-236A-2841-9F5B-AE42DE683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2FE0298-F8D6-A544-AE45-59840C06E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112"/>
              <a:ext cx="4752" cy="288"/>
            </a:xfrm>
            <a:custGeom>
              <a:avLst/>
              <a:gdLst>
                <a:gd name="T0" fmla="*/ 4560 w 4752"/>
                <a:gd name="T1" fmla="*/ 0 h 144"/>
                <a:gd name="T2" fmla="*/ 4752 w 4752"/>
                <a:gd name="T3" fmla="*/ 0 h 144"/>
                <a:gd name="T4" fmla="*/ 4752 w 4752"/>
                <a:gd name="T5" fmla="*/ 2147483647 h 144"/>
                <a:gd name="T6" fmla="*/ 0 w 4752"/>
                <a:gd name="T7" fmla="*/ 2147483647 h 144"/>
                <a:gd name="T8" fmla="*/ 0 w 4752"/>
                <a:gd name="T9" fmla="*/ 0 h 144"/>
                <a:gd name="T10" fmla="*/ 192 w 4752"/>
                <a:gd name="T11" fmla="*/ 0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2"/>
                <a:gd name="T19" fmla="*/ 0 h 144"/>
                <a:gd name="T20" fmla="*/ 4752 w 4752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2" h="144">
                  <a:moveTo>
                    <a:pt x="4560" y="0"/>
                  </a:moveTo>
                  <a:lnTo>
                    <a:pt x="4752" y="0"/>
                  </a:lnTo>
                  <a:lnTo>
                    <a:pt x="4752" y="144"/>
                  </a:lnTo>
                  <a:lnTo>
                    <a:pt x="0" y="14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defTabSz="912813" eaLnBrk="1" hangingPunct="1"/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054AE21A-9FC9-484A-9D53-CF3A5D6F2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6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1</a:t>
              </a:r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3D9567F-1583-2340-9DCB-2E35E398E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8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1600">
                  <a:solidFill>
                    <a:srgbClr val="000000"/>
                  </a:solidFill>
                </a:rPr>
                <a:t>Thread N</a:t>
              </a:r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B8C8CFD2-ADB2-F74F-8B20-A3D25B954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5" y="1234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defTabSz="912813"/>
              <a:r>
                <a:rPr lang="en-US" altLang="x-none" sz="5400">
                  <a:solidFill>
                    <a:srgbClr val="000000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0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Architecture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Architectures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Multi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Asynchronous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Hybrid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Assigned reading: SEDA</a:t>
            </a:r>
          </a:p>
          <a:p>
            <a:pPr lvl="2"/>
            <a:r>
              <a:rPr lang="en-US" altLang="x-none" dirty="0" err="1">
                <a:ea typeface="ＭＳ Ｐゴシック" charset="-128"/>
              </a:rPr>
              <a:t>Netty</a:t>
            </a:r>
            <a:r>
              <a:rPr lang="en-US" altLang="x-none" dirty="0">
                <a:ea typeface="ＭＳ Ｐゴシック" charset="-128"/>
              </a:rPr>
              <a:t>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B8E032F-F9A6-9744-B401-95C8AFBBC137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50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The High-Performance Network Servers Journey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Avoid blocking (so that we can reach bottleneck throughput)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Introduce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Limit unlimited thread overhead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Thread pool, </a:t>
            </a:r>
            <a:r>
              <a:rPr lang="en-US" altLang="x-none" sz="2000" dirty="0" err="1">
                <a:ea typeface="ＭＳ Ｐゴシック" charset="-128"/>
              </a:rPr>
              <a:t>async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io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data 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synchronization (lock, synchronized)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Coordinating behavior: avoid busy-wait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wait/notify; select FSM, Future/Listener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Extensibility/robustness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language support/design for interfaces</a:t>
            </a: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46A09E6-E5AD-F041-AAEE-D1BD19E3957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024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67000"/>
            <a:ext cx="25019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66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Beyond Class: Design Patterns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have seen Java as an example</a:t>
            </a: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C++ and C# can be quite similar. For C++ and general design patterns: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www.cs.wustl.edu</a:t>
            </a:r>
            <a:r>
              <a:rPr lang="en-US" altLang="x-none" dirty="0">
                <a:ea typeface="ＭＳ Ｐゴシック" charset="-128"/>
              </a:rPr>
              <a:t>/~</a:t>
            </a:r>
            <a:r>
              <a:rPr lang="en-US" altLang="x-none" dirty="0" err="1">
                <a:ea typeface="ＭＳ Ｐゴシック" charset="-128"/>
              </a:rPr>
              <a:t>schmidt</a:t>
            </a:r>
            <a:r>
              <a:rPr lang="en-US" altLang="x-none" dirty="0">
                <a:ea typeface="ＭＳ Ｐゴシック" charset="-128"/>
              </a:rPr>
              <a:t>/PDF/OOCP-tutorial4.pdf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http://</a:t>
            </a:r>
            <a:r>
              <a:rPr lang="en-US" altLang="x-none" sz="2000" dirty="0" err="1">
                <a:ea typeface="ＭＳ Ｐゴシック" charset="-128"/>
              </a:rPr>
              <a:t>www.stal.de</a:t>
            </a:r>
            <a:r>
              <a:rPr lang="en-US" altLang="x-none" sz="2000" dirty="0">
                <a:ea typeface="ＭＳ Ｐゴシック" charset="-128"/>
              </a:rPr>
              <a:t>/Downloads/ADC2004/pra03.pdf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CB2997-D03F-0B44-9328-4948BD39A74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62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4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 lIns="90488" tIns="44450" rIns="90488" bIns="44450" anchor="b"/>
          <a:lstStyle/>
          <a:p>
            <a:pPr eaLnBrk="1" hangingPunct="1"/>
            <a:r>
              <a:rPr lang="en-US" altLang="x-none">
                <a:ea typeface="ＭＳ Ｐゴシック" charset="-128"/>
              </a:rPr>
              <a:t>Should You Use Threads?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7821612" cy="4710113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70000"/>
              </a:spcBef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Typically avoid threads for </a:t>
            </a:r>
            <a:r>
              <a:rPr lang="en-US" altLang="x-none" dirty="0" err="1">
                <a:ea typeface="ＭＳ Ｐゴシック" charset="-128"/>
              </a:rPr>
              <a:t>io</a:t>
            </a:r>
            <a:endParaRPr lang="en-US" altLang="x-none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 event-driven, not threads, for GUIs,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servers, distributed systems.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Use threads where true CPU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concurrency is needed.</a:t>
            </a:r>
            <a:endParaRPr lang="en-US" altLang="x-none" sz="2000" dirty="0">
              <a:ea typeface="ＭＳ Ｐゴシック" charset="-128"/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Where threads needed, isolate usage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in threaded application kernel: keep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most of code single-threaded.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6483350" y="4660900"/>
            <a:ext cx="2273300" cy="520700"/>
          </a:xfrm>
          <a:prstGeom prst="roundRect">
            <a:avLst>
              <a:gd name="adj" fmla="val 12495"/>
            </a:avLst>
          </a:prstGeom>
          <a:solidFill>
            <a:srgbClr val="A2C1FE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2813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Threaded Kernel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65595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70167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2" name="AutoShape 7"/>
          <p:cNvSpPr>
            <a:spLocks noChangeArrowheads="1"/>
          </p:cNvSpPr>
          <p:nvPr/>
        </p:nvSpPr>
        <p:spPr bwMode="auto">
          <a:xfrm>
            <a:off x="74739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3" name="AutoShape 8"/>
          <p:cNvSpPr>
            <a:spLocks noChangeArrowheads="1"/>
          </p:cNvSpPr>
          <p:nvPr/>
        </p:nvSpPr>
        <p:spPr bwMode="auto">
          <a:xfrm>
            <a:off x="79311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4" name="AutoShape 9"/>
          <p:cNvSpPr>
            <a:spLocks noChangeArrowheads="1"/>
          </p:cNvSpPr>
          <p:nvPr/>
        </p:nvSpPr>
        <p:spPr bwMode="auto">
          <a:xfrm>
            <a:off x="8388350" y="3746500"/>
            <a:ext cx="292100" cy="901700"/>
          </a:xfrm>
          <a:prstGeom prst="roundRect">
            <a:avLst>
              <a:gd name="adj" fmla="val 12495"/>
            </a:avLst>
          </a:prstGeom>
          <a:solidFill>
            <a:srgbClr val="FFFF8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324600" y="3359150"/>
            <a:ext cx="26003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>
              <a:spcBef>
                <a:spcPct val="50000"/>
              </a:spcBef>
            </a:pP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Event-Driven Handlers</a:t>
            </a:r>
          </a:p>
        </p:txBody>
      </p:sp>
      <p:sp>
        <p:nvSpPr>
          <p:cNvPr id="45066" name="Text Box 11"/>
          <p:cNvSpPr txBox="1">
            <a:spLocks noChangeArrowheads="1"/>
          </p:cNvSpPr>
          <p:nvPr/>
        </p:nvSpPr>
        <p:spPr bwMode="auto">
          <a:xfrm>
            <a:off x="6530975" y="640556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defTabSz="912813" eaLnBrk="1" hangingPunct="1"/>
            <a:r>
              <a:rPr lang="en-US" altLang="x-none" sz="1800">
                <a:solidFill>
                  <a:srgbClr val="000000"/>
                </a:solidFill>
              </a:rPr>
              <a:t>[Ousterhout 1995]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392B7A2-EBCB-8C4F-9936-10088E0EE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C4949D-0C69-7747-90E4-21E29B5038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20239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High performance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Threaded design</a:t>
            </a:r>
          </a:p>
          <a:p>
            <a:pPr lvl="2"/>
            <a:r>
              <a:rPr lang="en-US" altLang="x-none" dirty="0">
                <a:ea typeface="宋体" charset="-122"/>
              </a:rPr>
              <a:t>Per-request thread</a:t>
            </a:r>
          </a:p>
          <a:p>
            <a:pPr lvl="2"/>
            <a:r>
              <a:rPr lang="en-US" altLang="x-none" dirty="0">
                <a:ea typeface="宋体" charset="-122"/>
              </a:rPr>
              <a:t>Thread pool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Busy wait</a:t>
            </a:r>
          </a:p>
          <a:p>
            <a:pPr lvl="3"/>
            <a:r>
              <a:rPr lang="en-US" altLang="x-none" dirty="0">
                <a:latin typeface="Comic Sans MS" charset="0"/>
                <a:ea typeface="宋体" charset="-122"/>
              </a:rPr>
              <a:t>Wait/notify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Select-multiplexing server design</a:t>
            </a:r>
          </a:p>
        </p:txBody>
      </p:sp>
    </p:spTree>
    <p:extLst>
      <p:ext uri="{BB962C8B-B14F-4D97-AF65-F5344CB8AC3E}">
        <p14:creationId xmlns:p14="http://schemas.microsoft.com/office/powerpoint/2010/main" val="2656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C6B9-C332-1441-A779-A5CFDD14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Built on top of Lower-Layer OS Services/Abstractions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FDF1-00FC-2643-AB82-FC6AC44D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4633746" cy="4648200"/>
          </a:xfrm>
        </p:spPr>
        <p:txBody>
          <a:bodyPr/>
          <a:lstStyle/>
          <a:p>
            <a:r>
              <a:rPr lang="en-US" sz="2000" dirty="0"/>
              <a:t>Blocking IO</a:t>
            </a:r>
          </a:p>
          <a:p>
            <a:pPr lvl="1"/>
            <a:r>
              <a:rPr lang="en-US" sz="1600" dirty="0"/>
              <a:t>if not ready, block calling thread </a:t>
            </a:r>
          </a:p>
          <a:p>
            <a:pPr lvl="1"/>
            <a:r>
              <a:rPr lang="en-US" sz="1600" dirty="0"/>
              <a:t>get data, copy to user space; </a:t>
            </a:r>
          </a:p>
          <a:p>
            <a:r>
              <a:rPr lang="en-US" sz="2000" dirty="0"/>
              <a:t>Non-blocking IO (set socket NON_BLOCK) stream</a:t>
            </a:r>
          </a:p>
          <a:p>
            <a:pPr lvl="1"/>
            <a:r>
              <a:rPr lang="en-US" sz="1600" dirty="0"/>
              <a:t>return error if not ready (EWOULDBLOCK)</a:t>
            </a:r>
          </a:p>
          <a:p>
            <a:pPr lvl="1"/>
            <a:r>
              <a:rPr lang="en-US" sz="1600" dirty="0"/>
              <a:t>after ready, call, OS copy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Selector (channel) IO  [Java NIO; Linux </a:t>
            </a:r>
            <a:r>
              <a:rPr lang="en-US" sz="2000" dirty="0" err="1"/>
              <a:t>epoll</a:t>
            </a:r>
            <a:r>
              <a:rPr lang="en-US" sz="2000" dirty="0"/>
              <a:t>; FreeBSD/Mac </a:t>
            </a:r>
            <a:r>
              <a:rPr lang="en-US" sz="2000" dirty="0" err="1"/>
              <a:t>kqueue</a:t>
            </a:r>
            <a:r>
              <a:rPr lang="en-US" sz="2000" dirty="0"/>
              <a:t>]</a:t>
            </a:r>
          </a:p>
          <a:p>
            <a:pPr lvl="1"/>
            <a:r>
              <a:rPr lang="en-US" sz="1600" dirty="0"/>
              <a:t>monitors multiple IO descriptors</a:t>
            </a:r>
          </a:p>
          <a:p>
            <a:r>
              <a:rPr lang="en-US" sz="2000" dirty="0" err="1"/>
              <a:t>Async</a:t>
            </a:r>
            <a:r>
              <a:rPr lang="en-US" sz="2000" dirty="0"/>
              <a:t> IO (Java 7 </a:t>
            </a:r>
            <a:r>
              <a:rPr lang="en-US" sz="2000" dirty="0" err="1"/>
              <a:t>aio</a:t>
            </a:r>
            <a:r>
              <a:rPr lang="en-US" sz="2000" dirty="0"/>
              <a:t>; Linux 2.5 first and then 2.6)</a:t>
            </a:r>
          </a:p>
          <a:p>
            <a:pPr lvl="1"/>
            <a:r>
              <a:rPr lang="en-US" sz="1600" dirty="0" err="1"/>
              <a:t>aio_read</a:t>
            </a:r>
            <a:r>
              <a:rPr lang="en-US" sz="1600" dirty="0"/>
              <a:t>() // after copy to user space</a:t>
            </a:r>
          </a:p>
          <a:p>
            <a:r>
              <a:rPr lang="en-US" sz="2000" dirty="0"/>
              <a:t>DMA based (later in course)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FECFCD-7576-0943-974B-EC777E4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4562">
              <a:defRPr/>
            </a:pPr>
            <a:fld id="{0880F883-FA69-FD45-9370-321292D31F27}" type="slidenum">
              <a:rPr lang="en-US" altLang="x-none"/>
              <a:pPr defTabSz="684562">
                <a:defRPr/>
              </a:pPr>
              <a:t>9</a:t>
            </a:fld>
            <a:endParaRPr lang="en-US" altLang="x-non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77B7E8-0E2F-5642-BF08-3E47FAFCAA7C}"/>
              </a:ext>
            </a:extLst>
          </p:cNvPr>
          <p:cNvGrpSpPr/>
          <p:nvPr/>
        </p:nvGrpSpPr>
        <p:grpSpPr>
          <a:xfrm>
            <a:off x="5167147" y="1270240"/>
            <a:ext cx="3435249" cy="5345958"/>
            <a:chOff x="6794164" y="1295626"/>
            <a:chExt cx="3435249" cy="5345958"/>
          </a:xfrm>
        </p:grpSpPr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BA1614DD-A4AD-0249-8980-1BBF60486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210" y="1295626"/>
              <a:ext cx="1042567" cy="46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spcBef>
                  <a:spcPct val="50000"/>
                </a:spcBef>
                <a:defRPr/>
              </a:pPr>
              <a:r>
                <a:rPr lang="en-US" altLang="x-none" sz="2404">
                  <a:solidFill>
                    <a:srgbClr val="000000"/>
                  </a:solidFill>
                </a:rPr>
                <a:t>server</a:t>
              </a:r>
              <a:endParaRPr lang="en-US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1B1FC6A9-0FEF-CB40-9ACB-60D31703E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4164" y="1956285"/>
              <a:ext cx="1230460" cy="246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TCP socket space</a:t>
              </a:r>
            </a:p>
          </p:txBody>
        </p:sp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D39443ED-E2A0-F644-A994-AB57FD6BD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2322789"/>
              <a:ext cx="2652521" cy="95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completed connection queue</a:t>
              </a:r>
              <a:r>
                <a:rPr lang="en-US" altLang="x-none" sz="1002">
                  <a:solidFill>
                    <a:srgbClr val="000000"/>
                  </a:solidFill>
                </a:rPr>
                <a:t>: C1; C2 </a:t>
              </a:r>
              <a:br>
                <a:rPr lang="en-US" altLang="x-none" sz="10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738F982F-43E8-5744-9A88-718DC0638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5608" y="1642976"/>
              <a:ext cx="1081109" cy="4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202">
                  <a:solidFill>
                    <a:srgbClr val="000000"/>
                  </a:solidFill>
                </a:rPr>
                <a:t>2.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5</a:t>
              </a:r>
              <a:br>
                <a:rPr lang="en-US" altLang="x-none" sz="1202">
                  <a:solidFill>
                    <a:srgbClr val="000000"/>
                  </a:solidFill>
                </a:rPr>
              </a:br>
              <a:r>
                <a:rPr lang="en-US" altLang="x-none" sz="1202">
                  <a:solidFill>
                    <a:srgbClr val="000000"/>
                  </a:solidFill>
                </a:rPr>
                <a:t>128.36.2</a:t>
              </a:r>
              <a:r>
                <a:rPr lang="en-US" altLang="zh-CN" sz="1202">
                  <a:solidFill>
                    <a:srgbClr val="000000"/>
                  </a:solidFill>
                  <a:ea typeface="宋体" charset="-122"/>
                </a:rPr>
                <a:t>30</a:t>
              </a:r>
              <a:r>
                <a:rPr lang="en-US" altLang="x-none" sz="1202">
                  <a:solidFill>
                    <a:srgbClr val="000000"/>
                  </a:solidFill>
                </a:rPr>
                <a:t>.2</a:t>
              </a: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87007E9B-BE6E-9D4B-B01F-C3025698C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999" y="5652364"/>
              <a:ext cx="1876043" cy="92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listening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{*.</a:t>
              </a:r>
              <a:r>
                <a:rPr lang="en-US" altLang="x-none" sz="1002" b="1">
                  <a:solidFill>
                    <a:srgbClr val="000000"/>
                  </a:solidFill>
                </a:rPr>
                <a:t>2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x-none" sz="1002" b="1">
                  <a:solidFill>
                    <a:srgbClr val="000000"/>
                  </a:solidFill>
                </a:rPr>
                <a:t>, </a:t>
              </a:r>
              <a:r>
                <a:rPr lang="en-US" altLang="x-none" sz="1002">
                  <a:solidFill>
                    <a:srgbClr val="000000"/>
                  </a:solidFill>
                </a:rPr>
                <a:t>*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:</a:t>
              </a:r>
              <a:r>
                <a:rPr lang="en-US" altLang="x-none" sz="1002" b="1">
                  <a:solidFill>
                    <a:srgbClr val="000000"/>
                  </a:solidFill>
                </a:rPr>
                <a:t>*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completed connection queue: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6E4E7BB0-A306-BF48-BF76-3D16905F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740" y="3648710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C19B12C0-3649-E248-ACEA-383D28483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504" y="3431897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state: 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 dirty="0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 dirty="0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 dirty="0">
                  <a:solidFill>
                    <a:srgbClr val="000000"/>
                  </a:solidFill>
                </a:rPr>
                <a:t>2.</a:t>
              </a:r>
              <a:r>
                <a:rPr lang="en-US" altLang="zh-CN" sz="1002" dirty="0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 dirty="0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 dirty="0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 dirty="0">
                  <a:solidFill>
                    <a:srgbClr val="000000"/>
                  </a:solidFill>
                </a:rPr>
                <a:t>1500</a:t>
              </a:r>
              <a:r>
                <a:rPr lang="en-US" altLang="x-none" sz="1002" dirty="0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sendbuf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 </a:t>
              </a:r>
            </a:p>
            <a:p>
              <a:pPr defTabSz="914456" eaLnBrk="1" hangingPunct="1">
                <a:defRPr/>
              </a:pPr>
              <a:r>
                <a:rPr lang="en-US" altLang="x-none" sz="1202" dirty="0" err="1">
                  <a:solidFill>
                    <a:srgbClr val="000000"/>
                  </a:solidFill>
                </a:rPr>
                <a:t>recvbuf</a:t>
              </a:r>
              <a:r>
                <a:rPr lang="en-US" altLang="x-none" sz="1202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FB60AA98-65D6-AF4E-BA6D-0C98EC5AE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501" y="2213927"/>
              <a:ext cx="3358912" cy="4427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6046">
                <a:defRPr/>
              </a:pPr>
              <a:endParaRPr lang="x-none" altLang="x-none" sz="2404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ED117853-7576-2D40-9F64-2C884ED44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0456" y="4473009"/>
              <a:ext cx="3070851" cy="77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state: 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established</a:t>
              </a:r>
              <a:endParaRPr lang="en-US" altLang="x-none" sz="1002">
                <a:solidFill>
                  <a:srgbClr val="000000"/>
                </a:solidFill>
              </a:endParaRPr>
            </a:p>
            <a:p>
              <a:pPr defTabSz="914456" eaLnBrk="1" hangingPunct="1">
                <a:defRPr/>
              </a:pPr>
              <a:r>
                <a:rPr lang="en-US" altLang="x-none" sz="1002">
                  <a:solidFill>
                    <a:srgbClr val="000000"/>
                  </a:solidFill>
                </a:rPr>
                <a:t>address:  {128.36.2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x-none" sz="1002">
                  <a:solidFill>
                    <a:srgbClr val="000000"/>
                  </a:solidFill>
                </a:rPr>
                <a:t>2.</a:t>
              </a:r>
              <a:r>
                <a:rPr lang="en-US" altLang="zh-CN" sz="1002">
                  <a:solidFill>
                    <a:srgbClr val="000000"/>
                  </a:solidFill>
                  <a:ea typeface="宋体" charset="-122"/>
                </a:rPr>
                <a:t>5:</a:t>
              </a:r>
              <a:r>
                <a:rPr lang="en-US" altLang="zh-CN" sz="1002" b="1">
                  <a:solidFill>
                    <a:srgbClr val="000000"/>
                  </a:solidFill>
                  <a:ea typeface="宋体" charset="-122"/>
                </a:rPr>
                <a:t>6789</a:t>
              </a:r>
              <a:r>
                <a:rPr lang="en-US" altLang="x-none" sz="1002">
                  <a:solidFill>
                    <a:srgbClr val="000000"/>
                  </a:solidFill>
                </a:rPr>
                <a:t>, 198.69.10.10.</a:t>
              </a:r>
              <a:r>
                <a:rPr lang="en-US" altLang="x-none" sz="1002" b="1">
                  <a:solidFill>
                    <a:srgbClr val="000000"/>
                  </a:solidFill>
                </a:rPr>
                <a:t>1500</a:t>
              </a:r>
              <a:r>
                <a:rPr lang="en-US" altLang="x-none" sz="1002">
                  <a:solidFill>
                    <a:srgbClr val="000000"/>
                  </a:solidFill>
                </a:rPr>
                <a:t>}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sendbuf:</a:t>
              </a:r>
            </a:p>
            <a:p>
              <a:pPr defTabSz="914456" eaLnBrk="1" hangingPunct="1">
                <a:defRPr/>
              </a:pPr>
              <a:r>
                <a:rPr lang="en-US" altLang="x-none" sz="1202">
                  <a:solidFill>
                    <a:srgbClr val="000000"/>
                  </a:solidFill>
                </a:rPr>
                <a:t>recvbuf: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9B607864-1493-134B-8AB9-5F3844D3D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607" y="4685293"/>
              <a:ext cx="3061129" cy="548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1067D05-49B4-9D48-A5F3-CF814562F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5906715"/>
              <a:ext cx="3061129" cy="6400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C8A55C9B-DE53-134D-8BA9-280FEB88C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79" y="2520950"/>
              <a:ext cx="3061129" cy="73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56" eaLnBrk="1" hangingPunct="1">
                <a:defRPr/>
              </a:pPr>
              <a:endParaRPr lang="x-none" altLang="x-none" sz="1803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4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8321</TotalTime>
  <Words>4404</Words>
  <Application>Microsoft Macintosh PowerPoint</Application>
  <PresentationFormat>On-screen Show (4:3)</PresentationFormat>
  <Paragraphs>819</Paragraphs>
  <Slides>62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Arial Unicode MS</vt:lpstr>
      <vt:lpstr>ＭＳ Ｐゴシック</vt:lpstr>
      <vt:lpstr>宋体</vt:lpstr>
      <vt:lpstr>ZapfDingbats</vt:lpstr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Wingdings</vt:lpstr>
      <vt:lpstr>1_Kurose</vt:lpstr>
      <vt:lpstr>3_Default Design</vt:lpstr>
      <vt:lpstr>2_Kurose</vt:lpstr>
      <vt:lpstr>Network Applications: High-performance Server Design </vt:lpstr>
      <vt:lpstr>Outline</vt:lpstr>
      <vt:lpstr>Admin</vt:lpstr>
      <vt:lpstr>Recap: Thread-Based Network Servers</vt:lpstr>
      <vt:lpstr>Summary: Thread-Based Network Server</vt:lpstr>
      <vt:lpstr>Summary: Thread-Based Network Server</vt:lpstr>
      <vt:lpstr>Should You Use Threads?</vt:lpstr>
      <vt:lpstr>Outline</vt:lpstr>
      <vt:lpstr>Big Picture: Built on top of Lower-Layer OS Services/Abstractions</vt:lpstr>
      <vt:lpstr>Selector Multiplexing Basic Idea</vt:lpstr>
      <vt:lpstr>Background: Linux epoll System Calls</vt:lpstr>
      <vt:lpstr>Background: Linux epoll Internal</vt:lpstr>
      <vt:lpstr>Big Picture</vt:lpstr>
      <vt:lpstr>Basic Idea: Asynchronous Initiation and Callback</vt:lpstr>
      <vt:lpstr>Multiplexed, Reactive Server Architecture</vt:lpstr>
      <vt:lpstr>Multiplexed, Non-Blocking Network Server</vt:lpstr>
      <vt:lpstr>Main Abstractions</vt:lpstr>
      <vt:lpstr>Multiplexed (Selectable), Non-Blocking Channels</vt:lpstr>
      <vt:lpstr>Selector</vt:lpstr>
      <vt:lpstr>Selector and Registration</vt:lpstr>
      <vt:lpstr>Java Selection I/O Structure</vt:lpstr>
      <vt:lpstr>Checking Events</vt:lpstr>
      <vt:lpstr>Dispatcher using Select</vt:lpstr>
      <vt:lpstr>I/O in Java: ByteBuffer</vt:lpstr>
      <vt:lpstr>Java ByteBuffer Hierarchy</vt:lpstr>
      <vt:lpstr>Buffer (relative index)</vt:lpstr>
      <vt:lpstr>channel.read(Buffer)</vt:lpstr>
      <vt:lpstr>channel.write(Buffer)</vt:lpstr>
      <vt:lpstr>Buffer.flip()</vt:lpstr>
      <vt:lpstr>Buffer.compact()</vt:lpstr>
      <vt:lpstr>Example</vt:lpstr>
      <vt:lpstr>Problems of Echo Server v1</vt:lpstr>
      <vt:lpstr>(Partial) Finite State Machine (FSM)</vt:lpstr>
      <vt:lpstr>Finite-State Machine and Thread</vt:lpstr>
      <vt:lpstr>A More Typical Finite State Machine</vt:lpstr>
      <vt:lpstr>FSM and Reactive Programming</vt:lpstr>
      <vt:lpstr>Toward More General Server Framework</vt:lpstr>
      <vt:lpstr>A More Extensible Dispatcher Design</vt:lpstr>
      <vt:lpstr>A More Extensible Dispatcher Design</vt:lpstr>
      <vt:lpstr>Handler Design: Acceptor</vt:lpstr>
      <vt:lpstr>Handler Design: ReadWriteHandler</vt:lpstr>
      <vt:lpstr>Class Diagram of SimpleNAIO</vt:lpstr>
      <vt:lpstr>Class Diagram of SimpleNAIO</vt:lpstr>
      <vt:lpstr>SimpleNAIO</vt:lpstr>
      <vt:lpstr>Discussion on SimpleNAIO</vt:lpstr>
      <vt:lpstr>Extending SimpleNAIO</vt:lpstr>
      <vt:lpstr>Extending Dispatcher Interface</vt:lpstr>
      <vt:lpstr>Question</vt:lpstr>
      <vt:lpstr>Question</vt:lpstr>
      <vt:lpstr>PowerPoint Presentation</vt:lpstr>
      <vt:lpstr>Asynchronous Initiation and Callback: Basic Idea</vt:lpstr>
      <vt:lpstr>Outline</vt:lpstr>
      <vt:lpstr>Asynchronous Channel using Future/Completion Handler</vt:lpstr>
      <vt:lpstr>Asynchronous I/O</vt:lpstr>
      <vt:lpstr>Example Async Calls</vt:lpstr>
      <vt:lpstr>PowerPoint Presentation</vt:lpstr>
      <vt:lpstr>Asynchronous Channel Implementation</vt:lpstr>
      <vt:lpstr>Summary: Event-Driven (Asynchronous) Programming</vt:lpstr>
      <vt:lpstr>Problems of Event-Driven Server</vt:lpstr>
      <vt:lpstr>Summary: Architecture</vt:lpstr>
      <vt:lpstr>Summary: The High-Performance Network Servers Journey</vt:lpstr>
      <vt:lpstr>Beyond Class: Design Patterns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383</cp:revision>
  <cp:lastPrinted>2017-10-05T21:20:21Z</cp:lastPrinted>
  <dcterms:created xsi:type="dcterms:W3CDTF">2006-08-16T00:00:00Z</dcterms:created>
  <dcterms:modified xsi:type="dcterms:W3CDTF">2022-10-26T15:04:53Z</dcterms:modified>
  <cp:category/>
</cp:coreProperties>
</file>