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6602" r:id="rId2"/>
    <p:sldMasterId id="2147486735" r:id="rId3"/>
  </p:sldMasterIdLst>
  <p:notesMasterIdLst>
    <p:notesMasterId r:id="rId52"/>
  </p:notesMasterIdLst>
  <p:handoutMasterIdLst>
    <p:handoutMasterId r:id="rId53"/>
  </p:handoutMasterIdLst>
  <p:sldIdLst>
    <p:sldId id="659" r:id="rId4"/>
    <p:sldId id="997" r:id="rId5"/>
    <p:sldId id="964" r:id="rId6"/>
    <p:sldId id="955" r:id="rId7"/>
    <p:sldId id="967" r:id="rId8"/>
    <p:sldId id="965" r:id="rId9"/>
    <p:sldId id="1123" r:id="rId10"/>
    <p:sldId id="1085" r:id="rId11"/>
    <p:sldId id="1086" r:id="rId12"/>
    <p:sldId id="1087" r:id="rId13"/>
    <p:sldId id="1088" r:id="rId14"/>
    <p:sldId id="1089" r:id="rId15"/>
    <p:sldId id="1108" r:id="rId16"/>
    <p:sldId id="1091" r:id="rId17"/>
    <p:sldId id="1092" r:id="rId18"/>
    <p:sldId id="1093" r:id="rId19"/>
    <p:sldId id="1094" r:id="rId20"/>
    <p:sldId id="1095" r:id="rId21"/>
    <p:sldId id="1109" r:id="rId22"/>
    <p:sldId id="1124" r:id="rId23"/>
    <p:sldId id="1080" r:id="rId24"/>
    <p:sldId id="1034" r:id="rId25"/>
    <p:sldId id="1098" r:id="rId26"/>
    <p:sldId id="1036" r:id="rId27"/>
    <p:sldId id="1035" r:id="rId28"/>
    <p:sldId id="1040" r:id="rId29"/>
    <p:sldId id="1015" r:id="rId30"/>
    <p:sldId id="1016" r:id="rId31"/>
    <p:sldId id="1125" r:id="rId32"/>
    <p:sldId id="1018" r:id="rId33"/>
    <p:sldId id="1019" r:id="rId34"/>
    <p:sldId id="1020" r:id="rId35"/>
    <p:sldId id="1126" r:id="rId36"/>
    <p:sldId id="1110" r:id="rId37"/>
    <p:sldId id="1022" r:id="rId38"/>
    <p:sldId id="1023" r:id="rId39"/>
    <p:sldId id="1114" r:id="rId40"/>
    <p:sldId id="1025" r:id="rId41"/>
    <p:sldId id="1026" r:id="rId42"/>
    <p:sldId id="1119" r:id="rId43"/>
    <p:sldId id="1100" r:id="rId44"/>
    <p:sldId id="1029" r:id="rId45"/>
    <p:sldId id="738" r:id="rId46"/>
    <p:sldId id="998" r:id="rId47"/>
    <p:sldId id="818" r:id="rId48"/>
    <p:sldId id="968" r:id="rId49"/>
    <p:sldId id="819" r:id="rId50"/>
    <p:sldId id="820" r:id="rId51"/>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13"/>
    <p:restoredTop sz="93773"/>
  </p:normalViewPr>
  <p:slideViewPr>
    <p:cSldViewPr snapToGrid="0">
      <p:cViewPr varScale="1">
        <p:scale>
          <a:sx n="88" d="100"/>
          <a:sy n="88" d="100"/>
        </p:scale>
        <p:origin x="512" y="184"/>
      </p:cViewPr>
      <p:guideLst>
        <p:guide orient="horz" pos="2160"/>
        <p:guide pos="2880"/>
      </p:guideLst>
    </p:cSldViewPr>
  </p:slideViewPr>
  <p:notesTextViewPr>
    <p:cViewPr>
      <p:scale>
        <a:sx n="100" d="100"/>
        <a:sy n="100" d="100"/>
      </p:scale>
      <p:origin x="0" y="0"/>
    </p:cViewPr>
  </p:notesTextViewPr>
  <p:sorterViewPr>
    <p:cViewPr>
      <p:scale>
        <a:sx n="169" d="100"/>
        <a:sy n="169" d="100"/>
      </p:scale>
      <p:origin x="0" y="17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B772FFF-56AC-6848-BA9A-1781F1C5920C}" type="slidenum">
              <a:rPr lang="en-US" altLang="en-US"/>
              <a:pPr>
                <a:defRPr/>
              </a:pPr>
              <a:t>‹#›</a:t>
            </a:fld>
            <a:endParaRPr lang="en-US" altLang="en-US"/>
          </a:p>
        </p:txBody>
      </p:sp>
    </p:spTree>
    <p:extLst>
      <p:ext uri="{BB962C8B-B14F-4D97-AF65-F5344CB8AC3E}">
        <p14:creationId xmlns:p14="http://schemas.microsoft.com/office/powerpoint/2010/main" val="346373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9521AF4-B8E3-2845-8E78-2606D55F22DB}" type="slidenum">
              <a:rPr lang="en-US" altLang="en-US"/>
              <a:pPr>
                <a:defRPr/>
              </a:pPr>
              <a:t>‹#›</a:t>
            </a:fld>
            <a:endParaRPr lang="en-US" altLang="en-US"/>
          </a:p>
        </p:txBody>
      </p:sp>
    </p:spTree>
    <p:extLst>
      <p:ext uri="{BB962C8B-B14F-4D97-AF65-F5344CB8AC3E}">
        <p14:creationId xmlns:p14="http://schemas.microsoft.com/office/powerpoint/2010/main" val="140629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063561C-AB04-144F-B059-39AAB3E9A95A}" type="slidenum">
              <a:rPr lang="en-US" altLang="en-US" sz="1300"/>
              <a:pPr/>
              <a:t>1</a:t>
            </a:fld>
            <a:endParaRPr lang="en-US" altLang="en-US" sz="13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81110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11</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81634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F1101D8-8D31-344E-9940-E1AAAB80AC18}" type="slidenum">
              <a:rPr lang="en-US" altLang="en-US" sz="1300">
                <a:solidFill>
                  <a:srgbClr val="000000"/>
                </a:solidFill>
                <a:latin typeface="Times New Roman" charset="0"/>
              </a:rPr>
              <a:pPr/>
              <a:t>12</a:t>
            </a:fld>
            <a:endParaRPr lang="en-US" altLang="en-US" sz="1300">
              <a:solidFill>
                <a:srgbClr val="000000"/>
              </a:solidFill>
              <a:latin typeface="Times New Roman"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76890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13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470429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3DC348A-B4E1-0241-B83F-D78E91936343}" type="slidenum">
              <a:rPr lang="en-US" altLang="en-US" sz="1300">
                <a:solidFill>
                  <a:srgbClr val="000000"/>
                </a:solidFill>
                <a:latin typeface="Times New Roman" charset="0"/>
              </a:rPr>
              <a:pPr/>
              <a:t>14</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457935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1703CC81-E58F-CE49-9A9F-FF139D4D8A05}" type="slidenum">
              <a:rPr lang="en-US" altLang="en-US" sz="1300">
                <a:solidFill>
                  <a:srgbClr val="000000"/>
                </a:solidFill>
                <a:latin typeface="Times New Roman" charset="0"/>
              </a:rPr>
              <a:pPr/>
              <a:t>15</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5053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36923F9-1325-814B-BE60-CC2FF405F374}" type="slidenum">
              <a:rPr lang="en-US" altLang="en-US" sz="1300">
                <a:solidFill>
                  <a:srgbClr val="000000"/>
                </a:solidFill>
                <a:latin typeface="Times New Roman" charset="0"/>
              </a:rPr>
              <a:pPr/>
              <a:t>16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390442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228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DEAEDBC-04C5-3042-A470-0354B8A463E8}" type="slidenum">
              <a:rPr lang="en-US" altLang="en-US" sz="1300">
                <a:solidFill>
                  <a:srgbClr val="000000"/>
                </a:solidFill>
                <a:latin typeface="Times New Roman" charset="0"/>
              </a:rPr>
              <a:pPr/>
              <a:t>17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48602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249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7E4CC18-42E8-5243-81AA-A4E7CA462324}" type="slidenum">
              <a:rPr lang="en-US" altLang="en-US" sz="1300">
                <a:solidFill>
                  <a:srgbClr val="000000"/>
                </a:solidFill>
                <a:latin typeface="Times New Roman" charset="0"/>
              </a:rPr>
              <a:pPr/>
              <a:t>18</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34965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19</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133152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20</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11286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55409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310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BFA86D27-603B-2A40-87F9-A6FD4D59DF2D}" type="slidenum">
              <a:rPr lang="en-US" altLang="en-US" sz="1300">
                <a:solidFill>
                  <a:srgbClr val="000000"/>
                </a:solidFill>
                <a:latin typeface="Times New Roman" charset="0"/>
              </a:rPr>
              <a:pPr/>
              <a:t>22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4186491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Before failure: </a:t>
            </a:r>
          </a:p>
          <a:p>
            <a:r>
              <a:rPr lang="en-US" altLang="en-US">
                <a:latin typeface="Times New Roman" charset="0"/>
                <a:ea typeface="ＭＳ Ｐゴシック" charset="-128"/>
              </a:rPr>
              <a:t>- dB &lt; dA</a:t>
            </a:r>
          </a:p>
          <a:p>
            <a:r>
              <a:rPr lang="en-US" altLang="en-US">
                <a:latin typeface="Times New Roman" charset="0"/>
                <a:ea typeface="ＭＳ Ｐゴシック" charset="-128"/>
              </a:rPr>
              <a:t>- dB &gt;= dC &gt;= dD &gt;= dE &gt;= dA</a:t>
            </a:r>
          </a:p>
        </p:txBody>
      </p:sp>
      <p:sp>
        <p:nvSpPr>
          <p:cNvPr id="1372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3CB5A8C-E0D8-1848-9918-05B080CE2D5E}" type="slidenum">
              <a:rPr lang="en-US" altLang="en-US" sz="1300">
                <a:solidFill>
                  <a:srgbClr val="000000"/>
                </a:solidFill>
                <a:latin typeface="Times New Roman" charset="0"/>
              </a:rPr>
              <a:pPr/>
              <a:t>23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876968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351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B72164B-DF8B-5E42-8181-FEF558E401C1}" type="slidenum">
              <a:rPr lang="en-US" altLang="en-US" sz="1300">
                <a:solidFill>
                  <a:srgbClr val="000000"/>
                </a:solidFill>
                <a:latin typeface="Times New Roman" charset="0"/>
              </a:rPr>
              <a:pPr/>
              <a:t>24</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2233215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331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0F331F4-7B99-3D4B-BD3E-647EC1997DD7}" type="slidenum">
              <a:rPr lang="en-US" altLang="en-US" sz="1300">
                <a:solidFill>
                  <a:srgbClr val="000000"/>
                </a:solidFill>
                <a:latin typeface="Times New Roman" charset="0"/>
              </a:rPr>
              <a:pPr/>
              <a:t>25</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9421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26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2281194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27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926221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6212D1E-FC8B-4B47-9BBF-933F05E75297}" type="slidenum">
              <a:rPr lang="en-US" altLang="en-US" sz="1300">
                <a:solidFill>
                  <a:srgbClr val="000000"/>
                </a:solidFill>
                <a:latin typeface="Times New Roman" charset="0"/>
              </a:rPr>
              <a:pPr/>
              <a:t>28</a:t>
            </a:fld>
            <a:endParaRPr lang="en-US" altLang="en-US" sz="1300">
              <a:solidFill>
                <a:srgbClr val="000000"/>
              </a:solidFill>
              <a:latin typeface="Times New Roman"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137488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29</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23638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0BE1BFA6-977A-C340-82B7-E15C7C72C7FA}" type="slidenum">
              <a:rPr lang="en-US" altLang="en-US">
                <a:solidFill>
                  <a:srgbClr val="000000"/>
                </a:solidFill>
                <a:latin typeface="Times New Roman" charset="0"/>
              </a:rPr>
              <a:pPr/>
              <a:t>30</a:t>
            </a:fld>
            <a:endParaRPr lang="en-US" altLang="en-US">
              <a:solidFill>
                <a:srgbClr val="000000"/>
              </a:solidFill>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442780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31</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83957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C34FB14C-9556-284B-95AC-9D8CCB98219A}" type="slidenum">
              <a:rPr lang="en-US" altLang="en-US" sz="1200">
                <a:solidFill>
                  <a:srgbClr val="000000"/>
                </a:solidFill>
              </a:rPr>
              <a:pPr/>
              <a:t>4</a:t>
            </a:fld>
            <a:endParaRPr lang="en-US" altLang="en-US" sz="120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96230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32</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908075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33</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90469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D6827B2-894B-0A47-B6C2-D8634E969BDB}" type="slidenum">
              <a:rPr lang="en-US" altLang="en-US" sz="1300">
                <a:solidFill>
                  <a:srgbClr val="000000"/>
                </a:solidFill>
                <a:latin typeface="Times New Roman" charset="0"/>
              </a:rPr>
              <a:pPr/>
              <a:t>34</a:t>
            </a:fld>
            <a:endParaRPr lang="en-US" altLang="en-US" sz="1300">
              <a:solidFill>
                <a:srgbClr val="000000"/>
              </a:solidFill>
              <a:latin typeface="Times New Roman"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Need to setup order: Right after said a link is up, it became down</a:t>
            </a:r>
          </a:p>
          <a:p>
            <a:r>
              <a:rPr lang="en-US" altLang="en-US">
                <a:latin typeface="Times New Roman" charset="0"/>
                <a:ea typeface="ＭＳ Ｐゴシック" charset="-128"/>
              </a:rPr>
              <a:t> solution: sequence#</a:t>
            </a:r>
          </a:p>
          <a:p>
            <a:pPr lvl="1"/>
            <a:r>
              <a:rPr lang="en-US" altLang="zh-CN">
                <a:latin typeface="Times New Roman" charset="0"/>
                <a:ea typeface="宋体" charset="-122"/>
              </a:rPr>
              <a:t>ordering of events (link up and down)</a:t>
            </a:r>
          </a:p>
          <a:p>
            <a:pPr lvl="1"/>
            <a:r>
              <a:rPr lang="en-US" altLang="zh-CN">
                <a:latin typeface="Times New Roman" charset="0"/>
                <a:ea typeface="宋体" charset="-122"/>
              </a:rPr>
              <a:t>network partitioning and then merge</a:t>
            </a:r>
          </a:p>
          <a:p>
            <a:endParaRPr lang="en-US" altLang="en-US">
              <a:latin typeface="Times New Roman" charset="0"/>
              <a:ea typeface="ＭＳ Ｐゴシック" charset="-128"/>
            </a:endParaRPr>
          </a:p>
          <a:p>
            <a:endParaRPr lang="en-US" altLang="en-US">
              <a:latin typeface="Times New Roman" charset="0"/>
              <a:ea typeface="ＭＳ Ｐゴシック" charset="-128"/>
            </a:endParaRPr>
          </a:p>
          <a:p>
            <a:r>
              <a:rPr lang="en-US" altLang="en-US">
                <a:latin typeface="Times New Roman" charset="0"/>
                <a:ea typeface="ＭＳ Ｐゴシック" charset="-128"/>
              </a:rPr>
              <a:t>  sequence# corruption: age</a:t>
            </a:r>
          </a:p>
          <a:p>
            <a:endParaRPr lang="en-US" altLang="en-US">
              <a:latin typeface="Times New Roman" charset="0"/>
              <a:ea typeface="ＭＳ Ｐゴシック" charset="-128"/>
            </a:endParaRPr>
          </a:p>
          <a:p>
            <a:r>
              <a:rPr lang="en-US" altLang="en-US">
                <a:latin typeface="Times New Roman" charset="0"/>
                <a:ea typeface="ＭＳ Ｐゴシック" charset="-128"/>
              </a:rPr>
              <a:t>Partition: periodical rebroadcast</a:t>
            </a:r>
          </a:p>
          <a:p>
            <a:endParaRPr lang="en-US" altLang="en-US">
              <a:latin typeface="Times New Roman" charset="0"/>
              <a:ea typeface="ＭＳ Ｐゴシック" charset="-128"/>
            </a:endParaRPr>
          </a:p>
          <a:p>
            <a:r>
              <a:rPr lang="en-US" altLang="en-US">
                <a:latin typeface="Times New Roman" charset="0"/>
                <a:ea typeface="ＭＳ Ｐゴシック" charset="-128"/>
              </a:rPr>
              <a:t>Failure</a:t>
            </a:r>
          </a:p>
        </p:txBody>
      </p:sp>
    </p:spTree>
    <p:extLst>
      <p:ext uri="{BB962C8B-B14F-4D97-AF65-F5344CB8AC3E}">
        <p14:creationId xmlns:p14="http://schemas.microsoft.com/office/powerpoint/2010/main" val="1960737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2145011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3830942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EB01F3-9A46-D545-B763-7F9B4804C314}" type="slidenum">
              <a:rPr lang="en-US" altLang="en-US" sz="1300">
                <a:solidFill>
                  <a:srgbClr val="000000"/>
                </a:solidFill>
                <a:latin typeface="Times New Roman" charset="0"/>
              </a:rPr>
              <a:pPr/>
              <a:t>38</a:t>
            </a:fld>
            <a:endParaRPr lang="en-US" altLang="en-US" sz="1300">
              <a:solidFill>
                <a:srgbClr val="000000"/>
              </a:solidFill>
              <a:latin typeface="Times New Roman"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045584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39</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60881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40</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137121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FD2A5AF5-B315-C344-98AE-00A5EC822D91}" type="slidenum">
              <a:rPr lang="en-US" altLang="en-US" sz="1300">
                <a:solidFill>
                  <a:srgbClr val="000000"/>
                </a:solidFill>
                <a:latin typeface="Times New Roman" charset="0"/>
              </a:rPr>
              <a:pPr/>
              <a:t>41</a:t>
            </a:fld>
            <a:endParaRPr lang="en-US" altLang="en-US" sz="1300">
              <a:solidFill>
                <a:srgbClr val="000000"/>
              </a:solidFill>
              <a:latin typeface="Times New Roman" charset="0"/>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992683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a:latin typeface="Times New Roman" charset="0"/>
                <a:ea typeface="宋体" charset="-122"/>
              </a:rPr>
              <a:t>Simplicity</a:t>
            </a:r>
          </a:p>
          <a:p>
            <a:pPr marL="0" lvl="1"/>
            <a:r>
              <a:rPr lang="en-US" altLang="en-US">
                <a:latin typeface="Times New Roman" charset="0"/>
                <a:ea typeface="宋体" charset="-122"/>
              </a:rPr>
              <a:t>churns before convergence</a:t>
            </a:r>
          </a:p>
          <a:p>
            <a:pPr lvl="2"/>
            <a:r>
              <a:rPr lang="en-US" altLang="en-US">
                <a:latin typeface="Times New Roman" charset="0"/>
                <a:ea typeface="宋体" charset="-122"/>
              </a:rPr>
              <a:t>path exploration; counting-to-infinity</a:t>
            </a:r>
          </a:p>
          <a:p>
            <a:pPr marL="0" lvl="1"/>
            <a:r>
              <a:rPr lang="en-US" altLang="en-US">
                <a:latin typeface="Times New Roman" charset="0"/>
                <a:ea typeface="宋体" charset="-122"/>
              </a:rPr>
              <a:t>not enough information when making routing decision (only next-hops and their distance estimates) </a:t>
            </a:r>
          </a:p>
          <a:p>
            <a:pPr marL="0" lvl="1">
              <a:buFontTx/>
              <a:buChar char="-"/>
            </a:pPr>
            <a:endParaRPr lang="en-US" altLang="zh-CN">
              <a:latin typeface="Times New Roman" charset="0"/>
              <a:ea typeface="宋体" charset="-122"/>
            </a:endParaRP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IGRP:</a:t>
            </a:r>
          </a:p>
          <a:p>
            <a:pPr>
              <a:buFontTx/>
              <a:buChar char="-"/>
            </a:pPr>
            <a:r>
              <a:rPr lang="en-US" altLang="en-US">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42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32573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5</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6306524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 1988 RFC1058 OSFPv2: RFC2328</a:t>
            </a:r>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solidFill>
                  <a:srgbClr val="000000"/>
                </a:solidFill>
              </a:rPr>
              <a:pPr>
                <a:defRPr/>
              </a:pPr>
              <a:t>43</a:t>
            </a:fld>
            <a:endParaRPr lang="en-US">
              <a:solidFill>
                <a:srgbClr val="000000"/>
              </a:solidFill>
            </a:endParaRPr>
          </a:p>
        </p:txBody>
      </p:sp>
    </p:spTree>
    <p:extLst>
      <p:ext uri="{BB962C8B-B14F-4D97-AF65-F5344CB8AC3E}">
        <p14:creationId xmlns:p14="http://schemas.microsoft.com/office/powerpoint/2010/main" val="1529077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44</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301312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69CB42D-343A-1245-8E25-614F7F3CD0EB}" type="slidenum">
              <a:rPr lang="en-US" altLang="en-US" sz="1300">
                <a:solidFill>
                  <a:srgbClr val="000000"/>
                </a:solidFill>
                <a:latin typeface="Times New Roman" charset="0"/>
              </a:rPr>
              <a:pPr/>
              <a:t>45</a:t>
            </a:fld>
            <a:endParaRPr lang="en-US" altLang="en-US" sz="1300">
              <a:solidFill>
                <a:srgbClr val="000000"/>
              </a:solidFill>
              <a:latin typeface="Times New Roman" charset="0"/>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ea typeface="ＭＳ Ｐゴシック" charset="-128"/>
              </a:rPr>
              <a:t>DV</a:t>
            </a:r>
            <a:r>
              <a:rPr lang="en-US" altLang="zh-CN" dirty="0">
                <a:latin typeface="Times New Roman" charset="0"/>
                <a:ea typeface="ＭＳ Ｐゴシック" charset="-128"/>
              </a:rPr>
              <a:t>:</a:t>
            </a:r>
            <a:r>
              <a:rPr lang="zh-CN" altLang="en-US" dirty="0">
                <a:latin typeface="Times New Roman" charset="0"/>
                <a:ea typeface="ＭＳ Ｐゴシック" charset="-128"/>
              </a:rPr>
              <a:t> </a:t>
            </a:r>
            <a:r>
              <a:rPr lang="en-US" altLang="zh-CN" dirty="0">
                <a:latin typeface="Times New Roman" charset="0"/>
                <a:ea typeface="ＭＳ Ｐゴシック" charset="-128"/>
              </a:rPr>
              <a:t>so</a:t>
            </a:r>
            <a:r>
              <a:rPr lang="zh-CN" altLang="en-US" dirty="0">
                <a:latin typeface="Times New Roman" charset="0"/>
                <a:ea typeface="ＭＳ Ｐゴシック" charset="-128"/>
              </a:rPr>
              <a:t> </a:t>
            </a:r>
            <a:r>
              <a:rPr lang="en-US" altLang="zh-CN" dirty="0">
                <a:latin typeface="Times New Roman" charset="0"/>
                <a:ea typeface="ＭＳ Ｐゴシック" charset="-128"/>
              </a:rPr>
              <a:t>many</a:t>
            </a:r>
            <a:r>
              <a:rPr lang="zh-CN" altLang="en-US" dirty="0">
                <a:latin typeface="Times New Roman" charset="0"/>
                <a:ea typeface="ＭＳ Ｐゴシック" charset="-128"/>
              </a:rPr>
              <a:t> </a:t>
            </a:r>
            <a:r>
              <a:rPr lang="en-US" altLang="zh-CN" dirty="0">
                <a:latin typeface="Times New Roman" charset="0"/>
                <a:ea typeface="ＭＳ Ｐゴシック" charset="-128"/>
              </a:rPr>
              <a:t>loops,</a:t>
            </a:r>
            <a:r>
              <a:rPr lang="zh-CN" altLang="en-US" dirty="0">
                <a:latin typeface="Times New Roman" charset="0"/>
                <a:ea typeface="ＭＳ Ｐゴシック" charset="-128"/>
              </a:rPr>
              <a:t> </a:t>
            </a:r>
            <a:endParaRPr lang="en-US" altLang="zh-CN" dirty="0">
              <a:latin typeface="Times New Roman" charset="0"/>
              <a:ea typeface="ＭＳ Ｐゴシック" charset="-128"/>
            </a:endParaRPr>
          </a:p>
          <a:p>
            <a:r>
              <a:rPr lang="en-US" altLang="zh-CN" dirty="0">
                <a:latin typeface="Times New Roman" charset="0"/>
                <a:ea typeface="ＭＳ Ｐゴシック" charset="-128"/>
              </a:rPr>
              <a:t>LS/DV:</a:t>
            </a:r>
            <a:r>
              <a:rPr lang="zh-CN" altLang="en-US" dirty="0">
                <a:latin typeface="Times New Roman" charset="0"/>
                <a:ea typeface="ＭＳ Ｐゴシック" charset="-128"/>
              </a:rPr>
              <a:t> </a:t>
            </a:r>
            <a:r>
              <a:rPr lang="en-US" altLang="zh-CN" dirty="0">
                <a:latin typeface="Times New Roman" charset="0"/>
                <a:ea typeface="ＭＳ Ｐゴシック" charset="-128"/>
              </a:rPr>
              <a:t>scalability</a:t>
            </a:r>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4906946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Other</a:t>
            </a:r>
            <a:r>
              <a:rPr lang="zh-CN" altLang="en-US" dirty="0"/>
              <a:t> </a:t>
            </a:r>
            <a:r>
              <a:rPr lang="en-US" altLang="zh-CN" dirty="0"/>
              <a:t>than</a:t>
            </a:r>
            <a:r>
              <a:rPr lang="zh-CN" altLang="en-US" dirty="0"/>
              <a:t> </a:t>
            </a:r>
            <a:r>
              <a:rPr lang="en-US" altLang="zh-CN" dirty="0"/>
              <a:t>scale,</a:t>
            </a:r>
            <a:r>
              <a:rPr lang="zh-CN" altLang="en-US" dirty="0"/>
              <a:t> </a:t>
            </a:r>
            <a:r>
              <a:rPr lang="en-US" altLang="zh-CN" dirty="0"/>
              <a:t>what</a:t>
            </a:r>
            <a:r>
              <a:rPr lang="zh-CN" altLang="en-US" dirty="0"/>
              <a:t> </a:t>
            </a:r>
            <a:r>
              <a:rPr lang="en-US" altLang="zh-CN" dirty="0"/>
              <a:t>else?</a:t>
            </a:r>
            <a:endParaRPr lang="en-US" dirty="0"/>
          </a:p>
        </p:txBody>
      </p:sp>
      <p:sp>
        <p:nvSpPr>
          <p:cNvPr id="4" name="Slide Number Placeholder 3"/>
          <p:cNvSpPr>
            <a:spLocks noGrp="1"/>
          </p:cNvSpPr>
          <p:nvPr>
            <p:ph type="sldNum" sz="quarter" idx="5"/>
          </p:nvPr>
        </p:nvSpPr>
        <p:spPr/>
        <p:txBody>
          <a:bodyPr/>
          <a:lstStyle/>
          <a:p>
            <a:pPr>
              <a:defRPr/>
            </a:pPr>
            <a:fld id="{F9521AF4-B8E3-2845-8E78-2606D55F22DB}" type="slidenum">
              <a:rPr lang="en-US" altLang="en-US" smtClean="0"/>
              <a:pPr>
                <a:defRPr/>
              </a:pPr>
              <a:t>46</a:t>
            </a:fld>
            <a:endParaRPr lang="en-US" altLang="en-US"/>
          </a:p>
        </p:txBody>
      </p:sp>
    </p:spTree>
    <p:extLst>
      <p:ext uri="{BB962C8B-B14F-4D97-AF65-F5344CB8AC3E}">
        <p14:creationId xmlns:p14="http://schemas.microsoft.com/office/powerpoint/2010/main" val="768096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Rot="1" noChangeAspect="1" noChangeArrowheads="1" noTextEdit="1"/>
          </p:cNvSpPr>
          <p:nvPr>
            <p:ph type="sldImg"/>
          </p:nvPr>
        </p:nvSpPr>
        <p:spPr>
          <a:ln/>
        </p:spPr>
      </p:sp>
      <p:sp>
        <p:nvSpPr>
          <p:cNvPr id="176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charset="0"/>
              <a:ea typeface="ＭＳ Ｐゴシック" charset="-128"/>
            </a:endParaRPr>
          </a:p>
        </p:txBody>
      </p:sp>
    </p:spTree>
    <p:extLst>
      <p:ext uri="{BB962C8B-B14F-4D97-AF65-F5344CB8AC3E}">
        <p14:creationId xmlns:p14="http://schemas.microsoft.com/office/powerpoint/2010/main" val="6925441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24F184D-1A82-574E-A96E-0D80A1BA6DD3}" type="slidenum">
              <a:rPr lang="en-US" altLang="en-US" sz="1300">
                <a:solidFill>
                  <a:srgbClr val="000000"/>
                </a:solidFill>
                <a:latin typeface="Times New Roman" charset="0"/>
              </a:rPr>
              <a:pPr/>
              <a:t>48</a:t>
            </a:fld>
            <a:endParaRPr lang="en-US" altLang="en-US" sz="1300">
              <a:solidFill>
                <a:srgbClr val="000000"/>
              </a:solidFill>
              <a:latin typeface="Times New Roman" charset="0"/>
            </a:endParaRP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9172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6</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5624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7</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656963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044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49DF54-8653-9848-A0DA-D4F2CC9425C7}" type="slidenum">
              <a:rPr lang="en-US" altLang="en-US" sz="1300">
                <a:solidFill>
                  <a:srgbClr val="000000"/>
                </a:solidFill>
                <a:latin typeface="Times New Roman" charset="0"/>
              </a:rPr>
              <a:pPr/>
              <a:t>8</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182950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6A6A5A8-0D75-3F48-9D9A-CF15626B687E}" type="slidenum">
              <a:rPr lang="en-US" altLang="en-US" sz="1300">
                <a:solidFill>
                  <a:srgbClr val="000000"/>
                </a:solidFill>
                <a:latin typeface="Times New Roman" charset="0"/>
              </a:rPr>
              <a:pPr/>
              <a:t>9</a:t>
            </a:fld>
            <a:endParaRPr lang="en-US" altLang="en-US" sz="1300">
              <a:solidFill>
                <a:srgbClr val="000000"/>
              </a:solidFill>
              <a:latin typeface="Times New Roman"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15630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9796495-66C3-C842-993F-CB47F3940A70}" type="slidenum">
              <a:rPr lang="en-US" altLang="en-US" sz="1300">
                <a:solidFill>
                  <a:srgbClr val="000000"/>
                </a:solidFill>
                <a:latin typeface="Times New Roman" charset="0"/>
              </a:rPr>
              <a:pPr/>
              <a:t>10</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04615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67E25477-570A-574E-BFD8-3C04BAEC83D6}" type="slidenum">
              <a:rPr lang="en-US" altLang="en-US"/>
              <a:pPr>
                <a:defRPr/>
              </a:pPr>
              <a:t>‹#›</a:t>
            </a:fld>
            <a:endParaRPr lang="en-US" altLang="en-US"/>
          </a:p>
        </p:txBody>
      </p:sp>
    </p:spTree>
    <p:extLst>
      <p:ext uri="{BB962C8B-B14F-4D97-AF65-F5344CB8AC3E}">
        <p14:creationId xmlns:p14="http://schemas.microsoft.com/office/powerpoint/2010/main" val="145626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E7A88E1-3493-094B-BBE0-33571CF5A3D6}" type="slidenum">
              <a:rPr lang="en-US" altLang="en-US"/>
              <a:pPr>
                <a:defRPr/>
              </a:pPr>
              <a:t>‹#›</a:t>
            </a:fld>
            <a:endParaRPr lang="en-US" altLang="en-US"/>
          </a:p>
        </p:txBody>
      </p:sp>
    </p:spTree>
    <p:extLst>
      <p:ext uri="{BB962C8B-B14F-4D97-AF65-F5344CB8AC3E}">
        <p14:creationId xmlns:p14="http://schemas.microsoft.com/office/powerpoint/2010/main" val="183452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C996EF2-2073-9B4C-969F-2FC55B7D8C5F}" type="slidenum">
              <a:rPr lang="en-US" altLang="en-US"/>
              <a:pPr>
                <a:defRPr/>
              </a:pPr>
              <a:t>‹#›</a:t>
            </a:fld>
            <a:endParaRPr lang="en-US" altLang="en-US"/>
          </a:p>
        </p:txBody>
      </p:sp>
    </p:spTree>
    <p:extLst>
      <p:ext uri="{BB962C8B-B14F-4D97-AF65-F5344CB8AC3E}">
        <p14:creationId xmlns:p14="http://schemas.microsoft.com/office/powerpoint/2010/main" val="137895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64B0F64-89EF-7A42-892D-484BAB952423}"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A3492EE-3409-4449-A1A9-21803391433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413" y="990600"/>
            <a:ext cx="4351337"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90600"/>
            <a:ext cx="4352925"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643B7268-F349-8842-B2C6-E5D994E4AE3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4E0BDCD-C9B5-0945-AF7F-3E94AA7ADACD}"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09F64BDA-7C03-0348-A74F-EE75429B1384}"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0B5A099-68A2-044B-9162-510493F6B079}"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D3A41906-1694-444C-9BC0-9D3A13E9E15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064D8F-4295-8242-A77D-B1CA32EE69EA}" type="slidenum">
              <a:rPr lang="en-US" altLang="en-US"/>
              <a:pPr>
                <a:defRPr/>
              </a:pPr>
              <a:t>‹#›</a:t>
            </a:fld>
            <a:endParaRPr lang="en-US" altLang="en-US"/>
          </a:p>
        </p:txBody>
      </p:sp>
    </p:spTree>
    <p:extLst>
      <p:ext uri="{BB962C8B-B14F-4D97-AF65-F5344CB8AC3E}">
        <p14:creationId xmlns:p14="http://schemas.microsoft.com/office/powerpoint/2010/main" val="57573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F9CB2A15-B8E4-7E4F-8BA5-A4DAD477726A}"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72D7EECA-1C83-6C45-83D6-4D079D0FAF5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76200"/>
            <a:ext cx="2212975"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413" y="76200"/>
            <a:ext cx="6491287"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AC140D7-3C71-1742-AEFB-F5B5412C9B0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28588" y="6400800"/>
            <a:ext cx="1905000" cy="304800"/>
          </a:xfrm>
        </p:spPr>
        <p:txBody>
          <a:bodyPr/>
          <a:lstStyle>
            <a:lvl1pPr>
              <a:defRPr/>
            </a:lvl1pPr>
          </a:lstStyle>
          <a:p>
            <a:pPr>
              <a:defRPr/>
            </a:pPr>
            <a:fld id="{65C94A1E-3510-F44F-BED8-FBEFB14C509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EBFA1101-3B89-2B43-90D7-C4A0513ED85C}" type="slidenum">
              <a:rPr lang="en-US" altLang="en-US"/>
              <a:pPr/>
              <a:t>‹#›</a:t>
            </a:fld>
            <a:endParaRPr lang="en-US" alt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372D49E-1E31-4048-B438-B7275D106FE3}" type="slidenum">
              <a:rPr lang="en-US" altLang="en-US"/>
              <a:pPr/>
              <a:t>‹#›</a:t>
            </a:fld>
            <a:endParaRPr lang="en-US" alt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E741EAE-8B6A-9E47-9641-B6869C65A797}" type="slidenum">
              <a:rPr lang="en-US" altLang="en-US"/>
              <a:pPr/>
              <a:t>‹#›</a:t>
            </a:fld>
            <a:endParaRPr lang="en-US" alt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9BD5DA67-4185-AE44-8FA3-7DC56551373B}" type="slidenum">
              <a:rPr lang="en-US" altLang="en-US"/>
              <a:pPr/>
              <a:t>‹#›</a:t>
            </a:fld>
            <a:endParaRPr lang="en-US" alt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30328E6-E6C9-AF47-9D23-D68D93803F3A}" type="slidenum">
              <a:rPr lang="en-US" altLang="en-US"/>
              <a:pPr/>
              <a:t>‹#›</a:t>
            </a:fld>
            <a:endParaRPr lang="en-US" altLang="en-US"/>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63057FF-E529-CB42-B598-BCFAE87965C9}" type="slidenum">
              <a:rPr lang="en-US" altLang="en-US"/>
              <a:pPr/>
              <a:t>‹#›</a:t>
            </a:fld>
            <a:endParaRPr lang="en-US"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109A5C9-A8EF-A349-ADE4-D1809ABD3458}" type="slidenum">
              <a:rPr lang="en-US" altLang="en-US"/>
              <a:pPr>
                <a:defRPr/>
              </a:pPr>
              <a:t>‹#›</a:t>
            </a:fld>
            <a:endParaRPr lang="en-US" altLang="en-US"/>
          </a:p>
        </p:txBody>
      </p:sp>
    </p:spTree>
    <p:extLst>
      <p:ext uri="{BB962C8B-B14F-4D97-AF65-F5344CB8AC3E}">
        <p14:creationId xmlns:p14="http://schemas.microsoft.com/office/powerpoint/2010/main" val="202416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08C2F51-A38B-A44D-9E69-2739398A7D19}" type="slidenum">
              <a:rPr lang="en-US" altLang="en-US"/>
              <a:pPr/>
              <a:t>‹#›</a:t>
            </a:fld>
            <a:endParaRPr lang="en-US" altLang="en-US"/>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48A95C4-6146-F24C-BB5F-C2903501EBA1}" type="slidenum">
              <a:rPr lang="en-US" altLang="en-US"/>
              <a:pPr/>
              <a:t>‹#›</a:t>
            </a:fld>
            <a:endParaRPr lang="en-US" alt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0DC1CAE-4BE1-B14A-9718-F9C1FFB4C450}" type="slidenum">
              <a:rPr lang="en-US" altLang="en-US"/>
              <a:pPr/>
              <a:t>‹#›</a:t>
            </a:fld>
            <a:endParaRPr lang="en-US" alt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09C169F-09AF-6A42-B6A9-DB9C75DA7BDE}" type="slidenum">
              <a:rPr lang="en-US" altLang="en-US"/>
              <a:pPr/>
              <a:t>‹#›</a:t>
            </a:fld>
            <a:endParaRPr lang="en-US" alt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11F9FA-EF77-A64B-BBF3-AB6C6025112F}" type="slidenum">
              <a:rPr lang="en-US" altLang="en-US"/>
              <a:pPr/>
              <a:t>‹#›</a:t>
            </a:fld>
            <a:endParaRPr lang="en-US"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1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C0B7C4A-3D24-BF4E-AD68-38F839912630}" type="slidenum">
              <a:rPr lang="en-US" altLang="en-US"/>
              <a:pPr>
                <a:defRPr/>
              </a:pPr>
              <a:t>‹#›</a:t>
            </a:fld>
            <a:endParaRPr lang="en-US" altLang="en-US"/>
          </a:p>
        </p:txBody>
      </p:sp>
    </p:spTree>
    <p:extLst>
      <p:ext uri="{BB962C8B-B14F-4D97-AF65-F5344CB8AC3E}">
        <p14:creationId xmlns:p14="http://schemas.microsoft.com/office/powerpoint/2010/main" val="185256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8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C29189E-5B48-B544-9DD9-12B6B151D4B2}" type="slidenum">
              <a:rPr lang="en-US" altLang="en-US"/>
              <a:pPr>
                <a:defRPr/>
              </a:pPr>
              <a:t>‹#›</a:t>
            </a:fld>
            <a:endParaRPr lang="en-US" altLang="en-US"/>
          </a:p>
        </p:txBody>
      </p:sp>
    </p:spTree>
    <p:extLst>
      <p:ext uri="{BB962C8B-B14F-4D97-AF65-F5344CB8AC3E}">
        <p14:creationId xmlns:p14="http://schemas.microsoft.com/office/powerpoint/2010/main" val="189947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50ADCF-D9B3-9242-B607-A3B2552A0810}" type="slidenum">
              <a:rPr lang="en-US" altLang="en-US"/>
              <a:pPr>
                <a:defRPr/>
              </a:pPr>
              <a:t>‹#›</a:t>
            </a:fld>
            <a:endParaRPr lang="en-US" altLang="en-US"/>
          </a:p>
        </p:txBody>
      </p:sp>
    </p:spTree>
    <p:extLst>
      <p:ext uri="{BB962C8B-B14F-4D97-AF65-F5344CB8AC3E}">
        <p14:creationId xmlns:p14="http://schemas.microsoft.com/office/powerpoint/2010/main" val="205313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7C3A836-715B-104F-9C69-7C89C2B7A431}" type="slidenum">
              <a:rPr lang="en-US" altLang="en-US"/>
              <a:pPr>
                <a:defRPr/>
              </a:pPr>
              <a:t>‹#›</a:t>
            </a:fld>
            <a:endParaRPr lang="en-US" altLang="en-US"/>
          </a:p>
        </p:txBody>
      </p:sp>
    </p:spTree>
    <p:extLst>
      <p:ext uri="{BB962C8B-B14F-4D97-AF65-F5344CB8AC3E}">
        <p14:creationId xmlns:p14="http://schemas.microsoft.com/office/powerpoint/2010/main" val="13220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92074A-70EF-DC48-9B97-1DF5E3264BFB}"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6453" r:id="rId1"/>
    <p:sldLayoutId id="2147486454" r:id="rId2"/>
    <p:sldLayoutId id="2147486455" r:id="rId3"/>
    <p:sldLayoutId id="2147486517" r:id="rId4"/>
    <p:sldLayoutId id="2147486456" r:id="rId5"/>
    <p:sldLayoutId id="2147486518" r:id="rId6"/>
    <p:sldLayoutId id="2147486457" r:id="rId7"/>
    <p:sldLayoutId id="2147486458" r:id="rId8"/>
    <p:sldLayoutId id="2147486459" r:id="rId9"/>
    <p:sldLayoutId id="2147486460" r:id="rId10"/>
    <p:sldLayoutId id="2147486461"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9144000" cy="804863"/>
          </a:xfrm>
          <a:prstGeom prst="rect">
            <a:avLst/>
          </a:prstGeom>
          <a:solidFill>
            <a:srgbClr val="0F4D92"/>
          </a:solidFill>
          <a:ln w="9525" cap="flat" cmpd="sng" algn="ctr">
            <a:solidFill>
              <a:schemeClr val="tx1">
                <a:lumMod val="50000"/>
                <a:lumOff val="50000"/>
              </a:schemeClr>
            </a:solidFill>
            <a:prstDash val="solid"/>
            <a:round/>
            <a:headEnd type="none" w="med" len="med"/>
            <a:tailEnd type="none" w="med" len="med"/>
          </a:ln>
          <a:effectLst/>
        </p:spPr>
        <p:txBody>
          <a:bodyPr/>
          <a:lstStyle/>
          <a:p>
            <a:pPr>
              <a:defRPr/>
            </a:pPr>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26" name="Rectangle 2"/>
          <p:cNvSpPr>
            <a:spLocks noGrp="1" noChangeArrowheads="1"/>
          </p:cNvSpPr>
          <p:nvPr>
            <p:ph type="title"/>
          </p:nvPr>
        </p:nvSpPr>
        <p:spPr bwMode="auto">
          <a:xfrm>
            <a:off x="256874" y="85614"/>
            <a:ext cx="8562466"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25413" y="990600"/>
            <a:ext cx="8856662" cy="5334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p:nvCxnSpPr>
        <p:spPr bwMode="auto">
          <a:xfrm flipV="1">
            <a:off x="0" y="6583363"/>
            <a:ext cx="9144000" cy="17462"/>
          </a:xfrm>
          <a:prstGeom prst="line">
            <a:avLst/>
          </a:prstGeom>
          <a:noFill/>
          <a:ln w="50800" cmpd="dbl">
            <a:solidFill>
              <a:schemeClr val="tx1"/>
            </a:solidFill>
            <a:round/>
            <a:headEnd/>
            <a:tailEnd/>
          </a:ln>
          <a:extLst>
            <a:ext uri="{909E8E84-426E-40dd-AFC4-6F175D3DCCD1}">
              <a14:hiddenFill xmlns:a14="http://schemas.microsoft.com/office/drawing/2010/main" xmlns="">
                <a:noFill/>
              </a14:hiddenFill>
            </a:ext>
          </a:extLst>
        </p:spPr>
      </p:cxnSp>
      <p:sp>
        <p:nvSpPr>
          <p:cNvPr id="9" name="Slide Number Placeholder 11"/>
          <p:cNvSpPr>
            <a:spLocks noGrp="1"/>
          </p:cNvSpPr>
          <p:nvPr>
            <p:ph type="sldNum" sz="quarter" idx="4"/>
          </p:nvPr>
        </p:nvSpPr>
        <p:spPr>
          <a:xfrm>
            <a:off x="7159625" y="6549672"/>
            <a:ext cx="1905000" cy="304800"/>
          </a:xfrm>
          <a:prstGeom prst="rect">
            <a:avLst/>
          </a:prstGeom>
        </p:spPr>
        <p:txBody>
          <a:bodyPr/>
          <a:lstStyle>
            <a:lvl1pPr algn="r" eaLnBrk="0" hangingPunct="0">
              <a:defRPr sz="1600">
                <a:effectLst>
                  <a:outerShdw blurRad="38100" dist="38100" dir="2700000" algn="tl">
                    <a:srgbClr val="000000">
                      <a:alpha val="43137"/>
                    </a:srgbClr>
                  </a:outerShdw>
                </a:effectLst>
              </a:defRPr>
            </a:lvl1pPr>
          </a:lstStyle>
          <a:p>
            <a:pPr>
              <a:defRPr/>
            </a:pPr>
            <a:fld id="{28174B04-4DAE-EB42-9616-9AE45265018B}" type="slidenum">
              <a:rPr lang="en-US" baseline="-25000">
                <a:solidFill>
                  <a:prstClr val="black"/>
                </a:solidFill>
                <a:latin typeface="Arial" charset="0"/>
                <a:ea typeface="ＭＳ Ｐゴシック" charset="0"/>
                <a:cs typeface="ＭＳ Ｐゴシック" charset="0"/>
              </a:rPr>
              <a:pPr>
                <a:defRPr/>
              </a:pPr>
              <a:t>‹#›</a:t>
            </a:fld>
            <a:endParaRPr lang="en-US" baseline="-25000">
              <a:solidFill>
                <a:srgbClr val="EEECE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301346002"/>
      </p:ext>
    </p:extLst>
  </p:cSld>
  <p:clrMap bg1="lt1" tx1="dk1" bg2="lt2" tx2="dk2" accent1="accent1" accent2="accent2" accent3="accent3" accent4="accent4" accent5="accent5" accent6="accent6" hlink="hlink" folHlink="folHlink"/>
  <p:sldLayoutIdLst>
    <p:sldLayoutId id="2147486603" r:id="rId1"/>
    <p:sldLayoutId id="2147486604" r:id="rId2"/>
    <p:sldLayoutId id="2147486605" r:id="rId3"/>
    <p:sldLayoutId id="2147486606" r:id="rId4"/>
    <p:sldLayoutId id="2147486607" r:id="rId5"/>
    <p:sldLayoutId id="2147486608" r:id="rId6"/>
    <p:sldLayoutId id="2147486609" r:id="rId7"/>
    <p:sldLayoutId id="2147486610" r:id="rId8"/>
    <p:sldLayoutId id="2147486611" r:id="rId9"/>
    <p:sldLayoutId id="2147486612" r:id="rId10"/>
    <p:sldLayoutId id="2147486613" r:id="rId11"/>
    <p:sldLayoutId id="2147486614" r:id="rId12"/>
  </p:sldLayoutIdLst>
  <p:hf hdr="0" ftr="0" dt="0"/>
  <p:txStyles>
    <p:titleStyle>
      <a:lvl1pPr algn="ctr" rtl="0" eaLnBrk="0" fontAlgn="base" hangingPunct="0">
        <a:spcBef>
          <a:spcPct val="0"/>
        </a:spcBef>
        <a:spcAft>
          <a:spcPct val="0"/>
        </a:spcAft>
        <a:defRPr sz="4400">
          <a:solidFill>
            <a:srgbClr val="F3F3F3"/>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DB0C4F42-14FE-D843-B94B-A03DFB48A9A6}"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365627575"/>
      </p:ext>
    </p:extLst>
  </p:cSld>
  <p:clrMap bg1="lt1" tx1="dk1" bg2="lt2" tx2="dk2" accent1="accent1" accent2="accent2" accent3="accent3" accent4="accent4" accent5="accent5" accent6="accent6" hlink="hlink" folHlink="folHlink"/>
  <p:sldLayoutIdLst>
    <p:sldLayoutId id="2147486736" r:id="rId1"/>
    <p:sldLayoutId id="2147486737" r:id="rId2"/>
    <p:sldLayoutId id="2147486738" r:id="rId3"/>
    <p:sldLayoutId id="2147486739" r:id="rId4"/>
    <p:sldLayoutId id="2147486740" r:id="rId5"/>
    <p:sldLayoutId id="2147486741" r:id="rId6"/>
    <p:sldLayoutId id="2147486742" r:id="rId7"/>
    <p:sldLayoutId id="2147486743" r:id="rId8"/>
    <p:sldLayoutId id="2147486744" r:id="rId9"/>
    <p:sldLayoutId id="2147486745" r:id="rId10"/>
    <p:sldLayoutId id="214748674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22.tiff"/><Relationship Id="rId5" Type="http://schemas.openxmlformats.org/officeDocument/2006/relationships/image" Target="../media/image21.png"/><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5.xml"/><Relationship Id="rId1" Type="http://schemas.openxmlformats.org/officeDocument/2006/relationships/vmlDrawing" Target="../drawings/vmlDrawing4.vml"/><Relationship Id="rId5" Type="http://schemas.openxmlformats.org/officeDocument/2006/relationships/image" Target="../media/image21.png"/><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Layer:</a:t>
            </a:r>
            <a:br>
              <a:rPr lang="en-US" altLang="en-US" dirty="0">
                <a:ea typeface="ＭＳ Ｐゴシック" charset="-128"/>
              </a:rPr>
            </a:br>
            <a:r>
              <a:rPr lang="en-US" altLang="en-US" sz="2800" dirty="0">
                <a:ea typeface="ＭＳ Ｐゴシック" charset="-128"/>
              </a:rPr>
              <a:t>D</a:t>
            </a:r>
            <a:r>
              <a:rPr lang="en-US" altLang="zh-CN" sz="2800" dirty="0">
                <a:ea typeface="ＭＳ Ｐゴシック" charset="-128"/>
              </a:rPr>
              <a:t>istance</a:t>
            </a:r>
            <a:r>
              <a:rPr lang="zh-CN" altLang="en-US" sz="2800" dirty="0">
                <a:ea typeface="ＭＳ Ｐゴシック" charset="-128"/>
              </a:rPr>
              <a:t> </a:t>
            </a:r>
            <a:r>
              <a:rPr lang="en-US" altLang="zh-CN" sz="2800" dirty="0">
                <a:ea typeface="ＭＳ Ｐゴシック" charset="-128"/>
              </a:rPr>
              <a:t>Vector</a:t>
            </a:r>
            <a:r>
              <a:rPr lang="zh-CN" altLang="en-US" sz="2800" dirty="0">
                <a:ea typeface="ＭＳ Ｐゴシック" charset="-128"/>
              </a:rPr>
              <a:t> </a:t>
            </a:r>
            <a:r>
              <a:rPr lang="en-US" altLang="zh-CN" sz="2800" dirty="0">
                <a:ea typeface="ＭＳ Ｐゴシック" charset="-128"/>
              </a:rPr>
              <a:t>Routing,</a:t>
            </a:r>
            <a:r>
              <a:rPr lang="zh-CN" altLang="en-US" sz="2800" dirty="0">
                <a:ea typeface="ＭＳ Ｐゴシック" charset="-128"/>
              </a:rPr>
              <a:t> </a:t>
            </a:r>
            <a:r>
              <a:rPr lang="en-US" altLang="zh-CN" sz="2800" dirty="0">
                <a:ea typeface="ＭＳ Ｐゴシック" charset="-128"/>
              </a:rPr>
              <a:t>Link</a:t>
            </a:r>
            <a:r>
              <a:rPr lang="zh-CN" altLang="en-US" sz="2800" dirty="0">
                <a:ea typeface="ＭＳ Ｐゴシック" charset="-128"/>
              </a:rPr>
              <a:t> </a:t>
            </a:r>
            <a:r>
              <a:rPr lang="en-US" altLang="zh-CN" sz="2800" dirty="0">
                <a:ea typeface="ＭＳ Ｐゴシック" charset="-128"/>
              </a:rPr>
              <a:t>State</a:t>
            </a:r>
            <a:r>
              <a:rPr lang="zh-CN" altLang="en-US" sz="2800" dirty="0">
                <a:ea typeface="ＭＳ Ｐゴシック" charset="-128"/>
              </a:rPr>
              <a:t> </a:t>
            </a:r>
            <a:r>
              <a:rPr lang="en-US" altLang="zh-CN" sz="2800" dirty="0">
                <a:ea typeface="ＭＳ Ｐゴシック" charset="-128"/>
              </a:rPr>
              <a:t>Routing</a:t>
            </a:r>
            <a:br>
              <a:rPr lang="en-US" altLang="en-US" dirty="0">
                <a:ea typeface="ＭＳ Ｐゴシック" charset="-128"/>
              </a:rPr>
            </a:br>
            <a:r>
              <a:rPr lang="en-US" altLang="en-US" sz="2800" dirty="0">
                <a:ea typeface="ＭＳ Ｐゴシック" charset="-128"/>
              </a:rPr>
              <a:t>Global Internet Routing (Interdomain, BGP)</a:t>
            </a:r>
          </a:p>
        </p:txBody>
      </p:sp>
      <p:sp>
        <p:nvSpPr>
          <p:cNvPr id="5" name="Rectangle 5">
            <a:extLst>
              <a:ext uri="{FF2B5EF4-FFF2-40B4-BE49-F238E27FC236}">
                <a16:creationId xmlns:a16="http://schemas.microsoft.com/office/drawing/2014/main" id="{355C19EE-5057-3741-9888-07E4FA378190}"/>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a:t>
            </a:r>
            <a:r>
              <a:rPr lang="en-US" altLang="zh-CN" sz="2400" kern="0" dirty="0">
                <a:ea typeface="ＭＳ Ｐゴシック" charset="-128"/>
              </a:rPr>
              <a:t>2</a:t>
            </a:r>
            <a:r>
              <a:rPr lang="en-US" altLang="x-none" sz="2400" kern="0" dirty="0">
                <a:ea typeface="ＭＳ Ｐゴシック" charset="-128"/>
              </a:rPr>
              <a:t>/</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24</a:t>
            </a:r>
            <a:r>
              <a:rPr lang="en-US" altLang="x-none" sz="2400" kern="0" dirty="0">
                <a:ea typeface="ＭＳ Ｐゴシック" charset="-128"/>
              </a:rPr>
              <a:t>/20</a:t>
            </a:r>
            <a:r>
              <a:rPr lang="en-US" altLang="zh-CN" sz="2400" kern="0" dirty="0">
                <a:ea typeface="ＭＳ Ｐゴシック" charset="-128"/>
              </a:rPr>
              <a:t>22</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D186988B-B288-4248-AFBA-06EC93B58183}"/>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07522" name="Title 1"/>
          <p:cNvSpPr>
            <a:spLocks noGrp="1"/>
          </p:cNvSpPr>
          <p:nvPr>
            <p:ph type="title"/>
          </p:nvPr>
        </p:nvSpPr>
        <p:spPr/>
        <p:txBody>
          <a:bodyPr/>
          <a:lstStyle/>
          <a:p>
            <a:r>
              <a:rPr lang="en-US" altLang="en-US">
                <a:ea typeface="ＭＳ Ｐゴシック" charset="-128"/>
              </a:rPr>
              <a:t>Example</a:t>
            </a:r>
          </a:p>
        </p:txBody>
      </p:sp>
      <p:sp>
        <p:nvSpPr>
          <p:cNvPr id="107523"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4F9392B-BF45-1949-B4F9-37136852A231}" type="slidenum">
              <a:rPr lang="en-US" altLang="en-US" sz="1400">
                <a:solidFill>
                  <a:srgbClr val="000000"/>
                </a:solidFill>
                <a:latin typeface="Times New Roman" charset="0"/>
              </a:rPr>
              <a:pPr/>
              <a:t>10</a:t>
            </a:fld>
            <a:endParaRPr lang="en-US" altLang="en-US" sz="1400">
              <a:solidFill>
                <a:srgbClr val="000000"/>
              </a:solidFill>
              <a:latin typeface="Times New Roman" charset="0"/>
            </a:endParaRPr>
          </a:p>
        </p:txBody>
      </p:sp>
      <p:sp>
        <p:nvSpPr>
          <p:cNvPr id="107524"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5"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6"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7527"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1379594">
            <a:off x="3387725" y="2886075"/>
            <a:ext cx="557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2" name="Rectangle 1"/>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779761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11</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10" name="Rectangle 9"/>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1766547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en-US" altLang="zh-CN" sz="3600" dirty="0">
                <a:ea typeface="宋体" charset="-122"/>
              </a:rPr>
              <a:t>DSDV: Update Alg.</a:t>
            </a:r>
            <a:endParaRPr lang="en-US" altLang="en-US" sz="3600" dirty="0">
              <a:ea typeface="ＭＳ Ｐゴシック" charset="-128"/>
            </a:endParaRPr>
          </a:p>
        </p:txBody>
      </p:sp>
      <mc:AlternateContent xmlns:mc="http://schemas.openxmlformats.org/markup-compatibility/2006" xmlns:a14="http://schemas.microsoft.com/office/drawing/2010/main">
        <mc:Choice Requires="a14">
          <p:sp>
            <p:nvSpPr>
              <p:cNvPr id="111618" name="Rectangle 3"/>
              <p:cNvSpPr>
                <a:spLocks noGrp="1" noChangeArrowheads="1"/>
              </p:cNvSpPr>
              <p:nvPr>
                <p:ph type="body" idx="1"/>
              </p:nvPr>
            </p:nvSpPr>
            <p:spPr>
              <a:xfrm>
                <a:off x="533400" y="1487488"/>
                <a:ext cx="8051800" cy="5126037"/>
              </a:xfrm>
              <a:noFill/>
            </p:spPr>
            <p:txBody>
              <a:bodyPr/>
              <a:lstStyle/>
              <a:p>
                <a:pPr>
                  <a:buFont typeface="Wingdings" pitchFamily="2" charset="2"/>
                  <a:buChar char="q"/>
                </a:pPr>
                <a:r>
                  <a:rPr lang="en-US" altLang="zh-CN" dirty="0">
                    <a:ea typeface="宋体" charset="-122"/>
                  </a:rPr>
                  <a:t>Consider simple version, no optimization</a:t>
                </a:r>
              </a:p>
              <a:p>
                <a:pPr>
                  <a:buFont typeface="Wingdings" pitchFamily="2" charset="2"/>
                  <a:buChar char="q"/>
                </a:pPr>
                <a:r>
                  <a:rPr lang="en-US" altLang="zh-CN" dirty="0">
                    <a:ea typeface="宋体" charset="-122"/>
                  </a:rPr>
                  <a:t>Update after receiving a message</a:t>
                </a:r>
              </a:p>
              <a:p>
                <a:pPr lvl="1">
                  <a:buFont typeface="Courier New" panose="02070309020205020404" pitchFamily="49" charset="0"/>
                  <a:buChar char="o"/>
                </a:pPr>
                <a:r>
                  <a:rPr lang="en-US" altLang="zh-CN" dirty="0">
                    <a:ea typeface="宋体" charset="-122"/>
                  </a:rPr>
                  <a:t>assume B sends to A its current state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1">
                  <a:buFont typeface="Courier New" panose="02070309020205020404" pitchFamily="49" charset="0"/>
                  <a:buChar char="o"/>
                </a:pPr>
                <a:r>
                  <a:rPr lang="en-US" altLang="zh-CN" dirty="0">
                    <a:ea typeface="宋体" charset="-122"/>
                  </a:rPr>
                  <a:t>when A receives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3"/>
                <a:r>
                  <a:rPr lang="en-US" altLang="zh-CN" sz="2400" dirty="0">
                    <a:latin typeface="Times New Roman" charset="0"/>
                    <a:ea typeface="宋体" charset="-122"/>
                  </a:rPr>
                  <a:t>if S</a:t>
                </a:r>
                <a:r>
                  <a:rPr lang="en-US" altLang="zh-CN" sz="2400" baseline="30000" dirty="0">
                    <a:latin typeface="Times New Roman" charset="0"/>
                    <a:ea typeface="宋体" charset="-122"/>
                  </a:rPr>
                  <a:t>B  </a:t>
                </a:r>
                <a:r>
                  <a:rPr lang="en-US" altLang="zh-CN" sz="2400" dirty="0">
                    <a:latin typeface="Times New Roman" charset="0"/>
                    <a:ea typeface="宋体" charset="-122"/>
                    <a:sym typeface="Symbol" charset="2"/>
                  </a:rPr>
                  <a:t>&gt;</a:t>
                </a:r>
                <a:r>
                  <a:rPr lang="en-US" altLang="zh-CN" sz="2400" dirty="0">
                    <a:latin typeface="Times New Roman" charset="0"/>
                    <a:ea typeface="宋体" charset="-122"/>
                  </a:rPr>
                  <a:t> S</a:t>
                </a:r>
                <a:r>
                  <a:rPr lang="en-US" altLang="zh-CN" sz="2400" baseline="30000" dirty="0">
                    <a:latin typeface="Times New Roman" charset="0"/>
                    <a:ea typeface="宋体" charset="-122"/>
                  </a:rPr>
                  <a:t>A</a:t>
                </a:r>
                <a:r>
                  <a:rPr lang="en-US" altLang="zh-CN" sz="2400" dirty="0">
                    <a:latin typeface="Times New Roman" charset="0"/>
                    <a:ea typeface="宋体" charset="-122"/>
                  </a:rPr>
                  <a:t>, then  </a:t>
                </a:r>
                <a:br>
                  <a:rPr lang="en-US" altLang="zh-CN" sz="2400" dirty="0">
                    <a:latin typeface="Times New Roman" charset="0"/>
                    <a:ea typeface="宋体" charset="-122"/>
                  </a:rPr>
                </a:br>
                <a:r>
                  <a:rPr lang="en-US" altLang="zh-CN" sz="2400" b="1" dirty="0">
                    <a:solidFill>
                      <a:srgbClr val="FF0000"/>
                    </a:solidFill>
                    <a:latin typeface="Times New Roman" charset="0"/>
                    <a:ea typeface="宋体" charset="-122"/>
                  </a:rPr>
                  <a:t>// always update if a higher </a:t>
                </a:r>
                <a:r>
                  <a:rPr lang="en-US" altLang="zh-CN" sz="2400" b="1" dirty="0" err="1">
                    <a:solidFill>
                      <a:srgbClr val="FF0000"/>
                    </a:solidFill>
                    <a:latin typeface="Times New Roman" charset="0"/>
                    <a:ea typeface="宋体" charset="-122"/>
                  </a:rPr>
                  <a:t>seq</a:t>
                </a:r>
                <a:r>
                  <a:rPr lang="en-US" altLang="zh-CN" sz="2400" b="1" dirty="0">
                    <a:solidFill>
                      <a:srgbClr val="FF0000"/>
                    </a:solidFill>
                    <a:latin typeface="Times New Roman" charset="0"/>
                    <a:ea typeface="宋体" charset="-122"/>
                  </a:rPr>
                  <a:t>#</a:t>
                </a:r>
              </a:p>
              <a:p>
                <a:pPr lvl="4"/>
                <a:r>
                  <a:rPr lang="en-US" altLang="zh-CN" sz="2400" dirty="0">
                    <a:latin typeface="Times New Roman" charset="0"/>
                    <a:ea typeface="宋体" charset="-122"/>
                  </a:rPr>
                  <a:t>S</a:t>
                </a:r>
                <a:r>
                  <a:rPr lang="en-US" altLang="zh-CN" sz="2400" baseline="30000" dirty="0">
                    <a:latin typeface="Times New Roman" charset="0"/>
                    <a:ea typeface="宋体" charset="-122"/>
                  </a:rPr>
                  <a:t>A</a:t>
                </a:r>
                <a:r>
                  <a:rPr lang="en-US" altLang="zh-CN" sz="2400" dirty="0">
                    <a:latin typeface="Times New Roman" charset="0"/>
                    <a:ea typeface="宋体" charset="-122"/>
                  </a:rPr>
                  <a:t> = S</a:t>
                </a:r>
                <a:r>
                  <a:rPr lang="en-US" altLang="zh-CN" sz="2400" baseline="30000" dirty="0">
                    <a:latin typeface="Times New Roman" charset="0"/>
                    <a:ea typeface="宋体" charset="-122"/>
                  </a:rPr>
                  <a:t>B</a:t>
                </a:r>
              </a:p>
              <a:p>
                <a:pPr lvl="4"/>
                <a:r>
                  <a:rPr lang="en-US" altLang="zh-CN" sz="2400" dirty="0">
                    <a:latin typeface="Times New Roman" charset="0"/>
                    <a:ea typeface="宋体" charset="-122"/>
                  </a:rPr>
                  <a:t>if (d</a:t>
                </a:r>
                <a:r>
                  <a:rPr lang="en-US" altLang="zh-CN" sz="2400" baseline="30000" dirty="0">
                    <a:latin typeface="Times New Roman" charset="0"/>
                    <a:ea typeface="宋体" charset="-122"/>
                  </a:rPr>
                  <a:t>B</a:t>
                </a:r>
                <a:r>
                  <a:rPr lang="en-US" altLang="zh-CN" sz="2400" dirty="0">
                    <a:latin typeface="Times New Roman" charset="0"/>
                    <a:ea typeface="宋体" charset="-122"/>
                  </a:rPr>
                  <a:t> ==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sym typeface="Symbol" charset="2"/>
                  </a:rPr>
                  <a:t>;</a:t>
                </a:r>
                <a:r>
                  <a:rPr lang="en-US" altLang="zh-CN" sz="2400" dirty="0">
                    <a:latin typeface="Times New Roman" charset="0"/>
                    <a:ea typeface="宋体" charset="-122"/>
                  </a:rPr>
                  <a:t> else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a:t>
                </a:r>
              </a:p>
              <a:p>
                <a:pPr lvl="3"/>
                <a:r>
                  <a:rPr lang="en-US" altLang="zh-CN" sz="2400" dirty="0">
                    <a:latin typeface="Times New Roman" charset="0"/>
                    <a:ea typeface="宋体" charset="-122"/>
                  </a:rPr>
                  <a:t>else if S</a:t>
                </a:r>
                <a:r>
                  <a:rPr lang="en-US" altLang="zh-CN" sz="2400" baseline="30000" dirty="0">
                    <a:latin typeface="Times New Roman" charset="0"/>
                    <a:ea typeface="宋体" charset="-122"/>
                  </a:rPr>
                  <a:t>A </a:t>
                </a:r>
                <a:r>
                  <a:rPr lang="en-US" altLang="zh-CN" sz="2400" dirty="0">
                    <a:latin typeface="Times New Roman" charset="0"/>
                    <a:ea typeface="宋体" charset="-122"/>
                    <a:sym typeface="Symbol" charset="2"/>
                  </a:rPr>
                  <a:t>==</a:t>
                </a:r>
                <a:r>
                  <a:rPr lang="en-US" altLang="zh-CN" sz="2400" dirty="0">
                    <a:latin typeface="Times New Roman" charset="0"/>
                    <a:ea typeface="宋体" charset="-122"/>
                  </a:rPr>
                  <a:t> S</a:t>
                </a:r>
                <a:r>
                  <a:rPr lang="en-US" altLang="zh-CN" sz="2400" baseline="30000" dirty="0">
                    <a:latin typeface="Times New Roman" charset="0"/>
                    <a:ea typeface="宋体" charset="-122"/>
                  </a:rPr>
                  <a:t>B</a:t>
                </a:r>
                <a:r>
                  <a:rPr lang="en-US" altLang="zh-CN" sz="2400" dirty="0">
                    <a:latin typeface="Times New Roman" charset="0"/>
                    <a:ea typeface="宋体" charset="-122"/>
                  </a:rPr>
                  <a:t>, then</a:t>
                </a:r>
              </a:p>
              <a:p>
                <a:pPr lvl="4"/>
                <a:r>
                  <a:rPr lang="en-US" altLang="zh-CN" sz="2400" dirty="0">
                    <a:latin typeface="Times New Roman" charset="0"/>
                    <a:ea typeface="宋体" charset="-122"/>
                  </a:rPr>
                  <a:t>if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&gt; d</a:t>
                </a:r>
                <a:r>
                  <a:rPr lang="en-US" altLang="zh-CN" sz="2400" baseline="30000" dirty="0">
                    <a:latin typeface="Times New Roman" charset="0"/>
                    <a:ea typeface="宋体" charset="-122"/>
                  </a:rPr>
                  <a:t>B</a:t>
                </a:r>
                <a:r>
                  <a:rPr lang="en-US" altLang="zh-CN" sz="2400" dirty="0">
                    <a:latin typeface="Times New Roman" charset="0"/>
                    <a:ea typeface="宋体" charset="-122"/>
                  </a:rPr>
                  <a:t> + d(A,B) </a:t>
                </a:r>
                <a:br>
                  <a:rPr lang="en-US" altLang="zh-CN" sz="2400" dirty="0">
                    <a:latin typeface="Times New Roman" charset="0"/>
                    <a:ea typeface="宋体" charset="-122"/>
                  </a:rPr>
                </a:br>
                <a:r>
                  <a:rPr lang="en-US" altLang="zh-CN" b="1" dirty="0">
                    <a:solidFill>
                      <a:srgbClr val="FF0000"/>
                    </a:solidFill>
                    <a:latin typeface="Times New Roman" charset="0"/>
                    <a:ea typeface="宋体" charset="-122"/>
                  </a:rPr>
                  <a:t>// update for the same </a:t>
                </a:r>
                <a:r>
                  <a:rPr lang="en-US" altLang="zh-CN" b="1" dirty="0" err="1">
                    <a:solidFill>
                      <a:srgbClr val="FF0000"/>
                    </a:solidFill>
                    <a:latin typeface="Times New Roman" charset="0"/>
                    <a:ea typeface="宋体" charset="-122"/>
                  </a:rPr>
                  <a:t>seq</a:t>
                </a:r>
                <a:r>
                  <a:rPr lang="en-US" altLang="zh-CN" b="1" dirty="0">
                    <a:solidFill>
                      <a:srgbClr val="FF0000"/>
                    </a:solidFill>
                    <a:latin typeface="Times New Roman" charset="0"/>
                    <a:ea typeface="宋体" charset="-122"/>
                  </a:rPr>
                  <a:t># only if better route </a:t>
                </a:r>
                <a:br>
                  <a:rPr lang="en-US" altLang="zh-CN" b="1" dirty="0">
                    <a:solidFill>
                      <a:srgbClr val="FF0000"/>
                    </a:solidFill>
                    <a:latin typeface="Times New Roman" charset="0"/>
                    <a:ea typeface="宋体" charset="-122"/>
                  </a:rPr>
                </a:br>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 and uses B as next hop</a:t>
                </a:r>
                <a:endParaRPr lang="en-US" altLang="en-US" sz="2400" dirty="0">
                  <a:latin typeface="Times New Roman" charset="0"/>
                  <a:ea typeface="宋体" charset="-122"/>
                </a:endParaRPr>
              </a:p>
            </p:txBody>
          </p:sp>
        </mc:Choice>
        <mc:Fallback xmlns="">
          <p:sp>
            <p:nvSpPr>
              <p:cNvPr id="111618"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787" t="-1235" b="-2963"/>
                </a:stretch>
              </a:blipFill>
            </p:spPr>
            <p:txBody>
              <a:bodyPr/>
              <a:lstStyle/>
              <a:p>
                <a:r>
                  <a:rPr lang="en-US">
                    <a:noFill/>
                  </a:rPr>
                  <a:t> </a:t>
                </a:r>
              </a:p>
            </p:txBody>
          </p:sp>
        </mc:Fallback>
      </mc:AlternateContent>
      <p:grpSp>
        <p:nvGrpSpPr>
          <p:cNvPr id="111619" name="Group 4"/>
          <p:cNvGrpSpPr>
            <a:grpSpLocks/>
          </p:cNvGrpSpPr>
          <p:nvPr/>
        </p:nvGrpSpPr>
        <p:grpSpPr bwMode="auto">
          <a:xfrm>
            <a:off x="5772150" y="561975"/>
            <a:ext cx="2843213" cy="568325"/>
            <a:chOff x="3222" y="1424"/>
            <a:chExt cx="1791" cy="358"/>
          </a:xfrm>
        </p:grpSpPr>
        <p:sp>
          <p:nvSpPr>
            <p:cNvPr id="111622"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1623"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1624"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11620"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1621"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Tree>
    <p:extLst>
      <p:ext uri="{BB962C8B-B14F-4D97-AF65-F5344CB8AC3E}">
        <p14:creationId xmlns:p14="http://schemas.microsoft.com/office/powerpoint/2010/main" val="148889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13</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2" name="Rectangle 1"/>
          <p:cNvSpPr/>
          <p:nvPr/>
        </p:nvSpPr>
        <p:spPr>
          <a:xfrm>
            <a:off x="850129" y="5564613"/>
            <a:ext cx="7708084" cy="830997"/>
          </a:xfrm>
          <a:prstGeom prst="rect">
            <a:avLst/>
          </a:prstGeom>
        </p:spPr>
        <p:txBody>
          <a:bodyPr wrap="square">
            <a:spAutoFit/>
          </a:bodyPr>
          <a:lstStyle/>
          <a:p>
            <a:r>
              <a:rPr lang="en-US" altLang="zh-CN" dirty="0">
                <a:ea typeface="宋体" charset="-122"/>
              </a:rPr>
              <a:t>Exercise: update process after D increases its </a:t>
            </a:r>
            <a:r>
              <a:rPr lang="en-US" altLang="zh-CN" dirty="0" err="1">
                <a:ea typeface="宋体" charset="-122"/>
              </a:rPr>
              <a:t>seq</a:t>
            </a:r>
            <a:r>
              <a:rPr lang="en-US" altLang="zh-CN" dirty="0">
                <a:ea typeface="宋体" charset="-122"/>
              </a:rPr>
              <a:t># to next even number.</a:t>
            </a:r>
          </a:p>
        </p:txBody>
      </p:sp>
    </p:spTree>
    <p:extLst>
      <p:ext uri="{BB962C8B-B14F-4D97-AF65-F5344CB8AC3E}">
        <p14:creationId xmlns:p14="http://schemas.microsoft.com/office/powerpoint/2010/main" val="239221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533400" y="0"/>
            <a:ext cx="8326821" cy="1143000"/>
          </a:xfrm>
        </p:spPr>
        <p:txBody>
          <a:bodyPr/>
          <a:lstStyle/>
          <a:p>
            <a:r>
              <a:rPr lang="en-US" altLang="zh-CN" sz="3600" dirty="0">
                <a:ea typeface="宋体" charset="-122"/>
              </a:rPr>
              <a:t>Claim: </a:t>
            </a:r>
            <a:r>
              <a:rPr lang="en-US" altLang="zh-CN" sz="3600">
                <a:ea typeface="宋体" charset="-122"/>
              </a:rPr>
              <a:t>DSDV will NEVER Form a Loop</a:t>
            </a:r>
            <a:endParaRPr lang="en-US" altLang="en-US" sz="3600" dirty="0">
              <a:ea typeface="ＭＳ Ｐゴシック" charset="-128"/>
            </a:endParaRPr>
          </a:p>
        </p:txBody>
      </p:sp>
      <p:sp>
        <p:nvSpPr>
          <p:cNvPr id="115714" name="Rectangle 3"/>
          <p:cNvSpPr>
            <a:spLocks noGrp="1" noChangeArrowheads="1"/>
          </p:cNvSpPr>
          <p:nvPr>
            <p:ph type="body" idx="1"/>
          </p:nvPr>
        </p:nvSpPr>
        <p:spPr>
          <a:xfrm>
            <a:off x="533400" y="1314450"/>
            <a:ext cx="8051800" cy="5141913"/>
          </a:xfrm>
        </p:spPr>
        <p:txBody>
          <a:bodyPr/>
          <a:lstStyle/>
          <a:p>
            <a:pPr>
              <a:buFont typeface="Wingdings" pitchFamily="2" charset="2"/>
              <a:buChar char="q"/>
            </a:pPr>
            <a:r>
              <a:rPr lang="en-US" altLang="zh-CN" dirty="0">
                <a:ea typeface="宋体" charset="-122"/>
              </a:rPr>
              <a:t>Initially no loop (no one has next hop so no loop)</a:t>
            </a:r>
          </a:p>
          <a:p>
            <a:pPr>
              <a:buFont typeface="Wingdings" pitchFamily="2" charset="2"/>
              <a:buChar char="q"/>
            </a:pPr>
            <a:r>
              <a:rPr lang="en-US" altLang="zh-CN" dirty="0">
                <a:ea typeface="宋体" charset="-122"/>
              </a:rPr>
              <a:t>Derive contradiction if a loop forms after a node processes an update, </a:t>
            </a:r>
          </a:p>
          <a:p>
            <a:pPr lvl="1">
              <a:buFont typeface="Courier New" panose="02070309020205020404" pitchFamily="49" charset="0"/>
              <a:buChar char="o"/>
            </a:pPr>
            <a:r>
              <a:rPr lang="en-US" altLang="zh-CN" dirty="0">
                <a:ea typeface="宋体" charset="-122"/>
              </a:rPr>
              <a:t>e.g., when A receives the</a:t>
            </a:r>
            <a:br>
              <a:rPr lang="en-US" altLang="zh-CN" dirty="0">
                <a:ea typeface="宋体" charset="-122"/>
              </a:rPr>
            </a:br>
            <a:r>
              <a:rPr lang="en-US" altLang="zh-CN" dirty="0">
                <a:ea typeface="宋体" charset="-122"/>
              </a:rPr>
              <a:t>update from B, A decides </a:t>
            </a:r>
            <a:br>
              <a:rPr lang="en-US" altLang="zh-CN" dirty="0">
                <a:ea typeface="宋体" charset="-122"/>
              </a:rPr>
            </a:br>
            <a:r>
              <a:rPr lang="en-US" altLang="zh-CN" dirty="0">
                <a:ea typeface="宋体" charset="-122"/>
              </a:rPr>
              <a:t>to use B as next hop and </a:t>
            </a:r>
            <a:br>
              <a:rPr lang="en-US" altLang="zh-CN" dirty="0">
                <a:ea typeface="宋体" charset="-122"/>
              </a:rPr>
            </a:br>
            <a:r>
              <a:rPr lang="en-US" altLang="zh-CN" dirty="0">
                <a:ea typeface="宋体" charset="-122"/>
              </a:rPr>
              <a:t>forms a loop</a:t>
            </a:r>
          </a:p>
        </p:txBody>
      </p:sp>
      <p:sp>
        <p:nvSpPr>
          <p:cNvPr id="425988" name="Freeform 4"/>
          <p:cNvSpPr>
            <a:spLocks/>
          </p:cNvSpPr>
          <p:nvPr/>
        </p:nvSpPr>
        <p:spPr bwMode="auto">
          <a:xfrm>
            <a:off x="5737225" y="3863975"/>
            <a:ext cx="1389063" cy="182563"/>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425989" name="Freeform 5"/>
          <p:cNvSpPr>
            <a:spLocks/>
          </p:cNvSpPr>
          <p:nvPr/>
        </p:nvSpPr>
        <p:spPr bwMode="auto">
          <a:xfrm>
            <a:off x="5672138" y="364966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2" name="Group 6"/>
          <p:cNvGrpSpPr>
            <a:grpSpLocks/>
          </p:cNvGrpSpPr>
          <p:nvPr/>
        </p:nvGrpSpPr>
        <p:grpSpPr bwMode="auto">
          <a:xfrm>
            <a:off x="5238750" y="3895725"/>
            <a:ext cx="2408238" cy="1970088"/>
            <a:chOff x="1208" y="2888"/>
            <a:chExt cx="1517" cy="1241"/>
          </a:xfrm>
        </p:grpSpPr>
        <p:sp>
          <p:nvSpPr>
            <p:cNvPr id="115720"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1"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2"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3"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4"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5"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6"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7"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5728"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5729"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30"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426002" name="Text Box 18"/>
          <p:cNvSpPr txBox="1">
            <a:spLocks noChangeArrowheads="1"/>
          </p:cNvSpPr>
          <p:nvPr/>
        </p:nvSpPr>
        <p:spPr bwMode="auto">
          <a:xfrm>
            <a:off x="6208713" y="332898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1571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09E0761-84EE-DA44-ABF6-50F5A267746F}" type="slidenum">
              <a:rPr lang="en-US" altLang="en-US" sz="1400">
                <a:solidFill>
                  <a:srgbClr val="000000"/>
                </a:solidFill>
                <a:latin typeface="Times New Roman" charset="0"/>
              </a:rPr>
              <a:pPr/>
              <a:t>14</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539706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9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600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animBg="1"/>
      <p:bldP spid="425989" grpId="0" animBg="1"/>
      <p:bldP spid="4260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US" altLang="zh-CN">
                <a:ea typeface="宋体" charset="-122"/>
              </a:rPr>
              <a:t>Technique: Global Invariants</a:t>
            </a:r>
            <a:endParaRPr lang="en-US" altLang="en-US">
              <a:ea typeface="ＭＳ Ｐゴシック" charset="-128"/>
            </a:endParaRPr>
          </a:p>
        </p:txBody>
      </p:sp>
      <p:sp>
        <p:nvSpPr>
          <p:cNvPr id="117762" name="Rectangle 3"/>
          <p:cNvSpPr>
            <a:spLocks noGrp="1" noChangeArrowheads="1"/>
          </p:cNvSpPr>
          <p:nvPr>
            <p:ph type="body" idx="1"/>
          </p:nvPr>
        </p:nvSpPr>
        <p:spPr/>
        <p:txBody>
          <a:bodyPr/>
          <a:lstStyle/>
          <a:p>
            <a:pPr>
              <a:buFont typeface="Wingdings" pitchFamily="2" charset="2"/>
              <a:buChar char="q"/>
            </a:pPr>
            <a:r>
              <a:rPr lang="en-US" altLang="zh-CN" dirty="0">
                <a:solidFill>
                  <a:srgbClr val="FF0000"/>
                </a:solidFill>
                <a:ea typeface="宋体" charset="-122"/>
              </a:rPr>
              <a:t>Global Invariant</a:t>
            </a:r>
            <a:r>
              <a:rPr lang="en-US" altLang="zh-CN" dirty="0">
                <a:ea typeface="宋体" charset="-122"/>
              </a:rPr>
              <a:t> is a very effective method in understanding </a:t>
            </a:r>
            <a:r>
              <a:rPr lang="en-US" altLang="zh-CN" dirty="0">
                <a:solidFill>
                  <a:srgbClr val="FF0000"/>
                </a:solidFill>
                <a:ea typeface="宋体" charset="-122"/>
              </a:rPr>
              <a:t>safety</a:t>
            </a:r>
            <a:r>
              <a:rPr lang="en-US" altLang="zh-CN" dirty="0">
                <a:ea typeface="宋体" charset="-122"/>
              </a:rPr>
              <a:t> of distributed asynchronous protocols</a:t>
            </a:r>
          </a:p>
          <a:p>
            <a:pPr>
              <a:buFont typeface="Wingdings" pitchFamily="2" charset="2"/>
              <a:buChar char="q"/>
            </a:pPr>
            <a:r>
              <a:rPr lang="en-US" altLang="zh-CN" dirty="0">
                <a:ea typeface="宋体" charset="-122"/>
              </a:rPr>
              <a:t>Invariants are defined over the states of the distributed nodes</a:t>
            </a:r>
          </a:p>
          <a:p>
            <a:endParaRPr lang="en-US" altLang="zh-CN" dirty="0">
              <a:ea typeface="宋体" charset="-122"/>
            </a:endParaRPr>
          </a:p>
          <a:p>
            <a:endParaRPr lang="en-US" altLang="zh-CN" dirty="0">
              <a:ea typeface="宋体" charset="-122"/>
            </a:endParaRPr>
          </a:p>
          <a:p>
            <a:pPr>
              <a:buFont typeface="Wingdings" pitchFamily="2" charset="2"/>
              <a:buChar char="q"/>
            </a:pPr>
            <a:r>
              <a:rPr lang="en-US" altLang="zh-CN" dirty="0">
                <a:ea typeface="宋体" charset="-122"/>
              </a:rPr>
              <a:t>Consider any node B. </a:t>
            </a:r>
          </a:p>
          <a:p>
            <a:pPr>
              <a:buFont typeface="Wingdings" pitchFamily="2" charset="2"/>
              <a:buChar char="q"/>
            </a:pPr>
            <a:r>
              <a:rPr lang="en-US" altLang="zh-CN" dirty="0">
                <a:ea typeface="宋体" charset="-122"/>
              </a:rPr>
              <a:t>Let’s identify some invariants over the state of node B, i.e.,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endParaRPr lang="en-US" altLang="en-US" dirty="0">
              <a:ea typeface="ＭＳ Ｐゴシック" charset="-128"/>
            </a:endParaRPr>
          </a:p>
        </p:txBody>
      </p:sp>
      <p:sp>
        <p:nvSpPr>
          <p:cNvPr id="11776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5A0703E-13C7-9444-80A7-958B5F4FD04F}" type="slidenum">
              <a:rPr lang="en-US" altLang="en-US" sz="1400">
                <a:solidFill>
                  <a:srgbClr val="000000"/>
                </a:solidFill>
                <a:latin typeface="Times New Roman" charset="0"/>
              </a:rPr>
              <a:pPr/>
              <a:t>15</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97225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zh-CN">
                <a:ea typeface="宋体" charset="-122"/>
              </a:rPr>
              <a:t>Invariants of a Single Node B</a:t>
            </a:r>
            <a:endParaRPr lang="en-US" altLang="en-US">
              <a:ea typeface="ＭＳ Ｐゴシック" charset="-128"/>
            </a:endParaRPr>
          </a:p>
        </p:txBody>
      </p:sp>
      <p:sp>
        <p:nvSpPr>
          <p:cNvPr id="42803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Some invariants about the state of a node B</a:t>
            </a:r>
          </a:p>
          <a:p>
            <a:pPr lvl="1">
              <a:buFont typeface="Courier New" panose="02070309020205020404" pitchFamily="49" charset="0"/>
              <a:buChar char="o"/>
            </a:pPr>
            <a:r>
              <a:rPr lang="en-US" altLang="zh-CN" dirty="0">
                <a:ea typeface="宋体" charset="-122"/>
              </a:rPr>
              <a:t>[I1] S</a:t>
            </a:r>
            <a:r>
              <a:rPr lang="en-US" altLang="zh-CN" baseline="30000" dirty="0">
                <a:ea typeface="宋体" charset="-122"/>
              </a:rPr>
              <a:t>B</a:t>
            </a:r>
            <a:r>
              <a:rPr lang="en-US" altLang="zh-CN" dirty="0">
                <a:ea typeface="宋体" charset="-122"/>
              </a:rPr>
              <a:t> is non-decreasing</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buFont typeface="Courier New" panose="02070309020205020404" pitchFamily="49" charset="0"/>
              <a:buChar char="o"/>
            </a:pPr>
            <a:r>
              <a:rPr lang="en-US" altLang="zh-CN" dirty="0">
                <a:ea typeface="宋体" charset="-122"/>
              </a:rPr>
              <a:t>[I2] d</a:t>
            </a:r>
            <a:r>
              <a:rPr lang="en-US" altLang="zh-CN" baseline="30000" dirty="0">
                <a:ea typeface="宋体" charset="-122"/>
              </a:rPr>
              <a:t>B</a:t>
            </a:r>
            <a:r>
              <a:rPr lang="en-US" altLang="zh-CN" dirty="0">
                <a:ea typeface="宋体" charset="-122"/>
              </a:rPr>
              <a:t> is non-increasing </a:t>
            </a:r>
            <a:br>
              <a:rPr lang="en-US" altLang="zh-CN" dirty="0">
                <a:ea typeface="宋体" charset="-122"/>
              </a:rPr>
            </a:br>
            <a:r>
              <a:rPr lang="en-US" altLang="zh-CN" dirty="0">
                <a:ea typeface="宋体" charset="-122"/>
              </a:rPr>
              <a:t>for the same </a:t>
            </a:r>
            <a:br>
              <a:rPr lang="en-US" altLang="zh-CN" dirty="0">
                <a:ea typeface="宋体" charset="-122"/>
              </a:rPr>
            </a:br>
            <a:r>
              <a:rPr lang="en-US" altLang="zh-CN" dirty="0">
                <a:ea typeface="宋体" charset="-122"/>
              </a:rPr>
              <a:t>sequence number</a:t>
            </a:r>
            <a:endParaRPr lang="en-US" altLang="en-US" dirty="0">
              <a:ea typeface="ＭＳ Ｐゴシック" charset="-128"/>
            </a:endParaRPr>
          </a:p>
        </p:txBody>
      </p:sp>
      <p:sp>
        <p:nvSpPr>
          <p:cNvPr id="428036" name="Line 4"/>
          <p:cNvSpPr>
            <a:spLocks noChangeShapeType="1"/>
          </p:cNvSpPr>
          <p:nvPr/>
        </p:nvSpPr>
        <p:spPr bwMode="auto">
          <a:xfrm>
            <a:off x="6205538" y="21224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7" name="Line 5"/>
          <p:cNvSpPr>
            <a:spLocks noChangeShapeType="1"/>
          </p:cNvSpPr>
          <p:nvPr/>
        </p:nvSpPr>
        <p:spPr bwMode="auto">
          <a:xfrm>
            <a:off x="7278688" y="2100263"/>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8" name="Line 6"/>
          <p:cNvSpPr>
            <a:spLocks noChangeShapeType="1"/>
          </p:cNvSpPr>
          <p:nvPr/>
        </p:nvSpPr>
        <p:spPr bwMode="auto">
          <a:xfrm>
            <a:off x="7875588" y="21097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nvGrpSpPr>
          <p:cNvPr id="2" name="Group 7"/>
          <p:cNvGrpSpPr>
            <a:grpSpLocks/>
          </p:cNvGrpSpPr>
          <p:nvPr/>
        </p:nvGrpSpPr>
        <p:grpSpPr bwMode="auto">
          <a:xfrm>
            <a:off x="5313363" y="2173288"/>
            <a:ext cx="3373437" cy="950912"/>
            <a:chOff x="3347" y="1369"/>
            <a:chExt cx="2125" cy="599"/>
          </a:xfrm>
        </p:grpSpPr>
        <p:sp>
          <p:nvSpPr>
            <p:cNvPr id="119848" name="Line 8"/>
            <p:cNvSpPr>
              <a:spLocks noChangeShapeType="1"/>
            </p:cNvSpPr>
            <p:nvPr/>
          </p:nvSpPr>
          <p:spPr bwMode="auto">
            <a:xfrm>
              <a:off x="3347" y="1968"/>
              <a:ext cx="5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9" name="Line 9"/>
            <p:cNvSpPr>
              <a:spLocks noChangeShapeType="1"/>
            </p:cNvSpPr>
            <p:nvPr/>
          </p:nvSpPr>
          <p:spPr bwMode="auto">
            <a:xfrm>
              <a:off x="3902" y="1833"/>
              <a:ext cx="6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0" name="Line 10"/>
            <p:cNvSpPr>
              <a:spLocks noChangeShapeType="1"/>
            </p:cNvSpPr>
            <p:nvPr/>
          </p:nvSpPr>
          <p:spPr bwMode="auto">
            <a:xfrm flipV="1">
              <a:off x="4581" y="1627"/>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1" name="Line 11"/>
            <p:cNvSpPr>
              <a:spLocks noChangeShapeType="1"/>
            </p:cNvSpPr>
            <p:nvPr/>
          </p:nvSpPr>
          <p:spPr bwMode="auto">
            <a:xfrm flipV="1">
              <a:off x="4577" y="1604"/>
              <a:ext cx="381"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2" name="Line 12"/>
            <p:cNvSpPr>
              <a:spLocks noChangeShapeType="1"/>
            </p:cNvSpPr>
            <p:nvPr/>
          </p:nvSpPr>
          <p:spPr bwMode="auto">
            <a:xfrm flipV="1">
              <a:off x="4958" y="1379"/>
              <a:ext cx="0"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3" name="Line 13"/>
            <p:cNvSpPr>
              <a:spLocks noChangeShapeType="1"/>
            </p:cNvSpPr>
            <p:nvPr/>
          </p:nvSpPr>
          <p:spPr bwMode="auto">
            <a:xfrm>
              <a:off x="4968" y="1369"/>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4" name="Line 14"/>
            <p:cNvSpPr>
              <a:spLocks noChangeShapeType="1"/>
            </p:cNvSpPr>
            <p:nvPr/>
          </p:nvSpPr>
          <p:spPr bwMode="auto">
            <a:xfrm flipV="1">
              <a:off x="3909" y="1851"/>
              <a:ext cx="0" cy="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3" name="Group 15"/>
          <p:cNvGrpSpPr>
            <a:grpSpLocks/>
          </p:cNvGrpSpPr>
          <p:nvPr/>
        </p:nvGrpSpPr>
        <p:grpSpPr bwMode="auto">
          <a:xfrm>
            <a:off x="5257800" y="4392613"/>
            <a:ext cx="3463925" cy="1835150"/>
            <a:chOff x="3312" y="2767"/>
            <a:chExt cx="2182" cy="1156"/>
          </a:xfrm>
        </p:grpSpPr>
        <p:sp>
          <p:nvSpPr>
            <p:cNvPr id="119820" name="Line 16"/>
            <p:cNvSpPr>
              <a:spLocks noChangeShapeType="1"/>
            </p:cNvSpPr>
            <p:nvPr/>
          </p:nvSpPr>
          <p:spPr bwMode="auto">
            <a:xfrm>
              <a:off x="3312" y="3127"/>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1" name="Line 17"/>
            <p:cNvSpPr>
              <a:spLocks noChangeShapeType="1"/>
            </p:cNvSpPr>
            <p:nvPr/>
          </p:nvSpPr>
          <p:spPr bwMode="auto">
            <a:xfrm>
              <a:off x="3466" y="3117"/>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2" name="Line 18"/>
            <p:cNvSpPr>
              <a:spLocks noChangeShapeType="1"/>
            </p:cNvSpPr>
            <p:nvPr/>
          </p:nvSpPr>
          <p:spPr bwMode="auto">
            <a:xfrm>
              <a:off x="3466" y="321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3" name="Line 19"/>
            <p:cNvSpPr>
              <a:spLocks noChangeShapeType="1"/>
            </p:cNvSpPr>
            <p:nvPr/>
          </p:nvSpPr>
          <p:spPr bwMode="auto">
            <a:xfrm flipH="1">
              <a:off x="3558" y="3199"/>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4" name="Line 20"/>
            <p:cNvSpPr>
              <a:spLocks noChangeShapeType="1"/>
            </p:cNvSpPr>
            <p:nvPr/>
          </p:nvSpPr>
          <p:spPr bwMode="auto">
            <a:xfrm>
              <a:off x="3559" y="3353"/>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5" name="Line 21"/>
            <p:cNvSpPr>
              <a:spLocks noChangeShapeType="1"/>
            </p:cNvSpPr>
            <p:nvPr/>
          </p:nvSpPr>
          <p:spPr bwMode="auto">
            <a:xfrm>
              <a:off x="3672" y="335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6" name="Line 22"/>
            <p:cNvSpPr>
              <a:spLocks noChangeShapeType="1"/>
            </p:cNvSpPr>
            <p:nvPr/>
          </p:nvSpPr>
          <p:spPr bwMode="auto">
            <a:xfrm>
              <a:off x="3672" y="349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7" name="Line 23"/>
            <p:cNvSpPr>
              <a:spLocks noChangeShapeType="1"/>
            </p:cNvSpPr>
            <p:nvPr/>
          </p:nvSpPr>
          <p:spPr bwMode="auto">
            <a:xfrm>
              <a:off x="3754" y="3487"/>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8" name="Line 24"/>
            <p:cNvSpPr>
              <a:spLocks noChangeShapeType="1"/>
            </p:cNvSpPr>
            <p:nvPr/>
          </p:nvSpPr>
          <p:spPr bwMode="auto">
            <a:xfrm flipV="1">
              <a:off x="3765" y="3610"/>
              <a:ext cx="133" cy="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9" name="Line 25"/>
            <p:cNvSpPr>
              <a:spLocks noChangeShapeType="1"/>
            </p:cNvSpPr>
            <p:nvPr/>
          </p:nvSpPr>
          <p:spPr bwMode="auto">
            <a:xfrm flipH="1" flipV="1">
              <a:off x="3898" y="2787"/>
              <a:ext cx="10" cy="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0" name="Line 26"/>
            <p:cNvSpPr>
              <a:spLocks noChangeShapeType="1"/>
            </p:cNvSpPr>
            <p:nvPr/>
          </p:nvSpPr>
          <p:spPr bwMode="auto">
            <a:xfrm flipV="1">
              <a:off x="3919" y="2767"/>
              <a:ext cx="658"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1" name="Line 27"/>
            <p:cNvSpPr>
              <a:spLocks noChangeShapeType="1"/>
            </p:cNvSpPr>
            <p:nvPr/>
          </p:nvSpPr>
          <p:spPr bwMode="auto">
            <a:xfrm>
              <a:off x="4448" y="2773"/>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2" name="Line 28"/>
            <p:cNvSpPr>
              <a:spLocks noChangeShapeType="1"/>
            </p:cNvSpPr>
            <p:nvPr/>
          </p:nvSpPr>
          <p:spPr bwMode="auto">
            <a:xfrm>
              <a:off x="4592" y="294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3" name="Line 29"/>
            <p:cNvSpPr>
              <a:spLocks noChangeShapeType="1"/>
            </p:cNvSpPr>
            <p:nvPr/>
          </p:nvSpPr>
          <p:spPr bwMode="auto">
            <a:xfrm flipH="1">
              <a:off x="4684" y="2925"/>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4" name="Line 30"/>
            <p:cNvSpPr>
              <a:spLocks noChangeShapeType="1"/>
            </p:cNvSpPr>
            <p:nvPr/>
          </p:nvSpPr>
          <p:spPr bwMode="auto">
            <a:xfrm>
              <a:off x="4685" y="307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5" name="Line 31"/>
            <p:cNvSpPr>
              <a:spLocks noChangeShapeType="1"/>
            </p:cNvSpPr>
            <p:nvPr/>
          </p:nvSpPr>
          <p:spPr bwMode="auto">
            <a:xfrm>
              <a:off x="4798" y="307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6" name="Line 32"/>
            <p:cNvSpPr>
              <a:spLocks noChangeShapeType="1"/>
            </p:cNvSpPr>
            <p:nvPr/>
          </p:nvSpPr>
          <p:spPr bwMode="auto">
            <a:xfrm>
              <a:off x="4798" y="3223"/>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7" name="Line 33"/>
            <p:cNvSpPr>
              <a:spLocks noChangeShapeType="1"/>
            </p:cNvSpPr>
            <p:nvPr/>
          </p:nvSpPr>
          <p:spPr bwMode="auto">
            <a:xfrm>
              <a:off x="4880" y="3213"/>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8" name="Line 34"/>
            <p:cNvSpPr>
              <a:spLocks noChangeShapeType="1"/>
            </p:cNvSpPr>
            <p:nvPr/>
          </p:nvSpPr>
          <p:spPr bwMode="auto">
            <a:xfrm>
              <a:off x="4876" y="3341"/>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9" name="Line 35"/>
            <p:cNvSpPr>
              <a:spLocks noChangeShapeType="1"/>
            </p:cNvSpPr>
            <p:nvPr/>
          </p:nvSpPr>
          <p:spPr bwMode="auto">
            <a:xfrm>
              <a:off x="4964" y="342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0" name="Line 36"/>
            <p:cNvSpPr>
              <a:spLocks noChangeShapeType="1"/>
            </p:cNvSpPr>
            <p:nvPr/>
          </p:nvSpPr>
          <p:spPr bwMode="auto">
            <a:xfrm>
              <a:off x="5128" y="3419"/>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1" name="Line 37"/>
            <p:cNvSpPr>
              <a:spLocks noChangeShapeType="1"/>
            </p:cNvSpPr>
            <p:nvPr/>
          </p:nvSpPr>
          <p:spPr bwMode="auto">
            <a:xfrm>
              <a:off x="5128" y="3521"/>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2" name="Line 38"/>
            <p:cNvSpPr>
              <a:spLocks noChangeShapeType="1"/>
            </p:cNvSpPr>
            <p:nvPr/>
          </p:nvSpPr>
          <p:spPr bwMode="auto">
            <a:xfrm flipH="1">
              <a:off x="5220" y="3501"/>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3" name="Line 39"/>
            <p:cNvSpPr>
              <a:spLocks noChangeShapeType="1"/>
            </p:cNvSpPr>
            <p:nvPr/>
          </p:nvSpPr>
          <p:spPr bwMode="auto">
            <a:xfrm>
              <a:off x="5221" y="365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4" name="Line 40"/>
            <p:cNvSpPr>
              <a:spLocks noChangeShapeType="1"/>
            </p:cNvSpPr>
            <p:nvPr/>
          </p:nvSpPr>
          <p:spPr bwMode="auto">
            <a:xfrm>
              <a:off x="5334" y="365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5" name="Line 41"/>
            <p:cNvSpPr>
              <a:spLocks noChangeShapeType="1"/>
            </p:cNvSpPr>
            <p:nvPr/>
          </p:nvSpPr>
          <p:spPr bwMode="auto">
            <a:xfrm>
              <a:off x="5334" y="3799"/>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6" name="Line 42"/>
            <p:cNvSpPr>
              <a:spLocks noChangeShapeType="1"/>
            </p:cNvSpPr>
            <p:nvPr/>
          </p:nvSpPr>
          <p:spPr bwMode="auto">
            <a:xfrm>
              <a:off x="5416" y="3789"/>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7" name="Line 43"/>
            <p:cNvSpPr>
              <a:spLocks noChangeShapeType="1"/>
            </p:cNvSpPr>
            <p:nvPr/>
          </p:nvSpPr>
          <p:spPr bwMode="auto">
            <a:xfrm>
              <a:off x="5412" y="391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4" name="Group 44"/>
          <p:cNvGrpSpPr>
            <a:grpSpLocks/>
          </p:cNvGrpSpPr>
          <p:nvPr/>
        </p:nvGrpSpPr>
        <p:grpSpPr bwMode="auto">
          <a:xfrm>
            <a:off x="4767263" y="3024188"/>
            <a:ext cx="4181475" cy="457200"/>
            <a:chOff x="3003" y="1905"/>
            <a:chExt cx="2634" cy="288"/>
          </a:xfrm>
        </p:grpSpPr>
        <p:sp>
          <p:nvSpPr>
            <p:cNvPr id="119818" name="Line 45"/>
            <p:cNvSpPr>
              <a:spLocks noChangeShapeType="1"/>
            </p:cNvSpPr>
            <p:nvPr/>
          </p:nvSpPr>
          <p:spPr bwMode="auto">
            <a:xfrm>
              <a:off x="3003" y="2181"/>
              <a:ext cx="263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19" name="Text Box 46"/>
            <p:cNvSpPr txBox="1">
              <a:spLocks noChangeArrowheads="1"/>
            </p:cNvSpPr>
            <p:nvPr/>
          </p:nvSpPr>
          <p:spPr bwMode="auto">
            <a:xfrm>
              <a:off x="5133" y="1905"/>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time</a:t>
              </a:r>
              <a:endParaRPr lang="en-US" altLang="en-US">
                <a:solidFill>
                  <a:srgbClr val="000000"/>
                </a:solidFill>
                <a:latin typeface="Times New Roman" charset="0"/>
              </a:endParaRPr>
            </a:p>
          </p:txBody>
        </p:sp>
      </p:grpSp>
      <p:sp>
        <p:nvSpPr>
          <p:cNvPr id="11981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E276D79-ECFA-FC45-B9CC-574D4DFC5600}" type="slidenum">
              <a:rPr lang="en-US" altLang="en-US" sz="1400">
                <a:solidFill>
                  <a:srgbClr val="000000"/>
                </a:solidFill>
                <a:latin typeface="Times New Roman" charset="0"/>
              </a:rPr>
              <a:pPr/>
              <a:t>16</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318171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80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80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80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80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428037" grpId="0" animBg="1"/>
      <p:bldP spid="4280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533400" y="42863"/>
            <a:ext cx="8024813" cy="1143000"/>
          </a:xfrm>
        </p:spPr>
        <p:txBody>
          <a:bodyPr/>
          <a:lstStyle/>
          <a:p>
            <a:r>
              <a:rPr lang="en-US" altLang="zh-CN" sz="3600">
                <a:ea typeface="宋体" charset="-122"/>
              </a:rPr>
              <a:t>Invariants of if A Considers B as Next Hop</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42905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Some invariants if A considers B as next hop</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sz="2000" dirty="0">
                    <a:ea typeface="宋体" charset="-122"/>
                  </a:rPr>
                  <a:t>[I3] </a:t>
                </a:r>
                <a:r>
                  <a:rPr lang="en-US" altLang="zh-CN" dirty="0" err="1">
                    <a:ea typeface="宋体" charset="-122"/>
                  </a:rPr>
                  <a:t>d</a:t>
                </a:r>
                <a:r>
                  <a:rPr lang="en-US" altLang="zh-CN" baseline="30000" dirty="0" err="1">
                    <a:ea typeface="宋体" charset="-122"/>
                  </a:rPr>
                  <a:t>A</a:t>
                </a:r>
                <a:r>
                  <a:rPr lang="en-US" altLang="zh-CN" sz="2000" dirty="0">
                    <a:ea typeface="宋体" charset="-122"/>
                  </a:rPr>
                  <a:t> is not </a:t>
                </a:r>
                <a14:m>
                  <m:oMath xmlns:m="http://schemas.openxmlformats.org/officeDocument/2006/math">
                    <m:r>
                      <a:rPr lang="en-US" altLang="zh-CN" sz="2000" i="1">
                        <a:latin typeface="Cambria Math" charset="0"/>
                        <a:ea typeface="Cambria Math" charset="0"/>
                        <a:cs typeface="Cambria Math" charset="0"/>
                      </a:rPr>
                      <m:t>∞</m:t>
                    </m:r>
                  </m:oMath>
                </a14:m>
                <a:endParaRPr lang="en-US" altLang="zh-CN" sz="2000" dirty="0">
                  <a:ea typeface="宋体" charset="-122"/>
                  <a:sym typeface="Symbol" charset="2"/>
                </a:endParaRPr>
              </a:p>
              <a:p>
                <a:pPr lvl="1">
                  <a:lnSpc>
                    <a:spcPct val="90000"/>
                  </a:lnSpc>
                  <a:buFont typeface="Courier New" panose="02070309020205020404" pitchFamily="49" charset="0"/>
                  <a:buChar char="o"/>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 [I4] S</a:t>
                </a:r>
                <a:r>
                  <a:rPr lang="en-US" altLang="zh-CN" sz="2000" baseline="30000" dirty="0">
                    <a:ea typeface="宋体" charset="-122"/>
                  </a:rPr>
                  <a:t>B </a:t>
                </a:r>
                <a:r>
                  <a:rPr lang="en-US" altLang="zh-CN" sz="2000" dirty="0">
                    <a:ea typeface="宋体" charset="-122"/>
                    <a:sym typeface="Symbol" charset="2"/>
                  </a:rPr>
                  <a:t>&gt;= </a:t>
                </a:r>
                <a:r>
                  <a:rPr lang="en-US" altLang="zh-CN" sz="2000" dirty="0">
                    <a:ea typeface="宋体" charset="-122"/>
                  </a:rPr>
                  <a:t>S</a:t>
                </a:r>
                <a:r>
                  <a:rPr lang="en-US" altLang="zh-CN" sz="2000" baseline="30000" dirty="0">
                    <a:ea typeface="宋体" charset="-122"/>
                  </a:rPr>
                  <a:t>A</a:t>
                </a:r>
              </a:p>
              <a:p>
                <a:pPr lvl="2">
                  <a:lnSpc>
                    <a:spcPct val="90000"/>
                  </a:lnSpc>
                  <a:buFontTx/>
                  <a:buNone/>
                </a:pPr>
                <a:r>
                  <a:rPr lang="en-US" altLang="zh-CN" sz="1800" dirty="0">
                    <a:ea typeface="宋体" charset="-122"/>
                  </a:rPr>
                  <a:t>because A is having the </a:t>
                </a:r>
                <a:r>
                  <a:rPr lang="en-US" altLang="zh-CN" sz="1800" dirty="0" err="1">
                    <a:ea typeface="宋体" charset="-122"/>
                  </a:rPr>
                  <a:t>seq</a:t>
                </a:r>
                <a:r>
                  <a:rPr lang="en-US" altLang="zh-CN" sz="1800" dirty="0">
                    <a:ea typeface="宋体" charset="-122"/>
                  </a:rPr>
                  <a:t># which B last sent to A; B’s </a:t>
                </a:r>
                <a:r>
                  <a:rPr lang="en-US" altLang="zh-CN" sz="1800" dirty="0" err="1">
                    <a:ea typeface="宋体" charset="-122"/>
                  </a:rPr>
                  <a:t>seq</a:t>
                </a:r>
                <a:r>
                  <a:rPr lang="en-US" altLang="zh-CN" sz="1800" dirty="0">
                    <a:ea typeface="宋体" charset="-122"/>
                  </a:rPr>
                  <a:t># might be increased after B sent its state</a:t>
                </a:r>
              </a:p>
              <a:p>
                <a:pPr lvl="2">
                  <a:lnSpc>
                    <a:spcPct val="90000"/>
                  </a:lnSpc>
                  <a:buFontTx/>
                  <a:buNone/>
                </a:pPr>
                <a:endParaRPr lang="en-US" altLang="zh-CN" sz="1800" dirty="0">
                  <a:ea typeface="宋体" charset="-122"/>
                </a:endParaRPr>
              </a:p>
              <a:p>
                <a:pPr lvl="2">
                  <a:lnSpc>
                    <a:spcPct val="90000"/>
                  </a:lnSpc>
                </a:pPr>
                <a:r>
                  <a:rPr lang="en-US" altLang="zh-CN" sz="1800" dirty="0">
                    <a:ea typeface="宋体" charset="-122"/>
                  </a:rPr>
                  <a:t>[I5] if S</a:t>
                </a:r>
                <a:r>
                  <a:rPr lang="en-US" altLang="zh-CN" sz="1800" baseline="30000" dirty="0">
                    <a:ea typeface="宋体" charset="-122"/>
                  </a:rPr>
                  <a:t>B </a:t>
                </a:r>
                <a:r>
                  <a:rPr lang="en-US" altLang="zh-CN" sz="1800" dirty="0">
                    <a:ea typeface="宋体" charset="-122"/>
                    <a:sym typeface="Symbol" charset="2"/>
                  </a:rPr>
                  <a:t>== </a:t>
                </a:r>
                <a:r>
                  <a:rPr lang="en-US" altLang="zh-CN" sz="1800" dirty="0">
                    <a:ea typeface="宋体" charset="-122"/>
                  </a:rPr>
                  <a:t>S</a:t>
                </a:r>
                <a:r>
                  <a:rPr lang="en-US" altLang="zh-CN" sz="1800" baseline="30000" dirty="0">
                    <a:ea typeface="宋体" charset="-122"/>
                  </a:rPr>
                  <a:t>A</a:t>
                </a:r>
                <a:r>
                  <a:rPr lang="en-US" altLang="zh-CN" sz="1800" dirty="0">
                    <a:ea typeface="宋体" charset="-122"/>
                  </a:rPr>
                  <a:t> </a:t>
                </a:r>
              </a:p>
              <a:p>
                <a:pPr lvl="2">
                  <a:lnSpc>
                    <a:spcPct val="90000"/>
                  </a:lnSpc>
                </a:pPr>
                <a:r>
                  <a:rPr lang="en-US" altLang="zh-CN" sz="1800" dirty="0">
                    <a:ea typeface="宋体" charset="-122"/>
                  </a:rPr>
                  <a:t>then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because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is based on d</a:t>
                </a:r>
                <a:r>
                  <a:rPr lang="en-US" altLang="zh-CN" sz="1800" baseline="30000" dirty="0">
                    <a:ea typeface="宋体" charset="-122"/>
                  </a:rPr>
                  <a:t>B</a:t>
                </a:r>
                <a:r>
                  <a:rPr lang="en-US" altLang="zh-CN" sz="1800" dirty="0">
                    <a:ea typeface="宋体" charset="-122"/>
                  </a:rPr>
                  <a:t> which B sent to A some time ago,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since all link costs  are positive; d</a:t>
                </a:r>
                <a:r>
                  <a:rPr lang="en-US" altLang="zh-CN" sz="1800" baseline="30000" dirty="0">
                    <a:ea typeface="宋体" charset="-122"/>
                  </a:rPr>
                  <a:t>B</a:t>
                </a:r>
                <a:r>
                  <a:rPr lang="en-US" altLang="zh-CN" sz="1800" dirty="0">
                    <a:ea typeface="宋体" charset="-122"/>
                  </a:rPr>
                  <a:t> might be decreased after B sent its state</a:t>
                </a:r>
                <a:endParaRPr lang="en-US" altLang="en-US" sz="1800" dirty="0">
                  <a:ea typeface="宋体" charset="-122"/>
                </a:endParaRPr>
              </a:p>
            </p:txBody>
          </p:sp>
        </mc:Choice>
        <mc:Fallback xmlns="">
          <p:sp>
            <p:nvSpPr>
              <p:cNvPr id="429059" name="Rectangle 3"/>
              <p:cNvSpPr>
                <a:spLocks noGrp="1" noRot="1" noChangeAspect="1" noMove="1" noResize="1" noEditPoints="1" noAdjustHandles="1" noChangeArrowheads="1" noChangeShapeType="1" noTextEdit="1"/>
              </p:cNvSpPr>
              <p:nvPr>
                <p:ph type="body" idx="1"/>
              </p:nvPr>
            </p:nvSpPr>
            <p:spPr>
              <a:blipFill>
                <a:blip r:embed="rId3"/>
                <a:stretch>
                  <a:fillRect l="-630" t="-1567"/>
                </a:stretch>
              </a:blipFill>
            </p:spPr>
            <p:txBody>
              <a:bodyPr/>
              <a:lstStyle/>
              <a:p>
                <a:r>
                  <a:rPr lang="en-US">
                    <a:noFill/>
                  </a:rPr>
                  <a:t> </a:t>
                </a:r>
              </a:p>
            </p:txBody>
          </p:sp>
        </mc:Fallback>
      </mc:AlternateContent>
      <p:grpSp>
        <p:nvGrpSpPr>
          <p:cNvPr id="121859" name="Group 4"/>
          <p:cNvGrpSpPr>
            <a:grpSpLocks/>
          </p:cNvGrpSpPr>
          <p:nvPr/>
        </p:nvGrpSpPr>
        <p:grpSpPr bwMode="auto">
          <a:xfrm>
            <a:off x="5772150" y="2263775"/>
            <a:ext cx="2843213" cy="568325"/>
            <a:chOff x="3222" y="1424"/>
            <a:chExt cx="1791" cy="358"/>
          </a:xfrm>
        </p:grpSpPr>
        <p:sp>
          <p:nvSpPr>
            <p:cNvPr id="121861"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1862"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1863"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2186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31D29A-6568-734C-9506-ED84E48CB0E8}" type="slidenum">
              <a:rPr lang="en-US" altLang="en-US" sz="1400">
                <a:solidFill>
                  <a:srgbClr val="000000"/>
                </a:solidFill>
                <a:latin typeface="Times New Roman" charset="0"/>
              </a:rPr>
              <a:pPr/>
              <a:t>17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50485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90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905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905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905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90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4000" u="sng">
                <a:solidFill>
                  <a:srgbClr val="3333CC"/>
                </a:solidFill>
                <a:ea typeface="宋体" charset="-122"/>
              </a:rPr>
              <a:t>Loop Freedom of DSDV</a:t>
            </a:r>
            <a:endParaRPr lang="en-US" altLang="en-US" sz="4000" u="sng">
              <a:solidFill>
                <a:srgbClr val="3333CC"/>
              </a:solidFill>
            </a:endParaRPr>
          </a:p>
        </p:txBody>
      </p:sp>
      <p:sp>
        <p:nvSpPr>
          <p:cNvPr id="125954" name="Rectangle 3"/>
          <p:cNvSpPr>
            <a:spLocks noChangeArrowheads="1"/>
          </p:cNvSpPr>
          <p:nvPr/>
        </p:nvSpPr>
        <p:spPr bwMode="auto">
          <a:xfrm>
            <a:off x="515938" y="1392238"/>
            <a:ext cx="8077200" cy="4781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Consider a critical moment</a:t>
            </a:r>
          </a:p>
          <a:p>
            <a:pPr marL="800100" lvl="1" indent="-342900">
              <a:lnSpc>
                <a:spcPct val="90000"/>
              </a:lnSpc>
              <a:spcBef>
                <a:spcPct val="20000"/>
              </a:spcBef>
              <a:buClr>
                <a:srgbClr val="3333CC"/>
              </a:buClr>
              <a:buSzPct val="75000"/>
              <a:buFont typeface="Courier New" panose="02070309020205020404" pitchFamily="49" charset="0"/>
              <a:buChar char="o"/>
              <a:defRPr/>
            </a:pPr>
            <a:r>
              <a:rPr lang="en-US" altLang="zh-CN" sz="2000" dirty="0">
                <a:solidFill>
                  <a:srgbClr val="000000"/>
                </a:solidFill>
                <a:latin typeface="Comic Sans MS" charset="0"/>
                <a:ea typeface="宋体" charset="0"/>
                <a:cs typeface="宋体" charset="0"/>
              </a:rPr>
              <a:t>A starts to consider B as </a:t>
            </a:r>
            <a:br>
              <a:rPr lang="en-US" altLang="zh-CN" sz="2000" dirty="0">
                <a:solidFill>
                  <a:srgbClr val="000000"/>
                </a:solidFill>
                <a:latin typeface="Comic Sans MS" charset="0"/>
                <a:ea typeface="宋体" charset="0"/>
                <a:cs typeface="宋体" charset="0"/>
              </a:rPr>
            </a:br>
            <a:r>
              <a:rPr lang="en-US" altLang="zh-CN" sz="2000" dirty="0">
                <a:solidFill>
                  <a:srgbClr val="000000"/>
                </a:solidFill>
                <a:latin typeface="Comic Sans MS" charset="0"/>
                <a:ea typeface="宋体" charset="0"/>
                <a:cs typeface="宋体" charset="0"/>
              </a:rPr>
              <a:t>next hop, and we have a loop</a:t>
            </a: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According to invariant I4 for</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each link in the loop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(X considers Y as next hop)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endParaRPr lang="en-US" altLang="zh-CN" dirty="0">
              <a:solidFill>
                <a:srgbClr val="000000"/>
              </a:solidFill>
              <a:latin typeface="Comic Sans MS" charset="0"/>
              <a:ea typeface="宋体" charset="0"/>
              <a:cs typeface="宋体" charset="0"/>
            </a:endParaRP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Two cases:</a:t>
            </a:r>
          </a:p>
          <a:p>
            <a:pPr marL="800100" lvl="1" indent="-3429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exists 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by transition along the </a:t>
            </a:r>
            <a:br>
              <a:rPr lang="en-US" altLang="zh-CN" sz="1800" dirty="0">
                <a:solidFill>
                  <a:srgbClr val="000000"/>
                </a:solidFill>
                <a:latin typeface="Comic Sans MS" charset="0"/>
                <a:ea typeface="宋体" charset="0"/>
                <a:cs typeface="宋体" charset="0"/>
              </a:rPr>
            </a:br>
            <a:r>
              <a:rPr lang="en-US" altLang="zh-CN" sz="1800" dirty="0">
                <a:solidFill>
                  <a:srgbClr val="000000"/>
                </a:solidFill>
                <a:latin typeface="Comic Sans MS" charset="0"/>
                <a:ea typeface="宋体" charset="0"/>
                <a:cs typeface="宋体" charset="0"/>
              </a:rPr>
              <a:t>loop S</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S</a:t>
            </a:r>
            <a:r>
              <a:rPr lang="en-US" altLang="zh-CN" sz="1800" baseline="30000" dirty="0">
                <a:solidFill>
                  <a:srgbClr val="000000"/>
                </a:solidFill>
                <a:latin typeface="Comic Sans MS" charset="0"/>
                <a:ea typeface="宋体" charset="0"/>
                <a:cs typeface="宋体" charset="0"/>
              </a:rPr>
              <a:t>B</a:t>
            </a:r>
            <a:br>
              <a:rPr lang="en-US" altLang="zh-CN" sz="1800" baseline="30000" dirty="0">
                <a:solidFill>
                  <a:srgbClr val="000000"/>
                </a:solidFill>
                <a:latin typeface="Comic Sans MS" charset="0"/>
                <a:ea typeface="宋体" charset="0"/>
                <a:cs typeface="宋体" charset="0"/>
              </a:rPr>
            </a:br>
            <a:endParaRPr lang="en-US" altLang="zh-CN" sz="1800" dirty="0">
              <a:solidFill>
                <a:srgbClr val="000000"/>
              </a:solidFill>
              <a:latin typeface="Comic Sans MS" charset="0"/>
              <a:ea typeface="宋体" charset="0"/>
              <a:cs typeface="宋体" charset="0"/>
            </a:endParaRPr>
          </a:p>
          <a:p>
            <a:pPr marL="914400" lvl="1" indent="-4572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all nodes along the loop have the same sequence number</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apply I5, by transition along the loop d</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d</a:t>
            </a:r>
            <a:r>
              <a:rPr lang="en-US" altLang="zh-CN" sz="1800" baseline="30000" dirty="0">
                <a:solidFill>
                  <a:srgbClr val="000000"/>
                </a:solidFill>
                <a:latin typeface="Comic Sans MS" charset="0"/>
                <a:ea typeface="宋体" charset="0"/>
                <a:cs typeface="宋体" charset="0"/>
              </a:rPr>
              <a:t>B</a:t>
            </a:r>
            <a:endParaRPr lang="en-US" sz="1800" dirty="0">
              <a:solidFill>
                <a:srgbClr val="000000"/>
              </a:solidFill>
              <a:latin typeface="Comic Sans MS" charset="0"/>
              <a:ea typeface="ＭＳ Ｐゴシック" charset="0"/>
              <a:cs typeface="ＭＳ Ｐゴシック" charset="0"/>
            </a:endParaRPr>
          </a:p>
        </p:txBody>
      </p:sp>
      <p:grpSp>
        <p:nvGrpSpPr>
          <p:cNvPr id="123907" name="Group 4"/>
          <p:cNvGrpSpPr>
            <a:grpSpLocks/>
          </p:cNvGrpSpPr>
          <p:nvPr/>
        </p:nvGrpSpPr>
        <p:grpSpPr bwMode="auto">
          <a:xfrm>
            <a:off x="5672138" y="2154238"/>
            <a:ext cx="2408237" cy="2001837"/>
            <a:chOff x="1208" y="2558"/>
            <a:chExt cx="1517" cy="1261"/>
          </a:xfrm>
        </p:grpSpPr>
        <p:sp>
          <p:nvSpPr>
            <p:cNvPr id="123913" name="Freeform 5"/>
            <p:cNvSpPr>
              <a:spLocks/>
            </p:cNvSpPr>
            <p:nvPr/>
          </p:nvSpPr>
          <p:spPr bwMode="auto">
            <a:xfrm>
              <a:off x="1522" y="2558"/>
              <a:ext cx="875" cy="115"/>
            </a:xfrm>
            <a:custGeom>
              <a:avLst/>
              <a:gdLst>
                <a:gd name="T0" fmla="*/ 0 w 875"/>
                <a:gd name="T1" fmla="*/ 105 h 115"/>
                <a:gd name="T2" fmla="*/ 391 w 875"/>
                <a:gd name="T3" fmla="*/ 2 h 115"/>
                <a:gd name="T4" fmla="*/ 875 w 875"/>
                <a:gd name="T5" fmla="*/ 115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23914" name="Group 6"/>
            <p:cNvGrpSpPr>
              <a:grpSpLocks/>
            </p:cNvGrpSpPr>
            <p:nvPr/>
          </p:nvGrpSpPr>
          <p:grpSpPr bwMode="auto">
            <a:xfrm>
              <a:off x="1208" y="2578"/>
              <a:ext cx="1517" cy="1241"/>
              <a:chOff x="1208" y="2888"/>
              <a:chExt cx="1517" cy="1241"/>
            </a:xfrm>
          </p:grpSpPr>
          <p:sp>
            <p:nvSpPr>
              <p:cNvPr id="12391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9"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20"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1"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2"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3923"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3924"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5"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grpSp>
      <p:sp>
        <p:nvSpPr>
          <p:cNvPr id="123908" name="Text Box 18"/>
          <p:cNvSpPr txBox="1">
            <a:spLocks noChangeArrowheads="1"/>
          </p:cNvSpPr>
          <p:nvPr/>
        </p:nvSpPr>
        <p:spPr bwMode="auto">
          <a:xfrm>
            <a:off x="7796213" y="32083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X</a:t>
            </a:r>
            <a:endParaRPr lang="en-US" altLang="en-US">
              <a:solidFill>
                <a:srgbClr val="000000"/>
              </a:solidFill>
              <a:latin typeface="Times New Roman" charset="0"/>
            </a:endParaRPr>
          </a:p>
        </p:txBody>
      </p:sp>
      <p:sp>
        <p:nvSpPr>
          <p:cNvPr id="123909" name="Text Box 19"/>
          <p:cNvSpPr txBox="1">
            <a:spLocks noChangeArrowheads="1"/>
          </p:cNvSpPr>
          <p:nvPr/>
        </p:nvSpPr>
        <p:spPr bwMode="auto">
          <a:xfrm>
            <a:off x="7050088" y="40465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Y</a:t>
            </a:r>
            <a:endParaRPr lang="en-US" altLang="en-US">
              <a:solidFill>
                <a:srgbClr val="000000"/>
              </a:solidFill>
              <a:latin typeface="Times New Roman" charset="0"/>
            </a:endParaRPr>
          </a:p>
        </p:txBody>
      </p:sp>
      <p:sp>
        <p:nvSpPr>
          <p:cNvPr id="123910" name="Freeform 20"/>
          <p:cNvSpPr>
            <a:spLocks/>
          </p:cNvSpPr>
          <p:nvPr/>
        </p:nvSpPr>
        <p:spPr bwMode="auto">
          <a:xfrm>
            <a:off x="6081713" y="187801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11" name="Text Box 21"/>
          <p:cNvSpPr txBox="1">
            <a:spLocks noChangeArrowheads="1"/>
          </p:cNvSpPr>
          <p:nvPr/>
        </p:nvSpPr>
        <p:spPr bwMode="auto">
          <a:xfrm>
            <a:off x="6618288" y="155733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23912"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4F08663-8C16-9647-806C-9C74BE8C03E3}" type="slidenum">
              <a:rPr lang="en-US" altLang="en-US" sz="1400">
                <a:solidFill>
                  <a:srgbClr val="000000"/>
                </a:solidFill>
                <a:latin typeface="Times New Roman" charset="0"/>
              </a:rPr>
              <a:pPr/>
              <a:t>18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301440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5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09570" name="Title 1"/>
          <p:cNvSpPr>
            <a:spLocks noGrp="1"/>
          </p:cNvSpPr>
          <p:nvPr>
            <p:ph type="title"/>
          </p:nvPr>
        </p:nvSpPr>
        <p:spPr/>
        <p:txBody>
          <a:bodyPr/>
          <a:lstStyle/>
          <a:p>
            <a:r>
              <a:rPr lang="en-US" altLang="en-US" dirty="0">
                <a:ea typeface="ＭＳ Ｐゴシック" charset="-128"/>
              </a:rPr>
              <a:t>Issue of DSDV</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19</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Tree>
    <p:extLst>
      <p:ext uri="{BB962C8B-B14F-4D97-AF65-F5344CB8AC3E}">
        <p14:creationId xmlns:p14="http://schemas.microsoft.com/office/powerpoint/2010/main" val="2944377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ea typeface="ＭＳ Ｐゴシック" charset="0"/>
                <a:cs typeface="ＭＳ Ｐゴシック" charset="0"/>
              </a:rPr>
              <a:t>Basic routing computation protocols</a:t>
            </a:r>
            <a:endParaRPr lang="en-US" altLang="en-US" sz="2000" dirty="0">
              <a:ea typeface=""/>
            </a:endParaRPr>
          </a:p>
          <a:p>
            <a:pPr marL="2171700" lvl="4" indent="-342900">
              <a:spcBef>
                <a:spcPct val="20000"/>
              </a:spcBef>
              <a:buClr>
                <a:srgbClr val="2D2DB9"/>
              </a:buClr>
              <a:buSzPct val="85000"/>
              <a:buFont typeface="Courier New" charset="0"/>
              <a:buChar char="o"/>
            </a:pPr>
            <a:r>
              <a:rPr lang="en-US" altLang="en-US" sz="2000" dirty="0">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ea typeface=""/>
              </a:rPr>
              <a:t>Global Internet routing</a:t>
            </a:r>
          </a:p>
        </p:txBody>
      </p:sp>
    </p:spTree>
    <p:extLst>
      <p:ext uri="{BB962C8B-B14F-4D97-AF65-F5344CB8AC3E}">
        <p14:creationId xmlns:p14="http://schemas.microsoft.com/office/powerpoint/2010/main" val="191553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20</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destination-sequenced DV (DSDV)</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diffusive update algorithm (DUAL) and EIGRP</a:t>
            </a: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93027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Idea</a:t>
            </a:r>
          </a:p>
        </p:txBody>
      </p:sp>
      <p:sp>
        <p:nvSpPr>
          <p:cNvPr id="4" name="Content Placeholder 3"/>
          <p:cNvSpPr>
            <a:spLocks noGrp="1"/>
          </p:cNvSpPr>
          <p:nvPr>
            <p:ph idx="1"/>
          </p:nvPr>
        </p:nvSpPr>
        <p:spPr/>
        <p:txBody>
          <a:bodyPr/>
          <a:lstStyle/>
          <a:p>
            <a:pPr>
              <a:buFont typeface="Wingdings" pitchFamily="2" charset="2"/>
              <a:buChar char="q"/>
            </a:pPr>
            <a:r>
              <a:rPr lang="en-US" dirty="0"/>
              <a:t>DSDV guarantees no loop, but at the price of not using any backup path before destination re-announces reachability.</a:t>
            </a:r>
          </a:p>
          <a:p>
            <a:pPr>
              <a:buFont typeface="Wingdings" pitchFamily="2" charset="2"/>
              <a:buChar char="q"/>
            </a:pPr>
            <a:endParaRPr lang="en-US" dirty="0"/>
          </a:p>
          <a:p>
            <a:pPr>
              <a:buFont typeface="Wingdings" pitchFamily="2" charset="2"/>
              <a:buChar char="q"/>
            </a:pPr>
            <a:r>
              <a:rPr lang="en-US" dirty="0"/>
              <a:t>Basic idea: Sufficient condition to guarantee no loop using backup paths (called switching)?</a:t>
            </a:r>
          </a:p>
        </p:txBody>
      </p:sp>
      <p:sp>
        <p:nvSpPr>
          <p:cNvPr id="2" name="Slide Number Placeholder 1"/>
          <p:cNvSpPr>
            <a:spLocks noGrp="1"/>
          </p:cNvSpPr>
          <p:nvPr>
            <p:ph type="sldNum" sz="quarter" idx="10"/>
          </p:nvPr>
        </p:nvSpPr>
        <p:spPr/>
        <p:txBody>
          <a:bodyPr/>
          <a:lstStyle/>
          <a:p>
            <a:fld id="{2C99079A-A6AF-A244-98D5-C16260D971F4}" type="slidenum">
              <a:rPr lang="en-US" altLang="en-US" smtClean="0"/>
              <a:pPr/>
              <a:t>21</a:t>
            </a:fld>
            <a:endParaRPr lang="en-US" altLang="en-US"/>
          </a:p>
        </p:txBody>
      </p:sp>
      <p:pic>
        <p:nvPicPr>
          <p:cNvPr id="11" name="Picture 10"/>
          <p:cNvPicPr>
            <a:picLocks noChangeAspect="1"/>
          </p:cNvPicPr>
          <p:nvPr/>
        </p:nvPicPr>
        <p:blipFill>
          <a:blip r:embed="rId2"/>
          <a:stretch>
            <a:fillRect/>
          </a:stretch>
        </p:blipFill>
        <p:spPr>
          <a:xfrm>
            <a:off x="5060730" y="4803315"/>
            <a:ext cx="3012966" cy="1762585"/>
          </a:xfrm>
          <a:prstGeom prst="rect">
            <a:avLst/>
          </a:prstGeom>
        </p:spPr>
      </p:pic>
    </p:spTree>
    <p:extLst>
      <p:ext uri="{BB962C8B-B14F-4D97-AF65-F5344CB8AC3E}">
        <p14:creationId xmlns:p14="http://schemas.microsoft.com/office/powerpoint/2010/main" val="188679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2"/>
          <p:cNvSpPr>
            <a:spLocks noGrp="1"/>
          </p:cNvSpPr>
          <p:nvPr>
            <p:ph type="title"/>
          </p:nvPr>
        </p:nvSpPr>
        <p:spPr>
          <a:xfrm>
            <a:off x="533400" y="228600"/>
            <a:ext cx="8240713" cy="1143000"/>
          </a:xfrm>
        </p:spPr>
        <p:txBody>
          <a:bodyPr/>
          <a:lstStyle/>
          <a:p>
            <a:r>
              <a:rPr lang="en-US" altLang="en-US" sz="3600" dirty="0">
                <a:ea typeface="ＭＳ Ｐゴシック" charset="-128"/>
              </a:rPr>
              <a:t>Key Idea: Feasible Successors</a:t>
            </a:r>
          </a:p>
        </p:txBody>
      </p:sp>
      <p:sp>
        <p:nvSpPr>
          <p:cNvPr id="130050" name="Content Placeholder 3"/>
          <p:cNvSpPr>
            <a:spLocks noGrp="1"/>
          </p:cNvSpPr>
          <p:nvPr>
            <p:ph idx="1"/>
          </p:nvPr>
        </p:nvSpPr>
        <p:spPr>
          <a:xfrm>
            <a:off x="533400" y="1433512"/>
            <a:ext cx="8051800" cy="4856163"/>
          </a:xfrm>
        </p:spPr>
        <p:txBody>
          <a:bodyPr/>
          <a:lstStyle/>
          <a:p>
            <a:pPr>
              <a:buFont typeface="Wingdings" pitchFamily="2" charset="2"/>
              <a:buChar char="q"/>
            </a:pPr>
            <a:r>
              <a:rPr lang="en-US" altLang="en-US" dirty="0">
                <a:ea typeface="ＭＳ Ｐゴシック" charset="-128"/>
              </a:rPr>
              <a:t>If the reported distance of a neighbor n is lower than the total distance using primary (current shortest), the neighbor n is a feasible successor</a:t>
            </a:r>
          </a:p>
          <a:p>
            <a:pPr lvl="1"/>
            <a:endParaRPr lang="en-US" altLang="en-US" dirty="0">
              <a:ea typeface="ＭＳ Ｐゴシック" charset="-128"/>
            </a:endParaRPr>
          </a:p>
        </p:txBody>
      </p:sp>
      <p:sp>
        <p:nvSpPr>
          <p:cNvPr id="13005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460981B-6CC7-7845-923A-A834EAE3DCBF}" type="slidenum">
              <a:rPr lang="en-US" altLang="en-US" sz="1400">
                <a:solidFill>
                  <a:srgbClr val="000000"/>
                </a:solidFill>
                <a:latin typeface="Times New Roman" charset="0"/>
              </a:rPr>
              <a:pPr/>
              <a:t>22</a:t>
            </a:fld>
            <a:endParaRPr lang="en-US" altLang="en-US" sz="1400">
              <a:solidFill>
                <a:srgbClr val="000000"/>
              </a:solidFill>
              <a:latin typeface="Times New Roman" charset="0"/>
            </a:endParaRPr>
          </a:p>
        </p:txBody>
      </p:sp>
      <p:graphicFrame>
        <p:nvGraphicFramePr>
          <p:cNvPr id="125958" name="Object 18"/>
          <p:cNvGraphicFramePr>
            <a:graphicFrameLocks noChangeAspect="1"/>
          </p:cNvGraphicFramePr>
          <p:nvPr/>
        </p:nvGraphicFramePr>
        <p:xfrm>
          <a:off x="1579563" y="5626100"/>
          <a:ext cx="5662612" cy="663575"/>
        </p:xfrm>
        <a:graphic>
          <a:graphicData uri="http://schemas.openxmlformats.org/presentationml/2006/ole">
            <mc:AlternateContent xmlns:mc="http://schemas.openxmlformats.org/markup-compatibility/2006">
              <mc:Choice xmlns:v="urn:schemas-microsoft-com:vml" Requires="v">
                <p:oleObj spid="_x0000_s711717" name="Equation" r:id="rId4" imgW="1955800" imgH="228600" progId="Equation.3">
                  <p:embed/>
                </p:oleObj>
              </mc:Choice>
              <mc:Fallback>
                <p:oleObj name="Equation" r:id="rId4" imgW="1955800" imgH="228600" progId="Equation.3">
                  <p:embed/>
                  <p:pic>
                    <p:nvPicPr>
                      <p:cNvPr id="125958"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563" y="5626100"/>
                        <a:ext cx="5662612" cy="663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0053" name="Group 2"/>
          <p:cNvGrpSpPr>
            <a:grpSpLocks/>
          </p:cNvGrpSpPr>
          <p:nvPr/>
        </p:nvGrpSpPr>
        <p:grpSpPr bwMode="auto">
          <a:xfrm>
            <a:off x="3141663" y="3522663"/>
            <a:ext cx="2470150" cy="1219200"/>
            <a:chOff x="2689944" y="3054869"/>
            <a:chExt cx="2469012" cy="1218521"/>
          </a:xfrm>
        </p:grpSpPr>
        <p:sp>
          <p:nvSpPr>
            <p:cNvPr id="130054" name="Freeform 7"/>
            <p:cNvSpPr>
              <a:spLocks/>
            </p:cNvSpPr>
            <p:nvPr/>
          </p:nvSpPr>
          <p:spPr bwMode="auto">
            <a:xfrm rot="-952673">
              <a:off x="2868716" y="3362776"/>
              <a:ext cx="1425756" cy="55137"/>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5" name="Oval 6"/>
            <p:cNvSpPr>
              <a:spLocks noChangeArrowheads="1"/>
            </p:cNvSpPr>
            <p:nvPr/>
          </p:nvSpPr>
          <p:spPr bwMode="auto">
            <a:xfrm>
              <a:off x="4773193" y="3873340"/>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n</a:t>
              </a:r>
              <a:endParaRPr lang="en-US" altLang="en-US">
                <a:solidFill>
                  <a:srgbClr val="000000"/>
                </a:solidFill>
                <a:latin typeface="Times New Roman" charset="0"/>
              </a:endParaRPr>
            </a:p>
          </p:txBody>
        </p:sp>
        <p:sp>
          <p:nvSpPr>
            <p:cNvPr id="130056" name="Oval 6"/>
            <p:cNvSpPr>
              <a:spLocks noChangeArrowheads="1"/>
            </p:cNvSpPr>
            <p:nvPr/>
          </p:nvSpPr>
          <p:spPr bwMode="auto">
            <a:xfrm>
              <a:off x="4249074" y="3054869"/>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p</a:t>
              </a:r>
              <a:endParaRPr lang="en-US" altLang="en-US">
                <a:solidFill>
                  <a:srgbClr val="000000"/>
                </a:solidFill>
                <a:latin typeface="Times New Roman" charset="0"/>
              </a:endParaRPr>
            </a:p>
          </p:txBody>
        </p:sp>
        <p:sp>
          <p:nvSpPr>
            <p:cNvPr id="130057" name="Freeform 7"/>
            <p:cNvSpPr>
              <a:spLocks/>
            </p:cNvSpPr>
            <p:nvPr/>
          </p:nvSpPr>
          <p:spPr bwMode="auto">
            <a:xfrm rot="857387" flipV="1">
              <a:off x="2904460" y="3803044"/>
              <a:ext cx="1899353" cy="344222"/>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8" name="Oval 5"/>
            <p:cNvSpPr>
              <a:spLocks noChangeArrowheads="1"/>
            </p:cNvSpPr>
            <p:nvPr/>
          </p:nvSpPr>
          <p:spPr bwMode="auto">
            <a:xfrm>
              <a:off x="2689944" y="3455203"/>
              <a:ext cx="385763" cy="38576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i</a:t>
              </a:r>
              <a:endParaRPr lang="en-US" altLang="en-US">
                <a:solidFill>
                  <a:srgbClr val="000000"/>
                </a:solidFill>
                <a:latin typeface="Times New Roman" charset="0"/>
              </a:endParaRPr>
            </a:p>
          </p:txBody>
        </p:sp>
      </p:grpSp>
    </p:spTree>
    <p:extLst>
      <p:ext uri="{BB962C8B-B14F-4D97-AF65-F5344CB8AC3E}">
        <p14:creationId xmlns:p14="http://schemas.microsoft.com/office/powerpoint/2010/main" val="213473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2"/>
          <p:cNvSpPr>
            <a:spLocks noGrp="1"/>
          </p:cNvSpPr>
          <p:nvPr>
            <p:ph type="title"/>
          </p:nvPr>
        </p:nvSpPr>
        <p:spPr/>
        <p:txBody>
          <a:bodyPr/>
          <a:lstStyle/>
          <a:p>
            <a:r>
              <a:rPr lang="en-US" altLang="en-US" dirty="0">
                <a:ea typeface="ＭＳ Ｐゴシック" charset="-128"/>
              </a:rPr>
              <a:t>Intuition</a:t>
            </a:r>
          </a:p>
        </p:txBody>
      </p:sp>
      <p:sp>
        <p:nvSpPr>
          <p:cNvPr id="125954" name="Content Placeholder 3"/>
          <p:cNvSpPr>
            <a:spLocks noGrp="1"/>
          </p:cNvSpPr>
          <p:nvPr>
            <p:ph idx="1"/>
          </p:nvPr>
        </p:nvSpPr>
        <p:spPr>
          <a:xfrm>
            <a:off x="557213" y="1562100"/>
            <a:ext cx="5019675" cy="4856163"/>
          </a:xfrm>
        </p:spPr>
        <p:txBody>
          <a:bodyPr/>
          <a:lstStyle/>
          <a:p>
            <a:pPr>
              <a:buFont typeface="Wingdings" pitchFamily="2" charset="2"/>
              <a:buChar char="q"/>
            </a:pPr>
            <a:r>
              <a:rPr lang="en-US" altLang="en-US" dirty="0">
                <a:ea typeface="ＭＳ Ｐゴシック" charset="-128"/>
              </a:rPr>
              <a:t>Since the reported distance of B is lower than my total distance, B cannot be using me (along a path) to reach the destination</a:t>
            </a:r>
          </a:p>
        </p:txBody>
      </p:sp>
      <p:sp>
        <p:nvSpPr>
          <p:cNvPr id="13619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5ACA7368-8338-D445-A5ED-CD094FF86EC2}" type="slidenum">
              <a:rPr lang="en-US" altLang="en-US" sz="1400">
                <a:solidFill>
                  <a:srgbClr val="000000"/>
                </a:solidFill>
                <a:latin typeface="Times New Roman" charset="0"/>
              </a:rPr>
              <a:pPr/>
              <a:t>23</a:t>
            </a:fld>
            <a:endParaRPr lang="en-US" altLang="en-US" sz="1400">
              <a:solidFill>
                <a:srgbClr val="000000"/>
              </a:solidFill>
              <a:latin typeface="Times New Roman" charset="0"/>
            </a:endParaRPr>
          </a:p>
        </p:txBody>
      </p:sp>
      <p:sp>
        <p:nvSpPr>
          <p:cNvPr id="14" name="Freeform 5"/>
          <p:cNvSpPr>
            <a:spLocks/>
          </p:cNvSpPr>
          <p:nvPr/>
        </p:nvSpPr>
        <p:spPr bwMode="auto">
          <a:xfrm>
            <a:off x="6711950" y="2768600"/>
            <a:ext cx="1389062" cy="484186"/>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36197" name="Group 6"/>
          <p:cNvGrpSpPr>
            <a:grpSpLocks/>
          </p:cNvGrpSpPr>
          <p:nvPr/>
        </p:nvGrpSpPr>
        <p:grpSpPr bwMode="auto">
          <a:xfrm>
            <a:off x="6167438" y="2820988"/>
            <a:ext cx="3163887" cy="3217205"/>
            <a:chOff x="1208" y="2800"/>
            <a:chExt cx="1993" cy="1329"/>
          </a:xfrm>
        </p:grpSpPr>
        <p:sp>
          <p:nvSpPr>
            <p:cNvPr id="13620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11"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36212" name="Text Box 15"/>
            <p:cNvSpPr txBox="1">
              <a:spLocks noChangeArrowheads="1"/>
            </p:cNvSpPr>
            <p:nvPr/>
          </p:nvSpPr>
          <p:spPr bwMode="auto">
            <a:xfrm>
              <a:off x="2514" y="2800"/>
              <a:ext cx="68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latin typeface="Times New Roman" charset="0"/>
                  <a:ea typeface="宋体" charset="-122"/>
                </a:rPr>
                <a:t>feasible successor</a:t>
              </a:r>
              <a:endParaRPr lang="en-US" altLang="en-US" sz="1600">
                <a:solidFill>
                  <a:srgbClr val="000000"/>
                </a:solidFill>
                <a:latin typeface="Times New Roman" charset="0"/>
              </a:endParaRPr>
            </a:p>
          </p:txBody>
        </p:sp>
        <p:sp>
          <p:nvSpPr>
            <p:cNvPr id="136213"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36198" name="Oval 7"/>
          <p:cNvSpPr>
            <a:spLocks noChangeArrowheads="1"/>
          </p:cNvSpPr>
          <p:nvPr/>
        </p:nvSpPr>
        <p:spPr bwMode="auto">
          <a:xfrm>
            <a:off x="6781800" y="4331525"/>
            <a:ext cx="26035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56680" name="Freeform 13"/>
          <p:cNvSpPr>
            <a:spLocks/>
          </p:cNvSpPr>
          <p:nvPr/>
        </p:nvSpPr>
        <p:spPr bwMode="auto">
          <a:xfrm flipV="1">
            <a:off x="6500268" y="3512257"/>
            <a:ext cx="417184" cy="803496"/>
          </a:xfrm>
          <a:custGeom>
            <a:avLst/>
            <a:gdLst>
              <a:gd name="T0" fmla="*/ 2147483647 w 72"/>
              <a:gd name="T1" fmla="*/ 2147483647 h 380"/>
              <a:gd name="T2" fmla="*/ 2147483647 w 72"/>
              <a:gd name="T3" fmla="*/ 2147483647 h 380"/>
              <a:gd name="T4" fmla="*/ 2147483647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6200" name="Text Box 15"/>
          <p:cNvSpPr txBox="1">
            <a:spLocks noChangeArrowheads="1"/>
          </p:cNvSpPr>
          <p:nvPr/>
        </p:nvSpPr>
        <p:spPr bwMode="auto">
          <a:xfrm>
            <a:off x="5795962" y="4221163"/>
            <a:ext cx="1090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600">
                <a:solidFill>
                  <a:srgbClr val="000000"/>
                </a:solidFill>
                <a:latin typeface="Times New Roman" charset="0"/>
                <a:ea typeface="宋体" charset="-122"/>
              </a:rPr>
              <a:t>primary</a:t>
            </a:r>
            <a:endParaRPr lang="en-US" altLang="en-US" sz="1600">
              <a:solidFill>
                <a:srgbClr val="000000"/>
              </a:solidFill>
              <a:latin typeface="Times New Roman" charset="0"/>
            </a:endParaRPr>
          </a:p>
        </p:txBody>
      </p:sp>
      <p:sp>
        <p:nvSpPr>
          <p:cNvPr id="136201" name="Text Box 14"/>
          <p:cNvSpPr txBox="1">
            <a:spLocks noChangeArrowheads="1"/>
          </p:cNvSpPr>
          <p:nvPr/>
        </p:nvSpPr>
        <p:spPr bwMode="auto">
          <a:xfrm>
            <a:off x="7608888" y="31892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36203" name="Text Box 14"/>
          <p:cNvSpPr txBox="1">
            <a:spLocks noChangeArrowheads="1"/>
          </p:cNvSpPr>
          <p:nvPr/>
        </p:nvSpPr>
        <p:spPr bwMode="auto">
          <a:xfrm>
            <a:off x="7105650" y="5941802"/>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D</a:t>
            </a:r>
            <a:endParaRPr lang="en-US" altLang="en-US">
              <a:solidFill>
                <a:srgbClr val="000000"/>
              </a:solidFill>
              <a:latin typeface="Times New Roman" charset="0"/>
            </a:endParaRPr>
          </a:p>
        </p:txBody>
      </p:sp>
    </p:spTree>
    <p:extLst>
      <p:ext uri="{BB962C8B-B14F-4D97-AF65-F5344CB8AC3E}">
        <p14:creationId xmlns:p14="http://schemas.microsoft.com/office/powerpoint/2010/main" val="1984093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56680"/>
                                        </p:tgtEl>
                                      </p:cBhvr>
                                    </p:animEffect>
                                    <p:set>
                                      <p:cBhvr>
                                        <p:cTn id="7" dur="1" fill="hold">
                                          <p:stCondLst>
                                            <p:cond delay="499"/>
                                          </p:stCondLst>
                                        </p:cTn>
                                        <p:tgtEl>
                                          <p:spTgt spid="15668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668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en-US" dirty="0">
                <a:ea typeface="ＭＳ Ｐゴシック" charset="-128"/>
              </a:rPr>
              <a:t>Example</a:t>
            </a:r>
          </a:p>
        </p:txBody>
      </p:sp>
      <p:sp>
        <p:nvSpPr>
          <p:cNvPr id="3" name="Content Placeholder 2"/>
          <p:cNvSpPr>
            <a:spLocks noGrp="1"/>
          </p:cNvSpPr>
          <p:nvPr>
            <p:ph idx="1"/>
          </p:nvPr>
        </p:nvSpPr>
        <p:spPr>
          <a:xfrm>
            <a:off x="533400" y="4035972"/>
            <a:ext cx="8051800" cy="2420391"/>
          </a:xfrm>
        </p:spPr>
        <p:txBody>
          <a:bodyPr/>
          <a:lstStyle/>
          <a:p>
            <a:pPr>
              <a:buFont typeface="Wingdings" pitchFamily="2" charset="2"/>
              <a:buChar char="q"/>
            </a:pPr>
            <a:r>
              <a:rPr lang="en-US" dirty="0"/>
              <a:t>Assume A is destination, consider E</a:t>
            </a:r>
          </a:p>
        </p:txBody>
      </p:sp>
      <p:sp>
        <p:nvSpPr>
          <p:cNvPr id="134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B32A5D71-0ECE-C243-A811-78A8366E761C}" type="slidenum">
              <a:rPr lang="en-US" altLang="en-US" sz="1400">
                <a:solidFill>
                  <a:srgbClr val="000000"/>
                </a:solidFill>
                <a:latin typeface="Times New Roman" charset="0"/>
              </a:rPr>
              <a:pPr/>
              <a:t>24</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2159877" y="1371600"/>
            <a:ext cx="5177236" cy="2545474"/>
          </a:xfrm>
          <a:prstGeom prst="rect">
            <a:avLst/>
          </a:prstGeom>
        </p:spPr>
      </p:pic>
      <p:graphicFrame>
        <p:nvGraphicFramePr>
          <p:cNvPr id="4" name="Table 3"/>
          <p:cNvGraphicFramePr>
            <a:graphicFrameLocks noGrp="1"/>
          </p:cNvGraphicFramePr>
          <p:nvPr>
            <p:extLst/>
          </p:nvPr>
        </p:nvGraphicFramePr>
        <p:xfrm>
          <a:off x="1272643" y="4689906"/>
          <a:ext cx="6389397" cy="1766457"/>
        </p:xfrm>
        <a:graphic>
          <a:graphicData uri="http://schemas.openxmlformats.org/drawingml/2006/table">
            <a:tbl>
              <a:tblPr firstRow="1" bandRow="1">
                <a:tableStyleId>{5C22544A-7EE6-4342-B048-85BDC9FD1C3A}</a:tableStyleId>
              </a:tblPr>
              <a:tblGrid>
                <a:gridCol w="2129799">
                  <a:extLst>
                    <a:ext uri="{9D8B030D-6E8A-4147-A177-3AD203B41FA5}">
                      <a16:colId xmlns:a16="http://schemas.microsoft.com/office/drawing/2014/main" val="20000"/>
                    </a:ext>
                  </a:extLst>
                </a:gridCol>
                <a:gridCol w="2129799">
                  <a:extLst>
                    <a:ext uri="{9D8B030D-6E8A-4147-A177-3AD203B41FA5}">
                      <a16:colId xmlns:a16="http://schemas.microsoft.com/office/drawing/2014/main" val="20001"/>
                    </a:ext>
                  </a:extLst>
                </a:gridCol>
                <a:gridCol w="2129799">
                  <a:extLst>
                    <a:ext uri="{9D8B030D-6E8A-4147-A177-3AD203B41FA5}">
                      <a16:colId xmlns:a16="http://schemas.microsoft.com/office/drawing/2014/main" val="20002"/>
                    </a:ext>
                  </a:extLst>
                </a:gridCol>
              </a:tblGrid>
              <a:tr h="588819">
                <a:tc>
                  <a:txBody>
                    <a:bodyPr/>
                    <a:lstStyle/>
                    <a:p>
                      <a:endParaRPr lang="en-US" dirty="0"/>
                    </a:p>
                  </a:txBody>
                  <a:tcPr/>
                </a:tc>
                <a:tc>
                  <a:txBody>
                    <a:bodyPr/>
                    <a:lstStyle/>
                    <a:p>
                      <a:r>
                        <a:rPr lang="en-US" dirty="0"/>
                        <a:t>Reported Dist.</a:t>
                      </a:r>
                    </a:p>
                  </a:txBody>
                  <a:tcPr/>
                </a:tc>
                <a:tc>
                  <a:txBody>
                    <a:bodyPr/>
                    <a:lstStyle/>
                    <a:p>
                      <a:r>
                        <a:rPr lang="en-US" dirty="0"/>
                        <a:t>Total Dist.</a:t>
                      </a:r>
                    </a:p>
                  </a:txBody>
                  <a:tcPr/>
                </a:tc>
                <a:extLst>
                  <a:ext uri="{0D108BD9-81ED-4DB2-BD59-A6C34878D82A}">
                    <a16:rowId xmlns:a16="http://schemas.microsoft.com/office/drawing/2014/main" val="10000"/>
                  </a:ext>
                </a:extLst>
              </a:tr>
              <a:tr h="588819">
                <a:tc>
                  <a:txBody>
                    <a:bodyPr/>
                    <a:lstStyle/>
                    <a:p>
                      <a:r>
                        <a:rPr lang="en-US" dirty="0"/>
                        <a:t>Neighbor C</a:t>
                      </a:r>
                    </a:p>
                  </a:txBody>
                  <a:tcPr anchor="ct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588819">
                <a:tc>
                  <a:txBody>
                    <a:bodyPr/>
                    <a:lstStyle/>
                    <a:p>
                      <a:r>
                        <a:rPr lang="en-US" dirty="0"/>
                        <a:t>Neighbor D</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128787" y="5326535"/>
            <a:ext cx="338554" cy="461665"/>
          </a:xfrm>
          <a:prstGeom prst="rect">
            <a:avLst/>
          </a:prstGeom>
        </p:spPr>
        <p:txBody>
          <a:bodyPr wrap="none">
            <a:spAutoFit/>
          </a:bodyPr>
          <a:lstStyle/>
          <a:p>
            <a:r>
              <a:rPr lang="en-US" altLang="en-US"/>
              <a:t>3</a:t>
            </a:r>
            <a:endParaRPr lang="en-US" dirty="0"/>
          </a:p>
        </p:txBody>
      </p:sp>
      <p:sp>
        <p:nvSpPr>
          <p:cNvPr id="10" name="Rectangle 9"/>
          <p:cNvSpPr/>
          <p:nvPr/>
        </p:nvSpPr>
        <p:spPr>
          <a:xfrm>
            <a:off x="4128787" y="5907098"/>
            <a:ext cx="338554" cy="461665"/>
          </a:xfrm>
          <a:prstGeom prst="rect">
            <a:avLst/>
          </a:prstGeom>
        </p:spPr>
        <p:txBody>
          <a:bodyPr wrap="none">
            <a:spAutoFit/>
          </a:bodyPr>
          <a:lstStyle/>
          <a:p>
            <a:r>
              <a:rPr lang="en-US" altLang="en-US" dirty="0"/>
              <a:t>4</a:t>
            </a:r>
            <a:endParaRPr lang="en-US" dirty="0"/>
          </a:p>
        </p:txBody>
      </p:sp>
      <p:sp>
        <p:nvSpPr>
          <p:cNvPr id="11" name="Rectangle 10"/>
          <p:cNvSpPr/>
          <p:nvPr/>
        </p:nvSpPr>
        <p:spPr>
          <a:xfrm>
            <a:off x="6141518" y="5326535"/>
            <a:ext cx="338554" cy="461665"/>
          </a:xfrm>
          <a:prstGeom prst="rect">
            <a:avLst/>
          </a:prstGeom>
        </p:spPr>
        <p:txBody>
          <a:bodyPr wrap="none">
            <a:spAutoFit/>
          </a:bodyPr>
          <a:lstStyle/>
          <a:p>
            <a:r>
              <a:rPr lang="en-US" altLang="en-US" dirty="0"/>
              <a:t>6</a:t>
            </a:r>
            <a:endParaRPr lang="en-US" dirty="0"/>
          </a:p>
        </p:txBody>
      </p:sp>
      <p:sp>
        <p:nvSpPr>
          <p:cNvPr id="12" name="Rectangle 11"/>
          <p:cNvSpPr/>
          <p:nvPr/>
        </p:nvSpPr>
        <p:spPr>
          <a:xfrm>
            <a:off x="6141518" y="5907098"/>
            <a:ext cx="338554" cy="461665"/>
          </a:xfrm>
          <a:prstGeom prst="rect">
            <a:avLst/>
          </a:prstGeom>
        </p:spPr>
        <p:txBody>
          <a:bodyPr wrap="none">
            <a:spAutoFit/>
          </a:bodyPr>
          <a:lstStyle/>
          <a:p>
            <a:r>
              <a:rPr lang="en-US" altLang="en-US" dirty="0"/>
              <a:t>5</a:t>
            </a:r>
            <a:endParaRPr lang="en-US" dirty="0"/>
          </a:p>
        </p:txBody>
      </p:sp>
    </p:spTree>
    <p:extLst>
      <p:ext uri="{BB962C8B-B14F-4D97-AF65-F5344CB8AC3E}">
        <p14:creationId xmlns:p14="http://schemas.microsoft.com/office/powerpoint/2010/main" val="189175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Title 2"/>
          <p:cNvSpPr>
            <a:spLocks noGrp="1"/>
          </p:cNvSpPr>
          <p:nvPr>
            <p:ph type="title"/>
          </p:nvPr>
        </p:nvSpPr>
        <p:spPr/>
        <p:txBody>
          <a:bodyPr/>
          <a:lstStyle/>
          <a:p>
            <a:r>
              <a:rPr lang="en-US" altLang="en-US" dirty="0">
                <a:ea typeface="ＭＳ Ｐゴシック" charset="-128"/>
              </a:rPr>
              <a:t>Example </a:t>
            </a:r>
          </a:p>
        </p:txBody>
      </p:sp>
      <p:sp>
        <p:nvSpPr>
          <p:cNvPr id="13209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DAA467B-874A-E74F-8F77-D8FD36C0E6D4}" type="slidenum">
              <a:rPr lang="en-US" altLang="en-US" sz="1400">
                <a:solidFill>
                  <a:srgbClr val="000000"/>
                </a:solidFill>
                <a:latin typeface="Times New Roman" charset="0"/>
              </a:rPr>
              <a:pPr/>
              <a:t>25</a:t>
            </a:fld>
            <a:endParaRPr lang="en-US" altLang="en-US" sz="1400">
              <a:solidFill>
                <a:srgbClr val="000000"/>
              </a:solidFill>
              <a:latin typeface="Times New Roman" charset="0"/>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981" y="2218531"/>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7"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8" name="Rectangle 11"/>
          <p:cNvSpPr>
            <a:spLocks noChangeArrowheads="1"/>
          </p:cNvSpPr>
          <p:nvPr/>
        </p:nvSpPr>
        <p:spPr bwMode="auto">
          <a:xfrm>
            <a:off x="3989827" y="2112578"/>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19" name="Rectangle 11"/>
          <p:cNvSpPr>
            <a:spLocks noChangeArrowheads="1"/>
          </p:cNvSpPr>
          <p:nvPr/>
        </p:nvSpPr>
        <p:spPr bwMode="auto">
          <a:xfrm>
            <a:off x="4772853" y="2927132"/>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20" name="Rectangle 11"/>
          <p:cNvSpPr>
            <a:spLocks noChangeArrowheads="1"/>
          </p:cNvSpPr>
          <p:nvPr/>
        </p:nvSpPr>
        <p:spPr bwMode="auto">
          <a:xfrm>
            <a:off x="4089679" y="4056997"/>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Tree>
    <p:extLst>
      <p:ext uri="{BB962C8B-B14F-4D97-AF65-F5344CB8AC3E}">
        <p14:creationId xmlns:p14="http://schemas.microsoft.com/office/powerpoint/2010/main" val="338618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Summary: </a:t>
            </a:r>
            <a:r>
              <a:rPr lang="en-US" altLang="zh-CN" sz="3200" dirty="0">
                <a:ea typeface="宋体" charset="-122"/>
              </a:rPr>
              <a:t>Distance Vector Routing</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8051800" cy="4856163"/>
          </a:xfrm>
        </p:spPr>
        <p:txBody>
          <a:bodyPr/>
          <a:lstStyle/>
          <a:p>
            <a:pPr>
              <a:buFont typeface="Wingdings" pitchFamily="2" charset="2"/>
              <a:buChar char="q"/>
            </a:pPr>
            <a:r>
              <a:rPr lang="en-US" altLang="zh-CN" sz="2400" dirty="0">
                <a:ea typeface="宋体" charset="-122"/>
              </a:rPr>
              <a:t>Basic DV protocol</a:t>
            </a:r>
          </a:p>
          <a:p>
            <a:pPr lvl="1">
              <a:buFont typeface="Courier New" panose="02070309020205020404" pitchFamily="49" charset="0"/>
              <a:buChar char="o"/>
            </a:pPr>
            <a:r>
              <a:rPr lang="en-US" altLang="zh-CN" sz="2000" dirty="0">
                <a:ea typeface="宋体" charset="-122"/>
              </a:rPr>
              <a:t>take away: use monotonicity as a technique to understand liveness/convergence</a:t>
            </a:r>
          </a:p>
          <a:p>
            <a:pPr lvl="2"/>
            <a:r>
              <a:rPr lang="en-US" altLang="zh-CN" sz="1800" dirty="0">
                <a:ea typeface="宋体" charset="-122"/>
              </a:rPr>
              <a:t>highly recommended reading of </a:t>
            </a:r>
            <a:r>
              <a:rPr lang="en-US" altLang="zh-CN" sz="1800" dirty="0" err="1">
                <a:ea typeface="宋体" charset="-122"/>
              </a:rPr>
              <a:t>Bersekas</a:t>
            </a:r>
            <a:r>
              <a:rPr lang="en-US" altLang="zh-CN" sz="1800" dirty="0">
                <a:ea typeface="宋体" charset="-122"/>
              </a:rPr>
              <a:t>/</a:t>
            </a:r>
            <a:r>
              <a:rPr lang="en-US" altLang="zh-CN" sz="1800" dirty="0" err="1">
                <a:ea typeface="宋体" charset="-122"/>
              </a:rPr>
              <a:t>Gallager</a:t>
            </a:r>
            <a:r>
              <a:rPr lang="en-US" altLang="zh-CN" sz="1800" dirty="0">
                <a:ea typeface="宋体" charset="-122"/>
              </a:rPr>
              <a:t> chapter</a:t>
            </a:r>
          </a:p>
          <a:p>
            <a:pPr lvl="2"/>
            <a:endParaRPr lang="en-US" altLang="zh-CN" sz="1800" dirty="0">
              <a:ea typeface="宋体" charset="-122"/>
            </a:endParaRPr>
          </a:p>
          <a:p>
            <a:pPr>
              <a:buFont typeface="Wingdings" pitchFamily="2" charset="2"/>
              <a:buChar char="q"/>
            </a:pPr>
            <a:r>
              <a:rPr lang="en-US" altLang="zh-CN" sz="2400" dirty="0">
                <a:ea typeface="宋体" charset="-122"/>
              </a:rPr>
              <a:t>Fix counting-to-infinity problem</a:t>
            </a:r>
          </a:p>
          <a:p>
            <a:pPr lvl="1">
              <a:buFont typeface="Courier New" panose="02070309020205020404" pitchFamily="49" charset="0"/>
              <a:buChar char="o"/>
            </a:pPr>
            <a:r>
              <a:rPr lang="en-US" altLang="en-US" sz="2000" dirty="0">
                <a:ea typeface="ＭＳ Ｐゴシック" charset="-128"/>
              </a:rPr>
              <a:t>DSDV </a:t>
            </a:r>
          </a:p>
          <a:p>
            <a:pPr lvl="2"/>
            <a:r>
              <a:rPr lang="en-US" altLang="en-US" sz="1600" dirty="0">
                <a:ea typeface="ＭＳ Ｐゴシック" charset="-128"/>
              </a:rPr>
              <a:t>Idea: uses sequence number to avoid routing loops</a:t>
            </a:r>
          </a:p>
          <a:p>
            <a:pPr lvl="3"/>
            <a:r>
              <a:rPr lang="en-US" altLang="en-US" sz="1800" dirty="0" err="1">
                <a:ea typeface="ＭＳ Ｐゴシック" charset="-128"/>
              </a:rPr>
              <a:t>seq</a:t>
            </a:r>
            <a:r>
              <a:rPr lang="en-US" altLang="en-US" sz="1800" dirty="0">
                <a:ea typeface="ＭＳ Ｐゴシック" charset="-128"/>
              </a:rPr>
              <a:t># partitions routing updates from different outside events</a:t>
            </a:r>
          </a:p>
          <a:p>
            <a:pPr lvl="3"/>
            <a:r>
              <a:rPr lang="en-US" altLang="en-US" sz="1800" dirty="0">
                <a:ea typeface="ＭＳ Ｐゴシック" charset="-128"/>
              </a:rPr>
              <a:t>within same event, no loop so long each node only decreases its distance</a:t>
            </a:r>
            <a:endParaRPr lang="en-US" altLang="zh-CN" sz="1800" dirty="0">
              <a:ea typeface="宋体" charset="-122"/>
            </a:endParaRPr>
          </a:p>
          <a:p>
            <a:pPr lvl="2"/>
            <a:r>
              <a:rPr lang="en-US" altLang="zh-CN" sz="1600" dirty="0">
                <a:ea typeface="宋体" charset="-122"/>
              </a:rPr>
              <a:t>Analysis: use global invariants to understand/design safety/no routing loops</a:t>
            </a:r>
          </a:p>
          <a:p>
            <a:pPr lvl="1">
              <a:buFont typeface="Courier New" panose="02070309020205020404" pitchFamily="49" charset="0"/>
              <a:buChar char="o"/>
            </a:pPr>
            <a:r>
              <a:rPr lang="en-US" altLang="zh-CN" sz="2000" dirty="0">
                <a:ea typeface="宋体" charset="-122"/>
              </a:rPr>
              <a:t>EIRGP (DUAL)</a:t>
            </a:r>
          </a:p>
          <a:p>
            <a:pPr lvl="2"/>
            <a:r>
              <a:rPr lang="en-US" altLang="zh-CN" sz="1800" dirty="0">
                <a:ea typeface="宋体" charset="-122"/>
              </a:rPr>
              <a:t>Idea: introduces a sufficient condition for local recovery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26</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48818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Discussion: Distance Vector Routing</a:t>
            </a:r>
            <a:endParaRPr lang="en-US" altLang="en-US" sz="3200">
              <a:ea typeface="ＭＳ Ｐゴシック" charset="-128"/>
            </a:endParaRPr>
          </a:p>
        </p:txBody>
      </p:sp>
      <p:sp>
        <p:nvSpPr>
          <p:cNvPr id="138242"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What do you like about distributed, distance vector routing?</a:t>
            </a:r>
          </a:p>
          <a:p>
            <a:pPr>
              <a:buFont typeface="Wingdings" pitchFamily="2" charset="2"/>
              <a:buChar char="q"/>
            </a:pPr>
            <a:endParaRPr lang="en-US" altLang="zh-CN" dirty="0">
              <a:ea typeface="宋体" charset="-122"/>
            </a:endParaRP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What do you </a:t>
            </a:r>
            <a:r>
              <a:rPr lang="en-US" altLang="zh-CN" dirty="0">
                <a:solidFill>
                  <a:srgbClr val="C00000"/>
                </a:solidFill>
                <a:ea typeface="宋体" charset="-122"/>
              </a:rPr>
              <a:t>not</a:t>
            </a:r>
            <a:r>
              <a:rPr lang="en-US" altLang="zh-CN" dirty="0">
                <a:ea typeface="宋体" charset="-122"/>
              </a:rPr>
              <a:t> like about distributed, distance vector routing?</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27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212863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r>
              <a:rPr lang="en-US" altLang="zh-CN" sz="3200">
                <a:ea typeface="宋体" charset="-122"/>
              </a:rPr>
              <a:t>Churns of DV: One Example</a:t>
            </a:r>
          </a:p>
        </p:txBody>
      </p:sp>
      <p:sp>
        <p:nvSpPr>
          <p:cNvPr id="140290" name="Oval 4"/>
          <p:cNvSpPr>
            <a:spLocks noChangeArrowheads="1"/>
          </p:cNvSpPr>
          <p:nvPr/>
        </p:nvSpPr>
        <p:spPr bwMode="auto">
          <a:xfrm>
            <a:off x="2719388" y="1616075"/>
            <a:ext cx="469900" cy="444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1" name="Oval 11"/>
          <p:cNvSpPr>
            <a:spLocks noChangeArrowheads="1"/>
          </p:cNvSpPr>
          <p:nvPr/>
        </p:nvSpPr>
        <p:spPr bwMode="auto">
          <a:xfrm>
            <a:off x="2713038" y="2806700"/>
            <a:ext cx="501650"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2" name="Oval 12"/>
          <p:cNvSpPr>
            <a:spLocks noChangeArrowheads="1"/>
          </p:cNvSpPr>
          <p:nvPr/>
        </p:nvSpPr>
        <p:spPr bwMode="auto">
          <a:xfrm>
            <a:off x="2697163" y="4413250"/>
            <a:ext cx="531812" cy="5159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3" name="Oval 13"/>
          <p:cNvSpPr>
            <a:spLocks noChangeArrowheads="1"/>
          </p:cNvSpPr>
          <p:nvPr/>
        </p:nvSpPr>
        <p:spPr bwMode="auto">
          <a:xfrm>
            <a:off x="811213" y="5313363"/>
            <a:ext cx="487362"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4" name="Oval 14"/>
          <p:cNvSpPr>
            <a:spLocks noChangeArrowheads="1"/>
          </p:cNvSpPr>
          <p:nvPr/>
        </p:nvSpPr>
        <p:spPr bwMode="auto">
          <a:xfrm>
            <a:off x="1754188" y="5314950"/>
            <a:ext cx="515937"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5" name="Oval 15"/>
          <p:cNvSpPr>
            <a:spLocks noChangeArrowheads="1"/>
          </p:cNvSpPr>
          <p:nvPr/>
        </p:nvSpPr>
        <p:spPr bwMode="auto">
          <a:xfrm>
            <a:off x="2713038" y="5299075"/>
            <a:ext cx="517525" cy="4714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6" name="Oval 16"/>
          <p:cNvSpPr>
            <a:spLocks noChangeArrowheads="1"/>
          </p:cNvSpPr>
          <p:nvPr/>
        </p:nvSpPr>
        <p:spPr bwMode="auto">
          <a:xfrm>
            <a:off x="4424363" y="5299075"/>
            <a:ext cx="517525"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7" name="Oval 17"/>
          <p:cNvSpPr>
            <a:spLocks noChangeArrowheads="1"/>
          </p:cNvSpPr>
          <p:nvPr/>
        </p:nvSpPr>
        <p:spPr bwMode="auto">
          <a:xfrm>
            <a:off x="5413375" y="5283200"/>
            <a:ext cx="500063"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8" name="Line 18"/>
          <p:cNvSpPr>
            <a:spLocks noChangeShapeType="1"/>
          </p:cNvSpPr>
          <p:nvPr/>
        </p:nvSpPr>
        <p:spPr bwMode="auto">
          <a:xfrm flipH="1">
            <a:off x="1327150" y="5549900"/>
            <a:ext cx="412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40299" name="AutoShape 19"/>
          <p:cNvCxnSpPr>
            <a:cxnSpLocks noChangeShapeType="1"/>
            <a:stCxn id="140295" idx="2"/>
            <a:endCxn id="140294" idx="6"/>
          </p:cNvCxnSpPr>
          <p:nvPr/>
        </p:nvCxnSpPr>
        <p:spPr bwMode="auto">
          <a:xfrm flipH="1">
            <a:off x="2270125" y="5535613"/>
            <a:ext cx="442913"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0" name="AutoShape 20"/>
          <p:cNvCxnSpPr>
            <a:cxnSpLocks noChangeShapeType="1"/>
            <a:stCxn id="140297" idx="2"/>
            <a:endCxn id="140296" idx="6"/>
          </p:cNvCxnSpPr>
          <p:nvPr/>
        </p:nvCxnSpPr>
        <p:spPr bwMode="auto">
          <a:xfrm flipH="1">
            <a:off x="4941888" y="5527675"/>
            <a:ext cx="471487"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1" name="Line 21"/>
          <p:cNvSpPr>
            <a:spLocks noChangeShapeType="1"/>
          </p:cNvSpPr>
          <p:nvPr/>
        </p:nvSpPr>
        <p:spPr bwMode="auto">
          <a:xfrm flipH="1">
            <a:off x="4100513" y="5535613"/>
            <a:ext cx="323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02" name="Line 22"/>
          <p:cNvSpPr>
            <a:spLocks noChangeShapeType="1"/>
          </p:cNvSpPr>
          <p:nvPr/>
        </p:nvSpPr>
        <p:spPr bwMode="auto">
          <a:xfrm flipH="1">
            <a:off x="3244850" y="5519738"/>
            <a:ext cx="3540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62831" name="AutoShape 23"/>
          <p:cNvCxnSpPr>
            <a:cxnSpLocks noChangeShapeType="1"/>
            <a:stCxn id="140292" idx="3"/>
            <a:endCxn id="140294" idx="0"/>
          </p:cNvCxnSpPr>
          <p:nvPr/>
        </p:nvCxnSpPr>
        <p:spPr bwMode="auto">
          <a:xfrm flipH="1">
            <a:off x="2012950" y="4852988"/>
            <a:ext cx="76200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2" name="AutoShape 24"/>
          <p:cNvCxnSpPr>
            <a:cxnSpLocks noChangeShapeType="1"/>
            <a:stCxn id="140292" idx="4"/>
            <a:endCxn id="140295" idx="0"/>
          </p:cNvCxnSpPr>
          <p:nvPr/>
        </p:nvCxnSpPr>
        <p:spPr bwMode="auto">
          <a:xfrm>
            <a:off x="2963863" y="4929188"/>
            <a:ext cx="7937" cy="369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3" name="AutoShape 25"/>
          <p:cNvCxnSpPr>
            <a:cxnSpLocks noChangeShapeType="1"/>
            <a:stCxn id="140292" idx="5"/>
            <a:endCxn id="140296" idx="1"/>
          </p:cNvCxnSpPr>
          <p:nvPr/>
        </p:nvCxnSpPr>
        <p:spPr bwMode="auto">
          <a:xfrm>
            <a:off x="3151188" y="4852988"/>
            <a:ext cx="1349375" cy="517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6" name="AutoShape 26"/>
          <p:cNvCxnSpPr>
            <a:cxnSpLocks noChangeShapeType="1"/>
            <a:stCxn id="140292" idx="6"/>
            <a:endCxn id="140297" idx="1"/>
          </p:cNvCxnSpPr>
          <p:nvPr/>
        </p:nvCxnSpPr>
        <p:spPr bwMode="auto">
          <a:xfrm>
            <a:off x="3228975" y="4672013"/>
            <a:ext cx="2257425" cy="682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7" name="Oval 27"/>
          <p:cNvSpPr>
            <a:spLocks noChangeArrowheads="1"/>
          </p:cNvSpPr>
          <p:nvPr/>
        </p:nvSpPr>
        <p:spPr bwMode="auto">
          <a:xfrm>
            <a:off x="2698750" y="3575050"/>
            <a:ext cx="530225" cy="5016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N+2</a:t>
            </a:r>
          </a:p>
        </p:txBody>
      </p:sp>
      <p:cxnSp>
        <p:nvCxnSpPr>
          <p:cNvPr id="140308" name="AutoShape 29"/>
          <p:cNvCxnSpPr>
            <a:cxnSpLocks noChangeShapeType="1"/>
            <a:stCxn id="140307" idx="4"/>
            <a:endCxn id="140292" idx="0"/>
          </p:cNvCxnSpPr>
          <p:nvPr/>
        </p:nvCxnSpPr>
        <p:spPr bwMode="auto">
          <a:xfrm>
            <a:off x="2963863" y="4076700"/>
            <a:ext cx="0" cy="336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9" name="Line 30"/>
          <p:cNvSpPr>
            <a:spLocks noChangeShapeType="1"/>
          </p:cNvSpPr>
          <p:nvPr/>
        </p:nvSpPr>
        <p:spPr bwMode="auto">
          <a:xfrm>
            <a:off x="2949575" y="2068513"/>
            <a:ext cx="14288"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0" name="Line 31"/>
          <p:cNvSpPr>
            <a:spLocks noChangeShapeType="1"/>
          </p:cNvSpPr>
          <p:nvPr/>
        </p:nvSpPr>
        <p:spPr bwMode="auto">
          <a:xfrm>
            <a:off x="2965450" y="2584450"/>
            <a:ext cx="0" cy="207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1" name="Text Box 32"/>
          <p:cNvSpPr txBox="1">
            <a:spLocks noChangeArrowheads="1"/>
          </p:cNvSpPr>
          <p:nvPr/>
        </p:nvSpPr>
        <p:spPr bwMode="auto">
          <a:xfrm>
            <a:off x="2814638" y="2303463"/>
            <a:ext cx="458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2" name="Text Box 33"/>
          <p:cNvSpPr txBox="1">
            <a:spLocks noChangeArrowheads="1"/>
          </p:cNvSpPr>
          <p:nvPr/>
        </p:nvSpPr>
        <p:spPr bwMode="auto">
          <a:xfrm>
            <a:off x="3668713" y="5256213"/>
            <a:ext cx="338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3" name="Text Box 34"/>
          <p:cNvSpPr txBox="1">
            <a:spLocks noChangeArrowheads="1"/>
          </p:cNvSpPr>
          <p:nvPr/>
        </p:nvSpPr>
        <p:spPr bwMode="auto">
          <a:xfrm>
            <a:off x="911225" y="5359400"/>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1</a:t>
            </a:r>
          </a:p>
        </p:txBody>
      </p:sp>
      <p:sp>
        <p:nvSpPr>
          <p:cNvPr id="140314" name="Text Box 35"/>
          <p:cNvSpPr txBox="1">
            <a:spLocks noChangeArrowheads="1"/>
          </p:cNvSpPr>
          <p:nvPr/>
        </p:nvSpPr>
        <p:spPr bwMode="auto">
          <a:xfrm>
            <a:off x="186848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a:t>
            </a:r>
          </a:p>
        </p:txBody>
      </p:sp>
      <p:sp>
        <p:nvSpPr>
          <p:cNvPr id="140315" name="Text Box 36"/>
          <p:cNvSpPr txBox="1">
            <a:spLocks noChangeArrowheads="1"/>
          </p:cNvSpPr>
          <p:nvPr/>
        </p:nvSpPr>
        <p:spPr bwMode="auto">
          <a:xfrm>
            <a:off x="281463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3</a:t>
            </a:r>
          </a:p>
        </p:txBody>
      </p:sp>
      <p:sp>
        <p:nvSpPr>
          <p:cNvPr id="140316" name="Text Box 37"/>
          <p:cNvSpPr txBox="1">
            <a:spLocks noChangeArrowheads="1"/>
          </p:cNvSpPr>
          <p:nvPr/>
        </p:nvSpPr>
        <p:spPr bwMode="auto">
          <a:xfrm>
            <a:off x="4376738" y="5345113"/>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7" name="Text Box 38"/>
          <p:cNvSpPr txBox="1">
            <a:spLocks noChangeArrowheads="1"/>
          </p:cNvSpPr>
          <p:nvPr/>
        </p:nvSpPr>
        <p:spPr bwMode="auto">
          <a:xfrm>
            <a:off x="5497513" y="5359400"/>
            <a:ext cx="36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a:t>
            </a:r>
          </a:p>
        </p:txBody>
      </p:sp>
      <p:sp>
        <p:nvSpPr>
          <p:cNvPr id="140318" name="Text Box 40"/>
          <p:cNvSpPr txBox="1">
            <a:spLocks noChangeArrowheads="1"/>
          </p:cNvSpPr>
          <p:nvPr/>
        </p:nvSpPr>
        <p:spPr bwMode="auto">
          <a:xfrm>
            <a:off x="2665413" y="4473575"/>
            <a:ext cx="579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9" name="Text Box 43"/>
          <p:cNvSpPr txBox="1">
            <a:spLocks noChangeArrowheads="1"/>
          </p:cNvSpPr>
          <p:nvPr/>
        </p:nvSpPr>
        <p:spPr bwMode="auto">
          <a:xfrm>
            <a:off x="2668588" y="286543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N+3</a:t>
            </a:r>
          </a:p>
        </p:txBody>
      </p:sp>
      <p:cxnSp>
        <p:nvCxnSpPr>
          <p:cNvPr id="140320" name="AutoShape 44"/>
          <p:cNvCxnSpPr>
            <a:cxnSpLocks noChangeShapeType="1"/>
            <a:stCxn id="140291" idx="4"/>
            <a:endCxn id="140307" idx="0"/>
          </p:cNvCxnSpPr>
          <p:nvPr/>
        </p:nvCxnSpPr>
        <p:spPr bwMode="auto">
          <a:xfrm>
            <a:off x="2963863" y="3294063"/>
            <a:ext cx="0" cy="280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21" name="Text Box 45"/>
          <p:cNvSpPr txBox="1">
            <a:spLocks noChangeArrowheads="1"/>
          </p:cNvSpPr>
          <p:nvPr/>
        </p:nvSpPr>
        <p:spPr bwMode="auto">
          <a:xfrm>
            <a:off x="2709863" y="1657350"/>
            <a:ext cx="506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2N</a:t>
            </a:r>
          </a:p>
        </p:txBody>
      </p:sp>
      <p:sp>
        <p:nvSpPr>
          <p:cNvPr id="140322" name="Text Box 46"/>
          <p:cNvSpPr txBox="1">
            <a:spLocks noChangeArrowheads="1"/>
          </p:cNvSpPr>
          <p:nvPr/>
        </p:nvSpPr>
        <p:spPr bwMode="auto">
          <a:xfrm>
            <a:off x="204952" y="2116138"/>
            <a:ext cx="269064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Initially converged.</a:t>
            </a:r>
          </a:p>
          <a:p>
            <a:r>
              <a:rPr lang="en-US" altLang="zh-CN" sz="1800" dirty="0">
                <a:solidFill>
                  <a:srgbClr val="000000"/>
                </a:solidFill>
                <a:ea typeface="宋体" charset="-122"/>
              </a:rPr>
              <a:t>All links have cost 1</a:t>
            </a:r>
          </a:p>
          <a:p>
            <a:r>
              <a:rPr lang="en-US" altLang="zh-CN" sz="1800" dirty="0">
                <a:solidFill>
                  <a:srgbClr val="000000"/>
                </a:solidFill>
                <a:ea typeface="宋体" charset="-122"/>
              </a:rPr>
              <a:t>Event: Cost of 1-&gt;2 reduces to 0</a:t>
            </a:r>
          </a:p>
        </p:txBody>
      </p:sp>
      <p:sp>
        <p:nvSpPr>
          <p:cNvPr id="162851" name="Text Box 47"/>
          <p:cNvSpPr txBox="1">
            <a:spLocks noChangeArrowheads="1"/>
          </p:cNvSpPr>
          <p:nvPr/>
        </p:nvSpPr>
        <p:spPr bwMode="auto">
          <a:xfrm>
            <a:off x="4141788" y="1436688"/>
            <a:ext cx="43815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Message sequences</a:t>
            </a:r>
          </a:p>
          <a:p>
            <a:pPr>
              <a:buFontTx/>
              <a:buAutoNum type="arabicPeriod"/>
            </a:pPr>
            <a:r>
              <a:rPr lang="en-US" altLang="zh-CN" sz="1800">
                <a:solidFill>
                  <a:srgbClr val="000000"/>
                </a:solidFill>
                <a:ea typeface="宋体" charset="-122"/>
              </a:rPr>
              <a:t>Node 2 tells 3. Node 3 tells 4…Node N tells N+1. (N-1 messages)</a:t>
            </a:r>
          </a:p>
          <a:p>
            <a:pPr>
              <a:buFontTx/>
              <a:buAutoNum type="arabicPeriod"/>
            </a:pPr>
            <a:r>
              <a:rPr lang="en-US" altLang="zh-CN" sz="1800">
                <a:solidFill>
                  <a:srgbClr val="000000"/>
                </a:solidFill>
                <a:ea typeface="宋体" charset="-122"/>
              </a:rPr>
              <a:t>Node N+1 tells N+2, N+2 tells N+3,…,2N. (N-1 messages)</a:t>
            </a:r>
          </a:p>
          <a:p>
            <a:pPr>
              <a:buFontTx/>
              <a:buAutoNum type="arabicPeriod"/>
            </a:pPr>
            <a:r>
              <a:rPr lang="en-US" altLang="zh-CN" sz="1800">
                <a:solidFill>
                  <a:srgbClr val="000000"/>
                </a:solidFill>
                <a:ea typeface="宋体" charset="-122"/>
              </a:rPr>
              <a:t>Now node N-1 tells node N+1</a:t>
            </a:r>
          </a:p>
          <a:p>
            <a:pPr>
              <a:buFontTx/>
              <a:buAutoNum type="arabicPeriod"/>
            </a:pPr>
            <a:r>
              <a:rPr lang="en-US" altLang="zh-CN" sz="1800">
                <a:solidFill>
                  <a:srgbClr val="000000"/>
                </a:solidFill>
                <a:ea typeface="宋体" charset="-122"/>
              </a:rPr>
              <a:t>Step 2 repeats</a:t>
            </a:r>
          </a:p>
          <a:p>
            <a:pPr>
              <a:buFontTx/>
              <a:buAutoNum type="arabicPeriod"/>
            </a:pPr>
            <a:r>
              <a:rPr lang="en-US" altLang="zh-CN" sz="1800">
                <a:solidFill>
                  <a:srgbClr val="000000"/>
                </a:solidFill>
                <a:ea typeface="宋体" charset="-122"/>
              </a:rPr>
              <a:t>Now node N-2 tells node N+1</a:t>
            </a:r>
          </a:p>
          <a:p>
            <a:pPr>
              <a:buFontTx/>
              <a:buAutoNum type="arabicPeriod"/>
            </a:pPr>
            <a:r>
              <a:rPr lang="en-US" altLang="zh-CN" sz="1800">
                <a:solidFill>
                  <a:srgbClr val="000000"/>
                </a:solidFill>
                <a:ea typeface="宋体" charset="-122"/>
              </a:rPr>
              <a:t>…</a:t>
            </a:r>
          </a:p>
          <a:p>
            <a:pPr>
              <a:buFontTx/>
              <a:buAutoNum type="arabicPeriod"/>
            </a:pPr>
            <a:endParaRPr lang="en-US" altLang="zh-CN" sz="1800">
              <a:solidFill>
                <a:srgbClr val="000000"/>
              </a:solidFill>
              <a:ea typeface="宋体" charset="-122"/>
            </a:endParaRPr>
          </a:p>
        </p:txBody>
      </p:sp>
      <p:sp>
        <p:nvSpPr>
          <p:cNvPr id="162852" name="Text Box 48"/>
          <p:cNvSpPr txBox="1">
            <a:spLocks noChangeArrowheads="1"/>
          </p:cNvSpPr>
          <p:nvPr/>
        </p:nvSpPr>
        <p:spPr bwMode="auto">
          <a:xfrm>
            <a:off x="5084763" y="4533900"/>
            <a:ext cx="3074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 total of O(N</a:t>
            </a:r>
            <a:r>
              <a:rPr lang="en-US" altLang="zh-CN" sz="1800" baseline="30000">
                <a:solidFill>
                  <a:srgbClr val="000000"/>
                </a:solidFill>
                <a:ea typeface="宋体" charset="-122"/>
              </a:rPr>
              <a:t>2</a:t>
            </a:r>
            <a:r>
              <a:rPr lang="en-US" altLang="zh-CN" sz="1800">
                <a:solidFill>
                  <a:srgbClr val="000000"/>
                </a:solidFill>
                <a:ea typeface="宋体" charset="-122"/>
              </a:rPr>
              <a:t>) messages</a:t>
            </a:r>
          </a:p>
        </p:txBody>
      </p:sp>
      <p:sp>
        <p:nvSpPr>
          <p:cNvPr id="14032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83F8BC2-6CDD-7E4C-8070-F777FFDAE109}" type="slidenum">
              <a:rPr lang="en-US" altLang="en-US" sz="1400">
                <a:solidFill>
                  <a:srgbClr val="000000"/>
                </a:solidFill>
                <a:latin typeface="Times New Roman" charset="0"/>
              </a:rPr>
              <a:pPr/>
              <a:t>28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3440785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28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28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28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29</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dirty="0">
                <a:solidFill>
                  <a:srgbClr val="C00000"/>
                </a:solidFill>
              </a:rPr>
              <a:t>Link state protocols (distributed state synchronization)</a:t>
            </a:r>
            <a:endParaRPr lang="en-US" altLang="en-US" sz="2000" dirty="0">
              <a:solidFill>
                <a:srgbClr val="000000"/>
              </a:solidFill>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390189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a:t>
            </a:r>
          </a:p>
        </p:txBody>
      </p:sp>
      <p:sp>
        <p:nvSpPr>
          <p:cNvPr id="4" name="Content Placeholder 3"/>
          <p:cNvSpPr>
            <a:spLocks noGrp="1"/>
          </p:cNvSpPr>
          <p:nvPr>
            <p:ph idx="1"/>
          </p:nvPr>
        </p:nvSpPr>
        <p:spPr>
          <a:xfrm>
            <a:off x="533400" y="1600200"/>
            <a:ext cx="8077200" cy="5257800"/>
          </a:xfrm>
        </p:spPr>
        <p:txBody>
          <a:bodyPr/>
          <a:lstStyle/>
          <a:p>
            <a:pPr>
              <a:buFont typeface="Wingdings" pitchFamily="2" charset="2"/>
              <a:buChar char="q"/>
            </a:pPr>
            <a:r>
              <a:rPr lang="en-US" altLang="zh-CN" dirty="0"/>
              <a:t>Overview</a:t>
            </a:r>
            <a:r>
              <a:rPr lang="zh-CN" altLang="en-US" dirty="0"/>
              <a:t> </a:t>
            </a:r>
            <a:r>
              <a:rPr lang="en-US" altLang="zh-CN" dirty="0"/>
              <a:t>of</a:t>
            </a:r>
            <a:r>
              <a:rPr lang="zh-CN" altLang="en-US" dirty="0"/>
              <a:t> </a:t>
            </a:r>
            <a:r>
              <a:rPr lang="en-US" altLang="zh-CN" dirty="0"/>
              <a:t>projects</a:t>
            </a:r>
            <a:r>
              <a:rPr lang="zh-CN" altLang="en-US" dirty="0"/>
              <a:t> </a:t>
            </a:r>
            <a:r>
              <a:rPr lang="en-US" altLang="zh-CN" dirty="0"/>
              <a:t>this</a:t>
            </a:r>
            <a:r>
              <a:rPr lang="zh-CN" altLang="en-US" dirty="0"/>
              <a:t> </a:t>
            </a:r>
            <a:r>
              <a:rPr lang="en-US" altLang="zh-CN" dirty="0"/>
              <a:t>afternoon</a:t>
            </a:r>
          </a:p>
          <a:p>
            <a:pPr lvl="1">
              <a:buFont typeface="Courier New" panose="02070309020205020404" pitchFamily="49" charset="0"/>
              <a:buChar char="o"/>
            </a:pPr>
            <a:r>
              <a:rPr lang="en-US" altLang="zh-CN" dirty="0"/>
              <a:t>2-4</a:t>
            </a:r>
            <a:r>
              <a:rPr lang="zh-CN" altLang="en-US" dirty="0"/>
              <a:t> </a:t>
            </a:r>
            <a:r>
              <a:rPr lang="en-US" altLang="zh-CN" dirty="0"/>
              <a:t>persons</a:t>
            </a:r>
            <a:r>
              <a:rPr lang="zh-CN" altLang="en-US" dirty="0"/>
              <a:t> </a:t>
            </a:r>
            <a:r>
              <a:rPr lang="en-US" altLang="zh-CN" dirty="0"/>
              <a:t>per</a:t>
            </a:r>
            <a:r>
              <a:rPr lang="zh-CN" altLang="en-US" dirty="0"/>
              <a:t> </a:t>
            </a:r>
            <a:r>
              <a:rPr lang="en-US" altLang="zh-CN" dirty="0"/>
              <a:t>team,</a:t>
            </a:r>
            <a:r>
              <a:rPr lang="zh-CN" altLang="en-US" dirty="0"/>
              <a:t> </a:t>
            </a:r>
            <a:r>
              <a:rPr lang="en-US" altLang="zh-CN" dirty="0"/>
              <a:t>at</a:t>
            </a:r>
            <a:r>
              <a:rPr lang="zh-CN" altLang="en-US" dirty="0"/>
              <a:t> </a:t>
            </a:r>
            <a:r>
              <a:rPr lang="en-US" altLang="zh-CN" dirty="0"/>
              <a:t>most</a:t>
            </a:r>
            <a:r>
              <a:rPr lang="zh-CN" altLang="en-US" dirty="0"/>
              <a:t> </a:t>
            </a:r>
            <a:r>
              <a:rPr lang="en-US" altLang="zh-CN" dirty="0"/>
              <a:t>3</a:t>
            </a:r>
            <a:r>
              <a:rPr lang="zh-CN" altLang="en-US" dirty="0"/>
              <a:t> </a:t>
            </a:r>
            <a:r>
              <a:rPr lang="en-US" altLang="zh-CN" dirty="0"/>
              <a:t>teams</a:t>
            </a:r>
            <a:r>
              <a:rPr lang="zh-CN" altLang="en-US" dirty="0"/>
              <a:t> </a:t>
            </a:r>
            <a:r>
              <a:rPr lang="en-US" altLang="zh-CN" dirty="0"/>
              <a:t>per</a:t>
            </a:r>
            <a:r>
              <a:rPr lang="zh-CN" altLang="en-US" dirty="0"/>
              <a:t> </a:t>
            </a:r>
            <a:r>
              <a:rPr lang="en-US" altLang="zh-CN" dirty="0"/>
              <a:t>topic</a:t>
            </a:r>
          </a:p>
          <a:p>
            <a:pPr lvl="1">
              <a:buFont typeface="Courier New" panose="02070309020205020404" pitchFamily="49" charset="0"/>
              <a:buChar char="o"/>
            </a:pPr>
            <a:r>
              <a:rPr lang="en-US" altLang="zh-CN" dirty="0"/>
              <a:t>FIFS</a:t>
            </a:r>
            <a:r>
              <a:rPr lang="zh-CN" altLang="en-US" dirty="0"/>
              <a:t> </a:t>
            </a:r>
            <a:r>
              <a:rPr lang="en-US" altLang="zh-CN" dirty="0"/>
              <a:t>signup</a:t>
            </a:r>
            <a:r>
              <a:rPr lang="zh-CN" altLang="en-US" dirty="0"/>
              <a:t> </a:t>
            </a:r>
            <a:r>
              <a:rPr lang="en-US" altLang="zh-CN" dirty="0"/>
              <a:t>with</a:t>
            </a:r>
            <a:r>
              <a:rPr lang="zh-CN" altLang="en-US" dirty="0"/>
              <a:t> </a:t>
            </a:r>
            <a:r>
              <a:rPr lang="en-US" altLang="zh-CN" dirty="0"/>
              <a:t>corresponding</a:t>
            </a:r>
            <a:r>
              <a:rPr lang="zh-CN" altLang="en-US" dirty="0"/>
              <a:t> </a:t>
            </a:r>
            <a:r>
              <a:rPr lang="en-US" altLang="zh-CN" dirty="0"/>
              <a:t>mentors</a:t>
            </a:r>
          </a:p>
          <a:p>
            <a:pPr lvl="2">
              <a:buFont typeface="Courier New" panose="02070309020205020404" pitchFamily="49" charset="0"/>
              <a:buChar char="o"/>
            </a:pPr>
            <a:r>
              <a:rPr lang="en-US" altLang="zh-CN" dirty="0"/>
              <a:t>If</a:t>
            </a:r>
            <a:r>
              <a:rPr lang="zh-CN" altLang="en-US" dirty="0"/>
              <a:t> </a:t>
            </a:r>
            <a:r>
              <a:rPr lang="en-US" altLang="zh-CN" dirty="0"/>
              <a:t>you</a:t>
            </a:r>
            <a:r>
              <a:rPr lang="zh-CN" altLang="en-US" dirty="0"/>
              <a:t> </a:t>
            </a:r>
            <a:r>
              <a:rPr lang="en-US" altLang="zh-CN" dirty="0"/>
              <a:t>choose</a:t>
            </a:r>
            <a:r>
              <a:rPr lang="zh-CN" altLang="en-US" dirty="0"/>
              <a:t> </a:t>
            </a:r>
            <a:r>
              <a:rPr lang="en-US" altLang="zh-CN" dirty="0"/>
              <a:t>assignment</a:t>
            </a:r>
            <a:r>
              <a:rPr lang="zh-CN" altLang="en-US" dirty="0"/>
              <a:t> </a:t>
            </a:r>
            <a:r>
              <a:rPr lang="en-US" altLang="zh-CN" dirty="0"/>
              <a:t>4</a:t>
            </a:r>
            <a:r>
              <a:rPr lang="zh-CN" altLang="en-US" dirty="0"/>
              <a:t> </a:t>
            </a:r>
            <a:r>
              <a:rPr lang="en-US" altLang="zh-CN" dirty="0"/>
              <a:t>part</a:t>
            </a:r>
            <a:r>
              <a:rPr lang="zh-CN" altLang="en-US" dirty="0"/>
              <a:t> </a:t>
            </a:r>
            <a:r>
              <a:rPr lang="en-US" altLang="zh-CN" dirty="0"/>
              <a:t>2</a:t>
            </a:r>
            <a:r>
              <a:rPr lang="zh-CN" altLang="en-US" dirty="0"/>
              <a:t> </a:t>
            </a:r>
            <a:r>
              <a:rPr lang="en-US" altLang="zh-CN" dirty="0"/>
              <a:t>as</a:t>
            </a:r>
            <a:r>
              <a:rPr lang="zh-CN" altLang="en-US" dirty="0"/>
              <a:t> </a:t>
            </a:r>
            <a:r>
              <a:rPr lang="en-US" altLang="zh-CN" dirty="0"/>
              <a:t>your</a:t>
            </a:r>
            <a:r>
              <a:rPr lang="zh-CN" altLang="en-US" dirty="0"/>
              <a:t> </a:t>
            </a:r>
            <a:r>
              <a:rPr lang="en-US" altLang="zh-CN" dirty="0"/>
              <a:t>2-person</a:t>
            </a:r>
            <a:r>
              <a:rPr lang="zh-CN" altLang="en-US" dirty="0"/>
              <a:t> </a:t>
            </a:r>
            <a:r>
              <a:rPr lang="en-US" altLang="zh-CN" dirty="0"/>
              <a:t>project,</a:t>
            </a:r>
            <a:r>
              <a:rPr lang="zh-CN" altLang="en-US" dirty="0"/>
              <a:t> </a:t>
            </a:r>
            <a:r>
              <a:rPr lang="en-US" altLang="zh-CN" dirty="0"/>
              <a:t>signup</a:t>
            </a:r>
            <a:r>
              <a:rPr lang="zh-CN" altLang="en-US" dirty="0"/>
              <a:t> </a:t>
            </a:r>
            <a:r>
              <a:rPr lang="en-US" altLang="zh-CN" dirty="0"/>
              <a:t>with</a:t>
            </a:r>
            <a:r>
              <a:rPr lang="zh-CN" altLang="en-US" dirty="0"/>
              <a:t> </a:t>
            </a:r>
            <a:r>
              <a:rPr lang="en-US" altLang="zh-CN" dirty="0"/>
              <a:t>TA</a:t>
            </a:r>
          </a:p>
          <a:p>
            <a:pPr lvl="1">
              <a:buFont typeface="Courier New" panose="02070309020205020404" pitchFamily="49" charset="0"/>
              <a:buChar char="o"/>
            </a:pPr>
            <a:r>
              <a:rPr lang="en-US" altLang="zh-CN" dirty="0"/>
              <a:t>If</a:t>
            </a:r>
            <a:r>
              <a:rPr lang="zh-CN" altLang="en-US" dirty="0"/>
              <a:t> </a:t>
            </a:r>
            <a:r>
              <a:rPr lang="en-US" altLang="zh-CN" dirty="0"/>
              <a:t>not</a:t>
            </a:r>
            <a:r>
              <a:rPr lang="zh-CN" altLang="en-US" dirty="0"/>
              <a:t> </a:t>
            </a:r>
            <a:r>
              <a:rPr lang="en-US" altLang="zh-CN" dirty="0"/>
              <a:t>decided</a:t>
            </a:r>
            <a:r>
              <a:rPr lang="zh-CN" altLang="en-US" dirty="0"/>
              <a:t> </a:t>
            </a:r>
            <a:r>
              <a:rPr lang="en-US" altLang="zh-CN" dirty="0"/>
              <a:t>by</a:t>
            </a:r>
            <a:r>
              <a:rPr lang="zh-CN" altLang="en-US" dirty="0"/>
              <a:t> </a:t>
            </a:r>
            <a:r>
              <a:rPr lang="en-US" altLang="zh-CN" dirty="0"/>
              <a:t>the</a:t>
            </a:r>
            <a:r>
              <a:rPr lang="zh-CN" altLang="en-US" dirty="0"/>
              <a:t> </a:t>
            </a:r>
            <a:r>
              <a:rPr lang="en-US" altLang="zh-CN" dirty="0"/>
              <a:t>end</a:t>
            </a:r>
            <a:r>
              <a:rPr lang="zh-CN" altLang="en-US" dirty="0"/>
              <a:t> </a:t>
            </a:r>
            <a:r>
              <a:rPr lang="en-US" altLang="zh-CN" dirty="0"/>
              <a:t>of</a:t>
            </a:r>
            <a:r>
              <a:rPr lang="zh-CN" altLang="en-US" dirty="0"/>
              <a:t> </a:t>
            </a:r>
            <a:r>
              <a:rPr lang="en-US" altLang="zh-CN" dirty="0"/>
              <a:t>this</a:t>
            </a:r>
            <a:r>
              <a:rPr lang="zh-CN" altLang="en-US" dirty="0"/>
              <a:t> </a:t>
            </a:r>
            <a:r>
              <a:rPr lang="en-US" altLang="zh-CN" dirty="0"/>
              <a:t>week</a:t>
            </a:r>
            <a:r>
              <a:rPr lang="zh-CN" altLang="en-US" dirty="0"/>
              <a:t> </a:t>
            </a:r>
            <a:r>
              <a:rPr lang="en-US" altLang="zh-CN" dirty="0"/>
              <a:t>(</a:t>
            </a:r>
            <a:r>
              <a:rPr lang="en-US" altLang="zh-CN" dirty="0">
                <a:solidFill>
                  <a:srgbClr val="FF0000"/>
                </a:solidFill>
              </a:rPr>
              <a:t>Nov.</a:t>
            </a:r>
            <a:r>
              <a:rPr lang="zh-CN" altLang="en-US" dirty="0">
                <a:solidFill>
                  <a:srgbClr val="FF0000"/>
                </a:solidFill>
              </a:rPr>
              <a:t> </a:t>
            </a:r>
            <a:r>
              <a:rPr lang="en-US" altLang="zh-CN" dirty="0">
                <a:solidFill>
                  <a:srgbClr val="FF0000"/>
                </a:solidFill>
              </a:rPr>
              <a:t>27</a:t>
            </a:r>
            <a:r>
              <a:rPr lang="en-US" altLang="zh-CN" dirty="0"/>
              <a:t>),</a:t>
            </a:r>
            <a:r>
              <a:rPr lang="zh-CN" altLang="en-US" dirty="0"/>
              <a:t> </a:t>
            </a:r>
            <a:r>
              <a:rPr lang="en-US" altLang="zh-CN" dirty="0"/>
              <a:t>teams</a:t>
            </a:r>
            <a:r>
              <a:rPr lang="zh-CN" altLang="en-US" dirty="0"/>
              <a:t> </a:t>
            </a:r>
            <a:r>
              <a:rPr lang="en-US" altLang="zh-CN" dirty="0"/>
              <a:t>and</a:t>
            </a:r>
            <a:r>
              <a:rPr lang="zh-CN" altLang="en-US" dirty="0"/>
              <a:t> </a:t>
            </a:r>
            <a:r>
              <a:rPr lang="en-US" altLang="zh-CN" dirty="0"/>
              <a:t>topics</a:t>
            </a:r>
            <a:r>
              <a:rPr lang="zh-CN" altLang="en-US" dirty="0"/>
              <a:t> </a:t>
            </a:r>
            <a:r>
              <a:rPr lang="en-US" altLang="zh-CN" dirty="0"/>
              <a:t>will</a:t>
            </a:r>
            <a:r>
              <a:rPr lang="zh-CN" altLang="en-US" dirty="0"/>
              <a:t> </a:t>
            </a:r>
            <a:r>
              <a:rPr lang="en-US" altLang="zh-CN" dirty="0"/>
              <a:t>be</a:t>
            </a:r>
            <a:r>
              <a:rPr lang="zh-CN" altLang="en-US" dirty="0"/>
              <a:t> </a:t>
            </a:r>
            <a:r>
              <a:rPr lang="en-US" altLang="zh-CN" dirty="0"/>
              <a:t>assigned</a:t>
            </a:r>
            <a:r>
              <a:rPr lang="zh-CN" altLang="en-US" dirty="0"/>
              <a:t> </a:t>
            </a:r>
            <a:r>
              <a:rPr lang="en-US" altLang="zh-CN" dirty="0"/>
              <a:t>randomly</a:t>
            </a:r>
          </a:p>
          <a:p>
            <a:pPr>
              <a:buFont typeface="Wingdings" pitchFamily="2" charset="2"/>
              <a:buChar char="q"/>
            </a:pPr>
            <a:r>
              <a:rPr lang="en-US" altLang="zh-CN" dirty="0"/>
              <a:t>You</a:t>
            </a:r>
            <a:r>
              <a:rPr lang="zh-CN" altLang="en-US" dirty="0"/>
              <a:t> </a:t>
            </a:r>
            <a:r>
              <a:rPr lang="en-US" altLang="zh-CN" dirty="0"/>
              <a:t>have</a:t>
            </a:r>
            <a:r>
              <a:rPr lang="zh-CN" altLang="en-US" dirty="0"/>
              <a:t> </a:t>
            </a:r>
            <a:r>
              <a:rPr lang="en-US" altLang="zh-CN" dirty="0"/>
              <a:t>until</a:t>
            </a:r>
            <a:r>
              <a:rPr lang="zh-CN" altLang="en-US" dirty="0"/>
              <a:t> </a:t>
            </a:r>
            <a:r>
              <a:rPr lang="en-US" altLang="zh-CN" dirty="0">
                <a:solidFill>
                  <a:srgbClr val="FF0000"/>
                </a:solidFill>
              </a:rPr>
              <a:t>Jan.</a:t>
            </a:r>
            <a:r>
              <a:rPr lang="zh-CN" altLang="en-US" dirty="0">
                <a:solidFill>
                  <a:srgbClr val="FF0000"/>
                </a:solidFill>
              </a:rPr>
              <a:t> </a:t>
            </a:r>
            <a:r>
              <a:rPr lang="en-US" altLang="zh-CN" dirty="0">
                <a:solidFill>
                  <a:srgbClr val="FF0000"/>
                </a:solidFill>
              </a:rPr>
              <a:t>5</a:t>
            </a:r>
            <a:r>
              <a:rPr lang="zh-CN" altLang="en-US" dirty="0">
                <a:solidFill>
                  <a:srgbClr val="FF0000"/>
                </a:solidFill>
              </a:rPr>
              <a:t> </a:t>
            </a:r>
            <a:r>
              <a:rPr lang="en-US" altLang="zh-CN" dirty="0"/>
              <a:t>to</a:t>
            </a:r>
            <a:r>
              <a:rPr lang="zh-CN" altLang="en-US" dirty="0"/>
              <a:t> </a:t>
            </a:r>
            <a:r>
              <a:rPr lang="en-US" altLang="zh-CN" dirty="0"/>
              <a:t>finish</a:t>
            </a:r>
            <a:r>
              <a:rPr lang="zh-CN" altLang="en-US" dirty="0"/>
              <a:t> </a:t>
            </a:r>
            <a:r>
              <a:rPr lang="en-US" altLang="zh-CN" dirty="0"/>
              <a:t>your</a:t>
            </a:r>
            <a:r>
              <a:rPr lang="zh-CN" altLang="en-US" dirty="0"/>
              <a:t> </a:t>
            </a:r>
            <a:r>
              <a:rPr lang="en-US" altLang="zh-CN" dirty="0"/>
              <a:t>project</a:t>
            </a:r>
          </a:p>
          <a:p>
            <a:pPr lvl="2">
              <a:buFont typeface="Courier New" panose="02070309020205020404" pitchFamily="49" charset="0"/>
              <a:buChar char="o"/>
            </a:pPr>
            <a:r>
              <a:rPr lang="en-US" altLang="zh-CN" dirty="0"/>
              <a:t>Code,</a:t>
            </a:r>
            <a:r>
              <a:rPr lang="zh-CN" altLang="en-US" dirty="0"/>
              <a:t> </a:t>
            </a:r>
            <a:r>
              <a:rPr lang="en-US" altLang="zh-CN" dirty="0"/>
              <a:t>report,</a:t>
            </a:r>
            <a:r>
              <a:rPr lang="zh-CN" altLang="en-US" dirty="0"/>
              <a:t> </a:t>
            </a:r>
            <a:r>
              <a:rPr lang="en-US" altLang="zh-CN" dirty="0"/>
              <a:t>slides</a:t>
            </a:r>
            <a:r>
              <a:rPr lang="zh-CN" altLang="en-US" dirty="0"/>
              <a:t> </a:t>
            </a:r>
            <a:r>
              <a:rPr lang="en-US" altLang="zh-CN" dirty="0"/>
              <a:t>and</a:t>
            </a:r>
            <a:r>
              <a:rPr lang="zh-CN" altLang="en-US" dirty="0"/>
              <a:t> </a:t>
            </a:r>
            <a:r>
              <a:rPr lang="en-US" altLang="zh-CN" dirty="0"/>
              <a:t>pre-recorded</a:t>
            </a:r>
            <a:r>
              <a:rPr lang="zh-CN" altLang="en-US" dirty="0"/>
              <a:t> </a:t>
            </a:r>
            <a:r>
              <a:rPr lang="en-US" altLang="zh-CN" dirty="0"/>
              <a:t>presentation</a:t>
            </a:r>
          </a:p>
          <a:p>
            <a:pPr>
              <a:buFont typeface="Wingdings" pitchFamily="2" charset="2"/>
              <a:buChar char="q"/>
            </a:pPr>
            <a:r>
              <a:rPr lang="en-US" altLang="zh-CN" dirty="0"/>
              <a:t>Don’t</a:t>
            </a:r>
            <a:r>
              <a:rPr lang="zh-CN" altLang="en-US" dirty="0"/>
              <a:t> </a:t>
            </a:r>
            <a:r>
              <a:rPr lang="en-US" altLang="zh-CN" dirty="0"/>
              <a:t>forget</a:t>
            </a:r>
            <a:r>
              <a:rPr lang="zh-CN" altLang="en-US" dirty="0"/>
              <a:t> </a:t>
            </a:r>
            <a:r>
              <a:rPr lang="en-US" altLang="zh-CN" dirty="0"/>
              <a:t>you</a:t>
            </a:r>
            <a:r>
              <a:rPr lang="zh-CN" altLang="en-US" dirty="0"/>
              <a:t> </a:t>
            </a:r>
            <a:r>
              <a:rPr lang="en-US" altLang="zh-CN" dirty="0"/>
              <a:t>also</a:t>
            </a:r>
            <a:r>
              <a:rPr lang="zh-CN" altLang="en-US" dirty="0"/>
              <a:t> </a:t>
            </a:r>
            <a:r>
              <a:rPr lang="en-US" altLang="zh-CN" dirty="0"/>
              <a:t>have</a:t>
            </a:r>
            <a:r>
              <a:rPr lang="zh-CN" altLang="en-US" dirty="0"/>
              <a:t> </a:t>
            </a:r>
            <a:r>
              <a:rPr lang="en-US" altLang="zh-CN" dirty="0"/>
              <a:t>assignment</a:t>
            </a:r>
            <a:r>
              <a:rPr lang="zh-CN" altLang="en-US" dirty="0"/>
              <a:t> </a:t>
            </a:r>
            <a:r>
              <a:rPr lang="en-US" altLang="zh-CN" dirty="0"/>
              <a:t>4</a:t>
            </a:r>
            <a:r>
              <a:rPr lang="zh-CN" altLang="en-US" dirty="0"/>
              <a:t> </a:t>
            </a:r>
            <a:r>
              <a:rPr lang="en-US" altLang="zh-CN" dirty="0"/>
              <a:t>and</a:t>
            </a:r>
            <a:r>
              <a:rPr lang="zh-CN" altLang="en-US" dirty="0"/>
              <a:t> </a:t>
            </a:r>
            <a:r>
              <a:rPr lang="en-US" altLang="zh-CN" dirty="0"/>
              <a:t>assignment</a:t>
            </a:r>
            <a:r>
              <a:rPr lang="zh-CN" altLang="en-US" dirty="0"/>
              <a:t> </a:t>
            </a:r>
            <a:r>
              <a:rPr lang="en-US" altLang="zh-CN" dirty="0"/>
              <a:t>5</a:t>
            </a:r>
            <a:r>
              <a:rPr lang="zh-CN" altLang="en-US" dirty="0"/>
              <a:t> </a:t>
            </a:r>
            <a:r>
              <a:rPr lang="en-US" altLang="zh-CN" dirty="0"/>
              <a:t>(to</a:t>
            </a:r>
            <a:r>
              <a:rPr lang="zh-CN" altLang="en-US" dirty="0"/>
              <a:t> </a:t>
            </a:r>
            <a:r>
              <a:rPr lang="en-US" altLang="zh-CN" dirty="0"/>
              <a:t>be</a:t>
            </a:r>
            <a:r>
              <a:rPr lang="zh-CN" altLang="en-US" dirty="0"/>
              <a:t> </a:t>
            </a:r>
            <a:r>
              <a:rPr lang="en-US" altLang="zh-CN" dirty="0"/>
              <a:t>posted)</a:t>
            </a:r>
          </a:p>
          <a:p>
            <a:pPr>
              <a:buFont typeface="Wingdings" pitchFamily="2" charset="2"/>
              <a:buChar char="q"/>
            </a:pPr>
            <a:r>
              <a:rPr lang="en-US" altLang="zh-CN" dirty="0"/>
              <a:t>So</a:t>
            </a:r>
            <a:r>
              <a:rPr lang="zh-CN" altLang="en-US" dirty="0"/>
              <a:t> </a:t>
            </a:r>
            <a:r>
              <a:rPr lang="en-US" altLang="zh-CN" dirty="0"/>
              <a:t>please</a:t>
            </a:r>
            <a:r>
              <a:rPr lang="zh-CN" altLang="en-US" dirty="0"/>
              <a:t> </a:t>
            </a:r>
            <a:r>
              <a:rPr lang="en-US" altLang="zh-CN" dirty="0"/>
              <a:t>do</a:t>
            </a:r>
            <a:r>
              <a:rPr lang="zh-CN" altLang="en-US" dirty="0"/>
              <a:t> </a:t>
            </a:r>
            <a:r>
              <a:rPr lang="en-US" altLang="zh-CN" dirty="0">
                <a:solidFill>
                  <a:srgbClr val="FF0000"/>
                </a:solidFill>
              </a:rPr>
              <a:t>NOT</a:t>
            </a:r>
            <a:r>
              <a:rPr lang="zh-CN" altLang="en-US" dirty="0"/>
              <a:t> </a:t>
            </a:r>
            <a:r>
              <a:rPr lang="en-US" altLang="zh-CN" dirty="0"/>
              <a:t>procrastinate</a:t>
            </a:r>
            <a:r>
              <a:rPr lang="zh-CN" altLang="en-US" dirty="0"/>
              <a:t> </a:t>
            </a:r>
            <a:r>
              <a:rPr lang="en-US" altLang="zh-CN" dirty="0">
                <a:sym typeface="Wingdings" pitchFamily="2" charset="2"/>
              </a:rPr>
              <a:t></a:t>
            </a:r>
            <a:endParaRPr lang="en-US" altLang="zh-CN" dirty="0"/>
          </a:p>
          <a:p>
            <a:pPr>
              <a:buFont typeface="Wingdings" pitchFamily="2" charset="2"/>
              <a:buChar char="q"/>
            </a:pPr>
            <a:endParaRPr lang="en-US" altLang="zh-CN" dirty="0"/>
          </a:p>
        </p:txBody>
      </p:sp>
      <p:sp>
        <p:nvSpPr>
          <p:cNvPr id="2" name="Slide Number Placeholder 1"/>
          <p:cNvSpPr>
            <a:spLocks noGrp="1"/>
          </p:cNvSpPr>
          <p:nvPr>
            <p:ph type="sldNum" sz="quarter" idx="10"/>
          </p:nvPr>
        </p:nvSpPr>
        <p:spPr/>
        <p:txBody>
          <a:bodyPr/>
          <a:lstStyle/>
          <a:p>
            <a:pPr>
              <a:defRPr/>
            </a:pPr>
            <a:fld id="{DC29189E-5B48-B544-9DD9-12B6B151D4B2}" type="slidenum">
              <a:rPr lang="en-US" altLang="en-US" smtClean="0"/>
              <a:pPr>
                <a:defRPr/>
              </a:pPr>
              <a:t>3</a:t>
            </a:fld>
            <a:endParaRPr lang="en-US" altLang="en-US"/>
          </a:p>
        </p:txBody>
      </p:sp>
    </p:spTree>
    <p:extLst>
      <p:ext uri="{BB962C8B-B14F-4D97-AF65-F5344CB8AC3E}">
        <p14:creationId xmlns:p14="http://schemas.microsoft.com/office/powerpoint/2010/main" val="181719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3600">
                <a:ea typeface="宋体" charset="-122"/>
              </a:rPr>
              <a:t>Link-State Routing</a:t>
            </a:r>
            <a:endParaRPr lang="en-US" altLang="zh-CN">
              <a:ea typeface="宋体" charset="-122"/>
            </a:endParaRPr>
          </a:p>
        </p:txBody>
      </p:sp>
      <p:sp>
        <p:nvSpPr>
          <p:cNvPr id="32771" name="Rectangle 3"/>
          <p:cNvSpPr>
            <a:spLocks noGrp="1" noChangeArrowheads="1"/>
          </p:cNvSpPr>
          <p:nvPr>
            <p:ph type="body" sz="half" idx="1"/>
          </p:nvPr>
        </p:nvSpPr>
        <p:spPr>
          <a:xfrm>
            <a:off x="522288" y="1401763"/>
            <a:ext cx="8132762" cy="5132387"/>
          </a:xfrm>
        </p:spPr>
        <p:txBody>
          <a:bodyPr/>
          <a:lstStyle/>
          <a:p>
            <a:pPr>
              <a:buFont typeface="Wingdings" pitchFamily="2" charset="2"/>
              <a:buChar char="q"/>
            </a:pPr>
            <a:r>
              <a:rPr lang="en-US" altLang="zh-CN" dirty="0">
                <a:ea typeface="宋体" charset="-122"/>
              </a:rPr>
              <a:t>Basic idea: Not distributed computing, only distributed state distribution</a:t>
            </a:r>
          </a:p>
          <a:p>
            <a:pPr>
              <a:buFont typeface="Wingdings" pitchFamily="2" charset="2"/>
              <a:buChar char="q"/>
            </a:pPr>
            <a:r>
              <a:rPr lang="en-US" altLang="zh-CN" dirty="0">
                <a:ea typeface="宋体" charset="-122"/>
              </a:rPr>
              <a:t>Net topology, link costs are distributed to all nodes</a:t>
            </a:r>
          </a:p>
          <a:p>
            <a:pPr lvl="2"/>
            <a:r>
              <a:rPr lang="en-US" altLang="zh-CN" dirty="0">
                <a:ea typeface="宋体" charset="-122"/>
              </a:rPr>
              <a:t>all nodes have same info</a:t>
            </a:r>
          </a:p>
          <a:p>
            <a:pPr lvl="2"/>
            <a:r>
              <a:rPr lang="en-US" altLang="zh-CN" dirty="0">
                <a:ea typeface="宋体" charset="-122"/>
              </a:rPr>
              <a:t>Each node computes its shortest paths from itself to all other nodes</a:t>
            </a:r>
          </a:p>
          <a:p>
            <a:pPr lvl="3"/>
            <a:r>
              <a:rPr lang="en-US" altLang="zh-CN" dirty="0">
                <a:ea typeface="宋体" charset="-122"/>
              </a:rPr>
              <a:t>standard Dijkstra’s algorithm as path compute </a:t>
            </a:r>
            <a:r>
              <a:rPr lang="en-US" altLang="zh-CN" dirty="0" err="1">
                <a:ea typeface="宋体" charset="-122"/>
              </a:rPr>
              <a:t>alg</a:t>
            </a:r>
            <a:endParaRPr lang="en-US" altLang="zh-CN" dirty="0">
              <a:ea typeface="宋体" charset="-122"/>
            </a:endParaRPr>
          </a:p>
          <a:p>
            <a:pPr lvl="3"/>
            <a:r>
              <a:rPr lang="en-US" altLang="zh-CN" dirty="0">
                <a:ea typeface="宋体" charset="-122"/>
              </a:rPr>
              <a:t>Allows multiple same-cost paths</a:t>
            </a:r>
          </a:p>
          <a:p>
            <a:pPr lvl="3"/>
            <a:r>
              <a:rPr lang="en-US" altLang="zh-CN" dirty="0">
                <a:ea typeface="宋体" charset="-122"/>
              </a:rPr>
              <a:t>Multiple cost metrics per link (for type of service routing)</a:t>
            </a:r>
          </a:p>
          <a:p>
            <a:pPr lvl="3"/>
            <a:endParaRPr lang="en-US" altLang="zh-CN" dirty="0">
              <a:ea typeface="宋体" charset="-122"/>
            </a:endParaRPr>
          </a:p>
          <a:p>
            <a:pPr>
              <a:buFont typeface="Wingdings" pitchFamily="2" charset="2"/>
              <a:buChar char="q"/>
            </a:pPr>
            <a:r>
              <a:rPr lang="en-US" altLang="zh-CN" dirty="0">
                <a:ea typeface="宋体" charset="-122"/>
              </a:rPr>
              <a:t>Most commonly used routing protocol (e.g., OSPF/ISIS) by most networks in Internet</a:t>
            </a:r>
          </a:p>
        </p:txBody>
      </p:sp>
    </p:spTree>
    <p:extLst>
      <p:ext uri="{BB962C8B-B14F-4D97-AF65-F5344CB8AC3E}">
        <p14:creationId xmlns:p14="http://schemas.microsoft.com/office/powerpoint/2010/main" val="472867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6" name="Picture 5"/>
          <p:cNvPicPr>
            <a:picLocks noChangeAspect="1"/>
          </p:cNvPicPr>
          <p:nvPr/>
        </p:nvPicPr>
        <p:blipFill rotWithShape="1">
          <a:blip r:embed="rId3"/>
          <a:srcRect t="32961" b="29311"/>
          <a:stretch/>
        </p:blipFill>
        <p:spPr>
          <a:xfrm>
            <a:off x="189843" y="3007079"/>
            <a:ext cx="4887311" cy="1923080"/>
          </a:xfrm>
          <a:prstGeom prst="rect">
            <a:avLst/>
          </a:prstGeom>
        </p:spPr>
      </p:pic>
      <p:pic>
        <p:nvPicPr>
          <p:cNvPr id="7" name="Picture 6"/>
          <p:cNvPicPr>
            <a:picLocks noChangeAspect="1"/>
          </p:cNvPicPr>
          <p:nvPr/>
        </p:nvPicPr>
        <p:blipFill rotWithShape="1">
          <a:blip r:embed="rId3"/>
          <a:srcRect t="70727"/>
          <a:stretch/>
        </p:blipFill>
        <p:spPr>
          <a:xfrm>
            <a:off x="328" y="4826004"/>
            <a:ext cx="6210300" cy="1895996"/>
          </a:xfrm>
          <a:prstGeom prst="rect">
            <a:avLst/>
          </a:prstGeom>
        </p:spPr>
      </p:pic>
      <p:sp>
        <p:nvSpPr>
          <p:cNvPr id="26627" name="Rectangle 3"/>
          <p:cNvSpPr>
            <a:spLocks noGrp="1" noChangeArrowheads="1"/>
          </p:cNvSpPr>
          <p:nvPr>
            <p:ph type="body" idx="1"/>
          </p:nvPr>
        </p:nvSpPr>
        <p:spPr>
          <a:xfrm>
            <a:off x="4209393" y="6528681"/>
            <a:ext cx="3505634" cy="386639"/>
          </a:xfrm>
        </p:spPr>
        <p:txBody>
          <a:bodyPr/>
          <a:lstStyle/>
          <a:p>
            <a:pPr marL="0" indent="0" algn="r">
              <a:buNone/>
            </a:pPr>
            <a:r>
              <a:rPr lang="en-US" sz="1200" dirty="0"/>
              <a:t>https://</a:t>
            </a:r>
            <a:r>
              <a:rPr lang="en-US" sz="1200" dirty="0" err="1"/>
              <a:t>tools.ietf.org</a:t>
            </a:r>
            <a:r>
              <a:rPr lang="en-US" sz="1200" dirty="0"/>
              <a:t>/html/rfc1583#page-12</a:t>
            </a:r>
          </a:p>
          <a:p>
            <a:pPr algn="r"/>
            <a:endParaRPr lang="en-US" altLang="zh-CN" sz="1200" dirty="0">
              <a:ea typeface="宋体" charset="-122"/>
            </a:endParaRPr>
          </a:p>
        </p:txBody>
      </p:sp>
      <p:pic>
        <p:nvPicPr>
          <p:cNvPr id="2" name="Picture 1"/>
          <p:cNvPicPr>
            <a:picLocks noChangeAspect="1"/>
          </p:cNvPicPr>
          <p:nvPr/>
        </p:nvPicPr>
        <p:blipFill>
          <a:blip r:embed="rId4"/>
          <a:stretch>
            <a:fillRect/>
          </a:stretch>
        </p:blipFill>
        <p:spPr>
          <a:xfrm>
            <a:off x="787674" y="1266663"/>
            <a:ext cx="4068763" cy="1783567"/>
          </a:xfrm>
          <a:prstGeom prst="rect">
            <a:avLst/>
          </a:prstGeom>
        </p:spPr>
      </p:pic>
    </p:spTree>
    <p:extLst>
      <p:ext uri="{BB962C8B-B14F-4D97-AF65-F5344CB8AC3E}">
        <p14:creationId xmlns:p14="http://schemas.microsoft.com/office/powerpoint/2010/main" val="58583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5" name="Picture 4"/>
          <p:cNvPicPr>
            <a:picLocks noChangeAspect="1"/>
          </p:cNvPicPr>
          <p:nvPr/>
        </p:nvPicPr>
        <p:blipFill>
          <a:blip r:embed="rId3"/>
          <a:stretch>
            <a:fillRect/>
          </a:stretch>
        </p:blipFill>
        <p:spPr>
          <a:xfrm>
            <a:off x="242791" y="1323035"/>
            <a:ext cx="4019236" cy="5534965"/>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4561571" y="1468843"/>
            <a:ext cx="4506923" cy="5243348"/>
          </a:xfrm>
          <a:prstGeom prst="rect">
            <a:avLst/>
          </a:prstGeom>
          <a:ln>
            <a:solidFill>
              <a:schemeClr val="accent1"/>
            </a:solidFill>
          </a:ln>
        </p:spPr>
      </p:pic>
      <p:sp>
        <p:nvSpPr>
          <p:cNvPr id="9" name="Oval 8"/>
          <p:cNvSpPr/>
          <p:nvPr/>
        </p:nvSpPr>
        <p:spPr bwMode="auto">
          <a:xfrm>
            <a:off x="662152" y="4966138"/>
            <a:ext cx="804041" cy="551793"/>
          </a:xfrm>
          <a:prstGeom prst="ellipse">
            <a:avLst/>
          </a:prstGeom>
          <a:solidFill>
            <a:schemeClr val="accent5">
              <a:lumMod val="20000"/>
              <a:lumOff val="80000"/>
              <a:alpha val="34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1800">
              <a:solidFill>
                <a:srgbClr val="000000"/>
              </a:solidFill>
              <a:latin typeface="Comic Sans MS" pitchFamily="66" charset="0"/>
            </a:endParaRPr>
          </a:p>
        </p:txBody>
      </p:sp>
    </p:spTree>
    <p:extLst>
      <p:ext uri="{BB962C8B-B14F-4D97-AF65-F5344CB8AC3E}">
        <p14:creationId xmlns:p14="http://schemas.microsoft.com/office/powerpoint/2010/main" val="299695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33</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a:solidFill>
                  <a:srgbClr val="C00000"/>
                </a:solidFill>
              </a:rPr>
              <a:t>Link </a:t>
            </a:r>
            <a:r>
              <a:rPr lang="en-US" altLang="en-US" sz="2000" i="1" dirty="0">
                <a:solidFill>
                  <a:srgbClr val="C00000"/>
                </a:solidFill>
              </a:rPr>
              <a:t>state protocols (distributed state synchronization)</a:t>
            </a:r>
            <a:endParaRPr lang="en-US" altLang="en-US" sz="2000" dirty="0">
              <a:solidFill>
                <a:srgbClr val="000000"/>
              </a:solidFill>
              <a:ea typeface=""/>
            </a:endParaRPr>
          </a:p>
          <a:p>
            <a:pPr marL="2171700" lvl="4" indent="-342900">
              <a:spcBef>
                <a:spcPct val="20000"/>
              </a:spcBef>
              <a:buClr>
                <a:schemeClr val="accent6"/>
              </a:buClr>
              <a:buSzPct val="85000"/>
              <a:buFont typeface="Arial" charset="0"/>
              <a:buChar char="•"/>
            </a:pPr>
            <a:r>
              <a:rPr lang="en-US" altLang="en-US" sz="2000" dirty="0">
                <a:ea typeface=""/>
              </a:rPr>
              <a:t>data structure to be distributed</a:t>
            </a:r>
          </a:p>
          <a:p>
            <a:pPr marL="2171700" lvl="4" indent="-342900">
              <a:spcBef>
                <a:spcPct val="20000"/>
              </a:spcBef>
              <a:buClr>
                <a:srgbClr val="C00000"/>
              </a:buClr>
              <a:buSzPct val="85000"/>
              <a:buFont typeface="Wingdings" charset="2"/>
              <a:buChar char="Ø"/>
            </a:pPr>
            <a:r>
              <a:rPr lang="en-US" altLang="en-US" sz="2000" i="1" dirty="0">
                <a:solidFill>
                  <a:srgbClr val="C00000"/>
                </a:solidFill>
                <a:ea typeface=""/>
              </a:rPr>
              <a:t>state distribution protocol</a:t>
            </a:r>
            <a:endParaRPr lang="en-US" altLang="en-US" sz="2000" dirty="0">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3486122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a:xfrm>
            <a:off x="533400" y="298450"/>
            <a:ext cx="8024813" cy="839788"/>
          </a:xfrm>
        </p:spPr>
        <p:txBody>
          <a:bodyPr/>
          <a:lstStyle/>
          <a:p>
            <a:r>
              <a:rPr lang="en-US" altLang="zh-CN" sz="3600" dirty="0">
                <a:ea typeface="宋体" charset="-122"/>
              </a:rPr>
              <a:t>Basic Link State </a:t>
            </a:r>
            <a:r>
              <a:rPr lang="en-US" altLang="zh-CN" sz="3600">
                <a:ea typeface="宋体" charset="-122"/>
              </a:rPr>
              <a:t>Broadcast Protocol</a:t>
            </a:r>
            <a:endParaRPr lang="en-US" altLang="zh-CN" sz="3600" dirty="0">
              <a:ea typeface="宋体" charset="-122"/>
            </a:endParaRPr>
          </a:p>
        </p:txBody>
      </p:sp>
      <p:sp>
        <p:nvSpPr>
          <p:cNvPr id="152578" name="Rectangle 3"/>
          <p:cNvSpPr>
            <a:spLocks noGrp="1" noChangeArrowheads="1"/>
          </p:cNvSpPr>
          <p:nvPr>
            <p:ph type="body" idx="1"/>
          </p:nvPr>
        </p:nvSpPr>
        <p:spPr/>
        <p:txBody>
          <a:bodyPr/>
          <a:lstStyle/>
          <a:p>
            <a:pPr>
              <a:buFont typeface="ZapfDingbats" charset="0"/>
              <a:buNone/>
            </a:pPr>
            <a:r>
              <a:rPr lang="en-US" altLang="zh-CN" dirty="0">
                <a:ea typeface="宋体" charset="-122"/>
              </a:rPr>
              <a:t>Basic event structure at node n</a:t>
            </a:r>
          </a:p>
          <a:p>
            <a:pPr lvl="1">
              <a:buFont typeface="Wingdings" pitchFamily="2" charset="2"/>
              <a:buChar char="q"/>
            </a:pPr>
            <a:r>
              <a:rPr lang="en-US" altLang="zh-CN" dirty="0">
                <a:ea typeface="宋体" charset="-122"/>
              </a:rPr>
              <a:t>on initialization: </a:t>
            </a:r>
          </a:p>
          <a:p>
            <a:pPr lvl="2"/>
            <a:r>
              <a:rPr lang="en-US" altLang="zh-CN" dirty="0">
                <a:ea typeface="宋体" charset="-122"/>
              </a:rPr>
              <a:t>broadcast LSA[e] for each link e connected to n</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state change to a link e connected to n:</a:t>
            </a:r>
          </a:p>
          <a:p>
            <a:pPr lvl="2"/>
            <a:r>
              <a:rPr lang="en-US" altLang="zh-CN" dirty="0">
                <a:ea typeface="宋体" charset="-122"/>
              </a:rPr>
              <a:t>broadcast LSA[e] = new status</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receiving an LSA[e]: </a:t>
            </a:r>
          </a:p>
          <a:p>
            <a:pPr lvl="2"/>
            <a:r>
              <a:rPr lang="en-US" altLang="zh-CN" dirty="0">
                <a:ea typeface="宋体" charset="-122"/>
              </a:rPr>
              <a:t>if (does not have LSA[e])</a:t>
            </a:r>
            <a:br>
              <a:rPr lang="en-US" altLang="zh-CN" dirty="0">
                <a:ea typeface="宋体" charset="-122"/>
              </a:rPr>
            </a:br>
            <a:r>
              <a:rPr lang="en-US" altLang="zh-CN" dirty="0">
                <a:ea typeface="宋体" charset="-122"/>
              </a:rPr>
              <a:t>    forwards LSA[e] to all links except the incoming link</a:t>
            </a:r>
          </a:p>
        </p:txBody>
      </p:sp>
      <p:sp>
        <p:nvSpPr>
          <p:cNvPr id="15258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C3C01B0-2DE7-2E43-BFE5-8C8B8B902CAD}" type="slidenum">
              <a:rPr lang="en-US" altLang="en-US" sz="1400">
                <a:solidFill>
                  <a:srgbClr val="000000"/>
                </a:solidFill>
                <a:latin typeface="Times New Roman" charset="0"/>
              </a:rPr>
              <a:pPr/>
              <a:t>34</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8866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7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57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C2FBA21B-0E74-1944-B1E2-8C2A01005B98}" type="slidenum">
              <a:rPr lang="en-US" altLang="en-US">
                <a:solidFill>
                  <a:srgbClr val="000000"/>
                </a:solidFill>
                <a:latin typeface="Times New Roman" charset="0"/>
              </a:rPr>
              <a:pPr/>
              <a:t>35</a:t>
            </a:fld>
            <a:endParaRPr lang="en-US" altLang="en-US">
              <a:solidFill>
                <a:srgbClr val="000000"/>
              </a:solidFill>
              <a:latin typeface="Times New Roman" charset="0"/>
            </a:endParaRPr>
          </a:p>
        </p:txBody>
      </p:sp>
      <p:sp>
        <p:nvSpPr>
          <p:cNvPr id="34819" name="Oval 2" descr="Water droplets"/>
          <p:cNvSpPr>
            <a:spLocks noChangeArrowheads="1"/>
          </p:cNvSpPr>
          <p:nvPr/>
        </p:nvSpPr>
        <p:spPr bwMode="auto">
          <a:xfrm>
            <a:off x="1952625" y="24384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4820" name="Oval 3"/>
          <p:cNvSpPr>
            <a:spLocks noChangeArrowheads="1"/>
          </p:cNvSpPr>
          <p:nvPr/>
        </p:nvSpPr>
        <p:spPr bwMode="auto">
          <a:xfrm>
            <a:off x="11906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4821" name="Oval 4" descr="Water droplets"/>
          <p:cNvSpPr>
            <a:spLocks noChangeArrowheads="1"/>
          </p:cNvSpPr>
          <p:nvPr/>
        </p:nvSpPr>
        <p:spPr bwMode="auto">
          <a:xfrm>
            <a:off x="2867025" y="18288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4822" name="Oval 5" descr="Water droplets"/>
          <p:cNvSpPr>
            <a:spLocks noChangeArrowheads="1"/>
          </p:cNvSpPr>
          <p:nvPr/>
        </p:nvSpPr>
        <p:spPr bwMode="auto">
          <a:xfrm>
            <a:off x="3857625" y="19050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4823" name="Oval 6"/>
          <p:cNvSpPr>
            <a:spLocks noChangeArrowheads="1"/>
          </p:cNvSpPr>
          <p:nvPr/>
        </p:nvSpPr>
        <p:spPr bwMode="auto">
          <a:xfrm>
            <a:off x="4848225" y="2286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4824" name="Oval 7"/>
          <p:cNvSpPr>
            <a:spLocks noChangeArrowheads="1"/>
          </p:cNvSpPr>
          <p:nvPr/>
        </p:nvSpPr>
        <p:spPr bwMode="auto">
          <a:xfrm>
            <a:off x="24098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4825" name="Oval 8"/>
          <p:cNvSpPr>
            <a:spLocks noChangeArrowheads="1"/>
          </p:cNvSpPr>
          <p:nvPr/>
        </p:nvSpPr>
        <p:spPr bwMode="auto">
          <a:xfrm>
            <a:off x="5686425" y="2819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4826" name="Oval 9"/>
          <p:cNvSpPr>
            <a:spLocks noChangeArrowheads="1"/>
          </p:cNvSpPr>
          <p:nvPr/>
        </p:nvSpPr>
        <p:spPr bwMode="auto">
          <a:xfrm>
            <a:off x="64484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4827" name="Oval 10" descr="Water droplets"/>
          <p:cNvSpPr>
            <a:spLocks noChangeArrowheads="1"/>
          </p:cNvSpPr>
          <p:nvPr/>
        </p:nvSpPr>
        <p:spPr bwMode="auto">
          <a:xfrm>
            <a:off x="3248025" y="25908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4828" name="Oval 11"/>
          <p:cNvSpPr>
            <a:spLocks noChangeArrowheads="1"/>
          </p:cNvSpPr>
          <p:nvPr/>
        </p:nvSpPr>
        <p:spPr bwMode="auto">
          <a:xfrm>
            <a:off x="43148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4829" name="Oval 12"/>
          <p:cNvSpPr>
            <a:spLocks noChangeArrowheads="1"/>
          </p:cNvSpPr>
          <p:nvPr/>
        </p:nvSpPr>
        <p:spPr bwMode="auto">
          <a:xfrm>
            <a:off x="34766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4830" name="Oval 13"/>
          <p:cNvSpPr>
            <a:spLocks noChangeArrowheads="1"/>
          </p:cNvSpPr>
          <p:nvPr/>
        </p:nvSpPr>
        <p:spPr bwMode="auto">
          <a:xfrm>
            <a:off x="5229225" y="36576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4831" name="Line 14"/>
          <p:cNvSpPr>
            <a:spLocks noChangeShapeType="1"/>
          </p:cNvSpPr>
          <p:nvPr/>
        </p:nvSpPr>
        <p:spPr bwMode="auto">
          <a:xfrm flipV="1">
            <a:off x="1724025" y="2895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2" name="Line 15"/>
          <p:cNvSpPr>
            <a:spLocks noChangeShapeType="1"/>
          </p:cNvSpPr>
          <p:nvPr/>
        </p:nvSpPr>
        <p:spPr bwMode="auto">
          <a:xfrm flipV="1">
            <a:off x="2486025" y="2286000"/>
            <a:ext cx="4572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3" name="Line 16"/>
          <p:cNvSpPr>
            <a:spLocks noChangeShapeType="1"/>
          </p:cNvSpPr>
          <p:nvPr/>
        </p:nvSpPr>
        <p:spPr bwMode="auto">
          <a:xfrm>
            <a:off x="1800225" y="3505200"/>
            <a:ext cx="685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4" name="Line 17"/>
          <p:cNvSpPr>
            <a:spLocks noChangeShapeType="1"/>
          </p:cNvSpPr>
          <p:nvPr/>
        </p:nvSpPr>
        <p:spPr bwMode="auto">
          <a:xfrm>
            <a:off x="2409825" y="2971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5" name="Line 18"/>
          <p:cNvSpPr>
            <a:spLocks noChangeShapeType="1"/>
          </p:cNvSpPr>
          <p:nvPr/>
        </p:nvSpPr>
        <p:spPr bwMode="auto">
          <a:xfrm flipH="1">
            <a:off x="2867025" y="31242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6" name="Line 19"/>
          <p:cNvSpPr>
            <a:spLocks noChangeShapeType="1"/>
          </p:cNvSpPr>
          <p:nvPr/>
        </p:nvSpPr>
        <p:spPr bwMode="auto">
          <a:xfrm flipH="1">
            <a:off x="3705225" y="2438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7" name="Line 20"/>
          <p:cNvSpPr>
            <a:spLocks noChangeShapeType="1"/>
          </p:cNvSpPr>
          <p:nvPr/>
        </p:nvSpPr>
        <p:spPr bwMode="auto">
          <a:xfrm>
            <a:off x="4467225" y="22860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8" name="Line 21"/>
          <p:cNvSpPr>
            <a:spLocks noChangeShapeType="1"/>
          </p:cNvSpPr>
          <p:nvPr/>
        </p:nvSpPr>
        <p:spPr bwMode="auto">
          <a:xfrm flipH="1">
            <a:off x="4772025" y="2819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9" name="Line 22"/>
          <p:cNvSpPr>
            <a:spLocks noChangeShapeType="1"/>
          </p:cNvSpPr>
          <p:nvPr/>
        </p:nvSpPr>
        <p:spPr bwMode="auto">
          <a:xfrm flipH="1">
            <a:off x="3933825" y="3657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0" name="Line 23"/>
          <p:cNvSpPr>
            <a:spLocks noChangeShapeType="1"/>
          </p:cNvSpPr>
          <p:nvPr/>
        </p:nvSpPr>
        <p:spPr bwMode="auto">
          <a:xfrm>
            <a:off x="3857625" y="30480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1" name="Line 24"/>
          <p:cNvSpPr>
            <a:spLocks noChangeShapeType="1"/>
          </p:cNvSpPr>
          <p:nvPr/>
        </p:nvSpPr>
        <p:spPr bwMode="auto">
          <a:xfrm>
            <a:off x="2943225" y="38862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2" name="Line 25"/>
          <p:cNvSpPr>
            <a:spLocks noChangeShapeType="1"/>
          </p:cNvSpPr>
          <p:nvPr/>
        </p:nvSpPr>
        <p:spPr bwMode="auto">
          <a:xfrm>
            <a:off x="5381625" y="2743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3" name="Line 26"/>
          <p:cNvSpPr>
            <a:spLocks noChangeShapeType="1"/>
          </p:cNvSpPr>
          <p:nvPr/>
        </p:nvSpPr>
        <p:spPr bwMode="auto">
          <a:xfrm>
            <a:off x="4848225" y="36576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4" name="Line 27"/>
          <p:cNvSpPr>
            <a:spLocks noChangeShapeType="1"/>
          </p:cNvSpPr>
          <p:nvPr/>
        </p:nvSpPr>
        <p:spPr bwMode="auto">
          <a:xfrm>
            <a:off x="6219825" y="3276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5" name="Line 28"/>
          <p:cNvSpPr>
            <a:spLocks noChangeShapeType="1"/>
          </p:cNvSpPr>
          <p:nvPr/>
        </p:nvSpPr>
        <p:spPr bwMode="auto">
          <a:xfrm flipH="1">
            <a:off x="5838825" y="38100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6" name="Line 29"/>
          <p:cNvSpPr>
            <a:spLocks noChangeShapeType="1"/>
          </p:cNvSpPr>
          <p:nvPr/>
        </p:nvSpPr>
        <p:spPr bwMode="auto">
          <a:xfrm flipH="1">
            <a:off x="3476625" y="2133600"/>
            <a:ext cx="381000" cy="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7" name="Line 30"/>
          <p:cNvSpPr>
            <a:spLocks noChangeShapeType="1"/>
          </p:cNvSpPr>
          <p:nvPr/>
        </p:nvSpPr>
        <p:spPr bwMode="auto">
          <a:xfrm>
            <a:off x="3248025" y="2438400"/>
            <a:ext cx="1524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8" name="Oval 31"/>
          <p:cNvSpPr>
            <a:spLocks noChangeArrowheads="1"/>
          </p:cNvSpPr>
          <p:nvPr/>
        </p:nvSpPr>
        <p:spPr bwMode="auto">
          <a:xfrm>
            <a:off x="66770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4849" name="Line 32"/>
          <p:cNvSpPr>
            <a:spLocks noChangeShapeType="1"/>
          </p:cNvSpPr>
          <p:nvPr/>
        </p:nvSpPr>
        <p:spPr bwMode="auto">
          <a:xfrm flipV="1">
            <a:off x="6296025" y="2895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0" name="Oval 33"/>
          <p:cNvSpPr>
            <a:spLocks noChangeArrowheads="1"/>
          </p:cNvSpPr>
          <p:nvPr/>
        </p:nvSpPr>
        <p:spPr bwMode="auto">
          <a:xfrm>
            <a:off x="71342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4851" name="Line 34"/>
          <p:cNvSpPr>
            <a:spLocks noChangeShapeType="1"/>
          </p:cNvSpPr>
          <p:nvPr/>
        </p:nvSpPr>
        <p:spPr bwMode="auto">
          <a:xfrm>
            <a:off x="6981825" y="39624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2" name="Oval 35"/>
          <p:cNvSpPr>
            <a:spLocks noChangeArrowheads="1"/>
          </p:cNvSpPr>
          <p:nvPr/>
        </p:nvSpPr>
        <p:spPr bwMode="auto">
          <a:xfrm>
            <a:off x="75914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4853" name="Line 36"/>
          <p:cNvSpPr>
            <a:spLocks noChangeShapeType="1"/>
          </p:cNvSpPr>
          <p:nvPr/>
        </p:nvSpPr>
        <p:spPr bwMode="auto">
          <a:xfrm>
            <a:off x="7286625" y="2895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4" name="Rectangle 37"/>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4855" name="Rectangle 38"/>
          <p:cNvSpPr>
            <a:spLocks noChangeArrowheads="1"/>
          </p:cNvSpPr>
          <p:nvPr/>
        </p:nvSpPr>
        <p:spPr bwMode="auto">
          <a:xfrm>
            <a:off x="2298700" y="1398588"/>
            <a:ext cx="4860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Node S updates link states connected to it.</a:t>
            </a:r>
          </a:p>
        </p:txBody>
      </p:sp>
    </p:spTree>
    <p:extLst>
      <p:ext uri="{BB962C8B-B14F-4D97-AF65-F5344CB8AC3E}">
        <p14:creationId xmlns:p14="http://schemas.microsoft.com/office/powerpoint/2010/main" val="1925670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9ADC859D-18C7-7542-83E3-41D6575E4C79}" type="slidenum">
              <a:rPr lang="en-US" altLang="en-US">
                <a:solidFill>
                  <a:srgbClr val="000000"/>
                </a:solidFill>
                <a:latin typeface="Times New Roman" charset="0"/>
              </a:rPr>
              <a:pPr/>
              <a:t>36</a:t>
            </a:fld>
            <a:endParaRPr lang="en-US" altLang="en-US">
              <a:solidFill>
                <a:srgbClr val="000000"/>
              </a:solidFill>
              <a:latin typeface="Times New Roman" charset="0"/>
            </a:endParaRPr>
          </a:p>
        </p:txBody>
      </p:sp>
      <p:sp>
        <p:nvSpPr>
          <p:cNvPr id="35843" name="Rectangle 2"/>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5844" name="Oval 3" descr="Water droplets"/>
          <p:cNvSpPr>
            <a:spLocks noChangeArrowheads="1"/>
          </p:cNvSpPr>
          <p:nvPr/>
        </p:nvSpPr>
        <p:spPr bwMode="auto">
          <a:xfrm>
            <a:off x="1966913" y="24431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5845" name="Oval 4" descr="Water droplets"/>
          <p:cNvSpPr>
            <a:spLocks noChangeArrowheads="1"/>
          </p:cNvSpPr>
          <p:nvPr/>
        </p:nvSpPr>
        <p:spPr bwMode="auto">
          <a:xfrm>
            <a:off x="12049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5846" name="Oval 5" descr="Water droplets"/>
          <p:cNvSpPr>
            <a:spLocks noChangeArrowheads="1"/>
          </p:cNvSpPr>
          <p:nvPr/>
        </p:nvSpPr>
        <p:spPr bwMode="auto">
          <a:xfrm>
            <a:off x="2881313" y="1833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5847" name="Oval 6" descr="Water droplets"/>
          <p:cNvSpPr>
            <a:spLocks noChangeArrowheads="1"/>
          </p:cNvSpPr>
          <p:nvPr/>
        </p:nvSpPr>
        <p:spPr bwMode="auto">
          <a:xfrm>
            <a:off x="3871913" y="19097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5848" name="Oval 7" descr="Water droplets"/>
          <p:cNvSpPr>
            <a:spLocks noChangeArrowheads="1"/>
          </p:cNvSpPr>
          <p:nvPr/>
        </p:nvSpPr>
        <p:spPr bwMode="auto">
          <a:xfrm>
            <a:off x="4862513" y="2290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5849" name="Oval 8" descr="Water droplets"/>
          <p:cNvSpPr>
            <a:spLocks noChangeArrowheads="1"/>
          </p:cNvSpPr>
          <p:nvPr/>
        </p:nvSpPr>
        <p:spPr bwMode="auto">
          <a:xfrm>
            <a:off x="2424113" y="3433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5850" name="Oval 9"/>
          <p:cNvSpPr>
            <a:spLocks noChangeArrowheads="1"/>
          </p:cNvSpPr>
          <p:nvPr/>
        </p:nvSpPr>
        <p:spPr bwMode="auto">
          <a:xfrm>
            <a:off x="5700713" y="2824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5851" name="Oval 10"/>
          <p:cNvSpPr>
            <a:spLocks noChangeArrowheads="1"/>
          </p:cNvSpPr>
          <p:nvPr/>
        </p:nvSpPr>
        <p:spPr bwMode="auto">
          <a:xfrm>
            <a:off x="6462713" y="34337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5852" name="Oval 11" descr="Water droplets"/>
          <p:cNvSpPr>
            <a:spLocks noChangeArrowheads="1"/>
          </p:cNvSpPr>
          <p:nvPr/>
        </p:nvSpPr>
        <p:spPr bwMode="auto">
          <a:xfrm>
            <a:off x="3262313" y="2595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5853" name="Oval 12" descr="Water droplets"/>
          <p:cNvSpPr>
            <a:spLocks noChangeArrowheads="1"/>
          </p:cNvSpPr>
          <p:nvPr/>
        </p:nvSpPr>
        <p:spPr bwMode="auto">
          <a:xfrm>
            <a:off x="43291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5854" name="Oval 13"/>
          <p:cNvSpPr>
            <a:spLocks noChangeArrowheads="1"/>
          </p:cNvSpPr>
          <p:nvPr/>
        </p:nvSpPr>
        <p:spPr bwMode="auto">
          <a:xfrm>
            <a:off x="34909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5855" name="Oval 14"/>
          <p:cNvSpPr>
            <a:spLocks noChangeArrowheads="1"/>
          </p:cNvSpPr>
          <p:nvPr/>
        </p:nvSpPr>
        <p:spPr bwMode="auto">
          <a:xfrm>
            <a:off x="5243513" y="36623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5856" name="Line 15"/>
          <p:cNvSpPr>
            <a:spLocks noChangeShapeType="1"/>
          </p:cNvSpPr>
          <p:nvPr/>
        </p:nvSpPr>
        <p:spPr bwMode="auto">
          <a:xfrm flipV="1">
            <a:off x="1738313" y="2900363"/>
            <a:ext cx="304800" cy="3048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7" name="Line 16"/>
          <p:cNvSpPr>
            <a:spLocks noChangeShapeType="1"/>
          </p:cNvSpPr>
          <p:nvPr/>
        </p:nvSpPr>
        <p:spPr bwMode="auto">
          <a:xfrm>
            <a:off x="1814513" y="3509963"/>
            <a:ext cx="685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8" name="Line 17"/>
          <p:cNvSpPr>
            <a:spLocks noChangeShapeType="1"/>
          </p:cNvSpPr>
          <p:nvPr/>
        </p:nvSpPr>
        <p:spPr bwMode="auto">
          <a:xfrm>
            <a:off x="2424113" y="2976563"/>
            <a:ext cx="228600" cy="4572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9" name="Line 18"/>
          <p:cNvSpPr>
            <a:spLocks noChangeShapeType="1"/>
          </p:cNvSpPr>
          <p:nvPr/>
        </p:nvSpPr>
        <p:spPr bwMode="auto">
          <a:xfrm flipH="1">
            <a:off x="2881313" y="3128963"/>
            <a:ext cx="533400" cy="3810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0" name="Line 19"/>
          <p:cNvSpPr>
            <a:spLocks noChangeShapeType="1"/>
          </p:cNvSpPr>
          <p:nvPr/>
        </p:nvSpPr>
        <p:spPr bwMode="auto">
          <a:xfrm flipH="1">
            <a:off x="3719513" y="2443163"/>
            <a:ext cx="2286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1" name="Line 20"/>
          <p:cNvSpPr>
            <a:spLocks noChangeShapeType="1"/>
          </p:cNvSpPr>
          <p:nvPr/>
        </p:nvSpPr>
        <p:spPr bwMode="auto">
          <a:xfrm>
            <a:off x="4481513" y="2290763"/>
            <a:ext cx="457200" cy="1524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2" name="Line 21"/>
          <p:cNvSpPr>
            <a:spLocks noChangeShapeType="1"/>
          </p:cNvSpPr>
          <p:nvPr/>
        </p:nvSpPr>
        <p:spPr bwMode="auto">
          <a:xfrm flipH="1">
            <a:off x="4786313" y="282416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3" name="Line 22"/>
          <p:cNvSpPr>
            <a:spLocks noChangeShapeType="1"/>
          </p:cNvSpPr>
          <p:nvPr/>
        </p:nvSpPr>
        <p:spPr bwMode="auto">
          <a:xfrm flipH="1">
            <a:off x="3948113" y="36623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4" name="Line 23"/>
          <p:cNvSpPr>
            <a:spLocks noChangeShapeType="1"/>
          </p:cNvSpPr>
          <p:nvPr/>
        </p:nvSpPr>
        <p:spPr bwMode="auto">
          <a:xfrm>
            <a:off x="3871913" y="3052763"/>
            <a:ext cx="4572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5" name="Line 24"/>
          <p:cNvSpPr>
            <a:spLocks noChangeShapeType="1"/>
          </p:cNvSpPr>
          <p:nvPr/>
        </p:nvSpPr>
        <p:spPr bwMode="auto">
          <a:xfrm>
            <a:off x="2957513" y="3890963"/>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6" name="Line 25"/>
          <p:cNvSpPr>
            <a:spLocks noChangeShapeType="1"/>
          </p:cNvSpPr>
          <p:nvPr/>
        </p:nvSpPr>
        <p:spPr bwMode="auto">
          <a:xfrm>
            <a:off x="5395913" y="27479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7" name="Line 26"/>
          <p:cNvSpPr>
            <a:spLocks noChangeShapeType="1"/>
          </p:cNvSpPr>
          <p:nvPr/>
        </p:nvSpPr>
        <p:spPr bwMode="auto">
          <a:xfrm>
            <a:off x="4862513" y="36623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8" name="Line 27"/>
          <p:cNvSpPr>
            <a:spLocks noChangeShapeType="1"/>
          </p:cNvSpPr>
          <p:nvPr/>
        </p:nvSpPr>
        <p:spPr bwMode="auto">
          <a:xfrm>
            <a:off x="6234113" y="32813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9" name="Line 28"/>
          <p:cNvSpPr>
            <a:spLocks noChangeShapeType="1"/>
          </p:cNvSpPr>
          <p:nvPr/>
        </p:nvSpPr>
        <p:spPr bwMode="auto">
          <a:xfrm flipH="1">
            <a:off x="5853113" y="3814763"/>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0" name="Line 29"/>
          <p:cNvSpPr>
            <a:spLocks noChangeShapeType="1"/>
          </p:cNvSpPr>
          <p:nvPr/>
        </p:nvSpPr>
        <p:spPr bwMode="auto">
          <a:xfrm flipH="1">
            <a:off x="3871913" y="2519363"/>
            <a:ext cx="2286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1" name="Oval 30"/>
          <p:cNvSpPr>
            <a:spLocks noChangeArrowheads="1"/>
          </p:cNvSpPr>
          <p:nvPr/>
        </p:nvSpPr>
        <p:spPr bwMode="auto">
          <a:xfrm>
            <a:off x="66913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5872" name="Line 31"/>
          <p:cNvSpPr>
            <a:spLocks noChangeShapeType="1"/>
          </p:cNvSpPr>
          <p:nvPr/>
        </p:nvSpPr>
        <p:spPr bwMode="auto">
          <a:xfrm flipV="1">
            <a:off x="6310313" y="2900363"/>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3" name="Oval 32"/>
          <p:cNvSpPr>
            <a:spLocks noChangeArrowheads="1"/>
          </p:cNvSpPr>
          <p:nvPr/>
        </p:nvSpPr>
        <p:spPr bwMode="auto">
          <a:xfrm>
            <a:off x="71485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5874" name="Line 33"/>
          <p:cNvSpPr>
            <a:spLocks noChangeShapeType="1"/>
          </p:cNvSpPr>
          <p:nvPr/>
        </p:nvSpPr>
        <p:spPr bwMode="auto">
          <a:xfrm>
            <a:off x="6996113" y="3967163"/>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5" name="Oval 34"/>
          <p:cNvSpPr>
            <a:spLocks noChangeArrowheads="1"/>
          </p:cNvSpPr>
          <p:nvPr/>
        </p:nvSpPr>
        <p:spPr bwMode="auto">
          <a:xfrm>
            <a:off x="76057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5876" name="Line 35"/>
          <p:cNvSpPr>
            <a:spLocks noChangeShapeType="1"/>
          </p:cNvSpPr>
          <p:nvPr/>
        </p:nvSpPr>
        <p:spPr bwMode="auto">
          <a:xfrm>
            <a:off x="7300913" y="2900363"/>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1219620" name="Text Box 36"/>
          <p:cNvSpPr txBox="1">
            <a:spLocks noChangeArrowheads="1"/>
          </p:cNvSpPr>
          <p:nvPr/>
        </p:nvSpPr>
        <p:spPr bwMode="auto">
          <a:xfrm>
            <a:off x="584200" y="5057775"/>
            <a:ext cx="83153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To avoid forwarding the same link state announcement (LSA) multiple times</a:t>
            </a:r>
            <a:br>
              <a:rPr lang="en-US" altLang="en-US" sz="1800">
                <a:solidFill>
                  <a:srgbClr val="000000"/>
                </a:solidFill>
                <a:ea typeface=""/>
              </a:rPr>
            </a:br>
            <a:r>
              <a:rPr lang="en-US" altLang="en-US" sz="1800">
                <a:solidFill>
                  <a:srgbClr val="000000"/>
                </a:solidFill>
                <a:ea typeface=""/>
              </a:rPr>
              <a:t>(forming a loop),  each node remembers the received LSAs.</a:t>
            </a:r>
          </a:p>
          <a:p>
            <a:r>
              <a:rPr lang="en-US" altLang="en-US" sz="1800">
                <a:solidFill>
                  <a:srgbClr val="000000"/>
                </a:solidFill>
                <a:ea typeface=""/>
              </a:rPr>
              <a:t>- Second LSA[S] received by E from C is discarded</a:t>
            </a:r>
          </a:p>
          <a:p>
            <a:r>
              <a:rPr lang="en-US" altLang="en-US" sz="1800">
                <a:solidFill>
                  <a:srgbClr val="000000"/>
                </a:solidFill>
                <a:ea typeface=""/>
              </a:rPr>
              <a:t>- Second LSA[S] received by C from E is discarded as well </a:t>
            </a:r>
          </a:p>
          <a:p>
            <a:r>
              <a:rPr lang="en-US" altLang="en-US" sz="1800">
                <a:solidFill>
                  <a:srgbClr val="000000"/>
                </a:solidFill>
                <a:ea typeface=""/>
              </a:rPr>
              <a:t>- Node H receives LSA[S] from two neighbors, and will discard one of them</a:t>
            </a:r>
          </a:p>
        </p:txBody>
      </p:sp>
      <p:sp>
        <p:nvSpPr>
          <p:cNvPr id="35878" name="Line 37"/>
          <p:cNvSpPr>
            <a:spLocks noChangeShapeType="1"/>
          </p:cNvSpPr>
          <p:nvPr/>
        </p:nvSpPr>
        <p:spPr bwMode="auto">
          <a:xfrm flipH="1">
            <a:off x="2443163" y="2252663"/>
            <a:ext cx="4953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9" name="Line 38"/>
          <p:cNvSpPr>
            <a:spLocks noChangeShapeType="1"/>
          </p:cNvSpPr>
          <p:nvPr/>
        </p:nvSpPr>
        <p:spPr bwMode="auto">
          <a:xfrm>
            <a:off x="3319463" y="2386013"/>
            <a:ext cx="138112"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80" name="Line 39"/>
          <p:cNvSpPr>
            <a:spLocks noChangeShapeType="1"/>
          </p:cNvSpPr>
          <p:nvPr/>
        </p:nvSpPr>
        <p:spPr bwMode="auto">
          <a:xfrm>
            <a:off x="3471863" y="2138363"/>
            <a:ext cx="381000" cy="19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Tree>
    <p:extLst>
      <p:ext uri="{BB962C8B-B14F-4D97-AF65-F5344CB8AC3E}">
        <p14:creationId xmlns:p14="http://schemas.microsoft.com/office/powerpoint/2010/main" val="390856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Discussion</a:t>
            </a:r>
          </a:p>
        </p:txBody>
      </p:sp>
      <p:sp>
        <p:nvSpPr>
          <p:cNvPr id="4" name="Content Placeholder 3"/>
          <p:cNvSpPr>
            <a:spLocks noGrp="1"/>
          </p:cNvSpPr>
          <p:nvPr>
            <p:ph idx="1"/>
          </p:nvPr>
        </p:nvSpPr>
        <p:spPr/>
        <p:txBody>
          <a:bodyPr/>
          <a:lstStyle/>
          <a:p>
            <a:pPr>
              <a:buFont typeface="Wingdings" pitchFamily="2" charset="2"/>
              <a:buChar char="q"/>
            </a:pPr>
            <a:r>
              <a:rPr lang="en-US" dirty="0"/>
              <a:t>Issues of the basic link state protocol?</a:t>
            </a:r>
          </a:p>
          <a:p>
            <a:pPr lvl="1">
              <a:buFont typeface="Courier New" panose="02070309020205020404" pitchFamily="49" charset="0"/>
              <a:buChar char="o"/>
            </a:pPr>
            <a:r>
              <a:rPr lang="en-US" altLang="zh-CN" dirty="0">
                <a:solidFill>
                  <a:srgbClr val="000000"/>
                </a:solidFill>
                <a:ea typeface="宋体" charset="-122"/>
              </a:rPr>
              <a:t>Recall: goal is to efficiently distribute to each node to a correct, complete link state map</a:t>
            </a:r>
          </a:p>
          <a:p>
            <a:pPr lvl="1"/>
            <a:endParaRPr lang="en-US" dirty="0"/>
          </a:p>
        </p:txBody>
      </p:sp>
      <p:sp>
        <p:nvSpPr>
          <p:cNvPr id="2" name="Slide Number Placeholder 1"/>
          <p:cNvSpPr>
            <a:spLocks noGrp="1"/>
          </p:cNvSpPr>
          <p:nvPr>
            <p:ph type="sldNum" sz="quarter" idx="10"/>
          </p:nvPr>
        </p:nvSpPr>
        <p:spPr/>
        <p:txBody>
          <a:bodyPr/>
          <a:lstStyle/>
          <a:p>
            <a:fld id="{DBD9F317-935D-3849-92B9-32A7DC8C0C90}" type="slidenum">
              <a:rPr lang="en-US" altLang="en-US" smtClean="0"/>
              <a:pPr/>
              <a:t>37</a:t>
            </a:fld>
            <a:endParaRPr lang="en-US" altLang="en-US"/>
          </a:p>
        </p:txBody>
      </p:sp>
    </p:spTree>
    <p:extLst>
      <p:ext uri="{BB962C8B-B14F-4D97-AF65-F5344CB8AC3E}">
        <p14:creationId xmlns:p14="http://schemas.microsoft.com/office/powerpoint/2010/main" val="2281383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a:lstStyle/>
          <a:p>
            <a:r>
              <a:rPr lang="en-US" altLang="zh-CN" sz="2800">
                <a:ea typeface="宋体" charset="-122"/>
              </a:rPr>
              <a:t>Link State Broadcast: Issues</a:t>
            </a:r>
            <a:endParaRPr lang="en-US" altLang="zh-CN">
              <a:ea typeface="宋体" charset="-122"/>
            </a:endParaRPr>
          </a:p>
        </p:txBody>
      </p:sp>
      <p:sp>
        <p:nvSpPr>
          <p:cNvPr id="156674" name="Rectangle 3"/>
          <p:cNvSpPr>
            <a:spLocks noGrp="1" noChangeArrowheads="1"/>
          </p:cNvSpPr>
          <p:nvPr>
            <p:ph type="body" idx="1"/>
          </p:nvPr>
        </p:nvSpPr>
        <p:spPr>
          <a:xfrm>
            <a:off x="533400" y="1447800"/>
            <a:ext cx="8229600" cy="5105400"/>
          </a:xfrm>
        </p:spPr>
        <p:txBody>
          <a:bodyPr/>
          <a:lstStyle/>
          <a:p>
            <a:pPr>
              <a:buFont typeface="Wingdings" pitchFamily="2" charset="2"/>
              <a:buChar char="q"/>
            </a:pPr>
            <a:r>
              <a:rPr lang="en-US" altLang="zh-CN" sz="2400" dirty="0">
                <a:ea typeface="宋体" charset="-122"/>
              </a:rPr>
              <a:t>Problem: Out of order delivery</a:t>
            </a:r>
          </a:p>
          <a:p>
            <a:pPr lvl="1">
              <a:buFont typeface="Courier New" panose="02070309020205020404" pitchFamily="49" charset="0"/>
              <a:buChar char="o"/>
            </a:pPr>
            <a:r>
              <a:rPr lang="en-US" altLang="zh-CN" sz="2000" dirty="0">
                <a:ea typeface="宋体" charset="-122"/>
              </a:rPr>
              <a:t>link down and then up</a:t>
            </a:r>
          </a:p>
          <a:p>
            <a:pPr lvl="1">
              <a:buFont typeface="Courier New" panose="02070309020205020404" pitchFamily="49" charset="0"/>
              <a:buChar char="o"/>
            </a:pPr>
            <a:r>
              <a:rPr lang="en-US" altLang="zh-CN" sz="2000" dirty="0">
                <a:ea typeface="宋体" charset="-122"/>
              </a:rPr>
              <a:t>A node may receive up first and then down</a:t>
            </a:r>
          </a:p>
          <a:p>
            <a:pPr lvl="1"/>
            <a:endParaRPr lang="en-US" altLang="zh-CN" sz="2000" dirty="0">
              <a:ea typeface="宋体" charset="-122"/>
            </a:endParaRPr>
          </a:p>
          <a:p>
            <a:pPr>
              <a:lnSpc>
                <a:spcPct val="90000"/>
              </a:lnSpc>
              <a:buFont typeface="Wingdings" pitchFamily="2" charset="2"/>
              <a:buChar char="q"/>
            </a:pPr>
            <a:r>
              <a:rPr lang="en-US" altLang="zh-CN" sz="2400" dirty="0">
                <a:ea typeface="宋体" charset="-122"/>
              </a:rPr>
              <a:t>Solution</a:t>
            </a:r>
          </a:p>
          <a:p>
            <a:pPr lvl="1">
              <a:lnSpc>
                <a:spcPct val="90000"/>
              </a:lnSpc>
              <a:buFont typeface="Courier New" panose="02070309020205020404" pitchFamily="49" charset="0"/>
              <a:buChar char="o"/>
            </a:pPr>
            <a:r>
              <a:rPr lang="en-US" altLang="zh-CN" sz="2000" dirty="0">
                <a:ea typeface="宋体" charset="-122"/>
              </a:rPr>
              <a:t>Each link update is given a sequence number: (initiator, </a:t>
            </a:r>
            <a:r>
              <a:rPr lang="en-US" altLang="zh-CN" sz="2000" dirty="0" err="1">
                <a:ea typeface="宋体" charset="-122"/>
              </a:rPr>
              <a:t>seq</a:t>
            </a:r>
            <a:r>
              <a:rPr lang="en-US" altLang="zh-CN" sz="2000" dirty="0">
                <a:ea typeface="宋体" charset="-122"/>
              </a:rPr>
              <a:t>#, link, status)</a:t>
            </a:r>
          </a:p>
          <a:p>
            <a:pPr lvl="2">
              <a:lnSpc>
                <a:spcPct val="90000"/>
              </a:lnSpc>
            </a:pPr>
            <a:r>
              <a:rPr lang="en-US" altLang="zh-CN" sz="1600" dirty="0">
                <a:ea typeface="宋体" charset="-122"/>
              </a:rPr>
              <a:t>the initiator should increase the </a:t>
            </a:r>
            <a:r>
              <a:rPr lang="en-US" altLang="zh-CN" sz="1600" dirty="0" err="1">
                <a:ea typeface="宋体" charset="-122"/>
              </a:rPr>
              <a:t>seq</a:t>
            </a:r>
            <a:r>
              <a:rPr lang="en-US" altLang="zh-CN" sz="1600" dirty="0">
                <a:ea typeface="宋体" charset="-122"/>
              </a:rPr>
              <a:t># for each new update</a:t>
            </a:r>
          </a:p>
          <a:p>
            <a:pPr lvl="1">
              <a:lnSpc>
                <a:spcPct val="90000"/>
              </a:lnSpc>
              <a:buFont typeface="Courier New" panose="02070309020205020404" pitchFamily="49" charset="0"/>
              <a:buChar char="o"/>
            </a:pPr>
            <a:r>
              <a:rPr lang="en-US" altLang="zh-CN" sz="2000" dirty="0">
                <a:ea typeface="宋体" charset="-122"/>
              </a:rPr>
              <a:t>If the </a:t>
            </a:r>
            <a:r>
              <a:rPr lang="en-US" altLang="zh-CN" sz="2000" dirty="0" err="1">
                <a:ea typeface="宋体" charset="-122"/>
              </a:rPr>
              <a:t>seq</a:t>
            </a:r>
            <a:r>
              <a:rPr lang="en-US" altLang="zh-CN" sz="2000" dirty="0">
                <a:ea typeface="宋体" charset="-122"/>
              </a:rPr>
              <a:t># of an update of a link is not higher than the highest </a:t>
            </a:r>
            <a:r>
              <a:rPr lang="en-US" altLang="zh-CN" sz="2000" dirty="0" err="1">
                <a:ea typeface="宋体" charset="-122"/>
              </a:rPr>
              <a:t>seq</a:t>
            </a:r>
            <a:r>
              <a:rPr lang="en-US" altLang="zh-CN" sz="2000" dirty="0">
                <a:ea typeface="宋体" charset="-122"/>
              </a:rPr>
              <a:t># a router has seen, drop the update</a:t>
            </a:r>
          </a:p>
          <a:p>
            <a:pPr lvl="1">
              <a:lnSpc>
                <a:spcPct val="90000"/>
              </a:lnSpc>
              <a:buFont typeface="Courier New" panose="02070309020205020404" pitchFamily="49" charset="0"/>
              <a:buChar char="o"/>
            </a:pPr>
            <a:r>
              <a:rPr lang="en-US" altLang="zh-CN" sz="2000" dirty="0">
                <a:ea typeface="宋体" charset="-122"/>
              </a:rPr>
              <a:t>Otherwise, forward it to all links except the incoming link (real implementation using packet buffer)</a:t>
            </a:r>
          </a:p>
          <a:p>
            <a:pPr lvl="1">
              <a:lnSpc>
                <a:spcPct val="90000"/>
              </a:lnSpc>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Problem of solution: </a:t>
            </a:r>
            <a:r>
              <a:rPr lang="en-US" altLang="zh-CN" sz="2000" dirty="0" err="1">
                <a:ea typeface="宋体" charset="-122"/>
              </a:rPr>
              <a:t>seq</a:t>
            </a:r>
            <a:r>
              <a:rPr lang="en-US" altLang="zh-CN" sz="2000" dirty="0">
                <a:ea typeface="宋体" charset="-122"/>
              </a:rPr>
              <a:t># corruption</a:t>
            </a:r>
          </a:p>
          <a:p>
            <a:pPr lvl="1">
              <a:lnSpc>
                <a:spcPct val="90000"/>
              </a:lnSpc>
              <a:buFont typeface="Courier New" panose="02070309020205020404" pitchFamily="49" charset="0"/>
              <a:buChar char="o"/>
            </a:pPr>
            <a:r>
              <a:rPr lang="en-US" altLang="zh-CN" sz="2000" dirty="0">
                <a:ea typeface="宋体" charset="-122"/>
              </a:rPr>
              <a:t>Solution: age field (e.g., https://</a:t>
            </a:r>
            <a:r>
              <a:rPr lang="en-US" altLang="zh-CN" sz="2000" dirty="0" err="1">
                <a:ea typeface="宋体" charset="-122"/>
              </a:rPr>
              <a:t>tools.ietf.org</a:t>
            </a:r>
            <a:r>
              <a:rPr lang="en-US" altLang="zh-CN" sz="2000" dirty="0">
                <a:ea typeface="宋体" charset="-122"/>
              </a:rPr>
              <a:t>/html/rfc1583#page-102)</a:t>
            </a:r>
          </a:p>
          <a:p>
            <a:pPr lvl="1"/>
            <a:endParaRPr lang="en-US" altLang="zh-CN" sz="2000" dirty="0">
              <a:ea typeface="宋体" charset="-122"/>
            </a:endParaRPr>
          </a:p>
          <a:p>
            <a:pPr lvl="1"/>
            <a:endParaRPr lang="en-US" altLang="zh-CN" sz="2000" dirty="0">
              <a:ea typeface="宋体" charset="-122"/>
            </a:endParaRPr>
          </a:p>
        </p:txBody>
      </p:sp>
      <p:sp>
        <p:nvSpPr>
          <p:cNvPr id="1546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F4528EA-ABD0-CC42-A937-855D507E4DF5}" type="slidenum">
              <a:rPr lang="en-US" altLang="en-US" sz="1400">
                <a:solidFill>
                  <a:srgbClr val="000000"/>
                </a:solidFill>
                <a:latin typeface="Times New Roman" charset="0"/>
              </a:rPr>
              <a:pPr/>
              <a:t>38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88745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4">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6674">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66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network partition and then reconnect, how to sync across the reconnected components</a:t>
            </a:r>
          </a:p>
          <a:p>
            <a:pPr>
              <a:lnSpc>
                <a:spcPct val="90000"/>
              </a:lnSpc>
              <a:buFont typeface="Wingdings" pitchFamily="2" charset="2"/>
              <a:buChar char="q"/>
            </a:pPr>
            <a:endParaRPr lang="en-US" altLang="zh-CN" dirty="0">
              <a:ea typeface="宋体" charset="-122"/>
            </a:endParaRPr>
          </a:p>
          <a:p>
            <a:pPr>
              <a:lnSpc>
                <a:spcPct val="90000"/>
              </a:lnSpc>
              <a:buFont typeface="Wingdings" pitchFamily="2" charset="2"/>
              <a:buChar char="q"/>
            </a:pPr>
            <a:r>
              <a:rPr lang="en-US" altLang="zh-CN" dirty="0">
                <a:ea typeface="宋体" charset="-122"/>
              </a:rPr>
              <a:t>Solution: updates are sent periodically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39</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855862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xfrm>
            <a:off x="7229476" y="63738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41758A03-8671-6444-B1C0-E78242625636}" type="slidenum">
              <a:rPr lang="en-US" altLang="en-US">
                <a:solidFill>
                  <a:srgbClr val="000000"/>
                </a:solidFill>
                <a:latin typeface="Times New Roman" charset="0"/>
              </a:rPr>
              <a:pPr algn="r"/>
              <a:t>4</a:t>
            </a:fld>
            <a:endParaRPr lang="en-US" altLang="en-US" dirty="0">
              <a:solidFill>
                <a:srgbClr val="000000"/>
              </a:solidFill>
              <a:latin typeface="Times New Roman" charset="0"/>
            </a:endParaRPr>
          </a:p>
        </p:txBody>
      </p:sp>
      <p:sp>
        <p:nvSpPr>
          <p:cNvPr id="2969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4000" u="sng" dirty="0">
                <a:solidFill>
                  <a:srgbClr val="3333CC"/>
                </a:solidFill>
                <a:ea typeface=""/>
              </a:rPr>
              <a:t>Recap: Routing Context</a:t>
            </a:r>
          </a:p>
        </p:txBody>
      </p:sp>
      <p:sp>
        <p:nvSpPr>
          <p:cNvPr id="29700" name="Rectangle 3"/>
          <p:cNvSpPr>
            <a:spLocks noChangeArrowheads="1"/>
          </p:cNvSpPr>
          <p:nvPr/>
        </p:nvSpPr>
        <p:spPr bwMode="auto">
          <a:xfrm>
            <a:off x="485775" y="3076575"/>
            <a:ext cx="42751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spcBef>
                <a:spcPct val="20000"/>
              </a:spcBef>
              <a:buClr>
                <a:srgbClr val="3333CC"/>
              </a:buClr>
              <a:buSzPct val="85000"/>
              <a:buFont typeface="ZapfDingbats" charset="0"/>
              <a:buNone/>
            </a:pPr>
            <a:r>
              <a:rPr lang="en-US" altLang="en-US" dirty="0">
                <a:solidFill>
                  <a:srgbClr val="000000"/>
                </a:solidFill>
                <a:ea typeface=""/>
              </a:rPr>
              <a:t>Often depends on a graph abstraction:</a:t>
            </a:r>
          </a:p>
          <a:p>
            <a:pPr>
              <a:spcBef>
                <a:spcPct val="20000"/>
              </a:spcBef>
              <a:buClr>
                <a:srgbClr val="3333CC"/>
              </a:buClr>
              <a:buSzPct val="85000"/>
              <a:buFont typeface="Wingdings" pitchFamily="2" charset="2"/>
              <a:buChar char="q"/>
            </a:pPr>
            <a:r>
              <a:rPr lang="en-US" altLang="en-US" dirty="0">
                <a:solidFill>
                  <a:srgbClr val="000000"/>
                </a:solidFill>
                <a:ea typeface=""/>
              </a:rPr>
              <a:t>graph nodes are routers</a:t>
            </a:r>
          </a:p>
          <a:p>
            <a:pPr>
              <a:spcBef>
                <a:spcPct val="20000"/>
              </a:spcBef>
              <a:buClr>
                <a:srgbClr val="3333CC"/>
              </a:buClr>
              <a:buSzPct val="85000"/>
              <a:buFont typeface="Wingdings" pitchFamily="2" charset="2"/>
              <a:buChar char="q"/>
            </a:pPr>
            <a:r>
              <a:rPr lang="en-US" altLang="en-US" dirty="0">
                <a:solidFill>
                  <a:srgbClr val="000000"/>
                </a:solidFill>
                <a:ea typeface=""/>
              </a:rPr>
              <a:t>graph edges are physical links</a:t>
            </a:r>
          </a:p>
          <a:p>
            <a:pPr marL="800100" lvl="1" indent="-342900">
              <a:spcBef>
                <a:spcPct val="20000"/>
              </a:spcBef>
              <a:buClr>
                <a:srgbClr val="3333CC"/>
              </a:buClr>
              <a:buSzPct val="75000"/>
              <a:buFont typeface="Courier New" panose="02070309020205020404" pitchFamily="49" charset="0"/>
              <a:buChar char="o"/>
            </a:pPr>
            <a:r>
              <a:rPr lang="en-US" altLang="en-US" sz="2000" dirty="0">
                <a:solidFill>
                  <a:srgbClr val="000000"/>
                </a:solidFill>
                <a:ea typeface=""/>
              </a:rPr>
              <a:t>links have properties: delay, capacity, $ cost, </a:t>
            </a:r>
            <a:r>
              <a:rPr lang="en-US" altLang="en-US" sz="2000" dirty="0">
                <a:solidFill>
                  <a:srgbClr val="C00000"/>
                </a:solidFill>
                <a:ea typeface=""/>
              </a:rPr>
              <a:t>policy</a:t>
            </a:r>
          </a:p>
        </p:txBody>
      </p:sp>
      <p:sp>
        <p:nvSpPr>
          <p:cNvPr id="29701" name="Text Box 4"/>
          <p:cNvSpPr txBox="1">
            <a:spLocks noChangeArrowheads="1"/>
          </p:cNvSpPr>
          <p:nvPr/>
        </p:nvSpPr>
        <p:spPr bwMode="auto">
          <a:xfrm>
            <a:off x="558800" y="1789113"/>
            <a:ext cx="4100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dirty="0">
                <a:solidFill>
                  <a:srgbClr val="FF0000"/>
                </a:solidFill>
                <a:ea typeface=""/>
              </a:rPr>
              <a:t>Goal:</a:t>
            </a:r>
            <a:r>
              <a:rPr lang="en-US" altLang="en-US" sz="2000" dirty="0">
                <a:solidFill>
                  <a:srgbClr val="000000"/>
                </a:solidFill>
                <a:ea typeface=""/>
              </a:rPr>
              <a:t> determine “good” paths</a:t>
            </a:r>
          </a:p>
          <a:p>
            <a:pPr algn="ctr"/>
            <a:r>
              <a:rPr lang="en-US" altLang="en-US" sz="2000" dirty="0">
                <a:solidFill>
                  <a:srgbClr val="000000"/>
                </a:solidFill>
                <a:ea typeface=""/>
              </a:rPr>
              <a:t>(sequences of routers) thru </a:t>
            </a:r>
          </a:p>
          <a:p>
            <a:pPr algn="ctr"/>
            <a:r>
              <a:rPr lang="en-US" altLang="en-US" sz="2000" dirty="0">
                <a:solidFill>
                  <a:srgbClr val="000000"/>
                </a:solidFill>
                <a:ea typeface=""/>
              </a:rPr>
              <a:t>networks from source to </a:t>
            </a:r>
            <a:r>
              <a:rPr lang="en-US" altLang="en-US" sz="2000" dirty="0" err="1">
                <a:solidFill>
                  <a:srgbClr val="000000"/>
                </a:solidFill>
                <a:ea typeface=""/>
              </a:rPr>
              <a:t>dest</a:t>
            </a:r>
            <a:r>
              <a:rPr lang="en-US" altLang="en-US" sz="2000" dirty="0">
                <a:solidFill>
                  <a:srgbClr val="000000"/>
                </a:solidFill>
                <a:ea typeface=""/>
              </a:rPr>
              <a:t>.</a:t>
            </a:r>
            <a:endParaRPr lang="en-US" altLang="en-US" dirty="0">
              <a:solidFill>
                <a:srgbClr val="000000"/>
              </a:solidFill>
              <a:latin typeface="Times New Roman" charset="0"/>
              <a:ea typeface=""/>
            </a:endParaRPr>
          </a:p>
        </p:txBody>
      </p:sp>
      <p:sp>
        <p:nvSpPr>
          <p:cNvPr id="29702" name="Rectangle 5"/>
          <p:cNvSpPr>
            <a:spLocks noChangeArrowheads="1"/>
          </p:cNvSpPr>
          <p:nvPr/>
        </p:nvSpPr>
        <p:spPr bwMode="auto">
          <a:xfrm>
            <a:off x="571500" y="1571625"/>
            <a:ext cx="4100513" cy="1257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FF0000"/>
              </a:solidFill>
              <a:latin typeface="Times New Roman" charset="0"/>
              <a:ea typeface=""/>
            </a:endParaRPr>
          </a:p>
        </p:txBody>
      </p:sp>
      <p:grpSp>
        <p:nvGrpSpPr>
          <p:cNvPr id="29703" name="Group 6"/>
          <p:cNvGrpSpPr>
            <a:grpSpLocks/>
          </p:cNvGrpSpPr>
          <p:nvPr/>
        </p:nvGrpSpPr>
        <p:grpSpPr bwMode="auto">
          <a:xfrm>
            <a:off x="695325" y="1331913"/>
            <a:ext cx="2352675" cy="457200"/>
            <a:chOff x="186" y="3065"/>
            <a:chExt cx="1482" cy="288"/>
          </a:xfrm>
        </p:grpSpPr>
        <p:sp>
          <p:nvSpPr>
            <p:cNvPr id="29775" name="Rectangle 7"/>
            <p:cNvSpPr>
              <a:spLocks noChangeArrowheads="1"/>
            </p:cNvSpPr>
            <p:nvPr/>
          </p:nvSpPr>
          <p:spPr bwMode="auto">
            <a:xfrm>
              <a:off x="186" y="3102"/>
              <a:ext cx="148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6" name="Text Box 8"/>
            <p:cNvSpPr txBox="1">
              <a:spLocks noChangeArrowheads="1"/>
            </p:cNvSpPr>
            <p:nvPr/>
          </p:nvSpPr>
          <p:spPr bwMode="auto">
            <a:xfrm>
              <a:off x="549" y="3065"/>
              <a:ext cx="7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FF0000"/>
                  </a:solidFill>
                  <a:ea typeface=""/>
                </a:rPr>
                <a:t>Routing</a:t>
              </a:r>
              <a:endParaRPr lang="en-US" altLang="en-US">
                <a:solidFill>
                  <a:srgbClr val="000000"/>
                </a:solidFill>
                <a:latin typeface="Times New Roman" charset="0"/>
                <a:ea typeface=""/>
              </a:endParaRPr>
            </a:p>
          </p:txBody>
        </p:sp>
      </p:grpSp>
      <p:grpSp>
        <p:nvGrpSpPr>
          <p:cNvPr id="29704" name="Group 9"/>
          <p:cNvGrpSpPr>
            <a:grpSpLocks/>
          </p:cNvGrpSpPr>
          <p:nvPr/>
        </p:nvGrpSpPr>
        <p:grpSpPr bwMode="auto">
          <a:xfrm>
            <a:off x="5053013" y="3895725"/>
            <a:ext cx="3571875" cy="2236788"/>
            <a:chOff x="3162" y="1071"/>
            <a:chExt cx="2250" cy="1409"/>
          </a:xfrm>
        </p:grpSpPr>
        <p:sp>
          <p:nvSpPr>
            <p:cNvPr id="29706" name="Freeform 10"/>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29707" name="Freeform 11"/>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08" name="Oval 12"/>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09" name="Line 13"/>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0" name="Line 14"/>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1" name="Rectangle 15"/>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2" name="Oval 16"/>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3" name="Oval 17"/>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4" name="Line 18"/>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5" name="Line 19"/>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6" name="Rectangle 20"/>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7" name="Oval 21"/>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8" name="Oval 22"/>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9" name="Line 23"/>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0" name="Line 24"/>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1" name="Rectangle 25"/>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2" name="Oval 26"/>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3" name="Oval 27"/>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4" name="Line 28"/>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5" name="Line 29"/>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6" name="Rectangle 30"/>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7" name="Oval 31"/>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8" name="Oval 32"/>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9" name="Line 33"/>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0" name="Line 34"/>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1" name="Rectangle 35"/>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2" name="Oval 36"/>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3" name="Oval 37"/>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4" name="Line 38"/>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5" name="Line 39"/>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6" name="Rectangle 40"/>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7" name="Oval 41"/>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8" name="Freeform 42"/>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39" name="Freeform 43"/>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0" name="Freeform 44"/>
            <p:cNvSpPr>
              <a:spLocks/>
            </p:cNvSpPr>
            <p:nvPr/>
          </p:nvSpPr>
          <p:spPr bwMode="auto">
            <a:xfrm>
              <a:off x="4029" y="1638"/>
              <a:ext cx="504" cy="600"/>
            </a:xfrm>
            <a:custGeom>
              <a:avLst/>
              <a:gdLst>
                <a:gd name="T0" fmla="*/ 0 w 378"/>
                <a:gd name="T1" fmla="*/ 1695719129 h 174"/>
                <a:gd name="T2" fmla="*/ 1591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1" name="Freeform 45"/>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2" name="Freeform 46"/>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3" name="Freeform 47"/>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4" name="Freeform 48"/>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5" name="Freeform 49"/>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6" name="Freeform 50"/>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29747" name="Group 51"/>
            <p:cNvGrpSpPr>
              <a:grpSpLocks/>
            </p:cNvGrpSpPr>
            <p:nvPr/>
          </p:nvGrpSpPr>
          <p:grpSpPr bwMode="auto">
            <a:xfrm>
              <a:off x="3273" y="1748"/>
              <a:ext cx="233" cy="250"/>
              <a:chOff x="2940" y="2429"/>
              <a:chExt cx="236" cy="250"/>
            </a:xfrm>
          </p:grpSpPr>
          <p:sp>
            <p:nvSpPr>
              <p:cNvPr id="2977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4" name="Text Box 53"/>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29748" name="Group 54"/>
            <p:cNvGrpSpPr>
              <a:grpSpLocks/>
            </p:cNvGrpSpPr>
            <p:nvPr/>
          </p:nvGrpSpPr>
          <p:grpSpPr bwMode="auto">
            <a:xfrm>
              <a:off x="4451" y="2132"/>
              <a:ext cx="216" cy="250"/>
              <a:chOff x="2948" y="2429"/>
              <a:chExt cx="219" cy="250"/>
            </a:xfrm>
          </p:grpSpPr>
          <p:sp>
            <p:nvSpPr>
              <p:cNvPr id="29771"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2" name="Text Box 56"/>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nvGrpSpPr>
            <p:cNvPr id="29749" name="Group 57"/>
            <p:cNvGrpSpPr>
              <a:grpSpLocks/>
            </p:cNvGrpSpPr>
            <p:nvPr/>
          </p:nvGrpSpPr>
          <p:grpSpPr bwMode="auto">
            <a:xfrm>
              <a:off x="3763" y="2129"/>
              <a:ext cx="231" cy="250"/>
              <a:chOff x="2941" y="2429"/>
              <a:chExt cx="234" cy="250"/>
            </a:xfrm>
          </p:grpSpPr>
          <p:sp>
            <p:nvSpPr>
              <p:cNvPr id="29769"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0" name="Text Box 59"/>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nvGrpSpPr>
            <p:cNvPr id="29750" name="Group 60"/>
            <p:cNvGrpSpPr>
              <a:grpSpLocks/>
            </p:cNvGrpSpPr>
            <p:nvPr/>
          </p:nvGrpSpPr>
          <p:grpSpPr bwMode="auto">
            <a:xfrm>
              <a:off x="4447" y="1442"/>
              <a:ext cx="212" cy="250"/>
              <a:chOff x="2950" y="2429"/>
              <a:chExt cx="215" cy="250"/>
            </a:xfrm>
          </p:grpSpPr>
          <p:sp>
            <p:nvSpPr>
              <p:cNvPr id="29767"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8" name="Text Box 62"/>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29751" name="Group 63"/>
            <p:cNvGrpSpPr>
              <a:grpSpLocks/>
            </p:cNvGrpSpPr>
            <p:nvPr/>
          </p:nvGrpSpPr>
          <p:grpSpPr bwMode="auto">
            <a:xfrm>
              <a:off x="3761" y="1442"/>
              <a:ext cx="217" cy="250"/>
              <a:chOff x="2948" y="2429"/>
              <a:chExt cx="220" cy="250"/>
            </a:xfrm>
          </p:grpSpPr>
          <p:sp>
            <p:nvSpPr>
              <p:cNvPr id="29765"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6" name="Text Box 65"/>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grpSp>
          <p:nvGrpSpPr>
            <p:cNvPr id="29752" name="Group 66"/>
            <p:cNvGrpSpPr>
              <a:grpSpLocks/>
            </p:cNvGrpSpPr>
            <p:nvPr/>
          </p:nvGrpSpPr>
          <p:grpSpPr bwMode="auto">
            <a:xfrm>
              <a:off x="5025" y="1790"/>
              <a:ext cx="213" cy="250"/>
              <a:chOff x="2949" y="2429"/>
              <a:chExt cx="216" cy="250"/>
            </a:xfrm>
          </p:grpSpPr>
          <p:sp>
            <p:nvSpPr>
              <p:cNvPr id="29763"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4" name="Text Box 68"/>
              <p:cNvSpPr txBox="1">
                <a:spLocks noChangeArrowheads="1"/>
              </p:cNvSpPr>
              <p:nvPr/>
            </p:nvSpPr>
            <p:spPr bwMode="auto">
              <a:xfrm>
                <a:off x="2949" y="242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F</a:t>
                </a:r>
                <a:endParaRPr lang="en-US" altLang="en-US">
                  <a:solidFill>
                    <a:srgbClr val="000000"/>
                  </a:solidFill>
                  <a:latin typeface="Times New Roman" charset="0"/>
                  <a:ea typeface=""/>
                </a:endParaRPr>
              </a:p>
            </p:txBody>
          </p:sp>
        </p:grpSp>
        <p:sp>
          <p:nvSpPr>
            <p:cNvPr id="29753" name="Text Box 69"/>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4" name="Text Box 70"/>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5" name="Text Box 71"/>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6" name="Text Box 72"/>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57" name="Text Box 73"/>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8" name="Text Box 74"/>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9" name="Text Box 75"/>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60" name="Text Box 76"/>
            <p:cNvSpPr txBox="1">
              <a:spLocks noChangeArrowheads="1"/>
            </p:cNvSpPr>
            <p:nvPr/>
          </p:nvSpPr>
          <p:spPr bwMode="auto">
            <a:xfrm>
              <a:off x="4851" y="1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sp>
          <p:nvSpPr>
            <p:cNvPr id="29761" name="Text Box 77"/>
            <p:cNvSpPr txBox="1">
              <a:spLocks noChangeArrowheads="1"/>
            </p:cNvSpPr>
            <p:nvPr/>
          </p:nvSpPr>
          <p:spPr bwMode="auto">
            <a:xfrm>
              <a:off x="4116" y="138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62" name="Text Box 78"/>
            <p:cNvSpPr txBox="1">
              <a:spLocks noChangeArrowheads="1"/>
            </p:cNvSpPr>
            <p:nvPr/>
          </p:nvSpPr>
          <p:spPr bwMode="auto">
            <a:xfrm>
              <a:off x="3765" y="11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grpSp>
      <p:pic>
        <p:nvPicPr>
          <p:cNvPr id="29705"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484313"/>
            <a:ext cx="358775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55098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Broadcast redundancy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40</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581505" y="2569779"/>
            <a:ext cx="4072251" cy="3216603"/>
          </a:xfrm>
          <a:prstGeom prst="rect">
            <a:avLst/>
          </a:prstGeom>
        </p:spPr>
      </p:pic>
      <p:pic>
        <p:nvPicPr>
          <p:cNvPr id="3" name="Picture 2"/>
          <p:cNvPicPr>
            <a:picLocks noChangeAspect="1"/>
          </p:cNvPicPr>
          <p:nvPr/>
        </p:nvPicPr>
        <p:blipFill>
          <a:blip r:embed="rId4"/>
          <a:stretch>
            <a:fillRect/>
          </a:stretch>
        </p:blipFill>
        <p:spPr>
          <a:xfrm>
            <a:off x="5047101" y="2666025"/>
            <a:ext cx="3727012" cy="2885667"/>
          </a:xfrm>
          <a:prstGeom prst="rect">
            <a:avLst/>
          </a:prstGeom>
        </p:spPr>
      </p:pic>
      <p:sp>
        <p:nvSpPr>
          <p:cNvPr id="4" name="Rectangle 3"/>
          <p:cNvSpPr/>
          <p:nvPr/>
        </p:nvSpPr>
        <p:spPr>
          <a:xfrm>
            <a:off x="533400" y="6255841"/>
            <a:ext cx="6970986" cy="461665"/>
          </a:xfrm>
          <a:prstGeom prst="rect">
            <a:avLst/>
          </a:prstGeom>
        </p:spPr>
        <p:txBody>
          <a:bodyPr wrap="square">
            <a:spAutoFit/>
          </a:bodyPr>
          <a:lstStyle/>
          <a:p>
            <a:r>
              <a:rPr lang="en-US" dirty="0"/>
              <a:t>https://</a:t>
            </a:r>
            <a:r>
              <a:rPr lang="en-US" dirty="0" err="1"/>
              <a:t>hal.inria.fr</a:t>
            </a:r>
            <a:r>
              <a:rPr lang="en-US" dirty="0"/>
              <a:t>/inria-00072756/document</a:t>
            </a:r>
          </a:p>
        </p:txBody>
      </p:sp>
    </p:spTree>
    <p:extLst>
      <p:ext uri="{BB962C8B-B14F-4D97-AF65-F5344CB8AC3E}">
        <p14:creationId xmlns:p14="http://schemas.microsoft.com/office/powerpoint/2010/main" val="2363308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a:xfrm>
            <a:off x="573088" y="358775"/>
            <a:ext cx="7772400" cy="823913"/>
          </a:xfrm>
        </p:spPr>
        <p:txBody>
          <a:bodyPr/>
          <a:lstStyle/>
          <a:p>
            <a:r>
              <a:rPr lang="en-US" altLang="zh-CN" sz="3600">
                <a:ea typeface="宋体" charset="-122"/>
              </a:rPr>
              <a:t>Hierarchical OSPF</a:t>
            </a:r>
            <a:endParaRPr lang="en-US" altLang="zh-CN">
              <a:ea typeface="宋体" charset="-122"/>
            </a:endParaRPr>
          </a:p>
        </p:txBody>
      </p:sp>
      <p:pic>
        <p:nvPicPr>
          <p:cNvPr id="162818" name="Picture 3" descr="04-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1341438"/>
            <a:ext cx="73152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19" name="Rectangle 4"/>
          <p:cNvSpPr>
            <a:spLocks noChangeArrowheads="1"/>
          </p:cNvSpPr>
          <p:nvPr/>
        </p:nvSpPr>
        <p:spPr bwMode="auto">
          <a:xfrm>
            <a:off x="347663" y="2030413"/>
            <a:ext cx="21669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zh-CN" altLang="en-US" sz="1400">
                <a:solidFill>
                  <a:srgbClr val="000000"/>
                </a:solidFill>
                <a:ea typeface="宋体" charset="-122"/>
              </a:rPr>
              <a:t>“</a:t>
            </a:r>
            <a:r>
              <a:rPr lang="en-US" altLang="zh-CN" sz="1400">
                <a:solidFill>
                  <a:srgbClr val="000000"/>
                </a:solidFill>
                <a:ea typeface="宋体" charset="-122"/>
              </a:rPr>
              <a:t>summarize” distances  to nets in own area, advertise to other Area Border routers.</a:t>
            </a:r>
          </a:p>
        </p:txBody>
      </p:sp>
      <p:sp>
        <p:nvSpPr>
          <p:cNvPr id="162820" name="Line 5"/>
          <p:cNvSpPr>
            <a:spLocks noChangeShapeType="1"/>
          </p:cNvSpPr>
          <p:nvPr/>
        </p:nvSpPr>
        <p:spPr bwMode="auto">
          <a:xfrm>
            <a:off x="1847850" y="2724150"/>
            <a:ext cx="484188"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62821" name="Rectangle 6"/>
          <p:cNvSpPr>
            <a:spLocks noChangeArrowheads="1"/>
          </p:cNvSpPr>
          <p:nvPr/>
        </p:nvSpPr>
        <p:spPr bwMode="auto">
          <a:xfrm>
            <a:off x="7135813" y="1976438"/>
            <a:ext cx="16811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ZapfDingbats" charset="0"/>
              <a:buNone/>
            </a:pPr>
            <a:r>
              <a:rPr lang="en-US" altLang="zh-CN" sz="1600">
                <a:solidFill>
                  <a:srgbClr val="000000"/>
                </a:solidFill>
                <a:ea typeface="宋体" charset="-122"/>
              </a:rPr>
              <a:t>run OSPF routing limited to backbone.</a:t>
            </a:r>
          </a:p>
        </p:txBody>
      </p:sp>
      <p:sp>
        <p:nvSpPr>
          <p:cNvPr id="162822" name="Rectangle 7"/>
          <p:cNvSpPr>
            <a:spLocks noChangeArrowheads="1"/>
          </p:cNvSpPr>
          <p:nvPr/>
        </p:nvSpPr>
        <p:spPr bwMode="auto">
          <a:xfrm>
            <a:off x="403225" y="5748338"/>
            <a:ext cx="3665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Comic Sans MS" charset="0"/>
                <a:ea typeface="ＭＳ Ｐゴシック" charset="-128"/>
              </a:defRPr>
            </a:lvl1pPr>
            <a:lvl2pPr>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1"/>
            <a:r>
              <a:rPr lang="en-US" altLang="zh-CN" sz="1200">
                <a:solidFill>
                  <a:srgbClr val="000000"/>
                </a:solidFill>
                <a:ea typeface="宋体" charset="-122"/>
              </a:rPr>
              <a:t>- Link-state advertisements only in area </a:t>
            </a:r>
          </a:p>
          <a:p>
            <a:pPr lvl="1"/>
            <a:r>
              <a:rPr lang="en-US" altLang="zh-CN" sz="1200">
                <a:solidFill>
                  <a:srgbClr val="000000"/>
                </a:solidFill>
                <a:ea typeface="宋体" charset="-122"/>
              </a:rPr>
              <a:t>each nodes has detailed area topology;</a:t>
            </a:r>
            <a:br>
              <a:rPr lang="en-US" altLang="zh-CN" sz="1200">
                <a:solidFill>
                  <a:srgbClr val="000000"/>
                </a:solidFill>
                <a:ea typeface="宋体" charset="-122"/>
              </a:rPr>
            </a:br>
            <a:r>
              <a:rPr lang="en-US" altLang="zh-CN" sz="1200">
                <a:solidFill>
                  <a:srgbClr val="000000"/>
                </a:solidFill>
                <a:ea typeface="宋体" charset="-122"/>
              </a:rPr>
              <a:t>- only know direction (shortest path) to nets in other areas.</a:t>
            </a:r>
          </a:p>
        </p:txBody>
      </p:sp>
      <p:sp>
        <p:nvSpPr>
          <p:cNvPr id="162823" name="Rectangle 8"/>
          <p:cNvSpPr>
            <a:spLocks noChangeArrowheads="1"/>
          </p:cNvSpPr>
          <p:nvPr/>
        </p:nvSpPr>
        <p:spPr bwMode="auto">
          <a:xfrm>
            <a:off x="4373563" y="6176963"/>
            <a:ext cx="462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FF0000"/>
                </a:solidFill>
                <a:ea typeface="宋体" charset="-122"/>
              </a:rPr>
              <a:t>Two-level hierarchy:</a:t>
            </a:r>
            <a:r>
              <a:rPr lang="en-US" altLang="zh-CN" sz="1800">
                <a:solidFill>
                  <a:srgbClr val="000000"/>
                </a:solidFill>
                <a:ea typeface="宋体" charset="-122"/>
              </a:rPr>
              <a:t> local area, backbone.</a:t>
            </a:r>
          </a:p>
        </p:txBody>
      </p:sp>
      <p:sp>
        <p:nvSpPr>
          <p:cNvPr id="162824"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ED0F5538-EC30-9B4C-938F-2F19793DA4A6}" type="slidenum">
              <a:rPr lang="en-US" altLang="en-US" sz="1400">
                <a:solidFill>
                  <a:srgbClr val="000000"/>
                </a:solidFill>
                <a:latin typeface="Times New Roman" charset="0"/>
              </a:rPr>
              <a:pPr/>
              <a:t>41</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414551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dirty="0">
                <a:ea typeface="宋体" charset="-122"/>
              </a:rPr>
              <a:t>Summary: Link State</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5053208" cy="4856163"/>
          </a:xfrm>
        </p:spPr>
        <p:txBody>
          <a:bodyPr/>
          <a:lstStyle/>
          <a:p>
            <a:pPr>
              <a:buFont typeface="Wingdings" pitchFamily="2" charset="2"/>
              <a:buChar char="q"/>
            </a:pPr>
            <a:r>
              <a:rPr lang="en-US" altLang="zh-CN" dirty="0">
                <a:ea typeface="宋体" charset="-122"/>
              </a:rPr>
              <a:t>Basic LS protocol</a:t>
            </a:r>
          </a:p>
          <a:p>
            <a:pPr lvl="1">
              <a:buFont typeface="Courier New" panose="02070309020205020404" pitchFamily="49" charset="0"/>
              <a:buChar char="o"/>
            </a:pPr>
            <a:r>
              <a:rPr lang="en-US" altLang="zh-CN" dirty="0">
                <a:ea typeface="宋体" charset="-122"/>
              </a:rPr>
              <a:t>take away: instead of computing routing results using distributed computing, distributed computing is for only link state distribution (synchronization)</a:t>
            </a:r>
          </a:p>
          <a:p>
            <a:pPr>
              <a:buFont typeface="Wingdings" pitchFamily="2" charset="2"/>
              <a:buChar char="q"/>
            </a:pPr>
            <a:r>
              <a:rPr lang="en-US" altLang="zh-CN" dirty="0">
                <a:ea typeface="宋体" charset="-122"/>
              </a:rPr>
              <a:t>Link state distribution can still have much complexity, e.g., out of order delivery, partition and reconnect, scalability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42</a:t>
            </a:fld>
            <a:endParaRPr lang="en-US" altLang="en-US" sz="1400">
              <a:solidFill>
                <a:srgbClr val="000000"/>
              </a:solidFill>
              <a:latin typeface="Times New Roman" charset="0"/>
            </a:endParaRPr>
          </a:p>
        </p:txBody>
      </p:sp>
      <p:pic>
        <p:nvPicPr>
          <p:cNvPr id="5" name="Picture 4"/>
          <p:cNvPicPr>
            <a:picLocks noChangeAspect="1"/>
          </p:cNvPicPr>
          <p:nvPr/>
        </p:nvPicPr>
        <p:blipFill>
          <a:blip r:embed="rId3"/>
          <a:stretch>
            <a:fillRect/>
          </a:stretch>
        </p:blipFill>
        <p:spPr>
          <a:xfrm>
            <a:off x="6045596" y="0"/>
            <a:ext cx="2901554" cy="35405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045596" y="3369417"/>
            <a:ext cx="2901554" cy="3375664"/>
          </a:xfrm>
          <a:prstGeom prst="rect">
            <a:avLst/>
          </a:prstGeom>
          <a:ln>
            <a:solidFill>
              <a:schemeClr val="accent1"/>
            </a:solidFill>
          </a:ln>
        </p:spPr>
      </p:pic>
    </p:spTree>
    <p:extLst>
      <p:ext uri="{BB962C8B-B14F-4D97-AF65-F5344CB8AC3E}">
        <p14:creationId xmlns:p14="http://schemas.microsoft.com/office/powerpoint/2010/main" val="994536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p:cNvCxnSpPr/>
          <p:nvPr/>
        </p:nvCxnSpPr>
        <p:spPr bwMode="auto">
          <a:xfrm flipV="1">
            <a:off x="3457222" y="3156115"/>
            <a:ext cx="1538111" cy="508002"/>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40058" y="4285335"/>
            <a:ext cx="1887719" cy="1439002"/>
          </a:xfrm>
          <a:prstGeom prst="rect">
            <a:avLst/>
          </a:prstGeom>
        </p:spPr>
      </p:pic>
      <p:sp>
        <p:nvSpPr>
          <p:cNvPr id="91" name="Rounded Rectangle 90"/>
          <p:cNvSpPr/>
          <p:nvPr/>
        </p:nvSpPr>
        <p:spPr bwMode="auto">
          <a:xfrm>
            <a:off x="1636888" y="2888003"/>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 name="Title 1"/>
          <p:cNvSpPr>
            <a:spLocks noGrp="1"/>
          </p:cNvSpPr>
          <p:nvPr>
            <p:ph type="title"/>
          </p:nvPr>
        </p:nvSpPr>
        <p:spPr>
          <a:xfrm>
            <a:off x="-78826" y="85614"/>
            <a:ext cx="9285890" cy="685800"/>
          </a:xfrm>
        </p:spPr>
        <p:txBody>
          <a:bodyPr/>
          <a:lstStyle/>
          <a:p>
            <a:r>
              <a:rPr lang="en-US" sz="2800" dirty="0">
                <a:latin typeface="Comic Sans MS" charset="0"/>
                <a:ea typeface="Comic Sans MS" charset="0"/>
                <a:cs typeface="Comic Sans MS" charset="0"/>
              </a:rPr>
              <a:t>Roadmap: Routing Computation Architecture Spectrum</a:t>
            </a:r>
          </a:p>
        </p:txBody>
      </p:sp>
      <p:sp>
        <p:nvSpPr>
          <p:cNvPr id="28" name="Rounded Rectangle 27"/>
          <p:cNvSpPr/>
          <p:nvPr/>
        </p:nvSpPr>
        <p:spPr bwMode="auto">
          <a:xfrm>
            <a:off x="409224" y="1466188"/>
            <a:ext cx="7831666" cy="4371040"/>
          </a:xfrm>
          <a:prstGeom prst="round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49" name="Straight Connector 48"/>
          <p:cNvCxnSpPr/>
          <p:nvPr/>
        </p:nvCxnSpPr>
        <p:spPr bwMode="auto">
          <a:xfrm flipH="1">
            <a:off x="5686774" y="3410115"/>
            <a:ext cx="70556" cy="1213556"/>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53" name="Straight Connector 52"/>
          <p:cNvCxnSpPr/>
          <p:nvPr/>
        </p:nvCxnSpPr>
        <p:spPr bwMode="auto">
          <a:xfrm flipH="1" flipV="1">
            <a:off x="3527779" y="4524894"/>
            <a:ext cx="1439332" cy="691444"/>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84" name="Slide Number Placeholder 6"/>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solidFill>
                  <a:prstClr val="black"/>
                </a:solidFill>
              </a:rPr>
              <a:pPr>
                <a:defRPr/>
              </a:pPr>
              <a:t>43</a:t>
            </a:fld>
            <a:endParaRPr lang="en-US" dirty="0">
              <a:solidFill>
                <a:srgbClr val="EEECE1"/>
              </a:solidFill>
            </a:endParaRPr>
          </a:p>
        </p:txBody>
      </p:sp>
      <p:sp>
        <p:nvSpPr>
          <p:cNvPr id="76" name="Rectangle 75"/>
          <p:cNvSpPr/>
          <p:nvPr/>
        </p:nvSpPr>
        <p:spPr bwMode="auto">
          <a:xfrm>
            <a:off x="1740341" y="4124139"/>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81" name="Rectangle 80"/>
          <p:cNvSpPr/>
          <p:nvPr/>
        </p:nvSpPr>
        <p:spPr bwMode="auto">
          <a:xfrm>
            <a:off x="1754452" y="3043226"/>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85" name="Rectangle 84"/>
          <p:cNvSpPr/>
          <p:nvPr/>
        </p:nvSpPr>
        <p:spPr bwMode="auto">
          <a:xfrm>
            <a:off x="1745987" y="3443985"/>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86" name="Rectangle 85"/>
          <p:cNvSpPr/>
          <p:nvPr/>
        </p:nvSpPr>
        <p:spPr bwMode="auto">
          <a:xfrm>
            <a:off x="1763889" y="3037577"/>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4" name="Rounded Rectangle 93"/>
          <p:cNvSpPr/>
          <p:nvPr/>
        </p:nvSpPr>
        <p:spPr bwMode="auto">
          <a:xfrm>
            <a:off x="5006620" y="1699847"/>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5" name="Rectangle 94"/>
          <p:cNvSpPr/>
          <p:nvPr/>
        </p:nvSpPr>
        <p:spPr bwMode="auto">
          <a:xfrm>
            <a:off x="5110073" y="2935983"/>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6" name="Rectangle 95"/>
          <p:cNvSpPr/>
          <p:nvPr/>
        </p:nvSpPr>
        <p:spPr bwMode="auto">
          <a:xfrm>
            <a:off x="5124184" y="1855070"/>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97" name="Rounded Rectangle 96"/>
          <p:cNvSpPr/>
          <p:nvPr/>
        </p:nvSpPr>
        <p:spPr bwMode="auto">
          <a:xfrm>
            <a:off x="4933244" y="3870135"/>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8" name="Rectangle 97"/>
          <p:cNvSpPr/>
          <p:nvPr/>
        </p:nvSpPr>
        <p:spPr bwMode="auto">
          <a:xfrm>
            <a:off x="5022586" y="5106271"/>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9" name="Rectangle 98"/>
          <p:cNvSpPr/>
          <p:nvPr/>
        </p:nvSpPr>
        <p:spPr bwMode="auto">
          <a:xfrm>
            <a:off x="5036697" y="4025358"/>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cxnSp>
        <p:nvCxnSpPr>
          <p:cNvPr id="20" name="Straight Arrow Connector 19"/>
          <p:cNvCxnSpPr/>
          <p:nvPr/>
        </p:nvCxnSpPr>
        <p:spPr bwMode="auto">
          <a:xfrm flipV="1">
            <a:off x="3457222" y="2578971"/>
            <a:ext cx="1666962" cy="929921"/>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cxnSp>
        <p:nvCxnSpPr>
          <p:cNvPr id="21" name="Straight Arrow Connector 20"/>
          <p:cNvCxnSpPr>
            <a:endCxn id="99" idx="1"/>
          </p:cNvCxnSpPr>
          <p:nvPr/>
        </p:nvCxnSpPr>
        <p:spPr bwMode="auto">
          <a:xfrm>
            <a:off x="3443111" y="3875782"/>
            <a:ext cx="1593586" cy="661812"/>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sp>
        <p:nvSpPr>
          <p:cNvPr id="26" name="Freeform 25"/>
          <p:cNvSpPr/>
          <p:nvPr/>
        </p:nvSpPr>
        <p:spPr>
          <a:xfrm>
            <a:off x="6721165" y="2535225"/>
            <a:ext cx="830182" cy="2328334"/>
          </a:xfrm>
          <a:custGeom>
            <a:avLst/>
            <a:gdLst>
              <a:gd name="connsiteX0" fmla="*/ 70556 w 707460"/>
              <a:gd name="connsiteY0" fmla="*/ 0 h 2483555"/>
              <a:gd name="connsiteX1" fmla="*/ 691445 w 707460"/>
              <a:gd name="connsiteY1" fmla="*/ 635000 h 2483555"/>
              <a:gd name="connsiteX2" fmla="*/ 479778 w 707460"/>
              <a:gd name="connsiteY2" fmla="*/ 1651000 h 2483555"/>
              <a:gd name="connsiteX3" fmla="*/ 0 w 707460"/>
              <a:gd name="connsiteY3" fmla="*/ 2483555 h 2483555"/>
            </a:gdLst>
            <a:ahLst/>
            <a:cxnLst>
              <a:cxn ang="0">
                <a:pos x="connsiteX0" y="connsiteY0"/>
              </a:cxn>
              <a:cxn ang="0">
                <a:pos x="connsiteX1" y="connsiteY1"/>
              </a:cxn>
              <a:cxn ang="0">
                <a:pos x="connsiteX2" y="connsiteY2"/>
              </a:cxn>
              <a:cxn ang="0">
                <a:pos x="connsiteX3" y="connsiteY3"/>
              </a:cxn>
            </a:cxnLst>
            <a:rect l="l" t="t" r="r" b="b"/>
            <a:pathLst>
              <a:path w="707460" h="2483555">
                <a:moveTo>
                  <a:pt x="70556" y="0"/>
                </a:moveTo>
                <a:cubicBezTo>
                  <a:pt x="346898" y="179916"/>
                  <a:pt x="623241" y="359833"/>
                  <a:pt x="691445" y="635000"/>
                </a:cubicBezTo>
                <a:cubicBezTo>
                  <a:pt x="759649" y="910167"/>
                  <a:pt x="595019" y="1342908"/>
                  <a:pt x="479778" y="1651000"/>
                </a:cubicBezTo>
                <a:cubicBezTo>
                  <a:pt x="364537" y="1959092"/>
                  <a:pt x="0" y="2483555"/>
                  <a:pt x="0" y="2483555"/>
                </a:cubicBezTo>
              </a:path>
            </a:pathLst>
          </a:custGeom>
          <a:ln>
            <a:solidFill>
              <a:schemeClr val="accent6">
                <a:lumMod val="50000"/>
              </a:schemeClr>
            </a:solidFill>
            <a:headEnd type="triangle" w="lg" len="med"/>
            <a:tailEnd type="triangle" w="lg" len="med"/>
          </a:ln>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7" name="Rectangle 106"/>
          <p:cNvSpPr/>
          <p:nvPr/>
        </p:nvSpPr>
        <p:spPr bwMode="auto">
          <a:xfrm>
            <a:off x="5129831" y="2241718"/>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8" name="Rectangle 107"/>
          <p:cNvSpPr/>
          <p:nvPr/>
        </p:nvSpPr>
        <p:spPr bwMode="auto">
          <a:xfrm>
            <a:off x="5042342" y="4412007"/>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9" name="Rectangle 108"/>
          <p:cNvSpPr/>
          <p:nvPr/>
        </p:nvSpPr>
        <p:spPr bwMode="auto">
          <a:xfrm>
            <a:off x="5105401" y="18353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110" name="Rectangle 109"/>
          <p:cNvSpPr/>
          <p:nvPr/>
        </p:nvSpPr>
        <p:spPr bwMode="auto">
          <a:xfrm>
            <a:off x="5046135" y="40197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74879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81"/>
                                        </p:tgtEl>
                                      </p:cBhvr>
                                    </p:animEffect>
                                    <p:set>
                                      <p:cBhvr>
                                        <p:cTn id="7" dur="1" fill="hold">
                                          <p:stCondLst>
                                            <p:cond delay="499"/>
                                          </p:stCondLst>
                                        </p:cTn>
                                        <p:tgtEl>
                                          <p:spTgt spid="8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6"/>
                                        </p:tgtEl>
                                      </p:cBhvr>
                                    </p:animEffect>
                                    <p:set>
                                      <p:cBhvr>
                                        <p:cTn id="10" dur="1" fill="hold">
                                          <p:stCondLst>
                                            <p:cond delay="499"/>
                                          </p:stCondLst>
                                        </p:cTn>
                                        <p:tgtEl>
                                          <p:spTgt spid="96"/>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9"/>
                                        </p:tgtEl>
                                      </p:cBhvr>
                                    </p:animEffect>
                                    <p:set>
                                      <p:cBhvr>
                                        <p:cTn id="13" dur="1" fill="hold">
                                          <p:stCondLst>
                                            <p:cond delay="499"/>
                                          </p:stCondLst>
                                        </p:cTn>
                                        <p:tgtEl>
                                          <p:spTgt spid="9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6" grpId="0" animBg="1"/>
      <p:bldP spid="96" grpId="0" animBg="1"/>
      <p:bldP spid="99" grpId="0" animBg="1"/>
      <p:bldP spid="107" grpId="0" animBg="1"/>
      <p:bldP spid="108" grpId="0" animBg="1"/>
      <p:bldP spid="109" grpId="0" animBg="1"/>
      <p:bldP spid="1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44</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solidFill>
                  <a:srgbClr val="FFFFFF">
                    <a:lumMod val="65000"/>
                  </a:srgbClr>
                </a:solidFill>
                <a:ea typeface="ＭＳ Ｐゴシック" charset="0"/>
                <a:cs typeface="ＭＳ Ｐゴシック" charset="0"/>
              </a:rPr>
              <a:t>Basic routing computation protocols</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p:txBody>
      </p:sp>
    </p:spTree>
    <p:extLst>
      <p:ext uri="{BB962C8B-B14F-4D97-AF65-F5344CB8AC3E}">
        <p14:creationId xmlns:p14="http://schemas.microsoft.com/office/powerpoint/2010/main" val="1079093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r>
              <a:rPr lang="en-US" altLang="zh-CN" sz="3200" dirty="0">
                <a:ea typeface="宋体" charset="-122"/>
              </a:rPr>
              <a:t>Exercise</a:t>
            </a:r>
            <a:endParaRPr lang="en-US" altLang="zh-CN" dirty="0">
              <a:ea typeface="宋体" charset="-122"/>
            </a:endParaRPr>
          </a:p>
        </p:txBody>
      </p:sp>
      <p:sp>
        <p:nvSpPr>
          <p:cNvPr id="59395" name="Rectangle 3"/>
          <p:cNvSpPr>
            <a:spLocks noGrp="1" noChangeArrowheads="1"/>
          </p:cNvSpPr>
          <p:nvPr>
            <p:ph type="body" idx="1"/>
          </p:nvPr>
        </p:nvSpPr>
        <p:spPr>
          <a:xfrm>
            <a:off x="533400" y="1535906"/>
            <a:ext cx="8229600" cy="4876800"/>
          </a:xfrm>
        </p:spPr>
        <p:txBody>
          <a:bodyPr/>
          <a:lstStyle/>
          <a:p>
            <a:pPr>
              <a:buFont typeface="Wingdings" pitchFamily="2" charset="2"/>
              <a:buChar char="q"/>
            </a:pPr>
            <a:r>
              <a:rPr lang="en-US" altLang="zh-CN" dirty="0">
                <a:ea typeface="宋体" charset="-122"/>
              </a:rPr>
              <a:t>Does</a:t>
            </a:r>
            <a:r>
              <a:rPr lang="zh-CN" altLang="en-US" dirty="0">
                <a:ea typeface="宋体" charset="-122"/>
              </a:rPr>
              <a:t> </a:t>
            </a:r>
            <a:r>
              <a:rPr lang="en-US" altLang="zh-CN" dirty="0">
                <a:ea typeface="宋体" charset="-122"/>
              </a:rPr>
              <a:t>it work to use DV or LS as we discussed for global Internet routing?</a:t>
            </a:r>
          </a:p>
        </p:txBody>
      </p:sp>
      <p:sp>
        <p:nvSpPr>
          <p:cNvPr id="16077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DD4752F-59FE-FF40-910D-4A27D0F493EC}" type="slidenum">
              <a:rPr lang="en-US" altLang="en-US" sz="1400">
                <a:solidFill>
                  <a:srgbClr val="000000"/>
                </a:solidFill>
                <a:latin typeface="Times New Roman" charset="0"/>
              </a:rPr>
              <a:pPr/>
              <a:t>45</a:t>
            </a:fld>
            <a:endParaRPr lang="en-US" altLang="en-US" sz="1400">
              <a:solidFill>
                <a:srgbClr val="000000"/>
              </a:solidFill>
              <a:latin typeface="Times New Roman" charset="0"/>
            </a:endParaRPr>
          </a:p>
        </p:txBody>
      </p:sp>
      <p:graphicFrame>
        <p:nvGraphicFramePr>
          <p:cNvPr id="172" name="Object 4"/>
          <p:cNvGraphicFramePr>
            <a:graphicFrameLocks noChangeAspect="1"/>
          </p:cNvGraphicFramePr>
          <p:nvPr>
            <p:extLst>
              <p:ext uri="{D42A27DB-BD31-4B8C-83A1-F6EECF244321}">
                <p14:modId xmlns:p14="http://schemas.microsoft.com/office/powerpoint/2010/main" val="1747683478"/>
              </p:ext>
            </p:extLst>
          </p:nvPr>
        </p:nvGraphicFramePr>
        <p:xfrm>
          <a:off x="533400" y="2999933"/>
          <a:ext cx="3532439" cy="3088348"/>
        </p:xfrm>
        <a:graphic>
          <a:graphicData uri="http://schemas.openxmlformats.org/presentationml/2006/ole">
            <mc:AlternateContent xmlns:mc="http://schemas.openxmlformats.org/markup-compatibility/2006">
              <mc:Choice xmlns:v="urn:schemas-microsoft-com:vml" Requires="v">
                <p:oleObj spid="_x0000_s489634"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99933"/>
                        <a:ext cx="3532439" cy="3088348"/>
                      </a:xfrm>
                      <a:prstGeom prst="rect">
                        <a:avLst/>
                      </a:prstGeom>
                      <a:noFill/>
                      <a:ln>
                        <a:noFill/>
                      </a:ln>
                      <a:effectLst/>
                      <a:extLst/>
                    </p:spPr>
                  </p:pic>
                </p:oleObj>
              </mc:Fallback>
            </mc:AlternateContent>
          </a:graphicData>
        </a:graphic>
      </p:graphicFrame>
      <p:pic>
        <p:nvPicPr>
          <p:cNvPr id="176" name="Picture 175"/>
          <p:cNvPicPr>
            <a:picLocks noChangeAspect="1"/>
          </p:cNvPicPr>
          <p:nvPr/>
        </p:nvPicPr>
        <p:blipFill>
          <a:blip r:embed="rId6"/>
          <a:stretch>
            <a:fillRect/>
          </a:stretch>
        </p:blipFill>
        <p:spPr>
          <a:xfrm>
            <a:off x="4552487" y="3059331"/>
            <a:ext cx="4372729" cy="3028950"/>
          </a:xfrm>
          <a:prstGeom prst="rect">
            <a:avLst/>
          </a:prstGeom>
        </p:spPr>
      </p:pic>
    </p:spTree>
    <p:extLst>
      <p:ext uri="{BB962C8B-B14F-4D97-AF65-F5344CB8AC3E}">
        <p14:creationId xmlns:p14="http://schemas.microsoft.com/office/powerpoint/2010/main" val="1005024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24813" cy="1143000"/>
          </a:xfrm>
        </p:spPr>
        <p:txBody>
          <a:bodyPr/>
          <a:lstStyle/>
          <a:p>
            <a:r>
              <a:rPr lang="en-US" sz="3200" dirty="0"/>
              <a:t>Requirements and Solution</a:t>
            </a:r>
            <a:br>
              <a:rPr lang="en-US" sz="3200" dirty="0"/>
            </a:br>
            <a:r>
              <a:rPr lang="en-US" sz="3200" dirty="0"/>
              <a:t>of Current Global Internet Routing</a:t>
            </a:r>
          </a:p>
        </p:txBody>
      </p:sp>
      <p:sp>
        <p:nvSpPr>
          <p:cNvPr id="3" name="Content Placeholder 2"/>
          <p:cNvSpPr>
            <a:spLocks noGrp="1"/>
          </p:cNvSpPr>
          <p:nvPr>
            <p:ph idx="1"/>
          </p:nvPr>
        </p:nvSpPr>
        <p:spPr>
          <a:xfrm>
            <a:off x="533400" y="1600200"/>
            <a:ext cx="8353425" cy="4856163"/>
          </a:xfrm>
        </p:spPr>
        <p:txBody>
          <a:bodyPr/>
          <a:lstStyle/>
          <a:p>
            <a:pPr>
              <a:buFont typeface="Wingdings" pitchFamily="2" charset="2"/>
              <a:buChar char="q"/>
            </a:pPr>
            <a:r>
              <a:rPr lang="en-US" dirty="0"/>
              <a:t>Scalability: handle network size (#devices) much higher than typical DV or LS can handle</a:t>
            </a:r>
          </a:p>
          <a:p>
            <a:pPr lvl="1">
              <a:buFont typeface="Courier New" panose="02070309020205020404" pitchFamily="49" charset="0"/>
              <a:buChar char="o"/>
            </a:pPr>
            <a:r>
              <a:rPr lang="en-US" dirty="0"/>
              <a:t>Solution: Introduce </a:t>
            </a:r>
            <a:r>
              <a:rPr lang="en-US" dirty="0">
                <a:solidFill>
                  <a:srgbClr val="C00000"/>
                </a:solidFill>
              </a:rPr>
              <a:t>new abstraction</a:t>
            </a:r>
            <a:r>
              <a:rPr lang="en-US" dirty="0"/>
              <a:t> to reduce network (graph) size</a:t>
            </a:r>
          </a:p>
          <a:p>
            <a:endParaRPr lang="en-US" dirty="0"/>
          </a:p>
          <a:p>
            <a:pPr>
              <a:buFont typeface="Wingdings" pitchFamily="2" charset="2"/>
              <a:buChar char="q"/>
            </a:pPr>
            <a:r>
              <a:rPr lang="en-US" dirty="0"/>
              <a:t>Autonomy: allow each network to have individual preference of routing (full control of its internal routing; control/preference of routing spanning multiple networks)</a:t>
            </a:r>
          </a:p>
          <a:p>
            <a:pPr lvl="1">
              <a:buFont typeface="Courier New" panose="02070309020205020404" pitchFamily="49" charset="0"/>
              <a:buChar char="o"/>
            </a:pPr>
            <a:r>
              <a:rPr lang="en-US" dirty="0"/>
              <a:t>Solution: </a:t>
            </a:r>
            <a:r>
              <a:rPr lang="en-US" dirty="0">
                <a:solidFill>
                  <a:srgbClr val="C00000"/>
                </a:solidFill>
              </a:rPr>
              <a:t>hierarchical routing</a:t>
            </a:r>
            <a:r>
              <a:rPr lang="en-US" dirty="0"/>
              <a:t> and </a:t>
            </a:r>
            <a:r>
              <a:rPr lang="en-US" dirty="0">
                <a:solidFill>
                  <a:srgbClr val="C00000"/>
                </a:solidFill>
              </a:rPr>
              <a:t>policy routing</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46</a:t>
            </a:fld>
            <a:endParaRPr lang="en-US" altLang="en-US"/>
          </a:p>
        </p:txBody>
      </p:sp>
    </p:spTree>
    <p:extLst>
      <p:ext uri="{BB962C8B-B14F-4D97-AF65-F5344CB8AC3E}">
        <p14:creationId xmlns:p14="http://schemas.microsoft.com/office/powerpoint/2010/main" val="6646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228600"/>
            <a:ext cx="8610600" cy="1143000"/>
          </a:xfrm>
        </p:spPr>
        <p:txBody>
          <a:bodyPr/>
          <a:lstStyle/>
          <a:p>
            <a:r>
              <a:rPr lang="en-US" altLang="zh-CN" sz="2800" dirty="0">
                <a:solidFill>
                  <a:srgbClr val="3333CC"/>
                </a:solidFill>
                <a:ea typeface="宋体" charset="-122"/>
              </a:rPr>
              <a:t>New Abstraction</a:t>
            </a:r>
            <a:r>
              <a:rPr lang="en-US" altLang="zh-CN" sz="2800">
                <a:solidFill>
                  <a:srgbClr val="3333CC"/>
                </a:solidFill>
                <a:ea typeface="宋体" charset="-122"/>
              </a:rPr>
              <a:t>: Autonomous Systems (AS) </a:t>
            </a:r>
            <a:endParaRPr lang="en-US" altLang="zh-CN" dirty="0">
              <a:solidFill>
                <a:srgbClr val="3333CC"/>
              </a:solidFill>
              <a:ea typeface="宋体" charset="-122"/>
            </a:endParaRPr>
          </a:p>
        </p:txBody>
      </p:sp>
      <p:sp>
        <p:nvSpPr>
          <p:cNvPr id="2" name="Content Placeholder 1"/>
          <p:cNvSpPr>
            <a:spLocks noGrp="1"/>
          </p:cNvSpPr>
          <p:nvPr>
            <p:ph idx="1"/>
          </p:nvPr>
        </p:nvSpPr>
        <p:spPr>
          <a:xfrm>
            <a:off x="556724" y="1436350"/>
            <a:ext cx="5133109" cy="4856163"/>
          </a:xfrm>
        </p:spPr>
        <p:txBody>
          <a:bodyPr/>
          <a:lstStyle/>
          <a:p>
            <a:pPr>
              <a:buClr>
                <a:srgbClr val="3333CC"/>
              </a:buClr>
              <a:buFont typeface="Wingdings" pitchFamily="2" charset="2"/>
              <a:buChar char="q"/>
              <a:defRPr/>
            </a:pPr>
            <a:r>
              <a:rPr lang="en-US" altLang="zh-CN" dirty="0">
                <a:solidFill>
                  <a:srgbClr val="000000"/>
                </a:solidFill>
                <a:ea typeface="宋体" charset="0"/>
                <a:cs typeface="宋体" charset="0"/>
              </a:rPr>
              <a:t>Abstract each network as an autonomous system (AS), identified by an AS number (ASN)</a:t>
            </a:r>
          </a:p>
          <a:p>
            <a:pPr>
              <a:buClr>
                <a:srgbClr val="3333CC"/>
              </a:buClr>
              <a:defRPr/>
            </a:pPr>
            <a:endParaRPr lang="en-US" altLang="zh-CN" dirty="0">
              <a:solidFill>
                <a:srgbClr val="000000"/>
              </a:solidFill>
              <a:ea typeface="宋体" charset="0"/>
              <a:cs typeface="宋体" charset="0"/>
            </a:endParaRPr>
          </a:p>
          <a:p>
            <a:pPr>
              <a:buClr>
                <a:srgbClr val="3333CC"/>
              </a:buClr>
              <a:buFont typeface="Wingdings" pitchFamily="2" charset="2"/>
              <a:buChar char="q"/>
              <a:defRPr/>
            </a:pPr>
            <a:r>
              <a:rPr lang="en-US" altLang="zh-CN" dirty="0">
                <a:solidFill>
                  <a:srgbClr val="000000"/>
                </a:solidFill>
                <a:ea typeface="宋体" charset="0"/>
                <a:cs typeface="宋体" charset="0"/>
              </a:rPr>
              <a:t>Conceptually the global routing graph consists of only autonomous systems </a:t>
            </a:r>
            <a:br>
              <a:rPr lang="en-US" altLang="zh-CN" dirty="0">
                <a:solidFill>
                  <a:srgbClr val="000000"/>
                </a:solidFill>
                <a:ea typeface="宋体" charset="0"/>
                <a:cs typeface="宋体" charset="0"/>
              </a:rPr>
            </a:br>
            <a:r>
              <a:rPr lang="en-US" altLang="zh-CN" dirty="0">
                <a:solidFill>
                  <a:srgbClr val="000000"/>
                </a:solidFill>
                <a:ea typeface="宋体" charset="0"/>
                <a:cs typeface="宋体" charset="0"/>
              </a:rPr>
              <a:t>as nodes</a:t>
            </a:r>
          </a:p>
        </p:txBody>
      </p:sp>
      <p:sp>
        <p:nvSpPr>
          <p:cNvPr id="17510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47</a:t>
            </a:fld>
            <a:endParaRPr lang="en-US" altLang="en-US" sz="1400">
              <a:solidFill>
                <a:srgbClr val="000000"/>
              </a:solidFill>
              <a:latin typeface="Times New Roman" charset="0"/>
            </a:endParaRPr>
          </a:p>
        </p:txBody>
      </p:sp>
      <p:grpSp>
        <p:nvGrpSpPr>
          <p:cNvPr id="175107" name="Group 11"/>
          <p:cNvGrpSpPr>
            <a:grpSpLocks/>
          </p:cNvGrpSpPr>
          <p:nvPr/>
        </p:nvGrpSpPr>
        <p:grpSpPr bwMode="auto">
          <a:xfrm>
            <a:off x="5714298" y="1658023"/>
            <a:ext cx="3172527" cy="4119322"/>
            <a:chOff x="4383954" y="1761720"/>
            <a:chExt cx="5022225" cy="4782782"/>
          </a:xfrm>
        </p:grpSpPr>
        <p:graphicFrame>
          <p:nvGraphicFramePr>
            <p:cNvPr id="175108" name="Object 4"/>
            <p:cNvGraphicFramePr>
              <a:graphicFrameLocks noChangeAspect="1"/>
            </p:cNvGraphicFramePr>
            <p:nvPr>
              <p:extLst/>
            </p:nvPr>
          </p:nvGraphicFramePr>
          <p:xfrm>
            <a:off x="4383954" y="2028490"/>
            <a:ext cx="5022225" cy="4516012"/>
          </p:xfrm>
          <a:graphic>
            <a:graphicData uri="http://schemas.openxmlformats.org/presentationml/2006/ole">
              <mc:AlternateContent xmlns:mc="http://schemas.openxmlformats.org/markup-compatibility/2006">
                <mc:Choice xmlns:v="urn:schemas-microsoft-com:vml" Requires="v">
                  <p:oleObj spid="_x0000_s490658"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954" y="2028490"/>
                          <a:ext cx="5022225" cy="45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30" name="Oval 8"/>
            <p:cNvSpPr>
              <a:spLocks noChangeArrowheads="1"/>
            </p:cNvSpPr>
            <p:nvPr/>
          </p:nvSpPr>
          <p:spPr bwMode="auto">
            <a:xfrm>
              <a:off x="5535884" y="1761720"/>
              <a:ext cx="565080" cy="26676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1" name="Oval 9"/>
            <p:cNvSpPr>
              <a:spLocks noChangeArrowheads="1"/>
            </p:cNvSpPr>
            <p:nvPr/>
          </p:nvSpPr>
          <p:spPr bwMode="auto">
            <a:xfrm>
              <a:off x="5156518" y="2396883"/>
              <a:ext cx="565080" cy="265181"/>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2" name="Oval 10"/>
            <p:cNvSpPr>
              <a:spLocks noChangeArrowheads="1"/>
            </p:cNvSpPr>
            <p:nvPr/>
          </p:nvSpPr>
          <p:spPr bwMode="auto">
            <a:xfrm>
              <a:off x="4773978" y="2944712"/>
              <a:ext cx="396826" cy="13020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grpSp>
      <p:sp>
        <p:nvSpPr>
          <p:cNvPr id="9" name="Rectangle 8"/>
          <p:cNvSpPr/>
          <p:nvPr/>
        </p:nvSpPr>
        <p:spPr>
          <a:xfrm>
            <a:off x="485611" y="6168529"/>
            <a:ext cx="5615152" cy="646331"/>
          </a:xfrm>
          <a:prstGeom prst="rect">
            <a:avLst/>
          </a:prstGeom>
        </p:spPr>
        <p:txBody>
          <a:bodyPr wrap="square">
            <a:spAutoFit/>
          </a:bodyPr>
          <a:lstStyle/>
          <a:p>
            <a:r>
              <a:rPr lang="en-US" sz="1800" dirty="0">
                <a:solidFill>
                  <a:srgbClr val="000000"/>
                </a:solidFill>
              </a:rPr>
              <a:t>http://</a:t>
            </a:r>
            <a:r>
              <a:rPr lang="en-US" sz="1800" dirty="0" err="1">
                <a:solidFill>
                  <a:srgbClr val="000000"/>
                </a:solidFill>
              </a:rPr>
              <a:t>www.bgplookingglass.com</a:t>
            </a:r>
            <a:r>
              <a:rPr lang="en-US" sz="1800" dirty="0">
                <a:solidFill>
                  <a:srgbClr val="000000"/>
                </a:solidFill>
              </a:rPr>
              <a:t>/list-of-autonomous-system-numbers</a:t>
            </a:r>
            <a:endParaRPr lang="en-US" sz="1800" dirty="0">
              <a:solidFill>
                <a:srgbClr val="000000"/>
              </a:solidFill>
              <a:latin typeface="Times New Roman" charset="0"/>
            </a:endParaRPr>
          </a:p>
        </p:txBody>
      </p:sp>
      <p:sp>
        <p:nvSpPr>
          <p:cNvPr id="3" name="TextBox 2"/>
          <p:cNvSpPr txBox="1"/>
          <p:nvPr/>
        </p:nvSpPr>
        <p:spPr>
          <a:xfrm>
            <a:off x="4419600" y="9550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60151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36867" name="Rectangle 3"/>
          <p:cNvSpPr>
            <a:spLocks noChangeArrowheads="1"/>
          </p:cNvSpPr>
          <p:nvPr/>
        </p:nvSpPr>
        <p:spPr bwMode="auto">
          <a:xfrm>
            <a:off x="533400" y="1338263"/>
            <a:ext cx="82296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zh-CN" dirty="0">
                <a:solidFill>
                  <a:srgbClr val="000000"/>
                </a:solidFill>
                <a:ea typeface="宋体" charset="-122"/>
              </a:rPr>
              <a:t>Internet routing is divided into intra-AS routing and inter-AS routing</a:t>
            </a:r>
          </a:p>
          <a:p>
            <a:pPr marL="800100" lvl="1" indent="-342900">
              <a:spcBef>
                <a:spcPct val="20000"/>
              </a:spcBef>
              <a:buClr>
                <a:srgbClr val="3333CC"/>
              </a:buClr>
              <a:buSzPct val="85000"/>
              <a:buFont typeface="Courier New" charset="0"/>
              <a:buChar char="o"/>
            </a:pPr>
            <a:r>
              <a:rPr lang="en-US" altLang="zh-CN" dirty="0">
                <a:solidFill>
                  <a:srgbClr val="000000"/>
                </a:solidFill>
                <a:ea typeface="宋体" charset="-122"/>
              </a:rPr>
              <a:t>Intra-AS routing (also called </a:t>
            </a:r>
            <a:r>
              <a:rPr lang="en-US" altLang="zh-CN" dirty="0" err="1">
                <a:solidFill>
                  <a:srgbClr val="000000"/>
                </a:solidFill>
                <a:ea typeface="宋体" charset="-122"/>
              </a:rPr>
              <a:t>intradomain</a:t>
            </a:r>
            <a:r>
              <a:rPr lang="en-US" altLang="zh-CN" dirty="0">
                <a:solidFill>
                  <a:srgbClr val="000000"/>
                </a:solidFill>
                <a:ea typeface="宋体" charset="-122"/>
              </a:rPr>
              <a:t> routing)</a:t>
            </a:r>
          </a:p>
          <a:p>
            <a:pPr marL="1257300" lvl="2" indent="-342900">
              <a:spcBef>
                <a:spcPct val="20000"/>
              </a:spcBef>
              <a:buClr>
                <a:srgbClr val="3333CC"/>
              </a:buClr>
              <a:buSzPct val="75000"/>
              <a:buFont typeface="Arial" charset="0"/>
              <a:buChar char="•"/>
            </a:pPr>
            <a:r>
              <a:rPr lang="en-US" altLang="zh-CN" dirty="0">
                <a:solidFill>
                  <a:srgbClr val="000000"/>
                </a:solidFill>
                <a:ea typeface="宋体" charset="-122"/>
              </a:rPr>
              <a:t>A protocol running insides an AS is called an Interior Gateway Protocol (IGP), each AS can choose its own protocol, such as RIP, E/IGRP, OSPF, IS-IS</a:t>
            </a:r>
          </a:p>
          <a:p>
            <a:pPr marL="800100" lvl="1" indent="-342900">
              <a:spcBef>
                <a:spcPct val="20000"/>
              </a:spcBef>
              <a:buClr>
                <a:srgbClr val="3333CC"/>
              </a:buClr>
              <a:buSzPct val="75000"/>
              <a:buFont typeface="Courier New" charset="0"/>
              <a:buChar char="o"/>
            </a:pPr>
            <a:r>
              <a:rPr lang="en-US" altLang="zh-CN" dirty="0">
                <a:solidFill>
                  <a:srgbClr val="000000"/>
                </a:solidFill>
                <a:ea typeface="宋体" charset="-122"/>
              </a:rPr>
              <a:t> Inter-AS routing (also called </a:t>
            </a:r>
            <a:r>
              <a:rPr lang="en-US" altLang="zh-CN" dirty="0" err="1">
                <a:solidFill>
                  <a:srgbClr val="000000"/>
                </a:solidFill>
                <a:ea typeface="宋体" charset="-122"/>
              </a:rPr>
              <a:t>interdomain</a:t>
            </a:r>
            <a:r>
              <a:rPr lang="en-US" altLang="zh-CN" dirty="0">
                <a:solidFill>
                  <a:srgbClr val="000000"/>
                </a:solidFill>
                <a:ea typeface="宋体" charset="-122"/>
              </a:rPr>
              <a:t> routing) </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A protocol runs among autonomous systems is also called an Exterior Gateway Protocol (EGP)</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The de facto EGP protocol is BGP</a:t>
            </a:r>
          </a:p>
        </p:txBody>
      </p:sp>
      <p:sp>
        <p:nvSpPr>
          <p:cNvPr id="4" name="Slide Number Placeholder 5">
            <a:extLst>
              <a:ext uri="{FF2B5EF4-FFF2-40B4-BE49-F238E27FC236}">
                <a16:creationId xmlns:a16="http://schemas.microsoft.com/office/drawing/2014/main" id="{9F67B215-3C65-7445-ADBA-2CC9DE484C20}"/>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48</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2735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200" dirty="0"/>
              <a:t>Recap: Routing </a:t>
            </a:r>
            <a:r>
              <a:rPr lang="en-US" altLang="en-US" sz="3200"/>
              <a:t>Computation using Distance </a:t>
            </a:r>
            <a:r>
              <a:rPr lang="en-US" altLang="en-US" sz="3200" dirty="0"/>
              <a:t>Vector/</a:t>
            </a:r>
            <a:r>
              <a:rPr lang="en-US" altLang="zh-CN" sz="3200" dirty="0">
                <a:ea typeface="宋体" charset="-122"/>
              </a:rPr>
              <a:t>Bellman-Ford Routing</a:t>
            </a:r>
            <a:endParaRPr lang="en-US" altLang="en-US" dirty="0"/>
          </a:p>
        </p:txBody>
      </p:sp>
      <p:sp>
        <p:nvSpPr>
          <p:cNvPr id="4104" name="Rectangle 3"/>
          <p:cNvSpPr>
            <a:spLocks noGrp="1" noChangeArrowheads="1"/>
          </p:cNvSpPr>
          <p:nvPr>
            <p:ph type="body" sz="half" idx="1"/>
          </p:nvPr>
        </p:nvSpPr>
        <p:spPr>
          <a:xfrm>
            <a:off x="497681" y="1439428"/>
            <a:ext cx="5390357" cy="5099050"/>
          </a:xfrm>
        </p:spPr>
        <p:txBody>
          <a:bodyPr/>
          <a:lstStyle/>
          <a:p>
            <a:pPr>
              <a:lnSpc>
                <a:spcPct val="90000"/>
              </a:lnSpc>
              <a:buFont typeface="Wingdings" pitchFamily="2" charset="2"/>
              <a:buChar char="q"/>
            </a:pPr>
            <a:r>
              <a:rPr lang="en-US" altLang="en-US" dirty="0"/>
              <a:t>Distributed computation:</a:t>
            </a:r>
            <a:br>
              <a:rPr lang="en-US" altLang="en-US" dirty="0"/>
            </a:br>
            <a:r>
              <a:rPr lang="en-US" altLang="en-US" dirty="0"/>
              <a:t>At node </a:t>
            </a:r>
            <a:r>
              <a:rPr lang="en-US" altLang="zh-CN" dirty="0" err="1">
                <a:ea typeface="宋体" charset="-122"/>
              </a:rPr>
              <a:t>i</a:t>
            </a:r>
            <a:r>
              <a:rPr lang="en-US" altLang="en-US" dirty="0"/>
              <a:t>, computes </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Wingdings" pitchFamily="2" charset="2"/>
              <a:buChar char="q"/>
            </a:pPr>
            <a:r>
              <a:rPr lang="en-US" altLang="en-US" dirty="0"/>
              <a:t>One way to understand BFA</a:t>
            </a:r>
            <a:br>
              <a:rPr lang="en-US" altLang="en-US" dirty="0"/>
            </a:br>
            <a:r>
              <a:rPr lang="en-US" altLang="en-US" dirty="0"/>
              <a:t>is to consider it as a dynamic</a:t>
            </a:r>
            <a:br>
              <a:rPr lang="en-US" altLang="en-US" dirty="0"/>
            </a:br>
            <a:r>
              <a:rPr lang="en-US" altLang="en-US" dirty="0"/>
              <a:t>programming </a:t>
            </a:r>
            <a:r>
              <a:rPr lang="en-US" altLang="en-US" dirty="0" err="1"/>
              <a:t>alg</a:t>
            </a:r>
            <a:r>
              <a:rPr lang="en-US" altLang="en-US" dirty="0"/>
              <a:t>, propagating from </a:t>
            </a:r>
            <a:r>
              <a:rPr lang="en-US" altLang="en-US" dirty="0" err="1"/>
              <a:t>dest</a:t>
            </a:r>
            <a:r>
              <a:rPr lang="en-US" altLang="en-US" dirty="0"/>
              <a:t> to other nodes</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p:txBody>
      </p:sp>
      <p:graphicFrame>
        <p:nvGraphicFramePr>
          <p:cNvPr id="4098" name="Object 4"/>
          <p:cNvGraphicFramePr>
            <a:graphicFrameLocks noChangeAspect="1"/>
          </p:cNvGraphicFramePr>
          <p:nvPr/>
        </p:nvGraphicFramePr>
        <p:xfrm>
          <a:off x="1145382" y="2562553"/>
          <a:ext cx="4346575" cy="746125"/>
        </p:xfrm>
        <a:graphic>
          <a:graphicData uri="http://schemas.openxmlformats.org/presentationml/2006/ole">
            <mc:AlternateContent xmlns:mc="http://schemas.openxmlformats.org/markup-compatibility/2006">
              <mc:Choice xmlns:v="urn:schemas-microsoft-com:vml" Requires="v">
                <p:oleObj spid="_x0000_s705077" name="Equation" r:id="rId4" imgW="1409400" imgH="241200" progId="Equation.3">
                  <p:embed/>
                </p:oleObj>
              </mc:Choice>
              <mc:Fallback>
                <p:oleObj name="Equation" r:id="rId4" imgW="1409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5382" y="2562553"/>
                        <a:ext cx="4346575" cy="74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Oval 5"/>
          <p:cNvSpPr>
            <a:spLocks noChangeArrowheads="1"/>
          </p:cNvSpPr>
          <p:nvPr/>
        </p:nvSpPr>
        <p:spPr bwMode="auto">
          <a:xfrm>
            <a:off x="6792120" y="459855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4106" name="Oval 7"/>
          <p:cNvSpPr>
            <a:spLocks noChangeArrowheads="1"/>
          </p:cNvSpPr>
          <p:nvPr/>
        </p:nvSpPr>
        <p:spPr bwMode="auto">
          <a:xfrm>
            <a:off x="7725570" y="37000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4107" name="Oval 8"/>
          <p:cNvSpPr>
            <a:spLocks noChangeArrowheads="1"/>
          </p:cNvSpPr>
          <p:nvPr/>
        </p:nvSpPr>
        <p:spPr bwMode="auto">
          <a:xfrm>
            <a:off x="7844632" y="5081153"/>
            <a:ext cx="465138"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8" name="Oval 9"/>
          <p:cNvSpPr>
            <a:spLocks noChangeArrowheads="1"/>
          </p:cNvSpPr>
          <p:nvPr/>
        </p:nvSpPr>
        <p:spPr bwMode="auto">
          <a:xfrm>
            <a:off x="6284120" y="5320865"/>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9" name="Line 10"/>
          <p:cNvSpPr>
            <a:spLocks noChangeShapeType="1"/>
          </p:cNvSpPr>
          <p:nvPr/>
        </p:nvSpPr>
        <p:spPr bwMode="auto">
          <a:xfrm flipV="1">
            <a:off x="7152482" y="4058803"/>
            <a:ext cx="600075" cy="569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0" name="Oval 11"/>
          <p:cNvSpPr>
            <a:spLocks noChangeArrowheads="1"/>
          </p:cNvSpPr>
          <p:nvPr/>
        </p:nvSpPr>
        <p:spPr bwMode="auto">
          <a:xfrm>
            <a:off x="6182520" y="37635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11" name="Line 12"/>
          <p:cNvSpPr>
            <a:spLocks noChangeShapeType="1"/>
          </p:cNvSpPr>
          <p:nvPr/>
        </p:nvSpPr>
        <p:spPr bwMode="auto">
          <a:xfrm flipH="1" flipV="1">
            <a:off x="6552407" y="4179453"/>
            <a:ext cx="344488" cy="449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2" name="Line 13"/>
          <p:cNvSpPr>
            <a:spLocks noChangeShapeType="1"/>
          </p:cNvSpPr>
          <p:nvPr/>
        </p:nvSpPr>
        <p:spPr bwMode="auto">
          <a:xfrm flipV="1">
            <a:off x="6642895" y="5003365"/>
            <a:ext cx="223837" cy="344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3" name="Line 14"/>
          <p:cNvSpPr>
            <a:spLocks noChangeShapeType="1"/>
          </p:cNvSpPr>
          <p:nvPr/>
        </p:nvSpPr>
        <p:spPr bwMode="auto">
          <a:xfrm>
            <a:off x="7241382" y="4898590"/>
            <a:ext cx="615950" cy="284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4" name="Line 15"/>
          <p:cNvSpPr>
            <a:spLocks noChangeShapeType="1"/>
          </p:cNvSpPr>
          <p:nvPr/>
        </p:nvSpPr>
        <p:spPr bwMode="auto">
          <a:xfrm flipV="1">
            <a:off x="8020845" y="3149165"/>
            <a:ext cx="204787"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5" name="Line 16"/>
          <p:cNvSpPr>
            <a:spLocks noChangeShapeType="1"/>
          </p:cNvSpPr>
          <p:nvPr/>
        </p:nvSpPr>
        <p:spPr bwMode="auto">
          <a:xfrm flipV="1">
            <a:off x="8157370" y="3399990"/>
            <a:ext cx="855662" cy="404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6" name="Line 17"/>
          <p:cNvSpPr>
            <a:spLocks noChangeShapeType="1"/>
          </p:cNvSpPr>
          <p:nvPr/>
        </p:nvSpPr>
        <p:spPr bwMode="auto">
          <a:xfrm flipH="1" flipV="1">
            <a:off x="6147595" y="3549215"/>
            <a:ext cx="239712"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7" name="Line 18"/>
          <p:cNvSpPr>
            <a:spLocks noChangeShapeType="1"/>
          </p:cNvSpPr>
          <p:nvPr/>
        </p:nvSpPr>
        <p:spPr bwMode="auto">
          <a:xfrm flipH="1">
            <a:off x="5863432" y="5647890"/>
            <a:ext cx="419100"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8" name="Line 19"/>
          <p:cNvSpPr>
            <a:spLocks noChangeShapeType="1"/>
          </p:cNvSpPr>
          <p:nvPr/>
        </p:nvSpPr>
        <p:spPr bwMode="auto">
          <a:xfrm>
            <a:off x="8246270" y="5497078"/>
            <a:ext cx="90487" cy="712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9" name="Line 20"/>
          <p:cNvSpPr>
            <a:spLocks noChangeShapeType="1"/>
          </p:cNvSpPr>
          <p:nvPr/>
        </p:nvSpPr>
        <p:spPr bwMode="auto">
          <a:xfrm flipV="1">
            <a:off x="8306595" y="5003365"/>
            <a:ext cx="74930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20" name="Line 22"/>
          <p:cNvSpPr>
            <a:spLocks noChangeShapeType="1"/>
          </p:cNvSpPr>
          <p:nvPr/>
        </p:nvSpPr>
        <p:spPr bwMode="auto">
          <a:xfrm flipV="1">
            <a:off x="7047707" y="3879415"/>
            <a:ext cx="600075" cy="585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099" name="Object 23"/>
          <p:cNvGraphicFramePr>
            <a:graphicFrameLocks noChangeAspect="1"/>
          </p:cNvGraphicFramePr>
          <p:nvPr/>
        </p:nvGraphicFramePr>
        <p:xfrm>
          <a:off x="6960395" y="3785753"/>
          <a:ext cx="327025" cy="452437"/>
        </p:xfrm>
        <a:graphic>
          <a:graphicData uri="http://schemas.openxmlformats.org/presentationml/2006/ole">
            <mc:AlternateContent xmlns:mc="http://schemas.openxmlformats.org/markup-compatibility/2006">
              <mc:Choice xmlns:v="urn:schemas-microsoft-com:vml" Requires="v">
                <p:oleObj spid="_x0000_s705078" name="Equation" r:id="rId6" imgW="164880" imgH="228600" progId="Equation.3">
                  <p:embed/>
                </p:oleObj>
              </mc:Choice>
              <mc:Fallback>
                <p:oleObj name="Equation" r:id="rId6" imgW="164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0395" y="3785753"/>
                        <a:ext cx="3270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0" name="Object 24"/>
          <p:cNvGraphicFramePr>
            <a:graphicFrameLocks noChangeAspect="1"/>
          </p:cNvGraphicFramePr>
          <p:nvPr/>
        </p:nvGraphicFramePr>
        <p:xfrm>
          <a:off x="7749382" y="4406465"/>
          <a:ext cx="354013" cy="481013"/>
        </p:xfrm>
        <a:graphic>
          <a:graphicData uri="http://schemas.openxmlformats.org/presentationml/2006/ole">
            <mc:AlternateContent xmlns:mc="http://schemas.openxmlformats.org/markup-compatibility/2006">
              <mc:Choice xmlns:v="urn:schemas-microsoft-com:vml" Requires="v">
                <p:oleObj spid="_x0000_s705079" name="Equation" r:id="rId8" imgW="177480" imgH="241200" progId="Equation.3">
                  <p:embed/>
                </p:oleObj>
              </mc:Choice>
              <mc:Fallback>
                <p:oleObj name="Equation" r:id="rId8" imgW="177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9382" y="4406465"/>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21" name="Line 25"/>
          <p:cNvSpPr>
            <a:spLocks noChangeShapeType="1"/>
          </p:cNvSpPr>
          <p:nvPr/>
        </p:nvSpPr>
        <p:spPr bwMode="auto">
          <a:xfrm flipH="1">
            <a:off x="7346157" y="4220728"/>
            <a:ext cx="511175" cy="509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101" name="Object 26"/>
          <p:cNvGraphicFramePr>
            <a:graphicFrameLocks noChangeAspect="1"/>
          </p:cNvGraphicFramePr>
          <p:nvPr/>
        </p:nvGraphicFramePr>
        <p:xfrm>
          <a:off x="7325520" y="4144528"/>
          <a:ext cx="325437" cy="412750"/>
        </p:xfrm>
        <a:graphic>
          <a:graphicData uri="http://schemas.openxmlformats.org/presentationml/2006/ole">
            <mc:AlternateContent xmlns:mc="http://schemas.openxmlformats.org/markup-compatibility/2006">
              <mc:Choice xmlns:v="urn:schemas-microsoft-com:vml" Requires="v">
                <p:oleObj spid="_x0000_s705080" name="Equation" r:id="rId10" imgW="190440" imgH="241200" progId="Equation.3">
                  <p:embed/>
                </p:oleObj>
              </mc:Choice>
              <mc:Fallback>
                <p:oleObj name="Equation" r:id="rId10" imgW="1904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25520" y="4144528"/>
                        <a:ext cx="3254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 name="Oval 11"/>
          <p:cNvSpPr>
            <a:spLocks noChangeArrowheads="1"/>
          </p:cNvSpPr>
          <p:nvPr/>
        </p:nvSpPr>
        <p:spPr bwMode="auto">
          <a:xfrm>
            <a:off x="7558882" y="2180790"/>
            <a:ext cx="465138" cy="45085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defRPr/>
            </a:pPr>
            <a:endParaRPr lang="en-US" sz="2000" b="1">
              <a:solidFill>
                <a:srgbClr val="000000"/>
              </a:solidFill>
              <a:latin typeface="Comic Sans MS" pitchFamily="66" charset="0"/>
              <a:ea typeface=""/>
            </a:endParaRPr>
          </a:p>
        </p:txBody>
      </p:sp>
      <p:cxnSp>
        <p:nvCxnSpPr>
          <p:cNvPr id="4123" name="Straight Connector 30"/>
          <p:cNvCxnSpPr>
            <a:cxnSpLocks noChangeShapeType="1"/>
            <a:stCxn id="26" idx="5"/>
          </p:cNvCxnSpPr>
          <p:nvPr/>
        </p:nvCxnSpPr>
        <p:spPr bwMode="auto">
          <a:xfrm rot="16200000" flipH="1">
            <a:off x="7923214" y="2597508"/>
            <a:ext cx="304800"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24" name="Rectangle 28"/>
          <p:cNvSpPr>
            <a:spLocks noChangeArrowheads="1"/>
          </p:cNvSpPr>
          <p:nvPr/>
        </p:nvSpPr>
        <p:spPr bwMode="auto">
          <a:xfrm>
            <a:off x="7469982" y="1836303"/>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destination</a:t>
            </a:r>
          </a:p>
        </p:txBody>
      </p:sp>
    </p:spTree>
    <p:extLst>
      <p:ext uri="{BB962C8B-B14F-4D97-AF65-F5344CB8AC3E}">
        <p14:creationId xmlns:p14="http://schemas.microsoft.com/office/powerpoint/2010/main" val="149695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600" dirty="0"/>
              <a:t>Recap: Fixing DV/BFA</a:t>
            </a:r>
            <a:endParaRPr lang="en-US" altLang="en-US" sz="4400" dirty="0"/>
          </a:p>
        </p:txBody>
      </p:sp>
      <p:sp>
        <p:nvSpPr>
          <p:cNvPr id="4104" name="Rectangle 3"/>
          <p:cNvSpPr>
            <a:spLocks noGrp="1" noChangeArrowheads="1"/>
          </p:cNvSpPr>
          <p:nvPr>
            <p:ph type="body" sz="half" idx="1"/>
          </p:nvPr>
        </p:nvSpPr>
        <p:spPr>
          <a:xfrm>
            <a:off x="533400" y="1547867"/>
            <a:ext cx="8062913" cy="5099050"/>
          </a:xfrm>
        </p:spPr>
        <p:txBody>
          <a:bodyPr/>
          <a:lstStyle/>
          <a:p>
            <a:pPr>
              <a:lnSpc>
                <a:spcPct val="90000"/>
              </a:lnSpc>
              <a:buFont typeface="Wingdings" pitchFamily="2" charset="2"/>
              <a:buChar char="q"/>
            </a:pPr>
            <a:r>
              <a:rPr lang="en-US" altLang="en-US" dirty="0"/>
              <a:t>Property of BFA</a:t>
            </a:r>
          </a:p>
          <a:p>
            <a:pPr lvl="1">
              <a:lnSpc>
                <a:spcPct val="90000"/>
              </a:lnSpc>
              <a:buFont typeface="Courier New" panose="02070309020205020404" pitchFamily="49" charset="0"/>
              <a:buChar char="o"/>
            </a:pPr>
            <a:r>
              <a:rPr lang="en-US" altLang="zh-CN" dirty="0">
                <a:ea typeface="宋体" charset="-122"/>
              </a:rPr>
              <a:t>Bad news may propagate </a:t>
            </a:r>
            <a:br>
              <a:rPr lang="en-US" altLang="zh-CN" dirty="0">
                <a:ea typeface="宋体" charset="-122"/>
              </a:rPr>
            </a:br>
            <a:r>
              <a:rPr lang="en-US" altLang="zh-CN" dirty="0">
                <a:ea typeface="宋体" charset="-122"/>
              </a:rPr>
              <a:t>slowly due to loops</a:t>
            </a:r>
          </a:p>
          <a:p>
            <a:pPr lvl="1">
              <a:lnSpc>
                <a:spcPct val="90000"/>
              </a:lnSpc>
            </a:pPr>
            <a:endParaRPr lang="en-US" altLang="zh-CN" dirty="0">
              <a:ea typeface="宋体" charset="-122"/>
            </a:endParaRPr>
          </a:p>
          <a:p>
            <a:pPr>
              <a:lnSpc>
                <a:spcPct val="90000"/>
              </a:lnSpc>
              <a:buFont typeface="Wingdings" pitchFamily="2" charset="2"/>
              <a:buChar char="q"/>
            </a:pPr>
            <a:r>
              <a:rPr lang="en-US" altLang="zh-CN" dirty="0">
                <a:ea typeface="宋体" charset="-122"/>
              </a:rPr>
              <a:t>Techniques</a:t>
            </a:r>
          </a:p>
          <a:p>
            <a:pPr lvl="1">
              <a:buFont typeface="Courier New" panose="02070309020205020404" pitchFamily="49" charset="0"/>
              <a:buChar char="o"/>
            </a:pPr>
            <a:r>
              <a:rPr lang="en-US" dirty="0"/>
              <a:t>Reverse poison</a:t>
            </a:r>
          </a:p>
          <a:p>
            <a:pPr lvl="2"/>
            <a:r>
              <a:rPr lang="en-US" dirty="0"/>
              <a:t>Avoid two-node loops</a:t>
            </a:r>
          </a:p>
          <a:p>
            <a:pPr lvl="1">
              <a:buFont typeface="Courier New" panose="02070309020205020404" pitchFamily="49" charset="0"/>
              <a:buChar char="o"/>
            </a:pPr>
            <a:r>
              <a:rPr lang="en-US" dirty="0"/>
              <a:t>DSDV</a:t>
            </a:r>
          </a:p>
          <a:p>
            <a:pPr lvl="2"/>
            <a:r>
              <a:rPr lang="en-US" dirty="0">
                <a:solidFill>
                  <a:srgbClr val="C00000"/>
                </a:solidFill>
              </a:rPr>
              <a:t>Using destination </a:t>
            </a:r>
            <a:r>
              <a:rPr lang="en-US" dirty="0" err="1">
                <a:solidFill>
                  <a:srgbClr val="C00000"/>
                </a:solidFill>
              </a:rPr>
              <a:t>seq</a:t>
            </a:r>
            <a:r>
              <a:rPr lang="en-US" dirty="0">
                <a:solidFill>
                  <a:srgbClr val="C00000"/>
                </a:solidFill>
              </a:rPr>
              <a:t> to partition into epochs</a:t>
            </a:r>
          </a:p>
          <a:p>
            <a:pPr lvl="2"/>
            <a:r>
              <a:rPr lang="en-US" dirty="0">
                <a:solidFill>
                  <a:srgbClr val="C00000"/>
                </a:solidFill>
              </a:rPr>
              <a:t>A good example of analysis using global invariants</a:t>
            </a:r>
          </a:p>
          <a:p>
            <a:pPr lvl="1">
              <a:buFont typeface="Courier New" panose="02070309020205020404" pitchFamily="49" charset="0"/>
              <a:buChar char="o"/>
            </a:pPr>
            <a:r>
              <a:rPr lang="en-US" dirty="0">
                <a:solidFill>
                  <a:srgbClr val="C00000"/>
                </a:solidFill>
              </a:rPr>
              <a:t>Diffusive Update </a:t>
            </a:r>
            <a:r>
              <a:rPr lang="en-US" dirty="0" err="1">
                <a:solidFill>
                  <a:srgbClr val="C00000"/>
                </a:solidFill>
              </a:rPr>
              <a:t>Alg</a:t>
            </a:r>
            <a:r>
              <a:rPr lang="en-US" dirty="0">
                <a:solidFill>
                  <a:srgbClr val="C00000"/>
                </a:solidFill>
              </a:rPr>
              <a:t> (DUAL)</a:t>
            </a:r>
          </a:p>
          <a:p>
            <a:pPr lvl="2"/>
            <a:r>
              <a:rPr lang="en-US" dirty="0">
                <a:solidFill>
                  <a:srgbClr val="C00000"/>
                </a:solidFill>
              </a:rPr>
              <a:t>Utilize backup routes</a:t>
            </a:r>
          </a:p>
          <a:p>
            <a:pPr lvl="1">
              <a:lnSpc>
                <a:spcPct val="90000"/>
              </a:lnSpc>
            </a:pPr>
            <a:endParaRPr lang="en-US" altLang="zh-CN" dirty="0">
              <a:ea typeface="宋体" charset="-122"/>
            </a:endParaRPr>
          </a:p>
          <a:p>
            <a:pPr lvl="1">
              <a:lnSpc>
                <a:spcPct val="90000"/>
              </a:lnSpc>
            </a:pPr>
            <a:endParaRPr lang="en-US" altLang="en-US" dirty="0"/>
          </a:p>
        </p:txBody>
      </p:sp>
      <p:pic>
        <p:nvPicPr>
          <p:cNvPr id="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691" y="1611914"/>
            <a:ext cx="2940434" cy="204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3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7</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destination-sequenced DV (DSDV)</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84916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490538" y="71438"/>
            <a:ext cx="8020050" cy="1143000"/>
          </a:xfrm>
        </p:spPr>
        <p:txBody>
          <a:bodyPr/>
          <a:lstStyle/>
          <a:p>
            <a:r>
              <a:rPr lang="en-US" altLang="zh-CN" sz="3600" dirty="0">
                <a:ea typeface="宋体" charset="-122"/>
              </a:rPr>
              <a:t>Destination-Sequenced </a:t>
            </a:r>
            <a:br>
              <a:rPr lang="en-US" altLang="zh-CN" sz="3600" dirty="0">
                <a:ea typeface="宋体" charset="-122"/>
              </a:rPr>
            </a:br>
            <a:r>
              <a:rPr lang="en-US" altLang="zh-CN" sz="3600" dirty="0">
                <a:ea typeface="宋体" charset="-122"/>
              </a:rPr>
              <a:t>Distance Vector protocol (DSDV)</a:t>
            </a:r>
            <a:endParaRPr lang="en-US" altLang="en-US" sz="3600" dirty="0">
              <a:ea typeface="宋体" charset="-122"/>
            </a:endParaRPr>
          </a:p>
        </p:txBody>
      </p:sp>
      <p:sp>
        <p:nvSpPr>
          <p:cNvPr id="103426" name="Rectangle 3"/>
          <p:cNvSpPr>
            <a:spLocks noGrp="1" noChangeArrowheads="1"/>
          </p:cNvSpPr>
          <p:nvPr>
            <p:ph type="body" idx="1"/>
          </p:nvPr>
        </p:nvSpPr>
        <p:spPr/>
        <p:txBody>
          <a:bodyPr/>
          <a:lstStyle/>
          <a:p>
            <a:pPr>
              <a:buFont typeface="Wingdings" pitchFamily="2" charset="2"/>
              <a:buChar char="q"/>
            </a:pPr>
            <a:r>
              <a:rPr lang="en-US" altLang="zh-CN" sz="2400" dirty="0">
                <a:ea typeface="宋体" charset="-122"/>
              </a:rPr>
              <a:t>Basic idea: use sequence numbers to partition computation</a:t>
            </a:r>
          </a:p>
          <a:p>
            <a:pPr lvl="1">
              <a:buFont typeface="Courier New" panose="02070309020205020404" pitchFamily="49" charset="0"/>
              <a:buChar char="o"/>
            </a:pPr>
            <a:r>
              <a:rPr lang="en-US" altLang="en-US" sz="2000" dirty="0">
                <a:ea typeface="ＭＳ Ｐゴシック" charset="-128"/>
              </a:rPr>
              <a:t>tags each route with a sequence number</a:t>
            </a:r>
          </a:p>
          <a:p>
            <a:pPr lvl="1">
              <a:buFont typeface="Courier New" panose="02070309020205020404" pitchFamily="49" charset="0"/>
              <a:buChar char="o"/>
            </a:pPr>
            <a:r>
              <a:rPr lang="en-US" altLang="zh-CN" sz="2000" dirty="0">
                <a:ea typeface="宋体" charset="-122"/>
              </a:rPr>
              <a:t>e</a:t>
            </a:r>
            <a:r>
              <a:rPr lang="en-US" altLang="en-US" sz="2000" dirty="0">
                <a:ea typeface="ＭＳ Ｐゴシック" charset="-128"/>
              </a:rPr>
              <a:t>ach </a:t>
            </a:r>
            <a:r>
              <a:rPr lang="en-US" altLang="zh-CN" sz="2000" dirty="0">
                <a:ea typeface="宋体" charset="-122"/>
              </a:rPr>
              <a:t>destination </a:t>
            </a:r>
            <a:r>
              <a:rPr lang="en-US" altLang="en-US" sz="2000" dirty="0">
                <a:ea typeface="ＭＳ Ｐゴシック" charset="-128"/>
              </a:rPr>
              <a:t>node </a:t>
            </a:r>
            <a:r>
              <a:rPr lang="en-US" altLang="zh-CN" sz="2000" dirty="0">
                <a:ea typeface="宋体" charset="-122"/>
              </a:rPr>
              <a:t>D periodically </a:t>
            </a:r>
            <a:r>
              <a:rPr lang="en-US" altLang="en-US" sz="2000" dirty="0">
                <a:ea typeface="ＭＳ Ｐゴシック" charset="-128"/>
              </a:rPr>
              <a:t>advertises</a:t>
            </a:r>
            <a:r>
              <a:rPr lang="en-US" altLang="zh-CN" sz="2000" dirty="0">
                <a:ea typeface="宋体" charset="-122"/>
              </a:rPr>
              <a:t> m</a:t>
            </a:r>
            <a:r>
              <a:rPr lang="en-US" altLang="en-US" sz="2000" dirty="0">
                <a:ea typeface="ＭＳ Ｐゴシック" charset="-128"/>
              </a:rPr>
              <a:t>onotonically increasing even-numbered sequence number</a:t>
            </a:r>
            <a:r>
              <a:rPr lang="en-US" altLang="zh-CN" sz="2000" dirty="0">
                <a:ea typeface="宋体" charset="-122"/>
              </a:rPr>
              <a:t>s</a:t>
            </a:r>
          </a:p>
          <a:p>
            <a:pPr lvl="1">
              <a:buFont typeface="Courier New" panose="02070309020205020404" pitchFamily="49" charset="0"/>
              <a:buChar char="o"/>
            </a:pPr>
            <a:r>
              <a:rPr lang="en-US" altLang="zh-CN" sz="2000" dirty="0">
                <a:ea typeface="宋体" charset="-122"/>
              </a:rPr>
              <a:t>w</a:t>
            </a:r>
            <a:r>
              <a:rPr lang="en-US" altLang="en-US" sz="2000" dirty="0">
                <a:ea typeface="ＭＳ Ｐゴシック" charset="-128"/>
              </a:rPr>
              <a:t>hen a node realizes that </a:t>
            </a:r>
            <a:r>
              <a:rPr lang="en-US" altLang="en-US" sz="2000" dirty="0">
                <a:solidFill>
                  <a:srgbClr val="FF0000"/>
                </a:solidFill>
                <a:ea typeface="ＭＳ Ｐゴシック" charset="-128"/>
              </a:rPr>
              <a:t>the </a:t>
            </a:r>
            <a:r>
              <a:rPr lang="en-US" altLang="zh-CN" sz="2000" dirty="0">
                <a:solidFill>
                  <a:srgbClr val="FF0000"/>
                </a:solidFill>
                <a:ea typeface="宋体" charset="-122"/>
              </a:rPr>
              <a:t>link</a:t>
            </a:r>
            <a:r>
              <a:rPr lang="en-US" altLang="en-US" sz="2000" dirty="0">
                <a:solidFill>
                  <a:srgbClr val="FF0000"/>
                </a:solidFill>
                <a:ea typeface="ＭＳ Ｐゴシック" charset="-128"/>
              </a:rPr>
              <a:t> it uses to reach destination D </a:t>
            </a:r>
            <a:r>
              <a:rPr lang="en-US" altLang="zh-CN" sz="2000" dirty="0">
                <a:solidFill>
                  <a:srgbClr val="FF0000"/>
                </a:solidFill>
                <a:ea typeface="宋体" charset="-122"/>
              </a:rPr>
              <a:t>is</a:t>
            </a:r>
            <a:r>
              <a:rPr lang="en-US" altLang="en-US" sz="2000" dirty="0">
                <a:solidFill>
                  <a:srgbClr val="FF0000"/>
                </a:solidFill>
                <a:ea typeface="ＭＳ Ｐゴシック" charset="-128"/>
              </a:rPr>
              <a:t> broken</a:t>
            </a:r>
            <a:r>
              <a:rPr lang="en-US" altLang="zh-CN" sz="2000" dirty="0">
                <a:ea typeface="宋体" charset="-122"/>
              </a:rPr>
              <a:t>, i</a:t>
            </a:r>
            <a:r>
              <a:rPr lang="en-US" altLang="en-US" sz="2000" dirty="0">
                <a:ea typeface="ＭＳ Ｐゴシック" charset="-128"/>
              </a:rPr>
              <a:t>t advertises an </a:t>
            </a:r>
            <a:r>
              <a:rPr lang="en-US" altLang="en-US" sz="2000" dirty="0">
                <a:solidFill>
                  <a:srgbClr val="FF0000"/>
                </a:solidFill>
                <a:ea typeface="ＭＳ Ｐゴシック" charset="-128"/>
              </a:rPr>
              <a:t>infinite</a:t>
            </a:r>
            <a:r>
              <a:rPr lang="en-US" altLang="en-US" sz="2000" dirty="0">
                <a:ea typeface="ＭＳ Ｐゴシック" charset="-128"/>
              </a:rPr>
              <a:t> metric and a </a:t>
            </a:r>
            <a:r>
              <a:rPr lang="en-US" altLang="en-US" sz="2000" dirty="0">
                <a:solidFill>
                  <a:srgbClr val="FF0000"/>
                </a:solidFill>
                <a:ea typeface="ＭＳ Ｐゴシック" charset="-128"/>
              </a:rPr>
              <a:t>sequence number</a:t>
            </a:r>
            <a:r>
              <a:rPr lang="en-US" altLang="zh-CN" sz="2000" dirty="0">
                <a:solidFill>
                  <a:srgbClr val="FF0000"/>
                </a:solidFill>
                <a:ea typeface="宋体" charset="-122"/>
              </a:rPr>
              <a:t> </a:t>
            </a:r>
            <a:r>
              <a:rPr lang="en-US" altLang="en-US" sz="2000" dirty="0">
                <a:solidFill>
                  <a:srgbClr val="FF0000"/>
                </a:solidFill>
                <a:ea typeface="ＭＳ Ｐゴシック" charset="-128"/>
              </a:rPr>
              <a:t>which is one greater</a:t>
            </a:r>
            <a:r>
              <a:rPr lang="en-US" altLang="en-US" sz="2000" dirty="0">
                <a:ea typeface="ＭＳ Ｐゴシック" charset="-128"/>
              </a:rPr>
              <a:t> than the previous route</a:t>
            </a:r>
            <a:r>
              <a:rPr lang="en-US" altLang="zh-CN" sz="2000" dirty="0">
                <a:ea typeface="宋体" charset="-122"/>
              </a:rPr>
              <a:t> (i.e., an odd seq. number)</a:t>
            </a:r>
          </a:p>
          <a:p>
            <a:pPr lvl="2"/>
            <a:r>
              <a:rPr lang="en-US" altLang="zh-CN" sz="1800" dirty="0">
                <a:ea typeface="宋体" charset="-122"/>
              </a:rPr>
              <a:t>the route is repaired by a later even-number advertisement from the destination</a:t>
            </a:r>
            <a:endParaRPr lang="en-US" altLang="en-US" sz="1800" dirty="0">
              <a:ea typeface="ＭＳ Ｐゴシック" charset="-128"/>
            </a:endParaRPr>
          </a:p>
        </p:txBody>
      </p:sp>
      <p:sp>
        <p:nvSpPr>
          <p:cNvPr id="1034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4BBCA5A-5A73-9A49-9470-D3CEEA087B17}" type="slidenum">
              <a:rPr lang="en-US" altLang="en-US" sz="1400">
                <a:solidFill>
                  <a:srgbClr val="000000"/>
                </a:solidFill>
                <a:latin typeface="Times New Roman" charset="0"/>
              </a:rPr>
              <a:pPr/>
              <a:t>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7959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altLang="zh-CN" sz="3600">
                <a:ea typeface="宋体" charset="-122"/>
              </a:rPr>
              <a:t>DSDV: More Detail</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105474" name="Rectangle 3"/>
              <p:cNvSpPr>
                <a:spLocks noGrp="1" noChangeArrowheads="1"/>
              </p:cNvSpPr>
              <p:nvPr>
                <p:ph type="body" idx="1"/>
              </p:nvPr>
            </p:nvSpPr>
            <p:spPr>
              <a:xfrm>
                <a:off x="533400" y="1487488"/>
                <a:ext cx="8051800" cy="5126037"/>
              </a:xfrm>
              <a:noFill/>
            </p:spPr>
            <p:txBody>
              <a:bodyPr/>
              <a:lstStyle/>
              <a:p>
                <a:pPr>
                  <a:lnSpc>
                    <a:spcPct val="90000"/>
                  </a:lnSpc>
                  <a:buFont typeface="Wingdings" pitchFamily="2" charset="2"/>
                  <a:buChar char="q"/>
                </a:pPr>
                <a:r>
                  <a:rPr lang="en-US" altLang="zh-CN" sz="2400" dirty="0">
                    <a:ea typeface="宋体" charset="-122"/>
                  </a:rPr>
                  <a:t>Let’s assume the destination node is D</a:t>
                </a:r>
              </a:p>
              <a:p>
                <a:pPr>
                  <a:lnSpc>
                    <a:spcPct val="90000"/>
                  </a:lnSpc>
                  <a:buFont typeface="Wingdings" pitchFamily="2" charset="2"/>
                  <a:buChar char="q"/>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There are optimizations but we present a simple version: </a:t>
                </a:r>
              </a:p>
              <a:p>
                <a:pPr lvl="1">
                  <a:lnSpc>
                    <a:spcPct val="90000"/>
                  </a:lnSpc>
                  <a:buFont typeface="Courier New" panose="02070309020205020404" pitchFamily="49" charset="0"/>
                  <a:buChar char="o"/>
                </a:pPr>
                <a:r>
                  <a:rPr lang="en-US" altLang="zh-CN" sz="2000" dirty="0">
                    <a:ea typeface="宋体" charset="-122"/>
                  </a:rPr>
                  <a:t>each node B maintains (S</a:t>
                </a:r>
                <a:r>
                  <a:rPr lang="en-US" altLang="zh-CN" sz="2000" baseline="30000" dirty="0">
                    <a:ea typeface="宋体" charset="-122"/>
                  </a:rPr>
                  <a:t>B</a:t>
                </a:r>
                <a:r>
                  <a:rPr lang="en-US" altLang="zh-CN" sz="2000" dirty="0">
                    <a:ea typeface="宋体" charset="-122"/>
                  </a:rPr>
                  <a:t>, d</a:t>
                </a:r>
                <a:r>
                  <a:rPr lang="en-US" altLang="zh-CN" sz="2000" baseline="30000" dirty="0">
                    <a:ea typeface="宋体" charset="-122"/>
                  </a:rPr>
                  <a:t>B</a:t>
                </a:r>
                <a:r>
                  <a:rPr lang="en-US" altLang="zh-CN" sz="2000" dirty="0">
                    <a:ea typeface="宋体" charset="-122"/>
                  </a:rPr>
                  <a:t>), where S</a:t>
                </a:r>
                <a:r>
                  <a:rPr lang="en-US" altLang="zh-CN" sz="2000" baseline="30000" dirty="0">
                    <a:ea typeface="宋体" charset="-122"/>
                  </a:rPr>
                  <a:t>B</a:t>
                </a:r>
                <a:r>
                  <a:rPr lang="en-US" altLang="zh-CN" sz="2000" dirty="0">
                    <a:ea typeface="宋体" charset="-122"/>
                  </a:rPr>
                  <a:t> is the sequence number at B for destination D and d</a:t>
                </a:r>
                <a:r>
                  <a:rPr lang="en-US" altLang="zh-CN" sz="2000" baseline="30000" dirty="0">
                    <a:ea typeface="宋体" charset="-122"/>
                  </a:rPr>
                  <a:t>B</a:t>
                </a:r>
                <a:r>
                  <a:rPr lang="en-US" altLang="zh-CN" sz="2000" dirty="0">
                    <a:ea typeface="宋体" charset="-122"/>
                  </a:rPr>
                  <a:t> is the best distance using a neighbor from B to D</a:t>
                </a:r>
              </a:p>
              <a:p>
                <a:pPr>
                  <a:lnSpc>
                    <a:spcPct val="90000"/>
                  </a:lnSpc>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Both periodical and triggered updates</a:t>
                </a:r>
              </a:p>
              <a:p>
                <a:pPr lvl="1">
                  <a:lnSpc>
                    <a:spcPct val="90000"/>
                  </a:lnSpc>
                  <a:buFont typeface="Courier New" panose="02070309020205020404" pitchFamily="49" charset="0"/>
                  <a:buChar char="o"/>
                </a:pPr>
                <a:r>
                  <a:rPr lang="en-US" altLang="zh-CN" sz="2000" dirty="0">
                    <a:ea typeface="宋体" charset="-122"/>
                  </a:rPr>
                  <a:t>periodically: D increases its seq. by 2 and broadcasts with (S</a:t>
                </a:r>
                <a:r>
                  <a:rPr lang="en-US" altLang="zh-CN" sz="2000" baseline="30000" dirty="0">
                    <a:ea typeface="宋体" charset="-122"/>
                  </a:rPr>
                  <a:t>D</a:t>
                </a:r>
                <a:r>
                  <a:rPr lang="en-US" altLang="zh-CN" sz="2000" dirty="0">
                    <a:ea typeface="宋体" charset="-122"/>
                  </a:rPr>
                  <a:t>, 0)</a:t>
                </a:r>
              </a:p>
              <a:p>
                <a:pPr lvl="1">
                  <a:lnSpc>
                    <a:spcPct val="90000"/>
                  </a:lnSpc>
                  <a:buFont typeface="Courier New" panose="02070309020205020404" pitchFamily="49" charset="0"/>
                  <a:buChar char="o"/>
                </a:pPr>
                <a:r>
                  <a:rPr lang="en-US" altLang="zh-CN" sz="2000" dirty="0">
                    <a:ea typeface="宋体" charset="-122"/>
                  </a:rPr>
                  <a:t>if B is using C as next hop to D and B discovers that C is no longer reachable</a:t>
                </a:r>
              </a:p>
              <a:p>
                <a:pPr lvl="2">
                  <a:lnSpc>
                    <a:spcPct val="90000"/>
                  </a:lnSpc>
                </a:pPr>
                <a:r>
                  <a:rPr lang="en-US" altLang="zh-CN" sz="1800" dirty="0">
                    <a:ea typeface="宋体" charset="-122"/>
                  </a:rPr>
                  <a:t>B increases its sequence number S</a:t>
                </a:r>
                <a:r>
                  <a:rPr lang="en-US" altLang="zh-CN" sz="1800" baseline="30000" dirty="0">
                    <a:ea typeface="宋体" charset="-122"/>
                  </a:rPr>
                  <a:t>B </a:t>
                </a:r>
                <a:r>
                  <a:rPr lang="en-US" altLang="zh-CN" sz="1800" dirty="0">
                    <a:ea typeface="宋体" charset="-122"/>
                  </a:rPr>
                  <a:t>by 1, sets d</a:t>
                </a:r>
                <a:r>
                  <a:rPr lang="en-US" altLang="zh-CN" sz="1800" baseline="30000" dirty="0">
                    <a:ea typeface="宋体" charset="-122"/>
                  </a:rPr>
                  <a:t>B</a:t>
                </a:r>
                <a:r>
                  <a:rPr lang="en-US" altLang="zh-CN" sz="1800" dirty="0">
                    <a:ea typeface="宋体" charset="-122"/>
                  </a:rPr>
                  <a:t> to </a:t>
                </a:r>
                <a14:m>
                  <m:oMath xmlns:m="http://schemas.openxmlformats.org/officeDocument/2006/math">
                    <m:r>
                      <a:rPr lang="en-US" altLang="zh-CN" sz="1800" i="1">
                        <a:latin typeface="Cambria Math" charset="0"/>
                        <a:ea typeface="Cambria Math" charset="0"/>
                        <a:cs typeface="Cambria Math" charset="0"/>
                      </a:rPr>
                      <m:t>∞</m:t>
                    </m:r>
                  </m:oMath>
                </a14:m>
                <a:r>
                  <a:rPr lang="en-US" altLang="zh-CN" sz="1800" dirty="0">
                    <a:ea typeface="宋体" charset="-122"/>
                    <a:sym typeface="Symbol" charset="2"/>
                  </a:rPr>
                  <a:t>, </a:t>
                </a:r>
                <a:r>
                  <a:rPr lang="en-US" altLang="zh-CN" sz="1800" dirty="0">
                    <a:ea typeface="宋体" charset="-122"/>
                  </a:rPr>
                  <a:t>and sends (S</a:t>
                </a:r>
                <a:r>
                  <a:rPr lang="en-US" altLang="zh-CN" sz="1800" baseline="30000" dirty="0">
                    <a:ea typeface="宋体" charset="-122"/>
                  </a:rPr>
                  <a:t>B</a:t>
                </a:r>
                <a:r>
                  <a:rPr lang="en-US" altLang="zh-CN" sz="1800" dirty="0">
                    <a:ea typeface="宋体" charset="-122"/>
                  </a:rPr>
                  <a:t>, d</a:t>
                </a:r>
                <a:r>
                  <a:rPr lang="en-US" altLang="zh-CN" sz="1800" baseline="30000" dirty="0">
                    <a:ea typeface="宋体" charset="-122"/>
                  </a:rPr>
                  <a:t>B</a:t>
                </a:r>
                <a:r>
                  <a:rPr lang="en-US" altLang="zh-CN" sz="1800" dirty="0">
                    <a:ea typeface="宋体" charset="-122"/>
                  </a:rPr>
                  <a:t>) to all neighbors</a:t>
                </a:r>
              </a:p>
            </p:txBody>
          </p:sp>
        </mc:Choice>
        <mc:Fallback xmlns="">
          <p:sp>
            <p:nvSpPr>
              <p:cNvPr id="105474"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630" t="-1481"/>
                </a:stretch>
              </a:blipFill>
            </p:spPr>
            <p:txBody>
              <a:bodyPr/>
              <a:lstStyle/>
              <a:p>
                <a:r>
                  <a:rPr lang="en-US">
                    <a:noFill/>
                  </a:rPr>
                  <a:t> </a:t>
                </a:r>
              </a:p>
            </p:txBody>
          </p:sp>
        </mc:Fallback>
      </mc:AlternateContent>
      <p:grpSp>
        <p:nvGrpSpPr>
          <p:cNvPr id="105475" name="Group 4"/>
          <p:cNvGrpSpPr>
            <a:grpSpLocks/>
          </p:cNvGrpSpPr>
          <p:nvPr/>
        </p:nvGrpSpPr>
        <p:grpSpPr bwMode="auto">
          <a:xfrm>
            <a:off x="5772150" y="561975"/>
            <a:ext cx="2843213" cy="568325"/>
            <a:chOff x="3222" y="1424"/>
            <a:chExt cx="1791" cy="358"/>
          </a:xfrm>
        </p:grpSpPr>
        <p:sp>
          <p:nvSpPr>
            <p:cNvPr id="105479"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05480"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05481"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05476"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05477"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
        <p:nvSpPr>
          <p:cNvPr id="105478"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C6BE331-9768-7D4A-85E2-FFC35B9529D6}" type="slidenum">
              <a:rPr lang="en-US" altLang="en-US" sz="1400">
                <a:solidFill>
                  <a:srgbClr val="000000"/>
                </a:solidFill>
                <a:latin typeface="Times New Roman" charset="0"/>
              </a:rPr>
              <a:pPr/>
              <a:t>9</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77705096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11837</TotalTime>
  <Words>3611</Words>
  <Application>Microsoft Macintosh PowerPoint</Application>
  <PresentationFormat>On-screen Show (4:3)</PresentationFormat>
  <Paragraphs>599</Paragraphs>
  <Slides>48</Slides>
  <Notes>45</Notes>
  <HiddenSlides>1</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2</vt:i4>
      </vt:variant>
      <vt:variant>
        <vt:lpstr>Slide Titles</vt:lpstr>
      </vt:variant>
      <vt:variant>
        <vt:i4>48</vt:i4>
      </vt:variant>
    </vt:vector>
  </HeadingPairs>
  <TitlesOfParts>
    <vt:vector size="65" baseType="lpstr">
      <vt:lpstr>ＭＳ Ｐゴシック</vt:lpstr>
      <vt:lpstr>宋体</vt:lpstr>
      <vt:lpstr>ZapfDingbats</vt:lpstr>
      <vt:lpstr>Arial</vt:lpstr>
      <vt:lpstr>Calibri</vt:lpstr>
      <vt:lpstr>Cambria Math</vt:lpstr>
      <vt:lpstr>Comic Sans MS</vt:lpstr>
      <vt:lpstr>Courier New</vt:lpstr>
      <vt:lpstr>Georgia</vt:lpstr>
      <vt:lpstr>Symbol</vt:lpstr>
      <vt:lpstr>Times New Roman</vt:lpstr>
      <vt:lpstr>Wingdings</vt:lpstr>
      <vt:lpstr>Default Design</vt:lpstr>
      <vt:lpstr>Blank Presentation</vt:lpstr>
      <vt:lpstr>16_Default Design</vt:lpstr>
      <vt:lpstr>Equation</vt:lpstr>
      <vt:lpstr>Photo Editor Photo</vt:lpstr>
      <vt:lpstr>Network Layer: Distance Vector Routing, Link State Routing Global Internet Routing (Interdomain, BGP)</vt:lpstr>
      <vt:lpstr>PowerPoint Presentation</vt:lpstr>
      <vt:lpstr>Admin</vt:lpstr>
      <vt:lpstr>PowerPoint Presentation</vt:lpstr>
      <vt:lpstr>Recap: Routing Computation using Distance Vector/Bellman-Ford Routing</vt:lpstr>
      <vt:lpstr>Recap: Fixing DV/BFA</vt:lpstr>
      <vt:lpstr>PowerPoint Presentation</vt:lpstr>
      <vt:lpstr>Destination-Sequenced  Distance Vector protocol (DSDV)</vt:lpstr>
      <vt:lpstr>DSDV: More Detail</vt:lpstr>
      <vt:lpstr>Example</vt:lpstr>
      <vt:lpstr>Example</vt:lpstr>
      <vt:lpstr>DSDV: Update Alg.</vt:lpstr>
      <vt:lpstr>Example</vt:lpstr>
      <vt:lpstr>Claim: DSDV will NEVER Form a Loop</vt:lpstr>
      <vt:lpstr>Technique: Global Invariants</vt:lpstr>
      <vt:lpstr>Invariants of a Single Node B</vt:lpstr>
      <vt:lpstr>Invariants of if A Considers B as Next Hop</vt:lpstr>
      <vt:lpstr>PowerPoint Presentation</vt:lpstr>
      <vt:lpstr>Issue of DSDV</vt:lpstr>
      <vt:lpstr>PowerPoint Presentation</vt:lpstr>
      <vt:lpstr>Basic Idea</vt:lpstr>
      <vt:lpstr>Key Idea: Feasible Successors</vt:lpstr>
      <vt:lpstr>Intuition</vt:lpstr>
      <vt:lpstr>Example</vt:lpstr>
      <vt:lpstr>Example </vt:lpstr>
      <vt:lpstr>Summary: Distance Vector Routing</vt:lpstr>
      <vt:lpstr>Discussion: Distance Vector Routing</vt:lpstr>
      <vt:lpstr>Churns of DV: One Example</vt:lpstr>
      <vt:lpstr>PowerPoint Presentation</vt:lpstr>
      <vt:lpstr>Link-State Routing</vt:lpstr>
      <vt:lpstr>Example: Link State and Directed Graph (OSPFv2)</vt:lpstr>
      <vt:lpstr>Example: Link State and Directed Graph (OSPFv2)</vt:lpstr>
      <vt:lpstr>PowerPoint Presentation</vt:lpstr>
      <vt:lpstr>Basic Link State Broadcast Protocol</vt:lpstr>
      <vt:lpstr>PowerPoint Presentation</vt:lpstr>
      <vt:lpstr>PowerPoint Presentation</vt:lpstr>
      <vt:lpstr>Discussion</vt:lpstr>
      <vt:lpstr>Link State Broadcast: Issues</vt:lpstr>
      <vt:lpstr>Link State Broadcast: Issues</vt:lpstr>
      <vt:lpstr>Link State Broadcast: Issues</vt:lpstr>
      <vt:lpstr>Hierarchical OSPF</vt:lpstr>
      <vt:lpstr>Summary: Link State</vt:lpstr>
      <vt:lpstr>Roadmap: Routing Computation Architecture Spectrum</vt:lpstr>
      <vt:lpstr>PowerPoint Presentation</vt:lpstr>
      <vt:lpstr>Exercise</vt:lpstr>
      <vt:lpstr>Requirements and Solution of Current Global Internet Routing</vt:lpstr>
      <vt:lpstr>New Abstraction: Autonomous Systems (AS) </vt:lpstr>
      <vt:lpstr>PowerPoint Presentation</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creator>Yang Richard Yang</dc:creator>
  <cp:lastModifiedBy>Qiao Xiang</cp:lastModifiedBy>
  <cp:revision>526</cp:revision>
  <cp:lastPrinted>2017-12-04T18:30:24Z</cp:lastPrinted>
  <dcterms:created xsi:type="dcterms:W3CDTF">1999-10-08T19:08:27Z</dcterms:created>
  <dcterms:modified xsi:type="dcterms:W3CDTF">2022-11-25T13:53:33Z</dcterms:modified>
</cp:coreProperties>
</file>