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602" r:id="rId2"/>
    <p:sldMasterId id="2147486735" r:id="rId3"/>
  </p:sldMasterIdLst>
  <p:notesMasterIdLst>
    <p:notesMasterId r:id="rId73"/>
  </p:notesMasterIdLst>
  <p:handoutMasterIdLst>
    <p:handoutMasterId r:id="rId74"/>
  </p:handoutMasterIdLst>
  <p:sldIdLst>
    <p:sldId id="659" r:id="rId4"/>
    <p:sldId id="997" r:id="rId5"/>
    <p:sldId id="964" r:id="rId6"/>
    <p:sldId id="955" r:id="rId7"/>
    <p:sldId id="967" r:id="rId8"/>
    <p:sldId id="965" r:id="rId9"/>
    <p:sldId id="1123" r:id="rId10"/>
    <p:sldId id="1085" r:id="rId11"/>
    <p:sldId id="1086" r:id="rId12"/>
    <p:sldId id="1087" r:id="rId13"/>
    <p:sldId id="1088" r:id="rId14"/>
    <p:sldId id="1089" r:id="rId15"/>
    <p:sldId id="1108" r:id="rId16"/>
    <p:sldId id="1091" r:id="rId17"/>
    <p:sldId id="1092" r:id="rId18"/>
    <p:sldId id="1093" r:id="rId19"/>
    <p:sldId id="1094" r:id="rId20"/>
    <p:sldId id="1095" r:id="rId21"/>
    <p:sldId id="1109" r:id="rId22"/>
    <p:sldId id="1124" r:id="rId23"/>
    <p:sldId id="1080" r:id="rId24"/>
    <p:sldId id="1034" r:id="rId25"/>
    <p:sldId id="1098" r:id="rId26"/>
    <p:sldId id="1036" r:id="rId27"/>
    <p:sldId id="1035" r:id="rId28"/>
    <p:sldId id="1040" r:id="rId29"/>
    <p:sldId id="1015" r:id="rId30"/>
    <p:sldId id="1016" r:id="rId31"/>
    <p:sldId id="1125" r:id="rId32"/>
    <p:sldId id="1018" r:id="rId33"/>
    <p:sldId id="1019" r:id="rId34"/>
    <p:sldId id="1020" r:id="rId35"/>
    <p:sldId id="1126" r:id="rId36"/>
    <p:sldId id="1110" r:id="rId37"/>
    <p:sldId id="1022" r:id="rId38"/>
    <p:sldId id="1023" r:id="rId39"/>
    <p:sldId id="1114" r:id="rId40"/>
    <p:sldId id="1025" r:id="rId41"/>
    <p:sldId id="1026" r:id="rId42"/>
    <p:sldId id="1119" r:id="rId43"/>
    <p:sldId id="1100" r:id="rId44"/>
    <p:sldId id="1029" r:id="rId45"/>
    <p:sldId id="738" r:id="rId46"/>
    <p:sldId id="998" r:id="rId47"/>
    <p:sldId id="818" r:id="rId48"/>
    <p:sldId id="968" r:id="rId49"/>
    <p:sldId id="819" r:id="rId50"/>
    <p:sldId id="820" r:id="rId51"/>
    <p:sldId id="823" r:id="rId52"/>
    <p:sldId id="969" r:id="rId53"/>
    <p:sldId id="970" r:id="rId54"/>
    <p:sldId id="999" r:id="rId55"/>
    <p:sldId id="975" r:id="rId56"/>
    <p:sldId id="973" r:id="rId57"/>
    <p:sldId id="974" r:id="rId58"/>
    <p:sldId id="1000" r:id="rId59"/>
    <p:sldId id="979" r:id="rId60"/>
    <p:sldId id="830" r:id="rId61"/>
    <p:sldId id="831" r:id="rId62"/>
    <p:sldId id="832" r:id="rId63"/>
    <p:sldId id="833" r:id="rId64"/>
    <p:sldId id="834" r:id="rId65"/>
    <p:sldId id="1001" r:id="rId66"/>
    <p:sldId id="836" r:id="rId67"/>
    <p:sldId id="981" r:id="rId68"/>
    <p:sldId id="991" r:id="rId69"/>
    <p:sldId id="990" r:id="rId70"/>
    <p:sldId id="992" r:id="rId71"/>
    <p:sldId id="993" r:id="rId7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12"/>
    <p:restoredTop sz="93762"/>
  </p:normalViewPr>
  <p:slideViewPr>
    <p:cSldViewPr snapToGrid="0">
      <p:cViewPr varScale="1">
        <p:scale>
          <a:sx n="76" d="100"/>
          <a:sy n="76" d="100"/>
        </p:scale>
        <p:origin x="200" y="368"/>
      </p:cViewPr>
      <p:guideLst>
        <p:guide orient="horz" pos="2160"/>
        <p:guide pos="2880"/>
      </p:guideLst>
    </p:cSldViewPr>
  </p:slideViewPr>
  <p:notesTextViewPr>
    <p:cViewPr>
      <p:scale>
        <a:sx n="100" d="100"/>
        <a:sy n="100" d="100"/>
      </p:scale>
      <p:origin x="0" y="0"/>
    </p:cViewPr>
  </p:notesTextViewPr>
  <p:sorterViewPr>
    <p:cViewPr>
      <p:scale>
        <a:sx n="169" d="100"/>
        <a:sy n="169" d="100"/>
      </p:scale>
      <p:origin x="0" y="1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81634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F1101D8-8D31-344E-9940-E1AAAB80AC18}" type="slidenum">
              <a:rPr lang="en-US" altLang="en-US" sz="1300">
                <a:solidFill>
                  <a:srgbClr val="000000"/>
                </a:solidFill>
                <a:latin typeface="Times New Roman" charset="0"/>
              </a:rPr>
              <a:pPr/>
              <a:t>12</a:t>
            </a:fld>
            <a:endParaRPr lang="en-US" altLang="en-US" sz="1300">
              <a:solidFill>
                <a:srgbClr val="000000"/>
              </a:solidFill>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76890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7042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3DC348A-B4E1-0241-B83F-D78E91936343}" type="slidenum">
              <a:rPr lang="en-US" altLang="en-US" sz="1300">
                <a:solidFill>
                  <a:srgbClr val="000000"/>
                </a:solidFill>
                <a:latin typeface="Times New Roman" charset="0"/>
              </a:rPr>
              <a:pPr/>
              <a:t>14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57935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1703CC81-E58F-CE49-9A9F-FF139D4D8A05}" type="slidenum">
              <a:rPr lang="en-US" altLang="en-US" sz="1300">
                <a:solidFill>
                  <a:srgbClr val="000000"/>
                </a:solidFill>
                <a:latin typeface="Times New Roman" charset="0"/>
              </a:rPr>
              <a:pPr/>
              <a:t>15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5053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36923F9-1325-814B-BE60-CC2FF405F374}" type="slidenum">
              <a:rPr lang="en-US" altLang="en-US" sz="1300">
                <a:solidFill>
                  <a:srgbClr val="000000"/>
                </a:solidFill>
                <a:latin typeface="Times New Roman" charset="0"/>
              </a:rPr>
              <a:pPr/>
              <a:t>16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39044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EAEDBC-04C5-3042-A470-0354B8A463E8}" type="slidenum">
              <a:rPr lang="en-US" altLang="en-US" sz="1300">
                <a:solidFill>
                  <a:srgbClr val="000000"/>
                </a:solidFill>
                <a:latin typeface="Times New Roman" charset="0"/>
              </a:rPr>
              <a:pPr/>
              <a:t>17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8602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7E4CC18-42E8-5243-81AA-A4E7CA462324}" type="slidenum">
              <a:rPr lang="en-US" altLang="en-US" sz="1300">
                <a:solidFill>
                  <a:srgbClr val="000000"/>
                </a:solidFill>
                <a:latin typeface="Times New Roman" charset="0"/>
              </a:rPr>
              <a:pPr/>
              <a:t>18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34965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19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13315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20</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11286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55409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BFA86D27-603B-2A40-87F9-A6FD4D59DF2D}" type="slidenum">
              <a:rPr lang="en-US" altLang="en-US" sz="1300">
                <a:solidFill>
                  <a:srgbClr val="000000"/>
                </a:solidFill>
                <a:latin typeface="Times New Roman" charset="0"/>
              </a:rPr>
              <a:pPr/>
              <a:t>22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186491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Before failure: </a:t>
            </a:r>
          </a:p>
          <a:p>
            <a:r>
              <a:rPr lang="en-US" altLang="en-US">
                <a:latin typeface="Times New Roman" charset="0"/>
                <a:ea typeface="ＭＳ Ｐゴシック" charset="-128"/>
              </a:rPr>
              <a:t>- dB &lt; dA</a:t>
            </a:r>
          </a:p>
          <a:p>
            <a:r>
              <a:rPr lang="en-US" altLang="en-US">
                <a:latin typeface="Times New Roman" charset="0"/>
                <a:ea typeface="ＭＳ Ｐゴシック" charset="-128"/>
              </a:rPr>
              <a:t>- dB &gt;= dC &gt;= dD &gt;= dE &gt;= dA</a:t>
            </a:r>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3CB5A8C-E0D8-1848-9918-05B080CE2D5E}" type="slidenum">
              <a:rPr lang="en-US" altLang="en-US" sz="1300">
                <a:solidFill>
                  <a:srgbClr val="000000"/>
                </a:solidFill>
                <a:latin typeface="Times New Roman" charset="0"/>
              </a:rPr>
              <a:pPr/>
              <a:t>23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876968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B72164B-DF8B-5E42-8181-FEF558E401C1}" type="slidenum">
              <a:rPr lang="en-US" altLang="en-US" sz="1300">
                <a:solidFill>
                  <a:srgbClr val="000000"/>
                </a:solidFill>
                <a:latin typeface="Times New Roman" charset="0"/>
              </a:rPr>
              <a:pPr/>
              <a:t>24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233215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0F331F4-7B99-3D4B-BD3E-647EC1997DD7}" type="slidenum">
              <a:rPr lang="en-US" altLang="en-US" sz="1300">
                <a:solidFill>
                  <a:srgbClr val="000000"/>
                </a:solidFill>
                <a:latin typeface="Times New Roman" charset="0"/>
              </a:rPr>
              <a:pPr/>
              <a:t>25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9421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26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281194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27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926221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6212D1E-FC8B-4B47-9BBF-933F05E75297}" type="slidenum">
              <a:rPr lang="en-US" altLang="en-US" sz="1300">
                <a:solidFill>
                  <a:srgbClr val="000000"/>
                </a:solidFill>
                <a:latin typeface="Times New Roman" charset="0"/>
              </a:rPr>
              <a:pPr/>
              <a:t>28</a:t>
            </a:fld>
            <a:endParaRPr lang="en-US" altLang="en-US" sz="1300">
              <a:solidFill>
                <a:srgbClr val="000000"/>
              </a:solidFill>
              <a:latin typeface="Times New Roman"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137488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29</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3638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0BE1BFA6-977A-C340-82B7-E15C7C72C7FA}" type="slidenum">
              <a:rPr lang="en-US" altLang="en-US">
                <a:solidFill>
                  <a:srgbClr val="000000"/>
                </a:solidFill>
                <a:latin typeface="Times New Roman" charset="0"/>
              </a:rPr>
              <a:pPr/>
              <a:t>30</a:t>
            </a:fld>
            <a:endParaRPr lang="en-US" altLang="en-US">
              <a:solidFill>
                <a:srgbClr val="000000"/>
              </a:solidFill>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442780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31</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83957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9623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32</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908075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90469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D6827B2-894B-0A47-B6C2-D8634E969BDB}" type="slidenum">
              <a:rPr lang="en-US" altLang="en-US" sz="1300">
                <a:solidFill>
                  <a:srgbClr val="000000"/>
                </a:solidFill>
                <a:latin typeface="Times New Roman" charset="0"/>
              </a:rPr>
              <a:pPr/>
              <a:t>34</a:t>
            </a:fld>
            <a:endParaRPr lang="en-US" altLang="en-US" sz="1300">
              <a:solidFill>
                <a:srgbClr val="000000"/>
              </a:solidFill>
              <a:latin typeface="Times New Roman"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Need to setup order: Right after said a link is up, it became down</a:t>
            </a:r>
          </a:p>
          <a:p>
            <a:r>
              <a:rPr lang="en-US" altLang="en-US">
                <a:latin typeface="Times New Roman" charset="0"/>
                <a:ea typeface="ＭＳ Ｐゴシック" charset="-128"/>
              </a:rPr>
              <a:t> solution: sequence#</a:t>
            </a:r>
          </a:p>
          <a:p>
            <a:pPr lvl="1"/>
            <a:r>
              <a:rPr lang="en-US" altLang="zh-CN">
                <a:latin typeface="Times New Roman" charset="0"/>
                <a:ea typeface="宋体" charset="-122"/>
              </a:rPr>
              <a:t>ordering of events (link up and down)</a:t>
            </a:r>
          </a:p>
          <a:p>
            <a:pPr lvl="1"/>
            <a:r>
              <a:rPr lang="en-US" altLang="zh-CN">
                <a:latin typeface="Times New Roman" charset="0"/>
                <a:ea typeface="宋体" charset="-122"/>
              </a:rPr>
              <a:t>network partitioning and then merge</a:t>
            </a:r>
          </a:p>
          <a:p>
            <a:endParaRPr lang="en-US" altLang="en-US">
              <a:latin typeface="Times New Roman" charset="0"/>
              <a:ea typeface="ＭＳ Ｐゴシック" charset="-128"/>
            </a:endParaRPr>
          </a:p>
          <a:p>
            <a:endParaRPr lang="en-US" altLang="en-US">
              <a:latin typeface="Times New Roman" charset="0"/>
              <a:ea typeface="ＭＳ Ｐゴシック" charset="-128"/>
            </a:endParaRPr>
          </a:p>
          <a:p>
            <a:r>
              <a:rPr lang="en-US" altLang="en-US">
                <a:latin typeface="Times New Roman" charset="0"/>
                <a:ea typeface="ＭＳ Ｐゴシック" charset="-128"/>
              </a:rPr>
              <a:t>  sequence# corruption: age</a:t>
            </a:r>
          </a:p>
          <a:p>
            <a:endParaRPr lang="en-US" altLang="en-US">
              <a:latin typeface="Times New Roman" charset="0"/>
              <a:ea typeface="ＭＳ Ｐゴシック" charset="-128"/>
            </a:endParaRPr>
          </a:p>
          <a:p>
            <a:r>
              <a:rPr lang="en-US" altLang="en-US">
                <a:latin typeface="Times New Roman" charset="0"/>
                <a:ea typeface="ＭＳ Ｐゴシック" charset="-128"/>
              </a:rPr>
              <a:t>Partition: periodical rebroadcast</a:t>
            </a:r>
          </a:p>
          <a:p>
            <a:endParaRPr lang="en-US" altLang="en-US">
              <a:latin typeface="Times New Roman" charset="0"/>
              <a:ea typeface="ＭＳ Ｐゴシック" charset="-128"/>
            </a:endParaRPr>
          </a:p>
          <a:p>
            <a:r>
              <a:rPr lang="en-US" altLang="en-US">
                <a:latin typeface="Times New Roman" charset="0"/>
                <a:ea typeface="ＭＳ Ｐゴシック" charset="-128"/>
              </a:rPr>
              <a:t>Failure</a:t>
            </a:r>
          </a:p>
        </p:txBody>
      </p:sp>
    </p:spTree>
    <p:extLst>
      <p:ext uri="{BB962C8B-B14F-4D97-AF65-F5344CB8AC3E}">
        <p14:creationId xmlns:p14="http://schemas.microsoft.com/office/powerpoint/2010/main" val="1960737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ndParaRPr>
          </a:p>
        </p:txBody>
      </p:sp>
    </p:spTree>
    <p:extLst>
      <p:ext uri="{BB962C8B-B14F-4D97-AF65-F5344CB8AC3E}">
        <p14:creationId xmlns:p14="http://schemas.microsoft.com/office/powerpoint/2010/main" val="2145011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ndParaRPr>
          </a:p>
        </p:txBody>
      </p:sp>
    </p:spTree>
    <p:extLst>
      <p:ext uri="{BB962C8B-B14F-4D97-AF65-F5344CB8AC3E}">
        <p14:creationId xmlns:p14="http://schemas.microsoft.com/office/powerpoint/2010/main" val="383094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EB01F3-9A46-D545-B763-7F9B4804C314}" type="slidenum">
              <a:rPr lang="en-US" altLang="en-US" sz="1300">
                <a:solidFill>
                  <a:srgbClr val="000000"/>
                </a:solidFill>
                <a:latin typeface="Times New Roman" charset="0"/>
              </a:rPr>
              <a:pPr/>
              <a:t>38</a:t>
            </a:fld>
            <a:endParaRPr lang="en-US" altLang="en-US" sz="1300">
              <a:solidFill>
                <a:srgbClr val="000000"/>
              </a:solidFill>
              <a:latin typeface="Times New Roman"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045584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39</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60881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40</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137121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FD2A5AF5-B315-C344-98AE-00A5EC822D91}" type="slidenum">
              <a:rPr lang="en-US" altLang="en-US" sz="1300">
                <a:solidFill>
                  <a:srgbClr val="000000"/>
                </a:solidFill>
                <a:latin typeface="Times New Roman" charset="0"/>
              </a:rPr>
              <a:pPr/>
              <a:t>41</a:t>
            </a:fld>
            <a:endParaRPr lang="en-US" altLang="en-US" sz="1300">
              <a:solidFill>
                <a:srgbClr val="000000"/>
              </a:solidFill>
              <a:latin typeface="Times New Roman" charset="0"/>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992683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42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32573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5</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306524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 1988 RFC1058 OSFPv2: RFC2328</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1529077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44</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30131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69CB42D-343A-1245-8E25-614F7F3CD0EB}" type="slidenum">
              <a:rPr lang="en-US" altLang="en-US" sz="1300">
                <a:solidFill>
                  <a:srgbClr val="000000"/>
                </a:solidFill>
                <a:latin typeface="Times New Roman" charset="0"/>
              </a:rPr>
              <a:pPr/>
              <a:t>45</a:t>
            </a:fld>
            <a:endParaRPr lang="en-US" altLang="en-US" sz="1300">
              <a:solidFill>
                <a:srgbClr val="000000"/>
              </a:solidFill>
              <a:latin typeface="Times New Roman" charset="0"/>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DV</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so</a:t>
            </a:r>
            <a:r>
              <a:rPr lang="zh-CN" altLang="en-US" dirty="0">
                <a:latin typeface="Times New Roman" charset="0"/>
                <a:ea typeface="ＭＳ Ｐゴシック" charset="-128"/>
              </a:rPr>
              <a:t> </a:t>
            </a:r>
            <a:r>
              <a:rPr lang="en-US" altLang="zh-CN" dirty="0">
                <a:latin typeface="Times New Roman" charset="0"/>
                <a:ea typeface="ＭＳ Ｐゴシック" charset="-128"/>
              </a:rPr>
              <a:t>many</a:t>
            </a:r>
            <a:r>
              <a:rPr lang="zh-CN" altLang="en-US" dirty="0">
                <a:latin typeface="Times New Roman" charset="0"/>
                <a:ea typeface="ＭＳ Ｐゴシック" charset="-128"/>
              </a:rPr>
              <a:t> </a:t>
            </a:r>
            <a:r>
              <a:rPr lang="en-US" altLang="zh-CN" dirty="0">
                <a:latin typeface="Times New Roman" charset="0"/>
                <a:ea typeface="ＭＳ Ｐゴシック" charset="-128"/>
              </a:rPr>
              <a:t>loops,</a:t>
            </a:r>
            <a:r>
              <a:rPr lang="zh-CN" altLang="en-US" dirty="0">
                <a:latin typeface="Times New Roman" charset="0"/>
                <a:ea typeface="ＭＳ Ｐゴシック" charset="-128"/>
              </a:rPr>
              <a:t> </a:t>
            </a:r>
            <a:endParaRPr lang="en-US" altLang="zh-CN" dirty="0">
              <a:latin typeface="Times New Roman" charset="0"/>
              <a:ea typeface="ＭＳ Ｐゴシック" charset="-128"/>
            </a:endParaRPr>
          </a:p>
          <a:p>
            <a:r>
              <a:rPr lang="en-US" altLang="zh-CN" dirty="0">
                <a:latin typeface="Times New Roman" charset="0"/>
                <a:ea typeface="ＭＳ Ｐゴシック" charset="-128"/>
              </a:rPr>
              <a:t>LS/DV:</a:t>
            </a:r>
            <a:r>
              <a:rPr lang="zh-CN" altLang="en-US" dirty="0">
                <a:latin typeface="Times New Roman" charset="0"/>
                <a:ea typeface="ＭＳ Ｐゴシック" charset="-128"/>
              </a:rPr>
              <a:t> </a:t>
            </a:r>
            <a:r>
              <a:rPr lang="en-US" altLang="zh-CN" dirty="0">
                <a:latin typeface="Times New Roman" charset="0"/>
                <a:ea typeface="ＭＳ Ｐゴシック" charset="-128"/>
              </a:rPr>
              <a:t>scalability</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4906946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Other</a:t>
            </a:r>
            <a:r>
              <a:rPr lang="zh-CN" altLang="en-US" dirty="0"/>
              <a:t> </a:t>
            </a:r>
            <a:r>
              <a:rPr lang="en-US" altLang="zh-CN" dirty="0"/>
              <a:t>than</a:t>
            </a:r>
            <a:r>
              <a:rPr lang="zh-CN" altLang="en-US" dirty="0"/>
              <a:t> </a:t>
            </a:r>
            <a:r>
              <a:rPr lang="en-US" altLang="zh-CN" dirty="0"/>
              <a:t>scale,</a:t>
            </a:r>
            <a:r>
              <a:rPr lang="zh-CN" altLang="en-US" dirty="0"/>
              <a:t> </a:t>
            </a:r>
            <a:r>
              <a:rPr lang="en-US" altLang="zh-CN" dirty="0"/>
              <a:t>what</a:t>
            </a:r>
            <a:r>
              <a:rPr lang="zh-CN" altLang="en-US" dirty="0"/>
              <a:t> </a:t>
            </a:r>
            <a:r>
              <a:rPr lang="en-US" altLang="zh-CN" dirty="0"/>
              <a:t>else?</a:t>
            </a:r>
            <a:endParaRPr lang="en-US" dirty="0"/>
          </a:p>
        </p:txBody>
      </p:sp>
      <p:sp>
        <p:nvSpPr>
          <p:cNvPr id="4" name="Slide Number Placeholder 3"/>
          <p:cNvSpPr>
            <a:spLocks noGrp="1"/>
          </p:cNvSpPr>
          <p:nvPr>
            <p:ph type="sldNum" sz="quarter" idx="5"/>
          </p:nvPr>
        </p:nvSpPr>
        <p:spPr/>
        <p:txBody>
          <a:bodyPr/>
          <a:lstStyle/>
          <a:p>
            <a:pPr>
              <a:defRPr/>
            </a:pPr>
            <a:fld id="{F9521AF4-B8E3-2845-8E78-2606D55F22DB}" type="slidenum">
              <a:rPr lang="en-US" altLang="en-US" smtClean="0"/>
              <a:pPr>
                <a:defRPr/>
              </a:pPr>
              <a:t>46</a:t>
            </a:fld>
            <a:endParaRPr lang="en-US" altLang="en-US"/>
          </a:p>
        </p:txBody>
      </p:sp>
    </p:spTree>
    <p:extLst>
      <p:ext uri="{BB962C8B-B14F-4D97-AF65-F5344CB8AC3E}">
        <p14:creationId xmlns:p14="http://schemas.microsoft.com/office/powerpoint/2010/main" val="768096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a typeface="ＭＳ Ｐゴシック" charset="-128"/>
            </a:endParaRPr>
          </a:p>
        </p:txBody>
      </p:sp>
    </p:spTree>
    <p:extLst>
      <p:ext uri="{BB962C8B-B14F-4D97-AF65-F5344CB8AC3E}">
        <p14:creationId xmlns:p14="http://schemas.microsoft.com/office/powerpoint/2010/main" val="692544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24F184D-1A82-574E-A96E-0D80A1BA6DD3}" type="slidenum">
              <a:rPr lang="en-US" altLang="en-US" sz="1300">
                <a:solidFill>
                  <a:srgbClr val="000000"/>
                </a:solidFill>
                <a:latin typeface="Times New Roman" charset="0"/>
              </a:rPr>
              <a:pPr/>
              <a:t>48</a:t>
            </a:fld>
            <a:endParaRPr lang="en-US" altLang="en-US" sz="1300">
              <a:solidFill>
                <a:srgbClr val="000000"/>
              </a:solidFill>
              <a:latin typeface="Times New Roman"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917242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FCC01255-508C-D045-AED1-F4E0F26B33F7}" type="slidenum">
              <a:rPr lang="en-US" altLang="en-US" sz="1300">
                <a:solidFill>
                  <a:srgbClr val="000000"/>
                </a:solidFill>
                <a:latin typeface="Times New Roman" charset="0"/>
              </a:rPr>
              <a:pPr/>
              <a:t>49</a:t>
            </a:fld>
            <a:endParaRPr lang="en-US" altLang="en-US" sz="1300">
              <a:solidFill>
                <a:srgbClr val="000000"/>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527470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8214307-287F-3D4E-95E6-663C23EC5F78}" type="slidenum">
              <a:rPr lang="en-US" altLang="en-US" sz="1300">
                <a:solidFill>
                  <a:srgbClr val="000000"/>
                </a:solidFill>
                <a:latin typeface="Times New Roman" charset="0"/>
              </a:rPr>
              <a:pPr/>
              <a:t>50</a:t>
            </a:fld>
            <a:endParaRPr lang="en-US" altLang="en-US" sz="1300">
              <a:solidFill>
                <a:srgbClr val="000000"/>
              </a:solidFill>
              <a:latin typeface="Times New Roman"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40075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52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416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72E3C55-63C5-324D-8EDB-E7E3C3184F2D}" type="slidenum">
              <a:rPr lang="en-US" altLang="en-US" sz="1300">
                <a:solidFill>
                  <a:srgbClr val="000000"/>
                </a:solidFill>
              </a:rPr>
              <a:pPr/>
              <a:t>53</a:t>
            </a:fld>
            <a:endParaRPr lang="en-US" altLang="en-US" sz="1300">
              <a:solidFill>
                <a:srgbClr val="000000"/>
              </a:solidFill>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5217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6243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21F89E7-920B-A944-A36C-B09E57874AE6}" type="slidenum">
              <a:rPr lang="en-US" altLang="en-US" sz="1300">
                <a:solidFill>
                  <a:srgbClr val="000000"/>
                </a:solidFill>
              </a:rPr>
              <a:pPr/>
              <a:t>54</a:t>
            </a:fld>
            <a:endParaRPr lang="en-US" altLang="en-US" sz="1300">
              <a:solidFill>
                <a:srgbClr val="000000"/>
              </a:solidFill>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659304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3A3B17B-4BFD-8D4C-B1AD-DE9AC5DDBF5A}" type="slidenum">
              <a:rPr lang="en-US" altLang="en-US" sz="1300">
                <a:solidFill>
                  <a:srgbClr val="000000"/>
                </a:solidFill>
              </a:rPr>
              <a:pPr/>
              <a:t>55</a:t>
            </a:fld>
            <a:endParaRPr lang="en-US" altLang="en-US" sz="1300">
              <a:solidFill>
                <a:srgbClr val="000000"/>
              </a:solidFill>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71162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56</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392175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803E301-30E5-FF48-8BD1-9602A4707B69}" type="slidenum">
              <a:rPr lang="en-US" altLang="en-US" sz="1300">
                <a:solidFill>
                  <a:srgbClr val="000000"/>
                </a:solidFill>
                <a:latin typeface="Times New Roman" charset="0"/>
              </a:rPr>
              <a:pPr/>
              <a:t>57</a:t>
            </a:fld>
            <a:endParaRPr lang="en-US" altLang="en-US" sz="1300">
              <a:solidFill>
                <a:srgbClr val="000000"/>
              </a:solidFill>
              <a:latin typeface="Times New Roman"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34971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C9B698E-0551-E346-B6B2-BAD7218310BB}" type="slidenum">
              <a:rPr lang="en-US" altLang="en-US" sz="1300">
                <a:solidFill>
                  <a:srgbClr val="000000"/>
                </a:solidFill>
              </a:rPr>
              <a:pPr/>
              <a:t>58</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72673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AB725B9-912F-DB49-95A3-7C521A836201}" type="slidenum">
              <a:rPr lang="en-US" altLang="en-US" sz="1200">
                <a:solidFill>
                  <a:srgbClr val="000000"/>
                </a:solidFill>
              </a:rPr>
              <a:pPr/>
              <a:t>59</a:t>
            </a:fld>
            <a:endParaRPr lang="en-US" altLang="en-US"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5232260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ED74D330-5AF2-304B-B9CD-01A5C01A62BB}" type="slidenum">
              <a:rPr lang="en-US" altLang="en-US" sz="1200">
                <a:solidFill>
                  <a:srgbClr val="000000"/>
                </a:solidFill>
              </a:rPr>
              <a:pPr/>
              <a:t>60</a:t>
            </a:fld>
            <a:endParaRPr lang="en-US" altLang="en-US"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962193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C3EEA78-3C32-CA42-8FC9-6BBBB806F436}" type="slidenum">
              <a:rPr lang="en-US" altLang="en-US" sz="1200">
                <a:solidFill>
                  <a:srgbClr val="000000"/>
                </a:solidFill>
              </a:rPr>
              <a:pPr/>
              <a:t>61</a:t>
            </a:fld>
            <a:endParaRPr lang="en-US" altLang="en-US"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1296455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79F607F8-00C4-9649-A977-A02C17711393}" type="slidenum">
              <a:rPr lang="en-US" altLang="en-US" sz="1300">
                <a:solidFill>
                  <a:srgbClr val="000000"/>
                </a:solidFill>
                <a:latin typeface="Times New Roman" charset="0"/>
              </a:rPr>
              <a:pPr/>
              <a:t>62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2036339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63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534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569631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DA88D298-CA86-404F-9D7D-2B3C9AC07548}" type="slidenum">
              <a:rPr lang="en-US" altLang="en-US" sz="1300">
                <a:solidFill>
                  <a:srgbClr val="000000"/>
                </a:solidFill>
              </a:rPr>
              <a:pPr/>
              <a:t>64</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83951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65</a:t>
            </a:fld>
            <a:endParaRPr lang="en-US" altLang="en-US"/>
          </a:p>
        </p:txBody>
      </p:sp>
    </p:spTree>
    <p:extLst>
      <p:ext uri="{BB962C8B-B14F-4D97-AF65-F5344CB8AC3E}">
        <p14:creationId xmlns:p14="http://schemas.microsoft.com/office/powerpoint/2010/main" val="11319471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66</a:t>
            </a:fld>
            <a:endParaRPr lang="en-US" altLang="en-US"/>
          </a:p>
        </p:txBody>
      </p:sp>
    </p:spTree>
    <p:extLst>
      <p:ext uri="{BB962C8B-B14F-4D97-AF65-F5344CB8AC3E}">
        <p14:creationId xmlns:p14="http://schemas.microsoft.com/office/powerpoint/2010/main" val="17638021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67</a:t>
            </a:fld>
            <a:endParaRPr lang="en-US" altLang="en-US"/>
          </a:p>
        </p:txBody>
      </p:sp>
    </p:spTree>
    <p:extLst>
      <p:ext uri="{BB962C8B-B14F-4D97-AF65-F5344CB8AC3E}">
        <p14:creationId xmlns:p14="http://schemas.microsoft.com/office/powerpoint/2010/main" val="1992041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49DF54-8653-9848-A0DA-D4F2CC9425C7}" type="slidenum">
              <a:rPr lang="en-US" altLang="en-US" sz="1300">
                <a:solidFill>
                  <a:srgbClr val="000000"/>
                </a:solidFill>
                <a:latin typeface="Times New Roman" charset="0"/>
              </a:rPr>
              <a:pPr/>
              <a:t>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18295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6A6A5A8-0D75-3F48-9D9A-CF15626B687E}" type="slidenum">
              <a:rPr lang="en-US" altLang="en-US" sz="1300">
                <a:solidFill>
                  <a:srgbClr val="000000"/>
                </a:solidFill>
                <a:latin typeface="Times New Roman" charset="0"/>
              </a:rPr>
              <a:pPr/>
              <a:t>9</a:t>
            </a:fld>
            <a:endParaRPr lang="en-US" altLang="en-US" sz="1300">
              <a:solidFill>
                <a:srgbClr val="000000"/>
              </a:solidFill>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1563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9796495-66C3-C842-993F-CB47F3940A70}" type="slidenum">
              <a:rPr lang="en-US" altLang="en-US" sz="1300">
                <a:solidFill>
                  <a:srgbClr val="000000"/>
                </a:solidFill>
                <a:latin typeface="Times New Roman" charset="0"/>
              </a:rPr>
              <a:pPr/>
              <a:t>10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4615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64B0F64-89EF-7A42-892D-484BAB952423}"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A3492EE-3409-4449-A1A9-21803391433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a:defRPr/>
            </a:pPr>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baseline="-25000">
                <a:solidFill>
                  <a:prstClr val="black"/>
                </a:solidFill>
                <a:latin typeface="Arial" charset="0"/>
                <a:ea typeface="ＭＳ Ｐゴシック" charset="0"/>
                <a:cs typeface="ＭＳ Ｐゴシック" charset="0"/>
              </a:rPr>
              <a:pPr>
                <a:defRPr/>
              </a:pPr>
              <a:t>‹#›</a:t>
            </a:fld>
            <a:endParaRPr lang="en-US" baseline="-25000">
              <a:solidFill>
                <a:srgbClr val="EEECE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01346002"/>
      </p:ext>
    </p:extLst>
  </p:cSld>
  <p:clrMap bg1="lt1" tx1="dk1" bg2="lt2" tx2="dk2" accent1="accent1" accent2="accent2" accent3="accent3" accent4="accent4" accent5="accent5" accent6="accent6" hlink="hlink" folHlink="folHlink"/>
  <p:sldLayoutIdLst>
    <p:sldLayoutId id="2147486603" r:id="rId1"/>
    <p:sldLayoutId id="2147486604" r:id="rId2"/>
    <p:sldLayoutId id="2147486605" r:id="rId3"/>
    <p:sldLayoutId id="2147486606" r:id="rId4"/>
    <p:sldLayoutId id="2147486607" r:id="rId5"/>
    <p:sldLayoutId id="2147486608" r:id="rId6"/>
    <p:sldLayoutId id="2147486609" r:id="rId7"/>
    <p:sldLayoutId id="2147486610" r:id="rId8"/>
    <p:sldLayoutId id="2147486611" r:id="rId9"/>
    <p:sldLayoutId id="2147486612" r:id="rId10"/>
    <p:sldLayoutId id="2147486613" r:id="rId11"/>
    <p:sldLayoutId id="2147486614"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365627575"/>
      </p:ext>
    </p:extLst>
  </p:cSld>
  <p:clrMap bg1="lt1" tx1="dk1" bg2="lt2" tx2="dk2" accent1="accent1" accent2="accent2" accent3="accent3" accent4="accent4" accent5="accent5" accent6="accent6" hlink="hlink" folHlink="folHlink"/>
  <p:sldLayoutIdLst>
    <p:sldLayoutId id="2147486736"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4.wmf"/><Relationship Id="rId4"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0.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3.xml"/><Relationship Id="rId1" Type="http://schemas.openxmlformats.org/officeDocument/2006/relationships/slideLayout" Target="../slideLayouts/slideLayout30.xml"/><Relationship Id="rId4" Type="http://schemas.openxmlformats.org/officeDocument/2006/relationships/image" Target="../media/image28.wmf"/></Relationships>
</file>

<file path=ppt/slides/_rels/slide5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4.xml"/><Relationship Id="rId1" Type="http://schemas.openxmlformats.org/officeDocument/2006/relationships/slideLayout" Target="../slideLayouts/slideLayout25.x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5.xml"/><Relationship Id="rId7"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image" Target="../media/image24.wmf"/><Relationship Id="rId10" Type="http://schemas.openxmlformats.org/officeDocument/2006/relationships/oleObject" Target="../embeddings/oleObject15.bin"/><Relationship Id="rId4" Type="http://schemas.openxmlformats.org/officeDocument/2006/relationships/oleObject" Target="../embeddings/oleObject10.bin"/><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56.xml"/><Relationship Id="rId7" Type="http://schemas.openxmlformats.org/officeDocument/2006/relationships/oleObject" Target="../embeddings/oleObject19.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7.bin"/><Relationship Id="rId9" Type="http://schemas.openxmlformats.org/officeDocument/2006/relationships/oleObject" Target="../embeddings/oleObject21.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57.xml"/><Relationship Id="rId7" Type="http://schemas.openxmlformats.org/officeDocument/2006/relationships/oleObject" Target="../embeddings/oleObject26.bin"/><Relationship Id="rId2" Type="http://schemas.openxmlformats.org/officeDocument/2006/relationships/slideLayout" Target="../slideLayouts/slideLayout25.xml"/><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oleObject" Target="../embeddings/oleObject30.bin"/><Relationship Id="rId5" Type="http://schemas.openxmlformats.org/officeDocument/2006/relationships/image" Target="../media/image24.wmf"/><Relationship Id="rId10" Type="http://schemas.openxmlformats.org/officeDocument/2006/relationships/oleObject" Target="../embeddings/oleObject29.bin"/><Relationship Id="rId4" Type="http://schemas.openxmlformats.org/officeDocument/2006/relationships/oleObject" Target="../embeddings/oleObject24.bin"/><Relationship Id="rId9"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D</a:t>
            </a:r>
            <a:r>
              <a:rPr lang="en-US" altLang="zh-CN" sz="2800" dirty="0">
                <a:ea typeface="ＭＳ Ｐゴシック" charset="-128"/>
              </a:rPr>
              <a:t>istance</a:t>
            </a:r>
            <a:r>
              <a:rPr lang="zh-CN" altLang="en-US" sz="2800" dirty="0">
                <a:ea typeface="ＭＳ Ｐゴシック" charset="-128"/>
              </a:rPr>
              <a:t> </a:t>
            </a:r>
            <a:r>
              <a:rPr lang="en-US" altLang="zh-CN" sz="2800" dirty="0">
                <a:ea typeface="ＭＳ Ｐゴシック" charset="-128"/>
              </a:rPr>
              <a:t>Vector</a:t>
            </a:r>
            <a:r>
              <a:rPr lang="zh-CN" altLang="en-US" sz="2800" dirty="0">
                <a:ea typeface="ＭＳ Ｐゴシック" charset="-128"/>
              </a:rPr>
              <a:t> </a:t>
            </a:r>
            <a:r>
              <a:rPr lang="en-US" altLang="zh-CN" sz="2800" dirty="0">
                <a:ea typeface="ＭＳ Ｐゴシック" charset="-128"/>
              </a:rPr>
              <a:t>Routing,</a:t>
            </a:r>
            <a:r>
              <a:rPr lang="zh-CN" altLang="en-US" sz="2800" dirty="0">
                <a:ea typeface="ＭＳ Ｐゴシック" charset="-128"/>
              </a:rPr>
              <a:t> </a:t>
            </a:r>
            <a:r>
              <a:rPr lang="en-US" altLang="zh-CN" sz="2800" dirty="0">
                <a:ea typeface="ＭＳ Ｐゴシック" charset="-128"/>
              </a:rPr>
              <a:t>Link</a:t>
            </a:r>
            <a:r>
              <a:rPr lang="zh-CN" altLang="en-US" sz="2800" dirty="0">
                <a:ea typeface="ＭＳ Ｐゴシック" charset="-128"/>
              </a:rPr>
              <a:t> </a:t>
            </a:r>
            <a:r>
              <a:rPr lang="en-US" altLang="zh-CN" sz="2800" dirty="0">
                <a:ea typeface="ＭＳ Ｐゴシック" charset="-128"/>
              </a:rPr>
              <a:t>State</a:t>
            </a:r>
            <a:r>
              <a:rPr lang="zh-CN" altLang="en-US" sz="2800" dirty="0">
                <a:ea typeface="ＭＳ Ｐゴシック" charset="-128"/>
              </a:rPr>
              <a:t> </a:t>
            </a:r>
            <a:r>
              <a:rPr lang="en-US" altLang="zh-CN" sz="2800" dirty="0">
                <a:ea typeface="ＭＳ Ｐゴシック" charset="-128"/>
              </a:rPr>
              <a:t>Routing</a:t>
            </a:r>
            <a:br>
              <a:rPr lang="en-US" altLang="en-US" dirty="0">
                <a:ea typeface="ＭＳ Ｐゴシック" charset="-128"/>
              </a:rPr>
            </a:br>
            <a:r>
              <a:rPr lang="en-US" altLang="en-US" sz="2800" dirty="0">
                <a:ea typeface="ＭＳ Ｐゴシック" charset="-128"/>
              </a:rPr>
              <a:t>Global Internet Routing (Interdomain, BGP)</a:t>
            </a:r>
          </a:p>
        </p:txBody>
      </p:sp>
      <p:sp>
        <p:nvSpPr>
          <p:cNvPr id="5" name="Rectangle 5">
            <a:extLst>
              <a:ext uri="{FF2B5EF4-FFF2-40B4-BE49-F238E27FC236}">
                <a16:creationId xmlns:a16="http://schemas.microsoft.com/office/drawing/2014/main" id="{355C19EE-5057-3741-9888-07E4FA378190}"/>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24</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D186988B-B288-4248-AFBA-06EC93B58183}"/>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7522" name="Title 1"/>
          <p:cNvSpPr>
            <a:spLocks noGrp="1"/>
          </p:cNvSpPr>
          <p:nvPr>
            <p:ph type="title"/>
          </p:nvPr>
        </p:nvSpPr>
        <p:spPr/>
        <p:txBody>
          <a:bodyPr/>
          <a:lstStyle/>
          <a:p>
            <a:r>
              <a:rPr lang="en-US" altLang="en-US">
                <a:ea typeface="ＭＳ Ｐゴシック" charset="-128"/>
              </a:rPr>
              <a:t>Example</a:t>
            </a:r>
          </a:p>
        </p:txBody>
      </p:sp>
      <p:sp>
        <p:nvSpPr>
          <p:cNvPr id="107523"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4F9392B-BF45-1949-B4F9-37136852A231}" type="slidenum">
              <a:rPr lang="en-US" altLang="en-US" sz="1400">
                <a:solidFill>
                  <a:srgbClr val="000000"/>
                </a:solidFill>
                <a:latin typeface="Times New Roman" charset="0"/>
              </a:rPr>
              <a:pPr/>
              <a:t>10</a:t>
            </a:fld>
            <a:endParaRPr lang="en-US" altLang="en-US" sz="1400">
              <a:solidFill>
                <a:srgbClr val="000000"/>
              </a:solidFill>
              <a:latin typeface="Times New Roman" charset="0"/>
            </a:endParaRPr>
          </a:p>
        </p:txBody>
      </p:sp>
      <p:sp>
        <p:nvSpPr>
          <p:cNvPr id="107524"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5"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6"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7527"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1379594">
            <a:off x="3387725" y="2886075"/>
            <a:ext cx="557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2" name="Rectangle 1"/>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779761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11</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10" name="Rectangle 9"/>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1766547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tLang="zh-CN" sz="3600" dirty="0">
                <a:ea typeface="宋体" charset="-122"/>
              </a:rPr>
              <a:t>DSDV: Update Alg.</a:t>
            </a:r>
            <a:endParaRPr lang="en-US" altLang="en-US" sz="3600" dirty="0">
              <a:ea typeface="ＭＳ Ｐゴシック" charset="-128"/>
            </a:endParaRPr>
          </a:p>
        </p:txBody>
      </p:sp>
      <mc:AlternateContent xmlns:mc="http://schemas.openxmlformats.org/markup-compatibility/2006" xmlns:a14="http://schemas.microsoft.com/office/drawing/2010/main">
        <mc:Choice Requires="a14">
          <p:sp>
            <p:nvSpPr>
              <p:cNvPr id="111618" name="Rectangle 3"/>
              <p:cNvSpPr>
                <a:spLocks noGrp="1" noChangeArrowheads="1"/>
              </p:cNvSpPr>
              <p:nvPr>
                <p:ph type="body" idx="1"/>
              </p:nvPr>
            </p:nvSpPr>
            <p:spPr>
              <a:xfrm>
                <a:off x="533400" y="1487488"/>
                <a:ext cx="8051800" cy="5126037"/>
              </a:xfrm>
              <a:noFill/>
            </p:spPr>
            <p:txBody>
              <a:bodyPr/>
              <a:lstStyle/>
              <a:p>
                <a:pPr>
                  <a:buFont typeface="Wingdings" pitchFamily="2" charset="2"/>
                  <a:buChar char="q"/>
                </a:pPr>
                <a:r>
                  <a:rPr lang="en-US" altLang="zh-CN" dirty="0">
                    <a:ea typeface="宋体" charset="-122"/>
                  </a:rPr>
                  <a:t>Consider simple version, no optimization</a:t>
                </a:r>
              </a:p>
              <a:p>
                <a:pPr>
                  <a:buFont typeface="Wingdings" pitchFamily="2" charset="2"/>
                  <a:buChar char="q"/>
                </a:pPr>
                <a:r>
                  <a:rPr lang="en-US" altLang="zh-CN" dirty="0">
                    <a:ea typeface="宋体" charset="-122"/>
                  </a:rPr>
                  <a:t>Update after receiving a message</a:t>
                </a:r>
              </a:p>
              <a:p>
                <a:pPr lvl="1">
                  <a:buFont typeface="Courier New" panose="02070309020205020404" pitchFamily="49" charset="0"/>
                  <a:buChar char="o"/>
                </a:pPr>
                <a:r>
                  <a:rPr lang="en-US" altLang="zh-CN" dirty="0">
                    <a:ea typeface="宋体" charset="-122"/>
                  </a:rPr>
                  <a:t>assume B sends to A its current state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1">
                  <a:buFont typeface="Courier New" panose="02070309020205020404" pitchFamily="49" charset="0"/>
                  <a:buChar char="o"/>
                </a:pPr>
                <a:r>
                  <a:rPr lang="en-US" altLang="zh-CN" dirty="0">
                    <a:ea typeface="宋体" charset="-122"/>
                  </a:rPr>
                  <a:t>when A receives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3"/>
                <a:r>
                  <a:rPr lang="en-US" altLang="zh-CN" sz="2400" dirty="0">
                    <a:latin typeface="Times New Roman" charset="0"/>
                    <a:ea typeface="宋体" charset="-122"/>
                  </a:rPr>
                  <a:t>if S</a:t>
                </a:r>
                <a:r>
                  <a:rPr lang="en-US" altLang="zh-CN" sz="2400" baseline="30000" dirty="0">
                    <a:latin typeface="Times New Roman" charset="0"/>
                    <a:ea typeface="宋体" charset="-122"/>
                  </a:rPr>
                  <a:t>B  </a:t>
                </a:r>
                <a:r>
                  <a:rPr lang="en-US" altLang="zh-CN" sz="2400" dirty="0">
                    <a:latin typeface="Times New Roman" charset="0"/>
                    <a:ea typeface="宋体" charset="-122"/>
                    <a:sym typeface="Symbol" charset="2"/>
                  </a:rPr>
                  <a:t>&gt;</a:t>
                </a:r>
                <a:r>
                  <a:rPr lang="en-US" altLang="zh-CN" sz="2400" dirty="0">
                    <a:latin typeface="Times New Roman" charset="0"/>
                    <a:ea typeface="宋体" charset="-122"/>
                  </a:rPr>
                  <a:t> S</a:t>
                </a:r>
                <a:r>
                  <a:rPr lang="en-US" altLang="zh-CN" sz="2400" baseline="30000" dirty="0">
                    <a:latin typeface="Times New Roman" charset="0"/>
                    <a:ea typeface="宋体" charset="-122"/>
                  </a:rPr>
                  <a:t>A</a:t>
                </a:r>
                <a:r>
                  <a:rPr lang="en-US" altLang="zh-CN" sz="2400" dirty="0">
                    <a:latin typeface="Times New Roman" charset="0"/>
                    <a:ea typeface="宋体" charset="-122"/>
                  </a:rPr>
                  <a:t>, then  </a:t>
                </a:r>
                <a:br>
                  <a:rPr lang="en-US" altLang="zh-CN" sz="2400" dirty="0">
                    <a:latin typeface="Times New Roman" charset="0"/>
                    <a:ea typeface="宋体" charset="-122"/>
                  </a:rPr>
                </a:br>
                <a:r>
                  <a:rPr lang="en-US" altLang="zh-CN" sz="2400" b="1" dirty="0">
                    <a:solidFill>
                      <a:srgbClr val="FF0000"/>
                    </a:solidFill>
                    <a:latin typeface="Times New Roman" charset="0"/>
                    <a:ea typeface="宋体" charset="-122"/>
                  </a:rPr>
                  <a:t>// always update if a higher </a:t>
                </a:r>
                <a:r>
                  <a:rPr lang="en-US" altLang="zh-CN" sz="2400" b="1" dirty="0" err="1">
                    <a:solidFill>
                      <a:srgbClr val="FF0000"/>
                    </a:solidFill>
                    <a:latin typeface="Times New Roman" charset="0"/>
                    <a:ea typeface="宋体" charset="-122"/>
                  </a:rPr>
                  <a:t>seq</a:t>
                </a:r>
                <a:r>
                  <a:rPr lang="en-US" altLang="zh-CN" sz="2400" b="1" dirty="0">
                    <a:solidFill>
                      <a:srgbClr val="FF0000"/>
                    </a:solidFill>
                    <a:latin typeface="Times New Roman" charset="0"/>
                    <a:ea typeface="宋体" charset="-122"/>
                  </a:rPr>
                  <a:t>#</a:t>
                </a:r>
              </a:p>
              <a:p>
                <a:pPr lvl="4"/>
                <a:r>
                  <a:rPr lang="en-US" altLang="zh-CN" sz="2400" dirty="0">
                    <a:latin typeface="Times New Roman" charset="0"/>
                    <a:ea typeface="宋体" charset="-122"/>
                  </a:rPr>
                  <a:t>S</a:t>
                </a:r>
                <a:r>
                  <a:rPr lang="en-US" altLang="zh-CN" sz="2400" baseline="30000" dirty="0">
                    <a:latin typeface="Times New Roman" charset="0"/>
                    <a:ea typeface="宋体" charset="-122"/>
                  </a:rPr>
                  <a:t>A</a:t>
                </a:r>
                <a:r>
                  <a:rPr lang="en-US" altLang="zh-CN" sz="2400" dirty="0">
                    <a:latin typeface="Times New Roman" charset="0"/>
                    <a:ea typeface="宋体" charset="-122"/>
                  </a:rPr>
                  <a:t> = S</a:t>
                </a:r>
                <a:r>
                  <a:rPr lang="en-US" altLang="zh-CN" sz="2400" baseline="30000" dirty="0">
                    <a:latin typeface="Times New Roman" charset="0"/>
                    <a:ea typeface="宋体" charset="-122"/>
                  </a:rPr>
                  <a:t>B</a:t>
                </a:r>
              </a:p>
              <a:p>
                <a:pPr lvl="4"/>
                <a:r>
                  <a:rPr lang="en-US" altLang="zh-CN" sz="2400" dirty="0">
                    <a:latin typeface="Times New Roman" charset="0"/>
                    <a:ea typeface="宋体" charset="-122"/>
                  </a:rPr>
                  <a:t>if (d</a:t>
                </a:r>
                <a:r>
                  <a:rPr lang="en-US" altLang="zh-CN" sz="2400" baseline="30000" dirty="0">
                    <a:latin typeface="Times New Roman" charset="0"/>
                    <a:ea typeface="宋体" charset="-122"/>
                  </a:rPr>
                  <a:t>B</a:t>
                </a:r>
                <a:r>
                  <a:rPr lang="en-US" altLang="zh-CN" sz="2400" dirty="0">
                    <a:latin typeface="Times New Roman" charset="0"/>
                    <a:ea typeface="宋体" charset="-122"/>
                  </a:rPr>
                  <a:t> ==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sym typeface="Symbol" charset="2"/>
                  </a:rPr>
                  <a:t>;</a:t>
                </a:r>
                <a:r>
                  <a:rPr lang="en-US" altLang="zh-CN" sz="2400" dirty="0">
                    <a:latin typeface="Times New Roman" charset="0"/>
                    <a:ea typeface="宋体" charset="-122"/>
                  </a:rPr>
                  <a:t> else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a:t>
                </a:r>
              </a:p>
              <a:p>
                <a:pPr lvl="3"/>
                <a:r>
                  <a:rPr lang="en-US" altLang="zh-CN" sz="2400" dirty="0">
                    <a:latin typeface="Times New Roman" charset="0"/>
                    <a:ea typeface="宋体" charset="-122"/>
                  </a:rPr>
                  <a:t>else if S</a:t>
                </a:r>
                <a:r>
                  <a:rPr lang="en-US" altLang="zh-CN" sz="2400" baseline="30000" dirty="0">
                    <a:latin typeface="Times New Roman" charset="0"/>
                    <a:ea typeface="宋体" charset="-122"/>
                  </a:rPr>
                  <a:t>A </a:t>
                </a:r>
                <a:r>
                  <a:rPr lang="en-US" altLang="zh-CN" sz="2400" dirty="0">
                    <a:latin typeface="Times New Roman" charset="0"/>
                    <a:ea typeface="宋体" charset="-122"/>
                    <a:sym typeface="Symbol" charset="2"/>
                  </a:rPr>
                  <a:t>==</a:t>
                </a:r>
                <a:r>
                  <a:rPr lang="en-US" altLang="zh-CN" sz="2400" dirty="0">
                    <a:latin typeface="Times New Roman" charset="0"/>
                    <a:ea typeface="宋体" charset="-122"/>
                  </a:rPr>
                  <a:t> S</a:t>
                </a:r>
                <a:r>
                  <a:rPr lang="en-US" altLang="zh-CN" sz="2400" baseline="30000" dirty="0">
                    <a:latin typeface="Times New Roman" charset="0"/>
                    <a:ea typeface="宋体" charset="-122"/>
                  </a:rPr>
                  <a:t>B</a:t>
                </a:r>
                <a:r>
                  <a:rPr lang="en-US" altLang="zh-CN" sz="2400" dirty="0">
                    <a:latin typeface="Times New Roman" charset="0"/>
                    <a:ea typeface="宋体" charset="-122"/>
                  </a:rPr>
                  <a:t>, then</a:t>
                </a:r>
              </a:p>
              <a:p>
                <a:pPr lvl="4"/>
                <a:r>
                  <a:rPr lang="en-US" altLang="zh-CN" sz="2400" dirty="0">
                    <a:latin typeface="Times New Roman" charset="0"/>
                    <a:ea typeface="宋体" charset="-122"/>
                  </a:rPr>
                  <a:t>if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&gt; d</a:t>
                </a:r>
                <a:r>
                  <a:rPr lang="en-US" altLang="zh-CN" sz="2400" baseline="30000" dirty="0">
                    <a:latin typeface="Times New Roman" charset="0"/>
                    <a:ea typeface="宋体" charset="-122"/>
                  </a:rPr>
                  <a:t>B</a:t>
                </a:r>
                <a:r>
                  <a:rPr lang="en-US" altLang="zh-CN" sz="2400" dirty="0">
                    <a:latin typeface="Times New Roman" charset="0"/>
                    <a:ea typeface="宋体" charset="-122"/>
                  </a:rPr>
                  <a:t> + d(A,B) </a:t>
                </a:r>
                <a:br>
                  <a:rPr lang="en-US" altLang="zh-CN" sz="2400" dirty="0">
                    <a:latin typeface="Times New Roman" charset="0"/>
                    <a:ea typeface="宋体" charset="-122"/>
                  </a:rPr>
                </a:br>
                <a:r>
                  <a:rPr lang="en-US" altLang="zh-CN" b="1" dirty="0">
                    <a:solidFill>
                      <a:srgbClr val="FF0000"/>
                    </a:solidFill>
                    <a:latin typeface="Times New Roman" charset="0"/>
                    <a:ea typeface="宋体" charset="-122"/>
                  </a:rPr>
                  <a:t>// update for the same </a:t>
                </a:r>
                <a:r>
                  <a:rPr lang="en-US" altLang="zh-CN" b="1" dirty="0" err="1">
                    <a:solidFill>
                      <a:srgbClr val="FF0000"/>
                    </a:solidFill>
                    <a:latin typeface="Times New Roman" charset="0"/>
                    <a:ea typeface="宋体" charset="-122"/>
                  </a:rPr>
                  <a:t>seq</a:t>
                </a:r>
                <a:r>
                  <a:rPr lang="en-US" altLang="zh-CN" b="1" dirty="0">
                    <a:solidFill>
                      <a:srgbClr val="FF0000"/>
                    </a:solidFill>
                    <a:latin typeface="Times New Roman" charset="0"/>
                    <a:ea typeface="宋体" charset="-122"/>
                  </a:rPr>
                  <a:t># only if better route </a:t>
                </a:r>
                <a:br>
                  <a:rPr lang="en-US" altLang="zh-CN" b="1" dirty="0">
                    <a:solidFill>
                      <a:srgbClr val="FF0000"/>
                    </a:solidFill>
                    <a:latin typeface="Times New Roman" charset="0"/>
                    <a:ea typeface="宋体" charset="-122"/>
                  </a:rPr>
                </a:br>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 and uses B as next hop</a:t>
                </a:r>
                <a:endParaRPr lang="en-US" altLang="en-US" sz="2400" dirty="0">
                  <a:latin typeface="Times New Roman" charset="0"/>
                  <a:ea typeface="宋体" charset="-122"/>
                </a:endParaRPr>
              </a:p>
            </p:txBody>
          </p:sp>
        </mc:Choice>
        <mc:Fallback xmlns="">
          <p:sp>
            <p:nvSpPr>
              <p:cNvPr id="111618"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787" t="-1235" b="-2963"/>
                </a:stretch>
              </a:blipFill>
            </p:spPr>
            <p:txBody>
              <a:bodyPr/>
              <a:lstStyle/>
              <a:p>
                <a:r>
                  <a:rPr lang="en-US">
                    <a:noFill/>
                  </a:rPr>
                  <a:t> </a:t>
                </a:r>
              </a:p>
            </p:txBody>
          </p:sp>
        </mc:Fallback>
      </mc:AlternateContent>
      <p:grpSp>
        <p:nvGrpSpPr>
          <p:cNvPr id="111619" name="Group 4"/>
          <p:cNvGrpSpPr>
            <a:grpSpLocks/>
          </p:cNvGrpSpPr>
          <p:nvPr/>
        </p:nvGrpSpPr>
        <p:grpSpPr bwMode="auto">
          <a:xfrm>
            <a:off x="5772150" y="561975"/>
            <a:ext cx="2843213" cy="568325"/>
            <a:chOff x="3222" y="1424"/>
            <a:chExt cx="1791" cy="358"/>
          </a:xfrm>
        </p:grpSpPr>
        <p:sp>
          <p:nvSpPr>
            <p:cNvPr id="111622"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1623"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1624"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11620"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1621"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Tree>
    <p:extLst>
      <p:ext uri="{BB962C8B-B14F-4D97-AF65-F5344CB8AC3E}">
        <p14:creationId xmlns:p14="http://schemas.microsoft.com/office/powerpoint/2010/main" val="148889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13</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2" name="Rectangle 1"/>
          <p:cNvSpPr/>
          <p:nvPr/>
        </p:nvSpPr>
        <p:spPr>
          <a:xfrm>
            <a:off x="850129" y="5564613"/>
            <a:ext cx="7708084" cy="830997"/>
          </a:xfrm>
          <a:prstGeom prst="rect">
            <a:avLst/>
          </a:prstGeom>
        </p:spPr>
        <p:txBody>
          <a:bodyPr wrap="square">
            <a:spAutoFit/>
          </a:bodyPr>
          <a:lstStyle/>
          <a:p>
            <a:r>
              <a:rPr lang="en-US" altLang="zh-CN" dirty="0">
                <a:ea typeface="宋体" charset="-122"/>
              </a:rPr>
              <a:t>Exercise: update process after D increases its </a:t>
            </a:r>
            <a:r>
              <a:rPr lang="en-US" altLang="zh-CN" dirty="0" err="1">
                <a:ea typeface="宋体" charset="-122"/>
              </a:rPr>
              <a:t>seq</a:t>
            </a:r>
            <a:r>
              <a:rPr lang="en-US" altLang="zh-CN" dirty="0">
                <a:ea typeface="宋体" charset="-122"/>
              </a:rPr>
              <a:t># to next even number.</a:t>
            </a:r>
          </a:p>
        </p:txBody>
      </p:sp>
    </p:spTree>
    <p:extLst>
      <p:ext uri="{BB962C8B-B14F-4D97-AF65-F5344CB8AC3E}">
        <p14:creationId xmlns:p14="http://schemas.microsoft.com/office/powerpoint/2010/main" val="239221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0"/>
            <a:ext cx="8326821" cy="1143000"/>
          </a:xfrm>
        </p:spPr>
        <p:txBody>
          <a:bodyPr/>
          <a:lstStyle/>
          <a:p>
            <a:r>
              <a:rPr lang="en-US" altLang="zh-CN" sz="3600" dirty="0">
                <a:ea typeface="宋体" charset="-122"/>
              </a:rPr>
              <a:t>Claim: </a:t>
            </a:r>
            <a:r>
              <a:rPr lang="en-US" altLang="zh-CN" sz="3600">
                <a:ea typeface="宋体" charset="-122"/>
              </a:rPr>
              <a:t>DSDV will NEVER Form a Loop</a:t>
            </a:r>
            <a:endParaRPr lang="en-US" altLang="en-US" sz="3600" dirty="0">
              <a:ea typeface="ＭＳ Ｐゴシック" charset="-128"/>
            </a:endParaRPr>
          </a:p>
        </p:txBody>
      </p:sp>
      <p:sp>
        <p:nvSpPr>
          <p:cNvPr id="115714" name="Rectangle 3"/>
          <p:cNvSpPr>
            <a:spLocks noGrp="1" noChangeArrowheads="1"/>
          </p:cNvSpPr>
          <p:nvPr>
            <p:ph type="body" idx="1"/>
          </p:nvPr>
        </p:nvSpPr>
        <p:spPr>
          <a:xfrm>
            <a:off x="533400" y="1314450"/>
            <a:ext cx="8051800" cy="5141913"/>
          </a:xfrm>
        </p:spPr>
        <p:txBody>
          <a:bodyPr/>
          <a:lstStyle/>
          <a:p>
            <a:pPr>
              <a:buFont typeface="Wingdings" pitchFamily="2" charset="2"/>
              <a:buChar char="q"/>
            </a:pPr>
            <a:r>
              <a:rPr lang="en-US" altLang="zh-CN" dirty="0">
                <a:ea typeface="宋体" charset="-122"/>
              </a:rPr>
              <a:t>Initially no loop (no one has next hop so no loop)</a:t>
            </a:r>
          </a:p>
          <a:p>
            <a:pPr>
              <a:buFont typeface="Wingdings" pitchFamily="2" charset="2"/>
              <a:buChar char="q"/>
            </a:pPr>
            <a:r>
              <a:rPr lang="en-US" altLang="zh-CN" dirty="0">
                <a:ea typeface="宋体" charset="-122"/>
              </a:rPr>
              <a:t>Derive contradiction if a loop forms after a node processes an update, </a:t>
            </a:r>
          </a:p>
          <a:p>
            <a:pPr lvl="1">
              <a:buFont typeface="Courier New" panose="02070309020205020404" pitchFamily="49" charset="0"/>
              <a:buChar char="o"/>
            </a:pPr>
            <a:r>
              <a:rPr lang="en-US" altLang="zh-CN" dirty="0">
                <a:ea typeface="宋体" charset="-122"/>
              </a:rPr>
              <a:t>e.g., when A receives the</a:t>
            </a:r>
            <a:br>
              <a:rPr lang="en-US" altLang="zh-CN" dirty="0">
                <a:ea typeface="宋体" charset="-122"/>
              </a:rPr>
            </a:br>
            <a:r>
              <a:rPr lang="en-US" altLang="zh-CN" dirty="0">
                <a:ea typeface="宋体" charset="-122"/>
              </a:rPr>
              <a:t>update from B, A decides </a:t>
            </a:r>
            <a:br>
              <a:rPr lang="en-US" altLang="zh-CN" dirty="0">
                <a:ea typeface="宋体" charset="-122"/>
              </a:rPr>
            </a:br>
            <a:r>
              <a:rPr lang="en-US" altLang="zh-CN" dirty="0">
                <a:ea typeface="宋体" charset="-122"/>
              </a:rPr>
              <a:t>to use B as next hop and </a:t>
            </a:r>
            <a:br>
              <a:rPr lang="en-US" altLang="zh-CN" dirty="0">
                <a:ea typeface="宋体" charset="-122"/>
              </a:rPr>
            </a:br>
            <a:r>
              <a:rPr lang="en-US" altLang="zh-CN" dirty="0">
                <a:ea typeface="宋体" charset="-122"/>
              </a:rPr>
              <a:t>forms a loop</a:t>
            </a:r>
          </a:p>
        </p:txBody>
      </p:sp>
      <p:sp>
        <p:nvSpPr>
          <p:cNvPr id="425988" name="Freeform 4"/>
          <p:cNvSpPr>
            <a:spLocks/>
          </p:cNvSpPr>
          <p:nvPr/>
        </p:nvSpPr>
        <p:spPr bwMode="auto">
          <a:xfrm>
            <a:off x="5737225" y="3863975"/>
            <a:ext cx="1389063" cy="182563"/>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425989" name="Freeform 5"/>
          <p:cNvSpPr>
            <a:spLocks/>
          </p:cNvSpPr>
          <p:nvPr/>
        </p:nvSpPr>
        <p:spPr bwMode="auto">
          <a:xfrm>
            <a:off x="5672138" y="364966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2" name="Group 6"/>
          <p:cNvGrpSpPr>
            <a:grpSpLocks/>
          </p:cNvGrpSpPr>
          <p:nvPr/>
        </p:nvGrpSpPr>
        <p:grpSpPr bwMode="auto">
          <a:xfrm>
            <a:off x="5238750" y="3895725"/>
            <a:ext cx="2408238" cy="1970088"/>
            <a:chOff x="1208" y="2888"/>
            <a:chExt cx="1517" cy="1241"/>
          </a:xfrm>
        </p:grpSpPr>
        <p:sp>
          <p:nvSpPr>
            <p:cNvPr id="115720"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1"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2"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3"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4"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5"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6"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7"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5728"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5729"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30"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426002" name="Text Box 18"/>
          <p:cNvSpPr txBox="1">
            <a:spLocks noChangeArrowheads="1"/>
          </p:cNvSpPr>
          <p:nvPr/>
        </p:nvSpPr>
        <p:spPr bwMode="auto">
          <a:xfrm>
            <a:off x="6208713" y="332898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1571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09E0761-84EE-DA44-ABF6-50F5A267746F}" type="slidenum">
              <a:rPr lang="en-US" altLang="en-US" sz="1400">
                <a:solidFill>
                  <a:srgbClr val="000000"/>
                </a:solidFill>
                <a:latin typeface="Times New Roman" charset="0"/>
              </a:rPr>
              <a:pPr/>
              <a:t>14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539706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60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25989" grpId="0" animBg="1"/>
      <p:bldP spid="4260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a:ea typeface="宋体" charset="-122"/>
              </a:rPr>
              <a:t>Technique: Global Invariants</a:t>
            </a:r>
            <a:endParaRPr lang="en-US" altLang="en-US">
              <a:ea typeface="ＭＳ Ｐゴシック" charset="-128"/>
            </a:endParaRPr>
          </a:p>
        </p:txBody>
      </p:sp>
      <p:sp>
        <p:nvSpPr>
          <p:cNvPr id="117762" name="Rectangle 3"/>
          <p:cNvSpPr>
            <a:spLocks noGrp="1" noChangeArrowheads="1"/>
          </p:cNvSpPr>
          <p:nvPr>
            <p:ph type="body" idx="1"/>
          </p:nvPr>
        </p:nvSpPr>
        <p:spPr/>
        <p:txBody>
          <a:bodyPr/>
          <a:lstStyle/>
          <a:p>
            <a:pPr>
              <a:buFont typeface="Wingdings" pitchFamily="2" charset="2"/>
              <a:buChar char="q"/>
            </a:pPr>
            <a:r>
              <a:rPr lang="en-US" altLang="zh-CN" dirty="0">
                <a:solidFill>
                  <a:srgbClr val="FF0000"/>
                </a:solidFill>
                <a:ea typeface="宋体" charset="-122"/>
              </a:rPr>
              <a:t>Global Invariant</a:t>
            </a:r>
            <a:r>
              <a:rPr lang="en-US" altLang="zh-CN" dirty="0">
                <a:ea typeface="宋体" charset="-122"/>
              </a:rPr>
              <a:t> is a very effective method in understanding </a:t>
            </a:r>
            <a:r>
              <a:rPr lang="en-US" altLang="zh-CN" dirty="0">
                <a:solidFill>
                  <a:srgbClr val="FF0000"/>
                </a:solidFill>
                <a:ea typeface="宋体" charset="-122"/>
              </a:rPr>
              <a:t>safety</a:t>
            </a:r>
            <a:r>
              <a:rPr lang="en-US" altLang="zh-CN" dirty="0">
                <a:ea typeface="宋体" charset="-122"/>
              </a:rPr>
              <a:t> of distributed asynchronous protocols</a:t>
            </a:r>
          </a:p>
          <a:p>
            <a:pPr>
              <a:buFont typeface="Wingdings" pitchFamily="2" charset="2"/>
              <a:buChar char="q"/>
            </a:pPr>
            <a:r>
              <a:rPr lang="en-US" altLang="zh-CN" dirty="0">
                <a:ea typeface="宋体" charset="-122"/>
              </a:rPr>
              <a:t>Invariants are defined over the states of the distributed nodes</a:t>
            </a:r>
          </a:p>
          <a:p>
            <a:endParaRPr lang="en-US" altLang="zh-CN" dirty="0">
              <a:ea typeface="宋体" charset="-122"/>
            </a:endParaRPr>
          </a:p>
          <a:p>
            <a:endParaRPr lang="en-US" altLang="zh-CN" dirty="0">
              <a:ea typeface="宋体" charset="-122"/>
            </a:endParaRPr>
          </a:p>
          <a:p>
            <a:pPr>
              <a:buFont typeface="Wingdings" pitchFamily="2" charset="2"/>
              <a:buChar char="q"/>
            </a:pPr>
            <a:r>
              <a:rPr lang="en-US" altLang="zh-CN" dirty="0">
                <a:ea typeface="宋体" charset="-122"/>
              </a:rPr>
              <a:t>Consider any node B. </a:t>
            </a:r>
          </a:p>
          <a:p>
            <a:pPr>
              <a:buFont typeface="Wingdings" pitchFamily="2" charset="2"/>
              <a:buChar char="q"/>
            </a:pPr>
            <a:r>
              <a:rPr lang="en-US" altLang="zh-CN" dirty="0">
                <a:ea typeface="宋体" charset="-122"/>
              </a:rPr>
              <a:t>Let’s identify some invariants over the state of node B, i.e.,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endParaRPr lang="en-US" altLang="en-US" dirty="0">
              <a:ea typeface="ＭＳ Ｐゴシック" charset="-128"/>
            </a:endParaRPr>
          </a:p>
        </p:txBody>
      </p:sp>
      <p:sp>
        <p:nvSpPr>
          <p:cNvPr id="11776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5A0703E-13C7-9444-80A7-958B5F4FD04F}" type="slidenum">
              <a:rPr lang="en-US" altLang="en-US" sz="1400">
                <a:solidFill>
                  <a:srgbClr val="000000"/>
                </a:solidFill>
                <a:latin typeface="Times New Roman" charset="0"/>
              </a:rPr>
              <a:pPr/>
              <a:t>15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97225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zh-CN">
                <a:ea typeface="宋体" charset="-122"/>
              </a:rPr>
              <a:t>Invariants of a Single Node B</a:t>
            </a:r>
            <a:endParaRPr lang="en-US" altLang="en-US">
              <a:ea typeface="ＭＳ Ｐゴシック" charset="-128"/>
            </a:endParaRPr>
          </a:p>
        </p:txBody>
      </p:sp>
      <p:sp>
        <p:nvSpPr>
          <p:cNvPr id="42803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Some invariants about the state of a node B</a:t>
            </a:r>
          </a:p>
          <a:p>
            <a:pPr lvl="1">
              <a:buFont typeface="Courier New" panose="02070309020205020404" pitchFamily="49" charset="0"/>
              <a:buChar char="o"/>
            </a:pPr>
            <a:r>
              <a:rPr lang="en-US" altLang="zh-CN" dirty="0">
                <a:ea typeface="宋体" charset="-122"/>
              </a:rPr>
              <a:t>[I1] S</a:t>
            </a:r>
            <a:r>
              <a:rPr lang="en-US" altLang="zh-CN" baseline="30000" dirty="0">
                <a:ea typeface="宋体" charset="-122"/>
              </a:rPr>
              <a:t>B</a:t>
            </a:r>
            <a:r>
              <a:rPr lang="en-US" altLang="zh-CN" dirty="0">
                <a:ea typeface="宋体" charset="-122"/>
              </a:rPr>
              <a:t> is non-decreasing</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Courier New" panose="02070309020205020404" pitchFamily="49" charset="0"/>
              <a:buChar char="o"/>
            </a:pPr>
            <a:r>
              <a:rPr lang="en-US" altLang="zh-CN" dirty="0">
                <a:ea typeface="宋体" charset="-122"/>
              </a:rPr>
              <a:t>[I2] d</a:t>
            </a:r>
            <a:r>
              <a:rPr lang="en-US" altLang="zh-CN" baseline="30000" dirty="0">
                <a:ea typeface="宋体" charset="-122"/>
              </a:rPr>
              <a:t>B</a:t>
            </a:r>
            <a:r>
              <a:rPr lang="en-US" altLang="zh-CN" dirty="0">
                <a:ea typeface="宋体" charset="-122"/>
              </a:rPr>
              <a:t> is non-increasing </a:t>
            </a:r>
            <a:br>
              <a:rPr lang="en-US" altLang="zh-CN" dirty="0">
                <a:ea typeface="宋体" charset="-122"/>
              </a:rPr>
            </a:br>
            <a:r>
              <a:rPr lang="en-US" altLang="zh-CN" dirty="0">
                <a:ea typeface="宋体" charset="-122"/>
              </a:rPr>
              <a:t>for the same </a:t>
            </a:r>
            <a:br>
              <a:rPr lang="en-US" altLang="zh-CN" dirty="0">
                <a:ea typeface="宋体" charset="-122"/>
              </a:rPr>
            </a:br>
            <a:r>
              <a:rPr lang="en-US" altLang="zh-CN" dirty="0">
                <a:ea typeface="宋体" charset="-122"/>
              </a:rPr>
              <a:t>sequence number</a:t>
            </a:r>
            <a:endParaRPr lang="en-US" altLang="en-US" dirty="0">
              <a:ea typeface="ＭＳ Ｐゴシック" charset="-128"/>
            </a:endParaRPr>
          </a:p>
        </p:txBody>
      </p:sp>
      <p:sp>
        <p:nvSpPr>
          <p:cNvPr id="428036" name="Line 4"/>
          <p:cNvSpPr>
            <a:spLocks noChangeShapeType="1"/>
          </p:cNvSpPr>
          <p:nvPr/>
        </p:nvSpPr>
        <p:spPr bwMode="auto">
          <a:xfrm>
            <a:off x="6205538" y="21224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7" name="Line 5"/>
          <p:cNvSpPr>
            <a:spLocks noChangeShapeType="1"/>
          </p:cNvSpPr>
          <p:nvPr/>
        </p:nvSpPr>
        <p:spPr bwMode="auto">
          <a:xfrm>
            <a:off x="7278688" y="2100263"/>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8" name="Line 6"/>
          <p:cNvSpPr>
            <a:spLocks noChangeShapeType="1"/>
          </p:cNvSpPr>
          <p:nvPr/>
        </p:nvSpPr>
        <p:spPr bwMode="auto">
          <a:xfrm>
            <a:off x="7875588" y="21097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nvGrpSpPr>
          <p:cNvPr id="2" name="Group 7"/>
          <p:cNvGrpSpPr>
            <a:grpSpLocks/>
          </p:cNvGrpSpPr>
          <p:nvPr/>
        </p:nvGrpSpPr>
        <p:grpSpPr bwMode="auto">
          <a:xfrm>
            <a:off x="5313363" y="2173288"/>
            <a:ext cx="3373437" cy="950912"/>
            <a:chOff x="3347" y="1369"/>
            <a:chExt cx="2125" cy="599"/>
          </a:xfrm>
        </p:grpSpPr>
        <p:sp>
          <p:nvSpPr>
            <p:cNvPr id="119848" name="Line 8"/>
            <p:cNvSpPr>
              <a:spLocks noChangeShapeType="1"/>
            </p:cNvSpPr>
            <p:nvPr/>
          </p:nvSpPr>
          <p:spPr bwMode="auto">
            <a:xfrm>
              <a:off x="3347" y="1968"/>
              <a:ext cx="5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9" name="Line 9"/>
            <p:cNvSpPr>
              <a:spLocks noChangeShapeType="1"/>
            </p:cNvSpPr>
            <p:nvPr/>
          </p:nvSpPr>
          <p:spPr bwMode="auto">
            <a:xfrm>
              <a:off x="3902" y="1833"/>
              <a:ext cx="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0" name="Line 10"/>
            <p:cNvSpPr>
              <a:spLocks noChangeShapeType="1"/>
            </p:cNvSpPr>
            <p:nvPr/>
          </p:nvSpPr>
          <p:spPr bwMode="auto">
            <a:xfrm flipV="1">
              <a:off x="4581" y="1627"/>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1" name="Line 11"/>
            <p:cNvSpPr>
              <a:spLocks noChangeShapeType="1"/>
            </p:cNvSpPr>
            <p:nvPr/>
          </p:nvSpPr>
          <p:spPr bwMode="auto">
            <a:xfrm flipV="1">
              <a:off x="4577" y="1604"/>
              <a:ext cx="381"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2" name="Line 12"/>
            <p:cNvSpPr>
              <a:spLocks noChangeShapeType="1"/>
            </p:cNvSpPr>
            <p:nvPr/>
          </p:nvSpPr>
          <p:spPr bwMode="auto">
            <a:xfrm flipV="1">
              <a:off x="4958" y="1379"/>
              <a:ext cx="0"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3" name="Line 13"/>
            <p:cNvSpPr>
              <a:spLocks noChangeShapeType="1"/>
            </p:cNvSpPr>
            <p:nvPr/>
          </p:nvSpPr>
          <p:spPr bwMode="auto">
            <a:xfrm>
              <a:off x="4968" y="1369"/>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4" name="Line 14"/>
            <p:cNvSpPr>
              <a:spLocks noChangeShapeType="1"/>
            </p:cNvSpPr>
            <p:nvPr/>
          </p:nvSpPr>
          <p:spPr bwMode="auto">
            <a:xfrm flipV="1">
              <a:off x="3909" y="1851"/>
              <a:ext cx="0" cy="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3" name="Group 15"/>
          <p:cNvGrpSpPr>
            <a:grpSpLocks/>
          </p:cNvGrpSpPr>
          <p:nvPr/>
        </p:nvGrpSpPr>
        <p:grpSpPr bwMode="auto">
          <a:xfrm>
            <a:off x="5257800" y="4392613"/>
            <a:ext cx="3463925" cy="1835150"/>
            <a:chOff x="3312" y="2767"/>
            <a:chExt cx="2182" cy="1156"/>
          </a:xfrm>
        </p:grpSpPr>
        <p:sp>
          <p:nvSpPr>
            <p:cNvPr id="119820" name="Line 16"/>
            <p:cNvSpPr>
              <a:spLocks noChangeShapeType="1"/>
            </p:cNvSpPr>
            <p:nvPr/>
          </p:nvSpPr>
          <p:spPr bwMode="auto">
            <a:xfrm>
              <a:off x="3312" y="312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1" name="Line 17"/>
            <p:cNvSpPr>
              <a:spLocks noChangeShapeType="1"/>
            </p:cNvSpPr>
            <p:nvPr/>
          </p:nvSpPr>
          <p:spPr bwMode="auto">
            <a:xfrm>
              <a:off x="3466" y="3117"/>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2" name="Line 18"/>
            <p:cNvSpPr>
              <a:spLocks noChangeShapeType="1"/>
            </p:cNvSpPr>
            <p:nvPr/>
          </p:nvSpPr>
          <p:spPr bwMode="auto">
            <a:xfrm>
              <a:off x="3466" y="321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3" name="Line 19"/>
            <p:cNvSpPr>
              <a:spLocks noChangeShapeType="1"/>
            </p:cNvSpPr>
            <p:nvPr/>
          </p:nvSpPr>
          <p:spPr bwMode="auto">
            <a:xfrm flipH="1">
              <a:off x="3558" y="3199"/>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4" name="Line 20"/>
            <p:cNvSpPr>
              <a:spLocks noChangeShapeType="1"/>
            </p:cNvSpPr>
            <p:nvPr/>
          </p:nvSpPr>
          <p:spPr bwMode="auto">
            <a:xfrm>
              <a:off x="3559" y="3353"/>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5" name="Line 21"/>
            <p:cNvSpPr>
              <a:spLocks noChangeShapeType="1"/>
            </p:cNvSpPr>
            <p:nvPr/>
          </p:nvSpPr>
          <p:spPr bwMode="auto">
            <a:xfrm>
              <a:off x="3672" y="335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6" name="Line 22"/>
            <p:cNvSpPr>
              <a:spLocks noChangeShapeType="1"/>
            </p:cNvSpPr>
            <p:nvPr/>
          </p:nvSpPr>
          <p:spPr bwMode="auto">
            <a:xfrm>
              <a:off x="3672" y="349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7" name="Line 23"/>
            <p:cNvSpPr>
              <a:spLocks noChangeShapeType="1"/>
            </p:cNvSpPr>
            <p:nvPr/>
          </p:nvSpPr>
          <p:spPr bwMode="auto">
            <a:xfrm>
              <a:off x="3754" y="3487"/>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8" name="Line 24"/>
            <p:cNvSpPr>
              <a:spLocks noChangeShapeType="1"/>
            </p:cNvSpPr>
            <p:nvPr/>
          </p:nvSpPr>
          <p:spPr bwMode="auto">
            <a:xfrm flipV="1">
              <a:off x="3765" y="3610"/>
              <a:ext cx="133" cy="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9" name="Line 25"/>
            <p:cNvSpPr>
              <a:spLocks noChangeShapeType="1"/>
            </p:cNvSpPr>
            <p:nvPr/>
          </p:nvSpPr>
          <p:spPr bwMode="auto">
            <a:xfrm flipH="1" flipV="1">
              <a:off x="3898" y="2787"/>
              <a:ext cx="10" cy="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0" name="Line 26"/>
            <p:cNvSpPr>
              <a:spLocks noChangeShapeType="1"/>
            </p:cNvSpPr>
            <p:nvPr/>
          </p:nvSpPr>
          <p:spPr bwMode="auto">
            <a:xfrm flipV="1">
              <a:off x="3919" y="2767"/>
              <a:ext cx="658"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1" name="Line 27"/>
            <p:cNvSpPr>
              <a:spLocks noChangeShapeType="1"/>
            </p:cNvSpPr>
            <p:nvPr/>
          </p:nvSpPr>
          <p:spPr bwMode="auto">
            <a:xfrm>
              <a:off x="4448" y="277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2" name="Line 28"/>
            <p:cNvSpPr>
              <a:spLocks noChangeShapeType="1"/>
            </p:cNvSpPr>
            <p:nvPr/>
          </p:nvSpPr>
          <p:spPr bwMode="auto">
            <a:xfrm>
              <a:off x="4592" y="294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3" name="Line 29"/>
            <p:cNvSpPr>
              <a:spLocks noChangeShapeType="1"/>
            </p:cNvSpPr>
            <p:nvPr/>
          </p:nvSpPr>
          <p:spPr bwMode="auto">
            <a:xfrm flipH="1">
              <a:off x="4684" y="2925"/>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4" name="Line 30"/>
            <p:cNvSpPr>
              <a:spLocks noChangeShapeType="1"/>
            </p:cNvSpPr>
            <p:nvPr/>
          </p:nvSpPr>
          <p:spPr bwMode="auto">
            <a:xfrm>
              <a:off x="4685" y="307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5" name="Line 31"/>
            <p:cNvSpPr>
              <a:spLocks noChangeShapeType="1"/>
            </p:cNvSpPr>
            <p:nvPr/>
          </p:nvSpPr>
          <p:spPr bwMode="auto">
            <a:xfrm>
              <a:off x="4798" y="307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6" name="Line 32"/>
            <p:cNvSpPr>
              <a:spLocks noChangeShapeType="1"/>
            </p:cNvSpPr>
            <p:nvPr/>
          </p:nvSpPr>
          <p:spPr bwMode="auto">
            <a:xfrm>
              <a:off x="4798" y="3223"/>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7" name="Line 33"/>
            <p:cNvSpPr>
              <a:spLocks noChangeShapeType="1"/>
            </p:cNvSpPr>
            <p:nvPr/>
          </p:nvSpPr>
          <p:spPr bwMode="auto">
            <a:xfrm>
              <a:off x="4880" y="32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8" name="Line 34"/>
            <p:cNvSpPr>
              <a:spLocks noChangeShapeType="1"/>
            </p:cNvSpPr>
            <p:nvPr/>
          </p:nvSpPr>
          <p:spPr bwMode="auto">
            <a:xfrm>
              <a:off x="4876" y="3341"/>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9" name="Line 35"/>
            <p:cNvSpPr>
              <a:spLocks noChangeShapeType="1"/>
            </p:cNvSpPr>
            <p:nvPr/>
          </p:nvSpPr>
          <p:spPr bwMode="auto">
            <a:xfrm>
              <a:off x="4964" y="342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0" name="Line 36"/>
            <p:cNvSpPr>
              <a:spLocks noChangeShapeType="1"/>
            </p:cNvSpPr>
            <p:nvPr/>
          </p:nvSpPr>
          <p:spPr bwMode="auto">
            <a:xfrm>
              <a:off x="5128" y="3419"/>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1" name="Line 37"/>
            <p:cNvSpPr>
              <a:spLocks noChangeShapeType="1"/>
            </p:cNvSpPr>
            <p:nvPr/>
          </p:nvSpPr>
          <p:spPr bwMode="auto">
            <a:xfrm>
              <a:off x="5128" y="3521"/>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2" name="Line 38"/>
            <p:cNvSpPr>
              <a:spLocks noChangeShapeType="1"/>
            </p:cNvSpPr>
            <p:nvPr/>
          </p:nvSpPr>
          <p:spPr bwMode="auto">
            <a:xfrm flipH="1">
              <a:off x="5220" y="3501"/>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3" name="Line 39"/>
            <p:cNvSpPr>
              <a:spLocks noChangeShapeType="1"/>
            </p:cNvSpPr>
            <p:nvPr/>
          </p:nvSpPr>
          <p:spPr bwMode="auto">
            <a:xfrm>
              <a:off x="5221" y="365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4" name="Line 40"/>
            <p:cNvSpPr>
              <a:spLocks noChangeShapeType="1"/>
            </p:cNvSpPr>
            <p:nvPr/>
          </p:nvSpPr>
          <p:spPr bwMode="auto">
            <a:xfrm>
              <a:off x="5334" y="365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5" name="Line 41"/>
            <p:cNvSpPr>
              <a:spLocks noChangeShapeType="1"/>
            </p:cNvSpPr>
            <p:nvPr/>
          </p:nvSpPr>
          <p:spPr bwMode="auto">
            <a:xfrm>
              <a:off x="5334" y="3799"/>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6" name="Line 42"/>
            <p:cNvSpPr>
              <a:spLocks noChangeShapeType="1"/>
            </p:cNvSpPr>
            <p:nvPr/>
          </p:nvSpPr>
          <p:spPr bwMode="auto">
            <a:xfrm>
              <a:off x="5416" y="3789"/>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7" name="Line 43"/>
            <p:cNvSpPr>
              <a:spLocks noChangeShapeType="1"/>
            </p:cNvSpPr>
            <p:nvPr/>
          </p:nvSpPr>
          <p:spPr bwMode="auto">
            <a:xfrm>
              <a:off x="5412" y="391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4" name="Group 44"/>
          <p:cNvGrpSpPr>
            <a:grpSpLocks/>
          </p:cNvGrpSpPr>
          <p:nvPr/>
        </p:nvGrpSpPr>
        <p:grpSpPr bwMode="auto">
          <a:xfrm>
            <a:off x="4767263" y="3024188"/>
            <a:ext cx="4181475" cy="457200"/>
            <a:chOff x="3003" y="1905"/>
            <a:chExt cx="2634" cy="288"/>
          </a:xfrm>
        </p:grpSpPr>
        <p:sp>
          <p:nvSpPr>
            <p:cNvPr id="119818" name="Line 45"/>
            <p:cNvSpPr>
              <a:spLocks noChangeShapeType="1"/>
            </p:cNvSpPr>
            <p:nvPr/>
          </p:nvSpPr>
          <p:spPr bwMode="auto">
            <a:xfrm>
              <a:off x="3003" y="2181"/>
              <a:ext cx="263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19" name="Text Box 46"/>
            <p:cNvSpPr txBox="1">
              <a:spLocks noChangeArrowheads="1"/>
            </p:cNvSpPr>
            <p:nvPr/>
          </p:nvSpPr>
          <p:spPr bwMode="auto">
            <a:xfrm>
              <a:off x="5133" y="1905"/>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time</a:t>
              </a:r>
              <a:endParaRPr lang="en-US" altLang="en-US">
                <a:solidFill>
                  <a:srgbClr val="000000"/>
                </a:solidFill>
                <a:latin typeface="Times New Roman" charset="0"/>
              </a:endParaRPr>
            </a:p>
          </p:txBody>
        </p:sp>
      </p:grpSp>
      <p:sp>
        <p:nvSpPr>
          <p:cNvPr id="11981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E276D79-ECFA-FC45-B9CC-574D4DFC5600}" type="slidenum">
              <a:rPr lang="en-US" altLang="en-US" sz="1400">
                <a:solidFill>
                  <a:srgbClr val="000000"/>
                </a:solidFill>
                <a:latin typeface="Times New Roman" charset="0"/>
              </a:rPr>
              <a:pPr/>
              <a:t>16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318171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80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80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428037" grpId="0" animBg="1"/>
      <p:bldP spid="4280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42863"/>
            <a:ext cx="8024813" cy="1143000"/>
          </a:xfrm>
        </p:spPr>
        <p:txBody>
          <a:bodyPr/>
          <a:lstStyle/>
          <a:p>
            <a:r>
              <a:rPr lang="en-US" altLang="zh-CN" sz="3600">
                <a:ea typeface="宋体" charset="-122"/>
              </a:rPr>
              <a:t>Invariants of if A Considers B as Next Hop</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42905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Some invariants if A considers B as next hop</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sz="2000" dirty="0">
                    <a:ea typeface="宋体" charset="-122"/>
                  </a:rPr>
                  <a:t>[I3] </a:t>
                </a:r>
                <a:r>
                  <a:rPr lang="en-US" altLang="zh-CN" dirty="0" err="1">
                    <a:ea typeface="宋体" charset="-122"/>
                  </a:rPr>
                  <a:t>d</a:t>
                </a:r>
                <a:r>
                  <a:rPr lang="en-US" altLang="zh-CN" baseline="30000" dirty="0" err="1">
                    <a:ea typeface="宋体" charset="-122"/>
                  </a:rPr>
                  <a:t>A</a:t>
                </a:r>
                <a:r>
                  <a:rPr lang="en-US" altLang="zh-CN" sz="2000" dirty="0">
                    <a:ea typeface="宋体" charset="-122"/>
                  </a:rPr>
                  <a:t> is not </a:t>
                </a:r>
                <a14:m>
                  <m:oMath xmlns:m="http://schemas.openxmlformats.org/officeDocument/2006/math">
                    <m:r>
                      <a:rPr lang="en-US" altLang="zh-CN" sz="2000" i="1">
                        <a:latin typeface="Cambria Math" charset="0"/>
                        <a:ea typeface="Cambria Math" charset="0"/>
                        <a:cs typeface="Cambria Math" charset="0"/>
                      </a:rPr>
                      <m:t>∞</m:t>
                    </m:r>
                  </m:oMath>
                </a14:m>
                <a:endParaRPr lang="en-US" altLang="zh-CN" sz="2000" dirty="0">
                  <a:ea typeface="宋体" charset="-122"/>
                  <a:sym typeface="Symbol" charset="2"/>
                </a:endParaRPr>
              </a:p>
              <a:p>
                <a:pPr lvl="1">
                  <a:lnSpc>
                    <a:spcPct val="90000"/>
                  </a:lnSpc>
                  <a:buFont typeface="Courier New" panose="02070309020205020404" pitchFamily="49" charset="0"/>
                  <a:buChar char="o"/>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 [I4] S</a:t>
                </a:r>
                <a:r>
                  <a:rPr lang="en-US" altLang="zh-CN" sz="2000" baseline="30000" dirty="0">
                    <a:ea typeface="宋体" charset="-122"/>
                  </a:rPr>
                  <a:t>B </a:t>
                </a:r>
                <a:r>
                  <a:rPr lang="en-US" altLang="zh-CN" sz="2000" dirty="0">
                    <a:ea typeface="宋体" charset="-122"/>
                    <a:sym typeface="Symbol" charset="2"/>
                  </a:rPr>
                  <a:t>&gt;= </a:t>
                </a:r>
                <a:r>
                  <a:rPr lang="en-US" altLang="zh-CN" sz="2000" dirty="0">
                    <a:ea typeface="宋体" charset="-122"/>
                  </a:rPr>
                  <a:t>S</a:t>
                </a:r>
                <a:r>
                  <a:rPr lang="en-US" altLang="zh-CN" sz="2000" baseline="30000" dirty="0">
                    <a:ea typeface="宋体" charset="-122"/>
                  </a:rPr>
                  <a:t>A</a:t>
                </a:r>
              </a:p>
              <a:p>
                <a:pPr lvl="2">
                  <a:lnSpc>
                    <a:spcPct val="90000"/>
                  </a:lnSpc>
                  <a:buFontTx/>
                  <a:buNone/>
                </a:pPr>
                <a:r>
                  <a:rPr lang="en-US" altLang="zh-CN" sz="1800" dirty="0">
                    <a:ea typeface="宋体" charset="-122"/>
                  </a:rPr>
                  <a:t>because A is having the </a:t>
                </a:r>
                <a:r>
                  <a:rPr lang="en-US" altLang="zh-CN" sz="1800" dirty="0" err="1">
                    <a:ea typeface="宋体" charset="-122"/>
                  </a:rPr>
                  <a:t>seq</a:t>
                </a:r>
                <a:r>
                  <a:rPr lang="en-US" altLang="zh-CN" sz="1800" dirty="0">
                    <a:ea typeface="宋体" charset="-122"/>
                  </a:rPr>
                  <a:t># which B last sent to A; B’s </a:t>
                </a:r>
                <a:r>
                  <a:rPr lang="en-US" altLang="zh-CN" sz="1800" dirty="0" err="1">
                    <a:ea typeface="宋体" charset="-122"/>
                  </a:rPr>
                  <a:t>seq</a:t>
                </a:r>
                <a:r>
                  <a:rPr lang="en-US" altLang="zh-CN" sz="1800" dirty="0">
                    <a:ea typeface="宋体" charset="-122"/>
                  </a:rPr>
                  <a:t># might be increased after B sent its state</a:t>
                </a:r>
              </a:p>
              <a:p>
                <a:pPr lvl="2">
                  <a:lnSpc>
                    <a:spcPct val="90000"/>
                  </a:lnSpc>
                  <a:buFontTx/>
                  <a:buNone/>
                </a:pPr>
                <a:endParaRPr lang="en-US" altLang="zh-CN" sz="1800" dirty="0">
                  <a:ea typeface="宋体" charset="-122"/>
                </a:endParaRPr>
              </a:p>
              <a:p>
                <a:pPr lvl="2">
                  <a:lnSpc>
                    <a:spcPct val="90000"/>
                  </a:lnSpc>
                </a:pPr>
                <a:r>
                  <a:rPr lang="en-US" altLang="zh-CN" sz="1800" dirty="0">
                    <a:ea typeface="宋体" charset="-122"/>
                  </a:rPr>
                  <a:t>[I5] if S</a:t>
                </a:r>
                <a:r>
                  <a:rPr lang="en-US" altLang="zh-CN" sz="1800" baseline="30000" dirty="0">
                    <a:ea typeface="宋体" charset="-122"/>
                  </a:rPr>
                  <a:t>B </a:t>
                </a:r>
                <a:r>
                  <a:rPr lang="en-US" altLang="zh-CN" sz="1800" dirty="0">
                    <a:ea typeface="宋体" charset="-122"/>
                    <a:sym typeface="Symbol" charset="2"/>
                  </a:rPr>
                  <a:t>== </a:t>
                </a:r>
                <a:r>
                  <a:rPr lang="en-US" altLang="zh-CN" sz="1800" dirty="0">
                    <a:ea typeface="宋体" charset="-122"/>
                  </a:rPr>
                  <a:t>S</a:t>
                </a:r>
                <a:r>
                  <a:rPr lang="en-US" altLang="zh-CN" sz="1800" baseline="30000" dirty="0">
                    <a:ea typeface="宋体" charset="-122"/>
                  </a:rPr>
                  <a:t>A</a:t>
                </a:r>
                <a:r>
                  <a:rPr lang="en-US" altLang="zh-CN" sz="1800" dirty="0">
                    <a:ea typeface="宋体" charset="-122"/>
                  </a:rPr>
                  <a:t> </a:t>
                </a:r>
              </a:p>
              <a:p>
                <a:pPr lvl="2">
                  <a:lnSpc>
                    <a:spcPct val="90000"/>
                  </a:lnSpc>
                </a:pPr>
                <a:r>
                  <a:rPr lang="en-US" altLang="zh-CN" sz="1800" dirty="0">
                    <a:ea typeface="宋体" charset="-122"/>
                  </a:rPr>
                  <a:t>then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because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is based on d</a:t>
                </a:r>
                <a:r>
                  <a:rPr lang="en-US" altLang="zh-CN" sz="1800" baseline="30000" dirty="0">
                    <a:ea typeface="宋体" charset="-122"/>
                  </a:rPr>
                  <a:t>B</a:t>
                </a:r>
                <a:r>
                  <a:rPr lang="en-US" altLang="zh-CN" sz="1800" dirty="0">
                    <a:ea typeface="宋体" charset="-122"/>
                  </a:rPr>
                  <a:t> which B sent to A some time ago,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since all link costs  are positive; d</a:t>
                </a:r>
                <a:r>
                  <a:rPr lang="en-US" altLang="zh-CN" sz="1800" baseline="30000" dirty="0">
                    <a:ea typeface="宋体" charset="-122"/>
                  </a:rPr>
                  <a:t>B</a:t>
                </a:r>
                <a:r>
                  <a:rPr lang="en-US" altLang="zh-CN" sz="1800" dirty="0">
                    <a:ea typeface="宋体" charset="-122"/>
                  </a:rPr>
                  <a:t> might be decreased after B sent its state</a:t>
                </a:r>
                <a:endParaRPr lang="en-US" altLang="en-US" sz="1800" dirty="0">
                  <a:ea typeface="宋体" charset="-122"/>
                </a:endParaRPr>
              </a:p>
            </p:txBody>
          </p:sp>
        </mc:Choice>
        <mc:Fallback xmlns="">
          <p:sp>
            <p:nvSpPr>
              <p:cNvPr id="429059" name="Rectangle 3"/>
              <p:cNvSpPr>
                <a:spLocks noGrp="1" noRot="1" noChangeAspect="1" noMove="1" noResize="1" noEditPoints="1" noAdjustHandles="1" noChangeArrowheads="1" noChangeShapeType="1" noTextEdit="1"/>
              </p:cNvSpPr>
              <p:nvPr>
                <p:ph type="body" idx="1"/>
              </p:nvPr>
            </p:nvSpPr>
            <p:spPr>
              <a:blipFill>
                <a:blip r:embed="rId3"/>
                <a:stretch>
                  <a:fillRect l="-630" t="-1567"/>
                </a:stretch>
              </a:blipFill>
            </p:spPr>
            <p:txBody>
              <a:bodyPr/>
              <a:lstStyle/>
              <a:p>
                <a:r>
                  <a:rPr lang="en-US">
                    <a:noFill/>
                  </a:rPr>
                  <a:t> </a:t>
                </a:r>
              </a:p>
            </p:txBody>
          </p:sp>
        </mc:Fallback>
      </mc:AlternateContent>
      <p:grpSp>
        <p:nvGrpSpPr>
          <p:cNvPr id="121859" name="Group 4"/>
          <p:cNvGrpSpPr>
            <a:grpSpLocks/>
          </p:cNvGrpSpPr>
          <p:nvPr/>
        </p:nvGrpSpPr>
        <p:grpSpPr bwMode="auto">
          <a:xfrm>
            <a:off x="5772150" y="2263775"/>
            <a:ext cx="2843213" cy="568325"/>
            <a:chOff x="3222" y="1424"/>
            <a:chExt cx="1791" cy="358"/>
          </a:xfrm>
        </p:grpSpPr>
        <p:sp>
          <p:nvSpPr>
            <p:cNvPr id="121861"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1862"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1863"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2186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31D29A-6568-734C-9506-ED84E48CB0E8}" type="slidenum">
              <a:rPr lang="en-US" altLang="en-US" sz="1400">
                <a:solidFill>
                  <a:srgbClr val="000000"/>
                </a:solidFill>
                <a:latin typeface="Times New Roman" charset="0"/>
              </a:rPr>
              <a:pPr/>
              <a:t>17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50485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4000" u="sng">
                <a:solidFill>
                  <a:srgbClr val="3333CC"/>
                </a:solidFill>
                <a:ea typeface="宋体" charset="-122"/>
              </a:rPr>
              <a:t>Loop Freedom of DSDV</a:t>
            </a:r>
            <a:endParaRPr lang="en-US" altLang="en-US" sz="4000" u="sng">
              <a:solidFill>
                <a:srgbClr val="3333CC"/>
              </a:solidFill>
            </a:endParaRPr>
          </a:p>
        </p:txBody>
      </p:sp>
      <p:sp>
        <p:nvSpPr>
          <p:cNvPr id="125954" name="Rectangle 3"/>
          <p:cNvSpPr>
            <a:spLocks noChangeArrowheads="1"/>
          </p:cNvSpPr>
          <p:nvPr/>
        </p:nvSpPr>
        <p:spPr bwMode="auto">
          <a:xfrm>
            <a:off x="515938" y="1392238"/>
            <a:ext cx="8077200" cy="478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Consider a critical moment</a:t>
            </a:r>
          </a:p>
          <a:p>
            <a:pPr marL="800100" lvl="1" indent="-342900">
              <a:lnSpc>
                <a:spcPct val="90000"/>
              </a:lnSpc>
              <a:spcBef>
                <a:spcPct val="20000"/>
              </a:spcBef>
              <a:buClr>
                <a:srgbClr val="3333CC"/>
              </a:buClr>
              <a:buSzPct val="75000"/>
              <a:buFont typeface="Courier New" panose="02070309020205020404" pitchFamily="49" charset="0"/>
              <a:buChar char="o"/>
              <a:defRPr/>
            </a:pPr>
            <a:r>
              <a:rPr lang="en-US" altLang="zh-CN" sz="2000" dirty="0">
                <a:solidFill>
                  <a:srgbClr val="000000"/>
                </a:solidFill>
                <a:latin typeface="Comic Sans MS" charset="0"/>
                <a:ea typeface="宋体" charset="0"/>
                <a:cs typeface="宋体" charset="0"/>
              </a:rPr>
              <a:t>A starts to consider B as </a:t>
            </a:r>
            <a:br>
              <a:rPr lang="en-US" altLang="zh-CN" sz="2000" dirty="0">
                <a:solidFill>
                  <a:srgbClr val="000000"/>
                </a:solidFill>
                <a:latin typeface="Comic Sans MS" charset="0"/>
                <a:ea typeface="宋体" charset="0"/>
                <a:cs typeface="宋体" charset="0"/>
              </a:rPr>
            </a:br>
            <a:r>
              <a:rPr lang="en-US" altLang="zh-CN" sz="2000" dirty="0">
                <a:solidFill>
                  <a:srgbClr val="000000"/>
                </a:solidFill>
                <a:latin typeface="Comic Sans MS" charset="0"/>
                <a:ea typeface="宋体" charset="0"/>
                <a:cs typeface="宋体" charset="0"/>
              </a:rPr>
              <a:t>next hop, and we have a loop</a:t>
            </a: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According to invariant I4 for</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each link in the loop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(X considers Y as next hop)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endParaRPr lang="en-US" altLang="zh-CN" dirty="0">
              <a:solidFill>
                <a:srgbClr val="000000"/>
              </a:solidFill>
              <a:latin typeface="Comic Sans MS" charset="0"/>
              <a:ea typeface="宋体" charset="0"/>
              <a:cs typeface="宋体" charset="0"/>
            </a:endParaRP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Two cases:</a:t>
            </a:r>
          </a:p>
          <a:p>
            <a:pPr marL="800100" lvl="1" indent="-3429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exists 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by transition along the </a:t>
            </a:r>
            <a:br>
              <a:rPr lang="en-US" altLang="zh-CN" sz="1800" dirty="0">
                <a:solidFill>
                  <a:srgbClr val="000000"/>
                </a:solidFill>
                <a:latin typeface="Comic Sans MS" charset="0"/>
                <a:ea typeface="宋体" charset="0"/>
                <a:cs typeface="宋体" charset="0"/>
              </a:rPr>
            </a:br>
            <a:r>
              <a:rPr lang="en-US" altLang="zh-CN" sz="1800" dirty="0">
                <a:solidFill>
                  <a:srgbClr val="000000"/>
                </a:solidFill>
                <a:latin typeface="Comic Sans MS" charset="0"/>
                <a:ea typeface="宋体" charset="0"/>
                <a:cs typeface="宋体" charset="0"/>
              </a:rPr>
              <a:t>loop S</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S</a:t>
            </a:r>
            <a:r>
              <a:rPr lang="en-US" altLang="zh-CN" sz="1800" baseline="30000" dirty="0">
                <a:solidFill>
                  <a:srgbClr val="000000"/>
                </a:solidFill>
                <a:latin typeface="Comic Sans MS" charset="0"/>
                <a:ea typeface="宋体" charset="0"/>
                <a:cs typeface="宋体" charset="0"/>
              </a:rPr>
              <a:t>B</a:t>
            </a:r>
            <a:br>
              <a:rPr lang="en-US" altLang="zh-CN" sz="1800" baseline="30000" dirty="0">
                <a:solidFill>
                  <a:srgbClr val="000000"/>
                </a:solidFill>
                <a:latin typeface="Comic Sans MS" charset="0"/>
                <a:ea typeface="宋体" charset="0"/>
                <a:cs typeface="宋体" charset="0"/>
              </a:rPr>
            </a:br>
            <a:endParaRPr lang="en-US" altLang="zh-CN" sz="1800" dirty="0">
              <a:solidFill>
                <a:srgbClr val="000000"/>
              </a:solidFill>
              <a:latin typeface="Comic Sans MS" charset="0"/>
              <a:ea typeface="宋体" charset="0"/>
              <a:cs typeface="宋体" charset="0"/>
            </a:endParaRPr>
          </a:p>
          <a:p>
            <a:pPr marL="914400" lvl="1" indent="-4572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all nodes along the loop have the same sequence number</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apply I5, by transition along the loop d</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d</a:t>
            </a:r>
            <a:r>
              <a:rPr lang="en-US" altLang="zh-CN" sz="1800" baseline="30000" dirty="0">
                <a:solidFill>
                  <a:srgbClr val="000000"/>
                </a:solidFill>
                <a:latin typeface="Comic Sans MS" charset="0"/>
                <a:ea typeface="宋体" charset="0"/>
                <a:cs typeface="宋体" charset="0"/>
              </a:rPr>
              <a:t>B</a:t>
            </a:r>
            <a:endParaRPr lang="en-US" sz="1800" dirty="0">
              <a:solidFill>
                <a:srgbClr val="000000"/>
              </a:solidFill>
              <a:latin typeface="Comic Sans MS" charset="0"/>
              <a:ea typeface="ＭＳ Ｐゴシック" charset="0"/>
              <a:cs typeface="ＭＳ Ｐゴシック" charset="0"/>
            </a:endParaRPr>
          </a:p>
        </p:txBody>
      </p:sp>
      <p:grpSp>
        <p:nvGrpSpPr>
          <p:cNvPr id="123907" name="Group 4"/>
          <p:cNvGrpSpPr>
            <a:grpSpLocks/>
          </p:cNvGrpSpPr>
          <p:nvPr/>
        </p:nvGrpSpPr>
        <p:grpSpPr bwMode="auto">
          <a:xfrm>
            <a:off x="5672138" y="2154238"/>
            <a:ext cx="2408237" cy="2001837"/>
            <a:chOff x="1208" y="2558"/>
            <a:chExt cx="1517" cy="1261"/>
          </a:xfrm>
        </p:grpSpPr>
        <p:sp>
          <p:nvSpPr>
            <p:cNvPr id="123913" name="Freeform 5"/>
            <p:cNvSpPr>
              <a:spLocks/>
            </p:cNvSpPr>
            <p:nvPr/>
          </p:nvSpPr>
          <p:spPr bwMode="auto">
            <a:xfrm>
              <a:off x="1522" y="2558"/>
              <a:ext cx="875" cy="115"/>
            </a:xfrm>
            <a:custGeom>
              <a:avLst/>
              <a:gdLst>
                <a:gd name="T0" fmla="*/ 0 w 875"/>
                <a:gd name="T1" fmla="*/ 105 h 115"/>
                <a:gd name="T2" fmla="*/ 391 w 875"/>
                <a:gd name="T3" fmla="*/ 2 h 115"/>
                <a:gd name="T4" fmla="*/ 875 w 875"/>
                <a:gd name="T5" fmla="*/ 115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23914" name="Group 6"/>
            <p:cNvGrpSpPr>
              <a:grpSpLocks/>
            </p:cNvGrpSpPr>
            <p:nvPr/>
          </p:nvGrpSpPr>
          <p:grpSpPr bwMode="auto">
            <a:xfrm>
              <a:off x="1208" y="2578"/>
              <a:ext cx="1517" cy="1241"/>
              <a:chOff x="1208" y="2888"/>
              <a:chExt cx="1517" cy="1241"/>
            </a:xfrm>
          </p:grpSpPr>
          <p:sp>
            <p:nvSpPr>
              <p:cNvPr id="12391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9"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20"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1"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2"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3923"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3924"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5"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grpSp>
      <p:sp>
        <p:nvSpPr>
          <p:cNvPr id="123908" name="Text Box 18"/>
          <p:cNvSpPr txBox="1">
            <a:spLocks noChangeArrowheads="1"/>
          </p:cNvSpPr>
          <p:nvPr/>
        </p:nvSpPr>
        <p:spPr bwMode="auto">
          <a:xfrm>
            <a:off x="7796213" y="32083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X</a:t>
            </a:r>
            <a:endParaRPr lang="en-US" altLang="en-US">
              <a:solidFill>
                <a:srgbClr val="000000"/>
              </a:solidFill>
              <a:latin typeface="Times New Roman" charset="0"/>
            </a:endParaRPr>
          </a:p>
        </p:txBody>
      </p:sp>
      <p:sp>
        <p:nvSpPr>
          <p:cNvPr id="123909" name="Text Box 19"/>
          <p:cNvSpPr txBox="1">
            <a:spLocks noChangeArrowheads="1"/>
          </p:cNvSpPr>
          <p:nvPr/>
        </p:nvSpPr>
        <p:spPr bwMode="auto">
          <a:xfrm>
            <a:off x="7050088" y="40465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Y</a:t>
            </a:r>
            <a:endParaRPr lang="en-US" altLang="en-US">
              <a:solidFill>
                <a:srgbClr val="000000"/>
              </a:solidFill>
              <a:latin typeface="Times New Roman" charset="0"/>
            </a:endParaRPr>
          </a:p>
        </p:txBody>
      </p:sp>
      <p:sp>
        <p:nvSpPr>
          <p:cNvPr id="123910" name="Freeform 20"/>
          <p:cNvSpPr>
            <a:spLocks/>
          </p:cNvSpPr>
          <p:nvPr/>
        </p:nvSpPr>
        <p:spPr bwMode="auto">
          <a:xfrm>
            <a:off x="6081713" y="187801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11" name="Text Box 21"/>
          <p:cNvSpPr txBox="1">
            <a:spLocks noChangeArrowheads="1"/>
          </p:cNvSpPr>
          <p:nvPr/>
        </p:nvSpPr>
        <p:spPr bwMode="auto">
          <a:xfrm>
            <a:off x="6618288" y="155733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23912"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4F08663-8C16-9647-806C-9C74BE8C03E3}" type="slidenum">
              <a:rPr lang="en-US" altLang="en-US" sz="1400">
                <a:solidFill>
                  <a:srgbClr val="000000"/>
                </a:solidFill>
                <a:latin typeface="Times New Roman" charset="0"/>
              </a:rPr>
              <a:pPr/>
              <a:t>18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301440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dirty="0">
                <a:ea typeface="ＭＳ Ｐゴシック" charset="-128"/>
              </a:rPr>
              <a:t>Issue of DSDV</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19</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Tree>
    <p:extLst>
      <p:ext uri="{BB962C8B-B14F-4D97-AF65-F5344CB8AC3E}">
        <p14:creationId xmlns:p14="http://schemas.microsoft.com/office/powerpoint/2010/main" val="2944377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2171700" lvl="4" indent="-342900">
              <a:spcBef>
                <a:spcPct val="20000"/>
              </a:spcBef>
              <a:buClr>
                <a:srgbClr val="2D2DB9"/>
              </a:buClr>
              <a:buSzPct val="85000"/>
              <a:buFont typeface="Courier New" charset="0"/>
              <a:buChar char="o"/>
            </a:pPr>
            <a:r>
              <a:rPr lang="en-US" altLang="en-US" sz="2000" dirty="0">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ea typeface=""/>
              </a:rPr>
              <a:t>Global Internet routing</a:t>
            </a:r>
          </a:p>
        </p:txBody>
      </p:sp>
    </p:spTree>
    <p:extLst>
      <p:ext uri="{BB962C8B-B14F-4D97-AF65-F5344CB8AC3E}">
        <p14:creationId xmlns:p14="http://schemas.microsoft.com/office/powerpoint/2010/main" val="191553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20</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destination-sequenced DV (DSDV)</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diffusive update algorithm (DUAL) and EIGRP</a:t>
            </a: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930274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Idea</a:t>
            </a:r>
          </a:p>
        </p:txBody>
      </p:sp>
      <p:sp>
        <p:nvSpPr>
          <p:cNvPr id="4" name="Content Placeholder 3"/>
          <p:cNvSpPr>
            <a:spLocks noGrp="1"/>
          </p:cNvSpPr>
          <p:nvPr>
            <p:ph idx="1"/>
          </p:nvPr>
        </p:nvSpPr>
        <p:spPr/>
        <p:txBody>
          <a:bodyPr/>
          <a:lstStyle/>
          <a:p>
            <a:pPr>
              <a:buFont typeface="Wingdings" pitchFamily="2" charset="2"/>
              <a:buChar char="q"/>
            </a:pPr>
            <a:r>
              <a:rPr lang="en-US" dirty="0"/>
              <a:t>DSDV guarantees no loop, but at the price of not using any backup path before destination re-announces reachability.</a:t>
            </a:r>
          </a:p>
          <a:p>
            <a:pPr>
              <a:buFont typeface="Wingdings" pitchFamily="2" charset="2"/>
              <a:buChar char="q"/>
            </a:pPr>
            <a:endParaRPr lang="en-US" dirty="0"/>
          </a:p>
          <a:p>
            <a:pPr>
              <a:buFont typeface="Wingdings" pitchFamily="2" charset="2"/>
              <a:buChar char="q"/>
            </a:pPr>
            <a:r>
              <a:rPr lang="en-US" dirty="0"/>
              <a:t>Basic idea: Sufficient condition to guarantee no loop using backup paths (called switching)?</a:t>
            </a:r>
          </a:p>
        </p:txBody>
      </p:sp>
      <p:sp>
        <p:nvSpPr>
          <p:cNvPr id="2" name="Slide Number Placeholder 1"/>
          <p:cNvSpPr>
            <a:spLocks noGrp="1"/>
          </p:cNvSpPr>
          <p:nvPr>
            <p:ph type="sldNum" sz="quarter" idx="10"/>
          </p:nvPr>
        </p:nvSpPr>
        <p:spPr/>
        <p:txBody>
          <a:bodyPr/>
          <a:lstStyle/>
          <a:p>
            <a:fld id="{2C99079A-A6AF-A244-98D5-C16260D971F4}" type="slidenum">
              <a:rPr lang="en-US" altLang="en-US" smtClean="0"/>
              <a:pPr/>
              <a:t>21</a:t>
            </a:fld>
            <a:endParaRPr lang="en-US" altLang="en-US"/>
          </a:p>
        </p:txBody>
      </p:sp>
      <p:pic>
        <p:nvPicPr>
          <p:cNvPr id="11" name="Picture 10"/>
          <p:cNvPicPr>
            <a:picLocks noChangeAspect="1"/>
          </p:cNvPicPr>
          <p:nvPr/>
        </p:nvPicPr>
        <p:blipFill>
          <a:blip r:embed="rId2"/>
          <a:stretch>
            <a:fillRect/>
          </a:stretch>
        </p:blipFill>
        <p:spPr>
          <a:xfrm>
            <a:off x="5060730" y="4803315"/>
            <a:ext cx="3012966" cy="1762585"/>
          </a:xfrm>
          <a:prstGeom prst="rect">
            <a:avLst/>
          </a:prstGeom>
        </p:spPr>
      </p:pic>
    </p:spTree>
    <p:extLst>
      <p:ext uri="{BB962C8B-B14F-4D97-AF65-F5344CB8AC3E}">
        <p14:creationId xmlns:p14="http://schemas.microsoft.com/office/powerpoint/2010/main" val="188679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2"/>
          <p:cNvSpPr>
            <a:spLocks noGrp="1"/>
          </p:cNvSpPr>
          <p:nvPr>
            <p:ph type="title"/>
          </p:nvPr>
        </p:nvSpPr>
        <p:spPr>
          <a:xfrm>
            <a:off x="533400" y="228600"/>
            <a:ext cx="8240713" cy="1143000"/>
          </a:xfrm>
        </p:spPr>
        <p:txBody>
          <a:bodyPr/>
          <a:lstStyle/>
          <a:p>
            <a:r>
              <a:rPr lang="en-US" altLang="en-US" sz="3600" dirty="0">
                <a:ea typeface="ＭＳ Ｐゴシック" charset="-128"/>
              </a:rPr>
              <a:t>Key Idea: Feasible Successors</a:t>
            </a:r>
          </a:p>
        </p:txBody>
      </p:sp>
      <p:sp>
        <p:nvSpPr>
          <p:cNvPr id="130050" name="Content Placeholder 3"/>
          <p:cNvSpPr>
            <a:spLocks noGrp="1"/>
          </p:cNvSpPr>
          <p:nvPr>
            <p:ph idx="1"/>
          </p:nvPr>
        </p:nvSpPr>
        <p:spPr>
          <a:xfrm>
            <a:off x="533400" y="1433512"/>
            <a:ext cx="8051800" cy="4856163"/>
          </a:xfrm>
        </p:spPr>
        <p:txBody>
          <a:bodyPr/>
          <a:lstStyle/>
          <a:p>
            <a:pPr>
              <a:buFont typeface="Wingdings" pitchFamily="2" charset="2"/>
              <a:buChar char="q"/>
            </a:pPr>
            <a:r>
              <a:rPr lang="en-US" altLang="en-US" dirty="0">
                <a:ea typeface="ＭＳ Ｐゴシック" charset="-128"/>
              </a:rPr>
              <a:t>If the reported distance of a neighbor n is lower than the total distance using primary (current shortest), the neighbor n is a feasible successor</a:t>
            </a:r>
          </a:p>
          <a:p>
            <a:pPr lvl="1"/>
            <a:endParaRPr lang="en-US" altLang="en-US" dirty="0">
              <a:ea typeface="ＭＳ Ｐゴシック" charset="-128"/>
            </a:endParaRPr>
          </a:p>
        </p:txBody>
      </p:sp>
      <p:sp>
        <p:nvSpPr>
          <p:cNvPr id="13005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460981B-6CC7-7845-923A-A834EAE3DCBF}" type="slidenum">
              <a:rPr lang="en-US" altLang="en-US" sz="1400">
                <a:solidFill>
                  <a:srgbClr val="000000"/>
                </a:solidFill>
                <a:latin typeface="Times New Roman" charset="0"/>
              </a:rPr>
              <a:pPr/>
              <a:t>22</a:t>
            </a:fld>
            <a:endParaRPr lang="en-US" altLang="en-US" sz="1400">
              <a:solidFill>
                <a:srgbClr val="000000"/>
              </a:solidFill>
              <a:latin typeface="Times New Roman" charset="0"/>
            </a:endParaRPr>
          </a:p>
        </p:txBody>
      </p:sp>
      <p:graphicFrame>
        <p:nvGraphicFramePr>
          <p:cNvPr id="125958" name="Object 18"/>
          <p:cNvGraphicFramePr>
            <a:graphicFrameLocks noChangeAspect="1"/>
          </p:cNvGraphicFramePr>
          <p:nvPr/>
        </p:nvGraphicFramePr>
        <p:xfrm>
          <a:off x="1579563" y="5626100"/>
          <a:ext cx="5662612" cy="663575"/>
        </p:xfrm>
        <a:graphic>
          <a:graphicData uri="http://schemas.openxmlformats.org/presentationml/2006/ole">
            <mc:AlternateContent xmlns:mc="http://schemas.openxmlformats.org/markup-compatibility/2006">
              <mc:Choice xmlns:v="urn:schemas-microsoft-com:vml" Requires="v">
                <p:oleObj spid="_x0000_s711715" name="Equation" r:id="rId4" imgW="1955800" imgH="228600" progId="Equation.3">
                  <p:embed/>
                </p:oleObj>
              </mc:Choice>
              <mc:Fallback>
                <p:oleObj name="Equation" r:id="rId4" imgW="1955800" imgH="228600" progId="Equation.3">
                  <p:embed/>
                  <p:pic>
                    <p:nvPicPr>
                      <p:cNvPr id="125958"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5626100"/>
                        <a:ext cx="5662612"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0053" name="Group 2"/>
          <p:cNvGrpSpPr>
            <a:grpSpLocks/>
          </p:cNvGrpSpPr>
          <p:nvPr/>
        </p:nvGrpSpPr>
        <p:grpSpPr bwMode="auto">
          <a:xfrm>
            <a:off x="3141663" y="3522663"/>
            <a:ext cx="2470150" cy="1219200"/>
            <a:chOff x="2689944" y="3054869"/>
            <a:chExt cx="2469012" cy="1218521"/>
          </a:xfrm>
        </p:grpSpPr>
        <p:sp>
          <p:nvSpPr>
            <p:cNvPr id="130054" name="Freeform 7"/>
            <p:cNvSpPr>
              <a:spLocks/>
            </p:cNvSpPr>
            <p:nvPr/>
          </p:nvSpPr>
          <p:spPr bwMode="auto">
            <a:xfrm rot="-952673">
              <a:off x="2868716" y="3362776"/>
              <a:ext cx="1425756" cy="55137"/>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5" name="Oval 6"/>
            <p:cNvSpPr>
              <a:spLocks noChangeArrowheads="1"/>
            </p:cNvSpPr>
            <p:nvPr/>
          </p:nvSpPr>
          <p:spPr bwMode="auto">
            <a:xfrm>
              <a:off x="4773193" y="3873340"/>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n</a:t>
              </a:r>
              <a:endParaRPr lang="en-US" altLang="en-US">
                <a:solidFill>
                  <a:srgbClr val="000000"/>
                </a:solidFill>
                <a:latin typeface="Times New Roman" charset="0"/>
              </a:endParaRPr>
            </a:p>
          </p:txBody>
        </p:sp>
        <p:sp>
          <p:nvSpPr>
            <p:cNvPr id="130056" name="Oval 6"/>
            <p:cNvSpPr>
              <a:spLocks noChangeArrowheads="1"/>
            </p:cNvSpPr>
            <p:nvPr/>
          </p:nvSpPr>
          <p:spPr bwMode="auto">
            <a:xfrm>
              <a:off x="4249074" y="3054869"/>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p</a:t>
              </a:r>
              <a:endParaRPr lang="en-US" altLang="en-US">
                <a:solidFill>
                  <a:srgbClr val="000000"/>
                </a:solidFill>
                <a:latin typeface="Times New Roman" charset="0"/>
              </a:endParaRPr>
            </a:p>
          </p:txBody>
        </p:sp>
        <p:sp>
          <p:nvSpPr>
            <p:cNvPr id="130057" name="Freeform 7"/>
            <p:cNvSpPr>
              <a:spLocks/>
            </p:cNvSpPr>
            <p:nvPr/>
          </p:nvSpPr>
          <p:spPr bwMode="auto">
            <a:xfrm rot="857387" flipV="1">
              <a:off x="2904460" y="3803044"/>
              <a:ext cx="1899353" cy="344222"/>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8" name="Oval 5"/>
            <p:cNvSpPr>
              <a:spLocks noChangeArrowheads="1"/>
            </p:cNvSpPr>
            <p:nvPr/>
          </p:nvSpPr>
          <p:spPr bwMode="auto">
            <a:xfrm>
              <a:off x="2689944" y="3455203"/>
              <a:ext cx="385763" cy="38576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i</a:t>
              </a:r>
              <a:endParaRPr lang="en-US" altLang="en-US">
                <a:solidFill>
                  <a:srgbClr val="000000"/>
                </a:solidFill>
                <a:latin typeface="Times New Roman" charset="0"/>
              </a:endParaRPr>
            </a:p>
          </p:txBody>
        </p:sp>
      </p:grpSp>
    </p:spTree>
    <p:extLst>
      <p:ext uri="{BB962C8B-B14F-4D97-AF65-F5344CB8AC3E}">
        <p14:creationId xmlns:p14="http://schemas.microsoft.com/office/powerpoint/2010/main" val="213473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2"/>
          <p:cNvSpPr>
            <a:spLocks noGrp="1"/>
          </p:cNvSpPr>
          <p:nvPr>
            <p:ph type="title"/>
          </p:nvPr>
        </p:nvSpPr>
        <p:spPr/>
        <p:txBody>
          <a:bodyPr/>
          <a:lstStyle/>
          <a:p>
            <a:r>
              <a:rPr lang="en-US" altLang="en-US" dirty="0">
                <a:ea typeface="ＭＳ Ｐゴシック" charset="-128"/>
              </a:rPr>
              <a:t>Intuition</a:t>
            </a:r>
          </a:p>
        </p:txBody>
      </p:sp>
      <p:sp>
        <p:nvSpPr>
          <p:cNvPr id="125954" name="Content Placeholder 3"/>
          <p:cNvSpPr>
            <a:spLocks noGrp="1"/>
          </p:cNvSpPr>
          <p:nvPr>
            <p:ph idx="1"/>
          </p:nvPr>
        </p:nvSpPr>
        <p:spPr>
          <a:xfrm>
            <a:off x="557213" y="1562100"/>
            <a:ext cx="5019675" cy="4856163"/>
          </a:xfrm>
        </p:spPr>
        <p:txBody>
          <a:bodyPr/>
          <a:lstStyle/>
          <a:p>
            <a:pPr>
              <a:buFont typeface="Wingdings" pitchFamily="2" charset="2"/>
              <a:buChar char="q"/>
            </a:pPr>
            <a:r>
              <a:rPr lang="en-US" altLang="en-US" dirty="0">
                <a:ea typeface="ＭＳ Ｐゴシック" charset="-128"/>
              </a:rPr>
              <a:t>Since the reported distance of B is lower than my total distance, B cannot be using me (along a path) to reach the destination</a:t>
            </a:r>
          </a:p>
        </p:txBody>
      </p:sp>
      <p:sp>
        <p:nvSpPr>
          <p:cNvPr id="13619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5ACA7368-8338-D445-A5ED-CD094FF86EC2}" type="slidenum">
              <a:rPr lang="en-US" altLang="en-US" sz="1400">
                <a:solidFill>
                  <a:srgbClr val="000000"/>
                </a:solidFill>
                <a:latin typeface="Times New Roman" charset="0"/>
              </a:rPr>
              <a:pPr/>
              <a:t>23</a:t>
            </a:fld>
            <a:endParaRPr lang="en-US" altLang="en-US" sz="1400">
              <a:solidFill>
                <a:srgbClr val="000000"/>
              </a:solidFill>
              <a:latin typeface="Times New Roman" charset="0"/>
            </a:endParaRPr>
          </a:p>
        </p:txBody>
      </p:sp>
      <p:sp>
        <p:nvSpPr>
          <p:cNvPr id="14" name="Freeform 5"/>
          <p:cNvSpPr>
            <a:spLocks/>
          </p:cNvSpPr>
          <p:nvPr/>
        </p:nvSpPr>
        <p:spPr bwMode="auto">
          <a:xfrm>
            <a:off x="6711950" y="2768600"/>
            <a:ext cx="1389062" cy="484186"/>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36197" name="Group 6"/>
          <p:cNvGrpSpPr>
            <a:grpSpLocks/>
          </p:cNvGrpSpPr>
          <p:nvPr/>
        </p:nvGrpSpPr>
        <p:grpSpPr bwMode="auto">
          <a:xfrm>
            <a:off x="6167438" y="2820988"/>
            <a:ext cx="3163887" cy="3217205"/>
            <a:chOff x="1208" y="2800"/>
            <a:chExt cx="1993" cy="1329"/>
          </a:xfrm>
        </p:grpSpPr>
        <p:sp>
          <p:nvSpPr>
            <p:cNvPr id="13620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11"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36212" name="Text Box 15"/>
            <p:cNvSpPr txBox="1">
              <a:spLocks noChangeArrowheads="1"/>
            </p:cNvSpPr>
            <p:nvPr/>
          </p:nvSpPr>
          <p:spPr bwMode="auto">
            <a:xfrm>
              <a:off x="2514" y="2800"/>
              <a:ext cx="6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latin typeface="Times New Roman" charset="0"/>
                  <a:ea typeface="宋体" charset="-122"/>
                </a:rPr>
                <a:t>feasible successor</a:t>
              </a:r>
              <a:endParaRPr lang="en-US" altLang="en-US" sz="1600">
                <a:solidFill>
                  <a:srgbClr val="000000"/>
                </a:solidFill>
                <a:latin typeface="Times New Roman" charset="0"/>
              </a:endParaRPr>
            </a:p>
          </p:txBody>
        </p:sp>
        <p:sp>
          <p:nvSpPr>
            <p:cNvPr id="136213"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36198" name="Oval 7"/>
          <p:cNvSpPr>
            <a:spLocks noChangeArrowheads="1"/>
          </p:cNvSpPr>
          <p:nvPr/>
        </p:nvSpPr>
        <p:spPr bwMode="auto">
          <a:xfrm>
            <a:off x="6781800" y="4331525"/>
            <a:ext cx="26035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56680" name="Freeform 13"/>
          <p:cNvSpPr>
            <a:spLocks/>
          </p:cNvSpPr>
          <p:nvPr/>
        </p:nvSpPr>
        <p:spPr bwMode="auto">
          <a:xfrm flipV="1">
            <a:off x="6500268" y="3512257"/>
            <a:ext cx="417184" cy="803496"/>
          </a:xfrm>
          <a:custGeom>
            <a:avLst/>
            <a:gdLst>
              <a:gd name="T0" fmla="*/ 2147483647 w 72"/>
              <a:gd name="T1" fmla="*/ 2147483647 h 380"/>
              <a:gd name="T2" fmla="*/ 2147483647 w 72"/>
              <a:gd name="T3" fmla="*/ 2147483647 h 380"/>
              <a:gd name="T4" fmla="*/ 2147483647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6200" name="Text Box 15"/>
          <p:cNvSpPr txBox="1">
            <a:spLocks noChangeArrowheads="1"/>
          </p:cNvSpPr>
          <p:nvPr/>
        </p:nvSpPr>
        <p:spPr bwMode="auto">
          <a:xfrm>
            <a:off x="5795962" y="4221163"/>
            <a:ext cx="1090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600">
                <a:solidFill>
                  <a:srgbClr val="000000"/>
                </a:solidFill>
                <a:latin typeface="Times New Roman" charset="0"/>
                <a:ea typeface="宋体" charset="-122"/>
              </a:rPr>
              <a:t>primary</a:t>
            </a:r>
            <a:endParaRPr lang="en-US" altLang="en-US" sz="1600">
              <a:solidFill>
                <a:srgbClr val="000000"/>
              </a:solidFill>
              <a:latin typeface="Times New Roman" charset="0"/>
            </a:endParaRPr>
          </a:p>
        </p:txBody>
      </p:sp>
      <p:sp>
        <p:nvSpPr>
          <p:cNvPr id="136201" name="Text Box 14"/>
          <p:cNvSpPr txBox="1">
            <a:spLocks noChangeArrowheads="1"/>
          </p:cNvSpPr>
          <p:nvPr/>
        </p:nvSpPr>
        <p:spPr bwMode="auto">
          <a:xfrm>
            <a:off x="7608888" y="3189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36203" name="Text Box 14"/>
          <p:cNvSpPr txBox="1">
            <a:spLocks noChangeArrowheads="1"/>
          </p:cNvSpPr>
          <p:nvPr/>
        </p:nvSpPr>
        <p:spPr bwMode="auto">
          <a:xfrm>
            <a:off x="7105650" y="594180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D</a:t>
            </a:r>
            <a:endParaRPr lang="en-US" altLang="en-US">
              <a:solidFill>
                <a:srgbClr val="000000"/>
              </a:solidFill>
              <a:latin typeface="Times New Roman" charset="0"/>
            </a:endParaRPr>
          </a:p>
        </p:txBody>
      </p:sp>
    </p:spTree>
    <p:extLst>
      <p:ext uri="{BB962C8B-B14F-4D97-AF65-F5344CB8AC3E}">
        <p14:creationId xmlns:p14="http://schemas.microsoft.com/office/powerpoint/2010/main" val="1984093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6680"/>
                                        </p:tgtEl>
                                      </p:cBhvr>
                                    </p:animEffect>
                                    <p:set>
                                      <p:cBhvr>
                                        <p:cTn id="7" dur="1" fill="hold">
                                          <p:stCondLst>
                                            <p:cond delay="499"/>
                                          </p:stCondLst>
                                        </p:cTn>
                                        <p:tgtEl>
                                          <p:spTgt spid="1566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668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en-US" dirty="0">
                <a:ea typeface="ＭＳ Ｐゴシック" charset="-128"/>
              </a:rPr>
              <a:t>Example</a:t>
            </a:r>
          </a:p>
        </p:txBody>
      </p:sp>
      <p:sp>
        <p:nvSpPr>
          <p:cNvPr id="3" name="Content Placeholder 2"/>
          <p:cNvSpPr>
            <a:spLocks noGrp="1"/>
          </p:cNvSpPr>
          <p:nvPr>
            <p:ph idx="1"/>
          </p:nvPr>
        </p:nvSpPr>
        <p:spPr>
          <a:xfrm>
            <a:off x="533400" y="4035972"/>
            <a:ext cx="8051800" cy="2420391"/>
          </a:xfrm>
        </p:spPr>
        <p:txBody>
          <a:bodyPr/>
          <a:lstStyle/>
          <a:p>
            <a:pPr>
              <a:buFont typeface="Wingdings" pitchFamily="2" charset="2"/>
              <a:buChar char="q"/>
            </a:pPr>
            <a:r>
              <a:rPr lang="en-US" dirty="0"/>
              <a:t>Assume A is destination, consider E</a:t>
            </a:r>
          </a:p>
        </p:txBody>
      </p:sp>
      <p:sp>
        <p:nvSpPr>
          <p:cNvPr id="134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B32A5D71-0ECE-C243-A811-78A8366E761C}" type="slidenum">
              <a:rPr lang="en-US" altLang="en-US" sz="1400">
                <a:solidFill>
                  <a:srgbClr val="000000"/>
                </a:solidFill>
                <a:latin typeface="Times New Roman" charset="0"/>
              </a:rPr>
              <a:pPr/>
              <a:t>24</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2159877" y="1371600"/>
            <a:ext cx="5177236" cy="2545474"/>
          </a:xfrm>
          <a:prstGeom prst="rect">
            <a:avLst/>
          </a:prstGeom>
        </p:spPr>
      </p:pic>
      <p:graphicFrame>
        <p:nvGraphicFramePr>
          <p:cNvPr id="4" name="Table 3"/>
          <p:cNvGraphicFramePr>
            <a:graphicFrameLocks noGrp="1"/>
          </p:cNvGraphicFramePr>
          <p:nvPr>
            <p:extLst/>
          </p:nvPr>
        </p:nvGraphicFramePr>
        <p:xfrm>
          <a:off x="1272643" y="4689906"/>
          <a:ext cx="6389397" cy="1766457"/>
        </p:xfrm>
        <a:graphic>
          <a:graphicData uri="http://schemas.openxmlformats.org/drawingml/2006/table">
            <a:tbl>
              <a:tblPr firstRow="1" bandRow="1">
                <a:tableStyleId>{5C22544A-7EE6-4342-B048-85BDC9FD1C3A}</a:tableStyleId>
              </a:tblPr>
              <a:tblGrid>
                <a:gridCol w="2129799">
                  <a:extLst>
                    <a:ext uri="{9D8B030D-6E8A-4147-A177-3AD203B41FA5}">
                      <a16:colId xmlns:a16="http://schemas.microsoft.com/office/drawing/2014/main" val="20000"/>
                    </a:ext>
                  </a:extLst>
                </a:gridCol>
                <a:gridCol w="2129799">
                  <a:extLst>
                    <a:ext uri="{9D8B030D-6E8A-4147-A177-3AD203B41FA5}">
                      <a16:colId xmlns:a16="http://schemas.microsoft.com/office/drawing/2014/main" val="20001"/>
                    </a:ext>
                  </a:extLst>
                </a:gridCol>
                <a:gridCol w="2129799">
                  <a:extLst>
                    <a:ext uri="{9D8B030D-6E8A-4147-A177-3AD203B41FA5}">
                      <a16:colId xmlns:a16="http://schemas.microsoft.com/office/drawing/2014/main" val="20002"/>
                    </a:ext>
                  </a:extLst>
                </a:gridCol>
              </a:tblGrid>
              <a:tr h="588819">
                <a:tc>
                  <a:txBody>
                    <a:bodyPr/>
                    <a:lstStyle/>
                    <a:p>
                      <a:endParaRPr lang="en-US" dirty="0"/>
                    </a:p>
                  </a:txBody>
                  <a:tcPr/>
                </a:tc>
                <a:tc>
                  <a:txBody>
                    <a:bodyPr/>
                    <a:lstStyle/>
                    <a:p>
                      <a:r>
                        <a:rPr lang="en-US" dirty="0"/>
                        <a:t>Reported Dist.</a:t>
                      </a:r>
                    </a:p>
                  </a:txBody>
                  <a:tcPr/>
                </a:tc>
                <a:tc>
                  <a:txBody>
                    <a:bodyPr/>
                    <a:lstStyle/>
                    <a:p>
                      <a:r>
                        <a:rPr lang="en-US" dirty="0"/>
                        <a:t>Total Dist.</a:t>
                      </a:r>
                    </a:p>
                  </a:txBody>
                  <a:tcPr/>
                </a:tc>
                <a:extLst>
                  <a:ext uri="{0D108BD9-81ED-4DB2-BD59-A6C34878D82A}">
                    <a16:rowId xmlns:a16="http://schemas.microsoft.com/office/drawing/2014/main" val="10000"/>
                  </a:ext>
                </a:extLst>
              </a:tr>
              <a:tr h="588819">
                <a:tc>
                  <a:txBody>
                    <a:bodyPr/>
                    <a:lstStyle/>
                    <a:p>
                      <a:r>
                        <a:rPr lang="en-US" dirty="0"/>
                        <a:t>Neighbor C</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588819">
                <a:tc>
                  <a:txBody>
                    <a:bodyPr/>
                    <a:lstStyle/>
                    <a:p>
                      <a:r>
                        <a:rPr lang="en-US" dirty="0"/>
                        <a:t>Neighbor 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128787" y="5326535"/>
            <a:ext cx="338554" cy="461665"/>
          </a:xfrm>
          <a:prstGeom prst="rect">
            <a:avLst/>
          </a:prstGeom>
        </p:spPr>
        <p:txBody>
          <a:bodyPr wrap="none">
            <a:spAutoFit/>
          </a:bodyPr>
          <a:lstStyle/>
          <a:p>
            <a:r>
              <a:rPr lang="en-US" altLang="en-US"/>
              <a:t>3</a:t>
            </a:r>
            <a:endParaRPr lang="en-US" dirty="0"/>
          </a:p>
        </p:txBody>
      </p:sp>
      <p:sp>
        <p:nvSpPr>
          <p:cNvPr id="10" name="Rectangle 9"/>
          <p:cNvSpPr/>
          <p:nvPr/>
        </p:nvSpPr>
        <p:spPr>
          <a:xfrm>
            <a:off x="4128787" y="5907098"/>
            <a:ext cx="338554" cy="461665"/>
          </a:xfrm>
          <a:prstGeom prst="rect">
            <a:avLst/>
          </a:prstGeom>
        </p:spPr>
        <p:txBody>
          <a:bodyPr wrap="none">
            <a:spAutoFit/>
          </a:bodyPr>
          <a:lstStyle/>
          <a:p>
            <a:r>
              <a:rPr lang="en-US" altLang="en-US" dirty="0"/>
              <a:t>4</a:t>
            </a:r>
            <a:endParaRPr lang="en-US" dirty="0"/>
          </a:p>
        </p:txBody>
      </p:sp>
      <p:sp>
        <p:nvSpPr>
          <p:cNvPr id="11" name="Rectangle 10"/>
          <p:cNvSpPr/>
          <p:nvPr/>
        </p:nvSpPr>
        <p:spPr>
          <a:xfrm>
            <a:off x="6141518" y="5326535"/>
            <a:ext cx="338554" cy="461665"/>
          </a:xfrm>
          <a:prstGeom prst="rect">
            <a:avLst/>
          </a:prstGeom>
        </p:spPr>
        <p:txBody>
          <a:bodyPr wrap="none">
            <a:spAutoFit/>
          </a:bodyPr>
          <a:lstStyle/>
          <a:p>
            <a:r>
              <a:rPr lang="en-US" altLang="en-US" dirty="0"/>
              <a:t>6</a:t>
            </a:r>
            <a:endParaRPr lang="en-US" dirty="0"/>
          </a:p>
        </p:txBody>
      </p:sp>
      <p:sp>
        <p:nvSpPr>
          <p:cNvPr id="12" name="Rectangle 11"/>
          <p:cNvSpPr/>
          <p:nvPr/>
        </p:nvSpPr>
        <p:spPr>
          <a:xfrm>
            <a:off x="6141518" y="5907098"/>
            <a:ext cx="338554" cy="461665"/>
          </a:xfrm>
          <a:prstGeom prst="rect">
            <a:avLst/>
          </a:prstGeom>
        </p:spPr>
        <p:txBody>
          <a:bodyPr wrap="none">
            <a:spAutoFit/>
          </a:bodyPr>
          <a:lstStyle/>
          <a:p>
            <a:r>
              <a:rPr lang="en-US" altLang="en-US" dirty="0"/>
              <a:t>5</a:t>
            </a:r>
            <a:endParaRPr lang="en-US" dirty="0"/>
          </a:p>
        </p:txBody>
      </p:sp>
    </p:spTree>
    <p:extLst>
      <p:ext uri="{BB962C8B-B14F-4D97-AF65-F5344CB8AC3E}">
        <p14:creationId xmlns:p14="http://schemas.microsoft.com/office/powerpoint/2010/main" val="189175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2"/>
          <p:cNvSpPr>
            <a:spLocks noGrp="1"/>
          </p:cNvSpPr>
          <p:nvPr>
            <p:ph type="title"/>
          </p:nvPr>
        </p:nvSpPr>
        <p:spPr/>
        <p:txBody>
          <a:bodyPr/>
          <a:lstStyle/>
          <a:p>
            <a:r>
              <a:rPr lang="en-US" altLang="en-US" dirty="0">
                <a:ea typeface="ＭＳ Ｐゴシック" charset="-128"/>
              </a:rPr>
              <a:t>Example </a:t>
            </a:r>
          </a:p>
        </p:txBody>
      </p:sp>
      <p:sp>
        <p:nvSpPr>
          <p:cNvPr id="13209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DAA467B-874A-E74F-8F77-D8FD36C0E6D4}" type="slidenum">
              <a:rPr lang="en-US" altLang="en-US" sz="1400">
                <a:solidFill>
                  <a:srgbClr val="000000"/>
                </a:solidFill>
                <a:latin typeface="Times New Roman" charset="0"/>
              </a:rPr>
              <a:pPr/>
              <a:t>25</a:t>
            </a:fld>
            <a:endParaRPr lang="en-US" altLang="en-US" sz="1400">
              <a:solidFill>
                <a:srgbClr val="000000"/>
              </a:solidFill>
              <a:latin typeface="Times New Roman" charset="0"/>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981" y="2218531"/>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7"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8" name="Rectangle 11"/>
          <p:cNvSpPr>
            <a:spLocks noChangeArrowheads="1"/>
          </p:cNvSpPr>
          <p:nvPr/>
        </p:nvSpPr>
        <p:spPr bwMode="auto">
          <a:xfrm>
            <a:off x="3989827" y="2112578"/>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19" name="Rectangle 11"/>
          <p:cNvSpPr>
            <a:spLocks noChangeArrowheads="1"/>
          </p:cNvSpPr>
          <p:nvPr/>
        </p:nvSpPr>
        <p:spPr bwMode="auto">
          <a:xfrm>
            <a:off x="4772853" y="2927132"/>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20" name="Rectangle 11"/>
          <p:cNvSpPr>
            <a:spLocks noChangeArrowheads="1"/>
          </p:cNvSpPr>
          <p:nvPr/>
        </p:nvSpPr>
        <p:spPr bwMode="auto">
          <a:xfrm>
            <a:off x="4089679" y="4056997"/>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Tree>
    <p:extLst>
      <p:ext uri="{BB962C8B-B14F-4D97-AF65-F5344CB8AC3E}">
        <p14:creationId xmlns:p14="http://schemas.microsoft.com/office/powerpoint/2010/main" val="338618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Summary: </a:t>
            </a:r>
            <a:r>
              <a:rPr lang="en-US" altLang="zh-CN" sz="3200" dirty="0">
                <a:ea typeface="宋体" charset="-122"/>
              </a:rPr>
              <a:t>Distance Vector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8051800" cy="4856163"/>
          </a:xfrm>
        </p:spPr>
        <p:txBody>
          <a:bodyPr/>
          <a:lstStyle/>
          <a:p>
            <a:pPr>
              <a:buFont typeface="Wingdings" pitchFamily="2" charset="2"/>
              <a:buChar char="q"/>
            </a:pPr>
            <a:r>
              <a:rPr lang="en-US" altLang="zh-CN" sz="2400" dirty="0">
                <a:ea typeface="宋体" charset="-122"/>
              </a:rPr>
              <a:t>Basic DV protocol</a:t>
            </a:r>
          </a:p>
          <a:p>
            <a:pPr lvl="1">
              <a:buFont typeface="Courier New" panose="02070309020205020404" pitchFamily="49" charset="0"/>
              <a:buChar char="o"/>
            </a:pPr>
            <a:r>
              <a:rPr lang="en-US" altLang="zh-CN" sz="2000" dirty="0">
                <a:ea typeface="宋体" charset="-122"/>
              </a:rPr>
              <a:t>take away: use monotonicity as a technique to understand liveness/convergence</a:t>
            </a:r>
          </a:p>
          <a:p>
            <a:pPr lvl="2"/>
            <a:r>
              <a:rPr lang="en-US" altLang="zh-CN" sz="1800" dirty="0">
                <a:ea typeface="宋体" charset="-122"/>
              </a:rPr>
              <a:t>highly recommended reading of </a:t>
            </a:r>
            <a:r>
              <a:rPr lang="en-US" altLang="zh-CN" sz="1800" dirty="0" err="1">
                <a:ea typeface="宋体" charset="-122"/>
              </a:rPr>
              <a:t>Bersekas</a:t>
            </a:r>
            <a:r>
              <a:rPr lang="en-US" altLang="zh-CN" sz="1800" dirty="0">
                <a:ea typeface="宋体" charset="-122"/>
              </a:rPr>
              <a:t>/</a:t>
            </a:r>
            <a:r>
              <a:rPr lang="en-US" altLang="zh-CN" sz="1800" dirty="0" err="1">
                <a:ea typeface="宋体" charset="-122"/>
              </a:rPr>
              <a:t>Gallager</a:t>
            </a:r>
            <a:r>
              <a:rPr lang="en-US" altLang="zh-CN" sz="1800" dirty="0">
                <a:ea typeface="宋体" charset="-122"/>
              </a:rPr>
              <a:t> chapter</a:t>
            </a:r>
          </a:p>
          <a:p>
            <a:pPr lvl="2"/>
            <a:endParaRPr lang="en-US" altLang="zh-CN" sz="1800" dirty="0">
              <a:ea typeface="宋体" charset="-122"/>
            </a:endParaRPr>
          </a:p>
          <a:p>
            <a:pPr>
              <a:buFont typeface="Wingdings" pitchFamily="2" charset="2"/>
              <a:buChar char="q"/>
            </a:pPr>
            <a:r>
              <a:rPr lang="en-US" altLang="zh-CN" sz="2400" dirty="0">
                <a:ea typeface="宋体" charset="-122"/>
              </a:rPr>
              <a:t>Fix counting-to-infinity problem</a:t>
            </a:r>
          </a:p>
          <a:p>
            <a:pPr lvl="1">
              <a:buFont typeface="Courier New" panose="02070309020205020404" pitchFamily="49" charset="0"/>
              <a:buChar char="o"/>
            </a:pPr>
            <a:r>
              <a:rPr lang="en-US" altLang="en-US" sz="2000" dirty="0">
                <a:ea typeface="ＭＳ Ｐゴシック" charset="-128"/>
              </a:rPr>
              <a:t>DSDV </a:t>
            </a:r>
          </a:p>
          <a:p>
            <a:pPr lvl="2"/>
            <a:r>
              <a:rPr lang="en-US" altLang="en-US" sz="1600" dirty="0">
                <a:ea typeface="ＭＳ Ｐゴシック" charset="-128"/>
              </a:rPr>
              <a:t>Idea: uses sequence number to avoid routing loops</a:t>
            </a:r>
          </a:p>
          <a:p>
            <a:pPr lvl="3"/>
            <a:r>
              <a:rPr lang="en-US" altLang="en-US" sz="1800" dirty="0" err="1">
                <a:ea typeface="ＭＳ Ｐゴシック" charset="-128"/>
              </a:rPr>
              <a:t>seq</a:t>
            </a:r>
            <a:r>
              <a:rPr lang="en-US" altLang="en-US" sz="1800" dirty="0">
                <a:ea typeface="ＭＳ Ｐゴシック" charset="-128"/>
              </a:rPr>
              <a:t># partitions routing updates from different outside events</a:t>
            </a:r>
          </a:p>
          <a:p>
            <a:pPr lvl="3"/>
            <a:r>
              <a:rPr lang="en-US" altLang="en-US" sz="1800" dirty="0">
                <a:ea typeface="ＭＳ Ｐゴシック" charset="-128"/>
              </a:rPr>
              <a:t>within same event, no loop so long each node only decreases its distance</a:t>
            </a:r>
            <a:endParaRPr lang="en-US" altLang="zh-CN" sz="1800" dirty="0">
              <a:ea typeface="宋体" charset="-122"/>
            </a:endParaRPr>
          </a:p>
          <a:p>
            <a:pPr lvl="2"/>
            <a:r>
              <a:rPr lang="en-US" altLang="zh-CN" sz="1600" dirty="0">
                <a:ea typeface="宋体" charset="-122"/>
              </a:rPr>
              <a:t>Analysis: use global invariants to understand/design safety/no routing loops</a:t>
            </a:r>
          </a:p>
          <a:p>
            <a:pPr lvl="1">
              <a:buFont typeface="Courier New" panose="02070309020205020404" pitchFamily="49" charset="0"/>
              <a:buChar char="o"/>
            </a:pPr>
            <a:r>
              <a:rPr lang="en-US" altLang="zh-CN" sz="2000" dirty="0">
                <a:ea typeface="宋体" charset="-122"/>
              </a:rPr>
              <a:t>EIRGP (DUAL)</a:t>
            </a:r>
          </a:p>
          <a:p>
            <a:pPr lvl="2"/>
            <a:r>
              <a:rPr lang="en-US" altLang="zh-CN" sz="1800" dirty="0">
                <a:ea typeface="宋体" charset="-122"/>
              </a:rPr>
              <a:t>Idea: introduces a sufficient condition for local recovery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26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48818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Discussion: Distance Vector Routing</a:t>
            </a:r>
            <a:endParaRPr lang="en-US" altLang="en-US" sz="3200">
              <a:ea typeface="ＭＳ Ｐゴシック" charset="-128"/>
            </a:endParaRPr>
          </a:p>
        </p:txBody>
      </p:sp>
      <p:sp>
        <p:nvSpPr>
          <p:cNvPr id="138242"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What do you like about distributed, distance vector routing?</a:t>
            </a:r>
          </a:p>
          <a:p>
            <a:pPr>
              <a:buFont typeface="Wingdings" pitchFamily="2" charset="2"/>
              <a:buChar char="q"/>
            </a:pPr>
            <a:endParaRPr lang="en-US" altLang="zh-CN" dirty="0">
              <a:ea typeface="宋体" charset="-122"/>
            </a:endParaRP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What do you </a:t>
            </a:r>
            <a:r>
              <a:rPr lang="en-US" altLang="zh-CN" dirty="0">
                <a:solidFill>
                  <a:srgbClr val="C00000"/>
                </a:solidFill>
                <a:ea typeface="宋体" charset="-122"/>
              </a:rPr>
              <a:t>not</a:t>
            </a:r>
            <a:r>
              <a:rPr lang="en-US" altLang="zh-CN" dirty="0">
                <a:ea typeface="宋体" charset="-122"/>
              </a:rPr>
              <a:t> like about distributed, distance vector routing?</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27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212863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en-US" altLang="zh-CN" sz="3200">
                <a:ea typeface="宋体" charset="-122"/>
              </a:rPr>
              <a:t>Churns of DV: One Example</a:t>
            </a:r>
          </a:p>
        </p:txBody>
      </p:sp>
      <p:sp>
        <p:nvSpPr>
          <p:cNvPr id="140290" name="Oval 4"/>
          <p:cNvSpPr>
            <a:spLocks noChangeArrowheads="1"/>
          </p:cNvSpPr>
          <p:nvPr/>
        </p:nvSpPr>
        <p:spPr bwMode="auto">
          <a:xfrm>
            <a:off x="2719388" y="1616075"/>
            <a:ext cx="469900" cy="444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1" name="Oval 11"/>
          <p:cNvSpPr>
            <a:spLocks noChangeArrowheads="1"/>
          </p:cNvSpPr>
          <p:nvPr/>
        </p:nvSpPr>
        <p:spPr bwMode="auto">
          <a:xfrm>
            <a:off x="2713038" y="2806700"/>
            <a:ext cx="501650"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2" name="Oval 12"/>
          <p:cNvSpPr>
            <a:spLocks noChangeArrowheads="1"/>
          </p:cNvSpPr>
          <p:nvPr/>
        </p:nvSpPr>
        <p:spPr bwMode="auto">
          <a:xfrm>
            <a:off x="2697163" y="4413250"/>
            <a:ext cx="531812" cy="5159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3" name="Oval 13"/>
          <p:cNvSpPr>
            <a:spLocks noChangeArrowheads="1"/>
          </p:cNvSpPr>
          <p:nvPr/>
        </p:nvSpPr>
        <p:spPr bwMode="auto">
          <a:xfrm>
            <a:off x="811213" y="5313363"/>
            <a:ext cx="487362"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4" name="Oval 14"/>
          <p:cNvSpPr>
            <a:spLocks noChangeArrowheads="1"/>
          </p:cNvSpPr>
          <p:nvPr/>
        </p:nvSpPr>
        <p:spPr bwMode="auto">
          <a:xfrm>
            <a:off x="1754188" y="5314950"/>
            <a:ext cx="515937"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5" name="Oval 15"/>
          <p:cNvSpPr>
            <a:spLocks noChangeArrowheads="1"/>
          </p:cNvSpPr>
          <p:nvPr/>
        </p:nvSpPr>
        <p:spPr bwMode="auto">
          <a:xfrm>
            <a:off x="2713038" y="5299075"/>
            <a:ext cx="517525" cy="471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6" name="Oval 16"/>
          <p:cNvSpPr>
            <a:spLocks noChangeArrowheads="1"/>
          </p:cNvSpPr>
          <p:nvPr/>
        </p:nvSpPr>
        <p:spPr bwMode="auto">
          <a:xfrm>
            <a:off x="4424363" y="5299075"/>
            <a:ext cx="517525"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7" name="Oval 17"/>
          <p:cNvSpPr>
            <a:spLocks noChangeArrowheads="1"/>
          </p:cNvSpPr>
          <p:nvPr/>
        </p:nvSpPr>
        <p:spPr bwMode="auto">
          <a:xfrm>
            <a:off x="5413375" y="5283200"/>
            <a:ext cx="500063"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8" name="Line 18"/>
          <p:cNvSpPr>
            <a:spLocks noChangeShapeType="1"/>
          </p:cNvSpPr>
          <p:nvPr/>
        </p:nvSpPr>
        <p:spPr bwMode="auto">
          <a:xfrm flipH="1">
            <a:off x="1327150" y="5549900"/>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40299" name="AutoShape 19"/>
          <p:cNvCxnSpPr>
            <a:cxnSpLocks noChangeShapeType="1"/>
            <a:stCxn id="140295" idx="2"/>
            <a:endCxn id="140294" idx="6"/>
          </p:cNvCxnSpPr>
          <p:nvPr/>
        </p:nvCxnSpPr>
        <p:spPr bwMode="auto">
          <a:xfrm flipH="1">
            <a:off x="2270125" y="5535613"/>
            <a:ext cx="442913"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0" name="AutoShape 20"/>
          <p:cNvCxnSpPr>
            <a:cxnSpLocks noChangeShapeType="1"/>
            <a:stCxn id="140297" idx="2"/>
            <a:endCxn id="140296" idx="6"/>
          </p:cNvCxnSpPr>
          <p:nvPr/>
        </p:nvCxnSpPr>
        <p:spPr bwMode="auto">
          <a:xfrm flipH="1">
            <a:off x="4941888" y="5527675"/>
            <a:ext cx="471487"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1" name="Line 21"/>
          <p:cNvSpPr>
            <a:spLocks noChangeShapeType="1"/>
          </p:cNvSpPr>
          <p:nvPr/>
        </p:nvSpPr>
        <p:spPr bwMode="auto">
          <a:xfrm flipH="1">
            <a:off x="4100513" y="5535613"/>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02" name="Line 22"/>
          <p:cNvSpPr>
            <a:spLocks noChangeShapeType="1"/>
          </p:cNvSpPr>
          <p:nvPr/>
        </p:nvSpPr>
        <p:spPr bwMode="auto">
          <a:xfrm flipH="1">
            <a:off x="3244850" y="5519738"/>
            <a:ext cx="354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62831" name="AutoShape 23"/>
          <p:cNvCxnSpPr>
            <a:cxnSpLocks noChangeShapeType="1"/>
            <a:stCxn id="140292" idx="3"/>
            <a:endCxn id="140294" idx="0"/>
          </p:cNvCxnSpPr>
          <p:nvPr/>
        </p:nvCxnSpPr>
        <p:spPr bwMode="auto">
          <a:xfrm flipH="1">
            <a:off x="2012950" y="4852988"/>
            <a:ext cx="76200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2" name="AutoShape 24"/>
          <p:cNvCxnSpPr>
            <a:cxnSpLocks noChangeShapeType="1"/>
            <a:stCxn id="140292" idx="4"/>
            <a:endCxn id="140295" idx="0"/>
          </p:cNvCxnSpPr>
          <p:nvPr/>
        </p:nvCxnSpPr>
        <p:spPr bwMode="auto">
          <a:xfrm>
            <a:off x="2963863" y="4929188"/>
            <a:ext cx="7937" cy="369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3" name="AutoShape 25"/>
          <p:cNvCxnSpPr>
            <a:cxnSpLocks noChangeShapeType="1"/>
            <a:stCxn id="140292" idx="5"/>
            <a:endCxn id="140296" idx="1"/>
          </p:cNvCxnSpPr>
          <p:nvPr/>
        </p:nvCxnSpPr>
        <p:spPr bwMode="auto">
          <a:xfrm>
            <a:off x="3151188" y="4852988"/>
            <a:ext cx="1349375" cy="517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6" name="AutoShape 26"/>
          <p:cNvCxnSpPr>
            <a:cxnSpLocks noChangeShapeType="1"/>
            <a:stCxn id="140292" idx="6"/>
            <a:endCxn id="140297" idx="1"/>
          </p:cNvCxnSpPr>
          <p:nvPr/>
        </p:nvCxnSpPr>
        <p:spPr bwMode="auto">
          <a:xfrm>
            <a:off x="3228975" y="4672013"/>
            <a:ext cx="2257425" cy="682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7" name="Oval 27"/>
          <p:cNvSpPr>
            <a:spLocks noChangeArrowheads="1"/>
          </p:cNvSpPr>
          <p:nvPr/>
        </p:nvSpPr>
        <p:spPr bwMode="auto">
          <a:xfrm>
            <a:off x="2698750" y="3575050"/>
            <a:ext cx="530225" cy="501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N+2</a:t>
            </a:r>
          </a:p>
        </p:txBody>
      </p:sp>
      <p:cxnSp>
        <p:nvCxnSpPr>
          <p:cNvPr id="140308" name="AutoShape 29"/>
          <p:cNvCxnSpPr>
            <a:cxnSpLocks noChangeShapeType="1"/>
            <a:stCxn id="140307" idx="4"/>
            <a:endCxn id="140292" idx="0"/>
          </p:cNvCxnSpPr>
          <p:nvPr/>
        </p:nvCxnSpPr>
        <p:spPr bwMode="auto">
          <a:xfrm>
            <a:off x="2963863" y="4076700"/>
            <a:ext cx="0" cy="336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9" name="Line 30"/>
          <p:cNvSpPr>
            <a:spLocks noChangeShapeType="1"/>
          </p:cNvSpPr>
          <p:nvPr/>
        </p:nvSpPr>
        <p:spPr bwMode="auto">
          <a:xfrm>
            <a:off x="2949575" y="2068513"/>
            <a:ext cx="14288"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0" name="Line 31"/>
          <p:cNvSpPr>
            <a:spLocks noChangeShapeType="1"/>
          </p:cNvSpPr>
          <p:nvPr/>
        </p:nvSpPr>
        <p:spPr bwMode="auto">
          <a:xfrm>
            <a:off x="2965450" y="2584450"/>
            <a:ext cx="0"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1" name="Text Box 32"/>
          <p:cNvSpPr txBox="1">
            <a:spLocks noChangeArrowheads="1"/>
          </p:cNvSpPr>
          <p:nvPr/>
        </p:nvSpPr>
        <p:spPr bwMode="auto">
          <a:xfrm>
            <a:off x="2814638" y="2303463"/>
            <a:ext cx="45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2" name="Text Box 33"/>
          <p:cNvSpPr txBox="1">
            <a:spLocks noChangeArrowheads="1"/>
          </p:cNvSpPr>
          <p:nvPr/>
        </p:nvSpPr>
        <p:spPr bwMode="auto">
          <a:xfrm>
            <a:off x="3668713" y="525621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3" name="Text Box 34"/>
          <p:cNvSpPr txBox="1">
            <a:spLocks noChangeArrowheads="1"/>
          </p:cNvSpPr>
          <p:nvPr/>
        </p:nvSpPr>
        <p:spPr bwMode="auto">
          <a:xfrm>
            <a:off x="911225" y="53594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a:t>
            </a:r>
          </a:p>
        </p:txBody>
      </p:sp>
      <p:sp>
        <p:nvSpPr>
          <p:cNvPr id="140314" name="Text Box 35"/>
          <p:cNvSpPr txBox="1">
            <a:spLocks noChangeArrowheads="1"/>
          </p:cNvSpPr>
          <p:nvPr/>
        </p:nvSpPr>
        <p:spPr bwMode="auto">
          <a:xfrm>
            <a:off x="186848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a:t>
            </a:r>
          </a:p>
        </p:txBody>
      </p:sp>
      <p:sp>
        <p:nvSpPr>
          <p:cNvPr id="140315" name="Text Box 36"/>
          <p:cNvSpPr txBox="1">
            <a:spLocks noChangeArrowheads="1"/>
          </p:cNvSpPr>
          <p:nvPr/>
        </p:nvSpPr>
        <p:spPr bwMode="auto">
          <a:xfrm>
            <a:off x="281463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a:t>
            </a:r>
          </a:p>
        </p:txBody>
      </p:sp>
      <p:sp>
        <p:nvSpPr>
          <p:cNvPr id="140316" name="Text Box 37"/>
          <p:cNvSpPr txBox="1">
            <a:spLocks noChangeArrowheads="1"/>
          </p:cNvSpPr>
          <p:nvPr/>
        </p:nvSpPr>
        <p:spPr bwMode="auto">
          <a:xfrm>
            <a:off x="4376738" y="53451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7" name="Text Box 38"/>
          <p:cNvSpPr txBox="1">
            <a:spLocks noChangeArrowheads="1"/>
          </p:cNvSpPr>
          <p:nvPr/>
        </p:nvSpPr>
        <p:spPr bwMode="auto">
          <a:xfrm>
            <a:off x="5497513" y="5359400"/>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a:t>
            </a:r>
          </a:p>
        </p:txBody>
      </p:sp>
      <p:sp>
        <p:nvSpPr>
          <p:cNvPr id="140318" name="Text Box 40"/>
          <p:cNvSpPr txBox="1">
            <a:spLocks noChangeArrowheads="1"/>
          </p:cNvSpPr>
          <p:nvPr/>
        </p:nvSpPr>
        <p:spPr bwMode="auto">
          <a:xfrm>
            <a:off x="2665413" y="4473575"/>
            <a:ext cx="579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9" name="Text Box 43"/>
          <p:cNvSpPr txBox="1">
            <a:spLocks noChangeArrowheads="1"/>
          </p:cNvSpPr>
          <p:nvPr/>
        </p:nvSpPr>
        <p:spPr bwMode="auto">
          <a:xfrm>
            <a:off x="2668588" y="286543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N+3</a:t>
            </a:r>
          </a:p>
        </p:txBody>
      </p:sp>
      <p:cxnSp>
        <p:nvCxnSpPr>
          <p:cNvPr id="140320" name="AutoShape 44"/>
          <p:cNvCxnSpPr>
            <a:cxnSpLocks noChangeShapeType="1"/>
            <a:stCxn id="140291" idx="4"/>
            <a:endCxn id="140307" idx="0"/>
          </p:cNvCxnSpPr>
          <p:nvPr/>
        </p:nvCxnSpPr>
        <p:spPr bwMode="auto">
          <a:xfrm>
            <a:off x="2963863" y="3294063"/>
            <a:ext cx="0"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21" name="Text Box 45"/>
          <p:cNvSpPr txBox="1">
            <a:spLocks noChangeArrowheads="1"/>
          </p:cNvSpPr>
          <p:nvPr/>
        </p:nvSpPr>
        <p:spPr bwMode="auto">
          <a:xfrm>
            <a:off x="2709863" y="1657350"/>
            <a:ext cx="506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2N</a:t>
            </a:r>
          </a:p>
        </p:txBody>
      </p:sp>
      <p:sp>
        <p:nvSpPr>
          <p:cNvPr id="140322" name="Text Box 46"/>
          <p:cNvSpPr txBox="1">
            <a:spLocks noChangeArrowheads="1"/>
          </p:cNvSpPr>
          <p:nvPr/>
        </p:nvSpPr>
        <p:spPr bwMode="auto">
          <a:xfrm>
            <a:off x="204952" y="2116138"/>
            <a:ext cx="26906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Initially converged.</a:t>
            </a:r>
          </a:p>
          <a:p>
            <a:r>
              <a:rPr lang="en-US" altLang="zh-CN" sz="1800" dirty="0">
                <a:solidFill>
                  <a:srgbClr val="000000"/>
                </a:solidFill>
                <a:ea typeface="宋体" charset="-122"/>
              </a:rPr>
              <a:t>All links have cost 1</a:t>
            </a:r>
          </a:p>
          <a:p>
            <a:r>
              <a:rPr lang="en-US" altLang="zh-CN" sz="1800" dirty="0">
                <a:solidFill>
                  <a:srgbClr val="000000"/>
                </a:solidFill>
                <a:ea typeface="宋体" charset="-122"/>
              </a:rPr>
              <a:t>Event: Cost of 1-&gt;2 reduces to 0</a:t>
            </a:r>
          </a:p>
        </p:txBody>
      </p:sp>
      <p:sp>
        <p:nvSpPr>
          <p:cNvPr id="162851" name="Text Box 47"/>
          <p:cNvSpPr txBox="1">
            <a:spLocks noChangeArrowheads="1"/>
          </p:cNvSpPr>
          <p:nvPr/>
        </p:nvSpPr>
        <p:spPr bwMode="auto">
          <a:xfrm>
            <a:off x="4141788" y="1436688"/>
            <a:ext cx="43815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Message sequences</a:t>
            </a:r>
          </a:p>
          <a:p>
            <a:pPr>
              <a:buFontTx/>
              <a:buAutoNum type="arabicPeriod"/>
            </a:pPr>
            <a:r>
              <a:rPr lang="en-US" altLang="zh-CN" sz="1800">
                <a:solidFill>
                  <a:srgbClr val="000000"/>
                </a:solidFill>
                <a:ea typeface="宋体" charset="-122"/>
              </a:rPr>
              <a:t>Node 2 tells 3. Node 3 tells 4…Node N tells N+1. (N-1 messages)</a:t>
            </a:r>
          </a:p>
          <a:p>
            <a:pPr>
              <a:buFontTx/>
              <a:buAutoNum type="arabicPeriod"/>
            </a:pPr>
            <a:r>
              <a:rPr lang="en-US" altLang="zh-CN" sz="1800">
                <a:solidFill>
                  <a:srgbClr val="000000"/>
                </a:solidFill>
                <a:ea typeface="宋体" charset="-122"/>
              </a:rPr>
              <a:t>Node N+1 tells N+2, N+2 tells N+3,…,2N. (N-1 messages)</a:t>
            </a:r>
          </a:p>
          <a:p>
            <a:pPr>
              <a:buFontTx/>
              <a:buAutoNum type="arabicPeriod"/>
            </a:pPr>
            <a:r>
              <a:rPr lang="en-US" altLang="zh-CN" sz="1800">
                <a:solidFill>
                  <a:srgbClr val="000000"/>
                </a:solidFill>
                <a:ea typeface="宋体" charset="-122"/>
              </a:rPr>
              <a:t>Now node N-1 tells node N+1</a:t>
            </a:r>
          </a:p>
          <a:p>
            <a:pPr>
              <a:buFontTx/>
              <a:buAutoNum type="arabicPeriod"/>
            </a:pPr>
            <a:r>
              <a:rPr lang="en-US" altLang="zh-CN" sz="1800">
                <a:solidFill>
                  <a:srgbClr val="000000"/>
                </a:solidFill>
                <a:ea typeface="宋体" charset="-122"/>
              </a:rPr>
              <a:t>Step 2 repeats</a:t>
            </a:r>
          </a:p>
          <a:p>
            <a:pPr>
              <a:buFontTx/>
              <a:buAutoNum type="arabicPeriod"/>
            </a:pPr>
            <a:r>
              <a:rPr lang="en-US" altLang="zh-CN" sz="1800">
                <a:solidFill>
                  <a:srgbClr val="000000"/>
                </a:solidFill>
                <a:ea typeface="宋体" charset="-122"/>
              </a:rPr>
              <a:t>Now node N-2 tells node N+1</a:t>
            </a:r>
          </a:p>
          <a:p>
            <a:pPr>
              <a:buFontTx/>
              <a:buAutoNum type="arabicPeriod"/>
            </a:pPr>
            <a:r>
              <a:rPr lang="en-US" altLang="zh-CN" sz="1800">
                <a:solidFill>
                  <a:srgbClr val="000000"/>
                </a:solidFill>
                <a:ea typeface="宋体" charset="-122"/>
              </a:rPr>
              <a:t>…</a:t>
            </a:r>
          </a:p>
          <a:p>
            <a:pPr>
              <a:buFontTx/>
              <a:buAutoNum type="arabicPeriod"/>
            </a:pPr>
            <a:endParaRPr lang="en-US" altLang="zh-CN" sz="1800">
              <a:solidFill>
                <a:srgbClr val="000000"/>
              </a:solidFill>
              <a:ea typeface="宋体" charset="-122"/>
            </a:endParaRPr>
          </a:p>
        </p:txBody>
      </p:sp>
      <p:sp>
        <p:nvSpPr>
          <p:cNvPr id="162852" name="Text Box 48"/>
          <p:cNvSpPr txBox="1">
            <a:spLocks noChangeArrowheads="1"/>
          </p:cNvSpPr>
          <p:nvPr/>
        </p:nvSpPr>
        <p:spPr bwMode="auto">
          <a:xfrm>
            <a:off x="5084763" y="4533900"/>
            <a:ext cx="3074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 total of O(N</a:t>
            </a:r>
            <a:r>
              <a:rPr lang="en-US" altLang="zh-CN" sz="1800" baseline="30000">
                <a:solidFill>
                  <a:srgbClr val="000000"/>
                </a:solidFill>
                <a:ea typeface="宋体" charset="-122"/>
              </a:rPr>
              <a:t>2</a:t>
            </a:r>
            <a:r>
              <a:rPr lang="en-US" altLang="zh-CN" sz="1800">
                <a:solidFill>
                  <a:srgbClr val="000000"/>
                </a:solidFill>
                <a:ea typeface="宋体" charset="-122"/>
              </a:rPr>
              <a:t>) messages</a:t>
            </a:r>
          </a:p>
        </p:txBody>
      </p:sp>
      <p:sp>
        <p:nvSpPr>
          <p:cNvPr id="14032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83F8BC2-6CDD-7E4C-8070-F777FFDAE109}" type="slidenum">
              <a:rPr lang="en-US" altLang="en-US" sz="1400">
                <a:solidFill>
                  <a:srgbClr val="000000"/>
                </a:solidFill>
                <a:latin typeface="Times New Roman" charset="0"/>
              </a:rPr>
              <a:pPr/>
              <a:t>28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3440785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2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28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2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29</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dirty="0">
                <a:solidFill>
                  <a:srgbClr val="C00000"/>
                </a:solidFill>
              </a:rPr>
              <a:t>Link state protocols (distributed state synchronization)</a:t>
            </a:r>
            <a:endParaRPr lang="en-US" altLang="en-US" sz="2000" dirty="0">
              <a:solidFill>
                <a:srgbClr val="000000"/>
              </a:solidFill>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390189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a:xfrm>
            <a:off x="533400" y="1600200"/>
            <a:ext cx="8077200" cy="5257800"/>
          </a:xfrm>
        </p:spPr>
        <p:txBody>
          <a:bodyPr/>
          <a:lstStyle/>
          <a:p>
            <a:pPr>
              <a:buFont typeface="Wingdings" pitchFamily="2" charset="2"/>
              <a:buChar char="q"/>
            </a:pPr>
            <a:r>
              <a:rPr lang="en-US" altLang="zh-CN" dirty="0"/>
              <a:t>Overview</a:t>
            </a:r>
            <a:r>
              <a:rPr lang="zh-CN" altLang="en-US" dirty="0"/>
              <a:t> </a:t>
            </a:r>
            <a:r>
              <a:rPr lang="en-US" altLang="zh-CN" dirty="0"/>
              <a:t>of</a:t>
            </a:r>
            <a:r>
              <a:rPr lang="zh-CN" altLang="en-US" dirty="0"/>
              <a:t> </a:t>
            </a:r>
            <a:r>
              <a:rPr lang="en-US" altLang="zh-CN" dirty="0"/>
              <a:t>projects</a:t>
            </a:r>
            <a:r>
              <a:rPr lang="zh-CN" altLang="en-US" dirty="0"/>
              <a:t> </a:t>
            </a:r>
            <a:r>
              <a:rPr lang="en-US" altLang="zh-CN" dirty="0"/>
              <a:t>this</a:t>
            </a:r>
            <a:r>
              <a:rPr lang="zh-CN" altLang="en-US" dirty="0"/>
              <a:t> </a:t>
            </a:r>
            <a:r>
              <a:rPr lang="en-US" altLang="zh-CN" dirty="0"/>
              <a:t>afternoon</a:t>
            </a:r>
          </a:p>
          <a:p>
            <a:pPr lvl="1">
              <a:buFont typeface="Courier New" panose="02070309020205020404" pitchFamily="49" charset="0"/>
              <a:buChar char="o"/>
            </a:pPr>
            <a:r>
              <a:rPr lang="en-US" altLang="zh-CN" dirty="0"/>
              <a:t>2-4</a:t>
            </a:r>
            <a:r>
              <a:rPr lang="zh-CN" altLang="en-US" dirty="0"/>
              <a:t> </a:t>
            </a:r>
            <a:r>
              <a:rPr lang="en-US" altLang="zh-CN" dirty="0"/>
              <a:t>persons</a:t>
            </a:r>
            <a:r>
              <a:rPr lang="zh-CN" altLang="en-US" dirty="0"/>
              <a:t> </a:t>
            </a:r>
            <a:r>
              <a:rPr lang="en-US" altLang="zh-CN" dirty="0"/>
              <a:t>per</a:t>
            </a:r>
            <a:r>
              <a:rPr lang="zh-CN" altLang="en-US" dirty="0"/>
              <a:t> </a:t>
            </a:r>
            <a:r>
              <a:rPr lang="en-US" altLang="zh-CN" dirty="0"/>
              <a:t>team,</a:t>
            </a:r>
            <a:r>
              <a:rPr lang="zh-CN" altLang="en-US" dirty="0"/>
              <a:t> </a:t>
            </a:r>
            <a:r>
              <a:rPr lang="en-US" altLang="zh-CN" dirty="0"/>
              <a:t>at</a:t>
            </a:r>
            <a:r>
              <a:rPr lang="zh-CN" altLang="en-US" dirty="0"/>
              <a:t> </a:t>
            </a:r>
            <a:r>
              <a:rPr lang="en-US" altLang="zh-CN" dirty="0"/>
              <a:t>most</a:t>
            </a:r>
            <a:r>
              <a:rPr lang="zh-CN" altLang="en-US" dirty="0"/>
              <a:t> </a:t>
            </a:r>
            <a:r>
              <a:rPr lang="en-US" altLang="zh-CN" dirty="0"/>
              <a:t>3</a:t>
            </a:r>
            <a:r>
              <a:rPr lang="zh-CN" altLang="en-US" dirty="0"/>
              <a:t> </a:t>
            </a:r>
            <a:r>
              <a:rPr lang="en-US" altLang="zh-CN" dirty="0"/>
              <a:t>teams</a:t>
            </a:r>
            <a:r>
              <a:rPr lang="zh-CN" altLang="en-US" dirty="0"/>
              <a:t> </a:t>
            </a:r>
            <a:r>
              <a:rPr lang="en-US" altLang="zh-CN" dirty="0"/>
              <a:t>per</a:t>
            </a:r>
            <a:r>
              <a:rPr lang="zh-CN" altLang="en-US" dirty="0"/>
              <a:t> </a:t>
            </a:r>
            <a:r>
              <a:rPr lang="en-US" altLang="zh-CN" dirty="0"/>
              <a:t>topic</a:t>
            </a:r>
          </a:p>
          <a:p>
            <a:pPr lvl="1">
              <a:buFont typeface="Courier New" panose="02070309020205020404" pitchFamily="49" charset="0"/>
              <a:buChar char="o"/>
            </a:pPr>
            <a:r>
              <a:rPr lang="en-US" altLang="zh-CN" dirty="0"/>
              <a:t>FIFS</a:t>
            </a:r>
            <a:r>
              <a:rPr lang="zh-CN" altLang="en-US" dirty="0"/>
              <a:t> </a:t>
            </a:r>
            <a:r>
              <a:rPr lang="en-US" altLang="zh-CN" dirty="0"/>
              <a:t>signup</a:t>
            </a:r>
            <a:r>
              <a:rPr lang="zh-CN" altLang="en-US" dirty="0"/>
              <a:t> </a:t>
            </a:r>
            <a:r>
              <a:rPr lang="en-US" altLang="zh-CN" dirty="0"/>
              <a:t>with</a:t>
            </a:r>
            <a:r>
              <a:rPr lang="zh-CN" altLang="en-US" dirty="0"/>
              <a:t> </a:t>
            </a:r>
            <a:r>
              <a:rPr lang="en-US" altLang="zh-CN" dirty="0"/>
              <a:t>corresponding</a:t>
            </a:r>
            <a:r>
              <a:rPr lang="zh-CN" altLang="en-US" dirty="0"/>
              <a:t> </a:t>
            </a:r>
            <a:r>
              <a:rPr lang="en-US" altLang="zh-CN" dirty="0"/>
              <a:t>mentors</a:t>
            </a:r>
          </a:p>
          <a:p>
            <a:pPr lvl="2">
              <a:buFont typeface="Courier New" panose="02070309020205020404" pitchFamily="49" charset="0"/>
              <a:buChar char="o"/>
            </a:pPr>
            <a:r>
              <a:rPr lang="en-US" altLang="zh-CN" dirty="0"/>
              <a:t>If</a:t>
            </a:r>
            <a:r>
              <a:rPr lang="zh-CN" altLang="en-US" dirty="0"/>
              <a:t> </a:t>
            </a:r>
            <a:r>
              <a:rPr lang="en-US" altLang="zh-CN" dirty="0"/>
              <a:t>you</a:t>
            </a:r>
            <a:r>
              <a:rPr lang="zh-CN" altLang="en-US" dirty="0"/>
              <a:t> </a:t>
            </a:r>
            <a:r>
              <a:rPr lang="en-US" altLang="zh-CN" dirty="0"/>
              <a:t>choose</a:t>
            </a:r>
            <a:r>
              <a:rPr lang="zh-CN" altLang="en-US" dirty="0"/>
              <a:t> </a:t>
            </a:r>
            <a:r>
              <a:rPr lang="en-US" altLang="zh-CN" dirty="0"/>
              <a:t>assignment</a:t>
            </a:r>
            <a:r>
              <a:rPr lang="zh-CN" altLang="en-US" dirty="0"/>
              <a:t> </a:t>
            </a:r>
            <a:r>
              <a:rPr lang="en-US" altLang="zh-CN" dirty="0"/>
              <a:t>4</a:t>
            </a:r>
            <a:r>
              <a:rPr lang="zh-CN" altLang="en-US" dirty="0"/>
              <a:t> </a:t>
            </a:r>
            <a:r>
              <a:rPr lang="en-US" altLang="zh-CN" dirty="0"/>
              <a:t>part</a:t>
            </a:r>
            <a:r>
              <a:rPr lang="zh-CN" altLang="en-US" dirty="0"/>
              <a:t> </a:t>
            </a:r>
            <a:r>
              <a:rPr lang="en-US" altLang="zh-CN" dirty="0"/>
              <a:t>2</a:t>
            </a:r>
            <a:r>
              <a:rPr lang="zh-CN" altLang="en-US" dirty="0"/>
              <a:t> </a:t>
            </a:r>
            <a:r>
              <a:rPr lang="en-US" altLang="zh-CN" dirty="0"/>
              <a:t>as</a:t>
            </a:r>
            <a:r>
              <a:rPr lang="zh-CN" altLang="en-US" dirty="0"/>
              <a:t> </a:t>
            </a:r>
            <a:r>
              <a:rPr lang="en-US" altLang="zh-CN" dirty="0"/>
              <a:t>your</a:t>
            </a:r>
            <a:r>
              <a:rPr lang="zh-CN" altLang="en-US" dirty="0"/>
              <a:t> </a:t>
            </a:r>
            <a:r>
              <a:rPr lang="en-US" altLang="zh-CN" dirty="0"/>
              <a:t>2-person</a:t>
            </a:r>
            <a:r>
              <a:rPr lang="zh-CN" altLang="en-US" dirty="0"/>
              <a:t> </a:t>
            </a:r>
            <a:r>
              <a:rPr lang="en-US" altLang="zh-CN" dirty="0"/>
              <a:t>project,</a:t>
            </a:r>
            <a:r>
              <a:rPr lang="zh-CN" altLang="en-US" dirty="0"/>
              <a:t> </a:t>
            </a:r>
            <a:r>
              <a:rPr lang="en-US" altLang="zh-CN" dirty="0"/>
              <a:t>signup</a:t>
            </a:r>
            <a:r>
              <a:rPr lang="zh-CN" altLang="en-US" dirty="0"/>
              <a:t> </a:t>
            </a:r>
            <a:r>
              <a:rPr lang="en-US" altLang="zh-CN" dirty="0"/>
              <a:t>with</a:t>
            </a:r>
            <a:r>
              <a:rPr lang="zh-CN" altLang="en-US" dirty="0"/>
              <a:t> </a:t>
            </a:r>
            <a:r>
              <a:rPr lang="en-US" altLang="zh-CN" dirty="0"/>
              <a:t>TA</a:t>
            </a:r>
          </a:p>
          <a:p>
            <a:pPr lvl="1">
              <a:buFont typeface="Courier New" panose="02070309020205020404" pitchFamily="49" charset="0"/>
              <a:buChar char="o"/>
            </a:pPr>
            <a:r>
              <a:rPr lang="en-US" altLang="zh-CN" dirty="0"/>
              <a:t>If</a:t>
            </a:r>
            <a:r>
              <a:rPr lang="zh-CN" altLang="en-US" dirty="0"/>
              <a:t> </a:t>
            </a:r>
            <a:r>
              <a:rPr lang="en-US" altLang="zh-CN" dirty="0"/>
              <a:t>not</a:t>
            </a:r>
            <a:r>
              <a:rPr lang="zh-CN" altLang="en-US" dirty="0"/>
              <a:t> </a:t>
            </a:r>
            <a:r>
              <a:rPr lang="en-US" altLang="zh-CN" dirty="0"/>
              <a:t>decided</a:t>
            </a:r>
            <a:r>
              <a:rPr lang="zh-CN" altLang="en-US" dirty="0"/>
              <a:t> </a:t>
            </a:r>
            <a:r>
              <a:rPr lang="en-US" altLang="zh-CN" dirty="0"/>
              <a:t>by</a:t>
            </a:r>
            <a:r>
              <a:rPr lang="zh-CN" altLang="en-US" dirty="0"/>
              <a:t> </a:t>
            </a:r>
            <a:r>
              <a:rPr lang="en-US" altLang="zh-CN" dirty="0"/>
              <a:t>the</a:t>
            </a:r>
            <a:r>
              <a:rPr lang="zh-CN" altLang="en-US" dirty="0"/>
              <a:t> </a:t>
            </a:r>
            <a:r>
              <a:rPr lang="en-US" altLang="zh-CN" dirty="0"/>
              <a:t>end</a:t>
            </a:r>
            <a:r>
              <a:rPr lang="zh-CN" altLang="en-US" dirty="0"/>
              <a:t> </a:t>
            </a:r>
            <a:r>
              <a:rPr lang="en-US" altLang="zh-CN" dirty="0"/>
              <a:t>of</a:t>
            </a:r>
            <a:r>
              <a:rPr lang="zh-CN" altLang="en-US" dirty="0"/>
              <a:t> </a:t>
            </a:r>
            <a:r>
              <a:rPr lang="en-US" altLang="zh-CN" dirty="0"/>
              <a:t>this</a:t>
            </a:r>
            <a:r>
              <a:rPr lang="zh-CN" altLang="en-US" dirty="0"/>
              <a:t> </a:t>
            </a:r>
            <a:r>
              <a:rPr lang="en-US" altLang="zh-CN" dirty="0"/>
              <a:t>week</a:t>
            </a:r>
            <a:r>
              <a:rPr lang="zh-CN" altLang="en-US" dirty="0"/>
              <a:t> </a:t>
            </a:r>
            <a:r>
              <a:rPr lang="en-US" altLang="zh-CN" dirty="0"/>
              <a:t>(</a:t>
            </a:r>
            <a:r>
              <a:rPr lang="en-US" altLang="zh-CN" dirty="0">
                <a:solidFill>
                  <a:srgbClr val="FF0000"/>
                </a:solidFill>
              </a:rPr>
              <a:t>Nov.</a:t>
            </a:r>
            <a:r>
              <a:rPr lang="zh-CN" altLang="en-US" dirty="0">
                <a:solidFill>
                  <a:srgbClr val="FF0000"/>
                </a:solidFill>
              </a:rPr>
              <a:t> </a:t>
            </a:r>
            <a:r>
              <a:rPr lang="en-US" altLang="zh-CN" dirty="0">
                <a:solidFill>
                  <a:srgbClr val="FF0000"/>
                </a:solidFill>
              </a:rPr>
              <a:t>27</a:t>
            </a:r>
            <a:r>
              <a:rPr lang="en-US" altLang="zh-CN" dirty="0"/>
              <a:t>),</a:t>
            </a:r>
            <a:r>
              <a:rPr lang="zh-CN" altLang="en-US" dirty="0"/>
              <a:t> </a:t>
            </a:r>
            <a:r>
              <a:rPr lang="en-US" altLang="zh-CN" dirty="0"/>
              <a:t>teams</a:t>
            </a:r>
            <a:r>
              <a:rPr lang="zh-CN" altLang="en-US" dirty="0"/>
              <a:t> </a:t>
            </a:r>
            <a:r>
              <a:rPr lang="en-US" altLang="zh-CN" dirty="0"/>
              <a:t>and</a:t>
            </a:r>
            <a:r>
              <a:rPr lang="zh-CN" altLang="en-US" dirty="0"/>
              <a:t> </a:t>
            </a:r>
            <a:r>
              <a:rPr lang="en-US" altLang="zh-CN" dirty="0"/>
              <a:t>topics</a:t>
            </a:r>
            <a:r>
              <a:rPr lang="zh-CN" altLang="en-US" dirty="0"/>
              <a:t> </a:t>
            </a:r>
            <a:r>
              <a:rPr lang="en-US" altLang="zh-CN" dirty="0"/>
              <a:t>will</a:t>
            </a:r>
            <a:r>
              <a:rPr lang="zh-CN" altLang="en-US" dirty="0"/>
              <a:t> </a:t>
            </a:r>
            <a:r>
              <a:rPr lang="en-US" altLang="zh-CN" dirty="0"/>
              <a:t>be</a:t>
            </a:r>
            <a:r>
              <a:rPr lang="zh-CN" altLang="en-US" dirty="0"/>
              <a:t> </a:t>
            </a:r>
            <a:r>
              <a:rPr lang="en-US" altLang="zh-CN" dirty="0"/>
              <a:t>assigned</a:t>
            </a:r>
            <a:r>
              <a:rPr lang="zh-CN" altLang="en-US" dirty="0"/>
              <a:t> </a:t>
            </a:r>
            <a:r>
              <a:rPr lang="en-US" altLang="zh-CN" dirty="0"/>
              <a:t>randomly</a:t>
            </a:r>
          </a:p>
          <a:p>
            <a:pPr>
              <a:buFont typeface="Wingdings" pitchFamily="2" charset="2"/>
              <a:buChar char="q"/>
            </a:pPr>
            <a:r>
              <a:rPr lang="en-US" altLang="zh-CN" dirty="0"/>
              <a:t>You</a:t>
            </a:r>
            <a:r>
              <a:rPr lang="zh-CN" altLang="en-US" dirty="0"/>
              <a:t> </a:t>
            </a:r>
            <a:r>
              <a:rPr lang="en-US" altLang="zh-CN" dirty="0"/>
              <a:t>have</a:t>
            </a:r>
            <a:r>
              <a:rPr lang="zh-CN" altLang="en-US" dirty="0"/>
              <a:t> </a:t>
            </a:r>
            <a:r>
              <a:rPr lang="en-US" altLang="zh-CN" dirty="0"/>
              <a:t>until</a:t>
            </a:r>
            <a:r>
              <a:rPr lang="zh-CN" altLang="en-US" dirty="0"/>
              <a:t> </a:t>
            </a:r>
            <a:r>
              <a:rPr lang="en-US" altLang="zh-CN" dirty="0">
                <a:solidFill>
                  <a:srgbClr val="FF0000"/>
                </a:solidFill>
              </a:rPr>
              <a:t>Jan.</a:t>
            </a:r>
            <a:r>
              <a:rPr lang="zh-CN" altLang="en-US" dirty="0">
                <a:solidFill>
                  <a:srgbClr val="FF0000"/>
                </a:solidFill>
              </a:rPr>
              <a:t> </a:t>
            </a:r>
            <a:r>
              <a:rPr lang="en-US" altLang="zh-CN" dirty="0">
                <a:solidFill>
                  <a:srgbClr val="FF0000"/>
                </a:solidFill>
              </a:rPr>
              <a:t>5</a:t>
            </a:r>
            <a:r>
              <a:rPr lang="zh-CN" altLang="en-US" dirty="0">
                <a:solidFill>
                  <a:srgbClr val="FF0000"/>
                </a:solidFill>
              </a:rPr>
              <a:t> </a:t>
            </a:r>
            <a:r>
              <a:rPr lang="en-US" altLang="zh-CN" dirty="0"/>
              <a:t>to</a:t>
            </a:r>
            <a:r>
              <a:rPr lang="zh-CN" altLang="en-US" dirty="0"/>
              <a:t> </a:t>
            </a:r>
            <a:r>
              <a:rPr lang="en-US" altLang="zh-CN" dirty="0"/>
              <a:t>finish</a:t>
            </a:r>
            <a:r>
              <a:rPr lang="zh-CN" altLang="en-US" dirty="0"/>
              <a:t> </a:t>
            </a:r>
            <a:r>
              <a:rPr lang="en-US" altLang="zh-CN" dirty="0"/>
              <a:t>your</a:t>
            </a:r>
            <a:r>
              <a:rPr lang="zh-CN" altLang="en-US" dirty="0"/>
              <a:t> </a:t>
            </a:r>
            <a:r>
              <a:rPr lang="en-US" altLang="zh-CN" dirty="0"/>
              <a:t>project</a:t>
            </a:r>
          </a:p>
          <a:p>
            <a:pPr lvl="2">
              <a:buFont typeface="Courier New" panose="02070309020205020404" pitchFamily="49" charset="0"/>
              <a:buChar char="o"/>
            </a:pPr>
            <a:r>
              <a:rPr lang="en-US" altLang="zh-CN" dirty="0"/>
              <a:t>Code,</a:t>
            </a:r>
            <a:r>
              <a:rPr lang="zh-CN" altLang="en-US" dirty="0"/>
              <a:t> </a:t>
            </a:r>
            <a:r>
              <a:rPr lang="en-US" altLang="zh-CN" dirty="0"/>
              <a:t>report,</a:t>
            </a:r>
            <a:r>
              <a:rPr lang="zh-CN" altLang="en-US" dirty="0"/>
              <a:t> </a:t>
            </a:r>
            <a:r>
              <a:rPr lang="en-US" altLang="zh-CN" dirty="0"/>
              <a:t>slides</a:t>
            </a:r>
            <a:r>
              <a:rPr lang="zh-CN" altLang="en-US" dirty="0"/>
              <a:t> </a:t>
            </a:r>
            <a:r>
              <a:rPr lang="en-US" altLang="zh-CN" dirty="0"/>
              <a:t>and</a:t>
            </a:r>
            <a:r>
              <a:rPr lang="zh-CN" altLang="en-US" dirty="0"/>
              <a:t> </a:t>
            </a:r>
            <a:r>
              <a:rPr lang="en-US" altLang="zh-CN" dirty="0"/>
              <a:t>pre-recorded</a:t>
            </a:r>
            <a:r>
              <a:rPr lang="zh-CN" altLang="en-US" dirty="0"/>
              <a:t> </a:t>
            </a:r>
            <a:r>
              <a:rPr lang="en-US" altLang="zh-CN" dirty="0"/>
              <a:t>presentation</a:t>
            </a:r>
          </a:p>
          <a:p>
            <a:pPr>
              <a:buFont typeface="Wingdings" pitchFamily="2" charset="2"/>
              <a:buChar char="q"/>
            </a:pPr>
            <a:r>
              <a:rPr lang="en-US" altLang="zh-CN" dirty="0"/>
              <a:t>Don’t</a:t>
            </a:r>
            <a:r>
              <a:rPr lang="zh-CN" altLang="en-US" dirty="0"/>
              <a:t> </a:t>
            </a:r>
            <a:r>
              <a:rPr lang="en-US" altLang="zh-CN" dirty="0"/>
              <a:t>forget</a:t>
            </a:r>
            <a:r>
              <a:rPr lang="zh-CN" altLang="en-US" dirty="0"/>
              <a:t> </a:t>
            </a:r>
            <a:r>
              <a:rPr lang="en-US" altLang="zh-CN" dirty="0"/>
              <a:t>you</a:t>
            </a:r>
            <a:r>
              <a:rPr lang="zh-CN" altLang="en-US" dirty="0"/>
              <a:t> </a:t>
            </a:r>
            <a:r>
              <a:rPr lang="en-US" altLang="zh-CN" dirty="0"/>
              <a:t>also</a:t>
            </a:r>
            <a:r>
              <a:rPr lang="zh-CN" altLang="en-US" dirty="0"/>
              <a:t> </a:t>
            </a:r>
            <a:r>
              <a:rPr lang="en-US" altLang="zh-CN" dirty="0"/>
              <a:t>have</a:t>
            </a:r>
            <a:r>
              <a:rPr lang="zh-CN" altLang="en-US" dirty="0"/>
              <a:t> </a:t>
            </a:r>
            <a:r>
              <a:rPr lang="en-US" altLang="zh-CN" dirty="0"/>
              <a:t>assignment</a:t>
            </a:r>
            <a:r>
              <a:rPr lang="zh-CN" altLang="en-US" dirty="0"/>
              <a:t> </a:t>
            </a:r>
            <a:r>
              <a:rPr lang="en-US" altLang="zh-CN" dirty="0"/>
              <a:t>4</a:t>
            </a:r>
            <a:r>
              <a:rPr lang="zh-CN" altLang="en-US" dirty="0"/>
              <a:t> </a:t>
            </a:r>
            <a:r>
              <a:rPr lang="en-US" altLang="zh-CN" dirty="0"/>
              <a:t>and</a:t>
            </a:r>
            <a:r>
              <a:rPr lang="zh-CN" altLang="en-US" dirty="0"/>
              <a:t> </a:t>
            </a:r>
            <a:r>
              <a:rPr lang="en-US" altLang="zh-CN" dirty="0"/>
              <a:t>assignment</a:t>
            </a:r>
            <a:r>
              <a:rPr lang="zh-CN" altLang="en-US" dirty="0"/>
              <a:t> </a:t>
            </a:r>
            <a:r>
              <a:rPr lang="en-US" altLang="zh-CN" dirty="0"/>
              <a:t>5</a:t>
            </a:r>
            <a:r>
              <a:rPr lang="zh-CN" altLang="en-US" dirty="0"/>
              <a:t> </a:t>
            </a:r>
            <a:r>
              <a:rPr lang="en-US" altLang="zh-CN" dirty="0"/>
              <a:t>(to</a:t>
            </a:r>
            <a:r>
              <a:rPr lang="zh-CN" altLang="en-US" dirty="0"/>
              <a:t> </a:t>
            </a:r>
            <a:r>
              <a:rPr lang="en-US" altLang="zh-CN" dirty="0"/>
              <a:t>be</a:t>
            </a:r>
            <a:r>
              <a:rPr lang="zh-CN" altLang="en-US" dirty="0"/>
              <a:t> </a:t>
            </a:r>
            <a:r>
              <a:rPr lang="en-US" altLang="zh-CN" dirty="0"/>
              <a:t>posted)</a:t>
            </a:r>
          </a:p>
          <a:p>
            <a:pPr>
              <a:buFont typeface="Wingdings" pitchFamily="2" charset="2"/>
              <a:buChar char="q"/>
            </a:pPr>
            <a:r>
              <a:rPr lang="en-US" altLang="zh-CN" dirty="0"/>
              <a:t>So</a:t>
            </a:r>
            <a:r>
              <a:rPr lang="zh-CN" altLang="en-US" dirty="0"/>
              <a:t> </a:t>
            </a:r>
            <a:r>
              <a:rPr lang="en-US" altLang="zh-CN" dirty="0"/>
              <a:t>please</a:t>
            </a:r>
            <a:r>
              <a:rPr lang="zh-CN" altLang="en-US" dirty="0"/>
              <a:t> </a:t>
            </a:r>
            <a:r>
              <a:rPr lang="en-US" altLang="zh-CN" dirty="0"/>
              <a:t>do</a:t>
            </a:r>
            <a:r>
              <a:rPr lang="zh-CN" altLang="en-US" dirty="0"/>
              <a:t> </a:t>
            </a:r>
            <a:r>
              <a:rPr lang="en-US" altLang="zh-CN" dirty="0">
                <a:solidFill>
                  <a:srgbClr val="FF0000"/>
                </a:solidFill>
              </a:rPr>
              <a:t>NOT</a:t>
            </a:r>
            <a:r>
              <a:rPr lang="zh-CN" altLang="en-US" dirty="0"/>
              <a:t> </a:t>
            </a:r>
            <a:r>
              <a:rPr lang="en-US" altLang="zh-CN" dirty="0"/>
              <a:t>procrastinate</a:t>
            </a:r>
            <a:r>
              <a:rPr lang="zh-CN" altLang="en-US" dirty="0"/>
              <a:t> </a:t>
            </a:r>
            <a:r>
              <a:rPr lang="en-US" altLang="zh-CN" dirty="0">
                <a:sym typeface="Wingdings" pitchFamily="2" charset="2"/>
              </a:rPr>
              <a:t></a:t>
            </a:r>
            <a:endParaRPr lang="en-US" altLang="zh-CN" dirty="0"/>
          </a:p>
          <a:p>
            <a:pPr>
              <a:buFont typeface="Wingdings" pitchFamily="2" charset="2"/>
              <a:buChar char="q"/>
            </a:pPr>
            <a:endParaRPr lang="en-US" altLang="zh-CN"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81719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3600">
                <a:ea typeface="宋体" charset="-122"/>
              </a:rPr>
              <a:t>Link-State Routing</a:t>
            </a:r>
            <a:endParaRPr lang="en-US" altLang="zh-CN">
              <a:ea typeface="宋体" charset="-122"/>
            </a:endParaRPr>
          </a:p>
        </p:txBody>
      </p:sp>
      <p:sp>
        <p:nvSpPr>
          <p:cNvPr id="32771" name="Rectangle 3"/>
          <p:cNvSpPr>
            <a:spLocks noGrp="1" noChangeArrowheads="1"/>
          </p:cNvSpPr>
          <p:nvPr>
            <p:ph type="body" sz="half" idx="1"/>
          </p:nvPr>
        </p:nvSpPr>
        <p:spPr>
          <a:xfrm>
            <a:off x="522288" y="1401763"/>
            <a:ext cx="8132762" cy="5132387"/>
          </a:xfrm>
        </p:spPr>
        <p:txBody>
          <a:bodyPr/>
          <a:lstStyle/>
          <a:p>
            <a:pPr>
              <a:buFont typeface="Wingdings" pitchFamily="2" charset="2"/>
              <a:buChar char="q"/>
            </a:pPr>
            <a:r>
              <a:rPr lang="en-US" altLang="zh-CN" dirty="0">
                <a:ea typeface="宋体" charset="-122"/>
              </a:rPr>
              <a:t>Basic idea: Not distributed computing, only distributed state distribution</a:t>
            </a:r>
          </a:p>
          <a:p>
            <a:pPr>
              <a:buFont typeface="Wingdings" pitchFamily="2" charset="2"/>
              <a:buChar char="q"/>
            </a:pPr>
            <a:r>
              <a:rPr lang="en-US" altLang="zh-CN" dirty="0">
                <a:ea typeface="宋体" charset="-122"/>
              </a:rPr>
              <a:t>Net topology, link costs are distributed to all nodes</a:t>
            </a:r>
          </a:p>
          <a:p>
            <a:pPr lvl="2"/>
            <a:r>
              <a:rPr lang="en-US" altLang="zh-CN" dirty="0">
                <a:ea typeface="宋体" charset="-122"/>
              </a:rPr>
              <a:t>all nodes have same info</a:t>
            </a:r>
          </a:p>
          <a:p>
            <a:pPr lvl="2"/>
            <a:r>
              <a:rPr lang="en-US" altLang="zh-CN" dirty="0">
                <a:ea typeface="宋体" charset="-122"/>
              </a:rPr>
              <a:t>Each node computes its shortest paths from itself to all other nodes</a:t>
            </a:r>
          </a:p>
          <a:p>
            <a:pPr lvl="3"/>
            <a:r>
              <a:rPr lang="en-US" altLang="zh-CN" dirty="0">
                <a:ea typeface="宋体" charset="-122"/>
              </a:rPr>
              <a:t>standard Dijkstra’s algorithm as path compute </a:t>
            </a:r>
            <a:r>
              <a:rPr lang="en-US" altLang="zh-CN" dirty="0" err="1">
                <a:ea typeface="宋体" charset="-122"/>
              </a:rPr>
              <a:t>alg</a:t>
            </a:r>
            <a:endParaRPr lang="en-US" altLang="zh-CN" dirty="0">
              <a:ea typeface="宋体" charset="-122"/>
            </a:endParaRPr>
          </a:p>
          <a:p>
            <a:pPr lvl="3"/>
            <a:r>
              <a:rPr lang="en-US" altLang="zh-CN" dirty="0">
                <a:ea typeface="宋体" charset="-122"/>
              </a:rPr>
              <a:t>Allows multiple same-cost paths</a:t>
            </a:r>
          </a:p>
          <a:p>
            <a:pPr lvl="3"/>
            <a:r>
              <a:rPr lang="en-US" altLang="zh-CN" dirty="0">
                <a:ea typeface="宋体" charset="-122"/>
              </a:rPr>
              <a:t>Multiple cost metrics per link (for type of service routing)</a:t>
            </a:r>
          </a:p>
          <a:p>
            <a:pPr lvl="3"/>
            <a:endParaRPr lang="en-US" altLang="zh-CN" dirty="0">
              <a:ea typeface="宋体" charset="-122"/>
            </a:endParaRPr>
          </a:p>
          <a:p>
            <a:pPr>
              <a:buFont typeface="Wingdings" pitchFamily="2" charset="2"/>
              <a:buChar char="q"/>
            </a:pPr>
            <a:r>
              <a:rPr lang="en-US" altLang="zh-CN" dirty="0">
                <a:ea typeface="宋体" charset="-122"/>
              </a:rPr>
              <a:t>Most commonly used routing protocol (e.g., OSPF/ISIS) by most networks in Internet</a:t>
            </a:r>
          </a:p>
        </p:txBody>
      </p:sp>
    </p:spTree>
    <p:extLst>
      <p:ext uri="{BB962C8B-B14F-4D97-AF65-F5344CB8AC3E}">
        <p14:creationId xmlns:p14="http://schemas.microsoft.com/office/powerpoint/2010/main" val="47286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6" name="Picture 5"/>
          <p:cNvPicPr>
            <a:picLocks noChangeAspect="1"/>
          </p:cNvPicPr>
          <p:nvPr/>
        </p:nvPicPr>
        <p:blipFill rotWithShape="1">
          <a:blip r:embed="rId3"/>
          <a:srcRect t="32961" b="29311"/>
          <a:stretch/>
        </p:blipFill>
        <p:spPr>
          <a:xfrm>
            <a:off x="189843" y="3007079"/>
            <a:ext cx="4887311" cy="1923080"/>
          </a:xfrm>
          <a:prstGeom prst="rect">
            <a:avLst/>
          </a:prstGeom>
        </p:spPr>
      </p:pic>
      <p:pic>
        <p:nvPicPr>
          <p:cNvPr id="7" name="Picture 6"/>
          <p:cNvPicPr>
            <a:picLocks noChangeAspect="1"/>
          </p:cNvPicPr>
          <p:nvPr/>
        </p:nvPicPr>
        <p:blipFill rotWithShape="1">
          <a:blip r:embed="rId3"/>
          <a:srcRect t="70727"/>
          <a:stretch/>
        </p:blipFill>
        <p:spPr>
          <a:xfrm>
            <a:off x="328" y="4826004"/>
            <a:ext cx="6210300" cy="1895996"/>
          </a:xfrm>
          <a:prstGeom prst="rect">
            <a:avLst/>
          </a:prstGeom>
        </p:spPr>
      </p:pic>
      <p:sp>
        <p:nvSpPr>
          <p:cNvPr id="26627" name="Rectangle 3"/>
          <p:cNvSpPr>
            <a:spLocks noGrp="1" noChangeArrowheads="1"/>
          </p:cNvSpPr>
          <p:nvPr>
            <p:ph type="body" idx="1"/>
          </p:nvPr>
        </p:nvSpPr>
        <p:spPr>
          <a:xfrm>
            <a:off x="4209393" y="6528681"/>
            <a:ext cx="3505634" cy="386639"/>
          </a:xfrm>
        </p:spPr>
        <p:txBody>
          <a:bodyPr/>
          <a:lstStyle/>
          <a:p>
            <a:pPr marL="0" indent="0" algn="r">
              <a:buNone/>
            </a:pPr>
            <a:r>
              <a:rPr lang="en-US" sz="1200" dirty="0"/>
              <a:t>https://</a:t>
            </a:r>
            <a:r>
              <a:rPr lang="en-US" sz="1200" dirty="0" err="1"/>
              <a:t>tools.ietf.org</a:t>
            </a:r>
            <a:r>
              <a:rPr lang="en-US" sz="1200" dirty="0"/>
              <a:t>/html/rfc1583#page-12</a:t>
            </a:r>
          </a:p>
          <a:p>
            <a:pPr algn="r"/>
            <a:endParaRPr lang="en-US" altLang="zh-CN" sz="1200" dirty="0">
              <a:ea typeface="宋体" charset="-122"/>
            </a:endParaRPr>
          </a:p>
        </p:txBody>
      </p:sp>
      <p:pic>
        <p:nvPicPr>
          <p:cNvPr id="2" name="Picture 1"/>
          <p:cNvPicPr>
            <a:picLocks noChangeAspect="1"/>
          </p:cNvPicPr>
          <p:nvPr/>
        </p:nvPicPr>
        <p:blipFill>
          <a:blip r:embed="rId4"/>
          <a:stretch>
            <a:fillRect/>
          </a:stretch>
        </p:blipFill>
        <p:spPr>
          <a:xfrm>
            <a:off x="787674" y="1266663"/>
            <a:ext cx="4068763" cy="1783567"/>
          </a:xfrm>
          <a:prstGeom prst="rect">
            <a:avLst/>
          </a:prstGeom>
        </p:spPr>
      </p:pic>
    </p:spTree>
    <p:extLst>
      <p:ext uri="{BB962C8B-B14F-4D97-AF65-F5344CB8AC3E}">
        <p14:creationId xmlns:p14="http://schemas.microsoft.com/office/powerpoint/2010/main" val="58583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5" name="Picture 4"/>
          <p:cNvPicPr>
            <a:picLocks noChangeAspect="1"/>
          </p:cNvPicPr>
          <p:nvPr/>
        </p:nvPicPr>
        <p:blipFill>
          <a:blip r:embed="rId3"/>
          <a:stretch>
            <a:fillRect/>
          </a:stretch>
        </p:blipFill>
        <p:spPr>
          <a:xfrm>
            <a:off x="242791" y="1323035"/>
            <a:ext cx="4019236" cy="553496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561571" y="1468843"/>
            <a:ext cx="4506923" cy="5243348"/>
          </a:xfrm>
          <a:prstGeom prst="rect">
            <a:avLst/>
          </a:prstGeom>
          <a:ln>
            <a:solidFill>
              <a:schemeClr val="accent1"/>
            </a:solidFill>
          </a:ln>
        </p:spPr>
      </p:pic>
      <p:sp>
        <p:nvSpPr>
          <p:cNvPr id="9" name="Oval 8"/>
          <p:cNvSpPr/>
          <p:nvPr/>
        </p:nvSpPr>
        <p:spPr bwMode="auto">
          <a:xfrm>
            <a:off x="662152" y="4966138"/>
            <a:ext cx="804041" cy="551793"/>
          </a:xfrm>
          <a:prstGeom prst="ellipse">
            <a:avLst/>
          </a:prstGeom>
          <a:solidFill>
            <a:schemeClr val="accent5">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1800">
              <a:solidFill>
                <a:srgbClr val="000000"/>
              </a:solidFill>
              <a:latin typeface="Comic Sans MS" pitchFamily="66" charset="0"/>
            </a:endParaRPr>
          </a:p>
        </p:txBody>
      </p:sp>
    </p:spTree>
    <p:extLst>
      <p:ext uri="{BB962C8B-B14F-4D97-AF65-F5344CB8AC3E}">
        <p14:creationId xmlns:p14="http://schemas.microsoft.com/office/powerpoint/2010/main" val="299695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a:solidFill>
                  <a:srgbClr val="C00000"/>
                </a:solidFill>
              </a:rPr>
              <a:t>Link </a:t>
            </a:r>
            <a:r>
              <a:rPr lang="en-US" altLang="en-US" sz="2000" i="1" dirty="0">
                <a:solidFill>
                  <a:srgbClr val="C00000"/>
                </a:solidFill>
              </a:rPr>
              <a:t>state protocols (distributed state synchronization)</a:t>
            </a:r>
            <a:endParaRPr lang="en-US" altLang="en-US" sz="2000" dirty="0">
              <a:solidFill>
                <a:srgbClr val="000000"/>
              </a:solidFill>
              <a:ea typeface=""/>
            </a:endParaRPr>
          </a:p>
          <a:p>
            <a:pPr marL="2171700" lvl="4" indent="-342900">
              <a:spcBef>
                <a:spcPct val="20000"/>
              </a:spcBef>
              <a:buClr>
                <a:schemeClr val="accent6"/>
              </a:buClr>
              <a:buSzPct val="85000"/>
              <a:buFont typeface="Arial" charset="0"/>
              <a:buChar char="•"/>
            </a:pPr>
            <a:r>
              <a:rPr lang="en-US" altLang="en-US" sz="2000" dirty="0">
                <a:ea typeface=""/>
              </a:rPr>
              <a:t>data structure to be distributed</a:t>
            </a:r>
          </a:p>
          <a:p>
            <a:pPr marL="2171700" lvl="4" indent="-342900">
              <a:spcBef>
                <a:spcPct val="20000"/>
              </a:spcBef>
              <a:buClr>
                <a:srgbClr val="C00000"/>
              </a:buClr>
              <a:buSzPct val="85000"/>
              <a:buFont typeface="Wingdings" charset="2"/>
              <a:buChar char="Ø"/>
            </a:pPr>
            <a:r>
              <a:rPr lang="en-US" altLang="en-US" sz="2000" i="1" dirty="0">
                <a:solidFill>
                  <a:srgbClr val="C00000"/>
                </a:solidFill>
                <a:ea typeface=""/>
              </a:rPr>
              <a:t>state distribution protocol</a:t>
            </a:r>
            <a:endParaRPr lang="en-US" altLang="en-US" sz="2000" dirty="0">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3486122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533400" y="298450"/>
            <a:ext cx="8024813" cy="839788"/>
          </a:xfrm>
        </p:spPr>
        <p:txBody>
          <a:bodyPr/>
          <a:lstStyle/>
          <a:p>
            <a:r>
              <a:rPr lang="en-US" altLang="zh-CN" sz="3600" dirty="0">
                <a:ea typeface="宋体" charset="-122"/>
              </a:rPr>
              <a:t>Basic Link State </a:t>
            </a:r>
            <a:r>
              <a:rPr lang="en-US" altLang="zh-CN" sz="3600">
                <a:ea typeface="宋体" charset="-122"/>
              </a:rPr>
              <a:t>Broadcast Protocol</a:t>
            </a:r>
            <a:endParaRPr lang="en-US" altLang="zh-CN" sz="3600" dirty="0">
              <a:ea typeface="宋体" charset="-122"/>
            </a:endParaRPr>
          </a:p>
        </p:txBody>
      </p:sp>
      <p:sp>
        <p:nvSpPr>
          <p:cNvPr id="152578" name="Rectangle 3"/>
          <p:cNvSpPr>
            <a:spLocks noGrp="1" noChangeArrowheads="1"/>
          </p:cNvSpPr>
          <p:nvPr>
            <p:ph type="body" idx="1"/>
          </p:nvPr>
        </p:nvSpPr>
        <p:spPr/>
        <p:txBody>
          <a:bodyPr/>
          <a:lstStyle/>
          <a:p>
            <a:pPr>
              <a:buFont typeface="ZapfDingbats" charset="0"/>
              <a:buNone/>
            </a:pPr>
            <a:r>
              <a:rPr lang="en-US" altLang="zh-CN" dirty="0">
                <a:ea typeface="宋体" charset="-122"/>
              </a:rPr>
              <a:t>Basic event structure at node n</a:t>
            </a:r>
          </a:p>
          <a:p>
            <a:pPr lvl="1">
              <a:buFont typeface="Wingdings" pitchFamily="2" charset="2"/>
              <a:buChar char="q"/>
            </a:pPr>
            <a:r>
              <a:rPr lang="en-US" altLang="zh-CN" dirty="0">
                <a:ea typeface="宋体" charset="-122"/>
              </a:rPr>
              <a:t>on initialization: </a:t>
            </a:r>
          </a:p>
          <a:p>
            <a:pPr lvl="2"/>
            <a:r>
              <a:rPr lang="en-US" altLang="zh-CN" dirty="0">
                <a:ea typeface="宋体" charset="-122"/>
              </a:rPr>
              <a:t>broadcast LSA[e] for each link e connected to n</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state change to a link e connected to n:</a:t>
            </a:r>
          </a:p>
          <a:p>
            <a:pPr lvl="2"/>
            <a:r>
              <a:rPr lang="en-US" altLang="zh-CN" dirty="0">
                <a:ea typeface="宋体" charset="-122"/>
              </a:rPr>
              <a:t>broadcast LSA[e] = new status</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receiving an LSA[e]: </a:t>
            </a:r>
          </a:p>
          <a:p>
            <a:pPr lvl="2"/>
            <a:r>
              <a:rPr lang="en-US" altLang="zh-CN" dirty="0">
                <a:ea typeface="宋体" charset="-122"/>
              </a:rPr>
              <a:t>if (does not have LSA[e])</a:t>
            </a:r>
            <a:br>
              <a:rPr lang="en-US" altLang="zh-CN" dirty="0">
                <a:ea typeface="宋体" charset="-122"/>
              </a:rPr>
            </a:br>
            <a:r>
              <a:rPr lang="en-US" altLang="zh-CN" dirty="0">
                <a:ea typeface="宋体" charset="-122"/>
              </a:rPr>
              <a:t>    forwards LSA[e] to all links except the incoming link</a:t>
            </a:r>
          </a:p>
        </p:txBody>
      </p:sp>
      <p:sp>
        <p:nvSpPr>
          <p:cNvPr id="15258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C3C01B0-2DE7-2E43-BFE5-8C8B8B902CAD}" type="slidenum">
              <a:rPr lang="en-US" altLang="en-US" sz="1400">
                <a:solidFill>
                  <a:srgbClr val="000000"/>
                </a:solidFill>
                <a:latin typeface="Times New Roman" charset="0"/>
              </a:rPr>
              <a:pPr/>
              <a:t>34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8866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C2FBA21B-0E74-1944-B1E2-8C2A01005B98}" type="slidenum">
              <a:rPr lang="en-US" altLang="en-US">
                <a:solidFill>
                  <a:srgbClr val="000000"/>
                </a:solidFill>
                <a:latin typeface="Times New Roman" charset="0"/>
              </a:rPr>
              <a:pPr/>
              <a:t>35</a:t>
            </a:fld>
            <a:endParaRPr lang="en-US" altLang="en-US">
              <a:solidFill>
                <a:srgbClr val="000000"/>
              </a:solidFill>
              <a:latin typeface="Times New Roman" charset="0"/>
            </a:endParaRPr>
          </a:p>
        </p:txBody>
      </p:sp>
      <p:sp>
        <p:nvSpPr>
          <p:cNvPr id="34819" name="Oval 2" descr="Water droplets"/>
          <p:cNvSpPr>
            <a:spLocks noChangeArrowheads="1"/>
          </p:cNvSpPr>
          <p:nvPr/>
        </p:nvSpPr>
        <p:spPr bwMode="auto">
          <a:xfrm>
            <a:off x="1952625" y="24384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4820" name="Oval 3"/>
          <p:cNvSpPr>
            <a:spLocks noChangeArrowheads="1"/>
          </p:cNvSpPr>
          <p:nvPr/>
        </p:nvSpPr>
        <p:spPr bwMode="auto">
          <a:xfrm>
            <a:off x="11906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4821" name="Oval 4" descr="Water droplets"/>
          <p:cNvSpPr>
            <a:spLocks noChangeArrowheads="1"/>
          </p:cNvSpPr>
          <p:nvPr/>
        </p:nvSpPr>
        <p:spPr bwMode="auto">
          <a:xfrm>
            <a:off x="2867025" y="1828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4822" name="Oval 5" descr="Water droplets"/>
          <p:cNvSpPr>
            <a:spLocks noChangeArrowheads="1"/>
          </p:cNvSpPr>
          <p:nvPr/>
        </p:nvSpPr>
        <p:spPr bwMode="auto">
          <a:xfrm>
            <a:off x="3857625" y="19050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4823" name="Oval 6"/>
          <p:cNvSpPr>
            <a:spLocks noChangeArrowheads="1"/>
          </p:cNvSpPr>
          <p:nvPr/>
        </p:nvSpPr>
        <p:spPr bwMode="auto">
          <a:xfrm>
            <a:off x="4848225" y="2286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4824" name="Oval 7"/>
          <p:cNvSpPr>
            <a:spLocks noChangeArrowheads="1"/>
          </p:cNvSpPr>
          <p:nvPr/>
        </p:nvSpPr>
        <p:spPr bwMode="auto">
          <a:xfrm>
            <a:off x="24098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4825" name="Oval 8"/>
          <p:cNvSpPr>
            <a:spLocks noChangeArrowheads="1"/>
          </p:cNvSpPr>
          <p:nvPr/>
        </p:nvSpPr>
        <p:spPr bwMode="auto">
          <a:xfrm>
            <a:off x="5686425" y="2819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4826" name="Oval 9"/>
          <p:cNvSpPr>
            <a:spLocks noChangeArrowheads="1"/>
          </p:cNvSpPr>
          <p:nvPr/>
        </p:nvSpPr>
        <p:spPr bwMode="auto">
          <a:xfrm>
            <a:off x="64484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4827" name="Oval 10" descr="Water droplets"/>
          <p:cNvSpPr>
            <a:spLocks noChangeArrowheads="1"/>
          </p:cNvSpPr>
          <p:nvPr/>
        </p:nvSpPr>
        <p:spPr bwMode="auto">
          <a:xfrm>
            <a:off x="3248025" y="25908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4828" name="Oval 11"/>
          <p:cNvSpPr>
            <a:spLocks noChangeArrowheads="1"/>
          </p:cNvSpPr>
          <p:nvPr/>
        </p:nvSpPr>
        <p:spPr bwMode="auto">
          <a:xfrm>
            <a:off x="43148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4829" name="Oval 12"/>
          <p:cNvSpPr>
            <a:spLocks noChangeArrowheads="1"/>
          </p:cNvSpPr>
          <p:nvPr/>
        </p:nvSpPr>
        <p:spPr bwMode="auto">
          <a:xfrm>
            <a:off x="34766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4830" name="Oval 13"/>
          <p:cNvSpPr>
            <a:spLocks noChangeArrowheads="1"/>
          </p:cNvSpPr>
          <p:nvPr/>
        </p:nvSpPr>
        <p:spPr bwMode="auto">
          <a:xfrm>
            <a:off x="5229225" y="36576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4831" name="Line 14"/>
          <p:cNvSpPr>
            <a:spLocks noChangeShapeType="1"/>
          </p:cNvSpPr>
          <p:nvPr/>
        </p:nvSpPr>
        <p:spPr bwMode="auto">
          <a:xfrm flipV="1">
            <a:off x="1724025" y="2895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2" name="Line 15"/>
          <p:cNvSpPr>
            <a:spLocks noChangeShapeType="1"/>
          </p:cNvSpPr>
          <p:nvPr/>
        </p:nvSpPr>
        <p:spPr bwMode="auto">
          <a:xfrm flipV="1">
            <a:off x="2486025" y="22860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3" name="Line 16"/>
          <p:cNvSpPr>
            <a:spLocks noChangeShapeType="1"/>
          </p:cNvSpPr>
          <p:nvPr/>
        </p:nvSpPr>
        <p:spPr bwMode="auto">
          <a:xfrm>
            <a:off x="1800225" y="35052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4" name="Line 17"/>
          <p:cNvSpPr>
            <a:spLocks noChangeShapeType="1"/>
          </p:cNvSpPr>
          <p:nvPr/>
        </p:nvSpPr>
        <p:spPr bwMode="auto">
          <a:xfrm>
            <a:off x="2409825" y="2971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5" name="Line 18"/>
          <p:cNvSpPr>
            <a:spLocks noChangeShapeType="1"/>
          </p:cNvSpPr>
          <p:nvPr/>
        </p:nvSpPr>
        <p:spPr bwMode="auto">
          <a:xfrm flipH="1">
            <a:off x="2867025" y="3124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6" name="Line 19"/>
          <p:cNvSpPr>
            <a:spLocks noChangeShapeType="1"/>
          </p:cNvSpPr>
          <p:nvPr/>
        </p:nvSpPr>
        <p:spPr bwMode="auto">
          <a:xfrm flipH="1">
            <a:off x="3705225" y="2438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7" name="Line 20"/>
          <p:cNvSpPr>
            <a:spLocks noChangeShapeType="1"/>
          </p:cNvSpPr>
          <p:nvPr/>
        </p:nvSpPr>
        <p:spPr bwMode="auto">
          <a:xfrm>
            <a:off x="4467225" y="22860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8" name="Line 21"/>
          <p:cNvSpPr>
            <a:spLocks noChangeShapeType="1"/>
          </p:cNvSpPr>
          <p:nvPr/>
        </p:nvSpPr>
        <p:spPr bwMode="auto">
          <a:xfrm flipH="1">
            <a:off x="4772025" y="2819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9" name="Line 22"/>
          <p:cNvSpPr>
            <a:spLocks noChangeShapeType="1"/>
          </p:cNvSpPr>
          <p:nvPr/>
        </p:nvSpPr>
        <p:spPr bwMode="auto">
          <a:xfrm flipH="1">
            <a:off x="3933825" y="3657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0" name="Line 23"/>
          <p:cNvSpPr>
            <a:spLocks noChangeShapeType="1"/>
          </p:cNvSpPr>
          <p:nvPr/>
        </p:nvSpPr>
        <p:spPr bwMode="auto">
          <a:xfrm>
            <a:off x="3857625" y="30480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1" name="Line 24"/>
          <p:cNvSpPr>
            <a:spLocks noChangeShapeType="1"/>
          </p:cNvSpPr>
          <p:nvPr/>
        </p:nvSpPr>
        <p:spPr bwMode="auto">
          <a:xfrm>
            <a:off x="2943225" y="38862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2" name="Line 25"/>
          <p:cNvSpPr>
            <a:spLocks noChangeShapeType="1"/>
          </p:cNvSpPr>
          <p:nvPr/>
        </p:nvSpPr>
        <p:spPr bwMode="auto">
          <a:xfrm>
            <a:off x="5381625" y="2743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3" name="Line 26"/>
          <p:cNvSpPr>
            <a:spLocks noChangeShapeType="1"/>
          </p:cNvSpPr>
          <p:nvPr/>
        </p:nvSpPr>
        <p:spPr bwMode="auto">
          <a:xfrm>
            <a:off x="4848225" y="36576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4" name="Line 27"/>
          <p:cNvSpPr>
            <a:spLocks noChangeShapeType="1"/>
          </p:cNvSpPr>
          <p:nvPr/>
        </p:nvSpPr>
        <p:spPr bwMode="auto">
          <a:xfrm>
            <a:off x="6219825" y="3276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5" name="Line 28"/>
          <p:cNvSpPr>
            <a:spLocks noChangeShapeType="1"/>
          </p:cNvSpPr>
          <p:nvPr/>
        </p:nvSpPr>
        <p:spPr bwMode="auto">
          <a:xfrm flipH="1">
            <a:off x="5838825" y="38100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6" name="Line 29"/>
          <p:cNvSpPr>
            <a:spLocks noChangeShapeType="1"/>
          </p:cNvSpPr>
          <p:nvPr/>
        </p:nvSpPr>
        <p:spPr bwMode="auto">
          <a:xfrm flipH="1">
            <a:off x="3476625" y="2133600"/>
            <a:ext cx="381000" cy="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7" name="Line 30"/>
          <p:cNvSpPr>
            <a:spLocks noChangeShapeType="1"/>
          </p:cNvSpPr>
          <p:nvPr/>
        </p:nvSpPr>
        <p:spPr bwMode="auto">
          <a:xfrm>
            <a:off x="3248025" y="2438400"/>
            <a:ext cx="152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8" name="Oval 31"/>
          <p:cNvSpPr>
            <a:spLocks noChangeArrowheads="1"/>
          </p:cNvSpPr>
          <p:nvPr/>
        </p:nvSpPr>
        <p:spPr bwMode="auto">
          <a:xfrm>
            <a:off x="66770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4849" name="Line 32"/>
          <p:cNvSpPr>
            <a:spLocks noChangeShapeType="1"/>
          </p:cNvSpPr>
          <p:nvPr/>
        </p:nvSpPr>
        <p:spPr bwMode="auto">
          <a:xfrm flipV="1">
            <a:off x="6296025" y="2895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0" name="Oval 33"/>
          <p:cNvSpPr>
            <a:spLocks noChangeArrowheads="1"/>
          </p:cNvSpPr>
          <p:nvPr/>
        </p:nvSpPr>
        <p:spPr bwMode="auto">
          <a:xfrm>
            <a:off x="71342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4851" name="Line 34"/>
          <p:cNvSpPr>
            <a:spLocks noChangeShapeType="1"/>
          </p:cNvSpPr>
          <p:nvPr/>
        </p:nvSpPr>
        <p:spPr bwMode="auto">
          <a:xfrm>
            <a:off x="6981825" y="39624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2" name="Oval 35"/>
          <p:cNvSpPr>
            <a:spLocks noChangeArrowheads="1"/>
          </p:cNvSpPr>
          <p:nvPr/>
        </p:nvSpPr>
        <p:spPr bwMode="auto">
          <a:xfrm>
            <a:off x="75914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4853" name="Line 36"/>
          <p:cNvSpPr>
            <a:spLocks noChangeShapeType="1"/>
          </p:cNvSpPr>
          <p:nvPr/>
        </p:nvSpPr>
        <p:spPr bwMode="auto">
          <a:xfrm>
            <a:off x="7286625" y="2895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4" name="Rectangle 37"/>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4855" name="Rectangle 38"/>
          <p:cNvSpPr>
            <a:spLocks noChangeArrowheads="1"/>
          </p:cNvSpPr>
          <p:nvPr/>
        </p:nvSpPr>
        <p:spPr bwMode="auto">
          <a:xfrm>
            <a:off x="2298700" y="1398588"/>
            <a:ext cx="4860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Node S updates link states connected to it.</a:t>
            </a:r>
          </a:p>
        </p:txBody>
      </p:sp>
    </p:spTree>
    <p:extLst>
      <p:ext uri="{BB962C8B-B14F-4D97-AF65-F5344CB8AC3E}">
        <p14:creationId xmlns:p14="http://schemas.microsoft.com/office/powerpoint/2010/main" val="192567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9ADC859D-18C7-7542-83E3-41D6575E4C79}" type="slidenum">
              <a:rPr lang="en-US" altLang="en-US">
                <a:solidFill>
                  <a:srgbClr val="000000"/>
                </a:solidFill>
                <a:latin typeface="Times New Roman" charset="0"/>
              </a:rPr>
              <a:pPr/>
              <a:t>36</a:t>
            </a:fld>
            <a:endParaRPr lang="en-US" altLang="en-US">
              <a:solidFill>
                <a:srgbClr val="000000"/>
              </a:solidFill>
              <a:latin typeface="Times New Roman" charset="0"/>
            </a:endParaRPr>
          </a:p>
        </p:txBody>
      </p:sp>
      <p:sp>
        <p:nvSpPr>
          <p:cNvPr id="35843" name="Rectangle 2"/>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5844" name="Oval 3" descr="Water droplets"/>
          <p:cNvSpPr>
            <a:spLocks noChangeArrowheads="1"/>
          </p:cNvSpPr>
          <p:nvPr/>
        </p:nvSpPr>
        <p:spPr bwMode="auto">
          <a:xfrm>
            <a:off x="1966913" y="24431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5845" name="Oval 4" descr="Water droplets"/>
          <p:cNvSpPr>
            <a:spLocks noChangeArrowheads="1"/>
          </p:cNvSpPr>
          <p:nvPr/>
        </p:nvSpPr>
        <p:spPr bwMode="auto">
          <a:xfrm>
            <a:off x="12049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5846" name="Oval 5" descr="Water droplets"/>
          <p:cNvSpPr>
            <a:spLocks noChangeArrowheads="1"/>
          </p:cNvSpPr>
          <p:nvPr/>
        </p:nvSpPr>
        <p:spPr bwMode="auto">
          <a:xfrm>
            <a:off x="2881313" y="1833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5847" name="Oval 6" descr="Water droplets"/>
          <p:cNvSpPr>
            <a:spLocks noChangeArrowheads="1"/>
          </p:cNvSpPr>
          <p:nvPr/>
        </p:nvSpPr>
        <p:spPr bwMode="auto">
          <a:xfrm>
            <a:off x="3871913" y="19097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5848" name="Oval 7" descr="Water droplets"/>
          <p:cNvSpPr>
            <a:spLocks noChangeArrowheads="1"/>
          </p:cNvSpPr>
          <p:nvPr/>
        </p:nvSpPr>
        <p:spPr bwMode="auto">
          <a:xfrm>
            <a:off x="4862513" y="2290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5849" name="Oval 8" descr="Water droplets"/>
          <p:cNvSpPr>
            <a:spLocks noChangeArrowheads="1"/>
          </p:cNvSpPr>
          <p:nvPr/>
        </p:nvSpPr>
        <p:spPr bwMode="auto">
          <a:xfrm>
            <a:off x="2424113" y="3433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5850" name="Oval 9"/>
          <p:cNvSpPr>
            <a:spLocks noChangeArrowheads="1"/>
          </p:cNvSpPr>
          <p:nvPr/>
        </p:nvSpPr>
        <p:spPr bwMode="auto">
          <a:xfrm>
            <a:off x="5700713" y="2824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5851" name="Oval 10"/>
          <p:cNvSpPr>
            <a:spLocks noChangeArrowheads="1"/>
          </p:cNvSpPr>
          <p:nvPr/>
        </p:nvSpPr>
        <p:spPr bwMode="auto">
          <a:xfrm>
            <a:off x="6462713" y="34337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5852" name="Oval 11" descr="Water droplets"/>
          <p:cNvSpPr>
            <a:spLocks noChangeArrowheads="1"/>
          </p:cNvSpPr>
          <p:nvPr/>
        </p:nvSpPr>
        <p:spPr bwMode="auto">
          <a:xfrm>
            <a:off x="3262313" y="2595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5853" name="Oval 12" descr="Water droplets"/>
          <p:cNvSpPr>
            <a:spLocks noChangeArrowheads="1"/>
          </p:cNvSpPr>
          <p:nvPr/>
        </p:nvSpPr>
        <p:spPr bwMode="auto">
          <a:xfrm>
            <a:off x="43291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5854" name="Oval 13"/>
          <p:cNvSpPr>
            <a:spLocks noChangeArrowheads="1"/>
          </p:cNvSpPr>
          <p:nvPr/>
        </p:nvSpPr>
        <p:spPr bwMode="auto">
          <a:xfrm>
            <a:off x="34909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5855" name="Oval 14"/>
          <p:cNvSpPr>
            <a:spLocks noChangeArrowheads="1"/>
          </p:cNvSpPr>
          <p:nvPr/>
        </p:nvSpPr>
        <p:spPr bwMode="auto">
          <a:xfrm>
            <a:off x="5243513" y="36623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5856" name="Line 15"/>
          <p:cNvSpPr>
            <a:spLocks noChangeShapeType="1"/>
          </p:cNvSpPr>
          <p:nvPr/>
        </p:nvSpPr>
        <p:spPr bwMode="auto">
          <a:xfrm flipV="1">
            <a:off x="1738313" y="2900363"/>
            <a:ext cx="304800" cy="3048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7" name="Line 16"/>
          <p:cNvSpPr>
            <a:spLocks noChangeShapeType="1"/>
          </p:cNvSpPr>
          <p:nvPr/>
        </p:nvSpPr>
        <p:spPr bwMode="auto">
          <a:xfrm>
            <a:off x="1814513" y="3509963"/>
            <a:ext cx="685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8" name="Line 17"/>
          <p:cNvSpPr>
            <a:spLocks noChangeShapeType="1"/>
          </p:cNvSpPr>
          <p:nvPr/>
        </p:nvSpPr>
        <p:spPr bwMode="auto">
          <a:xfrm>
            <a:off x="2424113" y="2976563"/>
            <a:ext cx="228600" cy="457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9" name="Line 18"/>
          <p:cNvSpPr>
            <a:spLocks noChangeShapeType="1"/>
          </p:cNvSpPr>
          <p:nvPr/>
        </p:nvSpPr>
        <p:spPr bwMode="auto">
          <a:xfrm flipH="1">
            <a:off x="2881313" y="3128963"/>
            <a:ext cx="5334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0" name="Line 19"/>
          <p:cNvSpPr>
            <a:spLocks noChangeShapeType="1"/>
          </p:cNvSpPr>
          <p:nvPr/>
        </p:nvSpPr>
        <p:spPr bwMode="auto">
          <a:xfrm flipH="1">
            <a:off x="3719513" y="2443163"/>
            <a:ext cx="2286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1" name="Line 20"/>
          <p:cNvSpPr>
            <a:spLocks noChangeShapeType="1"/>
          </p:cNvSpPr>
          <p:nvPr/>
        </p:nvSpPr>
        <p:spPr bwMode="auto">
          <a:xfrm>
            <a:off x="4481513" y="2290763"/>
            <a:ext cx="4572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2" name="Line 21"/>
          <p:cNvSpPr>
            <a:spLocks noChangeShapeType="1"/>
          </p:cNvSpPr>
          <p:nvPr/>
        </p:nvSpPr>
        <p:spPr bwMode="auto">
          <a:xfrm flipH="1">
            <a:off x="4786313" y="282416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3" name="Line 22"/>
          <p:cNvSpPr>
            <a:spLocks noChangeShapeType="1"/>
          </p:cNvSpPr>
          <p:nvPr/>
        </p:nvSpPr>
        <p:spPr bwMode="auto">
          <a:xfrm flipH="1">
            <a:off x="3948113" y="36623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4" name="Line 23"/>
          <p:cNvSpPr>
            <a:spLocks noChangeShapeType="1"/>
          </p:cNvSpPr>
          <p:nvPr/>
        </p:nvSpPr>
        <p:spPr bwMode="auto">
          <a:xfrm>
            <a:off x="3871913" y="3052763"/>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5" name="Line 24"/>
          <p:cNvSpPr>
            <a:spLocks noChangeShapeType="1"/>
          </p:cNvSpPr>
          <p:nvPr/>
        </p:nvSpPr>
        <p:spPr bwMode="auto">
          <a:xfrm>
            <a:off x="2957513" y="3890963"/>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6" name="Line 25"/>
          <p:cNvSpPr>
            <a:spLocks noChangeShapeType="1"/>
          </p:cNvSpPr>
          <p:nvPr/>
        </p:nvSpPr>
        <p:spPr bwMode="auto">
          <a:xfrm>
            <a:off x="5395913" y="27479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7" name="Line 26"/>
          <p:cNvSpPr>
            <a:spLocks noChangeShapeType="1"/>
          </p:cNvSpPr>
          <p:nvPr/>
        </p:nvSpPr>
        <p:spPr bwMode="auto">
          <a:xfrm>
            <a:off x="4862513" y="36623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8" name="Line 27"/>
          <p:cNvSpPr>
            <a:spLocks noChangeShapeType="1"/>
          </p:cNvSpPr>
          <p:nvPr/>
        </p:nvSpPr>
        <p:spPr bwMode="auto">
          <a:xfrm>
            <a:off x="6234113" y="32813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9" name="Line 28"/>
          <p:cNvSpPr>
            <a:spLocks noChangeShapeType="1"/>
          </p:cNvSpPr>
          <p:nvPr/>
        </p:nvSpPr>
        <p:spPr bwMode="auto">
          <a:xfrm flipH="1">
            <a:off x="5853113" y="3814763"/>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0" name="Line 29"/>
          <p:cNvSpPr>
            <a:spLocks noChangeShapeType="1"/>
          </p:cNvSpPr>
          <p:nvPr/>
        </p:nvSpPr>
        <p:spPr bwMode="auto">
          <a:xfrm flipH="1">
            <a:off x="3871913" y="2519363"/>
            <a:ext cx="2286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1" name="Oval 30"/>
          <p:cNvSpPr>
            <a:spLocks noChangeArrowheads="1"/>
          </p:cNvSpPr>
          <p:nvPr/>
        </p:nvSpPr>
        <p:spPr bwMode="auto">
          <a:xfrm>
            <a:off x="66913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5872" name="Line 31"/>
          <p:cNvSpPr>
            <a:spLocks noChangeShapeType="1"/>
          </p:cNvSpPr>
          <p:nvPr/>
        </p:nvSpPr>
        <p:spPr bwMode="auto">
          <a:xfrm flipV="1">
            <a:off x="6310313" y="2900363"/>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3" name="Oval 32"/>
          <p:cNvSpPr>
            <a:spLocks noChangeArrowheads="1"/>
          </p:cNvSpPr>
          <p:nvPr/>
        </p:nvSpPr>
        <p:spPr bwMode="auto">
          <a:xfrm>
            <a:off x="71485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5874" name="Line 33"/>
          <p:cNvSpPr>
            <a:spLocks noChangeShapeType="1"/>
          </p:cNvSpPr>
          <p:nvPr/>
        </p:nvSpPr>
        <p:spPr bwMode="auto">
          <a:xfrm>
            <a:off x="6996113" y="3967163"/>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5" name="Oval 34"/>
          <p:cNvSpPr>
            <a:spLocks noChangeArrowheads="1"/>
          </p:cNvSpPr>
          <p:nvPr/>
        </p:nvSpPr>
        <p:spPr bwMode="auto">
          <a:xfrm>
            <a:off x="76057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5876" name="Line 35"/>
          <p:cNvSpPr>
            <a:spLocks noChangeShapeType="1"/>
          </p:cNvSpPr>
          <p:nvPr/>
        </p:nvSpPr>
        <p:spPr bwMode="auto">
          <a:xfrm>
            <a:off x="7300913" y="2900363"/>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1219620" name="Text Box 36"/>
          <p:cNvSpPr txBox="1">
            <a:spLocks noChangeArrowheads="1"/>
          </p:cNvSpPr>
          <p:nvPr/>
        </p:nvSpPr>
        <p:spPr bwMode="auto">
          <a:xfrm>
            <a:off x="584200" y="5057775"/>
            <a:ext cx="8315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To avoid forwarding the same link state announcement (LSA) multiple times</a:t>
            </a:r>
            <a:br>
              <a:rPr lang="en-US" altLang="en-US" sz="1800">
                <a:solidFill>
                  <a:srgbClr val="000000"/>
                </a:solidFill>
                <a:ea typeface=""/>
              </a:rPr>
            </a:br>
            <a:r>
              <a:rPr lang="en-US" altLang="en-US" sz="1800">
                <a:solidFill>
                  <a:srgbClr val="000000"/>
                </a:solidFill>
                <a:ea typeface=""/>
              </a:rPr>
              <a:t>(forming a loop),  each node remembers the received LSAs.</a:t>
            </a:r>
          </a:p>
          <a:p>
            <a:r>
              <a:rPr lang="en-US" altLang="en-US" sz="1800">
                <a:solidFill>
                  <a:srgbClr val="000000"/>
                </a:solidFill>
                <a:ea typeface=""/>
              </a:rPr>
              <a:t>- Second LSA[S] received by E from C is discarded</a:t>
            </a:r>
          </a:p>
          <a:p>
            <a:r>
              <a:rPr lang="en-US" altLang="en-US" sz="1800">
                <a:solidFill>
                  <a:srgbClr val="000000"/>
                </a:solidFill>
                <a:ea typeface=""/>
              </a:rPr>
              <a:t>- Second LSA[S] received by C from E is discarded as well </a:t>
            </a:r>
          </a:p>
          <a:p>
            <a:r>
              <a:rPr lang="en-US" altLang="en-US" sz="1800">
                <a:solidFill>
                  <a:srgbClr val="000000"/>
                </a:solidFill>
                <a:ea typeface=""/>
              </a:rPr>
              <a:t>- Node H receives LSA[S] from two neighbors, and will discard one of them</a:t>
            </a:r>
          </a:p>
        </p:txBody>
      </p:sp>
      <p:sp>
        <p:nvSpPr>
          <p:cNvPr id="35878" name="Line 37"/>
          <p:cNvSpPr>
            <a:spLocks noChangeShapeType="1"/>
          </p:cNvSpPr>
          <p:nvPr/>
        </p:nvSpPr>
        <p:spPr bwMode="auto">
          <a:xfrm flipH="1">
            <a:off x="2443163" y="2252663"/>
            <a:ext cx="4953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9" name="Line 38"/>
          <p:cNvSpPr>
            <a:spLocks noChangeShapeType="1"/>
          </p:cNvSpPr>
          <p:nvPr/>
        </p:nvSpPr>
        <p:spPr bwMode="auto">
          <a:xfrm>
            <a:off x="3319463" y="2386013"/>
            <a:ext cx="138112"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80" name="Line 39"/>
          <p:cNvSpPr>
            <a:spLocks noChangeShapeType="1"/>
          </p:cNvSpPr>
          <p:nvPr/>
        </p:nvSpPr>
        <p:spPr bwMode="auto">
          <a:xfrm>
            <a:off x="3471863" y="2138363"/>
            <a:ext cx="381000" cy="19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Tree>
    <p:extLst>
      <p:ext uri="{BB962C8B-B14F-4D97-AF65-F5344CB8AC3E}">
        <p14:creationId xmlns:p14="http://schemas.microsoft.com/office/powerpoint/2010/main" val="390856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Discussion</a:t>
            </a:r>
          </a:p>
        </p:txBody>
      </p:sp>
      <p:sp>
        <p:nvSpPr>
          <p:cNvPr id="4" name="Content Placeholder 3"/>
          <p:cNvSpPr>
            <a:spLocks noGrp="1"/>
          </p:cNvSpPr>
          <p:nvPr>
            <p:ph idx="1"/>
          </p:nvPr>
        </p:nvSpPr>
        <p:spPr/>
        <p:txBody>
          <a:bodyPr/>
          <a:lstStyle/>
          <a:p>
            <a:pPr>
              <a:buFont typeface="Wingdings" pitchFamily="2" charset="2"/>
              <a:buChar char="q"/>
            </a:pPr>
            <a:r>
              <a:rPr lang="en-US" dirty="0"/>
              <a:t>Issues of the basic link state protocol?</a:t>
            </a:r>
          </a:p>
          <a:p>
            <a:pPr lvl="1">
              <a:buFont typeface="Courier New" panose="02070309020205020404" pitchFamily="49" charset="0"/>
              <a:buChar char="o"/>
            </a:pPr>
            <a:r>
              <a:rPr lang="en-US" altLang="zh-CN" dirty="0">
                <a:solidFill>
                  <a:srgbClr val="000000"/>
                </a:solidFill>
                <a:ea typeface="宋体" charset="-122"/>
              </a:rPr>
              <a:t>Recall: goal is to efficiently distribute to each node to a correct, complete link state map</a:t>
            </a:r>
          </a:p>
          <a:p>
            <a:pPr lvl="1"/>
            <a:endParaRPr lang="en-US" dirty="0"/>
          </a:p>
        </p:txBody>
      </p:sp>
      <p:sp>
        <p:nvSpPr>
          <p:cNvPr id="2" name="Slide Number Placeholder 1"/>
          <p:cNvSpPr>
            <a:spLocks noGrp="1"/>
          </p:cNvSpPr>
          <p:nvPr>
            <p:ph type="sldNum" sz="quarter" idx="10"/>
          </p:nvPr>
        </p:nvSpPr>
        <p:spPr/>
        <p:txBody>
          <a:bodyPr/>
          <a:lstStyle/>
          <a:p>
            <a:fld id="{DBD9F317-935D-3849-92B9-32A7DC8C0C90}" type="slidenum">
              <a:rPr lang="en-US" altLang="en-US" smtClean="0"/>
              <a:pPr/>
              <a:t>37</a:t>
            </a:fld>
            <a:endParaRPr lang="en-US" altLang="en-US"/>
          </a:p>
        </p:txBody>
      </p:sp>
    </p:spTree>
    <p:extLst>
      <p:ext uri="{BB962C8B-B14F-4D97-AF65-F5344CB8AC3E}">
        <p14:creationId xmlns:p14="http://schemas.microsoft.com/office/powerpoint/2010/main" val="2281383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r>
              <a:rPr lang="en-US" altLang="zh-CN" sz="2800">
                <a:ea typeface="宋体" charset="-122"/>
              </a:rPr>
              <a:t>Link State Broadcast: Issues</a:t>
            </a:r>
            <a:endParaRPr lang="en-US" altLang="zh-CN">
              <a:ea typeface="宋体" charset="-122"/>
            </a:endParaRPr>
          </a:p>
        </p:txBody>
      </p:sp>
      <p:sp>
        <p:nvSpPr>
          <p:cNvPr id="156674" name="Rectangle 3"/>
          <p:cNvSpPr>
            <a:spLocks noGrp="1" noChangeArrowheads="1"/>
          </p:cNvSpPr>
          <p:nvPr>
            <p:ph type="body" idx="1"/>
          </p:nvPr>
        </p:nvSpPr>
        <p:spPr>
          <a:xfrm>
            <a:off x="533400" y="1447800"/>
            <a:ext cx="8229600" cy="5105400"/>
          </a:xfrm>
        </p:spPr>
        <p:txBody>
          <a:bodyPr/>
          <a:lstStyle/>
          <a:p>
            <a:pPr>
              <a:buFont typeface="Wingdings" pitchFamily="2" charset="2"/>
              <a:buChar char="q"/>
            </a:pPr>
            <a:r>
              <a:rPr lang="en-US" altLang="zh-CN" sz="2400" dirty="0">
                <a:ea typeface="宋体" charset="-122"/>
              </a:rPr>
              <a:t>Problem: Out of order delivery</a:t>
            </a:r>
          </a:p>
          <a:p>
            <a:pPr lvl="1">
              <a:buFont typeface="Courier New" panose="02070309020205020404" pitchFamily="49" charset="0"/>
              <a:buChar char="o"/>
            </a:pPr>
            <a:r>
              <a:rPr lang="en-US" altLang="zh-CN" sz="2000" dirty="0">
                <a:ea typeface="宋体" charset="-122"/>
              </a:rPr>
              <a:t>link down and then up</a:t>
            </a:r>
          </a:p>
          <a:p>
            <a:pPr lvl="1">
              <a:buFont typeface="Courier New" panose="02070309020205020404" pitchFamily="49" charset="0"/>
              <a:buChar char="o"/>
            </a:pPr>
            <a:r>
              <a:rPr lang="en-US" altLang="zh-CN" sz="2000" dirty="0">
                <a:ea typeface="宋体" charset="-122"/>
              </a:rPr>
              <a:t>A node may receive up first and then down</a:t>
            </a:r>
          </a:p>
          <a:p>
            <a:pPr lvl="1"/>
            <a:endParaRPr lang="en-US" altLang="zh-CN" sz="2000" dirty="0">
              <a:ea typeface="宋体" charset="-122"/>
            </a:endParaRPr>
          </a:p>
          <a:p>
            <a:pPr>
              <a:lnSpc>
                <a:spcPct val="90000"/>
              </a:lnSpc>
              <a:buFont typeface="Wingdings" pitchFamily="2" charset="2"/>
              <a:buChar char="q"/>
            </a:pPr>
            <a:r>
              <a:rPr lang="en-US" altLang="zh-CN" sz="2400" dirty="0">
                <a:ea typeface="宋体" charset="-122"/>
              </a:rPr>
              <a:t>Solution</a:t>
            </a:r>
          </a:p>
          <a:p>
            <a:pPr lvl="1">
              <a:lnSpc>
                <a:spcPct val="90000"/>
              </a:lnSpc>
              <a:buFont typeface="Courier New" panose="02070309020205020404" pitchFamily="49" charset="0"/>
              <a:buChar char="o"/>
            </a:pPr>
            <a:r>
              <a:rPr lang="en-US" altLang="zh-CN" sz="2000" dirty="0">
                <a:ea typeface="宋体" charset="-122"/>
              </a:rPr>
              <a:t>Each link update is given a sequence number: (initiator, </a:t>
            </a:r>
            <a:r>
              <a:rPr lang="en-US" altLang="zh-CN" sz="2000" dirty="0" err="1">
                <a:ea typeface="宋体" charset="-122"/>
              </a:rPr>
              <a:t>seq</a:t>
            </a:r>
            <a:r>
              <a:rPr lang="en-US" altLang="zh-CN" sz="2000" dirty="0">
                <a:ea typeface="宋体" charset="-122"/>
              </a:rPr>
              <a:t>#, link, status)</a:t>
            </a:r>
          </a:p>
          <a:p>
            <a:pPr lvl="2">
              <a:lnSpc>
                <a:spcPct val="90000"/>
              </a:lnSpc>
            </a:pPr>
            <a:r>
              <a:rPr lang="en-US" altLang="zh-CN" sz="1600" dirty="0">
                <a:ea typeface="宋体" charset="-122"/>
              </a:rPr>
              <a:t>the initiator should increase the </a:t>
            </a:r>
            <a:r>
              <a:rPr lang="en-US" altLang="zh-CN" sz="1600" dirty="0" err="1">
                <a:ea typeface="宋体" charset="-122"/>
              </a:rPr>
              <a:t>seq</a:t>
            </a:r>
            <a:r>
              <a:rPr lang="en-US" altLang="zh-CN" sz="1600" dirty="0">
                <a:ea typeface="宋体" charset="-122"/>
              </a:rPr>
              <a:t># for each new update</a:t>
            </a:r>
          </a:p>
          <a:p>
            <a:pPr lvl="1">
              <a:lnSpc>
                <a:spcPct val="90000"/>
              </a:lnSpc>
              <a:buFont typeface="Courier New" panose="02070309020205020404" pitchFamily="49" charset="0"/>
              <a:buChar char="o"/>
            </a:pPr>
            <a:r>
              <a:rPr lang="en-US" altLang="zh-CN" sz="2000" dirty="0">
                <a:ea typeface="宋体" charset="-122"/>
              </a:rPr>
              <a:t>If the </a:t>
            </a:r>
            <a:r>
              <a:rPr lang="en-US" altLang="zh-CN" sz="2000" dirty="0" err="1">
                <a:ea typeface="宋体" charset="-122"/>
              </a:rPr>
              <a:t>seq</a:t>
            </a:r>
            <a:r>
              <a:rPr lang="en-US" altLang="zh-CN" sz="2000" dirty="0">
                <a:ea typeface="宋体" charset="-122"/>
              </a:rPr>
              <a:t># of an update of a link is not higher than the highest </a:t>
            </a:r>
            <a:r>
              <a:rPr lang="en-US" altLang="zh-CN" sz="2000" dirty="0" err="1">
                <a:ea typeface="宋体" charset="-122"/>
              </a:rPr>
              <a:t>seq</a:t>
            </a:r>
            <a:r>
              <a:rPr lang="en-US" altLang="zh-CN" sz="2000" dirty="0">
                <a:ea typeface="宋体" charset="-122"/>
              </a:rPr>
              <a:t># a router has seen, drop the update</a:t>
            </a:r>
          </a:p>
          <a:p>
            <a:pPr lvl="1">
              <a:lnSpc>
                <a:spcPct val="90000"/>
              </a:lnSpc>
              <a:buFont typeface="Courier New" panose="02070309020205020404" pitchFamily="49" charset="0"/>
              <a:buChar char="o"/>
            </a:pPr>
            <a:r>
              <a:rPr lang="en-US" altLang="zh-CN" sz="2000" dirty="0">
                <a:ea typeface="宋体" charset="-122"/>
              </a:rPr>
              <a:t>Otherwise, forward it to all links except the incoming link (real implementation using packet buffer)</a:t>
            </a:r>
          </a:p>
          <a:p>
            <a:pPr lvl="1">
              <a:lnSpc>
                <a:spcPct val="90000"/>
              </a:lnSpc>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Problem of solution: </a:t>
            </a:r>
            <a:r>
              <a:rPr lang="en-US" altLang="zh-CN" sz="2000" dirty="0" err="1">
                <a:ea typeface="宋体" charset="-122"/>
              </a:rPr>
              <a:t>seq</a:t>
            </a:r>
            <a:r>
              <a:rPr lang="en-US" altLang="zh-CN" sz="2000" dirty="0">
                <a:ea typeface="宋体" charset="-122"/>
              </a:rPr>
              <a:t># corruption</a:t>
            </a:r>
          </a:p>
          <a:p>
            <a:pPr lvl="1">
              <a:lnSpc>
                <a:spcPct val="90000"/>
              </a:lnSpc>
              <a:buFont typeface="Courier New" panose="02070309020205020404" pitchFamily="49" charset="0"/>
              <a:buChar char="o"/>
            </a:pPr>
            <a:r>
              <a:rPr lang="en-US" altLang="zh-CN" sz="2000" dirty="0">
                <a:ea typeface="宋体" charset="-122"/>
              </a:rPr>
              <a:t>Solution: age field (e.g., https://</a:t>
            </a:r>
            <a:r>
              <a:rPr lang="en-US" altLang="zh-CN" sz="2000" dirty="0" err="1">
                <a:ea typeface="宋体" charset="-122"/>
              </a:rPr>
              <a:t>tools.ietf.org</a:t>
            </a:r>
            <a:r>
              <a:rPr lang="en-US" altLang="zh-CN" sz="2000" dirty="0">
                <a:ea typeface="宋体" charset="-122"/>
              </a:rPr>
              <a:t>/html/rfc1583#page-102)</a:t>
            </a:r>
          </a:p>
          <a:p>
            <a:pPr lvl="1"/>
            <a:endParaRPr lang="en-US" altLang="zh-CN" sz="2000" dirty="0">
              <a:ea typeface="宋体" charset="-122"/>
            </a:endParaRPr>
          </a:p>
          <a:p>
            <a:pPr lvl="1"/>
            <a:endParaRPr lang="en-US" altLang="zh-CN" sz="2000" dirty="0">
              <a:ea typeface="宋体" charset="-122"/>
            </a:endParaRPr>
          </a:p>
        </p:txBody>
      </p:sp>
      <p:sp>
        <p:nvSpPr>
          <p:cNvPr id="1546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F4528EA-ABD0-CC42-A937-855D507E4DF5}" type="slidenum">
              <a:rPr lang="en-US" altLang="en-US" sz="1400">
                <a:solidFill>
                  <a:srgbClr val="000000"/>
                </a:solidFill>
                <a:latin typeface="Times New Roman" charset="0"/>
              </a:rPr>
              <a:pPr/>
              <a:t>38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8745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4">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6674">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66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network partition and then reconnect, how to sync across the reconnected components</a:t>
            </a:r>
          </a:p>
          <a:p>
            <a:pPr>
              <a:lnSpc>
                <a:spcPct val="90000"/>
              </a:lnSpc>
              <a:buFont typeface="Wingdings" pitchFamily="2" charset="2"/>
              <a:buChar char="q"/>
            </a:pPr>
            <a:endParaRPr lang="en-US" altLang="zh-CN" dirty="0">
              <a:ea typeface="宋体" charset="-122"/>
            </a:endParaRPr>
          </a:p>
          <a:p>
            <a:pPr>
              <a:lnSpc>
                <a:spcPct val="90000"/>
              </a:lnSpc>
              <a:buFont typeface="Wingdings" pitchFamily="2" charset="2"/>
              <a:buChar char="q"/>
            </a:pPr>
            <a:r>
              <a:rPr lang="en-US" altLang="zh-CN" dirty="0">
                <a:ea typeface="宋体" charset="-122"/>
              </a:rPr>
              <a:t>Solution: updates are sent periodically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39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55862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55098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Broadcast redundancy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40</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581505" y="2569779"/>
            <a:ext cx="4072251" cy="3216603"/>
          </a:xfrm>
          <a:prstGeom prst="rect">
            <a:avLst/>
          </a:prstGeom>
        </p:spPr>
      </p:pic>
      <p:pic>
        <p:nvPicPr>
          <p:cNvPr id="3" name="Picture 2"/>
          <p:cNvPicPr>
            <a:picLocks noChangeAspect="1"/>
          </p:cNvPicPr>
          <p:nvPr/>
        </p:nvPicPr>
        <p:blipFill>
          <a:blip r:embed="rId4"/>
          <a:stretch>
            <a:fillRect/>
          </a:stretch>
        </p:blipFill>
        <p:spPr>
          <a:xfrm>
            <a:off x="5047101" y="2666025"/>
            <a:ext cx="3727012" cy="2885667"/>
          </a:xfrm>
          <a:prstGeom prst="rect">
            <a:avLst/>
          </a:prstGeom>
        </p:spPr>
      </p:pic>
      <p:sp>
        <p:nvSpPr>
          <p:cNvPr id="4" name="Rectangle 3"/>
          <p:cNvSpPr/>
          <p:nvPr/>
        </p:nvSpPr>
        <p:spPr>
          <a:xfrm>
            <a:off x="533400" y="6255841"/>
            <a:ext cx="6970986" cy="461665"/>
          </a:xfrm>
          <a:prstGeom prst="rect">
            <a:avLst/>
          </a:prstGeom>
        </p:spPr>
        <p:txBody>
          <a:bodyPr wrap="square">
            <a:spAutoFit/>
          </a:bodyPr>
          <a:lstStyle/>
          <a:p>
            <a:r>
              <a:rPr lang="en-US" dirty="0"/>
              <a:t>https://</a:t>
            </a:r>
            <a:r>
              <a:rPr lang="en-US" dirty="0" err="1"/>
              <a:t>hal.inria.fr</a:t>
            </a:r>
            <a:r>
              <a:rPr lang="en-US" dirty="0"/>
              <a:t>/inria-00072756/document</a:t>
            </a:r>
          </a:p>
        </p:txBody>
      </p:sp>
    </p:spTree>
    <p:extLst>
      <p:ext uri="{BB962C8B-B14F-4D97-AF65-F5344CB8AC3E}">
        <p14:creationId xmlns:p14="http://schemas.microsoft.com/office/powerpoint/2010/main" val="2363308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xfrm>
            <a:off x="573088" y="358775"/>
            <a:ext cx="7772400" cy="823913"/>
          </a:xfrm>
        </p:spPr>
        <p:txBody>
          <a:bodyPr/>
          <a:lstStyle/>
          <a:p>
            <a:r>
              <a:rPr lang="en-US" altLang="zh-CN" sz="3600">
                <a:ea typeface="宋体" charset="-122"/>
              </a:rPr>
              <a:t>Hierarchical OSPF</a:t>
            </a:r>
            <a:endParaRPr lang="en-US" altLang="zh-CN">
              <a:ea typeface="宋体" charset="-122"/>
            </a:endParaRPr>
          </a:p>
        </p:txBody>
      </p:sp>
      <p:pic>
        <p:nvPicPr>
          <p:cNvPr id="162818" name="Picture 3" descr="04-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1341438"/>
            <a:ext cx="73152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4"/>
          <p:cNvSpPr>
            <a:spLocks noChangeArrowheads="1"/>
          </p:cNvSpPr>
          <p:nvPr/>
        </p:nvSpPr>
        <p:spPr bwMode="auto">
          <a:xfrm>
            <a:off x="347663" y="2030413"/>
            <a:ext cx="21669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zh-CN" altLang="en-US" sz="1400">
                <a:solidFill>
                  <a:srgbClr val="000000"/>
                </a:solidFill>
                <a:ea typeface="宋体" charset="-122"/>
              </a:rPr>
              <a:t>“</a:t>
            </a:r>
            <a:r>
              <a:rPr lang="en-US" altLang="zh-CN" sz="1400">
                <a:solidFill>
                  <a:srgbClr val="000000"/>
                </a:solidFill>
                <a:ea typeface="宋体" charset="-122"/>
              </a:rPr>
              <a:t>summarize” distances  to nets in own area, advertise to other Area Border routers.</a:t>
            </a:r>
          </a:p>
        </p:txBody>
      </p:sp>
      <p:sp>
        <p:nvSpPr>
          <p:cNvPr id="162820" name="Line 5"/>
          <p:cNvSpPr>
            <a:spLocks noChangeShapeType="1"/>
          </p:cNvSpPr>
          <p:nvPr/>
        </p:nvSpPr>
        <p:spPr bwMode="auto">
          <a:xfrm>
            <a:off x="1847850" y="2724150"/>
            <a:ext cx="484188"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62821" name="Rectangle 6"/>
          <p:cNvSpPr>
            <a:spLocks noChangeArrowheads="1"/>
          </p:cNvSpPr>
          <p:nvPr/>
        </p:nvSpPr>
        <p:spPr bwMode="auto">
          <a:xfrm>
            <a:off x="7135813" y="1976438"/>
            <a:ext cx="1681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ZapfDingbats" charset="0"/>
              <a:buNone/>
            </a:pPr>
            <a:r>
              <a:rPr lang="en-US" altLang="zh-CN" sz="1600">
                <a:solidFill>
                  <a:srgbClr val="000000"/>
                </a:solidFill>
                <a:ea typeface="宋体" charset="-122"/>
              </a:rPr>
              <a:t>run OSPF routing limited to backbone.</a:t>
            </a:r>
          </a:p>
        </p:txBody>
      </p:sp>
      <p:sp>
        <p:nvSpPr>
          <p:cNvPr id="162822" name="Rectangle 7"/>
          <p:cNvSpPr>
            <a:spLocks noChangeArrowheads="1"/>
          </p:cNvSpPr>
          <p:nvPr/>
        </p:nvSpPr>
        <p:spPr bwMode="auto">
          <a:xfrm>
            <a:off x="403225" y="5748338"/>
            <a:ext cx="3665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Comic Sans MS" charset="0"/>
                <a:ea typeface="ＭＳ Ｐゴシック" charset="-128"/>
              </a:defRPr>
            </a:lvl1pPr>
            <a:lvl2pPr>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1"/>
            <a:r>
              <a:rPr lang="en-US" altLang="zh-CN" sz="1200">
                <a:solidFill>
                  <a:srgbClr val="000000"/>
                </a:solidFill>
                <a:ea typeface="宋体" charset="-122"/>
              </a:rPr>
              <a:t>- Link-state advertisements only in area </a:t>
            </a:r>
          </a:p>
          <a:p>
            <a:pPr lvl="1"/>
            <a:r>
              <a:rPr lang="en-US" altLang="zh-CN" sz="1200">
                <a:solidFill>
                  <a:srgbClr val="000000"/>
                </a:solidFill>
                <a:ea typeface="宋体" charset="-122"/>
              </a:rPr>
              <a:t>each nodes has detailed area topology;</a:t>
            </a:r>
            <a:br>
              <a:rPr lang="en-US" altLang="zh-CN" sz="1200">
                <a:solidFill>
                  <a:srgbClr val="000000"/>
                </a:solidFill>
                <a:ea typeface="宋体" charset="-122"/>
              </a:rPr>
            </a:br>
            <a:r>
              <a:rPr lang="en-US" altLang="zh-CN" sz="1200">
                <a:solidFill>
                  <a:srgbClr val="000000"/>
                </a:solidFill>
                <a:ea typeface="宋体" charset="-122"/>
              </a:rPr>
              <a:t>- only know direction (shortest path) to nets in other areas.</a:t>
            </a:r>
          </a:p>
        </p:txBody>
      </p:sp>
      <p:sp>
        <p:nvSpPr>
          <p:cNvPr id="162823" name="Rectangle 8"/>
          <p:cNvSpPr>
            <a:spLocks noChangeArrowheads="1"/>
          </p:cNvSpPr>
          <p:nvPr/>
        </p:nvSpPr>
        <p:spPr bwMode="auto">
          <a:xfrm>
            <a:off x="4373563" y="6176963"/>
            <a:ext cx="462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FF0000"/>
                </a:solidFill>
                <a:ea typeface="宋体" charset="-122"/>
              </a:rPr>
              <a:t>Two-level hierarchy:</a:t>
            </a:r>
            <a:r>
              <a:rPr lang="en-US" altLang="zh-CN" sz="1800">
                <a:solidFill>
                  <a:srgbClr val="000000"/>
                </a:solidFill>
                <a:ea typeface="宋体" charset="-122"/>
              </a:rPr>
              <a:t> local area, backbone.</a:t>
            </a:r>
          </a:p>
        </p:txBody>
      </p:sp>
      <p:sp>
        <p:nvSpPr>
          <p:cNvPr id="162824"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ED0F5538-EC30-9B4C-938F-2F19793DA4A6}" type="slidenum">
              <a:rPr lang="en-US" altLang="en-US" sz="1400">
                <a:solidFill>
                  <a:srgbClr val="000000"/>
                </a:solidFill>
                <a:latin typeface="Times New Roman" charset="0"/>
              </a:rPr>
              <a:pPr/>
              <a:t>41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414551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Summary: Link State</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LS protocol</a:t>
            </a:r>
          </a:p>
          <a:p>
            <a:pPr lvl="1">
              <a:buFont typeface="Courier New" panose="02070309020205020404" pitchFamily="49" charset="0"/>
              <a:buChar char="o"/>
            </a:pPr>
            <a:r>
              <a:rPr lang="en-US" altLang="zh-CN" dirty="0">
                <a:ea typeface="宋体" charset="-122"/>
              </a:rPr>
              <a:t>take away: instead of computing routing results using distributed computing, distributed computing is for only link state distribution (synchronization)</a:t>
            </a:r>
          </a:p>
          <a:p>
            <a:pPr>
              <a:buFont typeface="Wingdings" pitchFamily="2" charset="2"/>
              <a:buChar char="q"/>
            </a:pPr>
            <a:r>
              <a:rPr lang="en-US" altLang="zh-CN" dirty="0">
                <a:ea typeface="宋体" charset="-122"/>
              </a:rPr>
              <a:t>Link state distribution can still have much complexity, e.g., out of order delivery, partition and reconnect, 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42</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994536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p:nvPr/>
        </p:nvCxnSpPr>
        <p:spPr bwMode="auto">
          <a:xfrm flipV="1">
            <a:off x="3457222" y="3156115"/>
            <a:ext cx="1538111" cy="50800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40058" y="4285335"/>
            <a:ext cx="1887719" cy="1439002"/>
          </a:xfrm>
          <a:prstGeom prst="rect">
            <a:avLst/>
          </a:prstGeom>
        </p:spPr>
      </p:pic>
      <p:sp>
        <p:nvSpPr>
          <p:cNvPr id="91" name="Rounded Rectangle 90"/>
          <p:cNvSpPr/>
          <p:nvPr/>
        </p:nvSpPr>
        <p:spPr bwMode="auto">
          <a:xfrm>
            <a:off x="1636888" y="2888003"/>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 name="Title 1"/>
          <p:cNvSpPr>
            <a:spLocks noGrp="1"/>
          </p:cNvSpPr>
          <p:nvPr>
            <p:ph type="title"/>
          </p:nvPr>
        </p:nvSpPr>
        <p:spPr>
          <a:xfrm>
            <a:off x="-78826" y="85614"/>
            <a:ext cx="9285890" cy="685800"/>
          </a:xfrm>
        </p:spPr>
        <p:txBody>
          <a:bodyPr/>
          <a:lstStyle/>
          <a:p>
            <a:r>
              <a:rPr lang="en-US" sz="2800" dirty="0">
                <a:latin typeface="Comic Sans MS" charset="0"/>
                <a:ea typeface="Comic Sans MS" charset="0"/>
                <a:cs typeface="Comic Sans MS" charset="0"/>
              </a:rPr>
              <a:t>Roadmap: Routing Computation Architecture Spectrum</a:t>
            </a:r>
          </a:p>
        </p:txBody>
      </p:sp>
      <p:sp>
        <p:nvSpPr>
          <p:cNvPr id="28" name="Rounded Rectangle 27"/>
          <p:cNvSpPr/>
          <p:nvPr/>
        </p:nvSpPr>
        <p:spPr bwMode="auto">
          <a:xfrm>
            <a:off x="409224" y="1466188"/>
            <a:ext cx="7831666" cy="4371040"/>
          </a:xfrm>
          <a:prstGeom prst="round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49" name="Straight Connector 48"/>
          <p:cNvCxnSpPr/>
          <p:nvPr/>
        </p:nvCxnSpPr>
        <p:spPr bwMode="auto">
          <a:xfrm flipH="1">
            <a:off x="5686774" y="3410115"/>
            <a:ext cx="70556" cy="121355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3" name="Straight Connector 52"/>
          <p:cNvCxnSpPr/>
          <p:nvPr/>
        </p:nvCxnSpPr>
        <p:spPr bwMode="auto">
          <a:xfrm flipH="1" flipV="1">
            <a:off x="3527779" y="4524894"/>
            <a:ext cx="1439332" cy="69144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84" name="Slide Number Placeholder 6"/>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solidFill>
                  <a:prstClr val="black"/>
                </a:solidFill>
              </a:rPr>
              <a:pPr>
                <a:defRPr/>
              </a:pPr>
              <a:t>43</a:t>
            </a:fld>
            <a:endParaRPr lang="en-US" dirty="0">
              <a:solidFill>
                <a:srgbClr val="EEECE1"/>
              </a:solidFill>
            </a:endParaRPr>
          </a:p>
        </p:txBody>
      </p:sp>
      <p:sp>
        <p:nvSpPr>
          <p:cNvPr id="76" name="Rectangle 75"/>
          <p:cNvSpPr/>
          <p:nvPr/>
        </p:nvSpPr>
        <p:spPr bwMode="auto">
          <a:xfrm>
            <a:off x="1740341" y="4124139"/>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81" name="Rectangle 80"/>
          <p:cNvSpPr/>
          <p:nvPr/>
        </p:nvSpPr>
        <p:spPr bwMode="auto">
          <a:xfrm>
            <a:off x="1754452" y="3043226"/>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85" name="Rectangle 84"/>
          <p:cNvSpPr/>
          <p:nvPr/>
        </p:nvSpPr>
        <p:spPr bwMode="auto">
          <a:xfrm>
            <a:off x="1745987" y="3443985"/>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86" name="Rectangle 85"/>
          <p:cNvSpPr/>
          <p:nvPr/>
        </p:nvSpPr>
        <p:spPr bwMode="auto">
          <a:xfrm>
            <a:off x="1763889" y="3037577"/>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4" name="Rounded Rectangle 93"/>
          <p:cNvSpPr/>
          <p:nvPr/>
        </p:nvSpPr>
        <p:spPr bwMode="auto">
          <a:xfrm>
            <a:off x="5006620" y="1699847"/>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5" name="Rectangle 94"/>
          <p:cNvSpPr/>
          <p:nvPr/>
        </p:nvSpPr>
        <p:spPr bwMode="auto">
          <a:xfrm>
            <a:off x="5110073" y="2935983"/>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6" name="Rectangle 95"/>
          <p:cNvSpPr/>
          <p:nvPr/>
        </p:nvSpPr>
        <p:spPr bwMode="auto">
          <a:xfrm>
            <a:off x="5124184" y="1855070"/>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97" name="Rounded Rectangle 96"/>
          <p:cNvSpPr/>
          <p:nvPr/>
        </p:nvSpPr>
        <p:spPr bwMode="auto">
          <a:xfrm>
            <a:off x="4933244" y="3870135"/>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8" name="Rectangle 97"/>
          <p:cNvSpPr/>
          <p:nvPr/>
        </p:nvSpPr>
        <p:spPr bwMode="auto">
          <a:xfrm>
            <a:off x="5022586" y="5106271"/>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9" name="Rectangle 98"/>
          <p:cNvSpPr/>
          <p:nvPr/>
        </p:nvSpPr>
        <p:spPr bwMode="auto">
          <a:xfrm>
            <a:off x="5036697" y="4025358"/>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cxnSp>
        <p:nvCxnSpPr>
          <p:cNvPr id="20" name="Straight Arrow Connector 19"/>
          <p:cNvCxnSpPr/>
          <p:nvPr/>
        </p:nvCxnSpPr>
        <p:spPr bwMode="auto">
          <a:xfrm flipV="1">
            <a:off x="3457222" y="2578971"/>
            <a:ext cx="1666962" cy="929921"/>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cxnSp>
        <p:nvCxnSpPr>
          <p:cNvPr id="21" name="Straight Arrow Connector 20"/>
          <p:cNvCxnSpPr>
            <a:endCxn id="99" idx="1"/>
          </p:cNvCxnSpPr>
          <p:nvPr/>
        </p:nvCxnSpPr>
        <p:spPr bwMode="auto">
          <a:xfrm>
            <a:off x="3443111" y="3875782"/>
            <a:ext cx="1593586" cy="661812"/>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sp>
        <p:nvSpPr>
          <p:cNvPr id="26" name="Freeform 25"/>
          <p:cNvSpPr/>
          <p:nvPr/>
        </p:nvSpPr>
        <p:spPr>
          <a:xfrm>
            <a:off x="6721165" y="2535225"/>
            <a:ext cx="830182" cy="2328334"/>
          </a:xfrm>
          <a:custGeom>
            <a:avLst/>
            <a:gdLst>
              <a:gd name="connsiteX0" fmla="*/ 70556 w 707460"/>
              <a:gd name="connsiteY0" fmla="*/ 0 h 2483555"/>
              <a:gd name="connsiteX1" fmla="*/ 691445 w 707460"/>
              <a:gd name="connsiteY1" fmla="*/ 635000 h 2483555"/>
              <a:gd name="connsiteX2" fmla="*/ 479778 w 707460"/>
              <a:gd name="connsiteY2" fmla="*/ 1651000 h 2483555"/>
              <a:gd name="connsiteX3" fmla="*/ 0 w 707460"/>
              <a:gd name="connsiteY3" fmla="*/ 2483555 h 2483555"/>
            </a:gdLst>
            <a:ahLst/>
            <a:cxnLst>
              <a:cxn ang="0">
                <a:pos x="connsiteX0" y="connsiteY0"/>
              </a:cxn>
              <a:cxn ang="0">
                <a:pos x="connsiteX1" y="connsiteY1"/>
              </a:cxn>
              <a:cxn ang="0">
                <a:pos x="connsiteX2" y="connsiteY2"/>
              </a:cxn>
              <a:cxn ang="0">
                <a:pos x="connsiteX3" y="connsiteY3"/>
              </a:cxn>
            </a:cxnLst>
            <a:rect l="l" t="t" r="r" b="b"/>
            <a:pathLst>
              <a:path w="707460" h="2483555">
                <a:moveTo>
                  <a:pt x="70556" y="0"/>
                </a:moveTo>
                <a:cubicBezTo>
                  <a:pt x="346898" y="179916"/>
                  <a:pt x="623241" y="359833"/>
                  <a:pt x="691445" y="635000"/>
                </a:cubicBezTo>
                <a:cubicBezTo>
                  <a:pt x="759649" y="910167"/>
                  <a:pt x="595019" y="1342908"/>
                  <a:pt x="479778" y="1651000"/>
                </a:cubicBezTo>
                <a:cubicBezTo>
                  <a:pt x="364537" y="1959092"/>
                  <a:pt x="0" y="2483555"/>
                  <a:pt x="0" y="2483555"/>
                </a:cubicBezTo>
              </a:path>
            </a:pathLst>
          </a:custGeom>
          <a:ln>
            <a:solidFill>
              <a:schemeClr val="accent6">
                <a:lumMod val="50000"/>
              </a:schemeClr>
            </a:solidFill>
            <a:headEnd type="triangle" w="lg" len="med"/>
            <a:tailEnd type="triangle" w="lg" len="med"/>
          </a:ln>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7" name="Rectangle 106"/>
          <p:cNvSpPr/>
          <p:nvPr/>
        </p:nvSpPr>
        <p:spPr bwMode="auto">
          <a:xfrm>
            <a:off x="5129831" y="2241718"/>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8" name="Rectangle 107"/>
          <p:cNvSpPr/>
          <p:nvPr/>
        </p:nvSpPr>
        <p:spPr bwMode="auto">
          <a:xfrm>
            <a:off x="5042342" y="4412007"/>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9" name="Rectangle 108"/>
          <p:cNvSpPr/>
          <p:nvPr/>
        </p:nvSpPr>
        <p:spPr bwMode="auto">
          <a:xfrm>
            <a:off x="5105401" y="18353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110" name="Rectangle 109"/>
          <p:cNvSpPr/>
          <p:nvPr/>
        </p:nvSpPr>
        <p:spPr bwMode="auto">
          <a:xfrm>
            <a:off x="5046135" y="40197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74879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9"/>
                                        </p:tgtEl>
                                      </p:cBhvr>
                                    </p:animEffect>
                                    <p:set>
                                      <p:cBhvr>
                                        <p:cTn id="13" dur="1" fill="hold">
                                          <p:stCondLst>
                                            <p:cond delay="499"/>
                                          </p:stCondLst>
                                        </p:cTn>
                                        <p:tgtEl>
                                          <p:spTgt spid="9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6" grpId="0" animBg="1"/>
      <p:bldP spid="96" grpId="0" animBg="1"/>
      <p:bldP spid="99" grpId="0" animBg="1"/>
      <p:bldP spid="107" grpId="0" animBg="1"/>
      <p:bldP spid="108" grpId="0" animBg="1"/>
      <p:bldP spid="109" grpId="0" animBg="1"/>
      <p:bldP spid="1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44</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rgbClr val="FFFFFF">
                    <a:lumMod val="65000"/>
                  </a:srgb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079093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r>
              <a:rPr lang="en-US" altLang="zh-CN" sz="3200" dirty="0">
                <a:ea typeface="宋体" charset="-122"/>
              </a:rPr>
              <a:t>Exercise</a:t>
            </a:r>
            <a:endParaRPr lang="en-US" altLang="zh-CN" dirty="0">
              <a:ea typeface="宋体" charset="-122"/>
            </a:endParaRPr>
          </a:p>
        </p:txBody>
      </p:sp>
      <p:sp>
        <p:nvSpPr>
          <p:cNvPr id="59395" name="Rectangle 3"/>
          <p:cNvSpPr>
            <a:spLocks noGrp="1" noChangeArrowheads="1"/>
          </p:cNvSpPr>
          <p:nvPr>
            <p:ph type="body" idx="1"/>
          </p:nvPr>
        </p:nvSpPr>
        <p:spPr>
          <a:xfrm>
            <a:off x="533400" y="1535906"/>
            <a:ext cx="8229600" cy="4876800"/>
          </a:xfrm>
        </p:spPr>
        <p:txBody>
          <a:bodyPr/>
          <a:lstStyle/>
          <a:p>
            <a:pPr>
              <a:buFont typeface="Wingdings" pitchFamily="2" charset="2"/>
              <a:buChar char="q"/>
            </a:pPr>
            <a:r>
              <a:rPr lang="en-US" altLang="zh-CN" dirty="0">
                <a:ea typeface="宋体" charset="-122"/>
              </a:rPr>
              <a:t>Does</a:t>
            </a:r>
            <a:r>
              <a:rPr lang="zh-CN" altLang="en-US" dirty="0">
                <a:ea typeface="宋体" charset="-122"/>
              </a:rPr>
              <a:t> </a:t>
            </a:r>
            <a:r>
              <a:rPr lang="en-US" altLang="zh-CN" dirty="0">
                <a:ea typeface="宋体" charset="-122"/>
              </a:rPr>
              <a:t>it work to use DV or LS as we discussed for global Internet routing?</a:t>
            </a:r>
          </a:p>
        </p:txBody>
      </p:sp>
      <p:sp>
        <p:nvSpPr>
          <p:cNvPr id="16077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DD4752F-59FE-FF40-910D-4A27D0F493EC}" type="slidenum">
              <a:rPr lang="en-US" altLang="en-US" sz="1400">
                <a:solidFill>
                  <a:srgbClr val="000000"/>
                </a:solidFill>
                <a:latin typeface="Times New Roman" charset="0"/>
              </a:rPr>
              <a:pPr/>
              <a:t>45</a:t>
            </a:fld>
            <a:endParaRPr lang="en-US" altLang="en-US" sz="1400">
              <a:solidFill>
                <a:srgbClr val="000000"/>
              </a:solidFill>
              <a:latin typeface="Times New Roman" charset="0"/>
            </a:endParaRPr>
          </a:p>
        </p:txBody>
      </p:sp>
      <p:graphicFrame>
        <p:nvGraphicFramePr>
          <p:cNvPr id="172" name="Object 4"/>
          <p:cNvGraphicFramePr>
            <a:graphicFrameLocks noChangeAspect="1"/>
          </p:cNvGraphicFramePr>
          <p:nvPr>
            <p:extLst>
              <p:ext uri="{D42A27DB-BD31-4B8C-83A1-F6EECF244321}">
                <p14:modId xmlns:p14="http://schemas.microsoft.com/office/powerpoint/2010/main" val="1747683478"/>
              </p:ext>
            </p:extLst>
          </p:nvPr>
        </p:nvGraphicFramePr>
        <p:xfrm>
          <a:off x="533400" y="2999933"/>
          <a:ext cx="3532439" cy="3088348"/>
        </p:xfrm>
        <a:graphic>
          <a:graphicData uri="http://schemas.openxmlformats.org/presentationml/2006/ole">
            <mc:AlternateContent xmlns:mc="http://schemas.openxmlformats.org/markup-compatibility/2006">
              <mc:Choice xmlns:v="urn:schemas-microsoft-com:vml" Requires="v">
                <p:oleObj spid="_x0000_s489632"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99933"/>
                        <a:ext cx="3532439" cy="3088348"/>
                      </a:xfrm>
                      <a:prstGeom prst="rect">
                        <a:avLst/>
                      </a:prstGeom>
                      <a:noFill/>
                      <a:ln>
                        <a:noFill/>
                      </a:ln>
                      <a:effectLst/>
                      <a:extLst/>
                    </p:spPr>
                  </p:pic>
                </p:oleObj>
              </mc:Fallback>
            </mc:AlternateContent>
          </a:graphicData>
        </a:graphic>
      </p:graphicFrame>
      <p:pic>
        <p:nvPicPr>
          <p:cNvPr id="176" name="Picture 175"/>
          <p:cNvPicPr>
            <a:picLocks noChangeAspect="1"/>
          </p:cNvPicPr>
          <p:nvPr/>
        </p:nvPicPr>
        <p:blipFill>
          <a:blip r:embed="rId6"/>
          <a:stretch>
            <a:fillRect/>
          </a:stretch>
        </p:blipFill>
        <p:spPr>
          <a:xfrm>
            <a:off x="4552487" y="3059331"/>
            <a:ext cx="4372729" cy="3028950"/>
          </a:xfrm>
          <a:prstGeom prst="rect">
            <a:avLst/>
          </a:prstGeom>
        </p:spPr>
      </p:pic>
    </p:spTree>
    <p:extLst>
      <p:ext uri="{BB962C8B-B14F-4D97-AF65-F5344CB8AC3E}">
        <p14:creationId xmlns:p14="http://schemas.microsoft.com/office/powerpoint/2010/main" val="1005024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24813" cy="1143000"/>
          </a:xfrm>
        </p:spPr>
        <p:txBody>
          <a:bodyPr/>
          <a:lstStyle/>
          <a:p>
            <a:r>
              <a:rPr lang="en-US" sz="3200" dirty="0"/>
              <a:t>Requirements and Solution</a:t>
            </a:r>
            <a:br>
              <a:rPr lang="en-US" sz="3200" dirty="0"/>
            </a:br>
            <a:r>
              <a:rPr lang="en-US" sz="3200" dirty="0"/>
              <a:t>of Current Global Internet Routing</a:t>
            </a:r>
          </a:p>
        </p:txBody>
      </p:sp>
      <p:sp>
        <p:nvSpPr>
          <p:cNvPr id="3" name="Content Placeholder 2"/>
          <p:cNvSpPr>
            <a:spLocks noGrp="1"/>
          </p:cNvSpPr>
          <p:nvPr>
            <p:ph idx="1"/>
          </p:nvPr>
        </p:nvSpPr>
        <p:spPr>
          <a:xfrm>
            <a:off x="533400" y="1600200"/>
            <a:ext cx="8353425" cy="4856163"/>
          </a:xfrm>
        </p:spPr>
        <p:txBody>
          <a:bodyPr/>
          <a:lstStyle/>
          <a:p>
            <a:pPr>
              <a:buFont typeface="Wingdings" pitchFamily="2" charset="2"/>
              <a:buChar char="q"/>
            </a:pPr>
            <a:r>
              <a:rPr lang="en-US" dirty="0"/>
              <a:t>Scalability: handle network size (#devices) much higher than typical DV or LS can handle</a:t>
            </a:r>
          </a:p>
          <a:p>
            <a:pPr lvl="1">
              <a:buFont typeface="Courier New" panose="02070309020205020404" pitchFamily="49" charset="0"/>
              <a:buChar char="o"/>
            </a:pPr>
            <a:r>
              <a:rPr lang="en-US" dirty="0"/>
              <a:t>Solution: Introduce </a:t>
            </a:r>
            <a:r>
              <a:rPr lang="en-US" dirty="0">
                <a:solidFill>
                  <a:srgbClr val="C00000"/>
                </a:solidFill>
              </a:rPr>
              <a:t>new abstraction</a:t>
            </a:r>
            <a:r>
              <a:rPr lang="en-US" dirty="0"/>
              <a:t> to reduce network (graph) size</a:t>
            </a:r>
          </a:p>
          <a:p>
            <a:endParaRPr lang="en-US" dirty="0"/>
          </a:p>
          <a:p>
            <a:pPr>
              <a:buFont typeface="Wingdings" pitchFamily="2" charset="2"/>
              <a:buChar char="q"/>
            </a:pPr>
            <a:r>
              <a:rPr lang="en-US" dirty="0"/>
              <a:t>Autonomy: allow each network to have individual preference of routing (full control of its internal routing; control/preference of routing spanning multiple networks)</a:t>
            </a:r>
          </a:p>
          <a:p>
            <a:pPr lvl="1">
              <a:buFont typeface="Courier New" panose="02070309020205020404" pitchFamily="49" charset="0"/>
              <a:buChar char="o"/>
            </a:pPr>
            <a:r>
              <a:rPr lang="en-US" dirty="0"/>
              <a:t>Solution: </a:t>
            </a:r>
            <a:r>
              <a:rPr lang="en-US" dirty="0">
                <a:solidFill>
                  <a:srgbClr val="C00000"/>
                </a:solidFill>
              </a:rPr>
              <a:t>hierarchical routing</a:t>
            </a:r>
            <a:r>
              <a:rPr lang="en-US" dirty="0"/>
              <a:t> and </a:t>
            </a:r>
            <a:r>
              <a:rPr lang="en-US" dirty="0">
                <a:solidFill>
                  <a:srgbClr val="C00000"/>
                </a:solidFill>
              </a:rPr>
              <a:t>policy routing</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46</a:t>
            </a:fld>
            <a:endParaRPr lang="en-US" altLang="en-US"/>
          </a:p>
        </p:txBody>
      </p:sp>
    </p:spTree>
    <p:extLst>
      <p:ext uri="{BB962C8B-B14F-4D97-AF65-F5344CB8AC3E}">
        <p14:creationId xmlns:p14="http://schemas.microsoft.com/office/powerpoint/2010/main" val="6646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228600"/>
            <a:ext cx="8610600" cy="1143000"/>
          </a:xfrm>
        </p:spPr>
        <p:txBody>
          <a:bodyPr/>
          <a:lstStyle/>
          <a:p>
            <a:r>
              <a:rPr lang="en-US" altLang="zh-CN" sz="2800" dirty="0">
                <a:solidFill>
                  <a:srgbClr val="3333CC"/>
                </a:solidFill>
                <a:ea typeface="宋体" charset="-122"/>
              </a:rPr>
              <a:t>New Abstraction</a:t>
            </a:r>
            <a:r>
              <a:rPr lang="en-US" altLang="zh-CN" sz="2800">
                <a:solidFill>
                  <a:srgbClr val="3333CC"/>
                </a:solidFill>
                <a:ea typeface="宋体" charset="-122"/>
              </a:rPr>
              <a:t>: Autonomous Systems (AS) </a:t>
            </a:r>
            <a:endParaRPr lang="en-US" altLang="zh-CN" dirty="0">
              <a:solidFill>
                <a:srgbClr val="3333CC"/>
              </a:solidFill>
              <a:ea typeface="宋体" charset="-122"/>
            </a:endParaRPr>
          </a:p>
        </p:txBody>
      </p:sp>
      <p:sp>
        <p:nvSpPr>
          <p:cNvPr id="2" name="Content Placeholder 1"/>
          <p:cNvSpPr>
            <a:spLocks noGrp="1"/>
          </p:cNvSpPr>
          <p:nvPr>
            <p:ph idx="1"/>
          </p:nvPr>
        </p:nvSpPr>
        <p:spPr>
          <a:xfrm>
            <a:off x="556724" y="1436350"/>
            <a:ext cx="5133109" cy="4856163"/>
          </a:xfrm>
        </p:spPr>
        <p:txBody>
          <a:bodyPr/>
          <a:lstStyle/>
          <a:p>
            <a:pPr>
              <a:buClr>
                <a:srgbClr val="3333CC"/>
              </a:buClr>
              <a:buFont typeface="Wingdings" pitchFamily="2" charset="2"/>
              <a:buChar char="q"/>
              <a:defRPr/>
            </a:pPr>
            <a:r>
              <a:rPr lang="en-US" altLang="zh-CN" dirty="0">
                <a:solidFill>
                  <a:srgbClr val="000000"/>
                </a:solidFill>
                <a:ea typeface="宋体" charset="0"/>
                <a:cs typeface="宋体" charset="0"/>
              </a:rPr>
              <a:t>Abstract each network as an autonomous system (AS), identified by an AS number (ASN)</a:t>
            </a:r>
          </a:p>
          <a:p>
            <a:pPr>
              <a:buClr>
                <a:srgbClr val="3333CC"/>
              </a:buClr>
              <a:defRPr/>
            </a:pPr>
            <a:endParaRPr lang="en-US" altLang="zh-CN" dirty="0">
              <a:solidFill>
                <a:srgbClr val="000000"/>
              </a:solidFill>
              <a:ea typeface="宋体" charset="0"/>
              <a:cs typeface="宋体" charset="0"/>
            </a:endParaRPr>
          </a:p>
          <a:p>
            <a:pPr>
              <a:buClr>
                <a:srgbClr val="3333CC"/>
              </a:buClr>
              <a:buFont typeface="Wingdings" pitchFamily="2" charset="2"/>
              <a:buChar char="q"/>
              <a:defRPr/>
            </a:pPr>
            <a:r>
              <a:rPr lang="en-US" altLang="zh-CN" dirty="0">
                <a:solidFill>
                  <a:srgbClr val="000000"/>
                </a:solidFill>
                <a:ea typeface="宋体" charset="0"/>
                <a:cs typeface="宋体" charset="0"/>
              </a:rPr>
              <a:t>Conceptually the global routing graph consists of only autonomous systems </a:t>
            </a:r>
            <a:br>
              <a:rPr lang="en-US" altLang="zh-CN" dirty="0">
                <a:solidFill>
                  <a:srgbClr val="000000"/>
                </a:solidFill>
                <a:ea typeface="宋体" charset="0"/>
                <a:cs typeface="宋体" charset="0"/>
              </a:rPr>
            </a:br>
            <a:r>
              <a:rPr lang="en-US" altLang="zh-CN" dirty="0">
                <a:solidFill>
                  <a:srgbClr val="000000"/>
                </a:solidFill>
                <a:ea typeface="宋体" charset="0"/>
                <a:cs typeface="宋体" charset="0"/>
              </a:rPr>
              <a:t>as nodes</a:t>
            </a:r>
          </a:p>
        </p:txBody>
      </p:sp>
      <p:sp>
        <p:nvSpPr>
          <p:cNvPr id="1751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47</a:t>
            </a:fld>
            <a:endParaRPr lang="en-US" altLang="en-US" sz="1400">
              <a:solidFill>
                <a:srgbClr val="000000"/>
              </a:solidFill>
              <a:latin typeface="Times New Roman" charset="0"/>
            </a:endParaRPr>
          </a:p>
        </p:txBody>
      </p:sp>
      <p:grpSp>
        <p:nvGrpSpPr>
          <p:cNvPr id="175107" name="Group 11"/>
          <p:cNvGrpSpPr>
            <a:grpSpLocks/>
          </p:cNvGrpSpPr>
          <p:nvPr/>
        </p:nvGrpSpPr>
        <p:grpSpPr bwMode="auto">
          <a:xfrm>
            <a:off x="5714298" y="1658023"/>
            <a:ext cx="3172527" cy="4119322"/>
            <a:chOff x="4383954" y="1761720"/>
            <a:chExt cx="5022225" cy="4782782"/>
          </a:xfrm>
        </p:grpSpPr>
        <p:graphicFrame>
          <p:nvGraphicFramePr>
            <p:cNvPr id="175108" name="Object 4"/>
            <p:cNvGraphicFramePr>
              <a:graphicFrameLocks noChangeAspect="1"/>
            </p:cNvGraphicFramePr>
            <p:nvPr>
              <p:extLst/>
            </p:nvPr>
          </p:nvGraphicFramePr>
          <p:xfrm>
            <a:off x="4383954" y="2028490"/>
            <a:ext cx="5022225" cy="4516012"/>
          </p:xfrm>
          <a:graphic>
            <a:graphicData uri="http://schemas.openxmlformats.org/presentationml/2006/ole">
              <mc:AlternateContent xmlns:mc="http://schemas.openxmlformats.org/markup-compatibility/2006">
                <mc:Choice xmlns:v="urn:schemas-microsoft-com:vml" Requires="v">
                  <p:oleObj spid="_x0000_s490656"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54" y="2028490"/>
                          <a:ext cx="5022225" cy="45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0" name="Oval 8"/>
            <p:cNvSpPr>
              <a:spLocks noChangeArrowheads="1"/>
            </p:cNvSpPr>
            <p:nvPr/>
          </p:nvSpPr>
          <p:spPr bwMode="auto">
            <a:xfrm>
              <a:off x="5535884" y="1761720"/>
              <a:ext cx="565080" cy="26676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1" name="Oval 9"/>
            <p:cNvSpPr>
              <a:spLocks noChangeArrowheads="1"/>
            </p:cNvSpPr>
            <p:nvPr/>
          </p:nvSpPr>
          <p:spPr bwMode="auto">
            <a:xfrm>
              <a:off x="5156518" y="2396883"/>
              <a:ext cx="565080" cy="265181"/>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2" name="Oval 10"/>
            <p:cNvSpPr>
              <a:spLocks noChangeArrowheads="1"/>
            </p:cNvSpPr>
            <p:nvPr/>
          </p:nvSpPr>
          <p:spPr bwMode="auto">
            <a:xfrm>
              <a:off x="4773978" y="2944712"/>
              <a:ext cx="396826" cy="13020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grpSp>
      <p:sp>
        <p:nvSpPr>
          <p:cNvPr id="9" name="Rectangle 8"/>
          <p:cNvSpPr/>
          <p:nvPr/>
        </p:nvSpPr>
        <p:spPr>
          <a:xfrm>
            <a:off x="485611" y="6168529"/>
            <a:ext cx="5615152" cy="646331"/>
          </a:xfrm>
          <a:prstGeom prst="rect">
            <a:avLst/>
          </a:prstGeom>
        </p:spPr>
        <p:txBody>
          <a:bodyPr wrap="square">
            <a:spAutoFit/>
          </a:bodyPr>
          <a:lstStyle/>
          <a:p>
            <a:r>
              <a:rPr lang="en-US" sz="1800" dirty="0">
                <a:solidFill>
                  <a:srgbClr val="000000"/>
                </a:solidFill>
              </a:rPr>
              <a:t>http://</a:t>
            </a:r>
            <a:r>
              <a:rPr lang="en-US" sz="1800" dirty="0" err="1">
                <a:solidFill>
                  <a:srgbClr val="000000"/>
                </a:solidFill>
              </a:rPr>
              <a:t>www.bgplookingglass.com</a:t>
            </a:r>
            <a:r>
              <a:rPr lang="en-US" sz="1800" dirty="0">
                <a:solidFill>
                  <a:srgbClr val="000000"/>
                </a:solidFill>
              </a:rPr>
              <a:t>/list-of-autonomous-system-numbers</a:t>
            </a:r>
            <a:endParaRPr lang="en-US" sz="1800" dirty="0">
              <a:solidFill>
                <a:srgbClr val="000000"/>
              </a:solidFill>
              <a:latin typeface="Times New Roman" charset="0"/>
            </a:endParaRPr>
          </a:p>
        </p:txBody>
      </p:sp>
      <p:sp>
        <p:nvSpPr>
          <p:cNvPr id="3" name="TextBox 2"/>
          <p:cNvSpPr txBox="1"/>
          <p:nvPr/>
        </p:nvSpPr>
        <p:spPr>
          <a:xfrm>
            <a:off x="4419600" y="9550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60151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36867" name="Rectangle 3"/>
          <p:cNvSpPr>
            <a:spLocks noChangeArrowheads="1"/>
          </p:cNvSpPr>
          <p:nvPr/>
        </p:nvSpPr>
        <p:spPr bwMode="auto">
          <a:xfrm>
            <a:off x="533400" y="1338263"/>
            <a:ext cx="82296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zh-CN" dirty="0">
                <a:solidFill>
                  <a:srgbClr val="000000"/>
                </a:solidFill>
                <a:ea typeface="宋体" charset="-122"/>
              </a:rPr>
              <a:t>Internet routing is divided into intra-AS routing and inter-AS routing</a:t>
            </a:r>
          </a:p>
          <a:p>
            <a:pPr marL="800100" lvl="1" indent="-342900">
              <a:spcBef>
                <a:spcPct val="20000"/>
              </a:spcBef>
              <a:buClr>
                <a:srgbClr val="3333CC"/>
              </a:buClr>
              <a:buSzPct val="85000"/>
              <a:buFont typeface="Courier New" charset="0"/>
              <a:buChar char="o"/>
            </a:pPr>
            <a:r>
              <a:rPr lang="en-US" altLang="zh-CN" dirty="0">
                <a:solidFill>
                  <a:srgbClr val="000000"/>
                </a:solidFill>
                <a:ea typeface="宋体" charset="-122"/>
              </a:rPr>
              <a:t>Intra-AS routing (also called </a:t>
            </a:r>
            <a:r>
              <a:rPr lang="en-US" altLang="zh-CN" dirty="0" err="1">
                <a:solidFill>
                  <a:srgbClr val="000000"/>
                </a:solidFill>
                <a:ea typeface="宋体" charset="-122"/>
              </a:rPr>
              <a:t>intradomain</a:t>
            </a:r>
            <a:r>
              <a:rPr lang="en-US" altLang="zh-CN" dirty="0">
                <a:solidFill>
                  <a:srgbClr val="000000"/>
                </a:solidFill>
                <a:ea typeface="宋体" charset="-122"/>
              </a:rPr>
              <a:t> routing)</a:t>
            </a:r>
          </a:p>
          <a:p>
            <a:pPr marL="1257300" lvl="2" indent="-342900">
              <a:spcBef>
                <a:spcPct val="20000"/>
              </a:spcBef>
              <a:buClr>
                <a:srgbClr val="3333CC"/>
              </a:buClr>
              <a:buSzPct val="75000"/>
              <a:buFont typeface="Arial" charset="0"/>
              <a:buChar char="•"/>
            </a:pPr>
            <a:r>
              <a:rPr lang="en-US" altLang="zh-CN" dirty="0">
                <a:solidFill>
                  <a:srgbClr val="000000"/>
                </a:solidFill>
                <a:ea typeface="宋体" charset="-122"/>
              </a:rPr>
              <a:t>A protocol running insides an AS is called an Interior Gateway Protocol (IGP), each AS can choose its own protocol, such as RIP, E/IGRP, OSPF, IS-IS</a:t>
            </a:r>
          </a:p>
          <a:p>
            <a:pPr marL="800100" lvl="1" indent="-342900">
              <a:spcBef>
                <a:spcPct val="20000"/>
              </a:spcBef>
              <a:buClr>
                <a:srgbClr val="3333CC"/>
              </a:buClr>
              <a:buSzPct val="75000"/>
              <a:buFont typeface="Courier New" charset="0"/>
              <a:buChar char="o"/>
            </a:pPr>
            <a:r>
              <a:rPr lang="en-US" altLang="zh-CN" dirty="0">
                <a:solidFill>
                  <a:srgbClr val="000000"/>
                </a:solidFill>
                <a:ea typeface="宋体" charset="-122"/>
              </a:rPr>
              <a:t> Inter-AS routing (also called </a:t>
            </a:r>
            <a:r>
              <a:rPr lang="en-US" altLang="zh-CN" dirty="0" err="1">
                <a:solidFill>
                  <a:srgbClr val="000000"/>
                </a:solidFill>
                <a:ea typeface="宋体" charset="-122"/>
              </a:rPr>
              <a:t>interdomain</a:t>
            </a:r>
            <a:r>
              <a:rPr lang="en-US" altLang="zh-CN" dirty="0">
                <a:solidFill>
                  <a:srgbClr val="000000"/>
                </a:solidFill>
                <a:ea typeface="宋体" charset="-122"/>
              </a:rPr>
              <a:t> routing) </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A protocol runs among autonomous systems is also called an Exterior Gateway Protocol (EGP)</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The de facto EGP protocol is BGP</a:t>
            </a:r>
          </a:p>
        </p:txBody>
      </p:sp>
      <p:sp>
        <p:nvSpPr>
          <p:cNvPr id="4" name="Slide Number Placeholder 5">
            <a:extLst>
              <a:ext uri="{FF2B5EF4-FFF2-40B4-BE49-F238E27FC236}">
                <a16:creationId xmlns:a16="http://schemas.microsoft.com/office/drawing/2014/main" id="{9F67B215-3C65-7445-ADBA-2CC9DE484C20}"/>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7355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6754813" y="3794125"/>
            <a:ext cx="2389187" cy="24558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3" name="Freeform 3"/>
          <p:cNvSpPr>
            <a:spLocks/>
          </p:cNvSpPr>
          <p:nvPr/>
        </p:nvSpPr>
        <p:spPr bwMode="auto">
          <a:xfrm>
            <a:off x="4211638" y="3871913"/>
            <a:ext cx="2495550" cy="2547937"/>
          </a:xfrm>
          <a:custGeom>
            <a:avLst/>
            <a:gdLst>
              <a:gd name="T0" fmla="*/ 2147483647 w 1572"/>
              <a:gd name="T1" fmla="*/ 2147483647 h 1275"/>
              <a:gd name="T2" fmla="*/ 2147483647 w 1572"/>
              <a:gd name="T3" fmla="*/ 2147483647 h 1275"/>
              <a:gd name="T4" fmla="*/ 2147483647 w 1572"/>
              <a:gd name="T5" fmla="*/ 2147483647 h 1275"/>
              <a:gd name="T6" fmla="*/ 2147483647 w 1572"/>
              <a:gd name="T7" fmla="*/ 2147483647 h 1275"/>
              <a:gd name="T8" fmla="*/ 2147483647 w 1572"/>
              <a:gd name="T9" fmla="*/ 2147483647 h 1275"/>
              <a:gd name="T10" fmla="*/ 2147483647 w 1572"/>
              <a:gd name="T11" fmla="*/ 2147483647 h 1275"/>
              <a:gd name="T12" fmla="*/ 2147483647 w 1572"/>
              <a:gd name="T13" fmla="*/ 2147483647 h 1275"/>
              <a:gd name="T14" fmla="*/ 2147483647 w 1572"/>
              <a:gd name="T15" fmla="*/ 2147483647 h 1275"/>
              <a:gd name="T16" fmla="*/ 0 w 1572"/>
              <a:gd name="T17" fmla="*/ 2147483647 h 1275"/>
              <a:gd name="T18" fmla="*/ 2147483647 w 1572"/>
              <a:gd name="T19" fmla="*/ 2147483647 h 1275"/>
              <a:gd name="T20" fmla="*/ 2147483647 w 1572"/>
              <a:gd name="T21" fmla="*/ 2147483647 h 1275"/>
              <a:gd name="T22" fmla="*/ 2147483647 w 1572"/>
              <a:gd name="T23" fmla="*/ 2147483647 h 1275"/>
              <a:gd name="T24" fmla="*/ 2147483647 w 1572"/>
              <a:gd name="T25" fmla="*/ 2147483647 h 1275"/>
              <a:gd name="T26" fmla="*/ 2147483647 w 1572"/>
              <a:gd name="T27" fmla="*/ 2147483647 h 1275"/>
              <a:gd name="T28" fmla="*/ 2147483647 w 1572"/>
              <a:gd name="T29" fmla="*/ 2147483647 h 1275"/>
              <a:gd name="T30" fmla="*/ 2147483647 w 1572"/>
              <a:gd name="T31" fmla="*/ 2147483647 h 1275"/>
              <a:gd name="T32" fmla="*/ 2147483647 w 1572"/>
              <a:gd name="T33" fmla="*/ 2147483647 h 1275"/>
              <a:gd name="T34" fmla="*/ 2147483647 w 1572"/>
              <a:gd name="T35" fmla="*/ 2147483647 h 1275"/>
              <a:gd name="T36" fmla="*/ 2147483647 w 1572"/>
              <a:gd name="T37" fmla="*/ 2147483647 h 1275"/>
              <a:gd name="T38" fmla="*/ 2147483647 w 1572"/>
              <a:gd name="T39" fmla="*/ 2147483647 h 1275"/>
              <a:gd name="T40" fmla="*/ 2147483647 w 1572"/>
              <a:gd name="T41" fmla="*/ 2147483647 h 1275"/>
              <a:gd name="T42" fmla="*/ 2147483647 w 1572"/>
              <a:gd name="T43" fmla="*/ 2147483647 h 1275"/>
              <a:gd name="T44" fmla="*/ 2147483647 w 1572"/>
              <a:gd name="T45" fmla="*/ 2147483647 h 1275"/>
              <a:gd name="T46" fmla="*/ 2147483647 w 1572"/>
              <a:gd name="T47" fmla="*/ 2147483647 h 1275"/>
              <a:gd name="T48" fmla="*/ 2147483647 w 1572"/>
              <a:gd name="T49" fmla="*/ 2147483647 h 1275"/>
              <a:gd name="T50" fmla="*/ 2147483647 w 1572"/>
              <a:gd name="T51" fmla="*/ 2147483647 h 1275"/>
              <a:gd name="T52" fmla="*/ 2147483647 w 1572"/>
              <a:gd name="T53" fmla="*/ 2147483647 h 1275"/>
              <a:gd name="T54" fmla="*/ 2147483647 w 1572"/>
              <a:gd name="T55" fmla="*/ 2147483647 h 1275"/>
              <a:gd name="T56" fmla="*/ 2147483647 w 1572"/>
              <a:gd name="T57" fmla="*/ 2147483647 h 1275"/>
              <a:gd name="T58" fmla="*/ 2147483647 w 1572"/>
              <a:gd name="T59" fmla="*/ 2147483647 h 1275"/>
              <a:gd name="T60" fmla="*/ 2147483647 w 1572"/>
              <a:gd name="T61" fmla="*/ 2147483647 h 1275"/>
              <a:gd name="T62" fmla="*/ 2147483647 w 1572"/>
              <a:gd name="T63" fmla="*/ 2147483647 h 1275"/>
              <a:gd name="T64" fmla="*/ 2147483647 w 1572"/>
              <a:gd name="T65" fmla="*/ 2147483647 h 1275"/>
              <a:gd name="T66" fmla="*/ 2147483647 w 1572"/>
              <a:gd name="T67" fmla="*/ 2147483647 h 1275"/>
              <a:gd name="T68" fmla="*/ 2147483647 w 1572"/>
              <a:gd name="T69" fmla="*/ 2147483647 h 1275"/>
              <a:gd name="T70" fmla="*/ 2147483647 w 1572"/>
              <a:gd name="T71" fmla="*/ 2147483647 h 1275"/>
              <a:gd name="T72" fmla="*/ 2147483647 w 1572"/>
              <a:gd name="T73" fmla="*/ 2147483647 h 1275"/>
              <a:gd name="T74" fmla="*/ 2147483647 w 1572"/>
              <a:gd name="T75" fmla="*/ 2147483647 h 1275"/>
              <a:gd name="T76" fmla="*/ 2147483647 w 1572"/>
              <a:gd name="T77" fmla="*/ 2147483647 h 1275"/>
              <a:gd name="T78" fmla="*/ 2147483647 w 1572"/>
              <a:gd name="T79" fmla="*/ 2147483647 h 1275"/>
              <a:gd name="T80" fmla="*/ 2147483647 w 1572"/>
              <a:gd name="T81" fmla="*/ 2147483647 h 1275"/>
              <a:gd name="T82" fmla="*/ 2147483647 w 1572"/>
              <a:gd name="T83" fmla="*/ 2147483647 h 1275"/>
              <a:gd name="T84" fmla="*/ 2147483647 w 1572"/>
              <a:gd name="T85" fmla="*/ 2147483647 h 1275"/>
              <a:gd name="T86" fmla="*/ 2147483647 w 1572"/>
              <a:gd name="T87" fmla="*/ 2147483647 h 1275"/>
              <a:gd name="T88" fmla="*/ 2147483647 w 1572"/>
              <a:gd name="T89" fmla="*/ 2147483647 h 1275"/>
              <a:gd name="T90" fmla="*/ 2147483647 w 1572"/>
              <a:gd name="T91" fmla="*/ 2147483647 h 1275"/>
              <a:gd name="T92" fmla="*/ 2147483647 w 1572"/>
              <a:gd name="T93" fmla="*/ 2147483647 h 1275"/>
              <a:gd name="T94" fmla="*/ 2147483647 w 1572"/>
              <a:gd name="T95" fmla="*/ 2147483647 h 1275"/>
              <a:gd name="T96" fmla="*/ 2147483647 w 1572"/>
              <a:gd name="T97" fmla="*/ 2147483647 h 1275"/>
              <a:gd name="T98" fmla="*/ 2147483647 w 1572"/>
              <a:gd name="T99" fmla="*/ 2147483647 h 1275"/>
              <a:gd name="T100" fmla="*/ 2147483647 w 1572"/>
              <a:gd name="T101" fmla="*/ 2147483647 h 1275"/>
              <a:gd name="T102" fmla="*/ 2147483647 w 1572"/>
              <a:gd name="T103" fmla="*/ 2147483647 h 1275"/>
              <a:gd name="T104" fmla="*/ 2147483647 w 1572"/>
              <a:gd name="T105" fmla="*/ 2147483647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4" name="Freeform 4"/>
          <p:cNvSpPr>
            <a:spLocks/>
          </p:cNvSpPr>
          <p:nvPr/>
        </p:nvSpPr>
        <p:spPr bwMode="auto">
          <a:xfrm>
            <a:off x="860425" y="3622675"/>
            <a:ext cx="2449513" cy="2279650"/>
          </a:xfrm>
          <a:custGeom>
            <a:avLst/>
            <a:gdLst>
              <a:gd name="T0" fmla="*/ 2147483647 w 1543"/>
              <a:gd name="T1" fmla="*/ 2147483647 h 1436"/>
              <a:gd name="T2" fmla="*/ 2147483647 w 1543"/>
              <a:gd name="T3" fmla="*/ 2147483647 h 1436"/>
              <a:gd name="T4" fmla="*/ 2147483647 w 1543"/>
              <a:gd name="T5" fmla="*/ 0 h 1436"/>
              <a:gd name="T6" fmla="*/ 2147483647 w 1543"/>
              <a:gd name="T7" fmla="*/ 2147483647 h 1436"/>
              <a:gd name="T8" fmla="*/ 2147483647 w 1543"/>
              <a:gd name="T9" fmla="*/ 2147483647 h 1436"/>
              <a:gd name="T10" fmla="*/ 2147483647 w 1543"/>
              <a:gd name="T11" fmla="*/ 2147483647 h 1436"/>
              <a:gd name="T12" fmla="*/ 2147483647 w 1543"/>
              <a:gd name="T13" fmla="*/ 2147483647 h 1436"/>
              <a:gd name="T14" fmla="*/ 2147483647 w 1543"/>
              <a:gd name="T15" fmla="*/ 2147483647 h 1436"/>
              <a:gd name="T16" fmla="*/ 2147483647 w 1543"/>
              <a:gd name="T17" fmla="*/ 2147483647 h 1436"/>
              <a:gd name="T18" fmla="*/ 2147483647 w 1543"/>
              <a:gd name="T19" fmla="*/ 2147483647 h 1436"/>
              <a:gd name="T20" fmla="*/ 2147483647 w 1543"/>
              <a:gd name="T21" fmla="*/ 2147483647 h 1436"/>
              <a:gd name="T22" fmla="*/ 2147483647 w 1543"/>
              <a:gd name="T23" fmla="*/ 2147483647 h 1436"/>
              <a:gd name="T24" fmla="*/ 2147483647 w 1543"/>
              <a:gd name="T25" fmla="*/ 2147483647 h 1436"/>
              <a:gd name="T26" fmla="*/ 0 w 1543"/>
              <a:gd name="T27" fmla="*/ 2147483647 h 1436"/>
              <a:gd name="T28" fmla="*/ 2147483647 w 1543"/>
              <a:gd name="T29" fmla="*/ 2147483647 h 1436"/>
              <a:gd name="T30" fmla="*/ 2147483647 w 1543"/>
              <a:gd name="T31" fmla="*/ 2147483647 h 1436"/>
              <a:gd name="T32" fmla="*/ 2147483647 w 1543"/>
              <a:gd name="T33" fmla="*/ 2147483647 h 1436"/>
              <a:gd name="T34" fmla="*/ 2147483647 w 1543"/>
              <a:gd name="T35" fmla="*/ 2147483647 h 1436"/>
              <a:gd name="T36" fmla="*/ 2147483647 w 1543"/>
              <a:gd name="T37" fmla="*/ 2147483647 h 1436"/>
              <a:gd name="T38" fmla="*/ 2147483647 w 1543"/>
              <a:gd name="T39" fmla="*/ 2147483647 h 1436"/>
              <a:gd name="T40" fmla="*/ 2147483647 w 1543"/>
              <a:gd name="T41" fmla="*/ 2147483647 h 1436"/>
              <a:gd name="T42" fmla="*/ 2147483647 w 1543"/>
              <a:gd name="T43" fmla="*/ 2147483647 h 1436"/>
              <a:gd name="T44" fmla="*/ 2147483647 w 1543"/>
              <a:gd name="T45" fmla="*/ 2147483647 h 1436"/>
              <a:gd name="T46" fmla="*/ 2147483647 w 1543"/>
              <a:gd name="T47" fmla="*/ 2147483647 h 1436"/>
              <a:gd name="T48" fmla="*/ 2147483647 w 1543"/>
              <a:gd name="T49" fmla="*/ 2147483647 h 1436"/>
              <a:gd name="T50" fmla="*/ 2147483647 w 1543"/>
              <a:gd name="T51" fmla="*/ 2147483647 h 1436"/>
              <a:gd name="T52" fmla="*/ 2147483647 w 1543"/>
              <a:gd name="T53" fmla="*/ 2147483647 h 1436"/>
              <a:gd name="T54" fmla="*/ 2147483647 w 1543"/>
              <a:gd name="T55" fmla="*/ 2147483647 h 1436"/>
              <a:gd name="T56" fmla="*/ 2147483647 w 1543"/>
              <a:gd name="T57" fmla="*/ 2147483647 h 1436"/>
              <a:gd name="T58" fmla="*/ 2147483647 w 1543"/>
              <a:gd name="T59" fmla="*/ 2147483647 h 1436"/>
              <a:gd name="T60" fmla="*/ 2147483647 w 1543"/>
              <a:gd name="T61" fmla="*/ 2147483647 h 1436"/>
              <a:gd name="T62" fmla="*/ 2147483647 w 1543"/>
              <a:gd name="T63" fmla="*/ 2147483647 h 1436"/>
              <a:gd name="T64" fmla="*/ 2147483647 w 1543"/>
              <a:gd name="T65" fmla="*/ 2147483647 h 1436"/>
              <a:gd name="T66" fmla="*/ 2147483647 w 1543"/>
              <a:gd name="T67" fmla="*/ 2147483647 h 1436"/>
              <a:gd name="T68" fmla="*/ 2147483647 w 1543"/>
              <a:gd name="T69" fmla="*/ 2147483647 h 1436"/>
              <a:gd name="T70" fmla="*/ 2147483647 w 1543"/>
              <a:gd name="T71" fmla="*/ 2147483647 h 1436"/>
              <a:gd name="T72" fmla="*/ 2147483647 w 1543"/>
              <a:gd name="T73" fmla="*/ 2147483647 h 1436"/>
              <a:gd name="T74" fmla="*/ 2147483647 w 1543"/>
              <a:gd name="T75" fmla="*/ 2147483647 h 1436"/>
              <a:gd name="T76" fmla="*/ 2147483647 w 1543"/>
              <a:gd name="T77" fmla="*/ 2147483647 h 1436"/>
              <a:gd name="T78" fmla="*/ 2147483647 w 1543"/>
              <a:gd name="T79" fmla="*/ 2147483647 h 1436"/>
              <a:gd name="T80" fmla="*/ 2147483647 w 1543"/>
              <a:gd name="T81" fmla="*/ 2147483647 h 1436"/>
              <a:gd name="T82" fmla="*/ 2147483647 w 1543"/>
              <a:gd name="T83" fmla="*/ 2147483647 h 1436"/>
              <a:gd name="T84" fmla="*/ 2147483647 w 1543"/>
              <a:gd name="T85" fmla="*/ 2147483647 h 1436"/>
              <a:gd name="T86" fmla="*/ 2147483647 w 1543"/>
              <a:gd name="T87" fmla="*/ 2147483647 h 1436"/>
              <a:gd name="T88" fmla="*/ 2147483647 w 1543"/>
              <a:gd name="T89" fmla="*/ 2147483647 h 1436"/>
              <a:gd name="T90" fmla="*/ 2147483647 w 1543"/>
              <a:gd name="T91" fmla="*/ 2147483647 h 1436"/>
              <a:gd name="T92" fmla="*/ 2147483647 w 1543"/>
              <a:gd name="T93" fmla="*/ 2147483647 h 1436"/>
              <a:gd name="T94" fmla="*/ 2147483647 w 1543"/>
              <a:gd name="T95" fmla="*/ 2147483647 h 1436"/>
              <a:gd name="T96" fmla="*/ 2147483647 w 1543"/>
              <a:gd name="T97" fmla="*/ 2147483647 h 1436"/>
              <a:gd name="T98" fmla="*/ 2147483647 w 1543"/>
              <a:gd name="T99" fmla="*/ 2147483647 h 1436"/>
              <a:gd name="T100" fmla="*/ 2147483647 w 1543"/>
              <a:gd name="T101" fmla="*/ 2147483647 h 1436"/>
              <a:gd name="T102" fmla="*/ 2147483647 w 1543"/>
              <a:gd name="T103" fmla="*/ 2147483647 h 1436"/>
              <a:gd name="T104" fmla="*/ 2147483647 w 1543"/>
              <a:gd name="T105" fmla="*/ 2147483647 h 1436"/>
              <a:gd name="T106" fmla="*/ 2147483647 w 1543"/>
              <a:gd name="T107" fmla="*/ 2147483647 h 1436"/>
              <a:gd name="T108" fmla="*/ 2147483647 w 1543"/>
              <a:gd name="T109" fmla="*/ 2147483647 h 1436"/>
              <a:gd name="T110" fmla="*/ 2147483647 w 1543"/>
              <a:gd name="T111" fmla="*/ 2147483647 h 1436"/>
              <a:gd name="T112" fmla="*/ 2147483647 w 1543"/>
              <a:gd name="T113" fmla="*/ 2147483647 h 1436"/>
              <a:gd name="T114" fmla="*/ 2147483647 w 1543"/>
              <a:gd name="T115" fmla="*/ 2147483647 h 1436"/>
              <a:gd name="T116" fmla="*/ 2147483647 w 1543"/>
              <a:gd name="T117" fmla="*/ 2147483647 h 1436"/>
              <a:gd name="T118" fmla="*/ 2147483647 w 1543"/>
              <a:gd name="T119" fmla="*/ 2147483647 h 1436"/>
              <a:gd name="T120" fmla="*/ 2147483647 w 1543"/>
              <a:gd name="T121" fmla="*/ 2147483647 h 1436"/>
              <a:gd name="T122" fmla="*/ 2147483647 w 1543"/>
              <a:gd name="T123" fmla="*/ 2147483647 h 1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3"/>
              <a:gd name="T187" fmla="*/ 0 h 1436"/>
              <a:gd name="T188" fmla="*/ 1543 w 1543"/>
              <a:gd name="T189" fmla="*/ 1436 h 1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3" h="1436">
                <a:moveTo>
                  <a:pt x="636" y="36"/>
                </a:moveTo>
                <a:lnTo>
                  <a:pt x="623" y="31"/>
                </a:lnTo>
                <a:lnTo>
                  <a:pt x="607" y="27"/>
                </a:lnTo>
                <a:lnTo>
                  <a:pt x="593" y="23"/>
                </a:lnTo>
                <a:lnTo>
                  <a:pt x="576" y="20"/>
                </a:lnTo>
                <a:lnTo>
                  <a:pt x="559" y="16"/>
                </a:lnTo>
                <a:lnTo>
                  <a:pt x="541" y="13"/>
                </a:lnTo>
                <a:lnTo>
                  <a:pt x="523" y="10"/>
                </a:lnTo>
                <a:lnTo>
                  <a:pt x="503" y="9"/>
                </a:lnTo>
                <a:lnTo>
                  <a:pt x="483" y="6"/>
                </a:lnTo>
                <a:lnTo>
                  <a:pt x="463" y="4"/>
                </a:lnTo>
                <a:lnTo>
                  <a:pt x="421" y="1"/>
                </a:lnTo>
                <a:lnTo>
                  <a:pt x="380" y="0"/>
                </a:lnTo>
                <a:lnTo>
                  <a:pt x="358" y="0"/>
                </a:lnTo>
                <a:lnTo>
                  <a:pt x="337" y="0"/>
                </a:lnTo>
                <a:lnTo>
                  <a:pt x="317" y="1"/>
                </a:lnTo>
                <a:lnTo>
                  <a:pt x="295" y="3"/>
                </a:lnTo>
                <a:lnTo>
                  <a:pt x="275" y="3"/>
                </a:lnTo>
                <a:lnTo>
                  <a:pt x="255" y="6"/>
                </a:lnTo>
                <a:lnTo>
                  <a:pt x="235" y="7"/>
                </a:lnTo>
                <a:lnTo>
                  <a:pt x="215" y="10"/>
                </a:lnTo>
                <a:lnTo>
                  <a:pt x="196" y="13"/>
                </a:lnTo>
                <a:lnTo>
                  <a:pt x="179" y="16"/>
                </a:lnTo>
                <a:lnTo>
                  <a:pt x="162" y="20"/>
                </a:lnTo>
                <a:lnTo>
                  <a:pt x="145" y="24"/>
                </a:lnTo>
                <a:lnTo>
                  <a:pt x="129" y="29"/>
                </a:lnTo>
                <a:lnTo>
                  <a:pt x="115" y="33"/>
                </a:lnTo>
                <a:lnTo>
                  <a:pt x="101" y="39"/>
                </a:lnTo>
                <a:lnTo>
                  <a:pt x="89" y="44"/>
                </a:lnTo>
                <a:lnTo>
                  <a:pt x="78" y="51"/>
                </a:lnTo>
                <a:lnTo>
                  <a:pt x="68" y="59"/>
                </a:lnTo>
                <a:lnTo>
                  <a:pt x="59" y="66"/>
                </a:lnTo>
                <a:lnTo>
                  <a:pt x="50" y="73"/>
                </a:lnTo>
                <a:lnTo>
                  <a:pt x="43" y="83"/>
                </a:lnTo>
                <a:lnTo>
                  <a:pt x="38" y="93"/>
                </a:lnTo>
                <a:lnTo>
                  <a:pt x="33" y="103"/>
                </a:lnTo>
                <a:lnTo>
                  <a:pt x="29" y="113"/>
                </a:lnTo>
                <a:lnTo>
                  <a:pt x="25" y="126"/>
                </a:lnTo>
                <a:lnTo>
                  <a:pt x="22" y="137"/>
                </a:lnTo>
                <a:lnTo>
                  <a:pt x="20" y="150"/>
                </a:lnTo>
                <a:lnTo>
                  <a:pt x="19" y="163"/>
                </a:lnTo>
                <a:lnTo>
                  <a:pt x="18" y="176"/>
                </a:lnTo>
                <a:lnTo>
                  <a:pt x="18" y="190"/>
                </a:lnTo>
                <a:lnTo>
                  <a:pt x="18" y="204"/>
                </a:lnTo>
                <a:lnTo>
                  <a:pt x="18" y="218"/>
                </a:lnTo>
                <a:lnTo>
                  <a:pt x="19" y="233"/>
                </a:lnTo>
                <a:lnTo>
                  <a:pt x="19" y="248"/>
                </a:lnTo>
                <a:lnTo>
                  <a:pt x="22" y="278"/>
                </a:lnTo>
                <a:lnTo>
                  <a:pt x="26" y="310"/>
                </a:lnTo>
                <a:lnTo>
                  <a:pt x="30" y="341"/>
                </a:lnTo>
                <a:lnTo>
                  <a:pt x="33" y="371"/>
                </a:lnTo>
                <a:lnTo>
                  <a:pt x="36" y="401"/>
                </a:lnTo>
                <a:lnTo>
                  <a:pt x="39" y="431"/>
                </a:lnTo>
                <a:lnTo>
                  <a:pt x="39" y="445"/>
                </a:lnTo>
                <a:lnTo>
                  <a:pt x="39" y="458"/>
                </a:lnTo>
                <a:lnTo>
                  <a:pt x="39" y="473"/>
                </a:lnTo>
                <a:lnTo>
                  <a:pt x="38" y="485"/>
                </a:lnTo>
                <a:lnTo>
                  <a:pt x="36" y="511"/>
                </a:lnTo>
                <a:lnTo>
                  <a:pt x="33" y="538"/>
                </a:lnTo>
                <a:lnTo>
                  <a:pt x="30" y="565"/>
                </a:lnTo>
                <a:lnTo>
                  <a:pt x="26" y="592"/>
                </a:lnTo>
                <a:lnTo>
                  <a:pt x="19" y="647"/>
                </a:lnTo>
                <a:lnTo>
                  <a:pt x="15" y="672"/>
                </a:lnTo>
                <a:lnTo>
                  <a:pt x="12" y="700"/>
                </a:lnTo>
                <a:lnTo>
                  <a:pt x="9" y="725"/>
                </a:lnTo>
                <a:lnTo>
                  <a:pt x="6" y="751"/>
                </a:lnTo>
                <a:lnTo>
                  <a:pt x="3" y="775"/>
                </a:lnTo>
                <a:lnTo>
                  <a:pt x="2" y="799"/>
                </a:lnTo>
                <a:lnTo>
                  <a:pt x="0" y="822"/>
                </a:lnTo>
                <a:lnTo>
                  <a:pt x="0" y="844"/>
                </a:lnTo>
                <a:lnTo>
                  <a:pt x="0" y="864"/>
                </a:lnTo>
                <a:lnTo>
                  <a:pt x="0" y="874"/>
                </a:lnTo>
                <a:lnTo>
                  <a:pt x="2" y="884"/>
                </a:lnTo>
                <a:lnTo>
                  <a:pt x="3" y="901"/>
                </a:lnTo>
                <a:lnTo>
                  <a:pt x="5" y="918"/>
                </a:lnTo>
                <a:lnTo>
                  <a:pt x="6" y="934"/>
                </a:lnTo>
                <a:lnTo>
                  <a:pt x="8" y="949"/>
                </a:lnTo>
                <a:lnTo>
                  <a:pt x="9" y="964"/>
                </a:lnTo>
                <a:lnTo>
                  <a:pt x="12" y="976"/>
                </a:lnTo>
                <a:lnTo>
                  <a:pt x="15" y="989"/>
                </a:lnTo>
                <a:lnTo>
                  <a:pt x="18" y="1001"/>
                </a:lnTo>
                <a:lnTo>
                  <a:pt x="23" y="1012"/>
                </a:lnTo>
                <a:lnTo>
                  <a:pt x="26" y="1018"/>
                </a:lnTo>
                <a:lnTo>
                  <a:pt x="29" y="1024"/>
                </a:lnTo>
                <a:lnTo>
                  <a:pt x="33" y="1028"/>
                </a:lnTo>
                <a:lnTo>
                  <a:pt x="36" y="1032"/>
                </a:lnTo>
                <a:lnTo>
                  <a:pt x="40" y="1038"/>
                </a:lnTo>
                <a:lnTo>
                  <a:pt x="46" y="1042"/>
                </a:lnTo>
                <a:lnTo>
                  <a:pt x="50" y="1046"/>
                </a:lnTo>
                <a:lnTo>
                  <a:pt x="58" y="1049"/>
                </a:lnTo>
                <a:lnTo>
                  <a:pt x="63" y="1054"/>
                </a:lnTo>
                <a:lnTo>
                  <a:pt x="70" y="1058"/>
                </a:lnTo>
                <a:lnTo>
                  <a:pt x="78" y="1061"/>
                </a:lnTo>
                <a:lnTo>
                  <a:pt x="86" y="1065"/>
                </a:lnTo>
                <a:lnTo>
                  <a:pt x="95" y="1068"/>
                </a:lnTo>
                <a:lnTo>
                  <a:pt x="103" y="1071"/>
                </a:lnTo>
                <a:lnTo>
                  <a:pt x="113" y="1074"/>
                </a:lnTo>
                <a:lnTo>
                  <a:pt x="125" y="1076"/>
                </a:lnTo>
                <a:lnTo>
                  <a:pt x="138" y="1078"/>
                </a:lnTo>
                <a:lnTo>
                  <a:pt x="151" y="1078"/>
                </a:lnTo>
                <a:lnTo>
                  <a:pt x="165" y="1079"/>
                </a:lnTo>
                <a:lnTo>
                  <a:pt x="181" y="1079"/>
                </a:lnTo>
                <a:lnTo>
                  <a:pt x="196" y="1079"/>
                </a:lnTo>
                <a:lnTo>
                  <a:pt x="214" y="1078"/>
                </a:lnTo>
                <a:lnTo>
                  <a:pt x="231" y="1078"/>
                </a:lnTo>
                <a:lnTo>
                  <a:pt x="248" y="1076"/>
                </a:lnTo>
                <a:lnTo>
                  <a:pt x="267" y="1075"/>
                </a:lnTo>
                <a:lnTo>
                  <a:pt x="285" y="1074"/>
                </a:lnTo>
                <a:lnTo>
                  <a:pt x="322" y="1071"/>
                </a:lnTo>
                <a:lnTo>
                  <a:pt x="361" y="1066"/>
                </a:lnTo>
                <a:lnTo>
                  <a:pt x="400" y="1064"/>
                </a:lnTo>
                <a:lnTo>
                  <a:pt x="438" y="1061"/>
                </a:lnTo>
                <a:lnTo>
                  <a:pt x="457" y="1061"/>
                </a:lnTo>
                <a:lnTo>
                  <a:pt x="474" y="1059"/>
                </a:lnTo>
                <a:lnTo>
                  <a:pt x="493" y="1059"/>
                </a:lnTo>
                <a:lnTo>
                  <a:pt x="510" y="1059"/>
                </a:lnTo>
                <a:lnTo>
                  <a:pt x="527" y="1059"/>
                </a:lnTo>
                <a:lnTo>
                  <a:pt x="543" y="1061"/>
                </a:lnTo>
                <a:lnTo>
                  <a:pt x="559" y="1062"/>
                </a:lnTo>
                <a:lnTo>
                  <a:pt x="573" y="1064"/>
                </a:lnTo>
                <a:lnTo>
                  <a:pt x="586" y="1066"/>
                </a:lnTo>
                <a:lnTo>
                  <a:pt x="599" y="1069"/>
                </a:lnTo>
                <a:lnTo>
                  <a:pt x="610" y="1074"/>
                </a:lnTo>
                <a:lnTo>
                  <a:pt x="621" y="1078"/>
                </a:lnTo>
                <a:lnTo>
                  <a:pt x="630" y="1084"/>
                </a:lnTo>
                <a:lnTo>
                  <a:pt x="639" y="1091"/>
                </a:lnTo>
                <a:lnTo>
                  <a:pt x="646" y="1098"/>
                </a:lnTo>
                <a:lnTo>
                  <a:pt x="652" y="1105"/>
                </a:lnTo>
                <a:lnTo>
                  <a:pt x="656" y="1114"/>
                </a:lnTo>
                <a:lnTo>
                  <a:pt x="660" y="1124"/>
                </a:lnTo>
                <a:lnTo>
                  <a:pt x="663" y="1134"/>
                </a:lnTo>
                <a:lnTo>
                  <a:pt x="666" y="1144"/>
                </a:lnTo>
                <a:lnTo>
                  <a:pt x="667" y="1155"/>
                </a:lnTo>
                <a:lnTo>
                  <a:pt x="669" y="1166"/>
                </a:lnTo>
                <a:lnTo>
                  <a:pt x="670" y="1178"/>
                </a:lnTo>
                <a:lnTo>
                  <a:pt x="670" y="1189"/>
                </a:lnTo>
                <a:lnTo>
                  <a:pt x="670" y="1213"/>
                </a:lnTo>
                <a:lnTo>
                  <a:pt x="670" y="1239"/>
                </a:lnTo>
                <a:lnTo>
                  <a:pt x="670" y="1263"/>
                </a:lnTo>
                <a:lnTo>
                  <a:pt x="672" y="1276"/>
                </a:lnTo>
                <a:lnTo>
                  <a:pt x="672" y="1288"/>
                </a:lnTo>
                <a:lnTo>
                  <a:pt x="673" y="1299"/>
                </a:lnTo>
                <a:lnTo>
                  <a:pt x="676" y="1311"/>
                </a:lnTo>
                <a:lnTo>
                  <a:pt x="677" y="1322"/>
                </a:lnTo>
                <a:lnTo>
                  <a:pt x="682" y="1332"/>
                </a:lnTo>
                <a:lnTo>
                  <a:pt x="686" y="1342"/>
                </a:lnTo>
                <a:lnTo>
                  <a:pt x="690" y="1352"/>
                </a:lnTo>
                <a:lnTo>
                  <a:pt x="696" y="1361"/>
                </a:lnTo>
                <a:lnTo>
                  <a:pt x="703" y="1369"/>
                </a:lnTo>
                <a:lnTo>
                  <a:pt x="712" y="1376"/>
                </a:lnTo>
                <a:lnTo>
                  <a:pt x="722" y="1383"/>
                </a:lnTo>
                <a:lnTo>
                  <a:pt x="727" y="1386"/>
                </a:lnTo>
                <a:lnTo>
                  <a:pt x="733" y="1389"/>
                </a:lnTo>
                <a:lnTo>
                  <a:pt x="739" y="1390"/>
                </a:lnTo>
                <a:lnTo>
                  <a:pt x="745" y="1393"/>
                </a:lnTo>
                <a:lnTo>
                  <a:pt x="752" y="1396"/>
                </a:lnTo>
                <a:lnTo>
                  <a:pt x="759" y="1398"/>
                </a:lnTo>
                <a:lnTo>
                  <a:pt x="767" y="1400"/>
                </a:lnTo>
                <a:lnTo>
                  <a:pt x="775" y="1402"/>
                </a:lnTo>
                <a:lnTo>
                  <a:pt x="783" y="1403"/>
                </a:lnTo>
                <a:lnTo>
                  <a:pt x="792" y="1406"/>
                </a:lnTo>
                <a:lnTo>
                  <a:pt x="802" y="1408"/>
                </a:lnTo>
                <a:lnTo>
                  <a:pt x="812" y="1410"/>
                </a:lnTo>
                <a:lnTo>
                  <a:pt x="832" y="1413"/>
                </a:lnTo>
                <a:lnTo>
                  <a:pt x="853" y="1418"/>
                </a:lnTo>
                <a:lnTo>
                  <a:pt x="875" y="1420"/>
                </a:lnTo>
                <a:lnTo>
                  <a:pt x="899" y="1423"/>
                </a:lnTo>
                <a:lnTo>
                  <a:pt x="923" y="1426"/>
                </a:lnTo>
                <a:lnTo>
                  <a:pt x="949" y="1429"/>
                </a:lnTo>
                <a:lnTo>
                  <a:pt x="975" y="1430"/>
                </a:lnTo>
                <a:lnTo>
                  <a:pt x="1001" y="1433"/>
                </a:lnTo>
                <a:lnTo>
                  <a:pt x="1028" y="1433"/>
                </a:lnTo>
                <a:lnTo>
                  <a:pt x="1055" y="1435"/>
                </a:lnTo>
                <a:lnTo>
                  <a:pt x="1082" y="1436"/>
                </a:lnTo>
                <a:lnTo>
                  <a:pt x="1110" y="1436"/>
                </a:lnTo>
                <a:lnTo>
                  <a:pt x="1138" y="1435"/>
                </a:lnTo>
                <a:lnTo>
                  <a:pt x="1165" y="1435"/>
                </a:lnTo>
                <a:lnTo>
                  <a:pt x="1193" y="1433"/>
                </a:lnTo>
                <a:lnTo>
                  <a:pt x="1218" y="1430"/>
                </a:lnTo>
                <a:lnTo>
                  <a:pt x="1245" y="1429"/>
                </a:lnTo>
                <a:lnTo>
                  <a:pt x="1270" y="1425"/>
                </a:lnTo>
                <a:lnTo>
                  <a:pt x="1296" y="1422"/>
                </a:lnTo>
                <a:lnTo>
                  <a:pt x="1318" y="1418"/>
                </a:lnTo>
                <a:lnTo>
                  <a:pt x="1341" y="1412"/>
                </a:lnTo>
                <a:lnTo>
                  <a:pt x="1364" y="1406"/>
                </a:lnTo>
                <a:lnTo>
                  <a:pt x="1384" y="1400"/>
                </a:lnTo>
                <a:lnTo>
                  <a:pt x="1404" y="1393"/>
                </a:lnTo>
                <a:lnTo>
                  <a:pt x="1413" y="1389"/>
                </a:lnTo>
                <a:lnTo>
                  <a:pt x="1422" y="1385"/>
                </a:lnTo>
                <a:lnTo>
                  <a:pt x="1430" y="1381"/>
                </a:lnTo>
                <a:lnTo>
                  <a:pt x="1439" y="1376"/>
                </a:lnTo>
                <a:lnTo>
                  <a:pt x="1446" y="1371"/>
                </a:lnTo>
                <a:lnTo>
                  <a:pt x="1453" y="1366"/>
                </a:lnTo>
                <a:lnTo>
                  <a:pt x="1460" y="1361"/>
                </a:lnTo>
                <a:lnTo>
                  <a:pt x="1466" y="1356"/>
                </a:lnTo>
                <a:lnTo>
                  <a:pt x="1472" y="1351"/>
                </a:lnTo>
                <a:lnTo>
                  <a:pt x="1477" y="1345"/>
                </a:lnTo>
                <a:lnTo>
                  <a:pt x="1483" y="1338"/>
                </a:lnTo>
                <a:lnTo>
                  <a:pt x="1489" y="1331"/>
                </a:lnTo>
                <a:lnTo>
                  <a:pt x="1497" y="1316"/>
                </a:lnTo>
                <a:lnTo>
                  <a:pt x="1506" y="1301"/>
                </a:lnTo>
                <a:lnTo>
                  <a:pt x="1513" y="1283"/>
                </a:lnTo>
                <a:lnTo>
                  <a:pt x="1519" y="1265"/>
                </a:lnTo>
                <a:lnTo>
                  <a:pt x="1525" y="1246"/>
                </a:lnTo>
                <a:lnTo>
                  <a:pt x="1529" y="1226"/>
                </a:lnTo>
                <a:lnTo>
                  <a:pt x="1533" y="1205"/>
                </a:lnTo>
                <a:lnTo>
                  <a:pt x="1536" y="1183"/>
                </a:lnTo>
                <a:lnTo>
                  <a:pt x="1539" y="1161"/>
                </a:lnTo>
                <a:lnTo>
                  <a:pt x="1540" y="1138"/>
                </a:lnTo>
                <a:lnTo>
                  <a:pt x="1542" y="1114"/>
                </a:lnTo>
                <a:lnTo>
                  <a:pt x="1543" y="1089"/>
                </a:lnTo>
                <a:lnTo>
                  <a:pt x="1543" y="1066"/>
                </a:lnTo>
                <a:lnTo>
                  <a:pt x="1542" y="1041"/>
                </a:lnTo>
                <a:lnTo>
                  <a:pt x="1542" y="1016"/>
                </a:lnTo>
                <a:lnTo>
                  <a:pt x="1540" y="992"/>
                </a:lnTo>
                <a:lnTo>
                  <a:pt x="1537" y="944"/>
                </a:lnTo>
                <a:lnTo>
                  <a:pt x="1536" y="919"/>
                </a:lnTo>
                <a:lnTo>
                  <a:pt x="1535" y="895"/>
                </a:lnTo>
                <a:lnTo>
                  <a:pt x="1532" y="872"/>
                </a:lnTo>
                <a:lnTo>
                  <a:pt x="1530" y="849"/>
                </a:lnTo>
                <a:lnTo>
                  <a:pt x="1527" y="827"/>
                </a:lnTo>
                <a:lnTo>
                  <a:pt x="1526" y="805"/>
                </a:lnTo>
                <a:lnTo>
                  <a:pt x="1525" y="784"/>
                </a:lnTo>
                <a:lnTo>
                  <a:pt x="1522" y="764"/>
                </a:lnTo>
                <a:lnTo>
                  <a:pt x="1520" y="745"/>
                </a:lnTo>
                <a:lnTo>
                  <a:pt x="1519" y="728"/>
                </a:lnTo>
                <a:lnTo>
                  <a:pt x="1519" y="711"/>
                </a:lnTo>
                <a:lnTo>
                  <a:pt x="1517" y="695"/>
                </a:lnTo>
                <a:lnTo>
                  <a:pt x="1517" y="681"/>
                </a:lnTo>
                <a:lnTo>
                  <a:pt x="1516" y="667"/>
                </a:lnTo>
                <a:lnTo>
                  <a:pt x="1516" y="654"/>
                </a:lnTo>
                <a:lnTo>
                  <a:pt x="1516" y="641"/>
                </a:lnTo>
                <a:lnTo>
                  <a:pt x="1516" y="628"/>
                </a:lnTo>
                <a:lnTo>
                  <a:pt x="1516" y="615"/>
                </a:lnTo>
                <a:lnTo>
                  <a:pt x="1516" y="604"/>
                </a:lnTo>
                <a:lnTo>
                  <a:pt x="1516" y="592"/>
                </a:lnTo>
                <a:lnTo>
                  <a:pt x="1516" y="582"/>
                </a:lnTo>
                <a:lnTo>
                  <a:pt x="1516" y="571"/>
                </a:lnTo>
                <a:lnTo>
                  <a:pt x="1515" y="561"/>
                </a:lnTo>
                <a:lnTo>
                  <a:pt x="1515" y="551"/>
                </a:lnTo>
                <a:lnTo>
                  <a:pt x="1513" y="534"/>
                </a:lnTo>
                <a:lnTo>
                  <a:pt x="1510" y="515"/>
                </a:lnTo>
                <a:lnTo>
                  <a:pt x="1507" y="500"/>
                </a:lnTo>
                <a:lnTo>
                  <a:pt x="1505" y="493"/>
                </a:lnTo>
                <a:lnTo>
                  <a:pt x="1502" y="485"/>
                </a:lnTo>
                <a:lnTo>
                  <a:pt x="1499" y="478"/>
                </a:lnTo>
                <a:lnTo>
                  <a:pt x="1496" y="471"/>
                </a:lnTo>
                <a:lnTo>
                  <a:pt x="1492" y="464"/>
                </a:lnTo>
                <a:lnTo>
                  <a:pt x="1487" y="458"/>
                </a:lnTo>
                <a:lnTo>
                  <a:pt x="1482" y="451"/>
                </a:lnTo>
                <a:lnTo>
                  <a:pt x="1476" y="445"/>
                </a:lnTo>
                <a:lnTo>
                  <a:pt x="1470" y="440"/>
                </a:lnTo>
                <a:lnTo>
                  <a:pt x="1463" y="433"/>
                </a:lnTo>
                <a:lnTo>
                  <a:pt x="1456" y="427"/>
                </a:lnTo>
                <a:lnTo>
                  <a:pt x="1449" y="421"/>
                </a:lnTo>
                <a:lnTo>
                  <a:pt x="1439" y="415"/>
                </a:lnTo>
                <a:lnTo>
                  <a:pt x="1430" y="411"/>
                </a:lnTo>
                <a:lnTo>
                  <a:pt x="1420" y="405"/>
                </a:lnTo>
                <a:lnTo>
                  <a:pt x="1409" y="401"/>
                </a:lnTo>
                <a:lnTo>
                  <a:pt x="1396" y="397"/>
                </a:lnTo>
                <a:lnTo>
                  <a:pt x="1383" y="394"/>
                </a:lnTo>
                <a:lnTo>
                  <a:pt x="1367" y="390"/>
                </a:lnTo>
                <a:lnTo>
                  <a:pt x="1353" y="388"/>
                </a:lnTo>
                <a:lnTo>
                  <a:pt x="1337" y="385"/>
                </a:lnTo>
                <a:lnTo>
                  <a:pt x="1320" y="384"/>
                </a:lnTo>
                <a:lnTo>
                  <a:pt x="1303" y="383"/>
                </a:lnTo>
                <a:lnTo>
                  <a:pt x="1286" y="381"/>
                </a:lnTo>
                <a:lnTo>
                  <a:pt x="1267" y="381"/>
                </a:lnTo>
                <a:lnTo>
                  <a:pt x="1248" y="380"/>
                </a:lnTo>
                <a:lnTo>
                  <a:pt x="1210" y="378"/>
                </a:lnTo>
                <a:lnTo>
                  <a:pt x="1171" y="378"/>
                </a:lnTo>
                <a:lnTo>
                  <a:pt x="1131" y="377"/>
                </a:lnTo>
                <a:lnTo>
                  <a:pt x="1091" y="377"/>
                </a:lnTo>
                <a:lnTo>
                  <a:pt x="1052" y="374"/>
                </a:lnTo>
                <a:lnTo>
                  <a:pt x="1034" y="373"/>
                </a:lnTo>
                <a:lnTo>
                  <a:pt x="1015" y="371"/>
                </a:lnTo>
                <a:lnTo>
                  <a:pt x="998" y="370"/>
                </a:lnTo>
                <a:lnTo>
                  <a:pt x="981" y="367"/>
                </a:lnTo>
                <a:lnTo>
                  <a:pt x="964" y="364"/>
                </a:lnTo>
                <a:lnTo>
                  <a:pt x="948" y="361"/>
                </a:lnTo>
                <a:lnTo>
                  <a:pt x="932" y="358"/>
                </a:lnTo>
                <a:lnTo>
                  <a:pt x="918" y="354"/>
                </a:lnTo>
                <a:lnTo>
                  <a:pt x="903" y="348"/>
                </a:lnTo>
                <a:lnTo>
                  <a:pt x="891" y="343"/>
                </a:lnTo>
                <a:lnTo>
                  <a:pt x="879" y="337"/>
                </a:lnTo>
                <a:lnTo>
                  <a:pt x="868" y="330"/>
                </a:lnTo>
                <a:lnTo>
                  <a:pt x="858" y="323"/>
                </a:lnTo>
                <a:lnTo>
                  <a:pt x="848" y="314"/>
                </a:lnTo>
                <a:lnTo>
                  <a:pt x="839" y="306"/>
                </a:lnTo>
                <a:lnTo>
                  <a:pt x="830" y="296"/>
                </a:lnTo>
                <a:lnTo>
                  <a:pt x="822" y="286"/>
                </a:lnTo>
                <a:lnTo>
                  <a:pt x="815" y="276"/>
                </a:lnTo>
                <a:lnTo>
                  <a:pt x="808" y="264"/>
                </a:lnTo>
                <a:lnTo>
                  <a:pt x="802" y="254"/>
                </a:lnTo>
                <a:lnTo>
                  <a:pt x="789" y="231"/>
                </a:lnTo>
                <a:lnTo>
                  <a:pt x="777" y="207"/>
                </a:lnTo>
                <a:lnTo>
                  <a:pt x="766" y="184"/>
                </a:lnTo>
                <a:lnTo>
                  <a:pt x="755" y="160"/>
                </a:lnTo>
                <a:lnTo>
                  <a:pt x="742" y="137"/>
                </a:lnTo>
                <a:lnTo>
                  <a:pt x="736" y="126"/>
                </a:lnTo>
                <a:lnTo>
                  <a:pt x="729" y="116"/>
                </a:lnTo>
                <a:lnTo>
                  <a:pt x="722" y="104"/>
                </a:lnTo>
                <a:lnTo>
                  <a:pt x="715" y="94"/>
                </a:lnTo>
                <a:lnTo>
                  <a:pt x="707" y="86"/>
                </a:lnTo>
                <a:lnTo>
                  <a:pt x="699" y="76"/>
                </a:lnTo>
                <a:lnTo>
                  <a:pt x="690" y="67"/>
                </a:lnTo>
                <a:lnTo>
                  <a:pt x="680" y="60"/>
                </a:lnTo>
                <a:lnTo>
                  <a:pt x="670" y="53"/>
                </a:lnTo>
                <a:lnTo>
                  <a:pt x="660" y="46"/>
                </a:lnTo>
                <a:lnTo>
                  <a:pt x="649" y="40"/>
                </a:lnTo>
                <a:lnTo>
                  <a:pt x="636" y="36"/>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5" name="Rectangle 5"/>
          <p:cNvSpPr>
            <a:spLocks noChangeArrowheads="1"/>
          </p:cNvSpPr>
          <p:nvPr/>
        </p:nvSpPr>
        <p:spPr bwMode="auto">
          <a:xfrm>
            <a:off x="2570163" y="518953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a:t>
            </a:r>
            <a:endParaRPr lang="en-US">
              <a:solidFill>
                <a:srgbClr val="000000"/>
              </a:solidFill>
              <a:ea typeface="ＭＳ Ｐゴシック" charset="0"/>
            </a:endParaRPr>
          </a:p>
        </p:txBody>
      </p:sp>
      <p:sp>
        <p:nvSpPr>
          <p:cNvPr id="15366" name="Rectangle 7"/>
          <p:cNvSpPr>
            <a:spLocks noChangeArrowheads="1"/>
          </p:cNvSpPr>
          <p:nvPr/>
        </p:nvSpPr>
        <p:spPr bwMode="auto">
          <a:xfrm>
            <a:off x="3963988" y="538638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367" name="Rectangle 8"/>
          <p:cNvSpPr>
            <a:spLocks noChangeArrowheads="1"/>
          </p:cNvSpPr>
          <p:nvPr/>
        </p:nvSpPr>
        <p:spPr bwMode="auto">
          <a:xfrm>
            <a:off x="5357813" y="4903788"/>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68" name="Line 9"/>
          <p:cNvSpPr>
            <a:spLocks noChangeShapeType="1"/>
          </p:cNvSpPr>
          <p:nvPr/>
        </p:nvSpPr>
        <p:spPr bwMode="auto">
          <a:xfrm flipV="1">
            <a:off x="4768850" y="5149850"/>
            <a:ext cx="46038" cy="3778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69" name="Rectangle 10"/>
          <p:cNvSpPr>
            <a:spLocks noChangeArrowheads="1"/>
          </p:cNvSpPr>
          <p:nvPr/>
        </p:nvSpPr>
        <p:spPr bwMode="auto">
          <a:xfrm>
            <a:off x="4573588" y="5197475"/>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0" name="Rectangle 11"/>
          <p:cNvSpPr>
            <a:spLocks noChangeArrowheads="1"/>
          </p:cNvSpPr>
          <p:nvPr/>
        </p:nvSpPr>
        <p:spPr bwMode="auto">
          <a:xfrm>
            <a:off x="5495925" y="614521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1" name="Line 12"/>
          <p:cNvSpPr>
            <a:spLocks noChangeShapeType="1"/>
          </p:cNvSpPr>
          <p:nvPr/>
        </p:nvSpPr>
        <p:spPr bwMode="auto">
          <a:xfrm>
            <a:off x="5046663" y="5813425"/>
            <a:ext cx="236537" cy="1365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72" name="Rectangle 13"/>
          <p:cNvSpPr>
            <a:spLocks noChangeArrowheads="1"/>
          </p:cNvSpPr>
          <p:nvPr/>
        </p:nvSpPr>
        <p:spPr bwMode="auto">
          <a:xfrm>
            <a:off x="1292225" y="461486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grpSp>
        <p:nvGrpSpPr>
          <p:cNvPr id="183308" name="Group 14"/>
          <p:cNvGrpSpPr>
            <a:grpSpLocks/>
          </p:cNvGrpSpPr>
          <p:nvPr/>
        </p:nvGrpSpPr>
        <p:grpSpPr bwMode="auto">
          <a:xfrm>
            <a:off x="2362200" y="4246563"/>
            <a:ext cx="866775" cy="877887"/>
            <a:chOff x="1471" y="3433"/>
            <a:chExt cx="546" cy="553"/>
          </a:xfrm>
        </p:grpSpPr>
        <p:sp>
          <p:nvSpPr>
            <p:cNvPr id="15542" name="Freeform 15"/>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3" name="Freeform 16"/>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44" name="Line 17"/>
            <p:cNvSpPr>
              <a:spLocks noChangeShapeType="1"/>
            </p:cNvSpPr>
            <p:nvPr/>
          </p:nvSpPr>
          <p:spPr bwMode="auto">
            <a:xfrm>
              <a:off x="1548"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5" name="Line 18"/>
            <p:cNvSpPr>
              <a:spLocks noChangeShapeType="1"/>
            </p:cNvSpPr>
            <p:nvPr/>
          </p:nvSpPr>
          <p:spPr bwMode="auto">
            <a:xfrm>
              <a:off x="2016"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6" name="Rectangle 19"/>
            <p:cNvSpPr>
              <a:spLocks noChangeArrowheads="1"/>
            </p:cNvSpPr>
            <p:nvPr/>
          </p:nvSpPr>
          <p:spPr bwMode="auto">
            <a:xfrm>
              <a:off x="1548" y="3591"/>
              <a:ext cx="304"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47" name="Rectangle 20"/>
            <p:cNvSpPr>
              <a:spLocks noChangeArrowheads="1"/>
            </p:cNvSpPr>
            <p:nvPr/>
          </p:nvSpPr>
          <p:spPr bwMode="auto">
            <a:xfrm>
              <a:off x="1700" y="3640"/>
              <a:ext cx="7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548" name="Freeform 21"/>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9" name="Freeform 22"/>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50" name="Line 23"/>
            <p:cNvSpPr>
              <a:spLocks noChangeShapeType="1"/>
            </p:cNvSpPr>
            <p:nvPr/>
          </p:nvSpPr>
          <p:spPr bwMode="auto">
            <a:xfrm flipV="1">
              <a:off x="1657" y="354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1" name="Line 24"/>
            <p:cNvSpPr>
              <a:spLocks noChangeShapeType="1"/>
            </p:cNvSpPr>
            <p:nvPr/>
          </p:nvSpPr>
          <p:spPr bwMode="auto">
            <a:xfrm>
              <a:off x="1816" y="3624"/>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2" name="Line 25"/>
            <p:cNvSpPr>
              <a:spLocks noChangeShapeType="1"/>
            </p:cNvSpPr>
            <p:nvPr/>
          </p:nvSpPr>
          <p:spPr bwMode="auto">
            <a:xfrm>
              <a:off x="1733" y="3543"/>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3" name="Line 26"/>
            <p:cNvSpPr>
              <a:spLocks noChangeShapeType="1"/>
            </p:cNvSpPr>
            <p:nvPr/>
          </p:nvSpPr>
          <p:spPr bwMode="auto">
            <a:xfrm>
              <a:off x="1657" y="362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4" name="Line 27"/>
            <p:cNvSpPr>
              <a:spLocks noChangeShapeType="1"/>
            </p:cNvSpPr>
            <p:nvPr/>
          </p:nvSpPr>
          <p:spPr bwMode="auto">
            <a:xfrm>
              <a:off x="1816" y="3540"/>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5" name="Line 28"/>
            <p:cNvSpPr>
              <a:spLocks noChangeShapeType="1"/>
            </p:cNvSpPr>
            <p:nvPr/>
          </p:nvSpPr>
          <p:spPr bwMode="auto">
            <a:xfrm flipV="1">
              <a:off x="1733" y="3540"/>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6" name="Rectangle 29"/>
            <p:cNvSpPr>
              <a:spLocks noChangeArrowheads="1"/>
            </p:cNvSpPr>
            <p:nvPr/>
          </p:nvSpPr>
          <p:spPr bwMode="auto">
            <a:xfrm>
              <a:off x="1471" y="3433"/>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557" name="Rectangle 30"/>
            <p:cNvSpPr>
              <a:spLocks noChangeArrowheads="1"/>
            </p:cNvSpPr>
            <p:nvPr/>
          </p:nvSpPr>
          <p:spPr bwMode="auto">
            <a:xfrm>
              <a:off x="1770" y="3723"/>
              <a:ext cx="8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b</a:t>
              </a:r>
              <a:endParaRPr lang="en-US">
                <a:solidFill>
                  <a:srgbClr val="000000"/>
                </a:solidFill>
                <a:ea typeface="ＭＳ Ｐゴシック" charset="0"/>
              </a:endParaRPr>
            </a:p>
          </p:txBody>
        </p:sp>
        <p:sp>
          <p:nvSpPr>
            <p:cNvPr id="15558" name="Rectangle 31"/>
            <p:cNvSpPr>
              <a:spLocks noChangeArrowheads="1"/>
            </p:cNvSpPr>
            <p:nvPr/>
          </p:nvSpPr>
          <p:spPr bwMode="auto">
            <a:xfrm>
              <a:off x="1925" y="3750"/>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09" name="Group 32"/>
          <p:cNvGrpSpPr>
            <a:grpSpLocks/>
          </p:cNvGrpSpPr>
          <p:nvPr/>
        </p:nvGrpSpPr>
        <p:grpSpPr bwMode="auto">
          <a:xfrm>
            <a:off x="1047750" y="4652963"/>
            <a:ext cx="749300" cy="576262"/>
            <a:chOff x="660" y="3201"/>
            <a:chExt cx="472" cy="363"/>
          </a:xfrm>
        </p:grpSpPr>
        <p:sp>
          <p:nvSpPr>
            <p:cNvPr id="15528" name="Freeform 33"/>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29" name="Freeform 34"/>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0" name="Line 35"/>
            <p:cNvSpPr>
              <a:spLocks noChangeShapeType="1"/>
            </p:cNvSpPr>
            <p:nvPr/>
          </p:nvSpPr>
          <p:spPr bwMode="auto">
            <a:xfrm>
              <a:off x="664"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1" name="Line 36"/>
            <p:cNvSpPr>
              <a:spLocks noChangeShapeType="1"/>
            </p:cNvSpPr>
            <p:nvPr/>
          </p:nvSpPr>
          <p:spPr bwMode="auto">
            <a:xfrm>
              <a:off x="1131"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2" name="Rectangle 37"/>
            <p:cNvSpPr>
              <a:spLocks noChangeArrowheads="1"/>
            </p:cNvSpPr>
            <p:nvPr/>
          </p:nvSpPr>
          <p:spPr bwMode="auto">
            <a:xfrm>
              <a:off x="664" y="3426"/>
              <a:ext cx="302"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33" name="Freeform 38"/>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34" name="Freeform 39"/>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5" name="Line 40"/>
            <p:cNvSpPr>
              <a:spLocks noChangeShapeType="1"/>
            </p:cNvSpPr>
            <p:nvPr/>
          </p:nvSpPr>
          <p:spPr bwMode="auto">
            <a:xfrm flipV="1">
              <a:off x="773" y="3376"/>
              <a:ext cx="81"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6" name="Line 41"/>
            <p:cNvSpPr>
              <a:spLocks noChangeShapeType="1"/>
            </p:cNvSpPr>
            <p:nvPr/>
          </p:nvSpPr>
          <p:spPr bwMode="auto">
            <a:xfrm>
              <a:off x="930" y="3459"/>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7" name="Line 42"/>
            <p:cNvSpPr>
              <a:spLocks noChangeShapeType="1"/>
            </p:cNvSpPr>
            <p:nvPr/>
          </p:nvSpPr>
          <p:spPr bwMode="auto">
            <a:xfrm>
              <a:off x="847" y="3379"/>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8" name="Line 43"/>
            <p:cNvSpPr>
              <a:spLocks noChangeShapeType="1"/>
            </p:cNvSpPr>
            <p:nvPr/>
          </p:nvSpPr>
          <p:spPr bwMode="auto">
            <a:xfrm>
              <a:off x="773" y="3456"/>
              <a:ext cx="81"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9" name="Line 44"/>
            <p:cNvSpPr>
              <a:spLocks noChangeShapeType="1"/>
            </p:cNvSpPr>
            <p:nvPr/>
          </p:nvSpPr>
          <p:spPr bwMode="auto">
            <a:xfrm>
              <a:off x="930" y="3376"/>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0" name="Line 45"/>
            <p:cNvSpPr>
              <a:spLocks noChangeShapeType="1"/>
            </p:cNvSpPr>
            <p:nvPr/>
          </p:nvSpPr>
          <p:spPr bwMode="auto">
            <a:xfrm flipV="1">
              <a:off x="847" y="3376"/>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1" name="Rectangle 46"/>
            <p:cNvSpPr>
              <a:spLocks noChangeArrowheads="1"/>
            </p:cNvSpPr>
            <p:nvPr/>
          </p:nvSpPr>
          <p:spPr bwMode="auto">
            <a:xfrm>
              <a:off x="725" y="3201"/>
              <a:ext cx="7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a</a:t>
              </a:r>
              <a:endParaRPr lang="en-US">
                <a:solidFill>
                  <a:srgbClr val="000000"/>
                </a:solidFill>
                <a:ea typeface="ＭＳ Ｐゴシック" charset="0"/>
              </a:endParaRPr>
            </a:p>
          </p:txBody>
        </p:sp>
      </p:grpSp>
      <p:grpSp>
        <p:nvGrpSpPr>
          <p:cNvPr id="183310" name="Group 47"/>
          <p:cNvGrpSpPr>
            <a:grpSpLocks/>
          </p:cNvGrpSpPr>
          <p:nvPr/>
        </p:nvGrpSpPr>
        <p:grpSpPr bwMode="auto">
          <a:xfrm>
            <a:off x="1042988" y="3702050"/>
            <a:ext cx="941387" cy="704850"/>
            <a:chOff x="657" y="2629"/>
            <a:chExt cx="593" cy="444"/>
          </a:xfrm>
        </p:grpSpPr>
        <p:sp>
          <p:nvSpPr>
            <p:cNvPr id="15525" name="Rectangle 48"/>
            <p:cNvSpPr>
              <a:spLocks noChangeArrowheads="1"/>
            </p:cNvSpPr>
            <p:nvPr/>
          </p:nvSpPr>
          <p:spPr bwMode="auto">
            <a:xfrm>
              <a:off x="657" y="2629"/>
              <a:ext cx="556"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C</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(RIP intra</a:t>
              </a:r>
            </a:p>
          </p:txBody>
        </p:sp>
        <p:sp>
          <p:nvSpPr>
            <p:cNvPr id="15526" name="Rectangle 49"/>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27" name="Rectangle 50"/>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sp>
        <p:nvSpPr>
          <p:cNvPr id="15378" name="Line 58"/>
          <p:cNvSpPr>
            <a:spLocks noChangeShapeType="1"/>
          </p:cNvSpPr>
          <p:nvPr/>
        </p:nvSpPr>
        <p:spPr bwMode="auto">
          <a:xfrm flipV="1">
            <a:off x="1784350" y="4557713"/>
            <a:ext cx="696913" cy="4206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379" name="Rectangle 59"/>
          <p:cNvSpPr>
            <a:spLocks noChangeArrowheads="1"/>
          </p:cNvSpPr>
          <p:nvPr/>
        </p:nvSpPr>
        <p:spPr bwMode="auto">
          <a:xfrm>
            <a:off x="5529263" y="6178550"/>
            <a:ext cx="3032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c</a:t>
            </a:r>
            <a:endParaRPr lang="en-US">
              <a:solidFill>
                <a:srgbClr val="000000"/>
              </a:solidFill>
              <a:ea typeface="ＭＳ Ｐゴシック" charset="0"/>
            </a:endParaRPr>
          </a:p>
        </p:txBody>
      </p:sp>
      <p:grpSp>
        <p:nvGrpSpPr>
          <p:cNvPr id="183315" name="Group 60"/>
          <p:cNvGrpSpPr>
            <a:grpSpLocks/>
          </p:cNvGrpSpPr>
          <p:nvPr/>
        </p:nvGrpSpPr>
        <p:grpSpPr bwMode="auto">
          <a:xfrm>
            <a:off x="6900863" y="3830638"/>
            <a:ext cx="1058862" cy="704850"/>
            <a:chOff x="657" y="2629"/>
            <a:chExt cx="667" cy="444"/>
          </a:xfrm>
        </p:grpSpPr>
        <p:sp>
          <p:nvSpPr>
            <p:cNvPr id="15517" name="Rectangle 6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B</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8" name="Rectangle 6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9" name="Rectangle 6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6" name="Group 64"/>
          <p:cNvGrpSpPr>
            <a:grpSpLocks/>
          </p:cNvGrpSpPr>
          <p:nvPr/>
        </p:nvGrpSpPr>
        <p:grpSpPr bwMode="auto">
          <a:xfrm>
            <a:off x="4483100" y="3914775"/>
            <a:ext cx="1058863" cy="704850"/>
            <a:chOff x="657" y="2629"/>
            <a:chExt cx="667" cy="444"/>
          </a:xfrm>
        </p:grpSpPr>
        <p:sp>
          <p:nvSpPr>
            <p:cNvPr id="15514" name="Rectangle 65"/>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A</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5" name="Rectangle 66"/>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6" name="Rectangle 6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7" name="Group 68"/>
          <p:cNvGrpSpPr>
            <a:grpSpLocks/>
          </p:cNvGrpSpPr>
          <p:nvPr/>
        </p:nvGrpSpPr>
        <p:grpSpPr bwMode="auto">
          <a:xfrm>
            <a:off x="5264150" y="5878513"/>
            <a:ext cx="749300" cy="347662"/>
            <a:chOff x="1811" y="2493"/>
            <a:chExt cx="472" cy="219"/>
          </a:xfrm>
        </p:grpSpPr>
        <p:sp>
          <p:nvSpPr>
            <p:cNvPr id="15501" name="Freeform 6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2" name="Freeform 7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3" name="Line 7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4" name="Line 7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5" name="Rectangle 7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06" name="Freeform 7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7" name="Freeform 7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8" name="Line 7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9" name="Line 7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0" name="Line 7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1" name="Line 7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2" name="Line 8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3" name="Line 8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18" name="Group 82"/>
          <p:cNvGrpSpPr>
            <a:grpSpLocks/>
          </p:cNvGrpSpPr>
          <p:nvPr/>
        </p:nvGrpSpPr>
        <p:grpSpPr bwMode="auto">
          <a:xfrm>
            <a:off x="4367213" y="5507038"/>
            <a:ext cx="749300" cy="347662"/>
            <a:chOff x="1811" y="2493"/>
            <a:chExt cx="472" cy="219"/>
          </a:xfrm>
        </p:grpSpPr>
        <p:sp>
          <p:nvSpPr>
            <p:cNvPr id="15488" name="Freeform 8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9" name="Freeform 8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0" name="Line 8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1" name="Line 8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2" name="Rectangle 8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93" name="Freeform 8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94" name="Freeform 8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5" name="Line 9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6" name="Line 9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7" name="Line 9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8" name="Line 9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9" name="Line 9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0" name="Line 9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4" name="Line 96"/>
          <p:cNvSpPr>
            <a:spLocks noChangeShapeType="1"/>
          </p:cNvSpPr>
          <p:nvPr/>
        </p:nvSpPr>
        <p:spPr bwMode="auto">
          <a:xfrm flipV="1">
            <a:off x="5118100" y="5578475"/>
            <a:ext cx="762000" cy="6508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5" name="Line 97"/>
          <p:cNvSpPr>
            <a:spLocks noChangeShapeType="1"/>
          </p:cNvSpPr>
          <p:nvPr/>
        </p:nvSpPr>
        <p:spPr bwMode="auto">
          <a:xfrm flipV="1">
            <a:off x="5916613" y="5730875"/>
            <a:ext cx="115887" cy="17303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1" name="Group 98"/>
          <p:cNvGrpSpPr>
            <a:grpSpLocks/>
          </p:cNvGrpSpPr>
          <p:nvPr/>
        </p:nvGrpSpPr>
        <p:grpSpPr bwMode="auto">
          <a:xfrm>
            <a:off x="5892800" y="5443538"/>
            <a:ext cx="749300" cy="347662"/>
            <a:chOff x="1811" y="2493"/>
            <a:chExt cx="472" cy="219"/>
          </a:xfrm>
        </p:grpSpPr>
        <p:sp>
          <p:nvSpPr>
            <p:cNvPr id="15475" name="Freeform 9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76" name="Freeform 10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77" name="Line 10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8" name="Line 10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9" name="Rectangle 10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80" name="Freeform 10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1" name="Freeform 10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82" name="Line 10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3" name="Line 10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4" name="Line 10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5" name="Line 10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6" name="Line 11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7" name="Line 11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2" name="Group 112"/>
          <p:cNvGrpSpPr>
            <a:grpSpLocks/>
          </p:cNvGrpSpPr>
          <p:nvPr/>
        </p:nvGrpSpPr>
        <p:grpSpPr bwMode="auto">
          <a:xfrm>
            <a:off x="4452938" y="5013325"/>
            <a:ext cx="749300" cy="347663"/>
            <a:chOff x="1811" y="2493"/>
            <a:chExt cx="472" cy="219"/>
          </a:xfrm>
        </p:grpSpPr>
        <p:sp>
          <p:nvSpPr>
            <p:cNvPr id="15462" name="Freeform 11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3" name="Freeform 11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4" name="Line 11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5" name="Line 11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6" name="Rectangle 11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67" name="Freeform 11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8" name="Freeform 11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9" name="Line 12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0" name="Line 12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1" name="Line 12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2" name="Line 12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3" name="Line 12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4" name="Line 12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8" name="Line 126"/>
          <p:cNvSpPr>
            <a:spLocks noChangeShapeType="1"/>
          </p:cNvSpPr>
          <p:nvPr/>
        </p:nvSpPr>
        <p:spPr bwMode="auto">
          <a:xfrm flipV="1">
            <a:off x="7477125" y="5046663"/>
            <a:ext cx="422275" cy="284162"/>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9" name="Line 127"/>
          <p:cNvSpPr>
            <a:spLocks noChangeShapeType="1"/>
          </p:cNvSpPr>
          <p:nvPr/>
        </p:nvSpPr>
        <p:spPr bwMode="auto">
          <a:xfrm>
            <a:off x="7602538" y="5416550"/>
            <a:ext cx="1027112" cy="495300"/>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90" name="Line 128"/>
          <p:cNvSpPr>
            <a:spLocks noChangeShapeType="1"/>
          </p:cNvSpPr>
          <p:nvPr/>
        </p:nvSpPr>
        <p:spPr bwMode="auto">
          <a:xfrm flipH="1" flipV="1">
            <a:off x="8361363" y="5037138"/>
            <a:ext cx="423862" cy="782637"/>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6" name="Group 129"/>
          <p:cNvGrpSpPr>
            <a:grpSpLocks/>
          </p:cNvGrpSpPr>
          <p:nvPr/>
        </p:nvGrpSpPr>
        <p:grpSpPr bwMode="auto">
          <a:xfrm>
            <a:off x="7818438" y="4813300"/>
            <a:ext cx="749300" cy="347663"/>
            <a:chOff x="1811" y="2493"/>
            <a:chExt cx="472" cy="219"/>
          </a:xfrm>
        </p:grpSpPr>
        <p:sp>
          <p:nvSpPr>
            <p:cNvPr id="15449"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0" name="Freeform 13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1" name="Line 13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2" name="Line 13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3" name="Rectangle 13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54"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5" name="Freeform 13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6" name="Line 13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7" name="Line 13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8" name="Line 13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9" name="Line 14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0" name="Line 14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1" name="Line 14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7" name="Group 143"/>
          <p:cNvGrpSpPr>
            <a:grpSpLocks/>
          </p:cNvGrpSpPr>
          <p:nvPr/>
        </p:nvGrpSpPr>
        <p:grpSpPr bwMode="auto">
          <a:xfrm>
            <a:off x="6850063" y="5192713"/>
            <a:ext cx="749300" cy="347662"/>
            <a:chOff x="1811" y="2493"/>
            <a:chExt cx="472" cy="219"/>
          </a:xfrm>
        </p:grpSpPr>
        <p:sp>
          <p:nvSpPr>
            <p:cNvPr id="15436"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37" name="Freeform 14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8" name="Line 14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9" name="Line 14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0" name="Rectangle 14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41"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42" name="Freeform 15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43" name="Line 15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4" name="Line 15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5" name="Line 15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6" name="Line 15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7" name="Line 15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8" name="Line 15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8" name="Group 157"/>
          <p:cNvGrpSpPr>
            <a:grpSpLocks/>
          </p:cNvGrpSpPr>
          <p:nvPr/>
        </p:nvGrpSpPr>
        <p:grpSpPr bwMode="auto">
          <a:xfrm>
            <a:off x="8394700" y="5705475"/>
            <a:ext cx="749300" cy="347663"/>
            <a:chOff x="1811" y="2493"/>
            <a:chExt cx="472" cy="219"/>
          </a:xfrm>
        </p:grpSpPr>
        <p:sp>
          <p:nvSpPr>
            <p:cNvPr id="15423" name="Freeform 15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25" name="Line 16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6" name="Line 16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7" name="Rectangle 16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28" name="Freeform 16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0" name="Line 16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1" name="Line 16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2" name="Line 16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3" name="Line 16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4" name="Line 16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5" name="Line 17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5" name="Group 196"/>
          <p:cNvGrpSpPr>
            <a:grpSpLocks/>
          </p:cNvGrpSpPr>
          <p:nvPr/>
        </p:nvGrpSpPr>
        <p:grpSpPr bwMode="auto">
          <a:xfrm>
            <a:off x="3173413" y="4540250"/>
            <a:ext cx="3721100" cy="1058863"/>
            <a:chOff x="3173413" y="4540250"/>
            <a:chExt cx="3721100" cy="1058863"/>
          </a:xfrm>
        </p:grpSpPr>
        <p:sp>
          <p:nvSpPr>
            <p:cNvPr id="15418" name="Rectangle 6"/>
            <p:cNvSpPr>
              <a:spLocks noChangeArrowheads="1"/>
            </p:cNvSpPr>
            <p:nvPr/>
          </p:nvSpPr>
          <p:spPr bwMode="auto">
            <a:xfrm>
              <a:off x="3521075" y="4981575"/>
              <a:ext cx="5492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eBGP</a:t>
              </a:r>
            </a:p>
          </p:txBody>
        </p:sp>
        <p:grpSp>
          <p:nvGrpSpPr>
            <p:cNvPr id="183354" name="Group 188"/>
            <p:cNvGrpSpPr>
              <a:grpSpLocks/>
            </p:cNvGrpSpPr>
            <p:nvPr/>
          </p:nvGrpSpPr>
          <p:grpSpPr bwMode="auto">
            <a:xfrm>
              <a:off x="3173413" y="4540250"/>
              <a:ext cx="3721100" cy="1058863"/>
              <a:chOff x="3173413" y="4540250"/>
              <a:chExt cx="3721100" cy="1058863"/>
            </a:xfrm>
          </p:grpSpPr>
          <p:sp>
            <p:nvSpPr>
              <p:cNvPr id="15420" name="Line 171"/>
              <p:cNvSpPr>
                <a:spLocks noChangeShapeType="1"/>
              </p:cNvSpPr>
              <p:nvPr/>
            </p:nvSpPr>
            <p:spPr bwMode="auto">
              <a:xfrm>
                <a:off x="3173413" y="4667250"/>
                <a:ext cx="1277937" cy="5222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1" name="Line 172"/>
              <p:cNvSpPr>
                <a:spLocks noChangeShapeType="1"/>
              </p:cNvSpPr>
              <p:nvPr/>
            </p:nvSpPr>
            <p:spPr bwMode="auto">
              <a:xfrm flipV="1">
                <a:off x="6594475" y="5476875"/>
                <a:ext cx="295275" cy="12223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2" name="Line 173"/>
              <p:cNvSpPr>
                <a:spLocks noChangeShapeType="1"/>
              </p:cNvSpPr>
              <p:nvPr/>
            </p:nvSpPr>
            <p:spPr bwMode="auto">
              <a:xfrm>
                <a:off x="3225800" y="4540250"/>
                <a:ext cx="3668713" cy="7381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grpSp>
      </p:grpSp>
      <p:grpSp>
        <p:nvGrpSpPr>
          <p:cNvPr id="17" name="Group 190"/>
          <p:cNvGrpSpPr>
            <a:grpSpLocks/>
          </p:cNvGrpSpPr>
          <p:nvPr/>
        </p:nvGrpSpPr>
        <p:grpSpPr bwMode="auto">
          <a:xfrm>
            <a:off x="2468563" y="4297363"/>
            <a:ext cx="5145087" cy="1597025"/>
            <a:chOff x="2468563" y="4297363"/>
            <a:chExt cx="5145087" cy="1597025"/>
          </a:xfrm>
        </p:grpSpPr>
        <p:sp>
          <p:nvSpPr>
            <p:cNvPr id="15414" name="Oval 175"/>
            <p:cNvSpPr>
              <a:spLocks noChangeArrowheads="1"/>
            </p:cNvSpPr>
            <p:nvPr/>
          </p:nvSpPr>
          <p:spPr bwMode="auto">
            <a:xfrm>
              <a:off x="2468563" y="4297363"/>
              <a:ext cx="841375" cy="512762"/>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5" name="Oval 176"/>
            <p:cNvSpPr>
              <a:spLocks noChangeArrowheads="1"/>
            </p:cNvSpPr>
            <p:nvPr/>
          </p:nvSpPr>
          <p:spPr bwMode="auto">
            <a:xfrm>
              <a:off x="4413250" y="49260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6" name="Oval 177"/>
            <p:cNvSpPr>
              <a:spLocks noChangeArrowheads="1"/>
            </p:cNvSpPr>
            <p:nvPr/>
          </p:nvSpPr>
          <p:spPr bwMode="auto">
            <a:xfrm>
              <a:off x="6772275" y="5089525"/>
              <a:ext cx="841375" cy="512763"/>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7" name="Oval 178"/>
            <p:cNvSpPr>
              <a:spLocks noChangeArrowheads="1"/>
            </p:cNvSpPr>
            <p:nvPr/>
          </p:nvSpPr>
          <p:spPr bwMode="auto">
            <a:xfrm>
              <a:off x="5857875" y="53832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grpSp>
      <p:grpSp>
        <p:nvGrpSpPr>
          <p:cNvPr id="18" name="Group 193"/>
          <p:cNvGrpSpPr>
            <a:grpSpLocks/>
          </p:cNvGrpSpPr>
          <p:nvPr/>
        </p:nvGrpSpPr>
        <p:grpSpPr bwMode="auto">
          <a:xfrm>
            <a:off x="5208588" y="5097463"/>
            <a:ext cx="798512" cy="419100"/>
            <a:chOff x="5208588" y="5097463"/>
            <a:chExt cx="798512" cy="419100"/>
          </a:xfrm>
        </p:grpSpPr>
        <p:sp>
          <p:nvSpPr>
            <p:cNvPr id="15412" name="Line 174"/>
            <p:cNvSpPr>
              <a:spLocks noChangeShapeType="1"/>
            </p:cNvSpPr>
            <p:nvPr/>
          </p:nvSpPr>
          <p:spPr bwMode="auto">
            <a:xfrm>
              <a:off x="5208588" y="5222875"/>
              <a:ext cx="739775" cy="293688"/>
            </a:xfrm>
            <a:prstGeom prst="line">
              <a:avLst/>
            </a:prstGeom>
            <a:noFill/>
            <a:ln w="38100">
              <a:solidFill>
                <a:srgbClr val="FF0000"/>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13" name="Rectangle 6"/>
            <p:cNvSpPr>
              <a:spLocks noChangeArrowheads="1"/>
            </p:cNvSpPr>
            <p:nvPr/>
          </p:nvSpPr>
          <p:spPr bwMode="auto">
            <a:xfrm>
              <a:off x="5521325" y="5097463"/>
              <a:ext cx="4857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iBGP</a:t>
              </a:r>
            </a:p>
          </p:txBody>
        </p:sp>
      </p:grpSp>
      <p:grpSp>
        <p:nvGrpSpPr>
          <p:cNvPr id="19" name="Group 183"/>
          <p:cNvGrpSpPr>
            <a:grpSpLocks/>
          </p:cNvGrpSpPr>
          <p:nvPr/>
        </p:nvGrpSpPr>
        <p:grpSpPr bwMode="auto">
          <a:xfrm>
            <a:off x="6764338" y="1974850"/>
            <a:ext cx="2176463" cy="3114675"/>
            <a:chOff x="6800850" y="1975604"/>
            <a:chExt cx="2176463" cy="3113921"/>
          </a:xfrm>
        </p:grpSpPr>
        <p:sp>
          <p:nvSpPr>
            <p:cNvPr id="15410" name="Rectangle 179"/>
            <p:cNvSpPr>
              <a:spLocks noChangeArrowheads="1"/>
            </p:cNvSpPr>
            <p:nvPr/>
          </p:nvSpPr>
          <p:spPr bwMode="auto">
            <a:xfrm>
              <a:off x="6800850" y="1975604"/>
              <a:ext cx="2176463" cy="1630821"/>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defRPr/>
              </a:pPr>
              <a:r>
                <a:rPr lang="en-US" altLang="zh-CN" sz="2000" dirty="0">
                  <a:solidFill>
                    <a:srgbClr val="000000"/>
                  </a:solidFill>
                  <a:latin typeface="+mn-ea"/>
                  <a:ea typeface="+mn-ea"/>
                  <a:cs typeface="宋体" charset="0"/>
                </a:rPr>
                <a:t>Gateway routers participate in </a:t>
              </a:r>
              <a:r>
                <a:rPr lang="en-US" altLang="zh-CN" sz="2000" dirty="0" err="1">
                  <a:solidFill>
                    <a:srgbClr val="000000"/>
                  </a:solidFill>
                  <a:latin typeface="+mn-ea"/>
                  <a:ea typeface="+mn-ea"/>
                  <a:cs typeface="宋体" charset="0"/>
                </a:rPr>
                <a:t>intradomain</a:t>
              </a:r>
              <a:r>
                <a:rPr lang="en-US" altLang="zh-CN" sz="2000" dirty="0">
                  <a:solidFill>
                    <a:srgbClr val="000000"/>
                  </a:solidFill>
                  <a:latin typeface="+mn-ea"/>
                  <a:ea typeface="+mn-ea"/>
                  <a:cs typeface="宋体" charset="0"/>
                </a:rPr>
                <a:t> to learn internal routes.</a:t>
              </a:r>
              <a:endParaRPr lang="en-US" sz="2000" dirty="0">
                <a:solidFill>
                  <a:srgbClr val="000000"/>
                </a:solidFill>
                <a:latin typeface="+mn-ea"/>
                <a:ea typeface="+mn-ea"/>
              </a:endParaRPr>
            </a:p>
          </p:txBody>
        </p:sp>
        <p:cxnSp>
          <p:nvCxnSpPr>
            <p:cNvPr id="183346" name="Straight Arrow Connector 181"/>
            <p:cNvCxnSpPr>
              <a:cxnSpLocks noChangeShapeType="1"/>
              <a:stCxn id="15410" idx="2"/>
              <a:endCxn id="15416" idx="0"/>
            </p:cNvCxnSpPr>
            <p:nvPr/>
          </p:nvCxnSpPr>
          <p:spPr bwMode="auto">
            <a:xfrm flipH="1">
              <a:off x="7229475" y="3606425"/>
              <a:ext cx="659607" cy="148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0" name="Group 189"/>
          <p:cNvGrpSpPr>
            <a:grpSpLocks/>
          </p:cNvGrpSpPr>
          <p:nvPr/>
        </p:nvGrpSpPr>
        <p:grpSpPr bwMode="auto">
          <a:xfrm>
            <a:off x="1292224" y="5253037"/>
            <a:ext cx="2874963" cy="1605955"/>
            <a:chOff x="1024528" y="4901935"/>
            <a:chExt cx="2876912" cy="1606908"/>
          </a:xfrm>
        </p:grpSpPr>
        <p:sp>
          <p:nvSpPr>
            <p:cNvPr id="15408" name="Rectangle 185"/>
            <p:cNvSpPr>
              <a:spLocks noChangeArrowheads="1"/>
            </p:cNvSpPr>
            <p:nvPr/>
          </p:nvSpPr>
          <p:spPr bwMode="auto">
            <a:xfrm>
              <a:off x="1024528" y="5584965"/>
              <a:ext cx="2876912" cy="92387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Gateway routers of diff. auto. systems exchange routes using </a:t>
              </a:r>
              <a:r>
                <a:rPr lang="en-US" altLang="zh-CN" sz="1800" dirty="0" err="1">
                  <a:solidFill>
                    <a:srgbClr val="000000"/>
                  </a:solidFill>
                  <a:ea typeface="宋体" charset="-122"/>
                </a:rPr>
                <a:t>eBGP</a:t>
              </a:r>
              <a:endParaRPr lang="en-US" altLang="en-US" sz="1800" dirty="0">
                <a:solidFill>
                  <a:srgbClr val="000000"/>
                </a:solidFill>
              </a:endParaRPr>
            </a:p>
          </p:txBody>
        </p:sp>
        <p:cxnSp>
          <p:nvCxnSpPr>
            <p:cNvPr id="183344" name="Straight Arrow Connector 186"/>
            <p:cNvCxnSpPr>
              <a:cxnSpLocks noChangeShapeType="1"/>
            </p:cNvCxnSpPr>
            <p:nvPr/>
          </p:nvCxnSpPr>
          <p:spPr bwMode="auto">
            <a:xfrm rot="5400000" flipH="1" flipV="1">
              <a:off x="3217369" y="5086133"/>
              <a:ext cx="657618" cy="2892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1" name="Group 190"/>
          <p:cNvGrpSpPr>
            <a:grpSpLocks/>
          </p:cNvGrpSpPr>
          <p:nvPr/>
        </p:nvGrpSpPr>
        <p:grpSpPr bwMode="auto">
          <a:xfrm>
            <a:off x="4360070" y="2422525"/>
            <a:ext cx="2343150" cy="2938462"/>
            <a:chOff x="6801645" y="3083950"/>
            <a:chExt cx="2343150" cy="2939181"/>
          </a:xfrm>
        </p:grpSpPr>
        <p:sp>
          <p:nvSpPr>
            <p:cNvPr id="15406" name="Rectangle 191"/>
            <p:cNvSpPr>
              <a:spLocks noChangeArrowheads="1"/>
            </p:cNvSpPr>
            <p:nvPr/>
          </p:nvSpPr>
          <p:spPr bwMode="auto">
            <a:xfrm>
              <a:off x="6801645" y="3083950"/>
              <a:ext cx="2343150" cy="132376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lt"/>
                  <a:ea typeface="+mn-ea"/>
                  <a:cs typeface="宋体" charset="0"/>
                </a:rPr>
                <a:t>Gateway routers of same AS share learned external</a:t>
              </a:r>
              <a:br>
                <a:rPr lang="en-US" altLang="zh-CN" sz="2000" dirty="0">
                  <a:solidFill>
                    <a:srgbClr val="000000"/>
                  </a:solidFill>
                  <a:latin typeface="+mn-lt"/>
                  <a:ea typeface="+mn-ea"/>
                  <a:cs typeface="宋体" charset="0"/>
                </a:rPr>
              </a:br>
              <a:r>
                <a:rPr lang="en-US" altLang="zh-CN" sz="2000" dirty="0">
                  <a:solidFill>
                    <a:srgbClr val="000000"/>
                  </a:solidFill>
                  <a:latin typeface="+mn-lt"/>
                  <a:ea typeface="+mn-ea"/>
                  <a:cs typeface="宋体" charset="0"/>
                </a:rPr>
                <a:t>routes using </a:t>
              </a:r>
              <a:r>
                <a:rPr lang="en-US" altLang="zh-CN" sz="2000" dirty="0" err="1">
                  <a:solidFill>
                    <a:srgbClr val="000000"/>
                  </a:solidFill>
                  <a:latin typeface="+mn-lt"/>
                  <a:ea typeface="+mn-ea"/>
                  <a:cs typeface="宋体" charset="0"/>
                </a:rPr>
                <a:t>iBGP</a:t>
              </a:r>
              <a:r>
                <a:rPr lang="en-US" altLang="zh-CN" sz="2000" dirty="0">
                  <a:solidFill>
                    <a:srgbClr val="000000"/>
                  </a:solidFill>
                  <a:latin typeface="+mn-lt"/>
                  <a:ea typeface="+mn-ea"/>
                  <a:cs typeface="宋体" charset="0"/>
                </a:rPr>
                <a:t>.</a:t>
              </a:r>
              <a:endParaRPr lang="en-US" sz="2000" dirty="0">
                <a:solidFill>
                  <a:srgbClr val="000000"/>
                </a:solidFill>
                <a:latin typeface="+mn-lt"/>
                <a:ea typeface="+mn-ea"/>
              </a:endParaRPr>
            </a:p>
          </p:txBody>
        </p:sp>
        <p:cxnSp>
          <p:nvCxnSpPr>
            <p:cNvPr id="183342" name="Straight Arrow Connector 192"/>
            <p:cNvCxnSpPr>
              <a:cxnSpLocks noChangeShapeType="1"/>
              <a:stCxn id="15406" idx="2"/>
            </p:cNvCxnSpPr>
            <p:nvPr/>
          </p:nvCxnSpPr>
          <p:spPr bwMode="auto">
            <a:xfrm flipH="1">
              <a:off x="7927976" y="4407713"/>
              <a:ext cx="45244" cy="161541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5400" name="Rectangle 59"/>
          <p:cNvSpPr>
            <a:spLocks noChangeArrowheads="1"/>
          </p:cNvSpPr>
          <p:nvPr/>
        </p:nvSpPr>
        <p:spPr bwMode="auto">
          <a:xfrm>
            <a:off x="8108950" y="4452938"/>
            <a:ext cx="2492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i</a:t>
            </a:r>
            <a:endParaRPr lang="en-US">
              <a:solidFill>
                <a:srgbClr val="000000"/>
              </a:solidFill>
              <a:ea typeface="ＭＳ Ｐゴシック" charset="0"/>
            </a:endParaRPr>
          </a:p>
        </p:txBody>
      </p:sp>
      <p:sp>
        <p:nvSpPr>
          <p:cNvPr id="15401" name="Rectangle 59"/>
          <p:cNvSpPr>
            <a:spLocks noChangeArrowheads="1"/>
          </p:cNvSpPr>
          <p:nvPr/>
        </p:nvSpPr>
        <p:spPr bwMode="auto">
          <a:xfrm>
            <a:off x="4454525" y="4670425"/>
            <a:ext cx="3206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e</a:t>
            </a:r>
            <a:endParaRPr lang="en-US">
              <a:solidFill>
                <a:srgbClr val="000000"/>
              </a:solidFill>
              <a:ea typeface="ＭＳ Ｐゴシック" charset="0"/>
            </a:endParaRPr>
          </a:p>
        </p:txBody>
      </p:sp>
      <p:sp>
        <p:nvSpPr>
          <p:cNvPr id="15402" name="Rectangle 59"/>
          <p:cNvSpPr>
            <a:spLocks noChangeArrowheads="1"/>
          </p:cNvSpPr>
          <p:nvPr/>
        </p:nvSpPr>
        <p:spPr bwMode="auto">
          <a:xfrm>
            <a:off x="6265863" y="5702300"/>
            <a:ext cx="3016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f</a:t>
            </a:r>
            <a:endParaRPr lang="en-US">
              <a:solidFill>
                <a:srgbClr val="000000"/>
              </a:solidFill>
              <a:ea typeface="ＭＳ Ｐゴシック" charset="0"/>
            </a:endParaRPr>
          </a:p>
        </p:txBody>
      </p:sp>
      <p:sp>
        <p:nvSpPr>
          <p:cNvPr id="15403" name="Rectangle 59"/>
          <p:cNvSpPr>
            <a:spLocks noChangeArrowheads="1"/>
          </p:cNvSpPr>
          <p:nvPr/>
        </p:nvSpPr>
        <p:spPr bwMode="auto">
          <a:xfrm>
            <a:off x="7015163" y="5568950"/>
            <a:ext cx="3063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g</a:t>
            </a:r>
            <a:endParaRPr lang="en-US">
              <a:solidFill>
                <a:srgbClr val="000000"/>
              </a:solidFill>
              <a:ea typeface="ＭＳ Ｐゴシック" charset="0"/>
            </a:endParaRPr>
          </a:p>
        </p:txBody>
      </p:sp>
      <p:sp>
        <p:nvSpPr>
          <p:cNvPr id="15404" name="Rectangle 59"/>
          <p:cNvSpPr>
            <a:spLocks noChangeArrowheads="1"/>
          </p:cNvSpPr>
          <p:nvPr/>
        </p:nvSpPr>
        <p:spPr bwMode="auto">
          <a:xfrm>
            <a:off x="8593138" y="6100763"/>
            <a:ext cx="3190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h</a:t>
            </a:r>
            <a:endParaRPr lang="en-US">
              <a:solidFill>
                <a:srgbClr val="000000"/>
              </a:solidFill>
              <a:ea typeface="ＭＳ Ｐゴシック" charset="0"/>
            </a:endParaRPr>
          </a:p>
        </p:txBody>
      </p:sp>
      <p:sp>
        <p:nvSpPr>
          <p:cNvPr id="15405" name="Rectangle 59"/>
          <p:cNvSpPr>
            <a:spLocks noChangeArrowheads="1"/>
          </p:cNvSpPr>
          <p:nvPr/>
        </p:nvSpPr>
        <p:spPr bwMode="auto">
          <a:xfrm>
            <a:off x="4503738" y="5818188"/>
            <a:ext cx="3206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d</a:t>
            </a:r>
            <a:endParaRPr lang="en-US">
              <a:solidFill>
                <a:srgbClr val="000000"/>
              </a:solidFill>
              <a:ea typeface="ＭＳ Ｐゴシック" charset="0"/>
            </a:endParaRPr>
          </a:p>
        </p:txBody>
      </p:sp>
      <p:grpSp>
        <p:nvGrpSpPr>
          <p:cNvPr id="199" name="Group 198"/>
          <p:cNvGrpSpPr>
            <a:grpSpLocks/>
          </p:cNvGrpSpPr>
          <p:nvPr/>
        </p:nvGrpSpPr>
        <p:grpSpPr bwMode="auto">
          <a:xfrm>
            <a:off x="157163" y="1170490"/>
            <a:ext cx="6683920" cy="2378073"/>
            <a:chOff x="157163" y="1320802"/>
            <a:chExt cx="6683920" cy="2378073"/>
          </a:xfrm>
        </p:grpSpPr>
        <p:grpSp>
          <p:nvGrpSpPr>
            <p:cNvPr id="200" name="Group 52"/>
            <p:cNvGrpSpPr>
              <a:grpSpLocks/>
            </p:cNvGrpSpPr>
            <p:nvPr/>
          </p:nvGrpSpPr>
          <p:grpSpPr bwMode="auto">
            <a:xfrm>
              <a:off x="157163" y="1530350"/>
              <a:ext cx="4044950" cy="2168525"/>
              <a:chOff x="768" y="1440"/>
              <a:chExt cx="4520" cy="1858"/>
            </a:xfrm>
          </p:grpSpPr>
          <p:pic>
            <p:nvPicPr>
              <p:cNvPr id="204" name="Picture 53" descr="h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440"/>
                <a:ext cx="4520"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Line 54"/>
              <p:cNvSpPr>
                <a:spLocks noChangeShapeType="1"/>
              </p:cNvSpPr>
              <p:nvPr/>
            </p:nvSpPr>
            <p:spPr bwMode="auto">
              <a:xfrm>
                <a:off x="2043" y="1666"/>
                <a:ext cx="1882" cy="13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 name="Line 55"/>
              <p:cNvSpPr>
                <a:spLocks noChangeShapeType="1"/>
              </p:cNvSpPr>
              <p:nvPr/>
            </p:nvSpPr>
            <p:spPr bwMode="auto">
              <a:xfrm flipV="1">
                <a:off x="3424" y="1849"/>
                <a:ext cx="568" cy="45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 name="Line 56"/>
              <p:cNvSpPr>
                <a:spLocks noChangeShapeType="1"/>
              </p:cNvSpPr>
              <p:nvPr/>
            </p:nvSpPr>
            <p:spPr bwMode="auto">
              <a:xfrm flipH="1" flipV="1">
                <a:off x="2052" y="1760"/>
                <a:ext cx="263" cy="181"/>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 name="Line 57"/>
              <p:cNvSpPr>
                <a:spLocks noChangeShapeType="1"/>
              </p:cNvSpPr>
              <p:nvPr/>
            </p:nvSpPr>
            <p:spPr bwMode="auto">
              <a:xfrm flipH="1" flipV="1">
                <a:off x="2792" y="1988"/>
                <a:ext cx="291" cy="254"/>
              </a:xfrm>
              <a:prstGeom prst="line">
                <a:avLst/>
              </a:prstGeom>
              <a:noFill/>
              <a:ln w="50800">
                <a:solidFill>
                  <a:srgbClr val="FF0000"/>
                </a:solidFill>
                <a:prstDash val="sysDot"/>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grpSp>
          <p:nvGrpSpPr>
            <p:cNvPr id="201" name="Group 183"/>
            <p:cNvGrpSpPr>
              <a:grpSpLocks/>
            </p:cNvGrpSpPr>
            <p:nvPr/>
          </p:nvGrpSpPr>
          <p:grpSpPr bwMode="auto">
            <a:xfrm>
              <a:off x="2555875" y="1320802"/>
              <a:ext cx="4285208" cy="707886"/>
              <a:chOff x="1430837" y="4765592"/>
              <a:chExt cx="4285104" cy="707955"/>
            </a:xfrm>
          </p:grpSpPr>
          <p:sp>
            <p:nvSpPr>
              <p:cNvPr id="202" name="Rectangle 179"/>
              <p:cNvSpPr>
                <a:spLocks noChangeArrowheads="1"/>
              </p:cNvSpPr>
              <p:nvPr/>
            </p:nvSpPr>
            <p:spPr bwMode="auto">
              <a:xfrm>
                <a:off x="3372848" y="4765592"/>
                <a:ext cx="2343093" cy="70795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ea"/>
                    <a:ea typeface="+mn-ea"/>
                    <a:cs typeface="宋体" charset="0"/>
                  </a:rPr>
                  <a:t>Inter-AS routers form an overlay</a:t>
                </a:r>
                <a:endParaRPr lang="en-US" sz="2000" dirty="0">
                  <a:solidFill>
                    <a:srgbClr val="000000"/>
                  </a:solidFill>
                  <a:latin typeface="+mn-ea"/>
                  <a:ea typeface="+mn-ea"/>
                </a:endParaRPr>
              </a:p>
            </p:txBody>
          </p:sp>
          <p:cxnSp>
            <p:nvCxnSpPr>
              <p:cNvPr id="203" name="Straight Arrow Connector 181"/>
              <p:cNvCxnSpPr>
                <a:cxnSpLocks noChangeShapeType="1"/>
              </p:cNvCxnSpPr>
              <p:nvPr/>
            </p:nvCxnSpPr>
            <p:spPr bwMode="auto">
              <a:xfrm flipH="1">
                <a:off x="1430837" y="4981825"/>
                <a:ext cx="1950253" cy="2381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20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210" name="Slide Number Placeholder 5">
            <a:extLst>
              <a:ext uri="{FF2B5EF4-FFF2-40B4-BE49-F238E27FC236}">
                <a16:creationId xmlns:a16="http://schemas.microsoft.com/office/drawing/2014/main" id="{4E976147-FA78-8C45-93C9-CAD64AAC9421}"/>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49</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52687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200" dirty="0"/>
              <a:t>Recap: Routing </a:t>
            </a:r>
            <a:r>
              <a:rPr lang="en-US" altLang="en-US" sz="3200"/>
              <a:t>Computation using Distance </a:t>
            </a:r>
            <a:r>
              <a:rPr lang="en-US" altLang="en-US" sz="3200" dirty="0"/>
              <a:t>Vector/</a:t>
            </a:r>
            <a:r>
              <a:rPr lang="en-US" altLang="zh-CN" sz="3200" dirty="0">
                <a:ea typeface="宋体" charset="-122"/>
              </a:rPr>
              <a:t>Bellman-Ford Routing</a:t>
            </a:r>
            <a:endParaRPr lang="en-US" altLang="en-US" dirty="0"/>
          </a:p>
        </p:txBody>
      </p:sp>
      <p:sp>
        <p:nvSpPr>
          <p:cNvPr id="4104" name="Rectangle 3"/>
          <p:cNvSpPr>
            <a:spLocks noGrp="1" noChangeArrowheads="1"/>
          </p:cNvSpPr>
          <p:nvPr>
            <p:ph type="body" sz="half" idx="1"/>
          </p:nvPr>
        </p:nvSpPr>
        <p:spPr>
          <a:xfrm>
            <a:off x="497681" y="1439428"/>
            <a:ext cx="5390357" cy="5099050"/>
          </a:xfrm>
        </p:spPr>
        <p:txBody>
          <a:bodyPr/>
          <a:lstStyle/>
          <a:p>
            <a:pPr>
              <a:lnSpc>
                <a:spcPct val="90000"/>
              </a:lnSpc>
              <a:buFont typeface="Wingdings" pitchFamily="2" charset="2"/>
              <a:buChar char="q"/>
            </a:pPr>
            <a:r>
              <a:rPr lang="en-US" altLang="en-US" dirty="0"/>
              <a:t>Distributed computation:</a:t>
            </a:r>
            <a:br>
              <a:rPr lang="en-US" altLang="en-US" dirty="0"/>
            </a:br>
            <a:r>
              <a:rPr lang="en-US" altLang="en-US" dirty="0"/>
              <a:t>At node </a:t>
            </a:r>
            <a:r>
              <a:rPr lang="en-US" altLang="zh-CN" dirty="0" err="1">
                <a:ea typeface="宋体" charset="-122"/>
              </a:rPr>
              <a:t>i</a:t>
            </a:r>
            <a:r>
              <a:rPr lang="en-US" altLang="en-US" dirty="0"/>
              <a:t>, computes </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Wingdings" pitchFamily="2" charset="2"/>
              <a:buChar char="q"/>
            </a:pPr>
            <a:r>
              <a:rPr lang="en-US" altLang="en-US" dirty="0"/>
              <a:t>One way to understand BFA</a:t>
            </a:r>
            <a:br>
              <a:rPr lang="en-US" altLang="en-US" dirty="0"/>
            </a:br>
            <a:r>
              <a:rPr lang="en-US" altLang="en-US" dirty="0"/>
              <a:t>is to consider it as a dynamic</a:t>
            </a:r>
            <a:br>
              <a:rPr lang="en-US" altLang="en-US" dirty="0"/>
            </a:br>
            <a:r>
              <a:rPr lang="en-US" altLang="en-US" dirty="0"/>
              <a:t>programming </a:t>
            </a:r>
            <a:r>
              <a:rPr lang="en-US" altLang="en-US" dirty="0" err="1"/>
              <a:t>alg</a:t>
            </a:r>
            <a:r>
              <a:rPr lang="en-US" altLang="en-US" dirty="0"/>
              <a:t>, propagating from </a:t>
            </a:r>
            <a:r>
              <a:rPr lang="en-US" altLang="en-US" dirty="0" err="1"/>
              <a:t>dest</a:t>
            </a:r>
            <a:r>
              <a:rPr lang="en-US" altLang="en-US" dirty="0"/>
              <a:t> to other nodes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graphicFrame>
        <p:nvGraphicFramePr>
          <p:cNvPr id="4098" name="Object 4"/>
          <p:cNvGraphicFramePr>
            <a:graphicFrameLocks noChangeAspect="1"/>
          </p:cNvGraphicFramePr>
          <p:nvPr/>
        </p:nvGraphicFramePr>
        <p:xfrm>
          <a:off x="1145382" y="2562553"/>
          <a:ext cx="4346575" cy="746125"/>
        </p:xfrm>
        <a:graphic>
          <a:graphicData uri="http://schemas.openxmlformats.org/presentationml/2006/ole">
            <mc:AlternateContent xmlns:mc="http://schemas.openxmlformats.org/markup-compatibility/2006">
              <mc:Choice xmlns:v="urn:schemas-microsoft-com:vml" Requires="v">
                <p:oleObj spid="_x0000_s705069"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382" y="256255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792120" y="459855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725570" y="37000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844632" y="5081153"/>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284120" y="5320865"/>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152482" y="4058803"/>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182520" y="37635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552407" y="4179453"/>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642895" y="5003365"/>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241382" y="4898590"/>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8020845" y="3149165"/>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157370" y="3399990"/>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6147595" y="3549215"/>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863432" y="5647890"/>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246270" y="5497078"/>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306595" y="5003365"/>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7047707" y="3879415"/>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960395" y="3785753"/>
          <a:ext cx="327025" cy="452437"/>
        </p:xfrm>
        <a:graphic>
          <a:graphicData uri="http://schemas.openxmlformats.org/presentationml/2006/ole">
            <mc:AlternateContent xmlns:mc="http://schemas.openxmlformats.org/markup-compatibility/2006">
              <mc:Choice xmlns:v="urn:schemas-microsoft-com:vml" Requires="v">
                <p:oleObj spid="_x0000_s705070"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395" y="3785753"/>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749382" y="4406465"/>
          <a:ext cx="354013" cy="481013"/>
        </p:xfrm>
        <a:graphic>
          <a:graphicData uri="http://schemas.openxmlformats.org/presentationml/2006/ole">
            <mc:AlternateContent xmlns:mc="http://schemas.openxmlformats.org/markup-compatibility/2006">
              <mc:Choice xmlns:v="urn:schemas-microsoft-com:vml" Requires="v">
                <p:oleObj spid="_x0000_s705071"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9382" y="4406465"/>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346157" y="4220728"/>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325520" y="4144528"/>
          <a:ext cx="325437" cy="412750"/>
        </p:xfrm>
        <a:graphic>
          <a:graphicData uri="http://schemas.openxmlformats.org/presentationml/2006/ole">
            <mc:AlternateContent xmlns:mc="http://schemas.openxmlformats.org/markup-compatibility/2006">
              <mc:Choice xmlns:v="urn:schemas-microsoft-com:vml" Requires="v">
                <p:oleObj spid="_x0000_s705072"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520" y="4144528"/>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558882" y="2180790"/>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923214" y="2597508"/>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469982" y="1836303"/>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1496959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49" name="Rectangle 5"/>
          <p:cNvSpPr>
            <a:spLocks noGrp="1" noChangeArrowheads="1"/>
          </p:cNvSpPr>
          <p:nvPr>
            <p:ph type="title"/>
          </p:nvPr>
        </p:nvSpPr>
        <p:spPr>
          <a:xfrm>
            <a:off x="400050" y="209550"/>
            <a:ext cx="7772400" cy="1143000"/>
          </a:xfrm>
        </p:spPr>
        <p:txBody>
          <a:bodyPr/>
          <a:lstStyle/>
          <a:p>
            <a:r>
              <a:rPr lang="en-US" altLang="zh-CN" sz="3600" dirty="0">
                <a:solidFill>
                  <a:srgbClr val="3333CC"/>
                </a:solidFill>
                <a:ea typeface="宋体" charset="-122"/>
              </a:rPr>
              <a:t>Routing with Autonomous Systems</a:t>
            </a:r>
            <a:endParaRPr lang="en-US" altLang="zh-CN" sz="4800" dirty="0">
              <a:solidFill>
                <a:srgbClr val="3333CC"/>
              </a:solidFill>
              <a:ea typeface="宋体" charset="-122"/>
            </a:endParaRPr>
          </a:p>
        </p:txBody>
      </p:sp>
      <p:grpSp>
        <p:nvGrpSpPr>
          <p:cNvPr id="181250" name="Group 7"/>
          <p:cNvGrpSpPr>
            <a:grpSpLocks/>
          </p:cNvGrpSpPr>
          <p:nvPr/>
        </p:nvGrpSpPr>
        <p:grpSpPr bwMode="auto">
          <a:xfrm>
            <a:off x="895350" y="2366963"/>
            <a:ext cx="6264275" cy="2487612"/>
            <a:chOff x="1124" y="1363"/>
            <a:chExt cx="3946" cy="1567"/>
          </a:xfrm>
        </p:grpSpPr>
        <p:sp>
          <p:nvSpPr>
            <p:cNvPr id="2064" name="Freeform 8"/>
            <p:cNvSpPr>
              <a:spLocks/>
            </p:cNvSpPr>
            <p:nvPr/>
          </p:nvSpPr>
          <p:spPr bwMode="auto">
            <a:xfrm>
              <a:off x="3908" y="1925"/>
              <a:ext cx="1162" cy="543"/>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5" name="Freeform 9"/>
            <p:cNvSpPr>
              <a:spLocks/>
            </p:cNvSpPr>
            <p:nvPr/>
          </p:nvSpPr>
          <p:spPr bwMode="auto">
            <a:xfrm>
              <a:off x="1124" y="1915"/>
              <a:ext cx="1198" cy="451"/>
            </a:xfrm>
            <a:custGeom>
              <a:avLst/>
              <a:gdLst>
                <a:gd name="T0" fmla="*/ 88 w 1198"/>
                <a:gd name="T1" fmla="*/ 181 h 451"/>
                <a:gd name="T2" fmla="*/ 180 w 1198"/>
                <a:gd name="T3" fmla="*/ 89 h 451"/>
                <a:gd name="T4" fmla="*/ 448 w 1198"/>
                <a:gd name="T5" fmla="*/ 49 h 451"/>
                <a:gd name="T6" fmla="*/ 988 w 1198"/>
                <a:gd name="T7" fmla="*/ 25 h 451"/>
                <a:gd name="T8" fmla="*/ 1181 w 1198"/>
                <a:gd name="T9" fmla="*/ 197 h 451"/>
                <a:gd name="T10" fmla="*/ 889 w 1198"/>
                <a:gd name="T11" fmla="*/ 413 h 451"/>
                <a:gd name="T12" fmla="*/ 307 w 1198"/>
                <a:gd name="T13" fmla="*/ 425 h 451"/>
                <a:gd name="T14" fmla="*/ 36 w 1198"/>
                <a:gd name="T15" fmla="*/ 337 h 451"/>
                <a:gd name="T16" fmla="*/ 88 w 1198"/>
                <a:gd name="T17" fmla="*/ 181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6" name="Line 10"/>
            <p:cNvSpPr>
              <a:spLocks noChangeShapeType="1"/>
            </p:cNvSpPr>
            <p:nvPr/>
          </p:nvSpPr>
          <p:spPr bwMode="auto">
            <a:xfrm>
              <a:off x="2188" y="2048"/>
              <a:ext cx="1784" cy="1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7" name="Freeform 11"/>
            <p:cNvSpPr>
              <a:spLocks/>
            </p:cNvSpPr>
            <p:nvPr/>
          </p:nvSpPr>
          <p:spPr bwMode="auto">
            <a:xfrm>
              <a:off x="1953" y="2248"/>
              <a:ext cx="1583" cy="682"/>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8" name="Oval 12"/>
            <p:cNvSpPr>
              <a:spLocks noChangeArrowheads="1"/>
            </p:cNvSpPr>
            <p:nvPr/>
          </p:nvSpPr>
          <p:spPr bwMode="auto">
            <a:xfrm>
              <a:off x="1311" y="216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69" name="Line 13"/>
            <p:cNvSpPr>
              <a:spLocks noChangeShapeType="1"/>
            </p:cNvSpPr>
            <p:nvPr/>
          </p:nvSpPr>
          <p:spPr bwMode="auto">
            <a:xfrm>
              <a:off x="1311"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0" name="Line 14"/>
            <p:cNvSpPr>
              <a:spLocks noChangeShapeType="1"/>
            </p:cNvSpPr>
            <p:nvPr/>
          </p:nvSpPr>
          <p:spPr bwMode="auto">
            <a:xfrm>
              <a:off x="1624"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0" name="Rectangle 15"/>
            <p:cNvSpPr>
              <a:spLocks noChangeArrowheads="1"/>
            </p:cNvSpPr>
            <p:nvPr/>
          </p:nvSpPr>
          <p:spPr bwMode="auto">
            <a:xfrm>
              <a:off x="1311" y="21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2" name="Oval 16"/>
            <p:cNvSpPr>
              <a:spLocks noChangeArrowheads="1"/>
            </p:cNvSpPr>
            <p:nvPr/>
          </p:nvSpPr>
          <p:spPr bwMode="auto">
            <a:xfrm>
              <a:off x="1308" y="209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3" name="Rectangle 17"/>
            <p:cNvSpPr>
              <a:spLocks noChangeArrowheads="1"/>
            </p:cNvSpPr>
            <p:nvPr/>
          </p:nvSpPr>
          <p:spPr bwMode="auto">
            <a:xfrm>
              <a:off x="1395" y="2109"/>
              <a:ext cx="141" cy="12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73" name="Text Box 18"/>
            <p:cNvSpPr txBox="1">
              <a:spLocks noChangeArrowheads="1"/>
            </p:cNvSpPr>
            <p:nvPr/>
          </p:nvSpPr>
          <p:spPr bwMode="auto">
            <a:xfrm>
              <a:off x="1370" y="2048"/>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2075" name="Oval 19"/>
            <p:cNvSpPr>
              <a:spLocks noChangeArrowheads="1"/>
            </p:cNvSpPr>
            <p:nvPr/>
          </p:nvSpPr>
          <p:spPr bwMode="auto">
            <a:xfrm>
              <a:off x="2529" y="27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6" name="Line 20"/>
            <p:cNvSpPr>
              <a:spLocks noChangeShapeType="1"/>
            </p:cNvSpPr>
            <p:nvPr/>
          </p:nvSpPr>
          <p:spPr bwMode="auto">
            <a:xfrm>
              <a:off x="2529"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7" name="Line 21"/>
            <p:cNvSpPr>
              <a:spLocks noChangeShapeType="1"/>
            </p:cNvSpPr>
            <p:nvPr/>
          </p:nvSpPr>
          <p:spPr bwMode="auto">
            <a:xfrm>
              <a:off x="2842"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7" name="Rectangle 22"/>
            <p:cNvSpPr>
              <a:spLocks noChangeArrowheads="1"/>
            </p:cNvSpPr>
            <p:nvPr/>
          </p:nvSpPr>
          <p:spPr bwMode="auto">
            <a:xfrm>
              <a:off x="2529" y="27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9" name="Oval 23"/>
            <p:cNvSpPr>
              <a:spLocks noChangeArrowheads="1"/>
            </p:cNvSpPr>
            <p:nvPr/>
          </p:nvSpPr>
          <p:spPr bwMode="auto">
            <a:xfrm>
              <a:off x="2526" y="27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79" name="Group 24"/>
            <p:cNvGrpSpPr>
              <a:grpSpLocks/>
            </p:cNvGrpSpPr>
            <p:nvPr/>
          </p:nvGrpSpPr>
          <p:grpSpPr bwMode="auto">
            <a:xfrm>
              <a:off x="2582" y="2648"/>
              <a:ext cx="211" cy="250"/>
              <a:chOff x="2951" y="2429"/>
              <a:chExt cx="214" cy="250"/>
            </a:xfrm>
          </p:grpSpPr>
          <p:sp>
            <p:nvSpPr>
              <p:cNvPr id="2190" name="Rectangle 2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90" name="Text Box 26"/>
              <p:cNvSpPr txBox="1">
                <a:spLocks noChangeArrowheads="1"/>
              </p:cNvSpPr>
              <p:nvPr/>
            </p:nvSpPr>
            <p:spPr bwMode="auto">
              <a:xfrm>
                <a:off x="2951" y="242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sp>
          <p:nvSpPr>
            <p:cNvPr id="2081" name="Freeform 27"/>
            <p:cNvSpPr>
              <a:spLocks/>
            </p:cNvSpPr>
            <p:nvPr/>
          </p:nvSpPr>
          <p:spPr bwMode="auto">
            <a:xfrm>
              <a:off x="2985" y="213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w="9525">
              <a:solidFill>
                <a:srgbClr val="DDDDDD"/>
              </a:solidFill>
              <a:round/>
              <a:headEnd/>
              <a:tailEnd/>
            </a:ln>
          </p:spPr>
          <p:txBody>
            <a:bodyPr wrap="none" anchor="ctr"/>
            <a:lstStyle/>
            <a:p>
              <a:pPr>
                <a:defRPr/>
              </a:pPr>
              <a:endParaRPr lang="en-US">
                <a:solidFill>
                  <a:srgbClr val="000000"/>
                </a:solidFill>
                <a:ea typeface="ＭＳ Ｐゴシック" charset="0"/>
              </a:endParaRPr>
            </a:p>
          </p:txBody>
        </p:sp>
        <p:sp>
          <p:nvSpPr>
            <p:cNvPr id="2082" name="Freeform 28"/>
            <p:cNvSpPr>
              <a:spLocks/>
            </p:cNvSpPr>
            <p:nvPr/>
          </p:nvSpPr>
          <p:spPr bwMode="auto">
            <a:xfrm>
              <a:off x="2406" y="1860"/>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Freeform 29"/>
            <p:cNvSpPr>
              <a:spLocks/>
            </p:cNvSpPr>
            <p:nvPr/>
          </p:nvSpPr>
          <p:spPr bwMode="auto">
            <a:xfrm>
              <a:off x="1782" y="1528"/>
              <a:ext cx="492" cy="48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 name="T10" fmla="*/ 0 60000 65536"/>
                <a:gd name="T11" fmla="*/ 0 60000 65536"/>
                <a:gd name="T12" fmla="*/ 0 60000 65536"/>
                <a:gd name="T13" fmla="*/ 0 60000 65536"/>
                <a:gd name="T14" fmla="*/ 0 60000 65536"/>
                <a:gd name="T15" fmla="*/ 0 w 492"/>
                <a:gd name="T16" fmla="*/ 0 h 488"/>
                <a:gd name="T17" fmla="*/ 492 w 492"/>
                <a:gd name="T18" fmla="*/ 488 h 488"/>
              </a:gdLst>
              <a:ahLst/>
              <a:cxnLst>
                <a:cxn ang="T10">
                  <a:pos x="T0" y="T1"/>
                </a:cxn>
                <a:cxn ang="T11">
                  <a:pos x="T2" y="T3"/>
                </a:cxn>
                <a:cxn ang="T12">
                  <a:pos x="T4" y="T5"/>
                </a:cxn>
                <a:cxn ang="T13">
                  <a:pos x="T6" y="T7"/>
                </a:cxn>
                <a:cxn ang="T14">
                  <a:pos x="T8" y="T9"/>
                </a:cxn>
              </a:cxnLst>
              <a:rect l="T15" t="T16" r="T17" b="T18"/>
              <a:pathLst>
                <a:path w="492" h="488">
                  <a:moveTo>
                    <a:pt x="84" y="486"/>
                  </a:moveTo>
                  <a:lnTo>
                    <a:pt x="0" y="0"/>
                  </a:lnTo>
                  <a:lnTo>
                    <a:pt x="492" y="0"/>
                  </a:lnTo>
                  <a:lnTo>
                    <a:pt x="404" y="488"/>
                  </a:lnTo>
                  <a:lnTo>
                    <a:pt x="84" y="486"/>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4" name="Oval 30"/>
            <p:cNvSpPr>
              <a:spLocks noChangeArrowheads="1"/>
            </p:cNvSpPr>
            <p:nvPr/>
          </p:nvSpPr>
          <p:spPr bwMode="auto">
            <a:xfrm>
              <a:off x="1872" y="2030"/>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5" name="Line 31"/>
            <p:cNvSpPr>
              <a:spLocks noChangeShapeType="1"/>
            </p:cNvSpPr>
            <p:nvPr/>
          </p:nvSpPr>
          <p:spPr bwMode="auto">
            <a:xfrm>
              <a:off x="1872"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6" name="Line 32"/>
            <p:cNvSpPr>
              <a:spLocks noChangeShapeType="1"/>
            </p:cNvSpPr>
            <p:nvPr/>
          </p:nvSpPr>
          <p:spPr bwMode="auto">
            <a:xfrm>
              <a:off x="2185"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86" name="Rectangle 33"/>
            <p:cNvSpPr>
              <a:spLocks noChangeArrowheads="1"/>
            </p:cNvSpPr>
            <p:nvPr/>
          </p:nvSpPr>
          <p:spPr bwMode="auto">
            <a:xfrm>
              <a:off x="1872" y="20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88" name="Oval 34"/>
            <p:cNvSpPr>
              <a:spLocks noChangeArrowheads="1"/>
            </p:cNvSpPr>
            <p:nvPr/>
          </p:nvSpPr>
          <p:spPr bwMode="auto">
            <a:xfrm>
              <a:off x="1869" y="1964"/>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9" name="Rectangle 35"/>
            <p:cNvSpPr>
              <a:spLocks noChangeArrowheads="1"/>
            </p:cNvSpPr>
            <p:nvPr/>
          </p:nvSpPr>
          <p:spPr bwMode="auto">
            <a:xfrm>
              <a:off x="1956" y="1977"/>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89" name="Text Box 36"/>
            <p:cNvSpPr txBox="1">
              <a:spLocks noChangeArrowheads="1"/>
            </p:cNvSpPr>
            <p:nvPr/>
          </p:nvSpPr>
          <p:spPr bwMode="auto">
            <a:xfrm>
              <a:off x="1925" y="1916"/>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sp>
          <p:nvSpPr>
            <p:cNvPr id="2091" name="Oval 37"/>
            <p:cNvSpPr>
              <a:spLocks noChangeArrowheads="1"/>
            </p:cNvSpPr>
            <p:nvPr/>
          </p:nvSpPr>
          <p:spPr bwMode="auto">
            <a:xfrm>
              <a:off x="2493" y="237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92" name="Line 38"/>
            <p:cNvSpPr>
              <a:spLocks noChangeShapeType="1"/>
            </p:cNvSpPr>
            <p:nvPr/>
          </p:nvSpPr>
          <p:spPr bwMode="auto">
            <a:xfrm>
              <a:off x="2493"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3" name="Line 39"/>
            <p:cNvSpPr>
              <a:spLocks noChangeShapeType="1"/>
            </p:cNvSpPr>
            <p:nvPr/>
          </p:nvSpPr>
          <p:spPr bwMode="auto">
            <a:xfrm>
              <a:off x="2806"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93" name="Rectangle 40"/>
            <p:cNvSpPr>
              <a:spLocks noChangeArrowheads="1"/>
            </p:cNvSpPr>
            <p:nvPr/>
          </p:nvSpPr>
          <p:spPr bwMode="auto">
            <a:xfrm>
              <a:off x="2493" y="236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95" name="Oval 41"/>
            <p:cNvSpPr>
              <a:spLocks noChangeArrowheads="1"/>
            </p:cNvSpPr>
            <p:nvPr/>
          </p:nvSpPr>
          <p:spPr bwMode="auto">
            <a:xfrm>
              <a:off x="2490" y="230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95" name="Group 42"/>
            <p:cNvGrpSpPr>
              <a:grpSpLocks/>
            </p:cNvGrpSpPr>
            <p:nvPr/>
          </p:nvGrpSpPr>
          <p:grpSpPr bwMode="auto">
            <a:xfrm>
              <a:off x="2550" y="2252"/>
              <a:ext cx="198" cy="250"/>
              <a:chOff x="2957" y="2429"/>
              <a:chExt cx="201" cy="250"/>
            </a:xfrm>
          </p:grpSpPr>
          <p:sp>
            <p:nvSpPr>
              <p:cNvPr id="2188"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8" name="Text Box 4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grpSp>
        <p:sp>
          <p:nvSpPr>
            <p:cNvPr id="2097" name="Freeform 45"/>
            <p:cNvSpPr>
              <a:spLocks/>
            </p:cNvSpPr>
            <p:nvPr/>
          </p:nvSpPr>
          <p:spPr bwMode="auto">
            <a:xfrm>
              <a:off x="3889" y="165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98" name="Line 46"/>
            <p:cNvSpPr>
              <a:spLocks noChangeShapeType="1"/>
            </p:cNvSpPr>
            <p:nvPr/>
          </p:nvSpPr>
          <p:spPr bwMode="auto">
            <a:xfrm>
              <a:off x="4288" y="2184"/>
              <a:ext cx="308"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9" name="Line 47"/>
            <p:cNvSpPr>
              <a:spLocks noChangeShapeType="1"/>
            </p:cNvSpPr>
            <p:nvPr/>
          </p:nvSpPr>
          <p:spPr bwMode="auto">
            <a:xfrm>
              <a:off x="4612" y="2108"/>
              <a:ext cx="92" cy="1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0" name="Line 48"/>
            <p:cNvSpPr>
              <a:spLocks noChangeShapeType="1"/>
            </p:cNvSpPr>
            <p:nvPr/>
          </p:nvSpPr>
          <p:spPr bwMode="auto">
            <a:xfrm flipV="1">
              <a:off x="4220" y="2064"/>
              <a:ext cx="114" cy="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1" name="Freeform 49"/>
            <p:cNvSpPr>
              <a:spLocks/>
            </p:cNvSpPr>
            <p:nvPr/>
          </p:nvSpPr>
          <p:spPr bwMode="auto">
            <a:xfrm>
              <a:off x="2840" y="2698"/>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2" name="Freeform 50"/>
            <p:cNvSpPr>
              <a:spLocks/>
            </p:cNvSpPr>
            <p:nvPr/>
          </p:nvSpPr>
          <p:spPr bwMode="auto">
            <a:xfrm>
              <a:off x="2380" y="2662"/>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3" name="Freeform 51"/>
            <p:cNvSpPr>
              <a:spLocks/>
            </p:cNvSpPr>
            <p:nvPr/>
          </p:nvSpPr>
          <p:spPr bwMode="auto">
            <a:xfrm>
              <a:off x="2504" y="2592"/>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4" name="Freeform 52"/>
            <p:cNvSpPr>
              <a:spLocks/>
            </p:cNvSpPr>
            <p:nvPr/>
          </p:nvSpPr>
          <p:spPr bwMode="auto">
            <a:xfrm>
              <a:off x="2442" y="2430"/>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5" name="Freeform 53"/>
            <p:cNvSpPr>
              <a:spLocks/>
            </p:cNvSpPr>
            <p:nvPr/>
          </p:nvSpPr>
          <p:spPr bwMode="auto">
            <a:xfrm>
              <a:off x="1616" y="2054"/>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6" name="Freeform 54"/>
            <p:cNvSpPr>
              <a:spLocks/>
            </p:cNvSpPr>
            <p:nvPr/>
          </p:nvSpPr>
          <p:spPr bwMode="auto">
            <a:xfrm>
              <a:off x="2052" y="2114"/>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7" name="Freeform 55"/>
            <p:cNvSpPr>
              <a:spLocks/>
            </p:cNvSpPr>
            <p:nvPr/>
          </p:nvSpPr>
          <p:spPr bwMode="auto">
            <a:xfrm>
              <a:off x="3376" y="2232"/>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8" name="Freeform 56"/>
            <p:cNvSpPr>
              <a:spLocks/>
            </p:cNvSpPr>
            <p:nvPr/>
          </p:nvSpPr>
          <p:spPr bwMode="auto">
            <a:xfrm>
              <a:off x="1934" y="1548"/>
              <a:ext cx="488" cy="336"/>
            </a:xfrm>
            <a:custGeom>
              <a:avLst/>
              <a:gdLst>
                <a:gd name="T0" fmla="*/ 0 w 272"/>
                <a:gd name="T1" fmla="*/ 0 h 318"/>
                <a:gd name="T2" fmla="*/ 58297415 w 272"/>
                <a:gd name="T3" fmla="*/ 1008 h 318"/>
                <a:gd name="T4" fmla="*/ 0 60000 65536"/>
                <a:gd name="T5" fmla="*/ 0 60000 65536"/>
                <a:gd name="T6" fmla="*/ 0 w 272"/>
                <a:gd name="T7" fmla="*/ 0 h 318"/>
                <a:gd name="T8" fmla="*/ 272 w 272"/>
                <a:gd name="T9" fmla="*/ 318 h 318"/>
              </a:gdLst>
              <a:ahLst/>
              <a:cxnLst>
                <a:cxn ang="T4">
                  <a:pos x="T0" y="T1"/>
                </a:cxn>
                <a:cxn ang="T5">
                  <a:pos x="T2" y="T3"/>
                </a:cxn>
              </a:cxnLst>
              <a:rect l="T6" t="T7" r="T8" b="T9"/>
              <a:pathLst>
                <a:path w="272" h="318">
                  <a:moveTo>
                    <a:pt x="0" y="0"/>
                  </a:moveTo>
                  <a:lnTo>
                    <a:pt x="272" y="318"/>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9" name="Freeform 57"/>
            <p:cNvSpPr>
              <a:spLocks/>
            </p:cNvSpPr>
            <p:nvPr/>
          </p:nvSpPr>
          <p:spPr bwMode="auto">
            <a:xfrm>
              <a:off x="2272" y="1492"/>
              <a:ext cx="1640" cy="140"/>
            </a:xfrm>
            <a:custGeom>
              <a:avLst/>
              <a:gdLst>
                <a:gd name="T0" fmla="*/ 0 w 1640"/>
                <a:gd name="T1" fmla="*/ 0 h 140"/>
                <a:gd name="T2" fmla="*/ 1640 w 1640"/>
                <a:gd name="T3" fmla="*/ 140 h 140"/>
                <a:gd name="T4" fmla="*/ 0 60000 65536"/>
                <a:gd name="T5" fmla="*/ 0 60000 65536"/>
                <a:gd name="T6" fmla="*/ 0 w 1640"/>
                <a:gd name="T7" fmla="*/ 0 h 140"/>
                <a:gd name="T8" fmla="*/ 1640 w 1640"/>
                <a:gd name="T9" fmla="*/ 140 h 140"/>
              </a:gdLst>
              <a:ahLst/>
              <a:cxnLst>
                <a:cxn ang="T4">
                  <a:pos x="T0" y="T1"/>
                </a:cxn>
                <a:cxn ang="T5">
                  <a:pos x="T2" y="T3"/>
                </a:cxn>
              </a:cxnLst>
              <a:rect l="T6" t="T7" r="T8" b="T9"/>
              <a:pathLst>
                <a:path w="1640" h="140">
                  <a:moveTo>
                    <a:pt x="0" y="0"/>
                  </a:moveTo>
                  <a:lnTo>
                    <a:pt x="1640" y="14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0" name="Freeform 58"/>
            <p:cNvSpPr>
              <a:spLocks/>
            </p:cNvSpPr>
            <p:nvPr/>
          </p:nvSpPr>
          <p:spPr bwMode="auto">
            <a:xfrm>
              <a:off x="3446" y="1712"/>
              <a:ext cx="704" cy="414"/>
            </a:xfrm>
            <a:custGeom>
              <a:avLst/>
              <a:gdLst>
                <a:gd name="T0" fmla="*/ 0 w 568"/>
                <a:gd name="T1" fmla="*/ 16824 h 344"/>
                <a:gd name="T2" fmla="*/ 51551 w 568"/>
                <a:gd name="T3" fmla="*/ 0 h 344"/>
                <a:gd name="T4" fmla="*/ 0 60000 65536"/>
                <a:gd name="T5" fmla="*/ 0 60000 65536"/>
                <a:gd name="T6" fmla="*/ 0 w 568"/>
                <a:gd name="T7" fmla="*/ 0 h 344"/>
                <a:gd name="T8" fmla="*/ 568 w 568"/>
                <a:gd name="T9" fmla="*/ 344 h 344"/>
              </a:gdLst>
              <a:ahLst/>
              <a:cxnLst>
                <a:cxn ang="T4">
                  <a:pos x="T0" y="T1"/>
                </a:cxn>
                <a:cxn ang="T5">
                  <a:pos x="T2" y="T3"/>
                </a:cxn>
              </a:cxnLst>
              <a:rect l="T6" t="T7" r="T8" b="T9"/>
              <a:pathLst>
                <a:path w="568" h="344">
                  <a:moveTo>
                    <a:pt x="0" y="344"/>
                  </a:moveTo>
                  <a:lnTo>
                    <a:pt x="568" y="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1" name="Oval 60"/>
            <p:cNvSpPr>
              <a:spLocks noChangeArrowheads="1"/>
            </p:cNvSpPr>
            <p:nvPr/>
          </p:nvSpPr>
          <p:spPr bwMode="auto">
            <a:xfrm>
              <a:off x="3975" y="21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2" name="Line 61"/>
            <p:cNvSpPr>
              <a:spLocks noChangeShapeType="1"/>
            </p:cNvSpPr>
            <p:nvPr/>
          </p:nvSpPr>
          <p:spPr bwMode="auto">
            <a:xfrm>
              <a:off x="3975"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13" name="Line 62"/>
            <p:cNvSpPr>
              <a:spLocks noChangeShapeType="1"/>
            </p:cNvSpPr>
            <p:nvPr/>
          </p:nvSpPr>
          <p:spPr bwMode="auto">
            <a:xfrm>
              <a:off x="4288"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13" name="Rectangle 63"/>
            <p:cNvSpPr>
              <a:spLocks noChangeArrowheads="1"/>
            </p:cNvSpPr>
            <p:nvPr/>
          </p:nvSpPr>
          <p:spPr bwMode="auto">
            <a:xfrm>
              <a:off x="3975" y="21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15" name="Oval 64"/>
            <p:cNvSpPr>
              <a:spLocks noChangeArrowheads="1"/>
            </p:cNvSpPr>
            <p:nvPr/>
          </p:nvSpPr>
          <p:spPr bwMode="auto">
            <a:xfrm>
              <a:off x="3972" y="21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6" name="Rectangle 65"/>
            <p:cNvSpPr>
              <a:spLocks noChangeArrowheads="1"/>
            </p:cNvSpPr>
            <p:nvPr/>
          </p:nvSpPr>
          <p:spPr bwMode="auto">
            <a:xfrm>
              <a:off x="4059" y="2115"/>
              <a:ext cx="141" cy="12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16" name="Text Box 66"/>
            <p:cNvSpPr txBox="1">
              <a:spLocks noChangeArrowheads="1"/>
            </p:cNvSpPr>
            <p:nvPr/>
          </p:nvSpPr>
          <p:spPr bwMode="auto">
            <a:xfrm>
              <a:off x="4034" y="2054"/>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181317" name="Text Box 67"/>
            <p:cNvSpPr txBox="1">
              <a:spLocks noChangeArrowheads="1"/>
            </p:cNvSpPr>
            <p:nvPr/>
          </p:nvSpPr>
          <p:spPr bwMode="auto">
            <a:xfrm>
              <a:off x="1706" y="21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C</a:t>
              </a:r>
              <a:endParaRPr lang="en-US" altLang="zh-CN" sz="1800">
                <a:solidFill>
                  <a:srgbClr val="000000"/>
                </a:solidFill>
                <a:ea typeface="宋体" charset="-122"/>
              </a:endParaRPr>
            </a:p>
          </p:txBody>
        </p:sp>
        <p:sp>
          <p:nvSpPr>
            <p:cNvPr id="181318" name="Text Box 68"/>
            <p:cNvSpPr txBox="1">
              <a:spLocks noChangeArrowheads="1"/>
            </p:cNvSpPr>
            <p:nvPr/>
          </p:nvSpPr>
          <p:spPr bwMode="auto">
            <a:xfrm>
              <a:off x="2126" y="2675"/>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A</a:t>
              </a:r>
              <a:endParaRPr lang="en-US" altLang="zh-CN" sz="1800">
                <a:solidFill>
                  <a:srgbClr val="000000"/>
                </a:solidFill>
                <a:ea typeface="宋体" charset="-122"/>
              </a:endParaRPr>
            </a:p>
          </p:txBody>
        </p:sp>
        <p:sp>
          <p:nvSpPr>
            <p:cNvPr id="181319" name="Text Box 69"/>
            <p:cNvSpPr txBox="1">
              <a:spLocks noChangeArrowheads="1"/>
            </p:cNvSpPr>
            <p:nvPr/>
          </p:nvSpPr>
          <p:spPr bwMode="auto">
            <a:xfrm>
              <a:off x="4274" y="225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a:t>
              </a:r>
              <a:endParaRPr lang="en-US" altLang="zh-CN" sz="1800">
                <a:solidFill>
                  <a:srgbClr val="000000"/>
                </a:solidFill>
                <a:ea typeface="宋体" charset="-122"/>
              </a:endParaRPr>
            </a:p>
          </p:txBody>
        </p:sp>
        <p:sp>
          <p:nvSpPr>
            <p:cNvPr id="2121" name="Oval 70"/>
            <p:cNvSpPr>
              <a:spLocks noChangeArrowheads="1"/>
            </p:cNvSpPr>
            <p:nvPr/>
          </p:nvSpPr>
          <p:spPr bwMode="auto">
            <a:xfrm>
              <a:off x="2187" y="258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2" name="Line 71"/>
            <p:cNvSpPr>
              <a:spLocks noChangeShapeType="1"/>
            </p:cNvSpPr>
            <p:nvPr/>
          </p:nvSpPr>
          <p:spPr bwMode="auto">
            <a:xfrm>
              <a:off x="2187"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23" name="Line 72"/>
            <p:cNvSpPr>
              <a:spLocks noChangeShapeType="1"/>
            </p:cNvSpPr>
            <p:nvPr/>
          </p:nvSpPr>
          <p:spPr bwMode="auto">
            <a:xfrm>
              <a:off x="2500"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23" name="Rectangle 73"/>
            <p:cNvSpPr>
              <a:spLocks noChangeArrowheads="1"/>
            </p:cNvSpPr>
            <p:nvPr/>
          </p:nvSpPr>
          <p:spPr bwMode="auto">
            <a:xfrm>
              <a:off x="2187" y="25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25" name="Oval 74"/>
            <p:cNvSpPr>
              <a:spLocks noChangeArrowheads="1"/>
            </p:cNvSpPr>
            <p:nvPr/>
          </p:nvSpPr>
          <p:spPr bwMode="auto">
            <a:xfrm>
              <a:off x="2184" y="252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6" name="Rectangle 75"/>
            <p:cNvSpPr>
              <a:spLocks noChangeArrowheads="1"/>
            </p:cNvSpPr>
            <p:nvPr/>
          </p:nvSpPr>
          <p:spPr bwMode="auto">
            <a:xfrm>
              <a:off x="2269" y="2547"/>
              <a:ext cx="142" cy="96"/>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26" name="Text Box 76"/>
            <p:cNvSpPr txBox="1">
              <a:spLocks noChangeArrowheads="1"/>
            </p:cNvSpPr>
            <p:nvPr/>
          </p:nvSpPr>
          <p:spPr bwMode="auto">
            <a:xfrm>
              <a:off x="2242" y="24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d</a:t>
              </a:r>
              <a:endParaRPr lang="en-US" altLang="zh-CN">
                <a:solidFill>
                  <a:srgbClr val="000000"/>
                </a:solidFill>
                <a:latin typeface="Times New Roman" charset="0"/>
                <a:ea typeface="宋体" charset="-122"/>
              </a:endParaRPr>
            </a:p>
          </p:txBody>
        </p:sp>
        <p:sp>
          <p:nvSpPr>
            <p:cNvPr id="2128" name="Oval 77"/>
            <p:cNvSpPr>
              <a:spLocks noChangeArrowheads="1"/>
            </p:cNvSpPr>
            <p:nvPr/>
          </p:nvSpPr>
          <p:spPr bwMode="auto">
            <a:xfrm>
              <a:off x="3069" y="26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9" name="Line 78"/>
            <p:cNvSpPr>
              <a:spLocks noChangeShapeType="1"/>
            </p:cNvSpPr>
            <p:nvPr/>
          </p:nvSpPr>
          <p:spPr bwMode="auto">
            <a:xfrm>
              <a:off x="3069"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30" name="Line 79"/>
            <p:cNvSpPr>
              <a:spLocks noChangeShapeType="1"/>
            </p:cNvSpPr>
            <p:nvPr/>
          </p:nvSpPr>
          <p:spPr bwMode="auto">
            <a:xfrm>
              <a:off x="3382"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30" name="Rectangle 80"/>
            <p:cNvSpPr>
              <a:spLocks noChangeArrowheads="1"/>
            </p:cNvSpPr>
            <p:nvPr/>
          </p:nvSpPr>
          <p:spPr bwMode="auto">
            <a:xfrm>
              <a:off x="3069" y="26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32" name="Oval 81"/>
            <p:cNvSpPr>
              <a:spLocks noChangeArrowheads="1"/>
            </p:cNvSpPr>
            <p:nvPr/>
          </p:nvSpPr>
          <p:spPr bwMode="auto">
            <a:xfrm>
              <a:off x="3066" y="25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332" name="Group 82"/>
            <p:cNvGrpSpPr>
              <a:grpSpLocks/>
            </p:cNvGrpSpPr>
            <p:nvPr/>
          </p:nvGrpSpPr>
          <p:grpSpPr bwMode="auto">
            <a:xfrm>
              <a:off x="3126" y="2532"/>
              <a:ext cx="198" cy="250"/>
              <a:chOff x="2957" y="2429"/>
              <a:chExt cx="201" cy="250"/>
            </a:xfrm>
          </p:grpSpPr>
          <p:sp>
            <p:nvSpPr>
              <p:cNvPr id="2186" name="Rectangle 8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6" name="Text Box 8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3" name="Group 85"/>
            <p:cNvGrpSpPr>
              <a:grpSpLocks/>
            </p:cNvGrpSpPr>
            <p:nvPr/>
          </p:nvGrpSpPr>
          <p:grpSpPr bwMode="auto">
            <a:xfrm>
              <a:off x="2400" y="1728"/>
              <a:ext cx="491" cy="250"/>
              <a:chOff x="2509" y="3533"/>
              <a:chExt cx="491" cy="250"/>
            </a:xfrm>
          </p:grpSpPr>
          <p:sp>
            <p:nvSpPr>
              <p:cNvPr id="2178" name="Oval 86"/>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9" name="Line 87"/>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9" name="Rectangle 88"/>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81" name="Oval 89"/>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82" name="Line 90"/>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82" name="Group 91"/>
              <p:cNvGrpSpPr>
                <a:grpSpLocks/>
              </p:cNvGrpSpPr>
              <p:nvPr/>
            </p:nvGrpSpPr>
            <p:grpSpPr bwMode="auto">
              <a:xfrm>
                <a:off x="2558" y="3533"/>
                <a:ext cx="355" cy="250"/>
                <a:chOff x="2012" y="3629"/>
                <a:chExt cx="355" cy="250"/>
              </a:xfrm>
            </p:grpSpPr>
            <p:sp>
              <p:nvSpPr>
                <p:cNvPr id="2184" name="Rectangle 92"/>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4" name="Text Box 93"/>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a:t>
                  </a:r>
                  <a:endParaRPr lang="en-US" altLang="zh-CN">
                    <a:solidFill>
                      <a:srgbClr val="000000"/>
                    </a:solidFill>
                    <a:latin typeface="Times New Roman" charset="0"/>
                    <a:ea typeface="宋体" charset="-122"/>
                  </a:endParaRPr>
                </a:p>
              </p:txBody>
            </p:sp>
          </p:grpSp>
        </p:grpSp>
        <p:grpSp>
          <p:nvGrpSpPr>
            <p:cNvPr id="181334" name="Group 94"/>
            <p:cNvGrpSpPr>
              <a:grpSpLocks/>
            </p:cNvGrpSpPr>
            <p:nvPr/>
          </p:nvGrpSpPr>
          <p:grpSpPr bwMode="auto">
            <a:xfrm>
              <a:off x="2983" y="1970"/>
              <a:ext cx="491" cy="250"/>
              <a:chOff x="2509" y="3533"/>
              <a:chExt cx="491" cy="250"/>
            </a:xfrm>
          </p:grpSpPr>
          <p:sp>
            <p:nvSpPr>
              <p:cNvPr id="2170" name="Oval 95"/>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1" name="Line 96"/>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1" name="Rectangle 97"/>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73" name="Oval 98"/>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4" name="Line 99"/>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74" name="Group 100"/>
              <p:cNvGrpSpPr>
                <a:grpSpLocks/>
              </p:cNvGrpSpPr>
              <p:nvPr/>
            </p:nvGrpSpPr>
            <p:grpSpPr bwMode="auto">
              <a:xfrm>
                <a:off x="2558" y="3533"/>
                <a:ext cx="355" cy="250"/>
                <a:chOff x="2012" y="3629"/>
                <a:chExt cx="355" cy="250"/>
              </a:xfrm>
            </p:grpSpPr>
            <p:sp>
              <p:nvSpPr>
                <p:cNvPr id="2176" name="Rectangle 101"/>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76" name="Text Box 102"/>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A.c</a:t>
                  </a:r>
                  <a:endParaRPr lang="en-US" altLang="zh-CN">
                    <a:solidFill>
                      <a:srgbClr val="000000"/>
                    </a:solidFill>
                    <a:latin typeface="Times New Roman" charset="0"/>
                    <a:ea typeface="宋体" charset="-122"/>
                  </a:endParaRPr>
                </a:p>
              </p:txBody>
            </p:sp>
          </p:grpSp>
        </p:grpSp>
        <p:grpSp>
          <p:nvGrpSpPr>
            <p:cNvPr id="181335" name="Group 103"/>
            <p:cNvGrpSpPr>
              <a:grpSpLocks/>
            </p:cNvGrpSpPr>
            <p:nvPr/>
          </p:nvGrpSpPr>
          <p:grpSpPr bwMode="auto">
            <a:xfrm>
              <a:off x="1785" y="1363"/>
              <a:ext cx="491" cy="250"/>
              <a:chOff x="2509" y="3533"/>
              <a:chExt cx="491" cy="250"/>
            </a:xfrm>
          </p:grpSpPr>
          <p:sp>
            <p:nvSpPr>
              <p:cNvPr id="2162" name="Oval 104"/>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3" name="Line 105"/>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63" name="Rectangle 106"/>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65" name="Oval 107"/>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6" name="Line 108"/>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66" name="Group 109"/>
              <p:cNvGrpSpPr>
                <a:grpSpLocks/>
              </p:cNvGrpSpPr>
              <p:nvPr/>
            </p:nvGrpSpPr>
            <p:grpSpPr bwMode="auto">
              <a:xfrm>
                <a:off x="2562" y="3533"/>
                <a:ext cx="347" cy="250"/>
                <a:chOff x="2016" y="3629"/>
                <a:chExt cx="347" cy="250"/>
              </a:xfrm>
            </p:grpSpPr>
            <p:sp>
              <p:nvSpPr>
                <p:cNvPr id="2168" name="Rectangle 110"/>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8" name="Text Box 111"/>
                <p:cNvSpPr txBox="1">
                  <a:spLocks noChangeArrowheads="1"/>
                </p:cNvSpPr>
                <p:nvPr/>
              </p:nvSpPr>
              <p:spPr bwMode="auto">
                <a:xfrm>
                  <a:off x="2016" y="362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C.b</a:t>
                  </a:r>
                  <a:endParaRPr lang="en-US" altLang="zh-CN">
                    <a:solidFill>
                      <a:srgbClr val="000000"/>
                    </a:solidFill>
                    <a:latin typeface="Times New Roman" charset="0"/>
                    <a:ea typeface="宋体" charset="-122"/>
                  </a:endParaRPr>
                </a:p>
              </p:txBody>
            </p:sp>
          </p:grpSp>
        </p:grpSp>
        <p:grpSp>
          <p:nvGrpSpPr>
            <p:cNvPr id="181336" name="Group 112"/>
            <p:cNvGrpSpPr>
              <a:grpSpLocks/>
            </p:cNvGrpSpPr>
            <p:nvPr/>
          </p:nvGrpSpPr>
          <p:grpSpPr bwMode="auto">
            <a:xfrm>
              <a:off x="3883" y="1499"/>
              <a:ext cx="491" cy="250"/>
              <a:chOff x="2509" y="3533"/>
              <a:chExt cx="491" cy="250"/>
            </a:xfrm>
          </p:grpSpPr>
          <p:sp>
            <p:nvSpPr>
              <p:cNvPr id="2154" name="Oval 113"/>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5" name="Line 114"/>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55" name="Rectangle 115"/>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7" name="Oval 116"/>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8" name="Line 117"/>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58" name="Group 118"/>
              <p:cNvGrpSpPr>
                <a:grpSpLocks/>
              </p:cNvGrpSpPr>
              <p:nvPr/>
            </p:nvGrpSpPr>
            <p:grpSpPr bwMode="auto">
              <a:xfrm>
                <a:off x="2566" y="3533"/>
                <a:ext cx="339" cy="250"/>
                <a:chOff x="2020" y="3629"/>
                <a:chExt cx="339" cy="250"/>
              </a:xfrm>
            </p:grpSpPr>
            <p:sp>
              <p:nvSpPr>
                <p:cNvPr id="2160" name="Rectangle 119"/>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0" name="Text Box 120"/>
                <p:cNvSpPr txBox="1">
                  <a:spLocks noChangeArrowheads="1"/>
                </p:cNvSpPr>
                <p:nvPr/>
              </p:nvSpPr>
              <p:spPr bwMode="auto">
                <a:xfrm>
                  <a:off x="2020" y="362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a:t>
                  </a:r>
                  <a:endParaRPr lang="en-US" altLang="zh-CN">
                    <a:solidFill>
                      <a:srgbClr val="000000"/>
                    </a:solidFill>
                    <a:latin typeface="Times New Roman" charset="0"/>
                    <a:ea typeface="宋体" charset="-122"/>
                  </a:endParaRPr>
                </a:p>
              </p:txBody>
            </p:sp>
          </p:grpSp>
        </p:grpSp>
        <p:grpSp>
          <p:nvGrpSpPr>
            <p:cNvPr id="181337" name="Group 121"/>
            <p:cNvGrpSpPr>
              <a:grpSpLocks/>
            </p:cNvGrpSpPr>
            <p:nvPr/>
          </p:nvGrpSpPr>
          <p:grpSpPr bwMode="auto">
            <a:xfrm>
              <a:off x="4320" y="1940"/>
              <a:ext cx="316" cy="250"/>
              <a:chOff x="4320" y="1940"/>
              <a:chExt cx="316" cy="250"/>
            </a:xfrm>
          </p:grpSpPr>
          <p:sp>
            <p:nvSpPr>
              <p:cNvPr id="2147" name="Oval 122"/>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8" name="Line 123"/>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9" name="Line 124"/>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9" name="Rectangle 125"/>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1" name="Oval 126"/>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2" name="Rectangle 127"/>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52" name="Text Box 128"/>
              <p:cNvSpPr txBox="1">
                <a:spLocks noChangeArrowheads="1"/>
              </p:cNvSpPr>
              <p:nvPr/>
            </p:nvSpPr>
            <p:spPr bwMode="auto">
              <a:xfrm>
                <a:off x="4382" y="1940"/>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8" name="Group 129"/>
            <p:cNvGrpSpPr>
              <a:grpSpLocks/>
            </p:cNvGrpSpPr>
            <p:nvPr/>
          </p:nvGrpSpPr>
          <p:grpSpPr bwMode="auto">
            <a:xfrm>
              <a:off x="4596" y="2162"/>
              <a:ext cx="316" cy="250"/>
              <a:chOff x="4596" y="2162"/>
              <a:chExt cx="316" cy="250"/>
            </a:xfrm>
          </p:grpSpPr>
          <p:sp>
            <p:nvSpPr>
              <p:cNvPr id="2140" name="Oval 130"/>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1" name="Line 131"/>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2" name="Line 132"/>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2" name="Rectangle 133"/>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44" name="Oval 134"/>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5" name="Rectangle 135"/>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45" name="Text Box 136"/>
              <p:cNvSpPr txBox="1">
                <a:spLocks noChangeArrowheads="1"/>
              </p:cNvSpPr>
              <p:nvPr/>
            </p:nvSpPr>
            <p:spPr bwMode="auto">
              <a:xfrm>
                <a:off x="4652" y="2162"/>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grpSp>
      <p:graphicFrame>
        <p:nvGraphicFramePr>
          <p:cNvPr id="181251" name="Object 2"/>
          <p:cNvGraphicFramePr>
            <a:graphicFrameLocks noChangeAspect="1"/>
          </p:cNvGraphicFramePr>
          <p:nvPr/>
        </p:nvGraphicFramePr>
        <p:xfrm>
          <a:off x="7054850" y="3602038"/>
          <a:ext cx="668338" cy="530225"/>
        </p:xfrm>
        <a:graphic>
          <a:graphicData uri="http://schemas.openxmlformats.org/presentationml/2006/ole">
            <mc:AlternateContent xmlns:mc="http://schemas.openxmlformats.org/markup-compatibility/2006">
              <mc:Choice xmlns:v="urn:schemas-microsoft-com:vml" Requires="v">
                <p:oleObj spid="_x0000_s705803"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60203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1616075" y="4306888"/>
          <a:ext cx="668338" cy="530225"/>
        </p:xfrm>
        <a:graphic>
          <a:graphicData uri="http://schemas.openxmlformats.org/presentationml/2006/ole">
            <mc:AlternateContent xmlns:mc="http://schemas.openxmlformats.org/markup-compatibility/2006">
              <mc:Choice xmlns:v="urn:schemas-microsoft-com:vml" Requires="v">
                <p:oleObj spid="_x0000_s705804"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430688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4" name="Line 141"/>
          <p:cNvSpPr>
            <a:spLocks noChangeShapeType="1"/>
          </p:cNvSpPr>
          <p:nvPr/>
        </p:nvSpPr>
        <p:spPr bwMode="auto">
          <a:xfrm flipV="1">
            <a:off x="2254250" y="4327525"/>
            <a:ext cx="333375" cy="2286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55" name="Line 142"/>
          <p:cNvSpPr>
            <a:spLocks noChangeShapeType="1"/>
          </p:cNvSpPr>
          <p:nvPr/>
        </p:nvSpPr>
        <p:spPr bwMode="auto">
          <a:xfrm>
            <a:off x="6911975" y="3841750"/>
            <a:ext cx="209550" cy="666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55" name="Text Box 152"/>
          <p:cNvSpPr txBox="1">
            <a:spLocks noChangeArrowheads="1"/>
          </p:cNvSpPr>
          <p:nvPr/>
        </p:nvSpPr>
        <p:spPr bwMode="auto">
          <a:xfrm>
            <a:off x="2717800" y="1181100"/>
            <a:ext cx="426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border (exterior gateway) routers</a:t>
            </a:r>
          </a:p>
        </p:txBody>
      </p:sp>
      <p:sp>
        <p:nvSpPr>
          <p:cNvPr id="2057" name="Freeform 153"/>
          <p:cNvSpPr>
            <a:spLocks/>
          </p:cNvSpPr>
          <p:nvPr/>
        </p:nvSpPr>
        <p:spPr bwMode="auto">
          <a:xfrm>
            <a:off x="2420938" y="1709738"/>
            <a:ext cx="1162050" cy="666750"/>
          </a:xfrm>
          <a:custGeom>
            <a:avLst/>
            <a:gdLst>
              <a:gd name="T0" fmla="*/ 2147483647 w 732"/>
              <a:gd name="T1" fmla="*/ 0 h 420"/>
              <a:gd name="T2" fmla="*/ 2147483647 w 732"/>
              <a:gd name="T3" fmla="*/ 2147483647 h 420"/>
              <a:gd name="T4" fmla="*/ 2147483647 w 732"/>
              <a:gd name="T5" fmla="*/ 2147483647 h 420"/>
              <a:gd name="T6" fmla="*/ 0 w 732"/>
              <a:gd name="T7" fmla="*/ 2147483647 h 420"/>
              <a:gd name="T8" fmla="*/ 0 60000 65536"/>
              <a:gd name="T9" fmla="*/ 0 60000 65536"/>
              <a:gd name="T10" fmla="*/ 0 60000 65536"/>
              <a:gd name="T11" fmla="*/ 0 60000 65536"/>
              <a:gd name="T12" fmla="*/ 0 w 732"/>
              <a:gd name="T13" fmla="*/ 0 h 420"/>
              <a:gd name="T14" fmla="*/ 732 w 732"/>
              <a:gd name="T15" fmla="*/ 420 h 420"/>
            </a:gdLst>
            <a:ahLst/>
            <a:cxnLst>
              <a:cxn ang="T8">
                <a:pos x="T0" y="T1"/>
              </a:cxn>
              <a:cxn ang="T9">
                <a:pos x="T2" y="T3"/>
              </a:cxn>
              <a:cxn ang="T10">
                <a:pos x="T4" y="T5"/>
              </a:cxn>
              <a:cxn ang="T11">
                <a:pos x="T6" y="T7"/>
              </a:cxn>
            </a:cxnLst>
            <a:rect l="T12" t="T13" r="T14" b="T15"/>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8" name="Freeform 154"/>
          <p:cNvSpPr>
            <a:spLocks/>
          </p:cNvSpPr>
          <p:nvPr/>
        </p:nvSpPr>
        <p:spPr bwMode="auto">
          <a:xfrm>
            <a:off x="3435350" y="1738313"/>
            <a:ext cx="433388" cy="1209675"/>
          </a:xfrm>
          <a:custGeom>
            <a:avLst/>
            <a:gdLst>
              <a:gd name="T0" fmla="*/ 2147483647 w 273"/>
              <a:gd name="T1" fmla="*/ 0 h 762"/>
              <a:gd name="T2" fmla="*/ 2147483647 w 273"/>
              <a:gd name="T3" fmla="*/ 2147483647 h 762"/>
              <a:gd name="T4" fmla="*/ 2147483647 w 273"/>
              <a:gd name="T5" fmla="*/ 2147483647 h 762"/>
              <a:gd name="T6" fmla="*/ 0 w 273"/>
              <a:gd name="T7" fmla="*/ 2147483647 h 762"/>
              <a:gd name="T8" fmla="*/ 0 60000 65536"/>
              <a:gd name="T9" fmla="*/ 0 60000 65536"/>
              <a:gd name="T10" fmla="*/ 0 60000 65536"/>
              <a:gd name="T11" fmla="*/ 0 60000 65536"/>
              <a:gd name="T12" fmla="*/ 0 w 273"/>
              <a:gd name="T13" fmla="*/ 0 h 762"/>
              <a:gd name="T14" fmla="*/ 273 w 273"/>
              <a:gd name="T15" fmla="*/ 762 h 762"/>
            </a:gdLst>
            <a:ahLst/>
            <a:cxnLst>
              <a:cxn ang="T8">
                <a:pos x="T0" y="T1"/>
              </a:cxn>
              <a:cxn ang="T9">
                <a:pos x="T2" y="T3"/>
              </a:cxn>
              <a:cxn ang="T10">
                <a:pos x="T4" y="T5"/>
              </a:cxn>
              <a:cxn ang="T11">
                <a:pos x="T6" y="T7"/>
              </a:cxn>
            </a:cxnLst>
            <a:rect l="T12" t="T13" r="T14" b="T15"/>
            <a:pathLst>
              <a:path w="273" h="762">
                <a:moveTo>
                  <a:pt x="273" y="0"/>
                </a:moveTo>
                <a:cubicBezTo>
                  <a:pt x="262" y="92"/>
                  <a:pt x="234" y="513"/>
                  <a:pt x="207" y="554"/>
                </a:cubicBezTo>
                <a:cubicBezTo>
                  <a:pt x="180" y="596"/>
                  <a:pt x="129" y="214"/>
                  <a:pt x="109" y="249"/>
                </a:cubicBezTo>
                <a:cubicBezTo>
                  <a:pt x="89" y="283"/>
                  <a:pt x="23" y="655"/>
                  <a:pt x="0" y="762"/>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9" name="Freeform 155"/>
          <p:cNvSpPr>
            <a:spLocks/>
          </p:cNvSpPr>
          <p:nvPr/>
        </p:nvSpPr>
        <p:spPr bwMode="auto">
          <a:xfrm>
            <a:off x="4048125" y="1754188"/>
            <a:ext cx="420688" cy="1608137"/>
          </a:xfrm>
          <a:custGeom>
            <a:avLst/>
            <a:gdLst>
              <a:gd name="T0" fmla="*/ 0 w 265"/>
              <a:gd name="T1" fmla="*/ 0 h 1013"/>
              <a:gd name="T2" fmla="*/ 2147483647 w 265"/>
              <a:gd name="T3" fmla="*/ 2147483647 h 1013"/>
              <a:gd name="T4" fmla="*/ 2147483647 w 265"/>
              <a:gd name="T5" fmla="*/ 2147483647 h 1013"/>
              <a:gd name="T6" fmla="*/ 2147483647 w 265"/>
              <a:gd name="T7" fmla="*/ 2147483647 h 1013"/>
              <a:gd name="T8" fmla="*/ 0 60000 65536"/>
              <a:gd name="T9" fmla="*/ 0 60000 65536"/>
              <a:gd name="T10" fmla="*/ 0 60000 65536"/>
              <a:gd name="T11" fmla="*/ 0 60000 65536"/>
              <a:gd name="T12" fmla="*/ 0 w 265"/>
              <a:gd name="T13" fmla="*/ 0 h 1013"/>
              <a:gd name="T14" fmla="*/ 265 w 265"/>
              <a:gd name="T15" fmla="*/ 1013 h 1013"/>
            </a:gdLst>
            <a:ahLst/>
            <a:cxnLst>
              <a:cxn ang="T8">
                <a:pos x="T0" y="T1"/>
              </a:cxn>
              <a:cxn ang="T9">
                <a:pos x="T2" y="T3"/>
              </a:cxn>
              <a:cxn ang="T10">
                <a:pos x="T4" y="T5"/>
              </a:cxn>
              <a:cxn ang="T11">
                <a:pos x="T6" y="T7"/>
              </a:cxn>
            </a:cxnLst>
            <a:rect l="T12" t="T13" r="T14" b="T15"/>
            <a:pathLst>
              <a:path w="265" h="1013">
                <a:moveTo>
                  <a:pt x="0" y="0"/>
                </a:moveTo>
                <a:cubicBezTo>
                  <a:pt x="11" y="92"/>
                  <a:pt x="39" y="513"/>
                  <a:pt x="66" y="554"/>
                </a:cubicBezTo>
                <a:cubicBezTo>
                  <a:pt x="93" y="596"/>
                  <a:pt x="144" y="214"/>
                  <a:pt x="164" y="249"/>
                </a:cubicBezTo>
                <a:cubicBezTo>
                  <a:pt x="184" y="283"/>
                  <a:pt x="244" y="854"/>
                  <a:pt x="265" y="1013"/>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0" name="Freeform 156"/>
          <p:cNvSpPr>
            <a:spLocks/>
          </p:cNvSpPr>
          <p:nvPr/>
        </p:nvSpPr>
        <p:spPr bwMode="auto">
          <a:xfrm>
            <a:off x="4862513" y="1624013"/>
            <a:ext cx="982662" cy="865187"/>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1" name="Freeform 157"/>
          <p:cNvSpPr>
            <a:spLocks/>
          </p:cNvSpPr>
          <p:nvPr/>
        </p:nvSpPr>
        <p:spPr bwMode="auto">
          <a:xfrm flipV="1">
            <a:off x="3651250" y="4519613"/>
            <a:ext cx="549275" cy="1541462"/>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2" name="Freeform 158"/>
          <p:cNvSpPr>
            <a:spLocks/>
          </p:cNvSpPr>
          <p:nvPr/>
        </p:nvSpPr>
        <p:spPr bwMode="auto">
          <a:xfrm flipH="1" flipV="1">
            <a:off x="2667000" y="4394200"/>
            <a:ext cx="798513" cy="1687513"/>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181262" name="Text Box 159"/>
          <p:cNvSpPr txBox="1">
            <a:spLocks noChangeArrowheads="1"/>
          </p:cNvSpPr>
          <p:nvPr/>
        </p:nvSpPr>
        <p:spPr bwMode="auto">
          <a:xfrm>
            <a:off x="1660525" y="6127750"/>
            <a:ext cx="371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interior (gateway) routers</a:t>
            </a:r>
            <a:endParaRPr lang="en-US" altLang="zh-CN" sz="1600">
              <a:solidFill>
                <a:srgbClr val="000000"/>
              </a:solidFill>
              <a:ea typeface="宋体" charset="-122"/>
            </a:endParaRPr>
          </a:p>
        </p:txBody>
      </p:sp>
    </p:spTree>
    <p:extLst>
      <p:ext uri="{BB962C8B-B14F-4D97-AF65-F5344CB8AC3E}">
        <p14:creationId xmlns:p14="http://schemas.microsoft.com/office/powerpoint/2010/main" val="1896465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3200">
                <a:ea typeface="宋体" charset="-122"/>
              </a:rPr>
              <a:t>Summary: Internet Routing Architecture</a:t>
            </a:r>
            <a:endParaRPr lang="en-US" sz="3200"/>
          </a:p>
        </p:txBody>
      </p:sp>
      <p:sp>
        <p:nvSpPr>
          <p:cNvPr id="5" name="Content Placeholder 4"/>
          <p:cNvSpPr>
            <a:spLocks noGrp="1"/>
          </p:cNvSpPr>
          <p:nvPr>
            <p:ph idx="1"/>
          </p:nvPr>
        </p:nvSpPr>
        <p:spPr>
          <a:xfrm>
            <a:off x="549166" y="1446072"/>
            <a:ext cx="8353425" cy="4856163"/>
          </a:xfrm>
        </p:spPr>
        <p:txBody>
          <a:bodyPr/>
          <a:lstStyle/>
          <a:p>
            <a:pPr>
              <a:buFont typeface="Wingdings" pitchFamily="2" charset="2"/>
              <a:buChar char="q"/>
            </a:pPr>
            <a:r>
              <a:rPr lang="en-US" dirty="0"/>
              <a:t>Autonomous systems have flexibility to choose their own </a:t>
            </a:r>
            <a:r>
              <a:rPr lang="en-US" dirty="0" err="1"/>
              <a:t>intradomain</a:t>
            </a:r>
            <a:r>
              <a:rPr lang="en-US" dirty="0"/>
              <a:t> routing protocols</a:t>
            </a:r>
          </a:p>
          <a:p>
            <a:pPr lvl="1">
              <a:buFont typeface="Courier New" panose="02070309020205020404" pitchFamily="49" charset="0"/>
              <a:buChar char="o"/>
            </a:pPr>
            <a:r>
              <a:rPr lang="en-US" dirty="0"/>
              <a:t>allows autonomy</a:t>
            </a:r>
          </a:p>
          <a:p>
            <a:endParaRPr lang="en-US" dirty="0"/>
          </a:p>
          <a:p>
            <a:pPr>
              <a:buFont typeface="Wingdings" pitchFamily="2" charset="2"/>
              <a:buChar char="q"/>
            </a:pPr>
            <a:r>
              <a:rPr lang="en-US" dirty="0"/>
              <a:t>Only a small # of routers (gateways) from each AS in the </a:t>
            </a:r>
            <a:r>
              <a:rPr lang="en-US" dirty="0" err="1"/>
              <a:t>interdomain</a:t>
            </a:r>
            <a:r>
              <a:rPr lang="en-US" dirty="0"/>
              <a:t> level</a:t>
            </a:r>
          </a:p>
          <a:p>
            <a:pPr lvl="1">
              <a:buFont typeface="Courier New" panose="02070309020205020404" pitchFamily="49" charset="0"/>
              <a:buChar char="o"/>
            </a:pPr>
            <a:r>
              <a:rPr lang="en-US" dirty="0"/>
              <a:t>improves scalability</a:t>
            </a:r>
          </a:p>
          <a:p>
            <a:endParaRPr lang="en-US" dirty="0"/>
          </a:p>
          <a:p>
            <a:pPr>
              <a:buFont typeface="Wingdings" pitchFamily="2" charset="2"/>
              <a:buChar char="q"/>
            </a:pPr>
            <a:r>
              <a:rPr lang="en-US" dirty="0" err="1"/>
              <a:t>Interdomain</a:t>
            </a:r>
            <a:r>
              <a:rPr lang="en-US" dirty="0"/>
              <a:t> routing using AS topology instead of detailed topology</a:t>
            </a:r>
          </a:p>
          <a:p>
            <a:pPr lvl="1">
              <a:buFont typeface="Courier New" panose="02070309020205020404" pitchFamily="49" charset="0"/>
              <a:buChar char="o"/>
            </a:pPr>
            <a:r>
              <a:rPr lang="en-US" dirty="0"/>
              <a:t>improves scalability/privacy</a:t>
            </a:r>
          </a:p>
          <a:p>
            <a:endParaRPr lang="en-US" dirty="0"/>
          </a:p>
        </p:txBody>
      </p:sp>
      <p:sp>
        <p:nvSpPr>
          <p:cNvPr id="2" name="Slide Number Placeholder 1"/>
          <p:cNvSpPr>
            <a:spLocks noGrp="1"/>
          </p:cNvSpPr>
          <p:nvPr>
            <p:ph type="sldNum" sz="quarter" idx="10"/>
          </p:nvPr>
        </p:nvSpPr>
        <p:spPr/>
        <p:txBody>
          <a:bodyPr/>
          <a:lstStyle/>
          <a:p>
            <a:fld id="{908C2F51-A38B-A44D-9E69-2739398A7D19}" type="slidenum">
              <a:rPr lang="en-US" altLang="en-US" smtClean="0"/>
              <a:pPr/>
              <a:t>51</a:t>
            </a:fld>
            <a:endParaRPr lang="en-US" altLang="en-US" dirty="0"/>
          </a:p>
        </p:txBody>
      </p:sp>
    </p:spTree>
    <p:extLst>
      <p:ext uri="{BB962C8B-B14F-4D97-AF65-F5344CB8AC3E}">
        <p14:creationId xmlns:p14="http://schemas.microsoft.com/office/powerpoint/2010/main" val="35479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52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2000" dirty="0">
                <a:ea typeface=""/>
              </a:rPr>
              <a:t>Basic architecture</a:t>
            </a:r>
          </a:p>
          <a:p>
            <a:pPr marL="2171700" lvl="4" indent="-342900">
              <a:spcBef>
                <a:spcPct val="20000"/>
              </a:spcBef>
              <a:buClr>
                <a:srgbClr val="2D2DB9"/>
              </a:buClr>
              <a:buSzPct val="85000"/>
              <a:buFont typeface="Wingdings" charset="2"/>
              <a:buChar char="Ø"/>
            </a:pPr>
            <a:r>
              <a:rPr lang="en-US" altLang="en-US" sz="2000" i="1" dirty="0">
                <a:solidFill>
                  <a:srgbClr val="C00000"/>
                </a:solidFill>
                <a:ea typeface=""/>
              </a:rPr>
              <a:t>BGP (Border Gateway Protocol): The de facto Inter-domain routing standard </a:t>
            </a:r>
          </a:p>
        </p:txBody>
      </p:sp>
    </p:spTree>
    <p:extLst>
      <p:ext uri="{BB962C8B-B14F-4D97-AF65-F5344CB8AC3E}">
        <p14:creationId xmlns:p14="http://schemas.microsoft.com/office/powerpoint/2010/main" val="1718275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0"/>
            <a:r>
              <a:rPr lang="en-US" altLang="en-US" sz="3200" u="sng" dirty="0">
                <a:solidFill>
                  <a:srgbClr val="3333CC"/>
                </a:solidFill>
              </a:rPr>
              <a:t>BGP Basic Operations</a:t>
            </a:r>
            <a:endParaRPr lang="en-US" altLang="en-US" sz="1800" u="sng" dirty="0">
              <a:solidFill>
                <a:srgbClr val="3333CC"/>
              </a:solidFill>
            </a:endParaRPr>
          </a:p>
        </p:txBody>
      </p:sp>
      <p:sp>
        <p:nvSpPr>
          <p:cNvPr id="189442" name="Rectangle 5"/>
          <p:cNvSpPr>
            <a:spLocks noChangeArrowheads="1"/>
          </p:cNvSpPr>
          <p:nvPr/>
        </p:nvSpPr>
        <p:spPr bwMode="auto">
          <a:xfrm>
            <a:off x="533400" y="1636713"/>
            <a:ext cx="8297863" cy="453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en-US" dirty="0"/>
              <a:t>BGP is</a:t>
            </a:r>
            <a:r>
              <a:rPr lang="en-US" altLang="en-US" b="1" dirty="0">
                <a:solidFill>
                  <a:srgbClr val="FF0000"/>
                </a:solidFill>
              </a:rPr>
              <a:t> a Path Vector</a:t>
            </a:r>
            <a:r>
              <a:rPr lang="en-US" altLang="en-US" dirty="0">
                <a:solidFill>
                  <a:srgbClr val="000000"/>
                </a:solidFill>
              </a:rPr>
              <a:t>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s</a:t>
            </a:r>
            <a:r>
              <a:rPr lang="en-US" altLang="en-US" dirty="0">
                <a:solidFill>
                  <a:srgbClr val="000000"/>
                </a:solidFill>
              </a:rPr>
              <a:t>imilar to Distance Vector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a b</a:t>
            </a:r>
            <a:r>
              <a:rPr lang="en-US" altLang="en-US" dirty="0">
                <a:solidFill>
                  <a:srgbClr val="000000"/>
                </a:solidFill>
              </a:rPr>
              <a:t>order </a:t>
            </a:r>
            <a:r>
              <a:rPr lang="en-US" altLang="zh-CN" dirty="0">
                <a:solidFill>
                  <a:srgbClr val="000000"/>
                </a:solidFill>
                <a:ea typeface="宋体" charset="-122"/>
              </a:rPr>
              <a:t>g</a:t>
            </a:r>
            <a:r>
              <a:rPr lang="en-US" altLang="en-US" dirty="0">
                <a:solidFill>
                  <a:srgbClr val="000000"/>
                </a:solidFill>
              </a:rPr>
              <a:t>ateway send</a:t>
            </a:r>
            <a:r>
              <a:rPr lang="en-US" altLang="zh-CN" dirty="0">
                <a:solidFill>
                  <a:srgbClr val="000000"/>
                </a:solidFill>
                <a:ea typeface="宋体" charset="-122"/>
              </a:rPr>
              <a:t>s</a:t>
            </a:r>
            <a:r>
              <a:rPr lang="en-US" altLang="en-US" dirty="0">
                <a:solidFill>
                  <a:srgbClr val="000000"/>
                </a:solidFill>
              </a:rPr>
              <a:t> to a neighbor </a:t>
            </a:r>
            <a:r>
              <a:rPr lang="en-US" altLang="en-US" i="1" dirty="0">
                <a:solidFill>
                  <a:srgbClr val="FF0000"/>
                </a:solidFill>
              </a:rPr>
              <a:t>entire path</a:t>
            </a:r>
            <a:r>
              <a:rPr lang="en-US" altLang="en-US" dirty="0">
                <a:solidFill>
                  <a:srgbClr val="000000"/>
                </a:solidFill>
              </a:rPr>
              <a:t> (i.e</a:t>
            </a:r>
            <a:r>
              <a:rPr lang="en-US" altLang="zh-CN" dirty="0">
                <a:solidFill>
                  <a:srgbClr val="000000"/>
                </a:solidFill>
                <a:ea typeface="宋体" charset="-122"/>
              </a:rPr>
              <a:t>.</a:t>
            </a:r>
            <a:r>
              <a:rPr lang="en-US" altLang="en-US" dirty="0">
                <a:solidFill>
                  <a:srgbClr val="000000"/>
                </a:solidFill>
              </a:rPr>
              <a:t>, </a:t>
            </a:r>
            <a:r>
              <a:rPr lang="en-US" altLang="zh-CN" dirty="0">
                <a:solidFill>
                  <a:srgbClr val="FF0000"/>
                </a:solidFill>
                <a:ea typeface="宋体" charset="-122"/>
              </a:rPr>
              <a:t>a </a:t>
            </a:r>
            <a:r>
              <a:rPr lang="en-US" altLang="en-US" dirty="0">
                <a:solidFill>
                  <a:srgbClr val="FF0000"/>
                </a:solidFill>
              </a:rPr>
              <a:t>sequence of AS</a:t>
            </a:r>
            <a:r>
              <a:rPr lang="en-US" altLang="en-US" dirty="0">
                <a:solidFill>
                  <a:srgbClr val="FF0000"/>
                </a:solidFill>
                <a:ea typeface="宋体" charset="-122"/>
              </a:rPr>
              <a:t>N</a:t>
            </a:r>
            <a:r>
              <a:rPr lang="en-US" altLang="en-US" dirty="0">
                <a:solidFill>
                  <a:srgbClr val="FF0000"/>
                </a:solidFill>
              </a:rPr>
              <a:t>s</a:t>
            </a:r>
            <a:r>
              <a:rPr lang="en-US" altLang="en-US" dirty="0">
                <a:solidFill>
                  <a:srgbClr val="000000"/>
                </a:solidFill>
              </a:rPr>
              <a:t>) to </a:t>
            </a:r>
            <a:r>
              <a:rPr lang="en-US" altLang="zh-CN" dirty="0">
                <a:solidFill>
                  <a:srgbClr val="000000"/>
                </a:solidFill>
                <a:ea typeface="宋体" charset="-122"/>
              </a:rPr>
              <a:t>a </a:t>
            </a:r>
            <a:r>
              <a:rPr lang="en-US" altLang="en-US" dirty="0">
                <a:solidFill>
                  <a:srgbClr val="000000"/>
                </a:solidFill>
              </a:rPr>
              <a:t>destination</a:t>
            </a:r>
            <a:r>
              <a:rPr lang="en-US" altLang="zh-CN" dirty="0">
                <a:solidFill>
                  <a:srgbClr val="000000"/>
                </a:solidFill>
                <a:ea typeface="宋体" charset="-122"/>
              </a:rPr>
              <a:t>, e.g.,</a:t>
            </a:r>
          </a:p>
          <a:p>
            <a:pPr lvl="2">
              <a:spcBef>
                <a:spcPct val="20000"/>
              </a:spcBef>
              <a:buFontTx/>
              <a:buChar char="•"/>
            </a:pPr>
            <a:r>
              <a:rPr lang="en-US" altLang="zh-CN" sz="2000" dirty="0">
                <a:solidFill>
                  <a:srgbClr val="000000"/>
                </a:solidFill>
                <a:ea typeface="宋体" charset="-122"/>
              </a:rPr>
              <a:t>g</a:t>
            </a:r>
            <a:r>
              <a:rPr lang="en-US" altLang="en-US" sz="2000" dirty="0">
                <a:solidFill>
                  <a:srgbClr val="000000"/>
                </a:solidFill>
              </a:rPr>
              <a:t>ateway X sends to </a:t>
            </a:r>
            <a:r>
              <a:rPr lang="en-US" altLang="zh-CN" sz="2000" dirty="0">
                <a:solidFill>
                  <a:srgbClr val="000000"/>
                </a:solidFill>
                <a:ea typeface="宋体" charset="-122"/>
              </a:rPr>
              <a:t>neighbor N</a:t>
            </a:r>
            <a:r>
              <a:rPr lang="en-US" altLang="en-US" sz="2000" dirty="0">
                <a:solidFill>
                  <a:srgbClr val="000000"/>
                </a:solidFill>
              </a:rPr>
              <a:t> its path to </a:t>
            </a:r>
            <a:r>
              <a:rPr lang="en-US" altLang="en-US" sz="2000" dirty="0" err="1">
                <a:solidFill>
                  <a:srgbClr val="000000"/>
                </a:solidFill>
              </a:rPr>
              <a:t>dest</a:t>
            </a:r>
            <a:r>
              <a:rPr lang="en-US" altLang="en-US" sz="2000" dirty="0">
                <a:solidFill>
                  <a:srgbClr val="000000"/>
                </a:solidFill>
              </a:rPr>
              <a:t>. Z:</a:t>
            </a:r>
          </a:p>
          <a:p>
            <a:pPr>
              <a:spcBef>
                <a:spcPct val="20000"/>
              </a:spcBef>
              <a:buClr>
                <a:srgbClr val="3333CC"/>
              </a:buClr>
              <a:buSzPct val="85000"/>
              <a:buFont typeface="ZapfDingbats" charset="0"/>
              <a:buNone/>
            </a:pPr>
            <a:r>
              <a:rPr lang="en-US" altLang="en-US" sz="2800" dirty="0">
                <a:solidFill>
                  <a:srgbClr val="000000"/>
                </a:solidFill>
              </a:rPr>
              <a:t>                path (X,Z) = X,Y1,Y2,Y3,…,Z</a:t>
            </a:r>
          </a:p>
          <a:p>
            <a:pPr>
              <a:spcBef>
                <a:spcPct val="20000"/>
              </a:spcBef>
              <a:buClr>
                <a:srgbClr val="3333CC"/>
              </a:buClr>
              <a:buSzPct val="85000"/>
              <a:buFont typeface="ZapfDingbats" charset="0"/>
              <a:buNone/>
            </a:pPr>
            <a:endParaRPr lang="en-US" altLang="en-US" sz="2800" dirty="0">
              <a:solidFill>
                <a:srgbClr val="000000"/>
              </a:solidFill>
            </a:endParaRPr>
          </a:p>
          <a:p>
            <a:pPr marL="800100" lvl="1" indent="-342900">
              <a:spcBef>
                <a:spcPct val="20000"/>
              </a:spcBef>
              <a:buClr>
                <a:srgbClr val="3333CC"/>
              </a:buClr>
              <a:buSzPct val="75000"/>
              <a:buFont typeface="Courier New" panose="02070309020205020404" pitchFamily="49" charset="0"/>
              <a:buChar char="o"/>
            </a:pPr>
            <a:r>
              <a:rPr lang="en-US" altLang="en-US" dirty="0">
                <a:solidFill>
                  <a:srgbClr val="000000"/>
                </a:solidFill>
              </a:rPr>
              <a:t>if </a:t>
            </a:r>
            <a:r>
              <a:rPr lang="en-US" altLang="zh-CN" dirty="0">
                <a:solidFill>
                  <a:srgbClr val="000000"/>
                </a:solidFill>
                <a:ea typeface="宋体" charset="-122"/>
              </a:rPr>
              <a:t>N</a:t>
            </a:r>
            <a:r>
              <a:rPr lang="en-US" altLang="en-US" dirty="0">
                <a:solidFill>
                  <a:srgbClr val="000000"/>
                </a:solidFill>
              </a:rPr>
              <a:t> selects path(X, Z) advertised by X, then:</a:t>
            </a:r>
            <a:br>
              <a:rPr lang="en-US" altLang="zh-CN" dirty="0">
                <a:solidFill>
                  <a:srgbClr val="000000"/>
                </a:solidFill>
                <a:ea typeface="宋体" charset="-122"/>
              </a:rPr>
            </a:br>
            <a:r>
              <a:rPr lang="en-US" altLang="zh-CN" dirty="0">
                <a:solidFill>
                  <a:srgbClr val="000000"/>
                </a:solidFill>
                <a:ea typeface="宋体" charset="-122"/>
              </a:rPr>
              <a:t>         p</a:t>
            </a:r>
            <a:r>
              <a:rPr lang="en-US" altLang="en-US" dirty="0">
                <a:solidFill>
                  <a:srgbClr val="000000"/>
                </a:solidFill>
              </a:rPr>
              <a:t>ath (</a:t>
            </a:r>
            <a:r>
              <a:rPr lang="en-US" altLang="zh-CN" dirty="0">
                <a:solidFill>
                  <a:srgbClr val="000000"/>
                </a:solidFill>
                <a:ea typeface="宋体" charset="-122"/>
              </a:rPr>
              <a:t>N</a:t>
            </a:r>
            <a:r>
              <a:rPr lang="en-US" altLang="en-US" dirty="0">
                <a:solidFill>
                  <a:srgbClr val="000000"/>
                </a:solidFill>
              </a:rPr>
              <a:t>,Z) = </a:t>
            </a:r>
            <a:r>
              <a:rPr lang="en-US" altLang="zh-CN" dirty="0">
                <a:solidFill>
                  <a:srgbClr val="000000"/>
                </a:solidFill>
                <a:ea typeface="宋体" charset="-122"/>
              </a:rPr>
              <a:t>N</a:t>
            </a:r>
            <a:r>
              <a:rPr lang="en-US" altLang="en-US" dirty="0">
                <a:solidFill>
                  <a:srgbClr val="000000"/>
                </a:solidFill>
              </a:rPr>
              <a:t>, path (X,Z)</a:t>
            </a:r>
          </a:p>
        </p:txBody>
      </p:sp>
      <p:sp>
        <p:nvSpPr>
          <p:cNvPr id="189443" name="Oval 6"/>
          <p:cNvSpPr>
            <a:spLocks noChangeArrowheads="1"/>
          </p:cNvSpPr>
          <p:nvPr/>
        </p:nvSpPr>
        <p:spPr bwMode="auto">
          <a:xfrm>
            <a:off x="7450138" y="6094413"/>
            <a:ext cx="352425" cy="319087"/>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X</a:t>
            </a:r>
          </a:p>
        </p:txBody>
      </p:sp>
      <p:sp>
        <p:nvSpPr>
          <p:cNvPr id="189444" name="Oval 7"/>
          <p:cNvSpPr>
            <a:spLocks noChangeArrowheads="1"/>
          </p:cNvSpPr>
          <p:nvPr/>
        </p:nvSpPr>
        <p:spPr bwMode="auto">
          <a:xfrm>
            <a:off x="6523038" y="6092825"/>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a:t>
            </a:r>
            <a:endParaRPr lang="en-US" altLang="en-US" sz="1800">
              <a:solidFill>
                <a:srgbClr val="000000"/>
              </a:solidFill>
            </a:endParaRPr>
          </a:p>
        </p:txBody>
      </p:sp>
      <p:sp>
        <p:nvSpPr>
          <p:cNvPr id="189445" name="Oval 8"/>
          <p:cNvSpPr>
            <a:spLocks noChangeArrowheads="1"/>
          </p:cNvSpPr>
          <p:nvPr/>
        </p:nvSpPr>
        <p:spPr bwMode="auto">
          <a:xfrm>
            <a:off x="8561388" y="5575300"/>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Z</a:t>
            </a:r>
          </a:p>
        </p:txBody>
      </p:sp>
      <p:sp>
        <p:nvSpPr>
          <p:cNvPr id="189446" name="Line 9"/>
          <p:cNvSpPr>
            <a:spLocks noChangeShapeType="1"/>
          </p:cNvSpPr>
          <p:nvPr/>
        </p:nvSpPr>
        <p:spPr bwMode="auto">
          <a:xfrm flipV="1">
            <a:off x="7791450" y="5829300"/>
            <a:ext cx="803275" cy="319088"/>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89447" name="Line 10"/>
          <p:cNvSpPr>
            <a:spLocks noChangeShapeType="1"/>
          </p:cNvSpPr>
          <p:nvPr/>
        </p:nvSpPr>
        <p:spPr bwMode="auto">
          <a:xfrm>
            <a:off x="6877050" y="6259513"/>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9" name="Slide Number Placeholder 1"/>
          <p:cNvSpPr>
            <a:spLocks noGrp="1"/>
          </p:cNvSpPr>
          <p:nvPr>
            <p:ph type="sldNum" sz="quarter" idx="10"/>
          </p:nvPr>
        </p:nvSpPr>
        <p:spPr>
          <a:xfrm>
            <a:off x="8461375" y="6565900"/>
            <a:ext cx="425450" cy="292100"/>
          </a:xfrm>
        </p:spPr>
        <p:txBody>
          <a:bodyPr/>
          <a:lstStyle/>
          <a:p>
            <a:r>
              <a:rPr lang="en-US" altLang="en-US" dirty="0"/>
              <a:t>18</a:t>
            </a:r>
          </a:p>
        </p:txBody>
      </p:sp>
    </p:spTree>
    <p:extLst>
      <p:ext uri="{BB962C8B-B14F-4D97-AF65-F5344CB8AC3E}">
        <p14:creationId xmlns:p14="http://schemas.microsoft.com/office/powerpoint/2010/main" val="1484191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ChangeArrowheads="1"/>
          </p:cNvSpPr>
          <p:nvPr/>
        </p:nvSpPr>
        <p:spPr bwMode="auto">
          <a:xfrm>
            <a:off x="261938"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Basic Operations</a:t>
            </a:r>
          </a:p>
        </p:txBody>
      </p:sp>
      <p:sp>
        <p:nvSpPr>
          <p:cNvPr id="191490" name="Oval 3"/>
          <p:cNvSpPr>
            <a:spLocks noChangeArrowheads="1"/>
          </p:cNvSpPr>
          <p:nvPr/>
        </p:nvSpPr>
        <p:spPr bwMode="auto">
          <a:xfrm>
            <a:off x="330200" y="13208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1" name="Rectangle 4"/>
          <p:cNvSpPr>
            <a:spLocks noChangeArrowheads="1"/>
          </p:cNvSpPr>
          <p:nvPr/>
        </p:nvSpPr>
        <p:spPr bwMode="auto">
          <a:xfrm>
            <a:off x="669925" y="1508125"/>
            <a:ext cx="321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Establish session on</a:t>
            </a:r>
          </a:p>
          <a:p>
            <a:r>
              <a:rPr lang="en-US" altLang="zh-CN" b="1">
                <a:solidFill>
                  <a:srgbClr val="000000"/>
                </a:solidFill>
                <a:latin typeface="Arial" charset="0"/>
                <a:ea typeface="宋体" charset="-122"/>
              </a:rPr>
              <a:t>     TCP port 179</a:t>
            </a:r>
          </a:p>
        </p:txBody>
      </p:sp>
      <p:sp>
        <p:nvSpPr>
          <p:cNvPr id="191492" name="Oval 5"/>
          <p:cNvSpPr>
            <a:spLocks noChangeArrowheads="1"/>
          </p:cNvSpPr>
          <p:nvPr/>
        </p:nvSpPr>
        <p:spPr bwMode="auto">
          <a:xfrm>
            <a:off x="406400" y="33782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3" name="Oval 6"/>
          <p:cNvSpPr>
            <a:spLocks noChangeArrowheads="1"/>
          </p:cNvSpPr>
          <p:nvPr/>
        </p:nvSpPr>
        <p:spPr bwMode="auto">
          <a:xfrm rot="-2160000">
            <a:off x="3770313" y="5295900"/>
            <a:ext cx="917575" cy="533400"/>
          </a:xfrm>
          <a:prstGeom prst="ellipse">
            <a:avLst/>
          </a:prstGeom>
          <a:solidFill>
            <a:schemeClr val="bg1"/>
          </a:solidFill>
          <a:ln w="762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4" name="Rectangle 7"/>
          <p:cNvSpPr>
            <a:spLocks noChangeArrowheads="1"/>
          </p:cNvSpPr>
          <p:nvPr/>
        </p:nvSpPr>
        <p:spPr bwMode="auto">
          <a:xfrm>
            <a:off x="762000" y="3505200"/>
            <a:ext cx="2836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zh-CN" altLang="en-US" b="1">
                <a:solidFill>
                  <a:srgbClr val="000000"/>
                </a:solidFill>
                <a:latin typeface="Arial" charset="0"/>
                <a:ea typeface="宋体" charset="-122"/>
              </a:rPr>
              <a:t>    </a:t>
            </a:r>
            <a:r>
              <a:rPr lang="en-US" altLang="zh-CN" b="1">
                <a:solidFill>
                  <a:srgbClr val="000000"/>
                </a:solidFill>
                <a:latin typeface="Arial" charset="0"/>
                <a:ea typeface="宋体" charset="-122"/>
              </a:rPr>
              <a:t>Exchange all</a:t>
            </a:r>
          </a:p>
          <a:p>
            <a:pPr algn="ctr"/>
            <a:r>
              <a:rPr lang="en-US" altLang="zh-CN" b="1">
                <a:solidFill>
                  <a:srgbClr val="000000"/>
                </a:solidFill>
                <a:latin typeface="Arial" charset="0"/>
                <a:ea typeface="宋体" charset="-122"/>
              </a:rPr>
              <a:t>        active routes </a:t>
            </a:r>
          </a:p>
        </p:txBody>
      </p:sp>
      <p:sp>
        <p:nvSpPr>
          <p:cNvPr id="191495" name="Oval 8"/>
          <p:cNvSpPr>
            <a:spLocks noChangeArrowheads="1"/>
          </p:cNvSpPr>
          <p:nvPr/>
        </p:nvSpPr>
        <p:spPr bwMode="auto">
          <a:xfrm>
            <a:off x="406400" y="53975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6" name="Rectangle 9"/>
          <p:cNvSpPr>
            <a:spLocks noChangeArrowheads="1"/>
          </p:cNvSpPr>
          <p:nvPr/>
        </p:nvSpPr>
        <p:spPr bwMode="auto">
          <a:xfrm>
            <a:off x="641350" y="5668963"/>
            <a:ext cx="341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Exchange incremental</a:t>
            </a:r>
          </a:p>
          <a:p>
            <a:r>
              <a:rPr lang="en-US" altLang="zh-CN" b="1">
                <a:solidFill>
                  <a:srgbClr val="000000"/>
                </a:solidFill>
                <a:latin typeface="Arial" charset="0"/>
                <a:ea typeface="宋体" charset="-122"/>
              </a:rPr>
              <a:t>           updates</a:t>
            </a:r>
          </a:p>
        </p:txBody>
      </p:sp>
      <p:sp>
        <p:nvSpPr>
          <p:cNvPr id="191497" name="Line 10"/>
          <p:cNvSpPr>
            <a:spLocks noChangeShapeType="1"/>
          </p:cNvSpPr>
          <p:nvPr/>
        </p:nvSpPr>
        <p:spPr bwMode="auto">
          <a:xfrm>
            <a:off x="5973763" y="2528888"/>
            <a:ext cx="1279525" cy="1527175"/>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pic>
        <p:nvPicPr>
          <p:cNvPr id="19149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31925"/>
            <a:ext cx="2246313"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9"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2306638"/>
            <a:ext cx="83978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0"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3678238"/>
            <a:ext cx="2246312"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1"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3743325"/>
            <a:ext cx="841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02" name="Rectangle 15"/>
          <p:cNvSpPr>
            <a:spLocks noChangeArrowheads="1"/>
          </p:cNvSpPr>
          <p:nvPr/>
        </p:nvSpPr>
        <p:spPr bwMode="auto">
          <a:xfrm>
            <a:off x="4760913" y="1557338"/>
            <a:ext cx="87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AS1</a:t>
            </a:r>
          </a:p>
        </p:txBody>
      </p:sp>
      <p:sp>
        <p:nvSpPr>
          <p:cNvPr id="191503" name="Rectangle 16"/>
          <p:cNvSpPr>
            <a:spLocks noChangeArrowheads="1"/>
          </p:cNvSpPr>
          <p:nvPr/>
        </p:nvSpPr>
        <p:spPr bwMode="auto">
          <a:xfrm>
            <a:off x="7405688" y="42513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AS2</a:t>
            </a:r>
          </a:p>
        </p:txBody>
      </p:sp>
      <p:sp>
        <p:nvSpPr>
          <p:cNvPr id="191504" name="Line 17"/>
          <p:cNvSpPr>
            <a:spLocks noChangeShapeType="1"/>
          </p:cNvSpPr>
          <p:nvPr/>
        </p:nvSpPr>
        <p:spPr bwMode="auto">
          <a:xfrm>
            <a:off x="2209800" y="24384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5" name="Line 18"/>
          <p:cNvSpPr>
            <a:spLocks noChangeShapeType="1"/>
          </p:cNvSpPr>
          <p:nvPr/>
        </p:nvSpPr>
        <p:spPr bwMode="auto">
          <a:xfrm>
            <a:off x="2209800" y="44958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6" name="Line 19"/>
          <p:cNvSpPr>
            <a:spLocks noChangeShapeType="1"/>
          </p:cNvSpPr>
          <p:nvPr/>
        </p:nvSpPr>
        <p:spPr bwMode="auto">
          <a:xfrm flipH="1">
            <a:off x="3749675" y="5476875"/>
            <a:ext cx="196850" cy="32385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7" name="Rectangle 20"/>
          <p:cNvSpPr>
            <a:spLocks noChangeArrowheads="1"/>
          </p:cNvSpPr>
          <p:nvPr/>
        </p:nvSpPr>
        <p:spPr bwMode="auto">
          <a:xfrm>
            <a:off x="4632325" y="5287963"/>
            <a:ext cx="432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b="1">
                <a:solidFill>
                  <a:srgbClr val="3333CC"/>
                </a:solidFill>
                <a:latin typeface="Arial" charset="0"/>
                <a:ea typeface="宋体" charset="-122"/>
              </a:rPr>
              <a:t>while (connection is ALIVE) </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exchange UPDATE message</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select best available route</a:t>
            </a:r>
          </a:p>
          <a:p>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if route changes, export to neigh.</a:t>
            </a:r>
          </a:p>
        </p:txBody>
      </p:sp>
      <p:sp>
        <p:nvSpPr>
          <p:cNvPr id="191508" name="Rectangle 21"/>
          <p:cNvSpPr>
            <a:spLocks noChangeArrowheads="1"/>
          </p:cNvSpPr>
          <p:nvPr/>
        </p:nvSpPr>
        <p:spPr bwMode="auto">
          <a:xfrm>
            <a:off x="6613525" y="2909888"/>
            <a:ext cx="2379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BGP session</a:t>
            </a:r>
          </a:p>
        </p:txBody>
      </p:sp>
      <p:pic>
        <p:nvPicPr>
          <p:cNvPr id="22" name="Picture 53" descr="h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363" y="-20638"/>
            <a:ext cx="2139950" cy="114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1"/>
          <p:cNvSpPr>
            <a:spLocks noGrp="1"/>
          </p:cNvSpPr>
          <p:nvPr>
            <p:ph type="sldNum" sz="quarter" idx="10"/>
          </p:nvPr>
        </p:nvSpPr>
        <p:spPr>
          <a:xfrm>
            <a:off x="8461375" y="6565900"/>
            <a:ext cx="425450" cy="292100"/>
          </a:xfrm>
        </p:spPr>
        <p:txBody>
          <a:bodyPr/>
          <a:lstStyle/>
          <a:p>
            <a:r>
              <a:rPr lang="en-US" altLang="en-US" dirty="0"/>
              <a:t>19</a:t>
            </a:r>
          </a:p>
        </p:txBody>
      </p:sp>
    </p:spTree>
    <p:extLst>
      <p:ext uri="{BB962C8B-B14F-4D97-AF65-F5344CB8AC3E}">
        <p14:creationId xmlns:p14="http://schemas.microsoft.com/office/powerpoint/2010/main" val="1119216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altLang="zh-CN" sz="3600">
                <a:ea typeface="宋体" charset="-122"/>
              </a:rPr>
              <a:t>BGP Messages</a:t>
            </a:r>
            <a:endParaRPr lang="en-US" altLang="zh-CN" sz="2800">
              <a:ea typeface="宋体" charset="-122"/>
            </a:endParaRPr>
          </a:p>
        </p:txBody>
      </p:sp>
      <p:sp>
        <p:nvSpPr>
          <p:cNvPr id="193538" name="Rectangle 3"/>
          <p:cNvSpPr>
            <a:spLocks noGrp="1" noChangeArrowheads="1"/>
          </p:cNvSpPr>
          <p:nvPr>
            <p:ph type="body" idx="1"/>
          </p:nvPr>
        </p:nvSpPr>
        <p:spPr>
          <a:xfrm>
            <a:off x="533400" y="1524000"/>
            <a:ext cx="8229600" cy="5029200"/>
          </a:xfrm>
        </p:spPr>
        <p:txBody>
          <a:bodyPr/>
          <a:lstStyle/>
          <a:p>
            <a:pPr>
              <a:lnSpc>
                <a:spcPct val="90000"/>
              </a:lnSpc>
              <a:buFont typeface="Wingdings" pitchFamily="2" charset="2"/>
              <a:buChar char="q"/>
            </a:pPr>
            <a:r>
              <a:rPr lang="en-US" altLang="zh-CN" sz="2400" dirty="0">
                <a:ea typeface="宋体" charset="-122"/>
              </a:rPr>
              <a:t>Four types of messages</a:t>
            </a: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OPEN:</a:t>
            </a:r>
            <a:r>
              <a:rPr lang="en-US" altLang="zh-CN" dirty="0">
                <a:ea typeface="宋体" charset="-122"/>
              </a:rPr>
              <a:t> opens TCP connection to peer and authenticates sender</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UPDATE:</a:t>
            </a:r>
            <a:r>
              <a:rPr lang="en-US" altLang="zh-CN" dirty="0">
                <a:ea typeface="宋体" charset="-122"/>
              </a:rPr>
              <a:t> advertises new path (or withdraws old)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KEEPALIVE</a:t>
            </a:r>
            <a:r>
              <a:rPr lang="en-US" altLang="zh-CN" dirty="0">
                <a:ea typeface="宋体" charset="-122"/>
              </a:rPr>
              <a:t> keeps connection alive in absence of UPDATES; also ACKs OPEN request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NOTIFICATION:</a:t>
            </a:r>
            <a:r>
              <a:rPr lang="en-US" altLang="zh-CN" dirty="0">
                <a:ea typeface="宋体" charset="-122"/>
              </a:rPr>
              <a:t> reports errors in previous </a:t>
            </a:r>
            <a:r>
              <a:rPr lang="en-US" altLang="zh-CN" dirty="0" err="1">
                <a:ea typeface="宋体" charset="-122"/>
              </a:rPr>
              <a:t>msg</a:t>
            </a:r>
            <a:r>
              <a:rPr lang="en-US" altLang="zh-CN" dirty="0">
                <a:ea typeface="宋体" charset="-122"/>
              </a:rPr>
              <a:t>; also used to close connection</a:t>
            </a:r>
            <a:endParaRPr lang="en-US" altLang="zh-CN" sz="2800" dirty="0">
              <a:ea typeface="宋体" charset="-122"/>
            </a:endParaRPr>
          </a:p>
        </p:txBody>
      </p:sp>
      <p:sp>
        <p:nvSpPr>
          <p:cNvPr id="4" name="Slide Number Placeholder 1"/>
          <p:cNvSpPr>
            <a:spLocks noGrp="1"/>
          </p:cNvSpPr>
          <p:nvPr>
            <p:ph type="sldNum" sz="quarter" idx="10"/>
          </p:nvPr>
        </p:nvSpPr>
        <p:spPr>
          <a:xfrm>
            <a:off x="8461375" y="6565900"/>
            <a:ext cx="425450" cy="292100"/>
          </a:xfrm>
        </p:spPr>
        <p:txBody>
          <a:bodyPr/>
          <a:lstStyle/>
          <a:p>
            <a:r>
              <a:rPr lang="en-US" altLang="en-US" dirty="0"/>
              <a:t>20</a:t>
            </a:r>
          </a:p>
        </p:txBody>
      </p:sp>
    </p:spTree>
    <p:extLst>
      <p:ext uri="{BB962C8B-B14F-4D97-AF65-F5344CB8AC3E}">
        <p14:creationId xmlns:p14="http://schemas.microsoft.com/office/powerpoint/2010/main" val="196834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56</a:t>
            </a:fld>
            <a:endParaRPr lang="en-US" altLang="en-US" sz="1400" dirty="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BGP as a policy routing framework (control </a:t>
            </a:r>
            <a:r>
              <a:rPr lang="en-US" altLang="en-US" sz="1800" i="1" dirty="0" err="1">
                <a:solidFill>
                  <a:srgbClr val="C00000"/>
                </a:solidFill>
                <a:ea typeface=""/>
              </a:rPr>
              <a:t>interdomain</a:t>
            </a:r>
            <a:r>
              <a:rPr lang="en-US" altLang="en-US" sz="1800" i="1" dirty="0">
                <a:solidFill>
                  <a:srgbClr val="C00000"/>
                </a:solidFill>
                <a:ea typeface=""/>
              </a:rPr>
              <a:t> routes)</a:t>
            </a:r>
          </a:p>
        </p:txBody>
      </p:sp>
    </p:spTree>
    <p:extLst>
      <p:ext uri="{BB962C8B-B14F-4D97-AF65-F5344CB8AC3E}">
        <p14:creationId xmlns:p14="http://schemas.microsoft.com/office/powerpoint/2010/main" val="767321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ChangeArrowheads="1"/>
          </p:cNvSpPr>
          <p:nvPr/>
        </p:nvSpPr>
        <p:spPr bwMode="auto">
          <a:xfrm>
            <a:off x="441324" y="158750"/>
            <a:ext cx="82010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Policy Routing Framework:</a:t>
            </a:r>
          </a:p>
          <a:p>
            <a:r>
              <a:rPr lang="en-US" altLang="zh-CN" sz="3600" u="sng" dirty="0">
                <a:solidFill>
                  <a:srgbClr val="3333CC"/>
                </a:solidFill>
                <a:ea typeface="宋体" charset="-122"/>
              </a:rPr>
              <a:t>Label Route Information Sources</a:t>
            </a:r>
          </a:p>
        </p:txBody>
      </p:sp>
      <p:sp>
        <p:nvSpPr>
          <p:cNvPr id="16387" name="Rectangle 3"/>
          <p:cNvSpPr>
            <a:spLocks noChangeArrowheads="1"/>
          </p:cNvSpPr>
          <p:nvPr/>
        </p:nvSpPr>
        <p:spPr bwMode="auto">
          <a:xfrm>
            <a:off x="3514726" y="1371600"/>
            <a:ext cx="5395912" cy="5272088"/>
          </a:xfrm>
          <a:prstGeom prst="rect">
            <a:avLst/>
          </a:prstGeom>
          <a:solidFill>
            <a:schemeClr val="folHlink"/>
          </a:solidFill>
          <a:ln w="12700">
            <a:solidFill>
              <a:schemeClr val="bg2"/>
            </a:solidFill>
            <a:miter lim="800000"/>
            <a:headEnd/>
            <a:tailEnd/>
          </a:ln>
        </p:spPr>
        <p:txBody>
          <a:bodyPr wrap="none" anchor="ctr"/>
          <a:lstStyle/>
          <a:p>
            <a:pPr>
              <a:defRPr/>
            </a:pPr>
            <a:endParaRPr lang="en-US">
              <a:solidFill>
                <a:srgbClr val="000000"/>
              </a:solidFill>
              <a:ea typeface="ＭＳ Ｐゴシック" charset="0"/>
            </a:endParaRPr>
          </a:p>
        </p:txBody>
      </p:sp>
      <p:sp>
        <p:nvSpPr>
          <p:cNvPr id="16388" name="Line 4"/>
          <p:cNvSpPr>
            <a:spLocks noChangeShapeType="1"/>
          </p:cNvSpPr>
          <p:nvPr/>
        </p:nvSpPr>
        <p:spPr bwMode="auto">
          <a:xfrm>
            <a:off x="1373188" y="1830388"/>
            <a:ext cx="455612" cy="1903412"/>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89" name="Rectangle 5"/>
          <p:cNvSpPr>
            <a:spLocks noChangeArrowheads="1"/>
          </p:cNvSpPr>
          <p:nvPr/>
        </p:nvSpPr>
        <p:spPr bwMode="auto">
          <a:xfrm>
            <a:off x="4001810" y="5715000"/>
            <a:ext cx="3880945"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49" name="Rectangle 6"/>
          <p:cNvSpPr>
            <a:spLocks noChangeArrowheads="1"/>
          </p:cNvSpPr>
          <p:nvPr/>
        </p:nvSpPr>
        <p:spPr bwMode="auto">
          <a:xfrm>
            <a:off x="4032563" y="5775325"/>
            <a:ext cx="39818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Forwarding Information Base (FIB)</a:t>
            </a:r>
          </a:p>
        </p:txBody>
      </p:sp>
      <p:sp>
        <p:nvSpPr>
          <p:cNvPr id="16391" name="Line 7"/>
          <p:cNvSpPr>
            <a:spLocks noChangeShapeType="1"/>
          </p:cNvSpPr>
          <p:nvPr/>
        </p:nvSpPr>
        <p:spPr bwMode="auto">
          <a:xfrm flipH="1">
            <a:off x="6019800" y="2986088"/>
            <a:ext cx="22225" cy="158591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2" name="Line 8"/>
          <p:cNvSpPr>
            <a:spLocks noChangeShapeType="1"/>
          </p:cNvSpPr>
          <p:nvPr/>
        </p:nvSpPr>
        <p:spPr bwMode="auto">
          <a:xfrm flipH="1">
            <a:off x="7162800" y="2992438"/>
            <a:ext cx="568325" cy="157956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3" name="Picture 9"/>
          <p:cNvSpPr>
            <a:spLocks noChangeArrowheads="1"/>
          </p:cNvSpPr>
          <p:nvPr/>
        </p:nvSpPr>
        <p:spPr bwMode="auto">
          <a:xfrm>
            <a:off x="365125" y="898525"/>
            <a:ext cx="1681163"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4" name="Picture 10"/>
          <p:cNvSpPr>
            <a:spLocks noChangeArrowheads="1"/>
          </p:cNvSpPr>
          <p:nvPr/>
        </p:nvSpPr>
        <p:spPr bwMode="auto">
          <a:xfrm>
            <a:off x="0" y="3429000"/>
            <a:ext cx="3505200" cy="237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5" name="Line 11"/>
          <p:cNvSpPr>
            <a:spLocks noChangeShapeType="1"/>
          </p:cNvSpPr>
          <p:nvPr/>
        </p:nvSpPr>
        <p:spPr bwMode="auto">
          <a:xfrm>
            <a:off x="1906588" y="3963988"/>
            <a:ext cx="379412" cy="4556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6" name="Line 12"/>
          <p:cNvSpPr>
            <a:spLocks noChangeShapeType="1"/>
          </p:cNvSpPr>
          <p:nvPr/>
        </p:nvSpPr>
        <p:spPr bwMode="auto">
          <a:xfrm flipH="1">
            <a:off x="1525588" y="3963988"/>
            <a:ext cx="227012" cy="3032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pic>
        <p:nvPicPr>
          <p:cNvPr id="185356"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3495675"/>
            <a:ext cx="1155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Oval 14"/>
          <p:cNvSpPr>
            <a:spLocks noChangeArrowheads="1"/>
          </p:cNvSpPr>
          <p:nvPr/>
        </p:nvSpPr>
        <p:spPr bwMode="auto">
          <a:xfrm>
            <a:off x="1917700" y="4279900"/>
            <a:ext cx="1727200" cy="11938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58" name="Rectangle 15"/>
          <p:cNvSpPr>
            <a:spLocks noChangeArrowheads="1"/>
          </p:cNvSpPr>
          <p:nvPr/>
        </p:nvSpPr>
        <p:spPr bwMode="auto">
          <a:xfrm>
            <a:off x="2117725" y="45561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OSPF</a:t>
            </a:r>
          </a:p>
          <a:p>
            <a:r>
              <a:rPr lang="en-US" altLang="zh-CN" b="1">
                <a:solidFill>
                  <a:srgbClr val="000000"/>
                </a:solidFill>
                <a:latin typeface="Arial" charset="0"/>
                <a:ea typeface="宋体" charset="-122"/>
              </a:rPr>
              <a:t>domain</a:t>
            </a:r>
          </a:p>
        </p:txBody>
      </p:sp>
      <p:sp>
        <p:nvSpPr>
          <p:cNvPr id="16400" name="Oval 16"/>
          <p:cNvSpPr>
            <a:spLocks noChangeArrowheads="1"/>
          </p:cNvSpPr>
          <p:nvPr/>
        </p:nvSpPr>
        <p:spPr bwMode="auto">
          <a:xfrm>
            <a:off x="317500" y="4127500"/>
            <a:ext cx="1422400" cy="10414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60" name="Rectangle 17"/>
          <p:cNvSpPr>
            <a:spLocks noChangeArrowheads="1"/>
          </p:cNvSpPr>
          <p:nvPr/>
        </p:nvSpPr>
        <p:spPr bwMode="auto">
          <a:xfrm>
            <a:off x="441325" y="42513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RIP</a:t>
            </a:r>
          </a:p>
          <a:p>
            <a:r>
              <a:rPr lang="en-US" altLang="zh-CN" b="1">
                <a:solidFill>
                  <a:srgbClr val="000000"/>
                </a:solidFill>
                <a:latin typeface="Arial" charset="0"/>
                <a:ea typeface="宋体" charset="-122"/>
              </a:rPr>
              <a:t>domain</a:t>
            </a:r>
          </a:p>
        </p:txBody>
      </p:sp>
      <p:pic>
        <p:nvPicPr>
          <p:cNvPr id="185361"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514475"/>
            <a:ext cx="73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2" name="Rectangle 19"/>
          <p:cNvSpPr>
            <a:spLocks noChangeArrowheads="1"/>
          </p:cNvSpPr>
          <p:nvPr/>
        </p:nvSpPr>
        <p:spPr bwMode="auto">
          <a:xfrm>
            <a:off x="1508125" y="21939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BGP</a:t>
            </a:r>
          </a:p>
        </p:txBody>
      </p:sp>
      <p:sp>
        <p:nvSpPr>
          <p:cNvPr id="16404" name="AutoShape 20"/>
          <p:cNvSpPr>
            <a:spLocks noChangeArrowheads="1"/>
          </p:cNvSpPr>
          <p:nvPr/>
        </p:nvSpPr>
        <p:spPr bwMode="auto">
          <a:xfrm rot="-5400000">
            <a:off x="3130550" y="2673350"/>
            <a:ext cx="901700" cy="2273300"/>
          </a:xfrm>
          <a:prstGeom prst="triangle">
            <a:avLst>
              <a:gd name="adj" fmla="val 49986"/>
            </a:avLst>
          </a:prstGeom>
          <a:solidFill>
            <a:schemeClr val="folHlink"/>
          </a:solidFill>
          <a:ln w="12700">
            <a:solidFill>
              <a:schemeClr val="folHlink"/>
            </a:solidFill>
            <a:miter lim="800000"/>
            <a:headEnd/>
            <a:tailEnd/>
          </a:ln>
        </p:spPr>
        <p:txBody>
          <a:bodyPr wrap="none" anchor="ctr"/>
          <a:lstStyle/>
          <a:p>
            <a:pPr>
              <a:defRPr/>
            </a:pPr>
            <a:endParaRPr lang="en-US">
              <a:solidFill>
                <a:srgbClr val="000000"/>
              </a:solidFill>
              <a:ea typeface="ＭＳ Ｐゴシック" charset="0"/>
            </a:endParaRPr>
          </a:p>
        </p:txBody>
      </p:sp>
      <p:sp>
        <p:nvSpPr>
          <p:cNvPr id="16405" name="Line 21"/>
          <p:cNvSpPr>
            <a:spLocks noChangeShapeType="1"/>
          </p:cNvSpPr>
          <p:nvPr/>
        </p:nvSpPr>
        <p:spPr bwMode="auto">
          <a:xfrm>
            <a:off x="3886200" y="4114800"/>
            <a:ext cx="4495800" cy="0"/>
          </a:xfrm>
          <a:prstGeom prst="line">
            <a:avLst/>
          </a:prstGeom>
          <a:noFill/>
          <a:ln w="381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5365" name="Rectangle 22"/>
          <p:cNvSpPr>
            <a:spLocks noChangeArrowheads="1"/>
          </p:cNvSpPr>
          <p:nvPr/>
        </p:nvSpPr>
        <p:spPr bwMode="auto">
          <a:xfrm>
            <a:off x="7391400" y="4191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FFFFFF"/>
                </a:solidFill>
                <a:latin typeface="Arial" charset="0"/>
                <a:ea typeface="宋体" charset="-122"/>
              </a:rPr>
              <a:t>OS kernel</a:t>
            </a:r>
          </a:p>
        </p:txBody>
      </p:sp>
      <p:grpSp>
        <p:nvGrpSpPr>
          <p:cNvPr id="185366" name="Group 23"/>
          <p:cNvGrpSpPr>
            <a:grpSpLocks/>
          </p:cNvGrpSpPr>
          <p:nvPr/>
        </p:nvGrpSpPr>
        <p:grpSpPr bwMode="auto">
          <a:xfrm>
            <a:off x="3581400" y="1895475"/>
            <a:ext cx="1376363" cy="1039813"/>
            <a:chOff x="2256" y="1194"/>
            <a:chExt cx="867" cy="655"/>
          </a:xfrm>
        </p:grpSpPr>
        <p:sp>
          <p:nvSpPr>
            <p:cNvPr id="16425" name="Rectangle 24"/>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85" name="Group 25"/>
            <p:cNvGrpSpPr>
              <a:grpSpLocks/>
            </p:cNvGrpSpPr>
            <p:nvPr/>
          </p:nvGrpSpPr>
          <p:grpSpPr bwMode="auto">
            <a:xfrm>
              <a:off x="2323" y="1230"/>
              <a:ext cx="759" cy="251"/>
              <a:chOff x="4230" y="1016"/>
              <a:chExt cx="994" cy="330"/>
            </a:xfrm>
          </p:grpSpPr>
          <p:sp>
            <p:nvSpPr>
              <p:cNvPr id="16429" name="AutoShape 2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9" name="Rectangle 27"/>
              <p:cNvSpPr>
                <a:spLocks noChangeArrowheads="1"/>
              </p:cNvSpPr>
              <p:nvPr/>
            </p:nvSpPr>
            <p:spPr bwMode="auto">
              <a:xfrm>
                <a:off x="4247" y="1084"/>
                <a:ext cx="8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RIP process</a:t>
                </a:r>
              </a:p>
            </p:txBody>
          </p:sp>
        </p:grpSp>
        <p:sp>
          <p:nvSpPr>
            <p:cNvPr id="16427" name="AutoShape 28"/>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7" name="Rectangle 29"/>
            <p:cNvSpPr>
              <a:spLocks noChangeArrowheads="1"/>
            </p:cNvSpPr>
            <p:nvPr/>
          </p:nvSpPr>
          <p:spPr bwMode="auto">
            <a:xfrm>
              <a:off x="2307" y="1574"/>
              <a:ext cx="7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RIP routing table</a:t>
              </a:r>
            </a:p>
          </p:txBody>
        </p:sp>
      </p:grpSp>
      <p:sp>
        <p:nvSpPr>
          <p:cNvPr id="16408" name="Line 30"/>
          <p:cNvSpPr>
            <a:spLocks noChangeShapeType="1"/>
          </p:cNvSpPr>
          <p:nvPr/>
        </p:nvSpPr>
        <p:spPr bwMode="auto">
          <a:xfrm>
            <a:off x="4308475" y="2925763"/>
            <a:ext cx="644525" cy="1646237"/>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09" name="Rectangle 31"/>
          <p:cNvSpPr>
            <a:spLocks noChangeArrowheads="1"/>
          </p:cNvSpPr>
          <p:nvPr/>
        </p:nvSpPr>
        <p:spPr bwMode="auto">
          <a:xfrm>
            <a:off x="4191000" y="4572000"/>
            <a:ext cx="3581400"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69" name="Rectangle 32"/>
          <p:cNvSpPr>
            <a:spLocks noChangeArrowheads="1"/>
          </p:cNvSpPr>
          <p:nvPr/>
        </p:nvSpPr>
        <p:spPr bwMode="auto">
          <a:xfrm>
            <a:off x="4239913" y="4648199"/>
            <a:ext cx="362278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Routing Information Base (RIB)</a:t>
            </a:r>
            <a:endParaRPr lang="en-US" altLang="zh-CN" sz="1800" b="1" dirty="0">
              <a:solidFill>
                <a:srgbClr val="000000"/>
              </a:solidFill>
              <a:latin typeface="Arial" charset="0"/>
              <a:ea typeface="宋体" charset="-122"/>
            </a:endParaRPr>
          </a:p>
        </p:txBody>
      </p:sp>
      <p:sp>
        <p:nvSpPr>
          <p:cNvPr id="16411" name="Line 33"/>
          <p:cNvSpPr>
            <a:spLocks noChangeShapeType="1"/>
          </p:cNvSpPr>
          <p:nvPr/>
        </p:nvSpPr>
        <p:spPr bwMode="auto">
          <a:xfrm flipH="1">
            <a:off x="6096000" y="5029200"/>
            <a:ext cx="0" cy="685800"/>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12" name="Rectangle 34"/>
          <p:cNvSpPr>
            <a:spLocks noChangeArrowheads="1"/>
          </p:cNvSpPr>
          <p:nvPr/>
        </p:nvSpPr>
        <p:spPr bwMode="auto">
          <a:xfrm>
            <a:off x="5375275" y="1938338"/>
            <a:ext cx="1376363" cy="1039812"/>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2" name="Group 35"/>
          <p:cNvGrpSpPr>
            <a:grpSpLocks/>
          </p:cNvGrpSpPr>
          <p:nvPr/>
        </p:nvGrpSpPr>
        <p:grpSpPr bwMode="auto">
          <a:xfrm>
            <a:off x="5481638" y="1995488"/>
            <a:ext cx="1246187" cy="398462"/>
            <a:chOff x="4230" y="1016"/>
            <a:chExt cx="1028" cy="330"/>
          </a:xfrm>
        </p:grpSpPr>
        <p:sp>
          <p:nvSpPr>
            <p:cNvPr id="16423" name="AutoShape 3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3" name="Rectangle 37"/>
            <p:cNvSpPr>
              <a:spLocks noChangeArrowheads="1"/>
            </p:cNvSpPr>
            <p:nvPr/>
          </p:nvSpPr>
          <p:spPr bwMode="auto">
            <a:xfrm>
              <a:off x="4247" y="1084"/>
              <a:ext cx="101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OSPF process</a:t>
              </a:r>
            </a:p>
          </p:txBody>
        </p:sp>
      </p:grpSp>
      <p:sp>
        <p:nvSpPr>
          <p:cNvPr id="16414" name="AutoShape 38"/>
          <p:cNvSpPr>
            <a:spLocks noChangeArrowheads="1"/>
          </p:cNvSpPr>
          <p:nvPr/>
        </p:nvSpPr>
        <p:spPr bwMode="auto">
          <a:xfrm>
            <a:off x="5481638" y="2459038"/>
            <a:ext cx="1216025" cy="396875"/>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4" name="Rectangle 39"/>
          <p:cNvSpPr>
            <a:spLocks noChangeArrowheads="1"/>
          </p:cNvSpPr>
          <p:nvPr/>
        </p:nvSpPr>
        <p:spPr bwMode="auto">
          <a:xfrm>
            <a:off x="5389563" y="2541588"/>
            <a:ext cx="1374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OSPF Routing table</a:t>
            </a:r>
          </a:p>
        </p:txBody>
      </p:sp>
      <p:grpSp>
        <p:nvGrpSpPr>
          <p:cNvPr id="185375" name="Group 40"/>
          <p:cNvGrpSpPr>
            <a:grpSpLocks/>
          </p:cNvGrpSpPr>
          <p:nvPr/>
        </p:nvGrpSpPr>
        <p:grpSpPr bwMode="auto">
          <a:xfrm>
            <a:off x="7158038" y="1947863"/>
            <a:ext cx="1376362" cy="1039812"/>
            <a:chOff x="2256" y="1194"/>
            <a:chExt cx="867" cy="655"/>
          </a:xfrm>
        </p:grpSpPr>
        <p:sp>
          <p:nvSpPr>
            <p:cNvPr id="16417" name="Rectangle 41"/>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7" name="Group 42"/>
            <p:cNvGrpSpPr>
              <a:grpSpLocks/>
            </p:cNvGrpSpPr>
            <p:nvPr/>
          </p:nvGrpSpPr>
          <p:grpSpPr bwMode="auto">
            <a:xfrm>
              <a:off x="2323" y="1230"/>
              <a:ext cx="759" cy="251"/>
              <a:chOff x="4230" y="1016"/>
              <a:chExt cx="994" cy="330"/>
            </a:xfrm>
          </p:grpSpPr>
          <p:sp>
            <p:nvSpPr>
              <p:cNvPr id="16421" name="AutoShape 43"/>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1" name="Rectangle 44"/>
              <p:cNvSpPr>
                <a:spLocks noChangeArrowheads="1"/>
              </p:cNvSpPr>
              <p:nvPr/>
            </p:nvSpPr>
            <p:spPr bwMode="auto">
              <a:xfrm>
                <a:off x="4247" y="1084"/>
                <a:ext cx="9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BGP process</a:t>
                </a:r>
              </a:p>
            </p:txBody>
          </p:sp>
        </p:grpSp>
        <p:sp>
          <p:nvSpPr>
            <p:cNvPr id="16419" name="AutoShape 45"/>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9" name="Rectangle 46"/>
            <p:cNvSpPr>
              <a:spLocks noChangeArrowheads="1"/>
            </p:cNvSpPr>
            <p:nvPr/>
          </p:nvSpPr>
          <p:spPr bwMode="auto">
            <a:xfrm>
              <a:off x="2307" y="1574"/>
              <a:ext cx="7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BGP routing table</a:t>
              </a:r>
            </a:p>
          </p:txBody>
        </p:sp>
      </p:grpSp>
      <p:sp>
        <p:nvSpPr>
          <p:cNvPr id="47" name="Slide Number Placeholder 2">
            <a:extLst>
              <a:ext uri="{FF2B5EF4-FFF2-40B4-BE49-F238E27FC236}">
                <a16:creationId xmlns:a16="http://schemas.microsoft.com/office/drawing/2014/main" id="{13E2E04F-9F79-7F46-90E5-36F82859BF2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57</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86906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544129" y="69851"/>
            <a:ext cx="8024813" cy="1143000"/>
          </a:xfrm>
        </p:spPr>
        <p:txBody>
          <a:bodyPr/>
          <a:lstStyle/>
          <a:p>
            <a:r>
              <a:rPr lang="en-US" altLang="zh-CN" sz="3600" dirty="0">
                <a:ea typeface="宋体" charset="-122"/>
              </a:rPr>
              <a:t>BGP Policy Routing Framework: Decision Components</a:t>
            </a:r>
            <a:endParaRPr lang="en-US" altLang="en-US" sz="3600" dirty="0">
              <a:ea typeface="ＭＳ Ｐゴシック" charset="-128"/>
            </a:endParaRPr>
          </a:p>
        </p:txBody>
      </p:sp>
      <p:pic>
        <p:nvPicPr>
          <p:cNvPr id="9728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385888"/>
            <a:ext cx="15779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6"/>
          <p:cNvSpPr>
            <a:spLocks noChangeArrowheads="1"/>
          </p:cNvSpPr>
          <p:nvPr/>
        </p:nvSpPr>
        <p:spPr bwMode="auto">
          <a:xfrm>
            <a:off x="3328988" y="2787650"/>
            <a:ext cx="1798637" cy="735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routing cache</a:t>
            </a:r>
            <a:endParaRPr lang="en-US" altLang="en-US" sz="1800">
              <a:solidFill>
                <a:srgbClr val="000000"/>
              </a:solidFill>
            </a:endParaRPr>
          </a:p>
        </p:txBody>
      </p:sp>
      <p:sp>
        <p:nvSpPr>
          <p:cNvPr id="97284" name="Line 8"/>
          <p:cNvSpPr>
            <a:spLocks noChangeShapeType="1"/>
          </p:cNvSpPr>
          <p:nvPr/>
        </p:nvSpPr>
        <p:spPr bwMode="auto">
          <a:xfrm>
            <a:off x="2568575" y="1839913"/>
            <a:ext cx="717551" cy="88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5" name="Line 9"/>
          <p:cNvSpPr>
            <a:spLocks noChangeShapeType="1"/>
          </p:cNvSpPr>
          <p:nvPr/>
        </p:nvSpPr>
        <p:spPr bwMode="auto">
          <a:xfrm flipV="1">
            <a:off x="2455863" y="2857500"/>
            <a:ext cx="884237" cy="209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6" name="Line 11"/>
          <p:cNvSpPr>
            <a:spLocks noChangeShapeType="1"/>
          </p:cNvSpPr>
          <p:nvPr/>
        </p:nvSpPr>
        <p:spPr bwMode="auto">
          <a:xfrm flipV="1">
            <a:off x="2373313" y="3536950"/>
            <a:ext cx="1089025"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7" name="Line 12"/>
          <p:cNvSpPr>
            <a:spLocks noChangeShapeType="1"/>
          </p:cNvSpPr>
          <p:nvPr/>
        </p:nvSpPr>
        <p:spPr bwMode="auto">
          <a:xfrm>
            <a:off x="5141913" y="3178175"/>
            <a:ext cx="6000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8" name="Oval 13"/>
          <p:cNvSpPr>
            <a:spLocks noChangeArrowheads="1"/>
          </p:cNvSpPr>
          <p:nvPr/>
        </p:nvSpPr>
        <p:spPr bwMode="auto">
          <a:xfrm>
            <a:off x="5726113" y="2728913"/>
            <a:ext cx="1423987" cy="82391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select best </a:t>
            </a:r>
            <a:br>
              <a:rPr lang="en-US" altLang="zh-CN" sz="1800" dirty="0">
                <a:solidFill>
                  <a:srgbClr val="000000"/>
                </a:solidFill>
                <a:ea typeface="宋体" charset="-122"/>
              </a:rPr>
            </a:br>
            <a:r>
              <a:rPr lang="en-US" altLang="zh-CN" sz="1800" dirty="0">
                <a:solidFill>
                  <a:srgbClr val="000000"/>
                </a:solidFill>
                <a:ea typeface="宋体" charset="-122"/>
              </a:rPr>
              <a:t>path</a:t>
            </a:r>
            <a:endParaRPr lang="en-US" altLang="en-US" sz="1800" dirty="0">
              <a:solidFill>
                <a:srgbClr val="000000"/>
              </a:solidFill>
            </a:endParaRPr>
          </a:p>
        </p:txBody>
      </p:sp>
      <p:sp>
        <p:nvSpPr>
          <p:cNvPr id="97289" name="Oval 15"/>
          <p:cNvSpPr>
            <a:spLocks noChangeArrowheads="1"/>
          </p:cNvSpPr>
          <p:nvPr/>
        </p:nvSpPr>
        <p:spPr bwMode="auto">
          <a:xfrm>
            <a:off x="5649913" y="4541838"/>
            <a:ext cx="1558925" cy="839787"/>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export path </a:t>
            </a:r>
            <a:br>
              <a:rPr lang="en-US" altLang="zh-CN" sz="1800" dirty="0">
                <a:solidFill>
                  <a:srgbClr val="000000"/>
                </a:solidFill>
                <a:ea typeface="宋体" charset="-122"/>
              </a:rPr>
            </a:br>
            <a:r>
              <a:rPr lang="en-US" altLang="zh-CN" sz="1800" dirty="0">
                <a:solidFill>
                  <a:srgbClr val="000000"/>
                </a:solidFill>
                <a:ea typeface="宋体" charset="-122"/>
              </a:rPr>
              <a:t>to neighbors</a:t>
            </a:r>
            <a:endParaRPr lang="en-US" altLang="en-US" sz="1800" dirty="0">
              <a:solidFill>
                <a:srgbClr val="000000"/>
              </a:solidFill>
            </a:endParaRPr>
          </a:p>
        </p:txBody>
      </p:sp>
      <p:sp>
        <p:nvSpPr>
          <p:cNvPr id="97290" name="Line 16"/>
          <p:cNvSpPr>
            <a:spLocks noChangeShapeType="1"/>
          </p:cNvSpPr>
          <p:nvPr/>
        </p:nvSpPr>
        <p:spPr bwMode="auto">
          <a:xfrm flipH="1">
            <a:off x="6430963" y="3582988"/>
            <a:ext cx="14287" cy="944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91" name="AutoShape 20"/>
          <p:cNvSpPr>
            <a:spLocks noChangeArrowheads="1"/>
          </p:cNvSpPr>
          <p:nvPr/>
        </p:nvSpPr>
        <p:spPr bwMode="auto">
          <a:xfrm>
            <a:off x="7105650" y="1439863"/>
            <a:ext cx="1528763" cy="1403350"/>
          </a:xfrm>
          <a:prstGeom prst="wedgeRoundRectCallout">
            <a:avLst>
              <a:gd name="adj1" fmla="val -53116"/>
              <a:gd name="adj2" fmla="val 56560"/>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route selection policy</a:t>
            </a:r>
            <a:r>
              <a:rPr lang="en-US" altLang="zh-CN" sz="1800">
                <a:solidFill>
                  <a:srgbClr val="000000"/>
                </a:solidFill>
                <a:ea typeface="宋体" charset="-122"/>
              </a:rPr>
              <a:t>: rank paths </a:t>
            </a:r>
            <a:endParaRPr lang="en-US" altLang="en-US" sz="1800">
              <a:solidFill>
                <a:srgbClr val="000000"/>
              </a:solidFill>
            </a:endParaRPr>
          </a:p>
        </p:txBody>
      </p:sp>
      <p:sp>
        <p:nvSpPr>
          <p:cNvPr id="97292" name="AutoShape 21"/>
          <p:cNvSpPr>
            <a:spLocks noChangeArrowheads="1"/>
          </p:cNvSpPr>
          <p:nvPr/>
        </p:nvSpPr>
        <p:spPr bwMode="auto">
          <a:xfrm>
            <a:off x="7423150" y="4333875"/>
            <a:ext cx="1528763" cy="2198688"/>
          </a:xfrm>
          <a:prstGeom prst="wedgeRoundRectCallout">
            <a:avLst>
              <a:gd name="adj1" fmla="val -61940"/>
              <a:gd name="adj2" fmla="val -20829"/>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export policy</a:t>
            </a:r>
            <a:r>
              <a:rPr lang="en-US" altLang="zh-CN" sz="1800">
                <a:solidFill>
                  <a:srgbClr val="000000"/>
                </a:solidFill>
                <a:ea typeface="宋体" charset="-122"/>
              </a:rPr>
              <a:t>: which paths export to which neighbors </a:t>
            </a:r>
            <a:endParaRPr lang="en-US" altLang="en-US" sz="1800">
              <a:solidFill>
                <a:srgbClr val="000000"/>
              </a:solidFill>
            </a:endParaRPr>
          </a:p>
        </p:txBody>
      </p:sp>
      <p:pic>
        <p:nvPicPr>
          <p:cNvPr id="97293"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528888"/>
            <a:ext cx="15621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3590925"/>
            <a:ext cx="1562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Line 2"/>
          <p:cNvSpPr>
            <a:spLocks noChangeShapeType="1"/>
          </p:cNvSpPr>
          <p:nvPr/>
        </p:nvSpPr>
        <p:spPr bwMode="auto">
          <a:xfrm flipH="1">
            <a:off x="3357563" y="5622925"/>
            <a:ext cx="992187" cy="366713"/>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3"/>
          <p:cNvSpPr>
            <a:spLocks noChangeShapeType="1"/>
          </p:cNvSpPr>
          <p:nvPr/>
        </p:nvSpPr>
        <p:spPr bwMode="auto">
          <a:xfrm>
            <a:off x="2266950" y="5614988"/>
            <a:ext cx="757238" cy="3746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6"/>
          <p:cNvSpPr>
            <a:spLocks noChangeShapeType="1"/>
          </p:cNvSpPr>
          <p:nvPr/>
        </p:nvSpPr>
        <p:spPr bwMode="auto">
          <a:xfrm>
            <a:off x="3073400" y="5583238"/>
            <a:ext cx="68263" cy="5524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729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5" y="5988050"/>
            <a:ext cx="25828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Rectangle 8"/>
          <p:cNvSpPr>
            <a:spLocks noChangeArrowheads="1"/>
          </p:cNvSpPr>
          <p:nvPr/>
        </p:nvSpPr>
        <p:spPr bwMode="auto">
          <a:xfrm>
            <a:off x="3448050" y="6092825"/>
            <a:ext cx="828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ea typeface="宋体" charset="-122"/>
              </a:rPr>
              <a:t>Yale</a:t>
            </a:r>
          </a:p>
        </p:txBody>
      </p:sp>
      <p:grpSp>
        <p:nvGrpSpPr>
          <p:cNvPr id="97300" name="Group 9"/>
          <p:cNvGrpSpPr>
            <a:grpSpLocks/>
          </p:cNvGrpSpPr>
          <p:nvPr/>
        </p:nvGrpSpPr>
        <p:grpSpPr bwMode="auto">
          <a:xfrm>
            <a:off x="2630488" y="4824413"/>
            <a:ext cx="1112837" cy="868362"/>
            <a:chOff x="4287" y="830"/>
            <a:chExt cx="841" cy="617"/>
          </a:xfrm>
        </p:grpSpPr>
        <p:pic>
          <p:nvPicPr>
            <p:cNvPr id="9731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 y="830"/>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1" name="Text Box 11"/>
            <p:cNvSpPr txBox="1">
              <a:spLocks noChangeArrowheads="1"/>
            </p:cNvSpPr>
            <p:nvPr/>
          </p:nvSpPr>
          <p:spPr bwMode="auto">
            <a:xfrm>
              <a:off x="4476" y="875"/>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Qwest</a:t>
              </a:r>
            </a:p>
          </p:txBody>
        </p:sp>
        <p:pic>
          <p:nvPicPr>
            <p:cNvPr id="9731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 y="1286"/>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301" name="Group 15"/>
          <p:cNvGrpSpPr>
            <a:grpSpLocks/>
          </p:cNvGrpSpPr>
          <p:nvPr/>
        </p:nvGrpSpPr>
        <p:grpSpPr bwMode="auto">
          <a:xfrm>
            <a:off x="1252538" y="4946650"/>
            <a:ext cx="1112837" cy="868363"/>
            <a:chOff x="3316" y="829"/>
            <a:chExt cx="841" cy="617"/>
          </a:xfrm>
        </p:grpSpPr>
        <p:pic>
          <p:nvPicPr>
            <p:cNvPr id="9730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 y="82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8" name="Text Box 17"/>
            <p:cNvSpPr txBox="1">
              <a:spLocks noChangeArrowheads="1"/>
            </p:cNvSpPr>
            <p:nvPr/>
          </p:nvSpPr>
          <p:spPr bwMode="auto">
            <a:xfrm>
              <a:off x="3505" y="874"/>
              <a:ext cx="4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AT&amp;T</a:t>
              </a:r>
            </a:p>
          </p:txBody>
        </p:sp>
        <p:pic>
          <p:nvPicPr>
            <p:cNvPr id="9730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 y="1237"/>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7302"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5951538"/>
            <a:ext cx="36512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303" name="Group 20"/>
          <p:cNvGrpSpPr>
            <a:grpSpLocks/>
          </p:cNvGrpSpPr>
          <p:nvPr/>
        </p:nvGrpSpPr>
        <p:grpSpPr bwMode="auto">
          <a:xfrm>
            <a:off x="4019550" y="4872038"/>
            <a:ext cx="1112838" cy="868362"/>
            <a:chOff x="4828" y="709"/>
            <a:chExt cx="841" cy="617"/>
          </a:xfrm>
        </p:grpSpPr>
        <p:pic>
          <p:nvPicPr>
            <p:cNvPr id="9730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 y="70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5" name="Text Box 22"/>
            <p:cNvSpPr txBox="1">
              <a:spLocks noChangeArrowheads="1"/>
            </p:cNvSpPr>
            <p:nvPr/>
          </p:nvSpPr>
          <p:spPr bwMode="auto">
            <a:xfrm>
              <a:off x="4854" y="845"/>
              <a:ext cx="7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Internet2</a:t>
              </a:r>
            </a:p>
          </p:txBody>
        </p:sp>
        <p:pic>
          <p:nvPicPr>
            <p:cNvPr id="97306"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 y="1165"/>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Rectangle 20"/>
          <p:cNvSpPr>
            <a:spLocks noChangeArrowheads="1"/>
          </p:cNvSpPr>
          <p:nvPr/>
        </p:nvSpPr>
        <p:spPr bwMode="auto">
          <a:xfrm>
            <a:off x="5999005" y="1640682"/>
            <a:ext cx="976313" cy="946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35" name="Slide Number Placeholder 2">
            <a:extLst>
              <a:ext uri="{FF2B5EF4-FFF2-40B4-BE49-F238E27FC236}">
                <a16:creationId xmlns:a16="http://schemas.microsoft.com/office/drawing/2014/main" id="{D2E56886-556A-6141-B39B-1780A1379CA5}"/>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58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598024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1F7D362-0CD5-3B4E-8FF1-20C143508D62}" type="slidenum">
              <a:rPr lang="en-US" altLang="en-US" sz="1400">
                <a:solidFill>
                  <a:srgbClr val="000000"/>
                </a:solidFill>
                <a:latin typeface="Times New Roman" charset="0"/>
              </a:rPr>
              <a:pPr/>
              <a:t>59</a:t>
            </a:fld>
            <a:endParaRPr lang="en-US" altLang="en-US" sz="1400">
              <a:solidFill>
                <a:srgbClr val="000000"/>
              </a:solidFill>
              <a:latin typeface="Times New Roman" charset="0"/>
            </a:endParaRPr>
          </a:p>
        </p:txBody>
      </p:sp>
      <p:sp>
        <p:nvSpPr>
          <p:cNvPr id="99330"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99331"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(1)</a:t>
            </a:r>
          </a:p>
        </p:txBody>
      </p:sp>
      <p:sp>
        <p:nvSpPr>
          <p:cNvPr id="99332"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99333"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717884"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4"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5"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6"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37"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717885"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38"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717886"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9"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0"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41"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42" name="Group 15"/>
          <p:cNvGrpSpPr>
            <a:grpSpLocks/>
          </p:cNvGrpSpPr>
          <p:nvPr/>
        </p:nvGrpSpPr>
        <p:grpSpPr bwMode="auto">
          <a:xfrm>
            <a:off x="901700" y="4860925"/>
            <a:ext cx="711200" cy="381000"/>
            <a:chOff x="3600" y="219"/>
            <a:chExt cx="360" cy="175"/>
          </a:xfrm>
        </p:grpSpPr>
        <p:sp>
          <p:nvSpPr>
            <p:cNvPr id="99593"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94"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5"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6"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97"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98" name="Group 21"/>
            <p:cNvGrpSpPr>
              <a:grpSpLocks/>
            </p:cNvGrpSpPr>
            <p:nvPr/>
          </p:nvGrpSpPr>
          <p:grpSpPr bwMode="auto">
            <a:xfrm>
              <a:off x="3686" y="244"/>
              <a:ext cx="177" cy="66"/>
              <a:chOff x="2848" y="848"/>
              <a:chExt cx="140" cy="98"/>
            </a:xfrm>
          </p:grpSpPr>
          <p:sp>
            <p:nvSpPr>
              <p:cNvPr id="9960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99" name="Group 25"/>
            <p:cNvGrpSpPr>
              <a:grpSpLocks/>
            </p:cNvGrpSpPr>
            <p:nvPr/>
          </p:nvGrpSpPr>
          <p:grpSpPr bwMode="auto">
            <a:xfrm flipV="1">
              <a:off x="3686" y="243"/>
              <a:ext cx="177" cy="66"/>
              <a:chOff x="2848" y="848"/>
              <a:chExt cx="140" cy="98"/>
            </a:xfrm>
          </p:grpSpPr>
          <p:sp>
            <p:nvSpPr>
              <p:cNvPr id="99600"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1"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2"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43"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47"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717887"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48"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717888"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49"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0"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51" name="Group 37"/>
          <p:cNvGrpSpPr>
            <a:grpSpLocks/>
          </p:cNvGrpSpPr>
          <p:nvPr/>
        </p:nvGrpSpPr>
        <p:grpSpPr bwMode="auto">
          <a:xfrm>
            <a:off x="3930650" y="4879975"/>
            <a:ext cx="711200" cy="381000"/>
            <a:chOff x="3600" y="219"/>
            <a:chExt cx="360" cy="175"/>
          </a:xfrm>
        </p:grpSpPr>
        <p:sp>
          <p:nvSpPr>
            <p:cNvPr id="99580"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81"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2"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3"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84"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85" name="Group 43"/>
            <p:cNvGrpSpPr>
              <a:grpSpLocks/>
            </p:cNvGrpSpPr>
            <p:nvPr/>
          </p:nvGrpSpPr>
          <p:grpSpPr bwMode="auto">
            <a:xfrm>
              <a:off x="3686" y="244"/>
              <a:ext cx="177" cy="66"/>
              <a:chOff x="2848" y="848"/>
              <a:chExt cx="140" cy="98"/>
            </a:xfrm>
          </p:grpSpPr>
          <p:sp>
            <p:nvSpPr>
              <p:cNvPr id="99590"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1"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2"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86" name="Group 47"/>
            <p:cNvGrpSpPr>
              <a:grpSpLocks/>
            </p:cNvGrpSpPr>
            <p:nvPr/>
          </p:nvGrpSpPr>
          <p:grpSpPr bwMode="auto">
            <a:xfrm flipV="1">
              <a:off x="3686" y="243"/>
              <a:ext cx="177" cy="66"/>
              <a:chOff x="2848" y="848"/>
              <a:chExt cx="140" cy="98"/>
            </a:xfrm>
          </p:grpSpPr>
          <p:sp>
            <p:nvSpPr>
              <p:cNvPr id="99587"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8"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9"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52"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3"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4"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56"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717889"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57"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717890"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58"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9"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0"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61"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2"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3"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364" name="Group 231"/>
          <p:cNvGrpSpPr>
            <a:grpSpLocks/>
          </p:cNvGrpSpPr>
          <p:nvPr/>
        </p:nvGrpSpPr>
        <p:grpSpPr bwMode="auto">
          <a:xfrm>
            <a:off x="4922838" y="1130300"/>
            <a:ext cx="2743200" cy="2603500"/>
            <a:chOff x="2497" y="49"/>
            <a:chExt cx="1728" cy="1605"/>
          </a:xfrm>
        </p:grpSpPr>
        <p:sp>
          <p:nvSpPr>
            <p:cNvPr id="99513"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14"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99515"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6"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7"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8"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19" name="Group 124"/>
            <p:cNvGrpSpPr>
              <a:grpSpLocks/>
            </p:cNvGrpSpPr>
            <p:nvPr/>
          </p:nvGrpSpPr>
          <p:grpSpPr bwMode="auto">
            <a:xfrm>
              <a:off x="2732" y="81"/>
              <a:ext cx="685" cy="329"/>
              <a:chOff x="565" y="2634"/>
              <a:chExt cx="685" cy="329"/>
            </a:xfrm>
          </p:grpSpPr>
          <p:sp>
            <p:nvSpPr>
              <p:cNvPr id="99578"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99579"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99520" name="Group 128"/>
            <p:cNvGrpSpPr>
              <a:grpSpLocks/>
            </p:cNvGrpSpPr>
            <p:nvPr/>
          </p:nvGrpSpPr>
          <p:grpSpPr bwMode="auto">
            <a:xfrm>
              <a:off x="3316" y="1313"/>
              <a:ext cx="472" cy="219"/>
              <a:chOff x="1811" y="2493"/>
              <a:chExt cx="472" cy="219"/>
            </a:xfrm>
          </p:grpSpPr>
          <p:sp>
            <p:nvSpPr>
              <p:cNvPr id="99565"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66"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67"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8"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9"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70"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71"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72"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3"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4"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5"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6"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7"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1" name="Group 142"/>
            <p:cNvGrpSpPr>
              <a:grpSpLocks/>
            </p:cNvGrpSpPr>
            <p:nvPr/>
          </p:nvGrpSpPr>
          <p:grpSpPr bwMode="auto">
            <a:xfrm>
              <a:off x="2751" y="1079"/>
              <a:ext cx="472" cy="219"/>
              <a:chOff x="1811" y="2493"/>
              <a:chExt cx="472" cy="219"/>
            </a:xfrm>
          </p:grpSpPr>
          <p:sp>
            <p:nvSpPr>
              <p:cNvPr id="99552"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3"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4"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5"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6"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57"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8"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9"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0"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1"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2"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3"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4"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9522"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3"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24" name="Group 158"/>
            <p:cNvGrpSpPr>
              <a:grpSpLocks/>
            </p:cNvGrpSpPr>
            <p:nvPr/>
          </p:nvGrpSpPr>
          <p:grpSpPr bwMode="auto">
            <a:xfrm>
              <a:off x="3712" y="1039"/>
              <a:ext cx="472" cy="219"/>
              <a:chOff x="1811" y="2493"/>
              <a:chExt cx="472" cy="219"/>
            </a:xfrm>
          </p:grpSpPr>
          <p:sp>
            <p:nvSpPr>
              <p:cNvPr id="99539"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0"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1"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2"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3"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44"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5"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6"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7"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8"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9"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0"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1"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5" name="Group 172"/>
            <p:cNvGrpSpPr>
              <a:grpSpLocks/>
            </p:cNvGrpSpPr>
            <p:nvPr/>
          </p:nvGrpSpPr>
          <p:grpSpPr bwMode="auto">
            <a:xfrm>
              <a:off x="2805" y="768"/>
              <a:ext cx="472" cy="219"/>
              <a:chOff x="1811" y="2493"/>
              <a:chExt cx="472" cy="219"/>
            </a:xfrm>
          </p:grpSpPr>
          <p:sp>
            <p:nvSpPr>
              <p:cNvPr id="99526"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27"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28"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9"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0"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31"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32"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33"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4"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5"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6"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7"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8"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5" name="Group 232"/>
          <p:cNvGrpSpPr>
            <a:grpSpLocks/>
          </p:cNvGrpSpPr>
          <p:nvPr/>
        </p:nvGrpSpPr>
        <p:grpSpPr bwMode="auto">
          <a:xfrm>
            <a:off x="6140450" y="3898900"/>
            <a:ext cx="2389188" cy="2455863"/>
            <a:chOff x="4255" y="0"/>
            <a:chExt cx="1505" cy="1547"/>
          </a:xfrm>
        </p:grpSpPr>
        <p:sp>
          <p:nvSpPr>
            <p:cNvPr id="99463"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64" name="Group 120"/>
            <p:cNvGrpSpPr>
              <a:grpSpLocks/>
            </p:cNvGrpSpPr>
            <p:nvPr/>
          </p:nvGrpSpPr>
          <p:grpSpPr bwMode="auto">
            <a:xfrm>
              <a:off x="4347" y="23"/>
              <a:ext cx="667" cy="444"/>
              <a:chOff x="657" y="2629"/>
              <a:chExt cx="667" cy="444"/>
            </a:xfrm>
          </p:grpSpPr>
          <p:sp>
            <p:nvSpPr>
              <p:cNvPr id="99510"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99511"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99512"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65"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6"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7"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68" name="Group 189"/>
            <p:cNvGrpSpPr>
              <a:grpSpLocks/>
            </p:cNvGrpSpPr>
            <p:nvPr/>
          </p:nvGrpSpPr>
          <p:grpSpPr bwMode="auto">
            <a:xfrm>
              <a:off x="4925" y="642"/>
              <a:ext cx="472" cy="219"/>
              <a:chOff x="1811" y="2493"/>
              <a:chExt cx="472" cy="219"/>
            </a:xfrm>
          </p:grpSpPr>
          <p:sp>
            <p:nvSpPr>
              <p:cNvPr id="99497"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8"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9"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0"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1"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02"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03"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04"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5"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6"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7"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8"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9"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69" name="Group 203"/>
            <p:cNvGrpSpPr>
              <a:grpSpLocks/>
            </p:cNvGrpSpPr>
            <p:nvPr/>
          </p:nvGrpSpPr>
          <p:grpSpPr bwMode="auto">
            <a:xfrm>
              <a:off x="4315" y="881"/>
              <a:ext cx="472" cy="219"/>
              <a:chOff x="1811" y="2493"/>
              <a:chExt cx="472" cy="219"/>
            </a:xfrm>
          </p:grpSpPr>
          <p:sp>
            <p:nvSpPr>
              <p:cNvPr id="99484"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85"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86"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7"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8"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89"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0"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1"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2"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3"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4"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5"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6"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70" name="Group 217"/>
            <p:cNvGrpSpPr>
              <a:grpSpLocks/>
            </p:cNvGrpSpPr>
            <p:nvPr/>
          </p:nvGrpSpPr>
          <p:grpSpPr bwMode="auto">
            <a:xfrm>
              <a:off x="5288" y="1204"/>
              <a:ext cx="472" cy="219"/>
              <a:chOff x="1811" y="2493"/>
              <a:chExt cx="472" cy="219"/>
            </a:xfrm>
          </p:grpSpPr>
          <p:sp>
            <p:nvSpPr>
              <p:cNvPr id="99471"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2"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3"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4"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5"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76"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7"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8"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9"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0"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1"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2"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3"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6" name="Group 236"/>
          <p:cNvGrpSpPr>
            <a:grpSpLocks/>
          </p:cNvGrpSpPr>
          <p:nvPr/>
        </p:nvGrpSpPr>
        <p:grpSpPr bwMode="auto">
          <a:xfrm>
            <a:off x="7489825" y="0"/>
            <a:ext cx="1654175" cy="1766888"/>
            <a:chOff x="4255" y="0"/>
            <a:chExt cx="1505" cy="1547"/>
          </a:xfrm>
        </p:grpSpPr>
        <p:sp>
          <p:nvSpPr>
            <p:cNvPr id="99413"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14" name="Group 238"/>
            <p:cNvGrpSpPr>
              <a:grpSpLocks/>
            </p:cNvGrpSpPr>
            <p:nvPr/>
          </p:nvGrpSpPr>
          <p:grpSpPr bwMode="auto">
            <a:xfrm>
              <a:off x="4347" y="23"/>
              <a:ext cx="609" cy="541"/>
              <a:chOff x="657" y="2629"/>
              <a:chExt cx="609" cy="541"/>
            </a:xfrm>
          </p:grpSpPr>
          <p:sp>
            <p:nvSpPr>
              <p:cNvPr id="99460"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99461"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62"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15"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6"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7"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18" name="Group 245"/>
            <p:cNvGrpSpPr>
              <a:grpSpLocks/>
            </p:cNvGrpSpPr>
            <p:nvPr/>
          </p:nvGrpSpPr>
          <p:grpSpPr bwMode="auto">
            <a:xfrm>
              <a:off x="4925" y="642"/>
              <a:ext cx="472" cy="219"/>
              <a:chOff x="1811" y="2493"/>
              <a:chExt cx="472" cy="219"/>
            </a:xfrm>
          </p:grpSpPr>
          <p:sp>
            <p:nvSpPr>
              <p:cNvPr id="99447"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8"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9"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0"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1"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52"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53"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54"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5"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6"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7"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8"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9"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19" name="Group 259"/>
            <p:cNvGrpSpPr>
              <a:grpSpLocks/>
            </p:cNvGrpSpPr>
            <p:nvPr/>
          </p:nvGrpSpPr>
          <p:grpSpPr bwMode="auto">
            <a:xfrm>
              <a:off x="4315" y="881"/>
              <a:ext cx="472" cy="219"/>
              <a:chOff x="1811" y="2493"/>
              <a:chExt cx="472" cy="219"/>
            </a:xfrm>
          </p:grpSpPr>
          <p:sp>
            <p:nvSpPr>
              <p:cNvPr id="99434"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35"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36"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7"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8"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39"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0"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1"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2"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3"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4"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5"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6"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20" name="Group 273"/>
            <p:cNvGrpSpPr>
              <a:grpSpLocks/>
            </p:cNvGrpSpPr>
            <p:nvPr/>
          </p:nvGrpSpPr>
          <p:grpSpPr bwMode="auto">
            <a:xfrm>
              <a:off x="5288" y="1204"/>
              <a:ext cx="472" cy="219"/>
              <a:chOff x="1811" y="2493"/>
              <a:chExt cx="472" cy="219"/>
            </a:xfrm>
          </p:grpSpPr>
          <p:sp>
            <p:nvSpPr>
              <p:cNvPr id="99421"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2"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3"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4"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5"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26"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7"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8"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9"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0"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1"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2"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3"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9367"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8"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9"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0"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71"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2"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99373"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74"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99375"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75"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99377"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8"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9"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99380"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99381"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277"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278"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99384"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85" name="Straight Connector 282"/>
          <p:cNvCxnSpPr>
            <a:cxnSpLocks noChangeShapeType="1"/>
            <a:stCxn id="99404"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86"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7"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8"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99389"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80963" y="1825625"/>
            <a:ext cx="293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IAD</a:t>
            </a:r>
          </a:p>
        </p:txBody>
      </p:sp>
      <p:sp>
        <p:nvSpPr>
          <p:cNvPr id="99391"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276"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279" name="Text Box 295"/>
          <p:cNvSpPr txBox="1">
            <a:spLocks noChangeArrowheads="1"/>
          </p:cNvSpPr>
          <p:nvPr/>
        </p:nvSpPr>
        <p:spPr bwMode="auto">
          <a:xfrm>
            <a:off x="331788" y="3189288"/>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Route selection policy:</a:t>
            </a:r>
          </a:p>
          <a:p>
            <a:r>
              <a:rPr lang="en-US" altLang="en-US" sz="1400" dirty="0"/>
              <a:t>- </a:t>
            </a:r>
            <a:r>
              <a:rPr lang="en-US" altLang="en-US" sz="1400" dirty="0">
                <a:solidFill>
                  <a:srgbClr val="FF0000"/>
                </a:solidFill>
              </a:rPr>
              <a:t>Shortest AS Path</a:t>
            </a:r>
            <a:r>
              <a:rPr lang="en-US" altLang="en-US" sz="1400" dirty="0"/>
              <a:t> policy:</a:t>
            </a:r>
          </a:p>
        </p:txBody>
      </p:sp>
      <p:sp>
        <p:nvSpPr>
          <p:cNvPr id="28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99395"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28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3" name="Text Box 295"/>
          <p:cNvSpPr txBox="1">
            <a:spLocks noChangeArrowheads="1"/>
          </p:cNvSpPr>
          <p:nvPr/>
        </p:nvSpPr>
        <p:spPr bwMode="auto">
          <a:xfrm>
            <a:off x="487363" y="2617788"/>
            <a:ext cx="1527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dirty="0">
                <a:solidFill>
                  <a:srgbClr val="FF0000"/>
                </a:solidFill>
              </a:rPr>
              <a:t>No export</a:t>
            </a:r>
            <a:br>
              <a:rPr lang="en-US" altLang="en-US" sz="1600" dirty="0">
                <a:solidFill>
                  <a:srgbClr val="FF0000"/>
                </a:solidFill>
              </a:rPr>
            </a:br>
            <a:r>
              <a:rPr lang="en-US" altLang="en-US" sz="1600" dirty="0">
                <a:solidFill>
                  <a:srgbClr val="FF0000"/>
                </a:solidFill>
              </a:rPr>
              <a:t>to F (effect?)</a:t>
            </a:r>
            <a:endParaRPr lang="en-US" altLang="en-US" sz="1600" dirty="0">
              <a:solidFill>
                <a:srgbClr val="000000"/>
              </a:solidFill>
            </a:endParaRPr>
          </a:p>
        </p:txBody>
      </p:sp>
      <p:sp>
        <p:nvSpPr>
          <p:cNvPr id="281" name="Text Box 295"/>
          <p:cNvSpPr txBox="1">
            <a:spLocks noChangeArrowheads="1"/>
          </p:cNvSpPr>
          <p:nvPr/>
        </p:nvSpPr>
        <p:spPr bwMode="auto">
          <a:xfrm>
            <a:off x="484188" y="3663950"/>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FF0000"/>
                </a:solidFill>
              </a:rPr>
              <a:t>Choose AD using a1</a:t>
            </a:r>
          </a:p>
        </p:txBody>
      </p:sp>
      <p:grpSp>
        <p:nvGrpSpPr>
          <p:cNvPr id="99399" name="Group 58"/>
          <p:cNvGrpSpPr>
            <a:grpSpLocks/>
          </p:cNvGrpSpPr>
          <p:nvPr/>
        </p:nvGrpSpPr>
        <p:grpSpPr bwMode="auto">
          <a:xfrm>
            <a:off x="2368550" y="2974975"/>
            <a:ext cx="711200" cy="381000"/>
            <a:chOff x="3600" y="219"/>
            <a:chExt cx="360" cy="175"/>
          </a:xfrm>
        </p:grpSpPr>
        <p:sp>
          <p:nvSpPr>
            <p:cNvPr id="99400"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01"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2"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3"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404"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405" name="Group 64"/>
            <p:cNvGrpSpPr>
              <a:grpSpLocks/>
            </p:cNvGrpSpPr>
            <p:nvPr/>
          </p:nvGrpSpPr>
          <p:grpSpPr bwMode="auto">
            <a:xfrm>
              <a:off x="3686" y="244"/>
              <a:ext cx="177" cy="66"/>
              <a:chOff x="2848" y="848"/>
              <a:chExt cx="140" cy="98"/>
            </a:xfrm>
          </p:grpSpPr>
          <p:sp>
            <p:nvSpPr>
              <p:cNvPr id="99410"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1"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2"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406" name="Group 68"/>
            <p:cNvGrpSpPr>
              <a:grpSpLocks/>
            </p:cNvGrpSpPr>
            <p:nvPr/>
          </p:nvGrpSpPr>
          <p:grpSpPr bwMode="auto">
            <a:xfrm flipV="1">
              <a:off x="3686" y="243"/>
              <a:ext cx="177" cy="66"/>
              <a:chOff x="2848" y="848"/>
              <a:chExt cx="140" cy="98"/>
            </a:xfrm>
          </p:grpSpPr>
          <p:sp>
            <p:nvSpPr>
              <p:cNvPr id="994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ular Callout 1"/>
          <p:cNvSpPr/>
          <p:nvPr/>
        </p:nvSpPr>
        <p:spPr bwMode="auto">
          <a:xfrm>
            <a:off x="34869" y="4091032"/>
            <a:ext cx="2584506" cy="891701"/>
          </a:xfrm>
          <a:prstGeom prst="wedgeRectCallout">
            <a:avLst>
              <a:gd name="adj1" fmla="val -1520"/>
              <a:gd name="adj2" fmla="val -16511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Export policy</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controls</a:t>
            </a:r>
            <a:r>
              <a:rPr kumimoji="0" lang="en-US" sz="1800" b="0" i="0" u="none" strike="noStrike" cap="none" normalizeH="0" dirty="0">
                <a:ln>
                  <a:noFill/>
                </a:ln>
                <a:solidFill>
                  <a:schemeClr val="tx1"/>
                </a:solidFill>
                <a:effectLst/>
                <a:latin typeface="Comic Sans MS" pitchFamily="66" charset="0"/>
              </a:rPr>
              <a:t> ingress, i.e., </a:t>
            </a:r>
            <a:br>
              <a:rPr kumimoji="0" lang="en-US" sz="1800" b="0" i="0" u="none" strike="noStrike" cap="none" normalizeH="0" dirty="0">
                <a:ln>
                  <a:noFill/>
                </a:ln>
                <a:solidFill>
                  <a:schemeClr val="tx1"/>
                </a:solidFill>
                <a:effectLst/>
                <a:latin typeface="Comic Sans MS" pitchFamily="66" charset="0"/>
              </a:rPr>
            </a:br>
            <a:r>
              <a:rPr kumimoji="0" lang="en-US" sz="1800" b="0" i="0" u="none" strike="noStrike" cap="none" normalizeH="0" dirty="0">
                <a:ln>
                  <a:noFill/>
                </a:ln>
                <a:solidFill>
                  <a:schemeClr val="tx1"/>
                </a:solidFill>
                <a:effectLst/>
                <a:latin typeface="Comic Sans MS" pitchFamily="66" charset="0"/>
              </a:rPr>
              <a:t>who can use I</a:t>
            </a:r>
            <a:endParaRPr kumimoji="0" lang="en-US" sz="1800" b="0"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485884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P spid="277" grpId="0"/>
      <p:bldP spid="278" grpId="0"/>
      <p:bldP spid="290" grpId="0"/>
      <p:bldP spid="276" grpId="0"/>
      <p:bldP spid="279" grpId="0"/>
      <p:bldP spid="280" grpId="0"/>
      <p:bldP spid="282" grpId="0"/>
      <p:bldP spid="283" grpId="0"/>
      <p:bldP spid="281"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Fixing DV/BFA</a:t>
            </a:r>
            <a:endParaRPr lang="en-US" altLang="en-US" sz="4400" dirty="0"/>
          </a:p>
        </p:txBody>
      </p:sp>
      <p:sp>
        <p:nvSpPr>
          <p:cNvPr id="4104" name="Rectangle 3"/>
          <p:cNvSpPr>
            <a:spLocks noGrp="1" noChangeArrowheads="1"/>
          </p:cNvSpPr>
          <p:nvPr>
            <p:ph type="body" sz="half" idx="1"/>
          </p:nvPr>
        </p:nvSpPr>
        <p:spPr>
          <a:xfrm>
            <a:off x="533400" y="1547867"/>
            <a:ext cx="8062913" cy="5099050"/>
          </a:xfrm>
        </p:spPr>
        <p:txBody>
          <a:bodyPr/>
          <a:lstStyle/>
          <a:p>
            <a:pPr>
              <a:lnSpc>
                <a:spcPct val="90000"/>
              </a:lnSpc>
              <a:buFont typeface="Wingdings" pitchFamily="2" charset="2"/>
              <a:buChar char="q"/>
            </a:pPr>
            <a:r>
              <a:rPr lang="en-US" altLang="en-US" dirty="0"/>
              <a:t>Property of BFA</a:t>
            </a:r>
          </a:p>
          <a:p>
            <a:pPr lvl="1">
              <a:lnSpc>
                <a:spcPct val="90000"/>
              </a:lnSpc>
              <a:buFont typeface="Courier New" panose="02070309020205020404" pitchFamily="49" charset="0"/>
              <a:buChar char="o"/>
            </a:pPr>
            <a:r>
              <a:rPr lang="en-US" altLang="zh-CN" dirty="0">
                <a:ea typeface="宋体" charset="-122"/>
              </a:rPr>
              <a:t>Bad news may propagate </a:t>
            </a:r>
            <a:br>
              <a:rPr lang="en-US" altLang="zh-CN" dirty="0">
                <a:ea typeface="宋体" charset="-122"/>
              </a:rPr>
            </a:br>
            <a:r>
              <a:rPr lang="en-US" altLang="zh-CN" dirty="0">
                <a:ea typeface="宋体" charset="-122"/>
              </a:rPr>
              <a:t>slowly due to loops</a:t>
            </a:r>
          </a:p>
          <a:p>
            <a:pPr lvl="1">
              <a:lnSpc>
                <a:spcPct val="90000"/>
              </a:lnSpc>
            </a:pPr>
            <a:endParaRPr lang="en-US" altLang="zh-CN" dirty="0">
              <a:ea typeface="宋体" charset="-122"/>
            </a:endParaRPr>
          </a:p>
          <a:p>
            <a:pPr>
              <a:lnSpc>
                <a:spcPct val="90000"/>
              </a:lnSpc>
              <a:buFont typeface="Wingdings" pitchFamily="2" charset="2"/>
              <a:buChar char="q"/>
            </a:pPr>
            <a:r>
              <a:rPr lang="en-US" altLang="zh-CN" dirty="0">
                <a:ea typeface="宋体" charset="-122"/>
              </a:rPr>
              <a:t>Techniques</a:t>
            </a:r>
          </a:p>
          <a:p>
            <a:pPr lvl="1">
              <a:buFont typeface="Courier New" panose="02070309020205020404" pitchFamily="49" charset="0"/>
              <a:buChar char="o"/>
            </a:pPr>
            <a:r>
              <a:rPr lang="en-US" dirty="0"/>
              <a:t>Reverse poison</a:t>
            </a:r>
          </a:p>
          <a:p>
            <a:pPr lvl="2"/>
            <a:r>
              <a:rPr lang="en-US" dirty="0"/>
              <a:t>Avoid two-node loops</a:t>
            </a:r>
          </a:p>
          <a:p>
            <a:pPr lvl="1">
              <a:buFont typeface="Courier New" panose="02070309020205020404" pitchFamily="49" charset="0"/>
              <a:buChar char="o"/>
            </a:pPr>
            <a:r>
              <a:rPr lang="en-US" dirty="0"/>
              <a:t>DSDV</a:t>
            </a:r>
          </a:p>
          <a:p>
            <a:pPr lvl="2"/>
            <a:r>
              <a:rPr lang="en-US" dirty="0">
                <a:solidFill>
                  <a:srgbClr val="C00000"/>
                </a:solidFill>
              </a:rPr>
              <a:t>Using destination </a:t>
            </a:r>
            <a:r>
              <a:rPr lang="en-US" dirty="0" err="1">
                <a:solidFill>
                  <a:srgbClr val="C00000"/>
                </a:solidFill>
              </a:rPr>
              <a:t>seq</a:t>
            </a:r>
            <a:r>
              <a:rPr lang="en-US" dirty="0">
                <a:solidFill>
                  <a:srgbClr val="C00000"/>
                </a:solidFill>
              </a:rPr>
              <a:t> to partition into epochs</a:t>
            </a:r>
          </a:p>
          <a:p>
            <a:pPr lvl="2"/>
            <a:r>
              <a:rPr lang="en-US" dirty="0">
                <a:solidFill>
                  <a:srgbClr val="C00000"/>
                </a:solidFill>
              </a:rPr>
              <a:t>A good example of analysis using global invariants</a:t>
            </a:r>
          </a:p>
          <a:p>
            <a:pPr lvl="1">
              <a:buFont typeface="Courier New" panose="02070309020205020404" pitchFamily="49" charset="0"/>
              <a:buChar char="o"/>
            </a:pPr>
            <a:r>
              <a:rPr lang="en-US" dirty="0">
                <a:solidFill>
                  <a:srgbClr val="C00000"/>
                </a:solidFill>
              </a:rPr>
              <a:t>Diffusive Update </a:t>
            </a:r>
            <a:r>
              <a:rPr lang="en-US" dirty="0" err="1">
                <a:solidFill>
                  <a:srgbClr val="C00000"/>
                </a:solidFill>
              </a:rPr>
              <a:t>Alg</a:t>
            </a:r>
            <a:r>
              <a:rPr lang="en-US" dirty="0">
                <a:solidFill>
                  <a:srgbClr val="C00000"/>
                </a:solidFill>
              </a:rPr>
              <a:t> (DUAL)</a:t>
            </a:r>
          </a:p>
          <a:p>
            <a:pPr lvl="2"/>
            <a:r>
              <a:rPr lang="en-US" dirty="0">
                <a:solidFill>
                  <a:srgbClr val="C00000"/>
                </a:solidFill>
              </a:rPr>
              <a:t>Utilize backup routes</a:t>
            </a:r>
          </a:p>
          <a:p>
            <a:pPr lvl="1">
              <a:lnSpc>
                <a:spcPct val="90000"/>
              </a:lnSpc>
            </a:pPr>
            <a:endParaRPr lang="en-US" altLang="zh-CN" dirty="0">
              <a:ea typeface="宋体" charset="-122"/>
            </a:endParaRPr>
          </a:p>
          <a:p>
            <a:pPr lvl="1">
              <a:lnSpc>
                <a:spcPct val="90000"/>
              </a:lnSpc>
            </a:pPr>
            <a:endParaRPr lang="en-US" altLang="en-US" dirty="0"/>
          </a:p>
        </p:txBody>
      </p:sp>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91" y="1611914"/>
            <a:ext cx="2940434" cy="20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4CD0AAB-E847-0749-92C2-61EC45AC17F3}" type="slidenum">
              <a:rPr lang="en-US" altLang="en-US" sz="1400">
                <a:solidFill>
                  <a:srgbClr val="000000"/>
                </a:solidFill>
                <a:latin typeface="Times New Roman" charset="0"/>
              </a:rPr>
              <a:pPr/>
              <a:t>60</a:t>
            </a:fld>
            <a:endParaRPr lang="en-US" altLang="en-US" sz="1400">
              <a:solidFill>
                <a:srgbClr val="000000"/>
              </a:solidFill>
              <a:latin typeface="Times New Roman" charset="0"/>
            </a:endParaRPr>
          </a:p>
        </p:txBody>
      </p:sp>
      <p:sp>
        <p:nvSpPr>
          <p:cNvPr id="101378"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1379"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(2)</a:t>
            </a:r>
          </a:p>
        </p:txBody>
      </p:sp>
      <p:sp>
        <p:nvSpPr>
          <p:cNvPr id="101380"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1381"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718908"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2"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3"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4"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85"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718909"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86"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718910"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7"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8"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89"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0" name="Group 15"/>
          <p:cNvGrpSpPr>
            <a:grpSpLocks/>
          </p:cNvGrpSpPr>
          <p:nvPr/>
        </p:nvGrpSpPr>
        <p:grpSpPr bwMode="auto">
          <a:xfrm>
            <a:off x="901700" y="4860925"/>
            <a:ext cx="711200" cy="381000"/>
            <a:chOff x="3600" y="219"/>
            <a:chExt cx="360" cy="175"/>
          </a:xfrm>
        </p:grpSpPr>
        <p:sp>
          <p:nvSpPr>
            <p:cNvPr id="101640"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41"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2"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3"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44"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45" name="Group 21"/>
            <p:cNvGrpSpPr>
              <a:grpSpLocks/>
            </p:cNvGrpSpPr>
            <p:nvPr/>
          </p:nvGrpSpPr>
          <p:grpSpPr bwMode="auto">
            <a:xfrm>
              <a:off x="3686" y="244"/>
              <a:ext cx="177" cy="66"/>
              <a:chOff x="2848" y="848"/>
              <a:chExt cx="140" cy="98"/>
            </a:xfrm>
          </p:grpSpPr>
          <p:sp>
            <p:nvSpPr>
              <p:cNvPr id="101650"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1"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2"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46" name="Group 25"/>
            <p:cNvGrpSpPr>
              <a:grpSpLocks/>
            </p:cNvGrpSpPr>
            <p:nvPr/>
          </p:nvGrpSpPr>
          <p:grpSpPr bwMode="auto">
            <a:xfrm flipV="1">
              <a:off x="3686" y="243"/>
              <a:ext cx="177" cy="66"/>
              <a:chOff x="2848" y="848"/>
              <a:chExt cx="140" cy="98"/>
            </a:xfrm>
          </p:grpSpPr>
          <p:sp>
            <p:nvSpPr>
              <p:cNvPr id="10164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1"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2"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3"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4"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95"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718911"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96"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718912"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97"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98"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9" name="Group 37"/>
          <p:cNvGrpSpPr>
            <a:grpSpLocks/>
          </p:cNvGrpSpPr>
          <p:nvPr/>
        </p:nvGrpSpPr>
        <p:grpSpPr bwMode="auto">
          <a:xfrm>
            <a:off x="3930650" y="4879975"/>
            <a:ext cx="711200" cy="381000"/>
            <a:chOff x="3600" y="219"/>
            <a:chExt cx="360" cy="175"/>
          </a:xfrm>
        </p:grpSpPr>
        <p:sp>
          <p:nvSpPr>
            <p:cNvPr id="101627"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28"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29"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0"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31"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32" name="Group 43"/>
            <p:cNvGrpSpPr>
              <a:grpSpLocks/>
            </p:cNvGrpSpPr>
            <p:nvPr/>
          </p:nvGrpSpPr>
          <p:grpSpPr bwMode="auto">
            <a:xfrm>
              <a:off x="3686" y="244"/>
              <a:ext cx="177" cy="66"/>
              <a:chOff x="2848" y="848"/>
              <a:chExt cx="140" cy="98"/>
            </a:xfrm>
          </p:grpSpPr>
          <p:sp>
            <p:nvSpPr>
              <p:cNvPr id="101637"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8"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9"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33" name="Group 47"/>
            <p:cNvGrpSpPr>
              <a:grpSpLocks/>
            </p:cNvGrpSpPr>
            <p:nvPr/>
          </p:nvGrpSpPr>
          <p:grpSpPr bwMode="auto">
            <a:xfrm flipV="1">
              <a:off x="3686" y="243"/>
              <a:ext cx="177" cy="66"/>
              <a:chOff x="2848" y="848"/>
              <a:chExt cx="140" cy="98"/>
            </a:xfrm>
          </p:grpSpPr>
          <p:sp>
            <p:nvSpPr>
              <p:cNvPr id="101634"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5"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6"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400"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1"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2"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3"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404"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718913"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405"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718914"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406"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7"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8"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9"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0"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1"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1412" name="Group 231"/>
          <p:cNvGrpSpPr>
            <a:grpSpLocks/>
          </p:cNvGrpSpPr>
          <p:nvPr/>
        </p:nvGrpSpPr>
        <p:grpSpPr bwMode="auto">
          <a:xfrm>
            <a:off x="4922838" y="1130300"/>
            <a:ext cx="2743200" cy="2603500"/>
            <a:chOff x="2497" y="49"/>
            <a:chExt cx="1728" cy="1605"/>
          </a:xfrm>
        </p:grpSpPr>
        <p:sp>
          <p:nvSpPr>
            <p:cNvPr id="101560"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61"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1562"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3"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64"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5"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66" name="Group 124"/>
            <p:cNvGrpSpPr>
              <a:grpSpLocks/>
            </p:cNvGrpSpPr>
            <p:nvPr/>
          </p:nvGrpSpPr>
          <p:grpSpPr bwMode="auto">
            <a:xfrm>
              <a:off x="2732" y="81"/>
              <a:ext cx="685" cy="329"/>
              <a:chOff x="565" y="2634"/>
              <a:chExt cx="685" cy="329"/>
            </a:xfrm>
          </p:grpSpPr>
          <p:sp>
            <p:nvSpPr>
              <p:cNvPr id="101625"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1626"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1567" name="Group 128"/>
            <p:cNvGrpSpPr>
              <a:grpSpLocks/>
            </p:cNvGrpSpPr>
            <p:nvPr/>
          </p:nvGrpSpPr>
          <p:grpSpPr bwMode="auto">
            <a:xfrm>
              <a:off x="3316" y="1313"/>
              <a:ext cx="472" cy="219"/>
              <a:chOff x="1811" y="2493"/>
              <a:chExt cx="472" cy="219"/>
            </a:xfrm>
          </p:grpSpPr>
          <p:sp>
            <p:nvSpPr>
              <p:cNvPr id="101612"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3"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4"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5"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6"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17"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8"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9"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0"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1"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2"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3"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4"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68" name="Group 142"/>
            <p:cNvGrpSpPr>
              <a:grpSpLocks/>
            </p:cNvGrpSpPr>
            <p:nvPr/>
          </p:nvGrpSpPr>
          <p:grpSpPr bwMode="auto">
            <a:xfrm>
              <a:off x="2751" y="1079"/>
              <a:ext cx="472" cy="219"/>
              <a:chOff x="1811" y="2493"/>
              <a:chExt cx="472" cy="219"/>
            </a:xfrm>
          </p:grpSpPr>
          <p:sp>
            <p:nvSpPr>
              <p:cNvPr id="101599"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0"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1"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2"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3"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04"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5"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6"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7"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8"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9"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0"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1"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1569"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0"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71" name="Group 158"/>
            <p:cNvGrpSpPr>
              <a:grpSpLocks/>
            </p:cNvGrpSpPr>
            <p:nvPr/>
          </p:nvGrpSpPr>
          <p:grpSpPr bwMode="auto">
            <a:xfrm>
              <a:off x="3712" y="1039"/>
              <a:ext cx="472" cy="219"/>
              <a:chOff x="1811" y="2493"/>
              <a:chExt cx="472" cy="219"/>
            </a:xfrm>
          </p:grpSpPr>
          <p:sp>
            <p:nvSpPr>
              <p:cNvPr id="101586"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87"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8"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9"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0"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91"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92"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93"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4"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5"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6"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7"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8"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72" name="Group 172"/>
            <p:cNvGrpSpPr>
              <a:grpSpLocks/>
            </p:cNvGrpSpPr>
            <p:nvPr/>
          </p:nvGrpSpPr>
          <p:grpSpPr bwMode="auto">
            <a:xfrm>
              <a:off x="2805" y="768"/>
              <a:ext cx="472" cy="219"/>
              <a:chOff x="1811" y="2493"/>
              <a:chExt cx="472" cy="219"/>
            </a:xfrm>
          </p:grpSpPr>
          <p:sp>
            <p:nvSpPr>
              <p:cNvPr id="101573"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4"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75"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6"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7"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78"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9"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0"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1"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2"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3"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4"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5"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3" name="Group 232"/>
          <p:cNvGrpSpPr>
            <a:grpSpLocks/>
          </p:cNvGrpSpPr>
          <p:nvPr/>
        </p:nvGrpSpPr>
        <p:grpSpPr bwMode="auto">
          <a:xfrm>
            <a:off x="6140450" y="3898900"/>
            <a:ext cx="2389188" cy="2455863"/>
            <a:chOff x="4255" y="0"/>
            <a:chExt cx="1505" cy="1547"/>
          </a:xfrm>
        </p:grpSpPr>
        <p:sp>
          <p:nvSpPr>
            <p:cNvPr id="101510"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511" name="Group 120"/>
            <p:cNvGrpSpPr>
              <a:grpSpLocks/>
            </p:cNvGrpSpPr>
            <p:nvPr/>
          </p:nvGrpSpPr>
          <p:grpSpPr bwMode="auto">
            <a:xfrm>
              <a:off x="4347" y="23"/>
              <a:ext cx="667" cy="444"/>
              <a:chOff x="657" y="2629"/>
              <a:chExt cx="667" cy="444"/>
            </a:xfrm>
          </p:grpSpPr>
          <p:sp>
            <p:nvSpPr>
              <p:cNvPr id="101557"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1558"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1559"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512"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3"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4"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15" name="Group 189"/>
            <p:cNvGrpSpPr>
              <a:grpSpLocks/>
            </p:cNvGrpSpPr>
            <p:nvPr/>
          </p:nvGrpSpPr>
          <p:grpSpPr bwMode="auto">
            <a:xfrm>
              <a:off x="4925" y="642"/>
              <a:ext cx="472" cy="219"/>
              <a:chOff x="1811" y="2493"/>
              <a:chExt cx="472" cy="219"/>
            </a:xfrm>
          </p:grpSpPr>
          <p:sp>
            <p:nvSpPr>
              <p:cNvPr id="101544"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45"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46"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7"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8"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49"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50"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51"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2"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3"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4"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5"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6"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6" name="Group 203"/>
            <p:cNvGrpSpPr>
              <a:grpSpLocks/>
            </p:cNvGrpSpPr>
            <p:nvPr/>
          </p:nvGrpSpPr>
          <p:grpSpPr bwMode="auto">
            <a:xfrm>
              <a:off x="4315" y="881"/>
              <a:ext cx="472" cy="219"/>
              <a:chOff x="1811" y="2493"/>
              <a:chExt cx="472" cy="219"/>
            </a:xfrm>
          </p:grpSpPr>
          <p:sp>
            <p:nvSpPr>
              <p:cNvPr id="101531"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2"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3"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4"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5"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36"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7"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8"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9"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0"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1"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2"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3"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7" name="Group 217"/>
            <p:cNvGrpSpPr>
              <a:grpSpLocks/>
            </p:cNvGrpSpPr>
            <p:nvPr/>
          </p:nvGrpSpPr>
          <p:grpSpPr bwMode="auto">
            <a:xfrm>
              <a:off x="5288" y="1204"/>
              <a:ext cx="472" cy="219"/>
              <a:chOff x="1811" y="2493"/>
              <a:chExt cx="472" cy="219"/>
            </a:xfrm>
          </p:grpSpPr>
          <p:sp>
            <p:nvSpPr>
              <p:cNvPr id="101518"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19"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0"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1"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2"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23"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24"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5"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6"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7"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8"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9"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0"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4" name="Group 236"/>
          <p:cNvGrpSpPr>
            <a:grpSpLocks/>
          </p:cNvGrpSpPr>
          <p:nvPr/>
        </p:nvGrpSpPr>
        <p:grpSpPr bwMode="auto">
          <a:xfrm>
            <a:off x="7489825" y="0"/>
            <a:ext cx="1654175" cy="1766888"/>
            <a:chOff x="4255" y="0"/>
            <a:chExt cx="1505" cy="1547"/>
          </a:xfrm>
        </p:grpSpPr>
        <p:sp>
          <p:nvSpPr>
            <p:cNvPr id="101460"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461" name="Group 238"/>
            <p:cNvGrpSpPr>
              <a:grpSpLocks/>
            </p:cNvGrpSpPr>
            <p:nvPr/>
          </p:nvGrpSpPr>
          <p:grpSpPr bwMode="auto">
            <a:xfrm>
              <a:off x="4347" y="23"/>
              <a:ext cx="609" cy="541"/>
              <a:chOff x="657" y="2629"/>
              <a:chExt cx="609" cy="541"/>
            </a:xfrm>
          </p:grpSpPr>
          <p:sp>
            <p:nvSpPr>
              <p:cNvPr id="101507"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1508"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09"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462"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3"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4"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465" name="Group 245"/>
            <p:cNvGrpSpPr>
              <a:grpSpLocks/>
            </p:cNvGrpSpPr>
            <p:nvPr/>
          </p:nvGrpSpPr>
          <p:grpSpPr bwMode="auto">
            <a:xfrm>
              <a:off x="4925" y="642"/>
              <a:ext cx="472" cy="219"/>
              <a:chOff x="1811" y="2493"/>
              <a:chExt cx="472" cy="219"/>
            </a:xfrm>
          </p:grpSpPr>
          <p:sp>
            <p:nvSpPr>
              <p:cNvPr id="101494"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95"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96"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7"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8"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99"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00"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01"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2"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3"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4"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5"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6"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6" name="Group 259"/>
            <p:cNvGrpSpPr>
              <a:grpSpLocks/>
            </p:cNvGrpSpPr>
            <p:nvPr/>
          </p:nvGrpSpPr>
          <p:grpSpPr bwMode="auto">
            <a:xfrm>
              <a:off x="4315" y="881"/>
              <a:ext cx="472" cy="219"/>
              <a:chOff x="1811" y="2493"/>
              <a:chExt cx="472" cy="219"/>
            </a:xfrm>
          </p:grpSpPr>
          <p:sp>
            <p:nvSpPr>
              <p:cNvPr id="101481"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2"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3"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4"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5"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86"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7"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8"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9"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0"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1"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2"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3"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7" name="Group 273"/>
            <p:cNvGrpSpPr>
              <a:grpSpLocks/>
            </p:cNvGrpSpPr>
            <p:nvPr/>
          </p:nvGrpSpPr>
          <p:grpSpPr bwMode="auto">
            <a:xfrm>
              <a:off x="5288" y="1204"/>
              <a:ext cx="472" cy="219"/>
              <a:chOff x="1811" y="2493"/>
              <a:chExt cx="472" cy="219"/>
            </a:xfrm>
          </p:grpSpPr>
          <p:sp>
            <p:nvSpPr>
              <p:cNvPr id="101468"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69"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0"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1"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2"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73"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74"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5"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6"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7"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8"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9"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0"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1415"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6"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7"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8"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19"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0"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1421"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22"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1423"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1424"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1425"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6"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7"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1428"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1429"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1430"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1431"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1432"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33" name="Straight Connector 282"/>
          <p:cNvCxnSpPr>
            <a:cxnSpLocks noChangeShapeType="1"/>
            <a:stCxn id="101451"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34"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5"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6"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1437"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1439"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1440"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1441" name="Text Box 295"/>
          <p:cNvSpPr txBox="1">
            <a:spLocks noChangeArrowheads="1"/>
          </p:cNvSpPr>
          <p:nvPr/>
        </p:nvSpPr>
        <p:spPr bwMode="auto">
          <a:xfrm>
            <a:off x="465138" y="3189288"/>
            <a:ext cx="20553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a:t>
            </a:r>
            <a:r>
              <a:rPr lang="en-US" altLang="en-US" sz="1400" dirty="0">
                <a:solidFill>
                  <a:srgbClr val="FF0000"/>
                </a:solidFill>
              </a:rPr>
              <a:t>Low </a:t>
            </a:r>
            <a:r>
              <a:rPr lang="en-US" altLang="en-US" sz="1400" dirty="0" err="1">
                <a:solidFill>
                  <a:srgbClr val="FF0000"/>
                </a:solidFill>
              </a:rPr>
              <a:t>local_pref</a:t>
            </a:r>
            <a:r>
              <a:rPr lang="en-US" altLang="en-US" sz="1400" dirty="0">
                <a:solidFill>
                  <a:srgbClr val="FF0000"/>
                </a:solidFill>
              </a:rPr>
              <a:t> for A</a:t>
            </a:r>
          </a:p>
          <a:p>
            <a:r>
              <a:rPr lang="en-US" altLang="en-US" sz="1400" dirty="0"/>
              <a:t>- Shortest AS Path</a:t>
            </a:r>
          </a:p>
          <a:p>
            <a:r>
              <a:rPr lang="en-US" altLang="en-US" sz="1400" dirty="0"/>
              <a:t>- </a:t>
            </a:r>
            <a:r>
              <a:rPr lang="en-US" altLang="en-US" sz="1400" dirty="0">
                <a:solidFill>
                  <a:srgbClr val="FF0000"/>
                </a:solidFill>
              </a:rPr>
              <a:t>Prefer </a:t>
            </a:r>
            <a:r>
              <a:rPr lang="en-US" altLang="en-US" sz="1400" dirty="0" err="1">
                <a:solidFill>
                  <a:srgbClr val="FF0000"/>
                </a:solidFill>
              </a:rPr>
              <a:t>eBGP</a:t>
            </a:r>
            <a:r>
              <a:rPr lang="en-US" altLang="en-US" sz="1400" dirty="0">
                <a:solidFill>
                  <a:srgbClr val="FF0000"/>
                </a:solidFill>
              </a:rPr>
              <a:t> </a:t>
            </a:r>
          </a:p>
        </p:txBody>
      </p:sp>
      <p:sp>
        <p:nvSpPr>
          <p:cNvPr id="101442"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1443"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1444"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27900" y="4319588"/>
            <a:ext cx="265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Outcome: Choose BCD using b</a:t>
            </a:r>
          </a:p>
        </p:txBody>
      </p:sp>
      <p:grpSp>
        <p:nvGrpSpPr>
          <p:cNvPr id="101446" name="Group 58"/>
          <p:cNvGrpSpPr>
            <a:grpSpLocks/>
          </p:cNvGrpSpPr>
          <p:nvPr/>
        </p:nvGrpSpPr>
        <p:grpSpPr bwMode="auto">
          <a:xfrm>
            <a:off x="2368550" y="2974975"/>
            <a:ext cx="711200" cy="381000"/>
            <a:chOff x="3600" y="219"/>
            <a:chExt cx="360" cy="175"/>
          </a:xfrm>
        </p:grpSpPr>
        <p:sp>
          <p:nvSpPr>
            <p:cNvPr id="101447"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48"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49"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0"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451"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452" name="Group 64"/>
            <p:cNvGrpSpPr>
              <a:grpSpLocks/>
            </p:cNvGrpSpPr>
            <p:nvPr/>
          </p:nvGrpSpPr>
          <p:grpSpPr bwMode="auto">
            <a:xfrm>
              <a:off x="3686" y="244"/>
              <a:ext cx="177" cy="66"/>
              <a:chOff x="2848" y="848"/>
              <a:chExt cx="140" cy="98"/>
            </a:xfrm>
          </p:grpSpPr>
          <p:sp>
            <p:nvSpPr>
              <p:cNvPr id="101457"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8"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9"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453" name="Group 68"/>
            <p:cNvGrpSpPr>
              <a:grpSpLocks/>
            </p:cNvGrpSpPr>
            <p:nvPr/>
          </p:nvGrpSpPr>
          <p:grpSpPr bwMode="auto">
            <a:xfrm flipV="1">
              <a:off x="3686" y="243"/>
              <a:ext cx="177" cy="66"/>
              <a:chOff x="2848" y="848"/>
              <a:chExt cx="140" cy="98"/>
            </a:xfrm>
          </p:grpSpPr>
          <p:sp>
            <p:nvSpPr>
              <p:cNvPr id="101454"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5"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6"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le 1"/>
          <p:cNvSpPr/>
          <p:nvPr/>
        </p:nvSpPr>
        <p:spPr>
          <a:xfrm>
            <a:off x="487280" y="4065687"/>
            <a:ext cx="2020105" cy="307777"/>
          </a:xfrm>
          <a:prstGeom prst="rect">
            <a:avLst/>
          </a:prstGeom>
        </p:spPr>
        <p:txBody>
          <a:bodyPr wrap="none">
            <a:spAutoFit/>
          </a:bodyPr>
          <a:lstStyle/>
          <a:p>
            <a:pPr lvl="0"/>
            <a:r>
              <a:rPr lang="en-US" altLang="en-US" sz="1400">
                <a:solidFill>
                  <a:srgbClr val="FF0000"/>
                </a:solidFill>
              </a:rPr>
              <a:t>Called hot potato (why?) </a:t>
            </a:r>
            <a:endParaRPr lang="en-US" altLang="en-US" sz="1400" dirty="0">
              <a:solidFill>
                <a:srgbClr val="FF0000"/>
              </a:solidFill>
            </a:endParaRPr>
          </a:p>
        </p:txBody>
      </p:sp>
    </p:spTree>
    <p:extLst>
      <p:ext uri="{BB962C8B-B14F-4D97-AF65-F5344CB8AC3E}">
        <p14:creationId xmlns:p14="http://schemas.microsoft.com/office/powerpoint/2010/main" val="707363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DADA201-9615-1C4B-95CD-CDBC22608C90}" type="slidenum">
              <a:rPr lang="en-US" altLang="en-US" sz="1400">
                <a:solidFill>
                  <a:srgbClr val="000000"/>
                </a:solidFill>
                <a:latin typeface="Times New Roman" charset="0"/>
              </a:rPr>
              <a:pPr/>
              <a:t>61</a:t>
            </a:fld>
            <a:endParaRPr lang="en-US" altLang="en-US" sz="1400">
              <a:solidFill>
                <a:srgbClr val="000000"/>
              </a:solidFill>
              <a:latin typeface="Times New Roman" charset="0"/>
            </a:endParaRPr>
          </a:p>
        </p:txBody>
      </p:sp>
      <p:sp>
        <p:nvSpPr>
          <p:cNvPr id="103426"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3427"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(3)</a:t>
            </a:r>
          </a:p>
        </p:txBody>
      </p:sp>
      <p:sp>
        <p:nvSpPr>
          <p:cNvPr id="103428"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3429"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719932"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0"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1"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2"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33"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719933"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34"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719934"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5"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6"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37"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38" name="Group 15"/>
          <p:cNvGrpSpPr>
            <a:grpSpLocks/>
          </p:cNvGrpSpPr>
          <p:nvPr/>
        </p:nvGrpSpPr>
        <p:grpSpPr bwMode="auto">
          <a:xfrm>
            <a:off x="901700" y="4860925"/>
            <a:ext cx="711200" cy="381000"/>
            <a:chOff x="3600" y="219"/>
            <a:chExt cx="360" cy="175"/>
          </a:xfrm>
        </p:grpSpPr>
        <p:sp>
          <p:nvSpPr>
            <p:cNvPr id="103688"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89"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0"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1"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92"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93" name="Group 21"/>
            <p:cNvGrpSpPr>
              <a:grpSpLocks/>
            </p:cNvGrpSpPr>
            <p:nvPr/>
          </p:nvGrpSpPr>
          <p:grpSpPr bwMode="auto">
            <a:xfrm>
              <a:off x="3686" y="244"/>
              <a:ext cx="177" cy="66"/>
              <a:chOff x="2848" y="848"/>
              <a:chExt cx="140" cy="98"/>
            </a:xfrm>
          </p:grpSpPr>
          <p:sp>
            <p:nvSpPr>
              <p:cNvPr id="103698"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9"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0"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94" name="Group 25"/>
            <p:cNvGrpSpPr>
              <a:grpSpLocks/>
            </p:cNvGrpSpPr>
            <p:nvPr/>
          </p:nvGrpSpPr>
          <p:grpSpPr bwMode="auto">
            <a:xfrm flipV="1">
              <a:off x="3686" y="243"/>
              <a:ext cx="177" cy="66"/>
              <a:chOff x="2848" y="848"/>
              <a:chExt cx="140" cy="98"/>
            </a:xfrm>
          </p:grpSpPr>
          <p:sp>
            <p:nvSpPr>
              <p:cNvPr id="103695"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6"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7"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9"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0"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1"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2"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43"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719935"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44"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719936"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5"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46"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47" name="Group 37"/>
          <p:cNvGrpSpPr>
            <a:grpSpLocks/>
          </p:cNvGrpSpPr>
          <p:nvPr/>
        </p:nvGrpSpPr>
        <p:grpSpPr bwMode="auto">
          <a:xfrm>
            <a:off x="3930650" y="4879975"/>
            <a:ext cx="711200" cy="381000"/>
            <a:chOff x="3600" y="219"/>
            <a:chExt cx="360" cy="175"/>
          </a:xfrm>
        </p:grpSpPr>
        <p:sp>
          <p:nvSpPr>
            <p:cNvPr id="10367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7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7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80" name="Group 43"/>
            <p:cNvGrpSpPr>
              <a:grpSpLocks/>
            </p:cNvGrpSpPr>
            <p:nvPr/>
          </p:nvGrpSpPr>
          <p:grpSpPr bwMode="auto">
            <a:xfrm>
              <a:off x="3686" y="244"/>
              <a:ext cx="177" cy="66"/>
              <a:chOff x="2848" y="848"/>
              <a:chExt cx="140" cy="98"/>
            </a:xfrm>
          </p:grpSpPr>
          <p:sp>
            <p:nvSpPr>
              <p:cNvPr id="10368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81" name="Group 47"/>
            <p:cNvGrpSpPr>
              <a:grpSpLocks/>
            </p:cNvGrpSpPr>
            <p:nvPr/>
          </p:nvGrpSpPr>
          <p:grpSpPr bwMode="auto">
            <a:xfrm flipV="1">
              <a:off x="3686" y="243"/>
              <a:ext cx="177" cy="66"/>
              <a:chOff x="2848" y="848"/>
              <a:chExt cx="140" cy="98"/>
            </a:xfrm>
          </p:grpSpPr>
          <p:sp>
            <p:nvSpPr>
              <p:cNvPr id="10368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8"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9"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0"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1"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52"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719937"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53"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719938"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54"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5"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6"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7"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8"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9"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460" name="Group 231"/>
          <p:cNvGrpSpPr>
            <a:grpSpLocks/>
          </p:cNvGrpSpPr>
          <p:nvPr/>
        </p:nvGrpSpPr>
        <p:grpSpPr bwMode="auto">
          <a:xfrm>
            <a:off x="4922838" y="1130300"/>
            <a:ext cx="2743200" cy="2603500"/>
            <a:chOff x="2497" y="49"/>
            <a:chExt cx="1728" cy="1605"/>
          </a:xfrm>
        </p:grpSpPr>
        <p:sp>
          <p:nvSpPr>
            <p:cNvPr id="103608"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9"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3610"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1"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2"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3"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4" name="Group 124"/>
            <p:cNvGrpSpPr>
              <a:grpSpLocks/>
            </p:cNvGrpSpPr>
            <p:nvPr/>
          </p:nvGrpSpPr>
          <p:grpSpPr bwMode="auto">
            <a:xfrm>
              <a:off x="2732" y="81"/>
              <a:ext cx="685" cy="329"/>
              <a:chOff x="565" y="2634"/>
              <a:chExt cx="685" cy="329"/>
            </a:xfrm>
          </p:grpSpPr>
          <p:sp>
            <p:nvSpPr>
              <p:cNvPr id="103673"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3674"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3615" name="Group 128"/>
            <p:cNvGrpSpPr>
              <a:grpSpLocks/>
            </p:cNvGrpSpPr>
            <p:nvPr/>
          </p:nvGrpSpPr>
          <p:grpSpPr bwMode="auto">
            <a:xfrm>
              <a:off x="3316" y="1313"/>
              <a:ext cx="472" cy="219"/>
              <a:chOff x="1811" y="2493"/>
              <a:chExt cx="472" cy="219"/>
            </a:xfrm>
          </p:grpSpPr>
          <p:sp>
            <p:nvSpPr>
              <p:cNvPr id="103660"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1"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2"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3"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4"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65"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6"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7"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8"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9"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0"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1"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2"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16" name="Group 142"/>
            <p:cNvGrpSpPr>
              <a:grpSpLocks/>
            </p:cNvGrpSpPr>
            <p:nvPr/>
          </p:nvGrpSpPr>
          <p:grpSpPr bwMode="auto">
            <a:xfrm>
              <a:off x="2751" y="1079"/>
              <a:ext cx="472" cy="219"/>
              <a:chOff x="1811" y="2493"/>
              <a:chExt cx="472" cy="219"/>
            </a:xfrm>
          </p:grpSpPr>
          <p:sp>
            <p:nvSpPr>
              <p:cNvPr id="103647"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8"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9"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0"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1"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52"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53"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54"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5"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6"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7"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8"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9"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617"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8"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9" name="Group 158"/>
            <p:cNvGrpSpPr>
              <a:grpSpLocks/>
            </p:cNvGrpSpPr>
            <p:nvPr/>
          </p:nvGrpSpPr>
          <p:grpSpPr bwMode="auto">
            <a:xfrm>
              <a:off x="3712" y="1039"/>
              <a:ext cx="472" cy="219"/>
              <a:chOff x="1811" y="2493"/>
              <a:chExt cx="472" cy="219"/>
            </a:xfrm>
          </p:grpSpPr>
          <p:sp>
            <p:nvSpPr>
              <p:cNvPr id="10363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35"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36"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7"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8"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3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0"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1"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2"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3"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4"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5"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6"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20" name="Group 172"/>
            <p:cNvGrpSpPr>
              <a:grpSpLocks/>
            </p:cNvGrpSpPr>
            <p:nvPr/>
          </p:nvGrpSpPr>
          <p:grpSpPr bwMode="auto">
            <a:xfrm>
              <a:off x="2805" y="768"/>
              <a:ext cx="472" cy="219"/>
              <a:chOff x="1811" y="2493"/>
              <a:chExt cx="472" cy="219"/>
            </a:xfrm>
          </p:grpSpPr>
          <p:sp>
            <p:nvSpPr>
              <p:cNvPr id="103621"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2"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3"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4"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5"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26"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7"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8"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9"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0"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1"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2"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3"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1" name="Group 232"/>
          <p:cNvGrpSpPr>
            <a:grpSpLocks/>
          </p:cNvGrpSpPr>
          <p:nvPr/>
        </p:nvGrpSpPr>
        <p:grpSpPr bwMode="auto">
          <a:xfrm>
            <a:off x="6140450" y="3898900"/>
            <a:ext cx="2389188" cy="2455863"/>
            <a:chOff x="4255" y="0"/>
            <a:chExt cx="1505" cy="1547"/>
          </a:xfrm>
        </p:grpSpPr>
        <p:sp>
          <p:nvSpPr>
            <p:cNvPr id="103558"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59" name="Group 120"/>
            <p:cNvGrpSpPr>
              <a:grpSpLocks/>
            </p:cNvGrpSpPr>
            <p:nvPr/>
          </p:nvGrpSpPr>
          <p:grpSpPr bwMode="auto">
            <a:xfrm>
              <a:off x="4347" y="23"/>
              <a:ext cx="667" cy="444"/>
              <a:chOff x="657" y="2629"/>
              <a:chExt cx="667" cy="444"/>
            </a:xfrm>
          </p:grpSpPr>
          <p:sp>
            <p:nvSpPr>
              <p:cNvPr id="103605"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3606"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3607"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60"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1"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2"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3" name="Group 189"/>
            <p:cNvGrpSpPr>
              <a:grpSpLocks/>
            </p:cNvGrpSpPr>
            <p:nvPr/>
          </p:nvGrpSpPr>
          <p:grpSpPr bwMode="auto">
            <a:xfrm>
              <a:off x="4925" y="642"/>
              <a:ext cx="472" cy="219"/>
              <a:chOff x="1811" y="2493"/>
              <a:chExt cx="472" cy="219"/>
            </a:xfrm>
          </p:grpSpPr>
          <p:sp>
            <p:nvSpPr>
              <p:cNvPr id="103592"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3"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4"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5"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97"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8"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9"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0"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1"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2"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3"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4" name="Group 203"/>
            <p:cNvGrpSpPr>
              <a:grpSpLocks/>
            </p:cNvGrpSpPr>
            <p:nvPr/>
          </p:nvGrpSpPr>
          <p:grpSpPr bwMode="auto">
            <a:xfrm>
              <a:off x="4315" y="881"/>
              <a:ext cx="472" cy="219"/>
              <a:chOff x="1811" y="2493"/>
              <a:chExt cx="472" cy="219"/>
            </a:xfrm>
          </p:grpSpPr>
          <p:sp>
            <p:nvSpPr>
              <p:cNvPr id="103579"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0"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1"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2"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3"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84"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5"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6"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7"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9"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0"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1"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5" name="Group 217"/>
            <p:cNvGrpSpPr>
              <a:grpSpLocks/>
            </p:cNvGrpSpPr>
            <p:nvPr/>
          </p:nvGrpSpPr>
          <p:grpSpPr bwMode="auto">
            <a:xfrm>
              <a:off x="5288" y="1204"/>
              <a:ext cx="472" cy="219"/>
              <a:chOff x="1811" y="2493"/>
              <a:chExt cx="472" cy="219"/>
            </a:xfrm>
          </p:grpSpPr>
          <p:sp>
            <p:nvSpPr>
              <p:cNvPr id="103566"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7"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68"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9"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0"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71"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2"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73"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5"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6"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7"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8"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2" name="Group 236"/>
          <p:cNvGrpSpPr>
            <a:grpSpLocks/>
          </p:cNvGrpSpPr>
          <p:nvPr/>
        </p:nvGrpSpPr>
        <p:grpSpPr bwMode="auto">
          <a:xfrm>
            <a:off x="7489825" y="0"/>
            <a:ext cx="1654175" cy="1766888"/>
            <a:chOff x="4255" y="0"/>
            <a:chExt cx="1505" cy="1547"/>
          </a:xfrm>
        </p:grpSpPr>
        <p:sp>
          <p:nvSpPr>
            <p:cNvPr id="103508"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09" name="Group 238"/>
            <p:cNvGrpSpPr>
              <a:grpSpLocks/>
            </p:cNvGrpSpPr>
            <p:nvPr/>
          </p:nvGrpSpPr>
          <p:grpSpPr bwMode="auto">
            <a:xfrm>
              <a:off x="4347" y="23"/>
              <a:ext cx="609" cy="541"/>
              <a:chOff x="657" y="2629"/>
              <a:chExt cx="609" cy="541"/>
            </a:xfrm>
          </p:grpSpPr>
          <p:sp>
            <p:nvSpPr>
              <p:cNvPr id="103555"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3556"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57"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10"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2"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13" name="Group 245"/>
            <p:cNvGrpSpPr>
              <a:grpSpLocks/>
            </p:cNvGrpSpPr>
            <p:nvPr/>
          </p:nvGrpSpPr>
          <p:grpSpPr bwMode="auto">
            <a:xfrm>
              <a:off x="4925" y="642"/>
              <a:ext cx="472" cy="219"/>
              <a:chOff x="1811" y="2493"/>
              <a:chExt cx="472" cy="219"/>
            </a:xfrm>
          </p:grpSpPr>
          <p:sp>
            <p:nvSpPr>
              <p:cNvPr id="103542"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3"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4"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5"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6"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47"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8"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9"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0"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1"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2"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3"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4"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4" name="Group 259"/>
            <p:cNvGrpSpPr>
              <a:grpSpLocks/>
            </p:cNvGrpSpPr>
            <p:nvPr/>
          </p:nvGrpSpPr>
          <p:grpSpPr bwMode="auto">
            <a:xfrm>
              <a:off x="4315" y="881"/>
              <a:ext cx="472" cy="219"/>
              <a:chOff x="1811" y="2493"/>
              <a:chExt cx="472" cy="219"/>
            </a:xfrm>
          </p:grpSpPr>
          <p:sp>
            <p:nvSpPr>
              <p:cNvPr id="103529"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0"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1"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2"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3"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34"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5"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6"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7"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8"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9"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0"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1"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5" name="Group 273"/>
            <p:cNvGrpSpPr>
              <a:grpSpLocks/>
            </p:cNvGrpSpPr>
            <p:nvPr/>
          </p:nvGrpSpPr>
          <p:grpSpPr bwMode="auto">
            <a:xfrm>
              <a:off x="5288" y="1204"/>
              <a:ext cx="472" cy="219"/>
              <a:chOff x="1811" y="2493"/>
              <a:chExt cx="472" cy="219"/>
            </a:xfrm>
          </p:grpSpPr>
          <p:sp>
            <p:nvSpPr>
              <p:cNvPr id="103516"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7"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8"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9"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0"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21"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2"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23"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4"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5"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3463"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4"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5"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6"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7"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8"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3469"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70"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3471"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3472"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3473"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4"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5"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3476"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3477"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3478"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3479"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3480"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81" name="Straight Connector 282"/>
          <p:cNvCxnSpPr>
            <a:cxnSpLocks noChangeShapeType="1"/>
            <a:stCxn id="103499"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2"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3"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4"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3485"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3487"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3488"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3489" name="Text Box 295"/>
          <p:cNvSpPr txBox="1">
            <a:spLocks noChangeArrowheads="1"/>
          </p:cNvSpPr>
          <p:nvPr/>
        </p:nvSpPr>
        <p:spPr bwMode="auto">
          <a:xfrm>
            <a:off x="465138" y="3189288"/>
            <a:ext cx="18149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Low local </a:t>
            </a:r>
            <a:r>
              <a:rPr lang="en-US" altLang="en-US" sz="1400" dirty="0" err="1"/>
              <a:t>pref</a:t>
            </a:r>
            <a:r>
              <a:rPr lang="en-US" altLang="en-US" sz="1400" dirty="0"/>
              <a:t> A</a:t>
            </a:r>
          </a:p>
          <a:p>
            <a:r>
              <a:rPr lang="en-US" altLang="en-US" sz="1400" dirty="0"/>
              <a:t>- Shortest AS Path</a:t>
            </a:r>
          </a:p>
          <a:p>
            <a:r>
              <a:rPr lang="en-US" altLang="en-US" sz="1400" dirty="0"/>
              <a:t>- Prefer </a:t>
            </a:r>
            <a:r>
              <a:rPr lang="en-US" altLang="en-US" sz="1400" dirty="0" err="1">
                <a:solidFill>
                  <a:srgbClr val="FF0000"/>
                </a:solidFill>
              </a:rPr>
              <a:t>iBGP</a:t>
            </a:r>
            <a:r>
              <a:rPr lang="en-US" altLang="en-US" sz="1400" dirty="0">
                <a:solidFill>
                  <a:srgbClr val="FF0000"/>
                </a:solidFill>
              </a:rPr>
              <a:t> </a:t>
            </a:r>
          </a:p>
        </p:txBody>
      </p:sp>
      <p:sp>
        <p:nvSpPr>
          <p:cNvPr id="10349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3491"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349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01637" y="4305164"/>
            <a:ext cx="2710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solidFill>
                  <a:srgbClr val="FF0000"/>
                </a:solidFill>
              </a:rPr>
              <a:t>Outcome: Choose BCD using i2</a:t>
            </a:r>
          </a:p>
        </p:txBody>
      </p:sp>
      <p:grpSp>
        <p:nvGrpSpPr>
          <p:cNvPr id="103494" name="Group 58"/>
          <p:cNvGrpSpPr>
            <a:grpSpLocks/>
          </p:cNvGrpSpPr>
          <p:nvPr/>
        </p:nvGrpSpPr>
        <p:grpSpPr bwMode="auto">
          <a:xfrm>
            <a:off x="2368550" y="2974975"/>
            <a:ext cx="711200" cy="381000"/>
            <a:chOff x="3600" y="219"/>
            <a:chExt cx="360" cy="175"/>
          </a:xfrm>
        </p:grpSpPr>
        <p:sp>
          <p:nvSpPr>
            <p:cNvPr id="103495"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96"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7"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8"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499"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500" name="Group 64"/>
            <p:cNvGrpSpPr>
              <a:grpSpLocks/>
            </p:cNvGrpSpPr>
            <p:nvPr/>
          </p:nvGrpSpPr>
          <p:grpSpPr bwMode="auto">
            <a:xfrm>
              <a:off x="3686" y="244"/>
              <a:ext cx="177" cy="66"/>
              <a:chOff x="2848" y="848"/>
              <a:chExt cx="140" cy="98"/>
            </a:xfrm>
          </p:grpSpPr>
          <p:sp>
            <p:nvSpPr>
              <p:cNvPr id="103505"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6"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7"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01" name="Group 68"/>
            <p:cNvGrpSpPr>
              <a:grpSpLocks/>
            </p:cNvGrpSpPr>
            <p:nvPr/>
          </p:nvGrpSpPr>
          <p:grpSpPr bwMode="auto">
            <a:xfrm flipV="1">
              <a:off x="3686" y="243"/>
              <a:ext cx="177" cy="66"/>
              <a:chOff x="2848" y="848"/>
              <a:chExt cx="140" cy="98"/>
            </a:xfrm>
          </p:grpSpPr>
          <p:sp>
            <p:nvSpPr>
              <p:cNvPr id="103502"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3"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4"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8" name="Rectangle 277"/>
          <p:cNvSpPr/>
          <p:nvPr/>
        </p:nvSpPr>
        <p:spPr>
          <a:xfrm>
            <a:off x="487280" y="4065687"/>
            <a:ext cx="2100255" cy="307777"/>
          </a:xfrm>
          <a:prstGeom prst="rect">
            <a:avLst/>
          </a:prstGeom>
        </p:spPr>
        <p:txBody>
          <a:bodyPr wrap="none">
            <a:spAutoFit/>
          </a:bodyPr>
          <a:lstStyle/>
          <a:p>
            <a:pPr lvl="0"/>
            <a:r>
              <a:rPr lang="en-US" altLang="en-US" sz="1400" dirty="0">
                <a:solidFill>
                  <a:srgbClr val="FF0000"/>
                </a:solidFill>
              </a:rPr>
              <a:t>Called cold potato (why?) </a:t>
            </a:r>
          </a:p>
        </p:txBody>
      </p:sp>
    </p:spTree>
    <p:extLst>
      <p:ext uri="{BB962C8B-B14F-4D97-AF65-F5344CB8AC3E}">
        <p14:creationId xmlns:p14="http://schemas.microsoft.com/office/powerpoint/2010/main" val="1471503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7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en-US">
                <a:ea typeface="ＭＳ Ｐゴシック" charset="-128"/>
              </a:rPr>
              <a:t>Observing BGP Paths</a:t>
            </a:r>
          </a:p>
        </p:txBody>
      </p:sp>
      <p:sp>
        <p:nvSpPr>
          <p:cNvPr id="105474" name="Content Placeholder 3"/>
          <p:cNvSpPr>
            <a:spLocks noGrp="1"/>
          </p:cNvSpPr>
          <p:nvPr>
            <p:ph idx="1"/>
          </p:nvPr>
        </p:nvSpPr>
        <p:spPr/>
        <p:txBody>
          <a:bodyPr/>
          <a:lstStyle/>
          <a:p>
            <a:endParaRPr lang="en-US" altLang="en-US" dirty="0">
              <a:solidFill>
                <a:srgbClr val="000000"/>
              </a:solidFill>
              <a:ea typeface="宋体" charset="-122"/>
            </a:endParaRPr>
          </a:p>
          <a:p>
            <a:pPr>
              <a:buFont typeface="Wingdings" pitchFamily="2" charset="2"/>
              <a:buChar char="q"/>
            </a:pPr>
            <a:r>
              <a:rPr lang="en-US" altLang="en-US" dirty="0">
                <a:solidFill>
                  <a:srgbClr val="000000"/>
                </a:solidFill>
                <a:ea typeface="宋体" charset="-122"/>
              </a:rPr>
              <a:t>Using one of the looking glass servers:</a:t>
            </a:r>
            <a:br>
              <a:rPr lang="en-US" altLang="en-US" u="sng" dirty="0">
                <a:solidFill>
                  <a:srgbClr val="000000"/>
                </a:solidFill>
                <a:ea typeface="宋体" charset="-122"/>
              </a:rPr>
            </a:br>
            <a:r>
              <a:rPr lang="en-US" altLang="en-US" dirty="0">
                <a:ea typeface="ＭＳ Ｐゴシック" charset="-128"/>
              </a:rPr>
              <a:t>http://www.bgp4.as/looking-glasses</a:t>
            </a:r>
          </a:p>
          <a:p>
            <a:pPr marL="0" indent="0">
              <a:buNone/>
            </a:pPr>
            <a:r>
              <a:rPr lang="zh-CN" altLang="en-US" dirty="0">
                <a:ea typeface="ＭＳ Ｐゴシック" charset="-128"/>
              </a:rPr>
              <a:t>   </a:t>
            </a:r>
            <a:r>
              <a:rPr lang="en-US" altLang="zh-CN" dirty="0">
                <a:ea typeface="ＭＳ Ｐゴシック" charset="-128"/>
              </a:rPr>
              <a:t>https://</a:t>
            </a:r>
            <a:r>
              <a:rPr lang="en-US" altLang="zh-CN" dirty="0" err="1">
                <a:ea typeface="ＭＳ Ｐゴシック" charset="-128"/>
              </a:rPr>
              <a:t>www.gin.ntt.net</a:t>
            </a:r>
            <a:r>
              <a:rPr lang="en-US" altLang="zh-CN" dirty="0">
                <a:ea typeface="ＭＳ Ｐゴシック" charset="-128"/>
              </a:rPr>
              <a:t>/looking-glass/</a:t>
            </a:r>
            <a:r>
              <a:rPr lang="en-US" altLang="en-US" dirty="0">
                <a:ea typeface="ＭＳ Ｐゴシック" charset="-128"/>
              </a:rPr>
              <a:t> </a:t>
            </a:r>
            <a:endParaRPr lang="en-US" altLang="en-US" u="sng" dirty="0">
              <a:solidFill>
                <a:srgbClr val="000000"/>
              </a:solidFill>
              <a:ea typeface="ＭＳ Ｐゴシック" charset="-128"/>
            </a:endParaRPr>
          </a:p>
          <a:p>
            <a:endParaRPr lang="en-US" altLang="en-US" dirty="0">
              <a:ea typeface="ＭＳ Ｐゴシック" charset="-128"/>
            </a:endParaRPr>
          </a:p>
        </p:txBody>
      </p:sp>
      <p:sp>
        <p:nvSpPr>
          <p:cNvPr id="1054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169D75D-9D8F-9443-8A44-18EF08DC2CE1}" type="slidenum">
              <a:rPr lang="en-US" altLang="en-US" sz="1400">
                <a:solidFill>
                  <a:srgbClr val="000000"/>
                </a:solidFill>
                <a:latin typeface="Times New Roman" charset="0"/>
              </a:rPr>
              <a:pPr/>
              <a:t>62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9264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63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Arial" charset="0"/>
              <a:buChar char="•"/>
            </a:pPr>
            <a:r>
              <a:rPr lang="en-US" altLang="en-US" sz="1800" dirty="0">
                <a:ea typeface=""/>
              </a:rPr>
              <a:t>BGP as a policy routing framework (control </a:t>
            </a:r>
            <a:r>
              <a:rPr lang="en-US" altLang="en-US" sz="1800" dirty="0" err="1">
                <a:ea typeface=""/>
              </a:rPr>
              <a:t>interdomain</a:t>
            </a:r>
            <a:r>
              <a:rPr lang="en-US" altLang="en-US" sz="1800" dirty="0">
                <a:ea typeface=""/>
              </a:rPr>
              <a:t> routes)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Policy/</a:t>
            </a:r>
            <a:r>
              <a:rPr lang="en-US" altLang="en-US" sz="1800" i="1" dirty="0" err="1">
                <a:solidFill>
                  <a:srgbClr val="C00000"/>
                </a:solidFill>
                <a:ea typeface=""/>
              </a:rPr>
              <a:t>interdomain</a:t>
            </a:r>
            <a:r>
              <a:rPr lang="en-US" altLang="en-US" sz="1800" i="1" dirty="0">
                <a:solidFill>
                  <a:srgbClr val="C00000"/>
                </a:solidFill>
                <a:ea typeface=""/>
              </a:rPr>
              <a:t> routing analysis</a:t>
            </a:r>
          </a:p>
          <a:p>
            <a:pPr marL="2628900" lvl="5" indent="-342900">
              <a:spcBef>
                <a:spcPct val="20000"/>
              </a:spcBef>
              <a:buClr>
                <a:srgbClr val="2D2DB9"/>
              </a:buClr>
              <a:buSzPct val="85000"/>
              <a:buFont typeface="Wingdings" charset="2"/>
              <a:buChar char="Ø"/>
            </a:pPr>
            <a:endParaRPr lang="en-US" altLang="en-US" sz="1800" i="1" dirty="0">
              <a:solidFill>
                <a:srgbClr val="C00000"/>
              </a:solidFill>
              <a:ea typeface=""/>
            </a:endParaRPr>
          </a:p>
        </p:txBody>
      </p:sp>
    </p:spTree>
    <p:extLst>
      <p:ext uri="{BB962C8B-B14F-4D97-AF65-F5344CB8AC3E}">
        <p14:creationId xmlns:p14="http://schemas.microsoft.com/office/powerpoint/2010/main" val="12661712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ChangeArrowheads="1"/>
          </p:cNvSpPr>
          <p:nvPr/>
        </p:nvSpPr>
        <p:spPr bwMode="auto">
          <a:xfrm>
            <a:off x="427037" y="255205"/>
            <a:ext cx="8245475" cy="81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200" u="sng" dirty="0">
                <a:solidFill>
                  <a:srgbClr val="3333CC"/>
                </a:solidFill>
                <a:ea typeface="宋体" charset="-122"/>
              </a:rPr>
              <a:t>Motivation: </a:t>
            </a:r>
            <a:r>
              <a:rPr lang="en-US" altLang="zh-CN" sz="3200" u="sng">
                <a:solidFill>
                  <a:schemeClr val="accent2"/>
                </a:solidFill>
                <a:ea typeface="宋体" charset="-122"/>
              </a:rPr>
              <a:t>Policy Routing Stability</a:t>
            </a:r>
            <a:endParaRPr lang="en-US" altLang="zh-CN" sz="3200" u="sng" dirty="0">
              <a:solidFill>
                <a:schemeClr val="accent2"/>
              </a:solidFill>
              <a:ea typeface="宋体" charset="-122"/>
            </a:endParaRPr>
          </a:p>
        </p:txBody>
      </p:sp>
      <p:grpSp>
        <p:nvGrpSpPr>
          <p:cNvPr id="113666" name="Group 3"/>
          <p:cNvGrpSpPr>
            <a:grpSpLocks/>
          </p:cNvGrpSpPr>
          <p:nvPr/>
        </p:nvGrpSpPr>
        <p:grpSpPr bwMode="auto">
          <a:xfrm>
            <a:off x="937417" y="2915854"/>
            <a:ext cx="7224713" cy="3186113"/>
            <a:chOff x="480" y="1056"/>
            <a:chExt cx="4551" cy="2007"/>
          </a:xfrm>
        </p:grpSpPr>
        <p:sp>
          <p:nvSpPr>
            <p:cNvPr id="113675" name="Line 4"/>
            <p:cNvSpPr>
              <a:spLocks noChangeShapeType="1"/>
            </p:cNvSpPr>
            <p:nvPr/>
          </p:nvSpPr>
          <p:spPr bwMode="auto">
            <a:xfrm flipH="1" flipV="1">
              <a:off x="2832" y="1392"/>
              <a:ext cx="1104" cy="1296"/>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6" name="Line 5"/>
            <p:cNvSpPr>
              <a:spLocks noChangeShapeType="1"/>
            </p:cNvSpPr>
            <p:nvPr/>
          </p:nvSpPr>
          <p:spPr bwMode="auto">
            <a:xfrm flipH="1">
              <a:off x="1440" y="1392"/>
              <a:ext cx="1152" cy="1392"/>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77" name="Line 6"/>
            <p:cNvSpPr>
              <a:spLocks noChangeShapeType="1"/>
            </p:cNvSpPr>
            <p:nvPr/>
          </p:nvSpPr>
          <p:spPr bwMode="auto">
            <a:xfrm>
              <a:off x="2688" y="1248"/>
              <a:ext cx="0" cy="720"/>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8" name="Oval 7"/>
            <p:cNvSpPr>
              <a:spLocks noChangeArrowheads="1"/>
            </p:cNvSpPr>
            <p:nvPr/>
          </p:nvSpPr>
          <p:spPr bwMode="auto">
            <a:xfrm>
              <a:off x="2256" y="115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79" name="Rectangle 8"/>
            <p:cNvSpPr>
              <a:spLocks noChangeArrowheads="1"/>
            </p:cNvSpPr>
            <p:nvPr/>
          </p:nvSpPr>
          <p:spPr bwMode="auto">
            <a:xfrm>
              <a:off x="2592" y="12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2</a:t>
              </a:r>
            </a:p>
          </p:txBody>
        </p:sp>
        <p:sp>
          <p:nvSpPr>
            <p:cNvPr id="113680" name="Line 9"/>
            <p:cNvSpPr>
              <a:spLocks noChangeShapeType="1"/>
            </p:cNvSpPr>
            <p:nvPr/>
          </p:nvSpPr>
          <p:spPr bwMode="auto">
            <a:xfrm flipH="1">
              <a:off x="1872" y="2256"/>
              <a:ext cx="768" cy="38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81" name="Line 10"/>
            <p:cNvSpPr>
              <a:spLocks noChangeShapeType="1"/>
            </p:cNvSpPr>
            <p:nvPr/>
          </p:nvSpPr>
          <p:spPr bwMode="auto">
            <a:xfrm flipH="1" flipV="1">
              <a:off x="3024" y="2352"/>
              <a:ext cx="576" cy="28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2" name="Line 11"/>
            <p:cNvSpPr>
              <a:spLocks noChangeShapeType="1"/>
            </p:cNvSpPr>
            <p:nvPr/>
          </p:nvSpPr>
          <p:spPr bwMode="auto">
            <a:xfrm flipH="1">
              <a:off x="1440" y="2736"/>
              <a:ext cx="2592"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3" name="Oval 12"/>
            <p:cNvSpPr>
              <a:spLocks noChangeArrowheads="1"/>
            </p:cNvSpPr>
            <p:nvPr/>
          </p:nvSpPr>
          <p:spPr bwMode="auto">
            <a:xfrm>
              <a:off x="2308" y="197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4" name="Rectangle 13"/>
            <p:cNvSpPr>
              <a:spLocks noChangeArrowheads="1"/>
            </p:cNvSpPr>
            <p:nvPr/>
          </p:nvSpPr>
          <p:spPr bwMode="auto">
            <a:xfrm>
              <a:off x="2592" y="20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3685" name="Oval 14"/>
            <p:cNvSpPr>
              <a:spLocks noChangeArrowheads="1"/>
            </p:cNvSpPr>
            <p:nvPr/>
          </p:nvSpPr>
          <p:spPr bwMode="auto">
            <a:xfrm>
              <a:off x="3360" y="2400"/>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6" name="Rectangle 15"/>
            <p:cNvSpPr>
              <a:spLocks noChangeArrowheads="1"/>
            </p:cNvSpPr>
            <p:nvPr/>
          </p:nvSpPr>
          <p:spPr bwMode="auto">
            <a:xfrm>
              <a:off x="4272" y="27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nvGrpSpPr>
            <p:cNvPr id="113687" name="Group 16"/>
            <p:cNvGrpSpPr>
              <a:grpSpLocks/>
            </p:cNvGrpSpPr>
            <p:nvPr/>
          </p:nvGrpSpPr>
          <p:grpSpPr bwMode="auto">
            <a:xfrm>
              <a:off x="1104" y="2448"/>
              <a:ext cx="856" cy="520"/>
              <a:chOff x="724" y="2692"/>
              <a:chExt cx="856" cy="520"/>
            </a:xfrm>
          </p:grpSpPr>
          <p:sp>
            <p:nvSpPr>
              <p:cNvPr id="113693" name="Oval 17"/>
              <p:cNvSpPr>
                <a:spLocks noChangeArrowheads="1"/>
              </p:cNvSpPr>
              <p:nvPr/>
            </p:nvSpPr>
            <p:spPr bwMode="auto">
              <a:xfrm>
                <a:off x="724" y="269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94" name="Rectangle 18"/>
              <p:cNvSpPr>
                <a:spLocks noChangeArrowheads="1"/>
              </p:cNvSpPr>
              <p:nvPr/>
            </p:nvSpPr>
            <p:spPr bwMode="auto">
              <a:xfrm>
                <a:off x="1056" y="27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grpSp>
        <p:sp>
          <p:nvSpPr>
            <p:cNvPr id="113688" name="Rectangle 19"/>
            <p:cNvSpPr>
              <a:spLocks noChangeArrowheads="1"/>
            </p:cNvSpPr>
            <p:nvPr/>
          </p:nvSpPr>
          <p:spPr bwMode="auto">
            <a:xfrm>
              <a:off x="3216" y="1056"/>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2 1 0</a:t>
              </a:r>
            </a:p>
            <a:p>
              <a:r>
                <a:rPr lang="en-US" altLang="zh-CN" sz="2800" b="1">
                  <a:solidFill>
                    <a:srgbClr val="000000"/>
                  </a:solidFill>
                  <a:latin typeface="Arial" charset="0"/>
                  <a:ea typeface="宋体" charset="-122"/>
                </a:rPr>
                <a:t>2 0</a:t>
              </a:r>
            </a:p>
          </p:txBody>
        </p:sp>
        <p:sp>
          <p:nvSpPr>
            <p:cNvPr id="113689" name="Rectangle 20"/>
            <p:cNvSpPr>
              <a:spLocks noChangeArrowheads="1"/>
            </p:cNvSpPr>
            <p:nvPr/>
          </p:nvSpPr>
          <p:spPr bwMode="auto">
            <a:xfrm>
              <a:off x="480" y="2400"/>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113690" name="Rectangle 21"/>
            <p:cNvSpPr>
              <a:spLocks noChangeArrowheads="1"/>
            </p:cNvSpPr>
            <p:nvPr/>
          </p:nvSpPr>
          <p:spPr bwMode="auto">
            <a:xfrm>
              <a:off x="4416" y="2304"/>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3 2 0</a:t>
              </a:r>
            </a:p>
            <a:p>
              <a:r>
                <a:rPr lang="en-US" altLang="zh-CN" sz="2800" b="1">
                  <a:solidFill>
                    <a:srgbClr val="000000"/>
                  </a:solidFill>
                  <a:latin typeface="Arial" charset="0"/>
                  <a:ea typeface="宋体" charset="-122"/>
                </a:rPr>
                <a:t>3 0</a:t>
              </a:r>
            </a:p>
          </p:txBody>
        </p:sp>
        <p:sp>
          <p:nvSpPr>
            <p:cNvPr id="113691" name="Rectangle 22"/>
            <p:cNvSpPr>
              <a:spLocks noChangeArrowheads="1"/>
            </p:cNvSpPr>
            <p:nvPr/>
          </p:nvSpPr>
          <p:spPr bwMode="auto">
            <a:xfrm>
              <a:off x="4368" y="15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4</a:t>
              </a:r>
            </a:p>
          </p:txBody>
        </p:sp>
        <p:sp>
          <p:nvSpPr>
            <p:cNvPr id="113692" name="Rectangle 23"/>
            <p:cNvSpPr>
              <a:spLocks noChangeArrowheads="1"/>
            </p:cNvSpPr>
            <p:nvPr/>
          </p:nvSpPr>
          <p:spPr bwMode="auto">
            <a:xfrm>
              <a:off x="3648" y="24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grpSp>
        <p:nvGrpSpPr>
          <p:cNvPr id="113667" name="Group 25"/>
          <p:cNvGrpSpPr>
            <a:grpSpLocks/>
          </p:cNvGrpSpPr>
          <p:nvPr/>
        </p:nvGrpSpPr>
        <p:grpSpPr bwMode="auto">
          <a:xfrm>
            <a:off x="6146005" y="2674554"/>
            <a:ext cx="1522412" cy="517525"/>
            <a:chOff x="5031" y="2214"/>
            <a:chExt cx="959" cy="326"/>
          </a:xfrm>
        </p:grpSpPr>
        <p:sp>
          <p:nvSpPr>
            <p:cNvPr id="113673" name="Line 26"/>
            <p:cNvSpPr>
              <a:spLocks noChangeShapeType="1"/>
            </p:cNvSpPr>
            <p:nvPr/>
          </p:nvSpPr>
          <p:spPr bwMode="auto">
            <a:xfrm flipH="1">
              <a:off x="5031" y="2443"/>
              <a:ext cx="181" cy="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674" name="Text Box 27"/>
            <p:cNvSpPr txBox="1">
              <a:spLocks noChangeArrowheads="1"/>
            </p:cNvSpPr>
            <p:nvPr/>
          </p:nvSpPr>
          <p:spPr bwMode="auto">
            <a:xfrm>
              <a:off x="5195" y="2214"/>
              <a:ext cx="7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preferred</a:t>
              </a:r>
            </a:p>
          </p:txBody>
        </p:sp>
      </p:grpSp>
      <p:grpSp>
        <p:nvGrpSpPr>
          <p:cNvPr id="113668" name="Group 28"/>
          <p:cNvGrpSpPr>
            <a:grpSpLocks/>
          </p:cNvGrpSpPr>
          <p:nvPr/>
        </p:nvGrpSpPr>
        <p:grpSpPr bwMode="auto">
          <a:xfrm>
            <a:off x="6203155" y="3644517"/>
            <a:ext cx="1462087" cy="701675"/>
            <a:chOff x="4948" y="2956"/>
            <a:chExt cx="921" cy="442"/>
          </a:xfrm>
        </p:grpSpPr>
        <p:sp>
          <p:nvSpPr>
            <p:cNvPr id="113671" name="Text Box 29"/>
            <p:cNvSpPr txBox="1">
              <a:spLocks noChangeArrowheads="1"/>
            </p:cNvSpPr>
            <p:nvPr/>
          </p:nvSpPr>
          <p:spPr bwMode="auto">
            <a:xfrm>
              <a:off x="5149" y="3032"/>
              <a:ext cx="7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solidFill>
                    <a:srgbClr val="000000"/>
                  </a:solidFill>
                  <a:ea typeface="宋体" charset="-122"/>
                </a:rPr>
                <a:t>less</a:t>
              </a:r>
            </a:p>
            <a:p>
              <a:r>
                <a:rPr lang="en-US" altLang="zh-CN" sz="1600">
                  <a:solidFill>
                    <a:srgbClr val="000000"/>
                  </a:solidFill>
                  <a:ea typeface="宋体" charset="-122"/>
                </a:rPr>
                <a:t>preferred</a:t>
              </a:r>
            </a:p>
          </p:txBody>
        </p:sp>
        <p:sp>
          <p:nvSpPr>
            <p:cNvPr id="113672" name="Line 30"/>
            <p:cNvSpPr>
              <a:spLocks noChangeShapeType="1"/>
            </p:cNvSpPr>
            <p:nvPr/>
          </p:nvSpPr>
          <p:spPr bwMode="auto">
            <a:xfrm flipH="1" flipV="1">
              <a:off x="4948" y="2956"/>
              <a:ext cx="243" cy="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13669" name="Text Box 31"/>
          <p:cNvSpPr txBox="1">
            <a:spLocks noChangeArrowheads="1"/>
          </p:cNvSpPr>
          <p:nvPr/>
        </p:nvSpPr>
        <p:spPr bwMode="auto">
          <a:xfrm>
            <a:off x="88568" y="2674554"/>
            <a:ext cx="353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buClr>
                <a:srgbClr val="3333CC"/>
              </a:buClr>
              <a:buFont typeface="Wingdings" charset="2"/>
              <a:buNone/>
            </a:pPr>
            <a:r>
              <a:rPr lang="en-US" altLang="zh-CN" sz="2000">
                <a:solidFill>
                  <a:srgbClr val="000000"/>
                </a:solidFill>
                <a:ea typeface="宋体" charset="-122"/>
              </a:rPr>
              <a:t>The </a:t>
            </a:r>
            <a:r>
              <a:rPr lang="en-US" altLang="zh-CN" sz="2000">
                <a:solidFill>
                  <a:srgbClr val="FF0000"/>
                </a:solidFill>
                <a:ea typeface="宋体" charset="-122"/>
              </a:rPr>
              <a:t>BAD GADGET</a:t>
            </a:r>
            <a:r>
              <a:rPr lang="en-US" altLang="zh-CN" sz="2000">
                <a:solidFill>
                  <a:srgbClr val="000000"/>
                </a:solidFill>
                <a:ea typeface="宋体" charset="-122"/>
              </a:rPr>
              <a:t> example:</a:t>
            </a:r>
          </a:p>
          <a:p>
            <a:pPr>
              <a:buClr>
                <a:srgbClr val="3333CC"/>
              </a:buClr>
              <a:buFont typeface="Wingdings" charset="2"/>
              <a:buNone/>
            </a:pPr>
            <a:r>
              <a:rPr lang="en-US" altLang="zh-CN" sz="2000" dirty="0">
                <a:solidFill>
                  <a:srgbClr val="000000"/>
                </a:solidFill>
                <a:ea typeface="宋体" charset="-122"/>
              </a:rPr>
              <a:t>- 0 is the destination </a:t>
            </a:r>
          </a:p>
          <a:p>
            <a:r>
              <a:rPr lang="en-US" altLang="zh-CN" sz="2000" dirty="0">
                <a:solidFill>
                  <a:srgbClr val="000000"/>
                </a:solidFill>
                <a:ea typeface="宋体" charset="-122"/>
              </a:rPr>
              <a:t>- the route selection policy of each AS is to prefer its counter clock-wise neighbor</a:t>
            </a:r>
          </a:p>
        </p:txBody>
      </p:sp>
      <p:sp>
        <p:nvSpPr>
          <p:cNvPr id="107526" name="Text Box 32"/>
          <p:cNvSpPr txBox="1">
            <a:spLocks noChangeArrowheads="1"/>
          </p:cNvSpPr>
          <p:nvPr/>
        </p:nvSpPr>
        <p:spPr bwMode="auto">
          <a:xfrm>
            <a:off x="427037" y="6221971"/>
            <a:ext cx="84753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dirty="0">
                <a:solidFill>
                  <a:srgbClr val="FF0000"/>
                </a:solidFill>
                <a:ea typeface="宋体" charset="-122"/>
              </a:rPr>
              <a:t>Policy (preferences) aggregation fails: routing instability !</a:t>
            </a:r>
          </a:p>
        </p:txBody>
      </p:sp>
      <p:sp>
        <p:nvSpPr>
          <p:cNvPr id="3" name="Content Placeholder 2"/>
          <p:cNvSpPr>
            <a:spLocks noGrp="1"/>
          </p:cNvSpPr>
          <p:nvPr>
            <p:ph idx="1"/>
          </p:nvPr>
        </p:nvSpPr>
        <p:spPr>
          <a:xfrm>
            <a:off x="459580" y="1298985"/>
            <a:ext cx="8051800" cy="4856163"/>
          </a:xfrm>
        </p:spPr>
        <p:txBody>
          <a:bodyPr/>
          <a:lstStyle/>
          <a:p>
            <a:pPr>
              <a:buFont typeface="Wingdings" pitchFamily="2" charset="2"/>
              <a:buChar char="q"/>
            </a:pPr>
            <a:r>
              <a:rPr lang="en-US" sz="2400" dirty="0"/>
              <a:t>A policy routing system can be considered as a system to aggregate local preferences, but aggregation may not be always successful.</a:t>
            </a:r>
          </a:p>
        </p:txBody>
      </p:sp>
    </p:spTree>
    <p:extLst>
      <p:ext uri="{BB962C8B-B14F-4D97-AF65-F5344CB8AC3E}">
        <p14:creationId xmlns:p14="http://schemas.microsoft.com/office/powerpoint/2010/main" val="174883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0"/>
            <a:ext cx="8024813" cy="1143000"/>
          </a:xfrm>
        </p:spPr>
        <p:txBody>
          <a:bodyPr/>
          <a:lstStyle/>
          <a:p>
            <a:r>
              <a:rPr lang="en-US" sz="3600" dirty="0"/>
              <a:t>General Framework of Preference Aggregation</a:t>
            </a:r>
          </a:p>
        </p:txBody>
      </p:sp>
      <p:sp>
        <p:nvSpPr>
          <p:cNvPr id="3" name="Content Placeholder 2"/>
          <p:cNvSpPr>
            <a:spLocks noGrp="1"/>
          </p:cNvSpPr>
          <p:nvPr>
            <p:ph idx="1"/>
          </p:nvPr>
        </p:nvSpPr>
        <p:spPr>
          <a:xfrm>
            <a:off x="546893" y="1426368"/>
            <a:ext cx="8051800" cy="4856163"/>
          </a:xfrm>
        </p:spPr>
        <p:txBody>
          <a:bodyPr/>
          <a:lstStyle/>
          <a:p>
            <a:pPr>
              <a:buFont typeface="Wingdings" pitchFamily="2" charset="2"/>
              <a:buChar char="q"/>
            </a:pPr>
            <a:r>
              <a:rPr lang="en-US" dirty="0"/>
              <a:t>Also called Social Choice</a:t>
            </a:r>
          </a:p>
          <a:p>
            <a:pPr lvl="1">
              <a:buFont typeface="Courier New" panose="02070309020205020404" pitchFamily="49" charset="0"/>
              <a:buChar char="o"/>
            </a:pPr>
            <a:r>
              <a:rPr lang="en-US" dirty="0"/>
              <a:t>Given individual preferences, define a framework to aggregate individual preferences:</a:t>
            </a:r>
          </a:p>
          <a:p>
            <a:pPr lvl="2"/>
            <a:r>
              <a:rPr lang="en-US" dirty="0"/>
              <a:t>A set of choices: a, b, c, </a:t>
            </a:r>
            <a:r>
              <a:rPr lang="mr-IN" dirty="0"/>
              <a:t>…</a:t>
            </a:r>
            <a:endParaRPr lang="en-US" dirty="0"/>
          </a:p>
          <a:p>
            <a:pPr lvl="2"/>
            <a:r>
              <a:rPr lang="en-US" dirty="0"/>
              <a:t>A set of voters 1, 2, </a:t>
            </a:r>
            <a:r>
              <a:rPr lang="mr-IN" dirty="0"/>
              <a:t>…</a:t>
            </a:r>
            <a:endParaRPr lang="en-US" dirty="0"/>
          </a:p>
          <a:p>
            <a:pPr lvl="3"/>
            <a:r>
              <a:rPr lang="en-US" dirty="0"/>
              <a:t>Each voter has a preference (ranking) of all choices, e.g.,</a:t>
            </a:r>
          </a:p>
          <a:p>
            <a:pPr lvl="4"/>
            <a:r>
              <a:rPr lang="en-US" dirty="0"/>
              <a:t>voter 1: a &gt; b &gt; c</a:t>
            </a:r>
          </a:p>
          <a:p>
            <a:pPr lvl="4"/>
            <a:r>
              <a:rPr lang="en-US" dirty="0"/>
              <a:t>voter 2: a &gt; c &gt; b</a:t>
            </a:r>
          </a:p>
          <a:p>
            <a:pPr lvl="4"/>
            <a:r>
              <a:rPr lang="en-US" dirty="0"/>
              <a:t>voter 3: a &gt; c &gt; b</a:t>
            </a:r>
          </a:p>
          <a:p>
            <a:pPr lvl="2"/>
            <a:r>
              <a:rPr lang="en-US" dirty="0"/>
              <a:t>A well-specified aggregation rule (protocol) computes an aggregation of ranking, e.g.,</a:t>
            </a:r>
          </a:p>
          <a:p>
            <a:pPr lvl="3"/>
            <a:r>
              <a:rPr lang="en-US" dirty="0"/>
              <a:t>Society (network): a &gt; b &gt; c</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65</a:t>
            </a:fld>
            <a:endParaRPr lang="en-US" altLang="en-US"/>
          </a:p>
        </p:txBody>
      </p:sp>
    </p:spTree>
    <p:extLst>
      <p:ext uri="{BB962C8B-B14F-4D97-AF65-F5344CB8AC3E}">
        <p14:creationId xmlns:p14="http://schemas.microsoft.com/office/powerpoint/2010/main" val="1726626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5"/>
          <p:cNvSpPr>
            <a:spLocks noChangeShapeType="1"/>
          </p:cNvSpPr>
          <p:nvPr/>
        </p:nvSpPr>
        <p:spPr bwMode="auto">
          <a:xfrm flipH="1">
            <a:off x="3890037" y="1806536"/>
            <a:ext cx="26957" cy="1100561"/>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5"/>
          <p:cNvSpPr>
            <a:spLocks noChangeShapeType="1"/>
          </p:cNvSpPr>
          <p:nvPr/>
        </p:nvSpPr>
        <p:spPr bwMode="auto">
          <a:xfrm>
            <a:off x="4138899" y="1687871"/>
            <a:ext cx="1494670" cy="627005"/>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5"/>
          <p:cNvSpPr>
            <a:spLocks noChangeShapeType="1"/>
          </p:cNvSpPr>
          <p:nvPr/>
        </p:nvSpPr>
        <p:spPr bwMode="auto">
          <a:xfrm flipV="1">
            <a:off x="4045297" y="2394441"/>
            <a:ext cx="1749398" cy="63705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
          <p:cNvSpPr>
            <a:spLocks noChangeShapeType="1"/>
          </p:cNvSpPr>
          <p:nvPr/>
        </p:nvSpPr>
        <p:spPr bwMode="auto">
          <a:xfrm flipH="1" flipV="1">
            <a:off x="2068286" y="2367962"/>
            <a:ext cx="1743531" cy="67005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
          <p:cNvSpPr>
            <a:spLocks noChangeShapeType="1"/>
          </p:cNvSpPr>
          <p:nvPr/>
        </p:nvSpPr>
        <p:spPr bwMode="auto">
          <a:xfrm flipH="1">
            <a:off x="1894285" y="1725436"/>
            <a:ext cx="1773848" cy="6090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560387" y="189186"/>
            <a:ext cx="8024813" cy="953814"/>
          </a:xfrm>
        </p:spPr>
        <p:txBody>
          <a:bodyPr/>
          <a:lstStyle/>
          <a:p>
            <a:r>
              <a:rPr lang="en-US" sz="2800" dirty="0"/>
              <a:t>Example: Aggregation of </a:t>
            </a:r>
            <a:r>
              <a:rPr lang="en-US" sz="2800"/>
              <a:t>Global Preference</a:t>
            </a:r>
            <a:endParaRPr lang="en-US" sz="28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66</a:t>
            </a:fld>
            <a:endParaRPr lang="en-US" altLang="en-US"/>
          </a:p>
        </p:txBody>
      </p:sp>
      <p:grpSp>
        <p:nvGrpSpPr>
          <p:cNvPr id="7" name="Group 6"/>
          <p:cNvGrpSpPr/>
          <p:nvPr/>
        </p:nvGrpSpPr>
        <p:grpSpPr>
          <a:xfrm>
            <a:off x="1423520" y="1846523"/>
            <a:ext cx="878246" cy="825500"/>
            <a:chOff x="1581176" y="4028281"/>
            <a:chExt cx="925542" cy="825500"/>
          </a:xfrm>
        </p:grpSpPr>
        <p:sp>
          <p:nvSpPr>
            <p:cNvPr id="5"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6"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S</a:t>
              </a:r>
            </a:p>
          </p:txBody>
        </p:sp>
      </p:grpSp>
      <p:grpSp>
        <p:nvGrpSpPr>
          <p:cNvPr id="9" name="Group 8"/>
          <p:cNvGrpSpPr/>
          <p:nvPr/>
        </p:nvGrpSpPr>
        <p:grpSpPr>
          <a:xfrm>
            <a:off x="3452017" y="1316188"/>
            <a:ext cx="878246" cy="825500"/>
            <a:chOff x="1581176" y="4028281"/>
            <a:chExt cx="925542" cy="825500"/>
          </a:xfrm>
        </p:grpSpPr>
        <p:sp>
          <p:nvSpPr>
            <p:cNvPr id="10"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A</a:t>
              </a:r>
            </a:p>
          </p:txBody>
        </p:sp>
      </p:grpSp>
      <p:grpSp>
        <p:nvGrpSpPr>
          <p:cNvPr id="12" name="Group 11"/>
          <p:cNvGrpSpPr/>
          <p:nvPr/>
        </p:nvGrpSpPr>
        <p:grpSpPr>
          <a:xfrm>
            <a:off x="3446229" y="2724124"/>
            <a:ext cx="878246" cy="825500"/>
            <a:chOff x="1581176" y="4028281"/>
            <a:chExt cx="925542" cy="825500"/>
          </a:xfrm>
        </p:grpSpPr>
        <p:sp>
          <p:nvSpPr>
            <p:cNvPr id="13"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B</a:t>
              </a:r>
            </a:p>
          </p:txBody>
        </p:sp>
      </p:grpSp>
      <p:grpSp>
        <p:nvGrpSpPr>
          <p:cNvPr id="15" name="Group 14"/>
          <p:cNvGrpSpPr/>
          <p:nvPr/>
        </p:nvGrpSpPr>
        <p:grpSpPr>
          <a:xfrm>
            <a:off x="5411664" y="2023024"/>
            <a:ext cx="878246" cy="825500"/>
            <a:chOff x="1581176" y="4028281"/>
            <a:chExt cx="925542" cy="825500"/>
          </a:xfrm>
        </p:grpSpPr>
        <p:sp>
          <p:nvSpPr>
            <p:cNvPr id="16"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7"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D</a:t>
              </a:r>
            </a:p>
          </p:txBody>
        </p:sp>
      </p:grpSp>
      <p:sp>
        <p:nvSpPr>
          <p:cNvPr id="23" name="Content Placeholder 2"/>
          <p:cNvSpPr>
            <a:spLocks noGrp="1"/>
          </p:cNvSpPr>
          <p:nvPr>
            <p:ph idx="1"/>
          </p:nvPr>
        </p:nvSpPr>
        <p:spPr>
          <a:xfrm>
            <a:off x="560387" y="3620452"/>
            <a:ext cx="8326438" cy="2945448"/>
          </a:xfrm>
        </p:spPr>
        <p:txBody>
          <a:bodyPr/>
          <a:lstStyle/>
          <a:p>
            <a:pPr>
              <a:buFont typeface="Wingdings" pitchFamily="2" charset="2"/>
              <a:buChar char="q"/>
            </a:pPr>
            <a:r>
              <a:rPr lang="en-US" dirty="0"/>
              <a:t>Choices (for S-&gt;D route): SAD, SBD, SABD, SBAD</a:t>
            </a:r>
          </a:p>
          <a:p>
            <a:pPr>
              <a:buFont typeface="Wingdings" pitchFamily="2" charset="2"/>
              <a:buChar char="q"/>
            </a:pPr>
            <a:r>
              <a:rPr lang="en-US" dirty="0"/>
              <a:t>Voters S, A, B, D</a:t>
            </a:r>
          </a:p>
          <a:p>
            <a:pPr>
              <a:buFont typeface="Wingdings" pitchFamily="2" charset="2"/>
              <a:buChar char="q"/>
            </a:pPr>
            <a:r>
              <a:rPr lang="en-US" dirty="0"/>
              <a:t>Each voter has a preference, e.g.,</a:t>
            </a:r>
          </a:p>
          <a:p>
            <a:pPr lvl="1">
              <a:buFont typeface="Courier New" panose="02070309020205020404" pitchFamily="49" charset="0"/>
              <a:buChar char="o"/>
            </a:pPr>
            <a:r>
              <a:rPr lang="en-US" dirty="0"/>
              <a:t>S: SAD &gt; SBD &gt; SABD &gt; SBAD</a:t>
            </a:r>
          </a:p>
          <a:p>
            <a:pPr lvl="1">
              <a:buFont typeface="Courier New" panose="02070309020205020404" pitchFamily="49" charset="0"/>
              <a:buChar char="o"/>
            </a:pPr>
            <a:r>
              <a:rPr lang="mr-IN" dirty="0"/>
              <a:t>…</a:t>
            </a:r>
            <a:endParaRPr lang="en-US" dirty="0"/>
          </a:p>
        </p:txBody>
      </p:sp>
    </p:spTree>
    <p:extLst>
      <p:ext uri="{BB962C8B-B14F-4D97-AF65-F5344CB8AC3E}">
        <p14:creationId xmlns:p14="http://schemas.microsoft.com/office/powerpoint/2010/main" val="637309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220716"/>
            <a:ext cx="8024813" cy="922283"/>
          </a:xfrm>
        </p:spPr>
        <p:txBody>
          <a:bodyPr/>
          <a:lstStyle/>
          <a:p>
            <a:r>
              <a:rPr lang="en-US" sz="3600"/>
              <a:t>Arrow’s Aggregation Framework</a:t>
            </a:r>
            <a:endParaRPr lang="en-US" sz="3600" dirty="0"/>
          </a:p>
        </p:txBody>
      </p:sp>
      <p:sp>
        <p:nvSpPr>
          <p:cNvPr id="3" name="Content Placeholder 2"/>
          <p:cNvSpPr>
            <a:spLocks noGrp="1"/>
          </p:cNvSpPr>
          <p:nvPr>
            <p:ph idx="1"/>
          </p:nvPr>
        </p:nvSpPr>
        <p:spPr>
          <a:xfrm>
            <a:off x="622300" y="1426368"/>
            <a:ext cx="8051800" cy="4856163"/>
          </a:xfrm>
        </p:spPr>
        <p:txBody>
          <a:bodyPr/>
          <a:lstStyle/>
          <a:p>
            <a:pPr>
              <a:buFont typeface="Wingdings" pitchFamily="2" charset="2"/>
              <a:buChar char="q"/>
            </a:pPr>
            <a:r>
              <a:rPr lang="en-US" dirty="0"/>
              <a:t>Axioms: </a:t>
            </a:r>
          </a:p>
          <a:p>
            <a:pPr lvl="1">
              <a:buFont typeface="Courier New" panose="02070309020205020404" pitchFamily="49" charset="0"/>
              <a:buChar char="o"/>
            </a:pPr>
            <a:r>
              <a:rPr lang="en-US" dirty="0"/>
              <a:t>Transitivity</a:t>
            </a:r>
          </a:p>
          <a:p>
            <a:pPr lvl="2"/>
            <a:r>
              <a:rPr lang="en-US" dirty="0"/>
              <a:t>if a &gt; b &amp; b &gt; c, then a &gt; c</a:t>
            </a:r>
          </a:p>
          <a:p>
            <a:pPr lvl="1">
              <a:buFont typeface="Courier New" panose="02070309020205020404" pitchFamily="49" charset="0"/>
              <a:buChar char="o"/>
            </a:pPr>
            <a:r>
              <a:rPr lang="en-US" dirty="0"/>
              <a:t>Unanimity:</a:t>
            </a:r>
          </a:p>
          <a:p>
            <a:pPr lvl="2"/>
            <a:r>
              <a:rPr lang="en-US" dirty="0"/>
              <a:t>If all participants prefer a over b (a &gt; b) =&gt; a &gt; b</a:t>
            </a:r>
          </a:p>
          <a:p>
            <a:pPr lvl="1">
              <a:buFont typeface="Courier New" panose="02070309020205020404" pitchFamily="49" charset="0"/>
              <a:buChar char="o"/>
            </a:pPr>
            <a:r>
              <a:rPr lang="en-US" dirty="0"/>
              <a:t>Independence of irrelevant alternatives (IIA)</a:t>
            </a:r>
          </a:p>
          <a:p>
            <a:pPr lvl="2"/>
            <a:r>
              <a:rPr lang="en-US" dirty="0"/>
              <a:t>Social ranking of a and b depends only on the relative ranking of a and b among all participants</a:t>
            </a:r>
          </a:p>
          <a:p>
            <a:pPr>
              <a:buFont typeface="Wingdings" pitchFamily="2" charset="2"/>
              <a:buChar char="q"/>
            </a:pPr>
            <a:r>
              <a:rPr lang="en-US" dirty="0"/>
              <a:t>Result:</a:t>
            </a:r>
          </a:p>
          <a:p>
            <a:pPr lvl="1">
              <a:buFont typeface="Courier New" panose="02070309020205020404" pitchFamily="49" charset="0"/>
              <a:buChar char="o"/>
            </a:pPr>
            <a:r>
              <a:rPr lang="en-US" dirty="0"/>
              <a:t>Arrow’s Theorem: Any constitution that respects transitivity, unanimity and IIA is a dictatorship.</a:t>
            </a:r>
          </a:p>
          <a:p>
            <a:pPr lvl="2"/>
            <a:endParaRPr lang="en-US"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67</a:t>
            </a:fld>
            <a:endParaRPr lang="en-US" altLang="en-US"/>
          </a:p>
        </p:txBody>
      </p:sp>
    </p:spTree>
    <p:extLst>
      <p:ext uri="{BB962C8B-B14F-4D97-AF65-F5344CB8AC3E}">
        <p14:creationId xmlns:p14="http://schemas.microsoft.com/office/powerpoint/2010/main" val="2965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Proofs of Arrow’s Theorem</a:t>
            </a:r>
          </a:p>
        </p:txBody>
      </p:sp>
      <p:sp>
        <p:nvSpPr>
          <p:cNvPr id="3" name="Content Placeholder 2"/>
          <p:cNvSpPr>
            <a:spLocks noGrp="1"/>
          </p:cNvSpPr>
          <p:nvPr>
            <p:ph idx="1"/>
          </p:nvPr>
        </p:nvSpPr>
        <p:spPr/>
        <p:txBody>
          <a:bodyPr/>
          <a:lstStyle/>
          <a:p>
            <a:pPr>
              <a:buFont typeface="Wingdings" pitchFamily="2" charset="2"/>
              <a:buChar char="q"/>
            </a:pPr>
            <a:r>
              <a:rPr lang="en-US" dirty="0"/>
              <a:t>There are quite a few proofs, and the six-page paper linked on the Schedule page gives three simple proofs.</a:t>
            </a:r>
            <a:br>
              <a:rPr lang="en-US" dirty="0"/>
            </a:br>
            <a:endParaRPr lang="en-US" dirty="0"/>
          </a:p>
          <a:p>
            <a:pPr>
              <a:buFont typeface="Wingdings" pitchFamily="2" charset="2"/>
              <a:buChar char="q"/>
            </a:pPr>
            <a:r>
              <a:rPr lang="en-US" dirty="0"/>
              <a:t>Below, I give the key insight of the proof using approach 1.</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68</a:t>
            </a:fld>
            <a:endParaRPr lang="en-US" altLang="en-US"/>
          </a:p>
        </p:txBody>
      </p:sp>
    </p:spTree>
    <p:extLst>
      <p:ext uri="{BB962C8B-B14F-4D97-AF65-F5344CB8AC3E}">
        <p14:creationId xmlns:p14="http://schemas.microsoft.com/office/powerpoint/2010/main" val="1681304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Extremal Lemma</a:t>
            </a:r>
          </a:p>
        </p:txBody>
      </p:sp>
      <p:sp>
        <p:nvSpPr>
          <p:cNvPr id="3" name="Content Placeholder 2"/>
          <p:cNvSpPr>
            <a:spLocks noGrp="1"/>
          </p:cNvSpPr>
          <p:nvPr>
            <p:ph idx="1"/>
          </p:nvPr>
        </p:nvSpPr>
        <p:spPr>
          <a:xfrm>
            <a:off x="506413" y="1335716"/>
            <a:ext cx="8380412" cy="4856163"/>
          </a:xfrm>
        </p:spPr>
        <p:txBody>
          <a:bodyPr/>
          <a:lstStyle/>
          <a:p>
            <a:pPr>
              <a:buFont typeface="Wingdings" pitchFamily="2" charset="2"/>
              <a:buChar char="q"/>
            </a:pPr>
            <a:r>
              <a:rPr lang="en-US" sz="2400" dirty="0"/>
              <a:t>Let choice b be chosen arbitrarily. Assume that every voter puts b at the very top or the very bottom of his ranking. Then society must as well (even if half voters put b at the top and half at the bottom)</a:t>
            </a:r>
          </a:p>
          <a:p>
            <a:pPr>
              <a:buFont typeface="Wingdings" pitchFamily="2" charset="2"/>
              <a:buChar char="q"/>
            </a:pPr>
            <a:r>
              <a:rPr lang="en-US" sz="2400" dirty="0"/>
              <a:t>Proof: by contradiction. </a:t>
            </a:r>
          </a:p>
          <a:p>
            <a:pPr lvl="1">
              <a:buFont typeface="Courier New" panose="02070309020205020404" pitchFamily="49" charset="0"/>
              <a:buChar char="o"/>
            </a:pPr>
            <a:r>
              <a:rPr lang="en-US" sz="1800" dirty="0"/>
              <a:t>Assume there exist a and c such that society has a &gt;= b; b &gt;= c.</a:t>
            </a:r>
          </a:p>
          <a:p>
            <a:pPr lvl="2">
              <a:buFont typeface="Courier New" panose="02070309020205020404" pitchFamily="49" charset="0"/>
              <a:buChar char="o"/>
            </a:pPr>
            <a:r>
              <a:rPr lang="en-US" altLang="zh-CN" sz="1400" dirty="0"/>
              <a:t>By</a:t>
            </a:r>
            <a:r>
              <a:rPr lang="zh-CN" altLang="en-US" sz="1400" dirty="0"/>
              <a:t> </a:t>
            </a:r>
            <a:r>
              <a:rPr lang="en-US" altLang="zh-CN" sz="1400" dirty="0"/>
              <a:t>transitivity,</a:t>
            </a:r>
            <a:r>
              <a:rPr lang="zh-CN" altLang="en-US" sz="1400" dirty="0"/>
              <a:t> </a:t>
            </a:r>
            <a:r>
              <a:rPr lang="en-US" altLang="zh-CN" sz="1400" dirty="0"/>
              <a:t>a</a:t>
            </a:r>
            <a:r>
              <a:rPr lang="zh-CN" altLang="en-US" sz="1400" dirty="0"/>
              <a:t> </a:t>
            </a:r>
            <a:r>
              <a:rPr lang="en-US" altLang="zh-CN" sz="1400" dirty="0"/>
              <a:t>&gt;=</a:t>
            </a:r>
            <a:r>
              <a:rPr lang="zh-CN" altLang="en-US" sz="1400" dirty="0"/>
              <a:t> </a:t>
            </a:r>
            <a:r>
              <a:rPr lang="en-US" altLang="zh-CN" sz="1400" dirty="0"/>
              <a:t>c</a:t>
            </a:r>
            <a:endParaRPr lang="en-US" sz="1400" dirty="0"/>
          </a:p>
          <a:p>
            <a:pPr lvl="1">
              <a:buFont typeface="Courier New" panose="02070309020205020404" pitchFamily="49" charset="0"/>
              <a:buChar char="o"/>
            </a:pPr>
            <a:r>
              <a:rPr lang="en-US" sz="1800" dirty="0"/>
              <a:t>We can move c above a w/o changing ab or </a:t>
            </a:r>
            <a:r>
              <a:rPr lang="en-US" sz="1800" dirty="0" err="1"/>
              <a:t>cb</a:t>
            </a:r>
            <a:r>
              <a:rPr lang="en-US" sz="1800" dirty="0"/>
              <a:t> votes</a:t>
            </a:r>
            <a:r>
              <a:rPr lang="en-US" altLang="zh-CN" sz="1800" dirty="0"/>
              <a:t>,</a:t>
            </a:r>
            <a:r>
              <a:rPr lang="zh-CN" altLang="en-US" sz="1800" dirty="0"/>
              <a:t> </a:t>
            </a:r>
            <a:r>
              <a:rPr lang="en-US" altLang="zh-CN" sz="1800" dirty="0"/>
              <a:t>leading</a:t>
            </a:r>
            <a:r>
              <a:rPr lang="zh-CN" altLang="en-US" sz="1800" dirty="0"/>
              <a:t> </a:t>
            </a:r>
            <a:r>
              <a:rPr lang="en-US" altLang="zh-CN" sz="1800" dirty="0"/>
              <a:t>to</a:t>
            </a:r>
            <a:r>
              <a:rPr lang="zh-CN" altLang="en-US" sz="1800" dirty="0"/>
              <a:t> </a:t>
            </a:r>
            <a:r>
              <a:rPr lang="en-US" altLang="zh-CN" sz="1800" dirty="0"/>
              <a:t>c</a:t>
            </a:r>
            <a:r>
              <a:rPr lang="zh-CN" altLang="en-US" sz="1800" dirty="0"/>
              <a:t> </a:t>
            </a:r>
            <a:r>
              <a:rPr lang="en-US" altLang="zh-CN" sz="1800" dirty="0"/>
              <a:t>&gt;</a:t>
            </a:r>
            <a:r>
              <a:rPr lang="zh-CN" altLang="en-US" sz="1800" dirty="0"/>
              <a:t> </a:t>
            </a:r>
            <a:r>
              <a:rPr lang="en-US" altLang="zh-CN" sz="1800" dirty="0"/>
              <a:t>a</a:t>
            </a:r>
          </a:p>
          <a:p>
            <a:pPr lvl="2">
              <a:buFont typeface="Courier New" panose="02070309020205020404" pitchFamily="49" charset="0"/>
              <a:buChar char="o"/>
            </a:pPr>
            <a:r>
              <a:rPr lang="en-US" altLang="zh-CN" sz="1400" dirty="0"/>
              <a:t>By</a:t>
            </a:r>
            <a:r>
              <a:rPr lang="zh-CN" altLang="en-US" sz="1400" dirty="0"/>
              <a:t> </a:t>
            </a:r>
            <a:r>
              <a:rPr lang="en-US" altLang="zh-CN" sz="1400" dirty="0"/>
              <a:t>unanimity,</a:t>
            </a:r>
            <a:r>
              <a:rPr lang="zh-CN" altLang="en-US" sz="1400" dirty="0"/>
              <a:t> </a:t>
            </a:r>
            <a:r>
              <a:rPr lang="en-US" altLang="zh-CN" sz="1400" dirty="0"/>
              <a:t>c</a:t>
            </a:r>
            <a:r>
              <a:rPr lang="zh-CN" altLang="en-US" sz="1400" dirty="0"/>
              <a:t> </a:t>
            </a:r>
            <a:r>
              <a:rPr lang="en-US" altLang="zh-CN" sz="1400" dirty="0"/>
              <a:t>&gt;</a:t>
            </a:r>
            <a:r>
              <a:rPr lang="zh-CN" altLang="en-US" sz="1400" dirty="0"/>
              <a:t> </a:t>
            </a:r>
            <a:r>
              <a:rPr lang="en-US" altLang="zh-CN" sz="1400" dirty="0"/>
              <a:t>a</a:t>
            </a:r>
            <a:endParaRPr lang="en-US" sz="14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69</a:t>
            </a:fld>
            <a:endParaRPr lang="en-US" altLang="en-US"/>
          </a:p>
        </p:txBody>
      </p:sp>
      <p:pic>
        <p:nvPicPr>
          <p:cNvPr id="5" name="Picture 4"/>
          <p:cNvPicPr>
            <a:picLocks noChangeAspect="1"/>
          </p:cNvPicPr>
          <p:nvPr/>
        </p:nvPicPr>
        <p:blipFill>
          <a:blip r:embed="rId2"/>
          <a:stretch>
            <a:fillRect/>
          </a:stretch>
        </p:blipFill>
        <p:spPr>
          <a:xfrm>
            <a:off x="2724889" y="4466240"/>
            <a:ext cx="3641834" cy="2391760"/>
          </a:xfrm>
          <a:prstGeom prst="rect">
            <a:avLst/>
          </a:prstGeom>
        </p:spPr>
      </p:pic>
    </p:spTree>
    <p:extLst>
      <p:ext uri="{BB962C8B-B14F-4D97-AF65-F5344CB8AC3E}">
        <p14:creationId xmlns:p14="http://schemas.microsoft.com/office/powerpoint/2010/main" val="15495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destination-sequenced DV (DSDV)</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84916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490538" y="71438"/>
            <a:ext cx="8020050" cy="1143000"/>
          </a:xfrm>
        </p:spPr>
        <p:txBody>
          <a:bodyPr/>
          <a:lstStyle/>
          <a:p>
            <a:r>
              <a:rPr lang="en-US" altLang="zh-CN" sz="3600" dirty="0">
                <a:ea typeface="宋体" charset="-122"/>
              </a:rPr>
              <a:t>Destination-Sequenced </a:t>
            </a:r>
            <a:br>
              <a:rPr lang="en-US" altLang="zh-CN" sz="3600" dirty="0">
                <a:ea typeface="宋体" charset="-122"/>
              </a:rPr>
            </a:br>
            <a:r>
              <a:rPr lang="en-US" altLang="zh-CN" sz="3600" dirty="0">
                <a:ea typeface="宋体" charset="-122"/>
              </a:rPr>
              <a:t>Distance Vector protocol (DSDV)</a:t>
            </a:r>
            <a:endParaRPr lang="en-US" altLang="en-US" sz="3600" dirty="0">
              <a:ea typeface="宋体" charset="-122"/>
            </a:endParaRPr>
          </a:p>
        </p:txBody>
      </p:sp>
      <p:sp>
        <p:nvSpPr>
          <p:cNvPr id="103426" name="Rectangle 3"/>
          <p:cNvSpPr>
            <a:spLocks noGrp="1" noChangeArrowheads="1"/>
          </p:cNvSpPr>
          <p:nvPr>
            <p:ph type="body" idx="1"/>
          </p:nvPr>
        </p:nvSpPr>
        <p:spPr/>
        <p:txBody>
          <a:bodyPr/>
          <a:lstStyle/>
          <a:p>
            <a:pPr>
              <a:buFont typeface="Wingdings" pitchFamily="2" charset="2"/>
              <a:buChar char="q"/>
            </a:pPr>
            <a:r>
              <a:rPr lang="en-US" altLang="zh-CN" sz="2400" dirty="0">
                <a:ea typeface="宋体" charset="-122"/>
              </a:rPr>
              <a:t>Basic idea: use sequence numbers to partition computation</a:t>
            </a:r>
          </a:p>
          <a:p>
            <a:pPr lvl="1">
              <a:buFont typeface="Courier New" panose="02070309020205020404" pitchFamily="49" charset="0"/>
              <a:buChar char="o"/>
            </a:pPr>
            <a:r>
              <a:rPr lang="en-US" altLang="en-US" sz="2000" dirty="0">
                <a:ea typeface="ＭＳ Ｐゴシック" charset="-128"/>
              </a:rPr>
              <a:t>tags each route with a sequence number</a:t>
            </a:r>
          </a:p>
          <a:p>
            <a:pPr lvl="1">
              <a:buFont typeface="Courier New" panose="02070309020205020404" pitchFamily="49" charset="0"/>
              <a:buChar char="o"/>
            </a:pPr>
            <a:r>
              <a:rPr lang="en-US" altLang="zh-CN" sz="2000" dirty="0">
                <a:ea typeface="宋体" charset="-122"/>
              </a:rPr>
              <a:t>e</a:t>
            </a:r>
            <a:r>
              <a:rPr lang="en-US" altLang="en-US" sz="2000" dirty="0">
                <a:ea typeface="ＭＳ Ｐゴシック" charset="-128"/>
              </a:rPr>
              <a:t>ach </a:t>
            </a:r>
            <a:r>
              <a:rPr lang="en-US" altLang="zh-CN" sz="2000" dirty="0">
                <a:ea typeface="宋体" charset="-122"/>
              </a:rPr>
              <a:t>destination </a:t>
            </a:r>
            <a:r>
              <a:rPr lang="en-US" altLang="en-US" sz="2000" dirty="0">
                <a:ea typeface="ＭＳ Ｐゴシック" charset="-128"/>
              </a:rPr>
              <a:t>node </a:t>
            </a:r>
            <a:r>
              <a:rPr lang="en-US" altLang="zh-CN" sz="2000" dirty="0">
                <a:ea typeface="宋体" charset="-122"/>
              </a:rPr>
              <a:t>D periodically </a:t>
            </a:r>
            <a:r>
              <a:rPr lang="en-US" altLang="en-US" sz="2000" dirty="0">
                <a:ea typeface="ＭＳ Ｐゴシック" charset="-128"/>
              </a:rPr>
              <a:t>advertises</a:t>
            </a:r>
            <a:r>
              <a:rPr lang="en-US" altLang="zh-CN" sz="2000" dirty="0">
                <a:ea typeface="宋体" charset="-122"/>
              </a:rPr>
              <a:t> m</a:t>
            </a:r>
            <a:r>
              <a:rPr lang="en-US" altLang="en-US" sz="2000" dirty="0">
                <a:ea typeface="ＭＳ Ｐゴシック" charset="-128"/>
              </a:rPr>
              <a:t>onotonically increasing even-numbered sequence number</a:t>
            </a:r>
            <a:r>
              <a:rPr lang="en-US" altLang="zh-CN" sz="2000" dirty="0">
                <a:ea typeface="宋体" charset="-122"/>
              </a:rPr>
              <a:t>s</a:t>
            </a:r>
          </a:p>
          <a:p>
            <a:pPr lvl="1">
              <a:buFont typeface="Courier New" panose="02070309020205020404" pitchFamily="49" charset="0"/>
              <a:buChar char="o"/>
            </a:pPr>
            <a:r>
              <a:rPr lang="en-US" altLang="zh-CN" sz="2000" dirty="0">
                <a:ea typeface="宋体" charset="-122"/>
              </a:rPr>
              <a:t>w</a:t>
            </a:r>
            <a:r>
              <a:rPr lang="en-US" altLang="en-US" sz="2000" dirty="0">
                <a:ea typeface="ＭＳ Ｐゴシック" charset="-128"/>
              </a:rPr>
              <a:t>hen a node realizes that </a:t>
            </a:r>
            <a:r>
              <a:rPr lang="en-US" altLang="en-US" sz="2000" dirty="0">
                <a:solidFill>
                  <a:srgbClr val="FF0000"/>
                </a:solidFill>
                <a:ea typeface="ＭＳ Ｐゴシック" charset="-128"/>
              </a:rPr>
              <a:t>the </a:t>
            </a:r>
            <a:r>
              <a:rPr lang="en-US" altLang="zh-CN" sz="2000" dirty="0">
                <a:solidFill>
                  <a:srgbClr val="FF0000"/>
                </a:solidFill>
                <a:ea typeface="宋体" charset="-122"/>
              </a:rPr>
              <a:t>link</a:t>
            </a:r>
            <a:r>
              <a:rPr lang="en-US" altLang="en-US" sz="2000" dirty="0">
                <a:solidFill>
                  <a:srgbClr val="FF0000"/>
                </a:solidFill>
                <a:ea typeface="ＭＳ Ｐゴシック" charset="-128"/>
              </a:rPr>
              <a:t> it uses to reach destination D </a:t>
            </a:r>
            <a:r>
              <a:rPr lang="en-US" altLang="zh-CN" sz="2000" dirty="0">
                <a:solidFill>
                  <a:srgbClr val="FF0000"/>
                </a:solidFill>
                <a:ea typeface="宋体" charset="-122"/>
              </a:rPr>
              <a:t>is</a:t>
            </a:r>
            <a:r>
              <a:rPr lang="en-US" altLang="en-US" sz="2000" dirty="0">
                <a:solidFill>
                  <a:srgbClr val="FF0000"/>
                </a:solidFill>
                <a:ea typeface="ＭＳ Ｐゴシック" charset="-128"/>
              </a:rPr>
              <a:t> broken</a:t>
            </a:r>
            <a:r>
              <a:rPr lang="en-US" altLang="zh-CN" sz="2000" dirty="0">
                <a:ea typeface="宋体" charset="-122"/>
              </a:rPr>
              <a:t>, i</a:t>
            </a:r>
            <a:r>
              <a:rPr lang="en-US" altLang="en-US" sz="2000" dirty="0">
                <a:ea typeface="ＭＳ Ｐゴシック" charset="-128"/>
              </a:rPr>
              <a:t>t advertises an </a:t>
            </a:r>
            <a:r>
              <a:rPr lang="en-US" altLang="en-US" sz="2000" dirty="0">
                <a:solidFill>
                  <a:srgbClr val="FF0000"/>
                </a:solidFill>
                <a:ea typeface="ＭＳ Ｐゴシック" charset="-128"/>
              </a:rPr>
              <a:t>infinite</a:t>
            </a:r>
            <a:r>
              <a:rPr lang="en-US" altLang="en-US" sz="2000" dirty="0">
                <a:ea typeface="ＭＳ Ｐゴシック" charset="-128"/>
              </a:rPr>
              <a:t> metric and a </a:t>
            </a:r>
            <a:r>
              <a:rPr lang="en-US" altLang="en-US" sz="2000" dirty="0">
                <a:solidFill>
                  <a:srgbClr val="FF0000"/>
                </a:solidFill>
                <a:ea typeface="ＭＳ Ｐゴシック" charset="-128"/>
              </a:rPr>
              <a:t>sequence number</a:t>
            </a:r>
            <a:r>
              <a:rPr lang="en-US" altLang="zh-CN" sz="2000" dirty="0">
                <a:solidFill>
                  <a:srgbClr val="FF0000"/>
                </a:solidFill>
                <a:ea typeface="宋体" charset="-122"/>
              </a:rPr>
              <a:t> </a:t>
            </a:r>
            <a:r>
              <a:rPr lang="en-US" altLang="en-US" sz="2000" dirty="0">
                <a:solidFill>
                  <a:srgbClr val="FF0000"/>
                </a:solidFill>
                <a:ea typeface="ＭＳ Ｐゴシック" charset="-128"/>
              </a:rPr>
              <a:t>which is one greater</a:t>
            </a:r>
            <a:r>
              <a:rPr lang="en-US" altLang="en-US" sz="2000" dirty="0">
                <a:ea typeface="ＭＳ Ｐゴシック" charset="-128"/>
              </a:rPr>
              <a:t> than the previous route</a:t>
            </a:r>
            <a:r>
              <a:rPr lang="en-US" altLang="zh-CN" sz="2000" dirty="0">
                <a:ea typeface="宋体" charset="-122"/>
              </a:rPr>
              <a:t> (i.e., an odd seq. number)</a:t>
            </a:r>
          </a:p>
          <a:p>
            <a:pPr lvl="2"/>
            <a:r>
              <a:rPr lang="en-US" altLang="zh-CN" sz="1800" dirty="0">
                <a:ea typeface="宋体" charset="-122"/>
              </a:rPr>
              <a:t>the route is repaired by a later even-number advertisement from the destination</a:t>
            </a:r>
            <a:endParaRPr lang="en-US" altLang="en-US" sz="1800" dirty="0">
              <a:ea typeface="ＭＳ Ｐゴシック" charset="-128"/>
            </a:endParaRPr>
          </a:p>
        </p:txBody>
      </p:sp>
      <p:sp>
        <p:nvSpPr>
          <p:cNvPr id="1034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4BBCA5A-5A73-9A49-9470-D3CEEA087B17}" type="slidenum">
              <a:rPr lang="en-US" altLang="en-US" sz="1400">
                <a:solidFill>
                  <a:srgbClr val="000000"/>
                </a:solidFill>
                <a:latin typeface="Times New Roman" charset="0"/>
              </a:rPr>
              <a:pPr/>
              <a:t>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959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tLang="zh-CN" sz="3600">
                <a:ea typeface="宋体" charset="-122"/>
              </a:rPr>
              <a:t>DSDV: More Detail</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105474" name="Rectangle 3"/>
              <p:cNvSpPr>
                <a:spLocks noGrp="1" noChangeArrowheads="1"/>
              </p:cNvSpPr>
              <p:nvPr>
                <p:ph type="body" idx="1"/>
              </p:nvPr>
            </p:nvSpPr>
            <p:spPr>
              <a:xfrm>
                <a:off x="533400" y="1487488"/>
                <a:ext cx="8051800" cy="5126037"/>
              </a:xfrm>
              <a:noFill/>
            </p:spPr>
            <p:txBody>
              <a:bodyPr/>
              <a:lstStyle/>
              <a:p>
                <a:pPr>
                  <a:lnSpc>
                    <a:spcPct val="90000"/>
                  </a:lnSpc>
                  <a:buFont typeface="Wingdings" pitchFamily="2" charset="2"/>
                  <a:buChar char="q"/>
                </a:pPr>
                <a:r>
                  <a:rPr lang="en-US" altLang="zh-CN" sz="2400" dirty="0">
                    <a:ea typeface="宋体" charset="-122"/>
                  </a:rPr>
                  <a:t>Let’s assume the destination node is D</a:t>
                </a:r>
              </a:p>
              <a:p>
                <a:pPr>
                  <a:lnSpc>
                    <a:spcPct val="90000"/>
                  </a:lnSpc>
                  <a:buFont typeface="Wingdings" pitchFamily="2" charset="2"/>
                  <a:buChar char="q"/>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There are optimizations but we present a simple version: </a:t>
                </a:r>
              </a:p>
              <a:p>
                <a:pPr lvl="1">
                  <a:lnSpc>
                    <a:spcPct val="90000"/>
                  </a:lnSpc>
                  <a:buFont typeface="Courier New" panose="02070309020205020404" pitchFamily="49" charset="0"/>
                  <a:buChar char="o"/>
                </a:pPr>
                <a:r>
                  <a:rPr lang="en-US" altLang="zh-CN" sz="2000" dirty="0">
                    <a:ea typeface="宋体" charset="-122"/>
                  </a:rPr>
                  <a:t>each node B maintains (S</a:t>
                </a:r>
                <a:r>
                  <a:rPr lang="en-US" altLang="zh-CN" sz="2000" baseline="30000" dirty="0">
                    <a:ea typeface="宋体" charset="-122"/>
                  </a:rPr>
                  <a:t>B</a:t>
                </a:r>
                <a:r>
                  <a:rPr lang="en-US" altLang="zh-CN" sz="2000" dirty="0">
                    <a:ea typeface="宋体" charset="-122"/>
                  </a:rPr>
                  <a:t>, d</a:t>
                </a:r>
                <a:r>
                  <a:rPr lang="en-US" altLang="zh-CN" sz="2000" baseline="30000" dirty="0">
                    <a:ea typeface="宋体" charset="-122"/>
                  </a:rPr>
                  <a:t>B</a:t>
                </a:r>
                <a:r>
                  <a:rPr lang="en-US" altLang="zh-CN" sz="2000" dirty="0">
                    <a:ea typeface="宋体" charset="-122"/>
                  </a:rPr>
                  <a:t>), where S</a:t>
                </a:r>
                <a:r>
                  <a:rPr lang="en-US" altLang="zh-CN" sz="2000" baseline="30000" dirty="0">
                    <a:ea typeface="宋体" charset="-122"/>
                  </a:rPr>
                  <a:t>B</a:t>
                </a:r>
                <a:r>
                  <a:rPr lang="en-US" altLang="zh-CN" sz="2000" dirty="0">
                    <a:ea typeface="宋体" charset="-122"/>
                  </a:rPr>
                  <a:t> is the sequence number at B for destination D and d</a:t>
                </a:r>
                <a:r>
                  <a:rPr lang="en-US" altLang="zh-CN" sz="2000" baseline="30000" dirty="0">
                    <a:ea typeface="宋体" charset="-122"/>
                  </a:rPr>
                  <a:t>B</a:t>
                </a:r>
                <a:r>
                  <a:rPr lang="en-US" altLang="zh-CN" sz="2000" dirty="0">
                    <a:ea typeface="宋体" charset="-122"/>
                  </a:rPr>
                  <a:t> is the best distance using a neighbor from B to D</a:t>
                </a:r>
              </a:p>
              <a:p>
                <a:pPr>
                  <a:lnSpc>
                    <a:spcPct val="90000"/>
                  </a:lnSpc>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Both periodical and triggered updates</a:t>
                </a:r>
              </a:p>
              <a:p>
                <a:pPr lvl="1">
                  <a:lnSpc>
                    <a:spcPct val="90000"/>
                  </a:lnSpc>
                  <a:buFont typeface="Courier New" panose="02070309020205020404" pitchFamily="49" charset="0"/>
                  <a:buChar char="o"/>
                </a:pPr>
                <a:r>
                  <a:rPr lang="en-US" altLang="zh-CN" sz="2000" dirty="0">
                    <a:ea typeface="宋体" charset="-122"/>
                  </a:rPr>
                  <a:t>periodically: D increases its seq. by 2 and broadcasts with (S</a:t>
                </a:r>
                <a:r>
                  <a:rPr lang="en-US" altLang="zh-CN" sz="2000" baseline="30000" dirty="0">
                    <a:ea typeface="宋体" charset="-122"/>
                  </a:rPr>
                  <a:t>D</a:t>
                </a:r>
                <a:r>
                  <a:rPr lang="en-US" altLang="zh-CN" sz="2000" dirty="0">
                    <a:ea typeface="宋体" charset="-122"/>
                  </a:rPr>
                  <a:t>, 0)</a:t>
                </a:r>
              </a:p>
              <a:p>
                <a:pPr lvl="1">
                  <a:lnSpc>
                    <a:spcPct val="90000"/>
                  </a:lnSpc>
                  <a:buFont typeface="Courier New" panose="02070309020205020404" pitchFamily="49" charset="0"/>
                  <a:buChar char="o"/>
                </a:pPr>
                <a:r>
                  <a:rPr lang="en-US" altLang="zh-CN" sz="2000" dirty="0">
                    <a:ea typeface="宋体" charset="-122"/>
                  </a:rPr>
                  <a:t>if B is using C as next hop to D and B discovers that C is no longer reachable</a:t>
                </a:r>
              </a:p>
              <a:p>
                <a:pPr lvl="2">
                  <a:lnSpc>
                    <a:spcPct val="90000"/>
                  </a:lnSpc>
                </a:pPr>
                <a:r>
                  <a:rPr lang="en-US" altLang="zh-CN" sz="1800" dirty="0">
                    <a:ea typeface="宋体" charset="-122"/>
                  </a:rPr>
                  <a:t>B increases its sequence number S</a:t>
                </a:r>
                <a:r>
                  <a:rPr lang="en-US" altLang="zh-CN" sz="1800" baseline="30000" dirty="0">
                    <a:ea typeface="宋体" charset="-122"/>
                  </a:rPr>
                  <a:t>B </a:t>
                </a:r>
                <a:r>
                  <a:rPr lang="en-US" altLang="zh-CN" sz="1800" dirty="0">
                    <a:ea typeface="宋体" charset="-122"/>
                  </a:rPr>
                  <a:t>by 1, sets d</a:t>
                </a:r>
                <a:r>
                  <a:rPr lang="en-US" altLang="zh-CN" sz="1800" baseline="30000" dirty="0">
                    <a:ea typeface="宋体" charset="-122"/>
                  </a:rPr>
                  <a:t>B</a:t>
                </a:r>
                <a:r>
                  <a:rPr lang="en-US" altLang="zh-CN" sz="1800" dirty="0">
                    <a:ea typeface="宋体" charset="-122"/>
                  </a:rPr>
                  <a:t> to </a:t>
                </a:r>
                <a14:m>
                  <m:oMath xmlns:m="http://schemas.openxmlformats.org/officeDocument/2006/math">
                    <m:r>
                      <a:rPr lang="en-US" altLang="zh-CN" sz="1800" i="1">
                        <a:latin typeface="Cambria Math" charset="0"/>
                        <a:ea typeface="Cambria Math" charset="0"/>
                        <a:cs typeface="Cambria Math" charset="0"/>
                      </a:rPr>
                      <m:t>∞</m:t>
                    </m:r>
                  </m:oMath>
                </a14:m>
                <a:r>
                  <a:rPr lang="en-US" altLang="zh-CN" sz="1800" dirty="0">
                    <a:ea typeface="宋体" charset="-122"/>
                    <a:sym typeface="Symbol" charset="2"/>
                  </a:rPr>
                  <a:t>, </a:t>
                </a:r>
                <a:r>
                  <a:rPr lang="en-US" altLang="zh-CN" sz="1800" dirty="0">
                    <a:ea typeface="宋体" charset="-122"/>
                  </a:rPr>
                  <a:t>and sends (S</a:t>
                </a:r>
                <a:r>
                  <a:rPr lang="en-US" altLang="zh-CN" sz="1800" baseline="30000" dirty="0">
                    <a:ea typeface="宋体" charset="-122"/>
                  </a:rPr>
                  <a:t>B</a:t>
                </a:r>
                <a:r>
                  <a:rPr lang="en-US" altLang="zh-CN" sz="1800" dirty="0">
                    <a:ea typeface="宋体" charset="-122"/>
                  </a:rPr>
                  <a:t>, d</a:t>
                </a:r>
                <a:r>
                  <a:rPr lang="en-US" altLang="zh-CN" sz="1800" baseline="30000" dirty="0">
                    <a:ea typeface="宋体" charset="-122"/>
                  </a:rPr>
                  <a:t>B</a:t>
                </a:r>
                <a:r>
                  <a:rPr lang="en-US" altLang="zh-CN" sz="1800" dirty="0">
                    <a:ea typeface="宋体" charset="-122"/>
                  </a:rPr>
                  <a:t>) to all neighbors</a:t>
                </a:r>
              </a:p>
            </p:txBody>
          </p:sp>
        </mc:Choice>
        <mc:Fallback xmlns="">
          <p:sp>
            <p:nvSpPr>
              <p:cNvPr id="105474"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630" t="-1481"/>
                </a:stretch>
              </a:blipFill>
            </p:spPr>
            <p:txBody>
              <a:bodyPr/>
              <a:lstStyle/>
              <a:p>
                <a:r>
                  <a:rPr lang="en-US">
                    <a:noFill/>
                  </a:rPr>
                  <a:t> </a:t>
                </a:r>
              </a:p>
            </p:txBody>
          </p:sp>
        </mc:Fallback>
      </mc:AlternateContent>
      <p:grpSp>
        <p:nvGrpSpPr>
          <p:cNvPr id="105475" name="Group 4"/>
          <p:cNvGrpSpPr>
            <a:grpSpLocks/>
          </p:cNvGrpSpPr>
          <p:nvPr/>
        </p:nvGrpSpPr>
        <p:grpSpPr bwMode="auto">
          <a:xfrm>
            <a:off x="5772150" y="561975"/>
            <a:ext cx="2843213" cy="568325"/>
            <a:chOff x="3222" y="1424"/>
            <a:chExt cx="1791" cy="358"/>
          </a:xfrm>
        </p:grpSpPr>
        <p:sp>
          <p:nvSpPr>
            <p:cNvPr id="105479"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05480"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05481"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05476"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5477"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
        <p:nvSpPr>
          <p:cNvPr id="105478"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C6BE331-9768-7D4A-85E2-FFC35B9529D6}" type="slidenum">
              <a:rPr lang="en-US" altLang="en-US" sz="1400">
                <a:solidFill>
                  <a:srgbClr val="000000"/>
                </a:solidFill>
                <a:latin typeface="Times New Roman" charset="0"/>
              </a:rPr>
              <a:pPr/>
              <a:t>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77705096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11836</TotalTime>
  <Words>5352</Words>
  <Application>Microsoft Macintosh PowerPoint</Application>
  <PresentationFormat>On-screen Show (4:3)</PresentationFormat>
  <Paragraphs>986</Paragraphs>
  <Slides>69</Slides>
  <Notes>63</Notes>
  <HiddenSlides>2</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3</vt:i4>
      </vt:variant>
      <vt:variant>
        <vt:lpstr>Slide Titles</vt:lpstr>
      </vt:variant>
      <vt:variant>
        <vt:i4>69</vt:i4>
      </vt:variant>
    </vt:vector>
  </HeadingPairs>
  <TitlesOfParts>
    <vt:vector size="87" baseType="lpstr">
      <vt:lpstr>ＭＳ Ｐゴシック</vt:lpstr>
      <vt:lpstr>宋体</vt:lpstr>
      <vt:lpstr>ZapfDingbats</vt:lpstr>
      <vt:lpstr>Arial</vt:lpstr>
      <vt:lpstr>Calibri</vt:lpstr>
      <vt:lpstr>Cambria Math</vt:lpstr>
      <vt:lpstr>Comic Sans MS</vt:lpstr>
      <vt:lpstr>Courier New</vt:lpstr>
      <vt:lpstr>Georgia</vt:lpstr>
      <vt:lpstr>Symbol</vt:lpstr>
      <vt:lpstr>Times New Roman</vt:lpstr>
      <vt:lpstr>Wingdings</vt:lpstr>
      <vt:lpstr>Default Design</vt:lpstr>
      <vt:lpstr>Blank Presentation</vt:lpstr>
      <vt:lpstr>16_Default Design</vt:lpstr>
      <vt:lpstr>Clip</vt:lpstr>
      <vt:lpstr>Equation</vt:lpstr>
      <vt:lpstr>Photo Editor Photo</vt:lpstr>
      <vt:lpstr>Network Layer: Distance Vector Routing, Link State Routing Global Internet Routing (Interdomain, BGP)</vt:lpstr>
      <vt:lpstr>PowerPoint Presentation</vt:lpstr>
      <vt:lpstr>Admin</vt:lpstr>
      <vt:lpstr>PowerPoint Presentation</vt:lpstr>
      <vt:lpstr>Recap: Routing Computation using Distance Vector/Bellman-Ford Routing</vt:lpstr>
      <vt:lpstr>Recap: Fixing DV/BFA</vt:lpstr>
      <vt:lpstr>PowerPoint Presentation</vt:lpstr>
      <vt:lpstr>Destination-Sequenced  Distance Vector protocol (DSDV)</vt:lpstr>
      <vt:lpstr>DSDV: More Detail</vt:lpstr>
      <vt:lpstr>Example</vt:lpstr>
      <vt:lpstr>Example</vt:lpstr>
      <vt:lpstr>DSDV: Update Alg.</vt:lpstr>
      <vt:lpstr>Example</vt:lpstr>
      <vt:lpstr>Claim: DSDV will NEVER Form a Loop</vt:lpstr>
      <vt:lpstr>Technique: Global Invariants</vt:lpstr>
      <vt:lpstr>Invariants of a Single Node B</vt:lpstr>
      <vt:lpstr>Invariants of if A Considers B as Next Hop</vt:lpstr>
      <vt:lpstr>PowerPoint Presentation</vt:lpstr>
      <vt:lpstr>Issue of DSDV</vt:lpstr>
      <vt:lpstr>PowerPoint Presentation</vt:lpstr>
      <vt:lpstr>Basic Idea</vt:lpstr>
      <vt:lpstr>Key Idea: Feasible Successors</vt:lpstr>
      <vt:lpstr>Intuition</vt:lpstr>
      <vt:lpstr>Example</vt:lpstr>
      <vt:lpstr>Example </vt:lpstr>
      <vt:lpstr>Summary: Distance Vector Routing</vt:lpstr>
      <vt:lpstr>Discussion: Distance Vector Routing</vt:lpstr>
      <vt:lpstr>Churns of DV: One Example</vt:lpstr>
      <vt:lpstr>PowerPoint Presentation</vt:lpstr>
      <vt:lpstr>Link-State Routing</vt:lpstr>
      <vt:lpstr>Example: Link State and Directed Graph (OSPFv2)</vt:lpstr>
      <vt:lpstr>Example: Link State and Directed Graph (OSPFv2)</vt:lpstr>
      <vt:lpstr>PowerPoint Presentation</vt:lpstr>
      <vt:lpstr>Basic Link State Broadcast Protocol</vt:lpstr>
      <vt:lpstr>PowerPoint Presentation</vt:lpstr>
      <vt:lpstr>PowerPoint Presentation</vt:lpstr>
      <vt:lpstr>Discussion</vt:lpstr>
      <vt:lpstr>Link State Broadcast: Issues</vt:lpstr>
      <vt:lpstr>Link State Broadcast: Issues</vt:lpstr>
      <vt:lpstr>Link State Broadcast: Issues</vt:lpstr>
      <vt:lpstr>Hierarchical OSPF</vt:lpstr>
      <vt:lpstr>Summary: Link State</vt:lpstr>
      <vt:lpstr>Roadmap: Routing Computation Architecture Spectrum</vt:lpstr>
      <vt:lpstr>PowerPoint Presentation</vt:lpstr>
      <vt:lpstr>Exercise</vt:lpstr>
      <vt:lpstr>Requirements and Solution of Current Global Internet Routing</vt:lpstr>
      <vt:lpstr>New Abstraction: Autonomous Systems (AS) </vt:lpstr>
      <vt:lpstr>PowerPoint Presentation</vt:lpstr>
      <vt:lpstr>PowerPoint Presentation</vt:lpstr>
      <vt:lpstr>Routing with Autonomous Systems</vt:lpstr>
      <vt:lpstr>Summary: Internet Routing Architecture</vt:lpstr>
      <vt:lpstr>PowerPoint Presentation</vt:lpstr>
      <vt:lpstr>PowerPoint Presentation</vt:lpstr>
      <vt:lpstr>PowerPoint Presentation</vt:lpstr>
      <vt:lpstr>BGP Messages</vt:lpstr>
      <vt:lpstr>PowerPoint Presentation</vt:lpstr>
      <vt:lpstr>PowerPoint Presentation</vt:lpstr>
      <vt:lpstr>BGP Policy Routing Framework: Decision Components</vt:lpstr>
      <vt:lpstr>BGP Example (1)</vt:lpstr>
      <vt:lpstr>BGP Example (2)</vt:lpstr>
      <vt:lpstr>BGP Example (3)</vt:lpstr>
      <vt:lpstr>Observing BGP Paths</vt:lpstr>
      <vt:lpstr>PowerPoint Presentation</vt:lpstr>
      <vt:lpstr>PowerPoint Presentation</vt:lpstr>
      <vt:lpstr>General Framework of Preference Aggregation</vt:lpstr>
      <vt:lpstr>Example: Aggregation of Global Preference</vt:lpstr>
      <vt:lpstr>Arrow’s Aggregation Framework</vt:lpstr>
      <vt:lpstr>Proofs of Arrow’s Theorem</vt:lpstr>
      <vt:lpstr>The Extremal Lemma</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525</cp:revision>
  <cp:lastPrinted>2017-12-04T18:30:24Z</cp:lastPrinted>
  <dcterms:created xsi:type="dcterms:W3CDTF">1999-10-08T19:08:27Z</dcterms:created>
  <dcterms:modified xsi:type="dcterms:W3CDTF">2022-11-24T02:07:39Z</dcterms:modified>
</cp:coreProperties>
</file>