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21" r:id="rId2"/>
    <p:sldId id="298" r:id="rId3"/>
    <p:sldId id="916" r:id="rId4"/>
    <p:sldId id="708" r:id="rId5"/>
    <p:sldId id="721" r:id="rId6"/>
    <p:sldId id="725" r:id="rId7"/>
    <p:sldId id="726" r:id="rId8"/>
    <p:sldId id="722" r:id="rId9"/>
    <p:sldId id="723" r:id="rId10"/>
    <p:sldId id="724" r:id="rId11"/>
    <p:sldId id="923" r:id="rId12"/>
    <p:sldId id="953" r:id="rId13"/>
    <p:sldId id="728" r:id="rId14"/>
    <p:sldId id="729" r:id="rId15"/>
    <p:sldId id="912" r:id="rId16"/>
    <p:sldId id="952" r:id="rId17"/>
    <p:sldId id="938" r:id="rId18"/>
    <p:sldId id="939" r:id="rId19"/>
    <p:sldId id="940" r:id="rId20"/>
    <p:sldId id="941" r:id="rId21"/>
    <p:sldId id="942" r:id="rId22"/>
    <p:sldId id="943" r:id="rId23"/>
    <p:sldId id="893" r:id="rId24"/>
    <p:sldId id="944" r:id="rId25"/>
    <p:sldId id="895" r:id="rId26"/>
    <p:sldId id="945" r:id="rId27"/>
    <p:sldId id="946" r:id="rId28"/>
    <p:sldId id="947" r:id="rId29"/>
    <p:sldId id="948" r:id="rId30"/>
    <p:sldId id="949" r:id="rId31"/>
    <p:sldId id="950" r:id="rId32"/>
    <p:sldId id="951" r:id="rId33"/>
    <p:sldId id="900" r:id="rId34"/>
    <p:sldId id="884" r:id="rId35"/>
    <p:sldId id="885" r:id="rId36"/>
    <p:sldId id="886" r:id="rId37"/>
    <p:sldId id="887" r:id="rId38"/>
    <p:sldId id="904" r:id="rId39"/>
    <p:sldId id="910" r:id="rId40"/>
    <p:sldId id="888" r:id="rId41"/>
    <p:sldId id="889" r:id="rId42"/>
    <p:sldId id="913" r:id="rId43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scaleToFitPaper="1" frameSlides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40"/>
    <p:restoredTop sz="94907"/>
  </p:normalViewPr>
  <p:slideViewPr>
    <p:cSldViewPr snapToGrid="0">
      <p:cViewPr varScale="1">
        <p:scale>
          <a:sx n="134" d="100"/>
          <a:sy n="134" d="100"/>
        </p:scale>
        <p:origin x="189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1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9B65C853-4C1B-CB4C-9133-6D0E12EB64F3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7D4FD987-E55B-7341-AA77-38CF43E8BFA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66A0F8-050B-094D-BE6D-9A2639B3377B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6245E1-8F41-F94A-AE87-9C7D292B9DF3}" type="slidenum">
              <a:rPr lang="en-US" altLang="x-none" sz="1200">
                <a:solidFill>
                  <a:srgbClr val="000000"/>
                </a:solidFill>
              </a:rPr>
              <a:pPr/>
              <a:t>11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1242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A0359C0-3910-BF40-9A3F-0FA83AD05CB7}" type="slidenum">
              <a:rPr lang="en-US" altLang="x-none" sz="1200">
                <a:solidFill>
                  <a:srgbClr val="000000"/>
                </a:solidFill>
              </a:rPr>
              <a:pPr/>
              <a:t>12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4459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64EDCFA-D3BF-1E43-AD53-4464C56DA738}" type="slidenum">
              <a:rPr lang="en-US" altLang="x-none" sz="1200">
                <a:solidFill>
                  <a:srgbClr val="000000"/>
                </a:solidFill>
              </a:rPr>
              <a:pPr/>
              <a:t>13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2830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80C1C87-4515-904E-9F19-DCFC914085DD}" type="slidenum">
              <a:rPr lang="en-US" altLang="x-none" sz="1200">
                <a:solidFill>
                  <a:srgbClr val="000000"/>
                </a:solidFill>
              </a:rPr>
              <a:pPr/>
              <a:t>14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4639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19E3F08-1B0B-5C42-B9C3-822275412AEB}" type="slidenum">
              <a:rPr lang="en-US" altLang="x-none" sz="1200">
                <a:solidFill>
                  <a:srgbClr val="000000"/>
                </a:solidFill>
              </a:rPr>
              <a:pPr/>
              <a:t>15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8926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FB574B-31AD-A847-8AA6-AD3BC200E112}" type="slidenum">
              <a:rPr lang="en-US" altLang="x-none" sz="1200"/>
              <a:pPr/>
              <a:t>16</a:t>
            </a:fld>
            <a:endParaRPr lang="en-US" altLang="x-none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1788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A030A5C-3EDD-BA42-874F-6C0C1AB8CE3E}" type="slidenum">
              <a:rPr lang="en-US" altLang="x-none" sz="1200">
                <a:solidFill>
                  <a:srgbClr val="000000"/>
                </a:solidFill>
              </a:rPr>
              <a:pPr/>
              <a:t>17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6721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91C4763-92F7-9240-9D4D-C603E5936DE3}" type="slidenum">
              <a:rPr lang="en-US" altLang="x-none" sz="1200">
                <a:solidFill>
                  <a:srgbClr val="000000"/>
                </a:solidFill>
              </a:rPr>
              <a:pPr/>
              <a:t>18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  <p:extLst>
      <p:ext uri="{BB962C8B-B14F-4D97-AF65-F5344CB8AC3E}">
        <p14:creationId xmlns:p14="http://schemas.microsoft.com/office/powerpoint/2010/main" val="735132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58C87C4-74B1-D441-A06F-656F5AFA41AC}" type="slidenum">
              <a:rPr lang="en-US" altLang="x-none" sz="1200">
                <a:solidFill>
                  <a:srgbClr val="000000"/>
                </a:solidFill>
              </a:rPr>
              <a:pPr/>
              <a:t>19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  <p:extLst>
      <p:ext uri="{BB962C8B-B14F-4D97-AF65-F5344CB8AC3E}">
        <p14:creationId xmlns:p14="http://schemas.microsoft.com/office/powerpoint/2010/main" val="3370764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A28435-050A-BA4B-A1E1-1C51FAD555DC}" type="slidenum">
              <a:rPr lang="en-US" altLang="x-none" sz="1200">
                <a:solidFill>
                  <a:srgbClr val="000000"/>
                </a:solidFill>
              </a:rPr>
              <a:pPr/>
              <a:t>20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01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FB574B-31AD-A847-8AA6-AD3BC200E112}" type="slidenum">
              <a:rPr lang="en-US" altLang="x-none" sz="1200"/>
              <a:pPr/>
              <a:t>2</a:t>
            </a:fld>
            <a:endParaRPr lang="en-US" altLang="x-none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84F4B48-FA34-2B43-AD6C-CFB66698F632}" type="slidenum">
              <a:rPr lang="en-US" altLang="x-none" sz="1200">
                <a:solidFill>
                  <a:srgbClr val="000000"/>
                </a:solidFill>
              </a:rPr>
              <a:pPr/>
              <a:t>21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8899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88B61C4-F7D8-CA4C-8A33-DDDD15CD7008}" type="slidenum">
              <a:rPr lang="en-US" altLang="x-none" sz="1200">
                <a:solidFill>
                  <a:srgbClr val="000000"/>
                </a:solidFill>
              </a:rPr>
              <a:pPr/>
              <a:t>22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024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9B95C97-203B-7E45-AD57-DFA5F69DE0B9}" type="slidenum">
              <a:rPr lang="en-US" altLang="x-none" sz="1200">
                <a:solidFill>
                  <a:srgbClr val="000000"/>
                </a:solidFill>
              </a:rPr>
              <a:pPr/>
              <a:t>23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https://httpd.apache.org/docs/2.2/howto/htaccess.html</a:t>
            </a:r>
          </a:p>
        </p:txBody>
      </p:sp>
    </p:spTree>
    <p:extLst>
      <p:ext uri="{BB962C8B-B14F-4D97-AF65-F5344CB8AC3E}">
        <p14:creationId xmlns:p14="http://schemas.microsoft.com/office/powerpoint/2010/main" val="985976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79349D4-0637-0744-868C-013D89CA2202}" type="slidenum">
              <a:rPr lang="en-US" altLang="x-none" sz="1200">
                <a:solidFill>
                  <a:srgbClr val="000000"/>
                </a:solidFill>
              </a:rPr>
              <a:pPr/>
              <a:t>24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1"/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352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23D93DA-6F2E-024F-BD4C-772A1C5B9FD1}" type="slidenum">
              <a:rPr lang="en-US" altLang="x-none" sz="1200">
                <a:solidFill>
                  <a:srgbClr val="000000"/>
                </a:solidFill>
              </a:rPr>
              <a:pPr/>
              <a:t>25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050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E523B4-989C-6743-947C-31B4AFB6397B}" type="slidenum">
              <a:rPr lang="en-US" altLang="x-none" sz="1200">
                <a:solidFill>
                  <a:srgbClr val="000000"/>
                </a:solidFill>
              </a:rPr>
              <a:pPr/>
              <a:t>26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556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830508-F43C-1547-B79E-BDBB0B542886}" type="slidenum">
              <a:rPr lang="en-US" altLang="x-none" sz="1200">
                <a:solidFill>
                  <a:srgbClr val="000000"/>
                </a:solidFill>
              </a:rPr>
              <a:pPr/>
              <a:t>27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05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7230364-3C76-1E4B-9C43-63CAAA28057B}" type="slidenum">
              <a:rPr lang="en-US" altLang="x-none" sz="1200">
                <a:solidFill>
                  <a:srgbClr val="000000"/>
                </a:solidFill>
              </a:rPr>
              <a:pPr/>
              <a:t>28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389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DD5769-7015-FA4C-BDC9-A3EDD4671132}" type="slidenum">
              <a:rPr lang="en-US" altLang="x-none" sz="1200">
                <a:solidFill>
                  <a:srgbClr val="000000"/>
                </a:solidFill>
              </a:rPr>
              <a:pPr/>
              <a:t>29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410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EC0977A-C7DC-5745-B8C0-44B38F6D8F35}" type="slidenum">
              <a:rPr lang="en-US" altLang="x-none" sz="1200">
                <a:solidFill>
                  <a:srgbClr val="000000"/>
                </a:solidFill>
              </a:rPr>
              <a:pPr/>
              <a:t>30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en-US" altLang="x-none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806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2408F5D-E83D-8E40-AE45-D6F488C7A806}" type="slidenum">
              <a:rPr lang="en-US" altLang="x-none" sz="1200">
                <a:solidFill>
                  <a:srgbClr val="000000"/>
                </a:solidFill>
              </a:rPr>
              <a:pPr/>
              <a:t>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A: someone (either server or client) needs to pick a new port</a:t>
            </a:r>
          </a:p>
        </p:txBody>
      </p:sp>
    </p:spTree>
    <p:extLst>
      <p:ext uri="{BB962C8B-B14F-4D97-AF65-F5344CB8AC3E}">
        <p14:creationId xmlns:p14="http://schemas.microsoft.com/office/powerpoint/2010/main" val="2163726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9ADB4C-6808-B74F-897E-805300782854}" type="slidenum">
              <a:rPr lang="en-US" altLang="x-none" sz="1200">
                <a:solidFill>
                  <a:srgbClr val="000000"/>
                </a:solidFill>
              </a:rPr>
              <a:pPr/>
              <a:t>31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50874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F8C2125-CF5B-9B46-A9E8-E026F7F06DDF}" type="slidenum">
              <a:rPr lang="en-US" altLang="x-none" sz="1200">
                <a:solidFill>
                  <a:srgbClr val="000000"/>
                </a:solidFill>
              </a:rPr>
              <a:pPr/>
              <a:t>32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Typical approaches to reduce latency:</a:t>
            </a:r>
          </a:p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parallel TCP connections</a:t>
            </a:r>
          </a:p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persistent HTTP</a:t>
            </a:r>
          </a:p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cache and conditional GET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650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FEC3104-E7EA-0640-BEB2-773EA089F5B9}" type="slidenum">
              <a:rPr lang="en-US" altLang="x-none" sz="1200"/>
              <a:pPr/>
              <a:t>33</a:t>
            </a:fld>
            <a:endParaRPr lang="en-US" altLang="x-none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69E4C9-8C58-6B4A-B0E0-0C2EEAE7A9F7}" type="slidenum">
              <a:rPr lang="en-US" altLang="x-none" sz="1200">
                <a:solidFill>
                  <a:srgbClr val="000000"/>
                </a:solidFill>
              </a:rPr>
              <a:pPr/>
              <a:t>34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2779C09-EB82-F14F-8167-39B89DC19410}" type="slidenum">
              <a:rPr lang="en-US" altLang="x-none" sz="1200">
                <a:solidFill>
                  <a:srgbClr val="000000"/>
                </a:solidFill>
              </a:rPr>
              <a:pPr/>
              <a:t>35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132F41B-39FD-D642-B897-3709ADB7930F}" type="slidenum">
              <a:rPr lang="en-US" altLang="x-none" sz="1200">
                <a:solidFill>
                  <a:srgbClr val="000000"/>
                </a:solidFill>
              </a:rPr>
              <a:pPr/>
              <a:t>36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C1A2D2F-3E11-DB41-931D-98154E197778}" type="slidenum">
              <a:rPr lang="en-US" altLang="x-none" sz="1200">
                <a:solidFill>
                  <a:srgbClr val="000000"/>
                </a:solidFill>
              </a:rPr>
              <a:pPr/>
              <a:t>37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C33FC07-EB27-1840-B527-F27B2BB6AFA9}" type="slidenum">
              <a:rPr lang="en-US" altLang="x-none" sz="1200">
                <a:solidFill>
                  <a:srgbClr val="000000"/>
                </a:solidFill>
              </a:rPr>
              <a:pPr/>
              <a:t>38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FCB8C7-40A7-924C-9AEC-558436CE9AE4}" type="slidenum">
              <a:rPr lang="en-US" altLang="x-none" sz="1200">
                <a:solidFill>
                  <a:srgbClr val="000000"/>
                </a:solidFill>
              </a:rPr>
              <a:pPr/>
              <a:t>39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C600C97-3259-AB41-8750-D3DBEE328538}" type="slidenum">
              <a:rPr lang="en-US" altLang="x-none" sz="1200">
                <a:solidFill>
                  <a:srgbClr val="000000"/>
                </a:solidFill>
              </a:rPr>
              <a:pPr/>
              <a:t>40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ADA957B-BBA0-B24E-A7BC-10C8A23F8C1E}" type="slidenum">
              <a:rPr lang="en-US" altLang="x-none" sz="1200">
                <a:solidFill>
                  <a:srgbClr val="000000"/>
                </a:solidFill>
              </a:rPr>
              <a:pPr/>
              <a:t>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26979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8F27D6-326C-AD45-BB8C-AE2790F30220}" type="slidenum">
              <a:rPr lang="en-US" altLang="x-none" sz="1200">
                <a:solidFill>
                  <a:srgbClr val="000000"/>
                </a:solidFill>
              </a:rPr>
              <a:pPr/>
              <a:t>41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6A05E1-B91E-184C-948D-D0CD3DF645EB}" type="slidenum">
              <a:rPr lang="en-US" altLang="x-none" sz="1200">
                <a:solidFill>
                  <a:srgbClr val="000000"/>
                </a:solidFill>
              </a:rPr>
              <a:pPr/>
              <a:t>42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FEB50C-A68D-B440-B94A-6A49B14089D4}" type="slidenum">
              <a:rPr lang="en-US" altLang="x-none" sz="1200">
                <a:solidFill>
                  <a:srgbClr val="000000"/>
                </a:solidFill>
              </a:rPr>
              <a:pPr/>
              <a:t>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8919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C398594-8ADA-FE44-A177-8629F38367C5}" type="slidenum">
              <a:rPr lang="en-US" altLang="x-none" sz="1200">
                <a:solidFill>
                  <a:srgbClr val="000000"/>
                </a:solidFill>
              </a:rPr>
              <a:pPr/>
              <a:t>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8093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A39E3AE-B9BF-5D45-AC39-6EC2CD209F60}" type="slidenum">
              <a:rPr lang="en-US" altLang="x-none" sz="1200">
                <a:solidFill>
                  <a:srgbClr val="000000"/>
                </a:solidFill>
              </a:rPr>
              <a:pPr/>
              <a:t>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7483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48A1AF3-4453-CA4E-921B-FC5E9B817DD1}" type="slidenum">
              <a:rPr lang="en-US" altLang="x-none" sz="1200">
                <a:solidFill>
                  <a:srgbClr val="000000"/>
                </a:solidFill>
              </a:rPr>
              <a:pPr/>
              <a:t>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0698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EE01EBA-7FB9-4649-BFE1-0425CFD2943D}" type="slidenum">
              <a:rPr lang="en-US" altLang="x-none" sz="1200">
                <a:solidFill>
                  <a:srgbClr val="000000"/>
                </a:solidFill>
              </a:rPr>
              <a:pPr/>
              <a:t>10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418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F8D23-F2F3-A249-B664-3BDB8F7EC64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266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B7DA5-2D09-2A48-9E64-0F2B433CEB3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317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0DEA4-2189-D845-891C-627E64418D7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44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2A58B-E6AC-5C4D-8014-CAF2E63C5E3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955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86685-B00D-E549-9151-54606E2E95C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808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6057B-46B1-BE4B-9474-B57F716CCE5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818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6B6E8-5127-974A-9153-6AB2B183903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71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DE59-ED7F-544F-8195-F64E96481FC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292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D3D9C-7B51-B047-8A2C-5D61997F22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80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388E9-D9A7-C144-B220-2C1599083CB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5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EF8F6-D4D4-204A-AC29-EE67BB55313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67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FD13917-9D7C-BA4F-B0ED-A05CE683F14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62" r:id="rId1"/>
    <p:sldLayoutId id="2147487363" r:id="rId2"/>
    <p:sldLayoutId id="2147487364" r:id="rId3"/>
    <p:sldLayoutId id="2147487365" r:id="rId4"/>
    <p:sldLayoutId id="2147487366" r:id="rId5"/>
    <p:sldLayoutId id="2147487367" r:id="rId6"/>
    <p:sldLayoutId id="2147487368" r:id="rId7"/>
    <p:sldLayoutId id="2147487369" r:id="rId8"/>
    <p:sldLayoutId id="2147487370" r:id="rId9"/>
    <p:sldLayoutId id="2147487371" r:id="rId10"/>
    <p:sldLayoutId id="214748737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yale.edu/cgi-bin/ureserve.p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d.apache.org/docs/2.2/howto/htacces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mu.edu.c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echool.ed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787525"/>
            <a:ext cx="8123464" cy="1470025"/>
          </a:xfrm>
        </p:spPr>
        <p:txBody>
          <a:bodyPr/>
          <a:lstStyle/>
          <a:p>
            <a:pPr algn="ctr"/>
            <a:r>
              <a:rPr lang="en-US" altLang="x-none" sz="3600" dirty="0">
                <a:ea typeface="ＭＳ Ｐゴシック" charset="-128"/>
              </a:rPr>
              <a:t>Network Applications:</a:t>
            </a:r>
            <a:br>
              <a:rPr lang="en-US" altLang="x-none" sz="3600" dirty="0">
                <a:ea typeface="ＭＳ Ｐゴシック" charset="-128"/>
              </a:rPr>
            </a:br>
            <a:r>
              <a:rPr lang="en-US" altLang="x-none" sz="3600" dirty="0">
                <a:ea typeface="ＭＳ Ｐゴシック" charset="-128"/>
              </a:rPr>
              <a:t>HTTP/</a:t>
            </a:r>
            <a:r>
              <a:rPr lang="en-US" altLang="zh-CN" sz="3600" dirty="0">
                <a:ea typeface="ＭＳ Ｐゴシック" charset="-128"/>
              </a:rPr>
              <a:t>1.0/</a:t>
            </a:r>
            <a:r>
              <a:rPr lang="en-US" altLang="x-none" sz="3600" dirty="0">
                <a:ea typeface="ＭＳ Ｐゴシック" charset="-128"/>
              </a:rPr>
              <a:t>1.1/2;</a:t>
            </a:r>
            <a:r>
              <a:rPr lang="zh-CN" altLang="en-US" sz="3600" dirty="0">
                <a:ea typeface="ＭＳ Ｐゴシック" charset="-128"/>
              </a:rPr>
              <a:t> </a:t>
            </a:r>
            <a:br>
              <a:rPr lang="en-US" altLang="zh-CN" sz="3600" dirty="0">
                <a:ea typeface="ＭＳ Ｐゴシック" charset="-128"/>
              </a:rPr>
            </a:br>
            <a:r>
              <a:rPr lang="en-US" altLang="zh-CN" sz="3600" dirty="0">
                <a:ea typeface="ＭＳ Ｐゴシック" charset="-128"/>
              </a:rPr>
              <a:t>Operational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zh-CN" sz="3600" dirty="0">
                <a:ea typeface="ＭＳ Ｐゴシック" charset="-128"/>
              </a:rPr>
              <a:t>Analysis</a:t>
            </a:r>
            <a:r>
              <a:rPr lang="en-US" altLang="x-none" sz="3600" dirty="0">
                <a:ea typeface="ＭＳ Ｐゴシック" charset="-128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C09D3B-ABB6-4F4C-BF57-62C9FA631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06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8995D-132A-BE45-B9CF-1628E6EE30E3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4BA3D71-CFAC-A249-B83D-1027AE667CA2}" type="slidenum">
              <a:rPr lang="en-US" altLang="x-none" sz="1400">
                <a:solidFill>
                  <a:srgbClr val="000000"/>
                </a:solidFill>
              </a:rPr>
              <a:pPr/>
              <a:t>10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HTTP Response Status Codes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314575"/>
            <a:ext cx="7934325" cy="4648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b="1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200 OK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request succeeded, requested object later in this message</a:t>
            </a:r>
          </a:p>
          <a:p>
            <a:pPr>
              <a:buFont typeface="ZapfDingbats" charset="0"/>
              <a:buNone/>
            </a:pPr>
            <a:r>
              <a:rPr lang="en-US" altLang="x-none" sz="2400" b="1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301 Moved Permanently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requested object moved, new location specified later in this message (Location:)</a:t>
            </a:r>
          </a:p>
          <a:p>
            <a:pPr>
              <a:buFont typeface="ZapfDingbats" charset="0"/>
              <a:buNone/>
            </a:pPr>
            <a:r>
              <a:rPr lang="en-US" altLang="x-none" sz="2400" b="1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400 Bad Request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request message not understood by server</a:t>
            </a:r>
          </a:p>
          <a:p>
            <a:pPr>
              <a:buFont typeface="ZapfDingbats" charset="0"/>
              <a:buNone/>
            </a:pPr>
            <a:r>
              <a:rPr lang="en-US" altLang="x-none" sz="2400" b="1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404 Not Found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requested document not found on this server</a:t>
            </a:r>
          </a:p>
          <a:p>
            <a:pPr>
              <a:buFont typeface="ZapfDingbats" charset="0"/>
              <a:buNone/>
            </a:pPr>
            <a:r>
              <a:rPr lang="en-US" altLang="x-none" sz="2400" b="1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505 HTTP Version Not Supported</a:t>
            </a:r>
            <a:endParaRPr lang="en-US" altLang="x-none" sz="2400" dirty="0">
              <a:ea typeface="ＭＳ Ｐゴシック" charset="-128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523875" y="1368425"/>
            <a:ext cx="7686675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>
                <a:solidFill>
                  <a:srgbClr val="000000"/>
                </a:solidFill>
              </a:rPr>
              <a:t>In the first line of the server-&gt;client response message. A few sample codes:</a:t>
            </a:r>
          </a:p>
        </p:txBody>
      </p:sp>
    </p:spTree>
    <p:extLst>
      <p:ext uri="{BB962C8B-B14F-4D97-AF65-F5344CB8AC3E}">
        <p14:creationId xmlns:p14="http://schemas.microsoft.com/office/powerpoint/2010/main" val="24861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8B2F8D-D616-0344-BCA7-B518C6522D8B}" type="slidenum">
              <a:rPr lang="en-US" altLang="x-none" sz="1400">
                <a:solidFill>
                  <a:srgbClr val="000000"/>
                </a:solidFill>
              </a:rPr>
              <a:pPr/>
              <a:t>11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1750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Trying Use Chrome to visit Course Page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endParaRPr lang="x-none" altLang="x-none" sz="20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70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B159630-75D6-4545-B60C-6DD2144340D4}" type="slidenum">
              <a:rPr lang="en-US" altLang="x-none" sz="1400">
                <a:solidFill>
                  <a:srgbClr val="000000"/>
                </a:solidFill>
              </a:rPr>
              <a:pPr/>
              <a:t>12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Design Exercise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Workflow of an HTTP server processing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a GET request that maps to a file:</a:t>
            </a:r>
            <a:br>
              <a:rPr lang="en-US" altLang="zh-CN" dirty="0">
                <a:ea typeface="宋体" charset="-122"/>
              </a:rPr>
            </a:br>
            <a:br>
              <a:rPr lang="en-US" altLang="zh-CN" dirty="0">
                <a:ea typeface="宋体" charset="-122"/>
              </a:rPr>
            </a:br>
            <a:r>
              <a:rPr lang="en-US" altLang="zh-CN" sz="2400" dirty="0">
                <a:latin typeface="Courier New" charset="0"/>
                <a:ea typeface="ＭＳ Ｐゴシック" charset="-128"/>
              </a:rPr>
              <a:t>GET /</a:t>
            </a:r>
            <a:r>
              <a:rPr lang="en-US" altLang="x-none" sz="2400" dirty="0" err="1">
                <a:latin typeface="Courier New" charset="0"/>
                <a:ea typeface="ＭＳ Ｐゴシック" charset="-128"/>
              </a:rPr>
              <a:t>somedir</a:t>
            </a:r>
            <a:r>
              <a:rPr lang="en-US" altLang="x-none" sz="2400" dirty="0">
                <a:latin typeface="Courier New" charset="0"/>
                <a:ea typeface="ＭＳ Ｐゴシック" charset="-128"/>
              </a:rPr>
              <a:t>/</a:t>
            </a:r>
            <a:r>
              <a:rPr lang="en-US" altLang="x-none" sz="2400" dirty="0" err="1">
                <a:latin typeface="Courier New" charset="0"/>
                <a:ea typeface="ＭＳ Ｐゴシック" charset="-128"/>
              </a:rPr>
              <a:t>page.html</a:t>
            </a:r>
            <a:r>
              <a:rPr lang="en-US" altLang="x-none" sz="2400" dirty="0">
                <a:latin typeface="Courier New" charset="0"/>
                <a:ea typeface="ＭＳ Ｐゴシック" charset="-128"/>
              </a:rPr>
              <a:t> HTTP/1.0</a:t>
            </a:r>
            <a:br>
              <a:rPr lang="en-US" altLang="x-none" sz="2400" dirty="0">
                <a:latin typeface="Courier New" charset="0"/>
                <a:ea typeface="ＭＳ Ｐゴシック" charset="-128"/>
              </a:rPr>
            </a:br>
            <a:r>
              <a:rPr lang="en-US" altLang="x-none" sz="2400" dirty="0">
                <a:latin typeface="Courier New" charset="0"/>
                <a:ea typeface="ＭＳ Ｐゴシック" charset="-128"/>
              </a:rPr>
              <a:t>Host: </a:t>
            </a:r>
            <a:r>
              <a:rPr lang="en-US" altLang="x-none" sz="2400" dirty="0" err="1">
                <a:latin typeface="Courier New" charset="0"/>
                <a:ea typeface="ＭＳ Ｐゴシック" charset="-128"/>
              </a:rPr>
              <a:t>www.some</a:t>
            </a:r>
            <a:r>
              <a:rPr lang="en-US" altLang="zh-CN" sz="2400" dirty="0" err="1">
                <a:latin typeface="Courier New" charset="0"/>
                <a:ea typeface="ＭＳ Ｐゴシック" charset="-128"/>
              </a:rPr>
              <a:t>s</a:t>
            </a:r>
            <a:r>
              <a:rPr lang="en-US" altLang="x-none" sz="2400" dirty="0" err="1">
                <a:latin typeface="Courier New" charset="0"/>
                <a:ea typeface="ＭＳ Ｐゴシック" charset="-128"/>
              </a:rPr>
              <a:t>chool.edu</a:t>
            </a:r>
            <a:endParaRPr lang="en-US" altLang="x-none" sz="2400" dirty="0">
              <a:latin typeface="Courier New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8540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Basic HTTP Server Workflow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68610" name="Group 19"/>
          <p:cNvGrpSpPr>
            <a:grpSpLocks/>
          </p:cNvGrpSpPr>
          <p:nvPr/>
        </p:nvGrpSpPr>
        <p:grpSpPr bwMode="auto">
          <a:xfrm>
            <a:off x="4803775" y="1501775"/>
            <a:ext cx="3375025" cy="4386263"/>
            <a:chOff x="427" y="1018"/>
            <a:chExt cx="2126" cy="2763"/>
          </a:xfrm>
        </p:grpSpPr>
        <p:sp>
          <p:nvSpPr>
            <p:cNvPr id="68628" name="Rectangle 7"/>
            <p:cNvSpPr>
              <a:spLocks noChangeArrowheads="1"/>
            </p:cNvSpPr>
            <p:nvPr/>
          </p:nvSpPr>
          <p:spPr bwMode="auto">
            <a:xfrm>
              <a:off x="500" y="1334"/>
              <a:ext cx="2053" cy="24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68629" name="Text Box 8"/>
            <p:cNvSpPr txBox="1">
              <a:spLocks noChangeArrowheads="1"/>
            </p:cNvSpPr>
            <p:nvPr/>
          </p:nvSpPr>
          <p:spPr bwMode="auto">
            <a:xfrm>
              <a:off x="427" y="1215"/>
              <a:ext cx="7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TCP socket space</a:t>
              </a:r>
            </a:p>
          </p:txBody>
        </p:sp>
        <p:grpSp>
          <p:nvGrpSpPr>
            <p:cNvPr id="68630" name="Group 9"/>
            <p:cNvGrpSpPr>
              <a:grpSpLocks/>
            </p:cNvGrpSpPr>
            <p:nvPr/>
          </p:nvGrpSpPr>
          <p:grpSpPr bwMode="auto">
            <a:xfrm>
              <a:off x="558" y="1436"/>
              <a:ext cx="1928" cy="605"/>
              <a:chOff x="625" y="1436"/>
              <a:chExt cx="1786" cy="576"/>
            </a:xfrm>
          </p:grpSpPr>
          <p:sp>
            <p:nvSpPr>
              <p:cNvPr id="68638" name="Rectangle 10"/>
              <p:cNvSpPr>
                <a:spLocks noChangeArrowheads="1"/>
              </p:cNvSpPr>
              <p:nvPr/>
            </p:nvSpPr>
            <p:spPr bwMode="auto">
              <a:xfrm>
                <a:off x="628" y="1436"/>
                <a:ext cx="1783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8639" name="Text Box 11"/>
              <p:cNvSpPr txBox="1">
                <a:spLocks noChangeArrowheads="1"/>
              </p:cNvSpPr>
              <p:nvPr/>
            </p:nvSpPr>
            <p:spPr bwMode="auto">
              <a:xfrm>
                <a:off x="625" y="1445"/>
                <a:ext cx="1116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listening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{*.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  <a:ea typeface="宋体" charset="-122"/>
                  </a:rPr>
                  <a:t>6789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, 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*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.*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completed connection queue: </a:t>
                </a:r>
                <a:b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</a:b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  <p:sp>
          <p:nvSpPr>
            <p:cNvPr id="68631" name="Text Box 12"/>
            <p:cNvSpPr txBox="1">
              <a:spLocks noChangeArrowheads="1"/>
            </p:cNvSpPr>
            <p:nvPr/>
          </p:nvSpPr>
          <p:spPr bwMode="auto">
            <a:xfrm>
              <a:off x="1151" y="1018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3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2.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b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</a:b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30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.2</a:t>
              </a:r>
            </a:p>
          </p:txBody>
        </p:sp>
        <p:grpSp>
          <p:nvGrpSpPr>
            <p:cNvPr id="68632" name="Group 13"/>
            <p:cNvGrpSpPr>
              <a:grpSpLocks/>
            </p:cNvGrpSpPr>
            <p:nvPr/>
          </p:nvGrpSpPr>
          <p:grpSpPr bwMode="auto">
            <a:xfrm>
              <a:off x="568" y="3017"/>
              <a:ext cx="1926" cy="617"/>
              <a:chOff x="670" y="2989"/>
              <a:chExt cx="1783" cy="617"/>
            </a:xfrm>
          </p:grpSpPr>
          <p:sp>
            <p:nvSpPr>
              <p:cNvPr id="68636" name="Rectangle 14"/>
              <p:cNvSpPr>
                <a:spLocks noChangeArrowheads="1"/>
              </p:cNvSpPr>
              <p:nvPr/>
            </p:nvSpPr>
            <p:spPr bwMode="auto">
              <a:xfrm>
                <a:off x="670" y="2989"/>
                <a:ext cx="1783" cy="6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8637" name="Text Box 15"/>
              <p:cNvSpPr txBox="1">
                <a:spLocks noChangeArrowheads="1"/>
              </p:cNvSpPr>
              <p:nvPr/>
            </p:nvSpPr>
            <p:spPr bwMode="auto">
              <a:xfrm>
                <a:off x="714" y="3032"/>
                <a:ext cx="1094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listening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{*.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  <a:ea typeface="宋体" charset="-122"/>
                  </a:rPr>
                  <a:t>5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, 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*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.*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completed connection queue: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  <p:grpSp>
          <p:nvGrpSpPr>
            <p:cNvPr id="68633" name="Group 16"/>
            <p:cNvGrpSpPr>
              <a:grpSpLocks/>
            </p:cNvGrpSpPr>
            <p:nvPr/>
          </p:nvGrpSpPr>
          <p:grpSpPr bwMode="auto">
            <a:xfrm>
              <a:off x="570" y="2134"/>
              <a:ext cx="1972" cy="605"/>
              <a:chOff x="625" y="1436"/>
              <a:chExt cx="1827" cy="576"/>
            </a:xfrm>
          </p:grpSpPr>
          <p:sp>
            <p:nvSpPr>
              <p:cNvPr id="68634" name="Rectangle 17"/>
              <p:cNvSpPr>
                <a:spLocks noChangeArrowheads="1"/>
              </p:cNvSpPr>
              <p:nvPr/>
            </p:nvSpPr>
            <p:spPr bwMode="auto">
              <a:xfrm>
                <a:off x="628" y="1436"/>
                <a:ext cx="1783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8635" name="Text Box 18"/>
              <p:cNvSpPr txBox="1">
                <a:spLocks noChangeArrowheads="1"/>
              </p:cNvSpPr>
              <p:nvPr/>
            </p:nvSpPr>
            <p:spPr bwMode="auto">
              <a:xfrm>
                <a:off x="625" y="1445"/>
                <a:ext cx="1827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  <a:ea typeface="宋体" charset="-122"/>
                  </a:rPr>
                  <a:t>established</a:t>
                </a:r>
                <a:endParaRPr lang="en-US" altLang="x-none" sz="1000">
                  <a:solidFill>
                    <a:srgbClr val="000000"/>
                  </a:solidFill>
                  <a:latin typeface="Comic Sans MS" charset="0"/>
                </a:endParaRP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{128.36.2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  <a:ea typeface="宋体" charset="-122"/>
                  </a:rPr>
                  <a:t>3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2.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  <a:ea typeface="宋体" charset="-122"/>
                  </a:rPr>
                  <a:t>5: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  <a:ea typeface="宋体" charset="-122"/>
                  </a:rPr>
                  <a:t>6789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, 198.69.10.10.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1500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146175" y="2084388"/>
            <a:ext cx="2768600" cy="800100"/>
            <a:chOff x="1146640" y="2084403"/>
            <a:chExt cx="2768600" cy="800100"/>
          </a:xfrm>
        </p:grpSpPr>
        <p:sp>
          <p:nvSpPr>
            <p:cNvPr id="68626" name="Rectangle 20"/>
            <p:cNvSpPr>
              <a:spLocks noChangeArrowheads="1"/>
            </p:cNvSpPr>
            <p:nvPr/>
          </p:nvSpPr>
          <p:spPr bwMode="auto">
            <a:xfrm>
              <a:off x="1146640" y="2482865"/>
              <a:ext cx="2768600" cy="40163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connSocket = accept()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68627" name="Line 27"/>
            <p:cNvSpPr>
              <a:spLocks noChangeShapeType="1"/>
            </p:cNvSpPr>
            <p:nvPr/>
          </p:nvSpPr>
          <p:spPr bwMode="auto">
            <a:xfrm>
              <a:off x="2503953" y="2084403"/>
              <a:ext cx="0" cy="39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214438" y="4641850"/>
            <a:ext cx="2768600" cy="1112838"/>
            <a:chOff x="1214903" y="4642078"/>
            <a:chExt cx="2768600" cy="1113000"/>
          </a:xfrm>
        </p:grpSpPr>
        <p:sp>
          <p:nvSpPr>
            <p:cNvPr id="68624" name="Rectangle 25"/>
            <p:cNvSpPr>
              <a:spLocks noChangeArrowheads="1"/>
            </p:cNvSpPr>
            <p:nvPr/>
          </p:nvSpPr>
          <p:spPr bwMode="auto">
            <a:xfrm>
              <a:off x="1214903" y="5047192"/>
              <a:ext cx="2768600" cy="7078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Read from file/</a:t>
              </a:r>
              <a:br>
                <a:rPr lang="en-US" altLang="zh-CN" sz="2000">
                  <a:solidFill>
                    <a:srgbClr val="000000"/>
                  </a:solidFill>
                  <a:ea typeface="宋体" charset="-122"/>
                </a:rPr>
              </a:b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write to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2477419" y="4642078"/>
              <a:ext cx="17301" cy="415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263650" y="5772150"/>
            <a:ext cx="2768600" cy="757238"/>
            <a:chOff x="1264115" y="5772174"/>
            <a:chExt cx="2768600" cy="756465"/>
          </a:xfrm>
        </p:grpSpPr>
        <p:sp>
          <p:nvSpPr>
            <p:cNvPr id="68622" name="Rectangle 26"/>
            <p:cNvSpPr>
              <a:spLocks noChangeArrowheads="1"/>
            </p:cNvSpPr>
            <p:nvPr/>
          </p:nvSpPr>
          <p:spPr bwMode="auto">
            <a:xfrm>
              <a:off x="1264115" y="6128529"/>
              <a:ext cx="2768600" cy="4001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close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68623" name="Line 31"/>
            <p:cNvSpPr>
              <a:spLocks noChangeShapeType="1"/>
            </p:cNvSpPr>
            <p:nvPr/>
          </p:nvSpPr>
          <p:spPr bwMode="auto">
            <a:xfrm flipH="1">
              <a:off x="2459503" y="5772174"/>
              <a:ext cx="1198" cy="3619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2286" name="Freeform 32"/>
          <p:cNvSpPr>
            <a:spLocks/>
          </p:cNvSpPr>
          <p:nvPr/>
        </p:nvSpPr>
        <p:spPr bwMode="auto">
          <a:xfrm>
            <a:off x="703263" y="2287588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5" name="Rectangle 22"/>
          <p:cNvSpPr>
            <a:spLocks noChangeArrowheads="1"/>
          </p:cNvSpPr>
          <p:nvPr/>
        </p:nvSpPr>
        <p:spPr bwMode="auto">
          <a:xfrm>
            <a:off x="1123950" y="1504950"/>
            <a:ext cx="2767013" cy="7080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ea typeface="宋体" charset="-122"/>
              </a:rPr>
              <a:t>Create ServerSocket(6789)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92213" y="3821113"/>
            <a:ext cx="2768600" cy="855662"/>
            <a:chOff x="1192678" y="3821350"/>
            <a:chExt cx="2768600" cy="855464"/>
          </a:xfrm>
        </p:grpSpPr>
        <p:sp>
          <p:nvSpPr>
            <p:cNvPr id="68620" name="Line 29"/>
            <p:cNvSpPr>
              <a:spLocks noChangeShapeType="1"/>
            </p:cNvSpPr>
            <p:nvPr/>
          </p:nvSpPr>
          <p:spPr bwMode="auto">
            <a:xfrm flipH="1">
              <a:off x="2483381" y="3821350"/>
              <a:ext cx="1977" cy="476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621" name="Rectangle 24"/>
            <p:cNvSpPr>
              <a:spLocks noChangeArrowheads="1"/>
            </p:cNvSpPr>
            <p:nvPr/>
          </p:nvSpPr>
          <p:spPr bwMode="auto">
            <a:xfrm>
              <a:off x="1192678" y="4276704"/>
              <a:ext cx="2768600" cy="4001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Map URL to file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154113" y="2865438"/>
            <a:ext cx="2768600" cy="1038225"/>
            <a:chOff x="1154578" y="2865453"/>
            <a:chExt cx="2768600" cy="1038156"/>
          </a:xfrm>
        </p:grpSpPr>
        <p:sp>
          <p:nvSpPr>
            <p:cNvPr id="68618" name="Rectangle 23"/>
            <p:cNvSpPr>
              <a:spLocks noChangeArrowheads="1"/>
            </p:cNvSpPr>
            <p:nvPr/>
          </p:nvSpPr>
          <p:spPr bwMode="auto">
            <a:xfrm>
              <a:off x="1154578" y="3195723"/>
              <a:ext cx="2768600" cy="7078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read request from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68619" name="Line 28"/>
            <p:cNvSpPr>
              <a:spLocks noChangeShapeType="1"/>
            </p:cNvSpPr>
            <p:nvPr/>
          </p:nvSpPr>
          <p:spPr bwMode="auto">
            <a:xfrm>
              <a:off x="2499190" y="2865453"/>
              <a:ext cx="0" cy="3476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789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2404B0A-7CA0-1741-B0C7-A95D42F7AA8E}" type="slidenum">
              <a:rPr lang="en-US" altLang="x-none" sz="1400">
                <a:solidFill>
                  <a:srgbClr val="000000"/>
                </a:solidFill>
              </a:rPr>
              <a:pPr/>
              <a:t>14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宋体" charset="-122"/>
              </a:rPr>
              <a:t>Example Code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zh-CN" dirty="0">
                <a:ea typeface="宋体" charset="0"/>
                <a:cs typeface="宋体" charset="0"/>
              </a:rPr>
              <a:t>See </a:t>
            </a:r>
            <a:r>
              <a:rPr lang="en-US" altLang="zh-CN" dirty="0" err="1">
                <a:ea typeface="宋体" charset="0"/>
                <a:cs typeface="宋体" charset="0"/>
              </a:rPr>
              <a:t>BasicWebServer.java</a:t>
            </a:r>
            <a:endParaRPr lang="en-US" altLang="zh-CN" dirty="0">
              <a:ea typeface="宋体" charset="0"/>
              <a:cs typeface="宋体" charset="0"/>
            </a:endParaRPr>
          </a:p>
          <a:p>
            <a:pPr>
              <a:defRPr/>
            </a:pPr>
            <a:endParaRPr lang="en-US" altLang="zh-CN" dirty="0">
              <a:ea typeface="宋体" charset="0"/>
              <a:cs typeface="宋体" charset="0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altLang="zh-CN" dirty="0">
                <a:ea typeface="宋体" charset="0"/>
                <a:cs typeface="宋体" charset="0"/>
              </a:rPr>
              <a:t>Try using telnet and real browser, and fetch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altLang="zh-CN" dirty="0">
                <a:ea typeface="宋体" charset="0"/>
                <a:cs typeface="宋体" charset="0"/>
              </a:rPr>
              <a:t>file1.html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altLang="zh-CN" dirty="0" err="1">
                <a:ea typeface="宋体" charset="0"/>
                <a:cs typeface="宋体" charset="0"/>
              </a:rPr>
              <a:t>index.html</a:t>
            </a:r>
            <a:endParaRPr lang="en-US" altLang="zh-CN" dirty="0">
              <a:ea typeface="宋体" charset="0"/>
              <a:cs typeface="宋体" charset="0"/>
            </a:endParaRPr>
          </a:p>
          <a:p>
            <a:pPr marL="457200" lvl="1" indent="0">
              <a:buFont typeface="ZapfDingbats" charset="0"/>
              <a:buNone/>
              <a:defRPr/>
            </a:pPr>
            <a:r>
              <a:rPr lang="en-US" altLang="zh-CN" dirty="0">
                <a:ea typeface="宋体" charset="0"/>
                <a:cs typeface="宋体" charset="0"/>
              </a:rPr>
              <a:t>what difference in behavior?</a:t>
            </a:r>
          </a:p>
        </p:txBody>
      </p:sp>
    </p:spTree>
    <p:extLst>
      <p:ext uri="{BB962C8B-B14F-4D97-AF65-F5344CB8AC3E}">
        <p14:creationId xmlns:p14="http://schemas.microsoft.com/office/powerpoint/2010/main" val="252223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Static -&gt; Dynamic Content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72706" name="Group 1"/>
          <p:cNvGrpSpPr>
            <a:grpSpLocks/>
          </p:cNvGrpSpPr>
          <p:nvPr/>
        </p:nvGrpSpPr>
        <p:grpSpPr bwMode="auto">
          <a:xfrm>
            <a:off x="1146175" y="2084388"/>
            <a:ext cx="2768600" cy="800100"/>
            <a:chOff x="1146640" y="2084403"/>
            <a:chExt cx="2768600" cy="800100"/>
          </a:xfrm>
        </p:grpSpPr>
        <p:sp>
          <p:nvSpPr>
            <p:cNvPr id="72722" name="Rectangle 20"/>
            <p:cNvSpPr>
              <a:spLocks noChangeArrowheads="1"/>
            </p:cNvSpPr>
            <p:nvPr/>
          </p:nvSpPr>
          <p:spPr bwMode="auto">
            <a:xfrm>
              <a:off x="1146640" y="2482865"/>
              <a:ext cx="2768600" cy="40163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connSocket = accept()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72723" name="Line 27"/>
            <p:cNvSpPr>
              <a:spLocks noChangeShapeType="1"/>
            </p:cNvSpPr>
            <p:nvPr/>
          </p:nvSpPr>
          <p:spPr bwMode="auto">
            <a:xfrm>
              <a:off x="2503953" y="2084403"/>
              <a:ext cx="0" cy="39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2707" name="Group 4"/>
          <p:cNvGrpSpPr>
            <a:grpSpLocks/>
          </p:cNvGrpSpPr>
          <p:nvPr/>
        </p:nvGrpSpPr>
        <p:grpSpPr bwMode="auto">
          <a:xfrm>
            <a:off x="1214438" y="4641850"/>
            <a:ext cx="2768600" cy="1112838"/>
            <a:chOff x="1214903" y="4642078"/>
            <a:chExt cx="2768600" cy="1113000"/>
          </a:xfrm>
        </p:grpSpPr>
        <p:sp>
          <p:nvSpPr>
            <p:cNvPr id="72720" name="Rectangle 25"/>
            <p:cNvSpPr>
              <a:spLocks noChangeArrowheads="1"/>
            </p:cNvSpPr>
            <p:nvPr/>
          </p:nvSpPr>
          <p:spPr bwMode="auto">
            <a:xfrm>
              <a:off x="1214903" y="5047192"/>
              <a:ext cx="2768600" cy="7078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Read from file/</a:t>
              </a:r>
              <a:br>
                <a:rPr lang="en-US" altLang="zh-CN" sz="2000">
                  <a:solidFill>
                    <a:srgbClr val="000000"/>
                  </a:solidFill>
                  <a:ea typeface="宋体" charset="-122"/>
                </a:rPr>
              </a:b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write to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72721" name="Line 30"/>
            <p:cNvSpPr>
              <a:spLocks noChangeShapeType="1"/>
            </p:cNvSpPr>
            <p:nvPr/>
          </p:nvSpPr>
          <p:spPr bwMode="auto">
            <a:xfrm>
              <a:off x="2477419" y="4642078"/>
              <a:ext cx="17301" cy="415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2708" name="Group 5"/>
          <p:cNvGrpSpPr>
            <a:grpSpLocks/>
          </p:cNvGrpSpPr>
          <p:nvPr/>
        </p:nvGrpSpPr>
        <p:grpSpPr bwMode="auto">
          <a:xfrm>
            <a:off x="1263650" y="5772150"/>
            <a:ext cx="2768600" cy="757238"/>
            <a:chOff x="1264115" y="5772174"/>
            <a:chExt cx="2768600" cy="756465"/>
          </a:xfrm>
        </p:grpSpPr>
        <p:sp>
          <p:nvSpPr>
            <p:cNvPr id="72718" name="Rectangle 26"/>
            <p:cNvSpPr>
              <a:spLocks noChangeArrowheads="1"/>
            </p:cNvSpPr>
            <p:nvPr/>
          </p:nvSpPr>
          <p:spPr bwMode="auto">
            <a:xfrm>
              <a:off x="1264115" y="6128529"/>
              <a:ext cx="2768600" cy="4001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close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72719" name="Line 31"/>
            <p:cNvSpPr>
              <a:spLocks noChangeShapeType="1"/>
            </p:cNvSpPr>
            <p:nvPr/>
          </p:nvSpPr>
          <p:spPr bwMode="auto">
            <a:xfrm flipH="1">
              <a:off x="2459503" y="5772174"/>
              <a:ext cx="1198" cy="3619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2709" name="Freeform 32"/>
          <p:cNvSpPr>
            <a:spLocks/>
          </p:cNvSpPr>
          <p:nvPr/>
        </p:nvSpPr>
        <p:spPr bwMode="auto">
          <a:xfrm>
            <a:off x="703263" y="2287588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0" name="Rectangle 22"/>
          <p:cNvSpPr>
            <a:spLocks noChangeArrowheads="1"/>
          </p:cNvSpPr>
          <p:nvPr/>
        </p:nvSpPr>
        <p:spPr bwMode="auto">
          <a:xfrm>
            <a:off x="1123950" y="1504950"/>
            <a:ext cx="2767013" cy="7080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ea typeface="宋体" charset="-122"/>
              </a:rPr>
              <a:t>Create ServerSocket(6789)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grpSp>
        <p:nvGrpSpPr>
          <p:cNvPr id="72711" name="Group 3"/>
          <p:cNvGrpSpPr>
            <a:grpSpLocks/>
          </p:cNvGrpSpPr>
          <p:nvPr/>
        </p:nvGrpSpPr>
        <p:grpSpPr bwMode="auto">
          <a:xfrm>
            <a:off x="1192213" y="3821113"/>
            <a:ext cx="2768600" cy="855662"/>
            <a:chOff x="1192678" y="3821350"/>
            <a:chExt cx="2768600" cy="855464"/>
          </a:xfrm>
        </p:grpSpPr>
        <p:sp>
          <p:nvSpPr>
            <p:cNvPr id="72716" name="Line 29"/>
            <p:cNvSpPr>
              <a:spLocks noChangeShapeType="1"/>
            </p:cNvSpPr>
            <p:nvPr/>
          </p:nvSpPr>
          <p:spPr bwMode="auto">
            <a:xfrm flipH="1">
              <a:off x="2483381" y="3821350"/>
              <a:ext cx="1977" cy="476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717" name="Rectangle 24"/>
            <p:cNvSpPr>
              <a:spLocks noChangeArrowheads="1"/>
            </p:cNvSpPr>
            <p:nvPr/>
          </p:nvSpPr>
          <p:spPr bwMode="auto">
            <a:xfrm>
              <a:off x="1192678" y="4276704"/>
              <a:ext cx="2768600" cy="4001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Map URL to file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72712" name="Group 2"/>
          <p:cNvGrpSpPr>
            <a:grpSpLocks/>
          </p:cNvGrpSpPr>
          <p:nvPr/>
        </p:nvGrpSpPr>
        <p:grpSpPr bwMode="auto">
          <a:xfrm>
            <a:off x="1154113" y="2865438"/>
            <a:ext cx="2768600" cy="1038225"/>
            <a:chOff x="1154578" y="2865453"/>
            <a:chExt cx="2768600" cy="1038156"/>
          </a:xfrm>
        </p:grpSpPr>
        <p:sp>
          <p:nvSpPr>
            <p:cNvPr id="72714" name="Rectangle 23"/>
            <p:cNvSpPr>
              <a:spLocks noChangeArrowheads="1"/>
            </p:cNvSpPr>
            <p:nvPr/>
          </p:nvSpPr>
          <p:spPr bwMode="auto">
            <a:xfrm>
              <a:off x="1154578" y="3195723"/>
              <a:ext cx="2768600" cy="7078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read request from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72715" name="Line 28"/>
            <p:cNvSpPr>
              <a:spLocks noChangeShapeType="1"/>
            </p:cNvSpPr>
            <p:nvPr/>
          </p:nvSpPr>
          <p:spPr bwMode="auto">
            <a:xfrm>
              <a:off x="2499190" y="2865453"/>
              <a:ext cx="0" cy="3476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559425" y="2449513"/>
            <a:ext cx="2511425" cy="1385887"/>
          </a:xfrm>
          <a:prstGeom prst="wedgeRectCallout">
            <a:avLst>
              <a:gd name="adj1" fmla="val -135708"/>
              <a:gd name="adj2" fmla="val 951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800">
                <a:latin typeface="Comic Sans MS" charset="0"/>
              </a:rPr>
              <a:t>It does not have to be a static file</a:t>
            </a:r>
          </a:p>
        </p:txBody>
      </p:sp>
    </p:spTree>
    <p:extLst>
      <p:ext uri="{BB962C8B-B14F-4D97-AF65-F5344CB8AC3E}">
        <p14:creationId xmlns:p14="http://schemas.microsoft.com/office/powerpoint/2010/main" val="411905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60BD0D-1ADA-2742-A855-8EB7B6003F51}" type="slidenum">
              <a:rPr lang="en-US" altLang="x-none" sz="1400"/>
              <a:pPr/>
              <a:t>16</a:t>
            </a:fld>
            <a:endParaRPr lang="en-US" altLang="x-none" sz="1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Basic</a:t>
            </a: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design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Dynamic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content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147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6A0BA4-5A87-2949-97A4-46E80F7A7FCE}" type="slidenum">
              <a:rPr lang="en-US" altLang="x-none" sz="1400">
                <a:solidFill>
                  <a:srgbClr val="000000"/>
                </a:solidFill>
              </a:rPr>
              <a:pPr/>
              <a:t>17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Dynamic Content Pages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zh-CN" dirty="0">
                <a:ea typeface="宋体" charset="0"/>
                <a:cs typeface="宋体" charset="0"/>
              </a:rPr>
              <a:t>There are multiple approaches to make dynamic web pages: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altLang="zh-CN" sz="2800" dirty="0">
                <a:ea typeface="宋体" charset="0"/>
                <a:cs typeface="宋体" charset="0"/>
              </a:rPr>
              <a:t>Embed code into pages (</a:t>
            </a:r>
            <a:r>
              <a:rPr lang="en-US" altLang="zh-CN" sz="2800" dirty="0">
                <a:solidFill>
                  <a:srgbClr val="FF0000"/>
                </a:solidFill>
                <a:ea typeface="宋体" charset="0"/>
                <a:cs typeface="宋体" charset="0"/>
              </a:rPr>
              <a:t>server side include</a:t>
            </a:r>
            <a:r>
              <a:rPr lang="en-US" altLang="zh-CN" sz="2800" dirty="0">
                <a:ea typeface="宋体" charset="0"/>
                <a:cs typeface="宋体" charset="0"/>
              </a:rPr>
              <a:t>)</a:t>
            </a:r>
          </a:p>
          <a:p>
            <a:pPr lvl="2">
              <a:defRPr/>
            </a:pPr>
            <a:r>
              <a:rPr lang="en-US" altLang="zh-CN" dirty="0">
                <a:ea typeface="宋体" charset="0"/>
                <a:cs typeface="宋体" charset="0"/>
              </a:rPr>
              <a:t>http server includes an interpreter for the type of pages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800" dirty="0">
                <a:ea typeface="宋体" charset="0"/>
                <a:cs typeface="宋体" charset="0"/>
              </a:rPr>
              <a:t>Invoke external programs (http server is agnostic to the external program execution)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E.g.,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Common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Gateway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Interface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CGI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)</a:t>
            </a:r>
            <a:endParaRPr lang="en-US" sz="1600" dirty="0">
              <a:solidFill>
                <a:srgbClr val="FF0000"/>
              </a:solidFill>
              <a:ea typeface="宋体" charset="0"/>
              <a:cs typeface="宋体" charset="0"/>
            </a:endParaRPr>
          </a:p>
          <a:p>
            <a:pPr marL="457200" lvl="1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	</a:t>
            </a:r>
          </a:p>
          <a:p>
            <a:pPr marL="0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http://www.cs.yale.edu/index.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s</a:t>
            </a:r>
            <a:r>
              <a:rPr lang="en-US" sz="2000" dirty="0">
                <a:latin typeface="Courier New" charset="0"/>
                <a:cs typeface="Courier New" charset="0"/>
              </a:rPr>
              <a:t>html</a:t>
            </a:r>
          </a:p>
          <a:p>
            <a:pPr marL="0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http://www.cs.yale.edu/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cgi-bin/ureserve.pl</a:t>
            </a:r>
          </a:p>
          <a:p>
            <a:pPr marL="0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http://www.google.com/search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?q=Yale&amp;sourceid=chrome</a:t>
            </a:r>
          </a:p>
          <a:p>
            <a:pPr marL="0" indent="0">
              <a:buFont typeface="ZapfDingbats" charset="0"/>
              <a:buNone/>
              <a:defRPr/>
            </a:pPr>
            <a:endParaRPr lang="en-US" sz="2400" dirty="0">
              <a:latin typeface="Courier New" charset="0"/>
              <a:cs typeface="Courier New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08555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582C54-FE19-4645-BB5A-FB268E1EC292}" type="slidenum">
              <a:rPr lang="en-US" altLang="x-none" sz="1400">
                <a:solidFill>
                  <a:srgbClr val="000000"/>
                </a:solidFill>
              </a:rPr>
              <a:pPr/>
              <a:t>18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宋体" charset="-122"/>
              </a:rPr>
              <a:t>Example SSI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See </a:t>
            </a:r>
            <a:r>
              <a:rPr lang="en-US" altLang="x-none" dirty="0">
                <a:ea typeface="ＭＳ Ｐゴシック" charset="-128"/>
              </a:rPr>
              <a:t>programming/examples-java-socket/</a:t>
            </a:r>
            <a:r>
              <a:rPr lang="en-US" altLang="x-none" dirty="0" err="1">
                <a:ea typeface="ＭＳ Ｐゴシック" charset="-128"/>
              </a:rPr>
              <a:t>BasicWebServer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ssi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zh-CN" dirty="0" err="1">
                <a:ea typeface="宋体" charset="-122"/>
              </a:rPr>
              <a:t>index.shtml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err="1">
                <a:ea typeface="宋体" charset="-122"/>
              </a:rPr>
              <a:t>header.shtml</a:t>
            </a:r>
            <a:r>
              <a:rPr lang="en-US" altLang="zh-CN" dirty="0">
                <a:ea typeface="宋体" charset="-122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00818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80C082F-B7C6-3B4E-BF8F-88E3053389D0}" type="slidenum">
              <a:rPr lang="en-US" altLang="x-none" sz="1400">
                <a:solidFill>
                  <a:srgbClr val="000000"/>
                </a:solidFill>
              </a:rPr>
              <a:pPr/>
              <a:t>19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宋体" charset="-122"/>
              </a:rPr>
              <a:t>Example SSI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See </a:t>
            </a:r>
            <a:r>
              <a:rPr lang="en-US" altLang="x-none" dirty="0">
                <a:ea typeface="ＭＳ Ｐゴシック" charset="-128"/>
              </a:rPr>
              <a:t>programming/examples-java-socket/</a:t>
            </a:r>
            <a:r>
              <a:rPr lang="en-US" altLang="x-none" dirty="0" err="1">
                <a:ea typeface="ＭＳ Ｐゴシック" charset="-128"/>
              </a:rPr>
              <a:t>BasicWebServer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ssi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zh-CN" dirty="0" err="1">
                <a:ea typeface="宋体" charset="-122"/>
              </a:rPr>
              <a:t>index.shtml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err="1">
                <a:ea typeface="宋体" charset="-122"/>
              </a:rPr>
              <a:t>header.shtml</a:t>
            </a:r>
            <a:r>
              <a:rPr lang="en-US" altLang="zh-CN" dirty="0">
                <a:ea typeface="宋体" charset="-122"/>
              </a:rPr>
              <a:t>, …</a:t>
            </a: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To enable </a:t>
            </a:r>
            <a:r>
              <a:rPr lang="en-US" altLang="zh-CN" dirty="0" err="1">
                <a:ea typeface="宋体" charset="-122"/>
              </a:rPr>
              <a:t>ssi</a:t>
            </a:r>
            <a:r>
              <a:rPr lang="en-US" altLang="zh-CN" dirty="0">
                <a:ea typeface="宋体" charset="-122"/>
              </a:rPr>
              <a:t>, need configuration to tell the web server (see </a:t>
            </a:r>
            <a:r>
              <a:rPr lang="en-US" altLang="zh-CN" dirty="0" err="1">
                <a:ea typeface="宋体" charset="-122"/>
              </a:rPr>
              <a:t>conf</a:t>
            </a:r>
            <a:r>
              <a:rPr lang="en-US" altLang="zh-CN" dirty="0">
                <a:ea typeface="宋体" charset="-122"/>
              </a:rPr>
              <a:t>/apache-</a:t>
            </a:r>
            <a:r>
              <a:rPr lang="en-US" altLang="zh-CN" dirty="0" err="1">
                <a:ea typeface="宋体" charset="-122"/>
              </a:rPr>
              <a:t>htaccess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  <a:hlinkClick r:id="rId3"/>
              </a:rPr>
              <a:t>https://httpd.apache.org/docs/2.2/howto/htaccess.html</a:t>
            </a:r>
            <a:r>
              <a:rPr lang="en-US" altLang="zh-CN" dirty="0">
                <a:ea typeface="宋体" charset="-122"/>
              </a:rPr>
              <a:t> (Server Side Includes example)</a:t>
            </a:r>
          </a:p>
        </p:txBody>
      </p:sp>
    </p:spTree>
    <p:extLst>
      <p:ext uri="{BB962C8B-B14F-4D97-AF65-F5344CB8AC3E}">
        <p14:creationId xmlns:p14="http://schemas.microsoft.com/office/powerpoint/2010/main" val="199504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60BD0D-1ADA-2742-A855-8EB7B6003F51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Basic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Dynamic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content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 “acceleration”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Operational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analysis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F0034F0-68AB-FC46-80F5-4CCD92852673}" type="slidenum">
              <a:rPr lang="en-US" altLang="x-none" sz="1400">
                <a:solidFill>
                  <a:srgbClr val="000000"/>
                </a:solidFill>
              </a:rPr>
              <a:pPr/>
              <a:t>20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CGI: Invoking External Programs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3200" dirty="0">
                <a:ea typeface="宋体" charset="-122"/>
              </a:rPr>
              <a:t>Two issues</a:t>
            </a:r>
          </a:p>
          <a:p>
            <a:endParaRPr lang="en-US" altLang="zh-CN" sz="3200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Input: Pass HTTP request parameters to the external program</a:t>
            </a:r>
          </a:p>
          <a:p>
            <a:pPr lvl="1"/>
            <a:endParaRPr lang="en-US" altLang="x-none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Output: Redirect external program output to socket</a:t>
            </a:r>
          </a:p>
        </p:txBody>
      </p:sp>
    </p:spTree>
    <p:extLst>
      <p:ext uri="{BB962C8B-B14F-4D97-AF65-F5344CB8AC3E}">
        <p14:creationId xmlns:p14="http://schemas.microsoft.com/office/powerpoint/2010/main" val="404347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F096F1-669D-9247-837A-307943282BE5}" type="slidenum">
              <a:rPr lang="en-US" altLang="x-none" sz="1400">
                <a:solidFill>
                  <a:srgbClr val="000000"/>
                </a:solidFill>
              </a:rPr>
              <a:pPr/>
              <a:t>21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Typical CGI Implementation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Starts the executable as a child process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Passes HTTP request as environment variables </a:t>
            </a:r>
          </a:p>
          <a:p>
            <a:pPr lvl="2"/>
            <a:r>
              <a:rPr lang="en-US" altLang="x-none" dirty="0">
                <a:latin typeface="Courier New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httpd.apache.org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/docs/2.2/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env.html</a:t>
            </a:r>
            <a:endParaRPr lang="en-US" altLang="x-none" dirty="0">
              <a:latin typeface="Courier New" charset="0"/>
              <a:ea typeface="ＭＳ Ｐゴシック" charset="-128"/>
            </a:endParaRPr>
          </a:p>
          <a:p>
            <a:pPr lvl="2"/>
            <a:r>
              <a:rPr lang="en-US" altLang="x-none" dirty="0">
                <a:ea typeface="ＭＳ Ｐゴシック" charset="-128"/>
              </a:rPr>
              <a:t>CGI standard: http://</a:t>
            </a:r>
            <a:r>
              <a:rPr lang="en-US" altLang="x-none" dirty="0" err="1">
                <a:ea typeface="ＭＳ Ｐゴシック" charset="-128"/>
              </a:rPr>
              <a:t>www.ietf.org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rfc</a:t>
            </a:r>
            <a:r>
              <a:rPr lang="en-US" altLang="x-none" dirty="0">
                <a:ea typeface="ＭＳ Ｐゴシック" charset="-128"/>
              </a:rPr>
              <a:t>/rfc3875</a:t>
            </a:r>
          </a:p>
          <a:p>
            <a:pPr lvl="2"/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Redirects input/output of the child process to the socket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398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6ABEF45-8C32-234C-8A50-41B59EA0A9F2}" type="slidenum">
              <a:rPr lang="en-US" altLang="x-none" sz="1400">
                <a:solidFill>
                  <a:srgbClr val="000000"/>
                </a:solidFill>
              </a:rPr>
              <a:pPr/>
              <a:t>22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CGI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Example:</a:t>
            </a: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/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urier New" charset="0"/>
                <a:ea typeface="ＭＳ Ｐゴシック" charset="-128"/>
              </a:rPr>
              <a:t>GET /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search?q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=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Yale&amp;sourceid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=chrome HTTP/1.0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setup environment variables, in particular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$QUERY_STRING=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q=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Yale&amp;sourceid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=chrome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start 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search</a:t>
            </a:r>
            <a:r>
              <a:rPr lang="en-US" altLang="x-none" sz="2000" dirty="0">
                <a:ea typeface="ＭＳ Ｐゴシック" charset="-128"/>
              </a:rPr>
              <a:t> and redirect its input/output</a:t>
            </a:r>
          </a:p>
        </p:txBody>
      </p:sp>
      <p:sp>
        <p:nvSpPr>
          <p:cNvPr id="84996" name="Rectangle 1"/>
          <p:cNvSpPr>
            <a:spLocks noChangeArrowheads="1"/>
          </p:cNvSpPr>
          <p:nvPr/>
        </p:nvSpPr>
        <p:spPr bwMode="auto">
          <a:xfrm>
            <a:off x="538163" y="5726113"/>
            <a:ext cx="7948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000000"/>
                </a:solidFill>
              </a:rPr>
              <a:t>https://docs.oracle.com/javase/7/docs/api/java/lang/ProcessBuilder.html</a:t>
            </a:r>
            <a:br>
              <a:rPr lang="en-US" altLang="x-none" sz="2000">
                <a:solidFill>
                  <a:srgbClr val="000000"/>
                </a:solidFill>
              </a:rPr>
            </a:br>
            <a:endParaRPr lang="en-US" altLang="x-none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706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761B838-2E5B-564D-80C7-67DFFF2D4EA3}" type="slidenum">
              <a:rPr lang="en-US" altLang="x-none" sz="1400">
                <a:solidFill>
                  <a:srgbClr val="000000"/>
                </a:solidFill>
              </a:rPr>
              <a:pPr/>
              <a:t>23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425575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1800" dirty="0">
                <a:ea typeface="宋体" charset="-122"/>
              </a:rPr>
              <a:t>http://172.28.229.215/BasicWebServer/cgi/price.cgi?appl</a:t>
            </a:r>
          </a:p>
        </p:txBody>
      </p:sp>
      <p:sp>
        <p:nvSpPr>
          <p:cNvPr id="87044" name="Rectangle 1"/>
          <p:cNvSpPr>
            <a:spLocks noChangeArrowheads="1"/>
          </p:cNvSpPr>
          <p:nvPr/>
        </p:nvSpPr>
        <p:spPr bwMode="auto">
          <a:xfrm>
            <a:off x="1662113" y="2220913"/>
            <a:ext cx="5810250" cy="452437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/>
              <a:t>#!/usr/bin/perl -w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$company = $ENV{'QUERY_STRING'};</a:t>
            </a:r>
          </a:p>
          <a:p>
            <a:pPr algn="l"/>
            <a:r>
              <a:rPr lang="en-US" altLang="x-none" sz="1600"/>
              <a:t>print "Content-Type: text/html\r\n";</a:t>
            </a:r>
          </a:p>
          <a:p>
            <a:pPr algn="l"/>
            <a:r>
              <a:rPr lang="en-US" altLang="x-none" sz="1600"/>
              <a:t>print "\r\n";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print "&lt;html&gt;";</a:t>
            </a:r>
          </a:p>
          <a:p>
            <a:pPr algn="l"/>
            <a:r>
              <a:rPr lang="en-US" altLang="x-none" sz="1600"/>
              <a:t>print "&lt;h1&gt;Hello! The price is ";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if ($company =~ /appl/) {</a:t>
            </a:r>
          </a:p>
          <a:p>
            <a:pPr algn="l"/>
            <a:r>
              <a:rPr lang="en-US" altLang="x-none" sz="1600"/>
              <a:t>  my $var_rand = rand();</a:t>
            </a:r>
          </a:p>
          <a:p>
            <a:pPr algn="l"/>
            <a:r>
              <a:rPr lang="en-US" altLang="x-none" sz="1600"/>
              <a:t>  print 450 + 10 * $var_rand;</a:t>
            </a:r>
          </a:p>
          <a:p>
            <a:pPr algn="l"/>
            <a:r>
              <a:rPr lang="en-US" altLang="x-none" sz="1600"/>
              <a:t>} else {</a:t>
            </a:r>
          </a:p>
          <a:p>
            <a:pPr algn="l"/>
            <a:r>
              <a:rPr lang="en-US" altLang="x-none" sz="1600"/>
              <a:t>  print "150";</a:t>
            </a:r>
          </a:p>
          <a:p>
            <a:pPr algn="l"/>
            <a:r>
              <a:rPr lang="en-US" altLang="x-none" sz="1600"/>
              <a:t>}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print "&lt;/h1&gt;";</a:t>
            </a:r>
          </a:p>
          <a:p>
            <a:pPr algn="l"/>
            <a:r>
              <a:rPr lang="en-US" altLang="x-none" sz="1600"/>
              <a:t>print "&lt;/html&gt;";</a:t>
            </a:r>
          </a:p>
        </p:txBody>
      </p:sp>
      <p:sp>
        <p:nvSpPr>
          <p:cNvPr id="87045" name="Rectangle 1"/>
          <p:cNvSpPr>
            <a:spLocks noChangeArrowheads="1"/>
          </p:cNvSpPr>
          <p:nvPr/>
        </p:nvSpPr>
        <p:spPr bwMode="auto">
          <a:xfrm>
            <a:off x="2789238" y="0"/>
            <a:ext cx="6354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/>
              <a:t>https://httpd.apache.org/docs/2.2/howto/htaccess.html </a:t>
            </a:r>
            <a:br>
              <a:rPr lang="en-US" altLang="x-none" sz="2000"/>
            </a:br>
            <a:r>
              <a:rPr lang="en-US" altLang="x-none" sz="2000"/>
              <a:t>(CGI Example)</a:t>
            </a:r>
          </a:p>
        </p:txBody>
      </p:sp>
    </p:spTree>
    <p:extLst>
      <p:ext uri="{BB962C8B-B14F-4D97-AF65-F5344CB8AC3E}">
        <p14:creationId xmlns:p14="http://schemas.microsoft.com/office/powerpoint/2010/main" val="763997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1DEDF5-57F6-5041-BFD8-512ED283ADE1}" type="slidenum">
              <a:rPr lang="en-US" altLang="x-none" sz="1400">
                <a:solidFill>
                  <a:srgbClr val="000000"/>
                </a:solidFill>
              </a:rPr>
              <a:pPr/>
              <a:t>24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Client Using Dynamic Pages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  <a:r>
              <a:rPr lang="en-US" altLang="x-none" dirty="0" err="1">
                <a:ea typeface="ＭＳ Ｐゴシック" charset="-128"/>
              </a:rPr>
              <a:t>ajax.html</a:t>
            </a:r>
            <a:r>
              <a:rPr lang="en-US" altLang="x-none" dirty="0">
                <a:ea typeface="ＭＳ Ｐゴシック" charset="-128"/>
              </a:rPr>
              <a:t> and </a:t>
            </a:r>
            <a:r>
              <a:rPr lang="en-US" altLang="x-none" dirty="0" err="1">
                <a:ea typeface="ＭＳ Ｐゴシック" charset="-128"/>
              </a:rPr>
              <a:t>wireshark</a:t>
            </a:r>
            <a:r>
              <a:rPr lang="en-US" altLang="x-none" dirty="0">
                <a:ea typeface="ＭＳ Ｐゴシック" charset="-128"/>
              </a:rPr>
              <a:t> for client code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063" y="2540000"/>
            <a:ext cx="783907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l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http://172.28.229.215/BasicWebServer/cgi/ajax.html</a:t>
            </a:r>
          </a:p>
        </p:txBody>
      </p:sp>
    </p:spTree>
    <p:extLst>
      <p:ext uri="{BB962C8B-B14F-4D97-AF65-F5344CB8AC3E}">
        <p14:creationId xmlns:p14="http://schemas.microsoft.com/office/powerpoint/2010/main" val="650433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7107BF6-C3C5-014D-A5BA-E6E94C032058}" type="slidenum">
              <a:rPr lang="en-US" altLang="x-none" sz="1400">
                <a:solidFill>
                  <a:srgbClr val="000000"/>
                </a:solidFill>
              </a:rPr>
              <a:pPr/>
              <a:t>25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Discussions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features are missing in HTTP that we have covered so far?</a:t>
            </a:r>
          </a:p>
        </p:txBody>
      </p:sp>
    </p:spTree>
    <p:extLst>
      <p:ext uri="{BB962C8B-B14F-4D97-AF65-F5344CB8AC3E}">
        <p14:creationId xmlns:p14="http://schemas.microsoft.com/office/powerpoint/2010/main" val="1750634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75625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HTTP: POST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1010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If an HTML page contains forms or parameter too large, they are sent using POST and encoded in message body</a:t>
            </a:r>
          </a:p>
        </p:txBody>
      </p:sp>
      <p:sp>
        <p:nvSpPr>
          <p:cNvPr id="931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15F6E-4AC9-C647-814F-ED6B1D7705B5}" type="slidenum">
              <a:rPr lang="en-US" altLang="x-none" sz="1400">
                <a:solidFill>
                  <a:srgbClr val="000000"/>
                </a:solidFill>
              </a:rPr>
              <a:pPr/>
              <a:t>26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pic>
        <p:nvPicPr>
          <p:cNvPr id="93188" name="Picture 3" descr="HTTP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2767013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583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75625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HTTP: POST Example</a:t>
            </a:r>
          </a:p>
        </p:txBody>
      </p:sp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238D91-964C-3746-936B-7B62DA48CDAB}" type="slidenum">
              <a:rPr lang="en-US" altLang="x-none" sz="1400">
                <a:solidFill>
                  <a:srgbClr val="000000"/>
                </a:solidFill>
              </a:rPr>
              <a:pPr/>
              <a:t>27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5235" name="Rectangle 1"/>
          <p:cNvSpPr>
            <a:spLocks noChangeArrowheads="1"/>
          </p:cNvSpPr>
          <p:nvPr/>
        </p:nvSpPr>
        <p:spPr bwMode="auto">
          <a:xfrm>
            <a:off x="663575" y="1909763"/>
            <a:ext cx="75215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/>
              <a:t>POST /path/script.cgi HTTP/1.0</a:t>
            </a:r>
          </a:p>
          <a:p>
            <a:pPr algn="l"/>
            <a:r>
              <a:rPr lang="en-US" altLang="x-none"/>
              <a:t>User-Agent: MyAgent</a:t>
            </a:r>
          </a:p>
          <a:p>
            <a:pPr algn="l"/>
            <a:r>
              <a:rPr lang="en-US" altLang="x-none"/>
              <a:t>Content-Type: application/x-www-form-urlencoded</a:t>
            </a:r>
          </a:p>
          <a:p>
            <a:pPr algn="l"/>
            <a:r>
              <a:rPr lang="en-US" altLang="x-none"/>
              <a:t>Content-Length: 15</a:t>
            </a:r>
          </a:p>
          <a:p>
            <a:pPr algn="l"/>
            <a:endParaRPr lang="en-US" altLang="x-none"/>
          </a:p>
          <a:p>
            <a:pPr algn="l"/>
            <a:r>
              <a:rPr lang="en-US" altLang="x-none"/>
              <a:t>item1=A&amp;item2=B</a:t>
            </a:r>
          </a:p>
        </p:txBody>
      </p:sp>
      <p:sp>
        <p:nvSpPr>
          <p:cNvPr id="3" name="Rectangle 2"/>
          <p:cNvSpPr/>
          <p:nvPr/>
        </p:nvSpPr>
        <p:spPr>
          <a:xfrm>
            <a:off x="639763" y="5549900"/>
            <a:ext cx="8488362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kern="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Example using </a:t>
            </a:r>
            <a:r>
              <a:rPr lang="en-US" kern="0" dirty="0" err="1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nc</a:t>
            </a:r>
            <a:r>
              <a:rPr lang="en-US" kern="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:</a:t>
            </a:r>
            <a:br>
              <a:rPr lang="en-US" kern="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programming/examples-java-socket/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BasicWebServer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nc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/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92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380577B-8316-2C49-89E0-D87AAD9FD622}" type="slidenum">
              <a:rPr lang="en-US" altLang="x-none" sz="1400">
                <a:solidFill>
                  <a:srgbClr val="000000"/>
                </a:solidFill>
              </a:rPr>
              <a:pPr/>
              <a:t>28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228600"/>
            <a:ext cx="7772400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Stateful User-server Interaction: Cookies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590675"/>
            <a:ext cx="3600450" cy="43053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Goal: no explicit application level session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S</a:t>
            </a:r>
            <a:r>
              <a:rPr lang="en-US" altLang="x-none" sz="2000" dirty="0">
                <a:ea typeface="ＭＳ Ｐゴシック" charset="-128"/>
              </a:rPr>
              <a:t>erver sends </a:t>
            </a:r>
            <a:r>
              <a:rPr lang="ja-JP" altLang="en-US" sz="2000">
                <a:ea typeface="ＭＳ Ｐゴシック" charset="-128"/>
              </a:rPr>
              <a:t>“</a:t>
            </a:r>
            <a:r>
              <a:rPr lang="en-US" altLang="ja-JP" sz="2000" dirty="0">
                <a:ea typeface="ＭＳ Ｐゴシック" charset="-128"/>
              </a:rPr>
              <a:t>cookie</a:t>
            </a:r>
            <a:r>
              <a:rPr lang="ja-JP" altLang="en-US" sz="2000">
                <a:ea typeface="ＭＳ Ｐゴシック" charset="-128"/>
              </a:rPr>
              <a:t>”</a:t>
            </a:r>
            <a:r>
              <a:rPr lang="en-US" altLang="ja-JP" sz="2000" dirty="0">
                <a:ea typeface="ＭＳ Ｐゴシック" charset="-128"/>
              </a:rPr>
              <a:t> to client in response </a:t>
            </a:r>
            <a:r>
              <a:rPr lang="en-US" altLang="ja-JP" sz="2000" dirty="0" err="1">
                <a:ea typeface="ＭＳ Ｐゴシック" charset="-128"/>
              </a:rPr>
              <a:t>msg</a:t>
            </a:r>
            <a:endParaRPr lang="en-US" altLang="ja-JP" sz="2000" dirty="0">
              <a:solidFill>
                <a:srgbClr val="FF0000"/>
              </a:solidFill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Set-cookie: 1678453</a:t>
            </a:r>
            <a:endParaRPr lang="en-US" altLang="x-none" sz="1800" dirty="0">
              <a:solidFill>
                <a:srgbClr val="FF0000"/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C</a:t>
            </a:r>
            <a:r>
              <a:rPr lang="en-US" altLang="x-none" sz="2000" dirty="0">
                <a:ea typeface="ＭＳ Ｐゴシック" charset="-128"/>
              </a:rPr>
              <a:t>lient presents cookie in later requests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Cookie: 1678453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S</a:t>
            </a:r>
            <a:r>
              <a:rPr lang="en-US" altLang="x-none" sz="2000" dirty="0">
                <a:ea typeface="ＭＳ Ｐゴシック" charset="-128"/>
              </a:rPr>
              <a:t>erver matches presented-cookie with server-stored info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authentication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remembering user preferences, previous choices</a:t>
            </a:r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auto">
          <a:xfrm>
            <a:off x="4267200" y="19716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3876675" y="143668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4505325" y="1971675"/>
            <a:ext cx="268605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511675" y="1955800"/>
            <a:ext cx="2681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usual http request msg</a:t>
            </a:r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 flipH="1">
            <a:off x="4295775" y="24193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4629150" y="2392363"/>
            <a:ext cx="2505075" cy="557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4549775" y="2355850"/>
            <a:ext cx="264318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usual http response +</a:t>
            </a:r>
          </a:p>
          <a:p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Set-cookie: #</a:t>
            </a:r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>
            <a:off x="4276725" y="35623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3" name="Group 13"/>
          <p:cNvGrpSpPr>
            <a:grpSpLocks/>
          </p:cNvGrpSpPr>
          <p:nvPr/>
        </p:nvGrpSpPr>
        <p:grpSpPr bwMode="auto">
          <a:xfrm>
            <a:off x="4540250" y="3365500"/>
            <a:ext cx="2681288" cy="671513"/>
            <a:chOff x="3124" y="2762"/>
            <a:chExt cx="1689" cy="423"/>
          </a:xfrm>
        </p:grpSpPr>
        <p:sp>
          <p:nvSpPr>
            <p:cNvPr id="97308" name="Rectangle 14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9" name="Text Box 15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2000" b="1">
                  <a:solidFill>
                    <a:srgbClr val="000000"/>
                  </a:solidFill>
                  <a:latin typeface="Courier New" charset="0"/>
                </a:rPr>
                <a:t>Cookie: #</a:t>
              </a:r>
            </a:p>
          </p:txBody>
        </p:sp>
      </p:grpSp>
      <p:sp>
        <p:nvSpPr>
          <p:cNvPr id="97294" name="Line 16"/>
          <p:cNvSpPr>
            <a:spLocks noChangeShapeType="1"/>
          </p:cNvSpPr>
          <p:nvPr/>
        </p:nvSpPr>
        <p:spPr bwMode="auto">
          <a:xfrm flipH="1">
            <a:off x="4267200" y="40481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5" name="Group 17"/>
          <p:cNvGrpSpPr>
            <a:grpSpLocks/>
          </p:cNvGrpSpPr>
          <p:nvPr/>
        </p:nvGrpSpPr>
        <p:grpSpPr bwMode="auto">
          <a:xfrm>
            <a:off x="4483100" y="4079875"/>
            <a:ext cx="2767013" cy="366713"/>
            <a:chOff x="3268" y="2846"/>
            <a:chExt cx="1743" cy="231"/>
          </a:xfrm>
        </p:grpSpPr>
        <p:sp>
          <p:nvSpPr>
            <p:cNvPr id="97306" name="Rectangle 18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7" name="Text Box 19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7296" name="Line 20"/>
          <p:cNvSpPr>
            <a:spLocks noChangeShapeType="1"/>
          </p:cNvSpPr>
          <p:nvPr/>
        </p:nvSpPr>
        <p:spPr bwMode="auto">
          <a:xfrm>
            <a:off x="4248150" y="50482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7" name="Group 21"/>
          <p:cNvGrpSpPr>
            <a:grpSpLocks/>
          </p:cNvGrpSpPr>
          <p:nvPr/>
        </p:nvGrpSpPr>
        <p:grpSpPr bwMode="auto">
          <a:xfrm>
            <a:off x="4521200" y="4870450"/>
            <a:ext cx="2681288" cy="671513"/>
            <a:chOff x="3124" y="2762"/>
            <a:chExt cx="1689" cy="423"/>
          </a:xfrm>
        </p:grpSpPr>
        <p:sp>
          <p:nvSpPr>
            <p:cNvPr id="97304" name="Rectangle 22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5" name="Text Box 23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2000" b="1">
                  <a:solidFill>
                    <a:srgbClr val="000000"/>
                  </a:solidFill>
                  <a:latin typeface="Courier New" charset="0"/>
                </a:rPr>
                <a:t>Cookie: #</a:t>
              </a:r>
            </a:p>
          </p:txBody>
        </p:sp>
      </p:grpSp>
      <p:sp>
        <p:nvSpPr>
          <p:cNvPr id="97298" name="Line 24"/>
          <p:cNvSpPr>
            <a:spLocks noChangeShapeType="1"/>
          </p:cNvSpPr>
          <p:nvPr/>
        </p:nvSpPr>
        <p:spPr bwMode="auto">
          <a:xfrm flipH="1">
            <a:off x="4276725" y="5543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9" name="Group 25"/>
          <p:cNvGrpSpPr>
            <a:grpSpLocks/>
          </p:cNvGrpSpPr>
          <p:nvPr/>
        </p:nvGrpSpPr>
        <p:grpSpPr bwMode="auto">
          <a:xfrm>
            <a:off x="4492625" y="5575300"/>
            <a:ext cx="2767013" cy="366713"/>
            <a:chOff x="3268" y="2846"/>
            <a:chExt cx="1743" cy="231"/>
          </a:xfrm>
        </p:grpSpPr>
        <p:sp>
          <p:nvSpPr>
            <p:cNvPr id="97302" name="Rectangle 26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3" name="Text Box 27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7300" name="Text Box 28"/>
          <p:cNvSpPr txBox="1">
            <a:spLocks noChangeArrowheads="1"/>
          </p:cNvSpPr>
          <p:nvPr/>
        </p:nvSpPr>
        <p:spPr bwMode="auto">
          <a:xfrm>
            <a:off x="7624763" y="3522663"/>
            <a:ext cx="11160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cookie-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specific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action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301" name="Text Box 29"/>
          <p:cNvSpPr txBox="1">
            <a:spLocks noChangeArrowheads="1"/>
          </p:cNvSpPr>
          <p:nvPr/>
        </p:nvSpPr>
        <p:spPr bwMode="auto">
          <a:xfrm>
            <a:off x="7672388" y="4999038"/>
            <a:ext cx="11160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cookie-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specific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action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62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874BEC-C5A7-B240-A9CB-E1B9490E5252}" type="slidenum">
              <a:rPr lang="en-US" altLang="x-none" sz="1400">
                <a:solidFill>
                  <a:srgbClr val="000000"/>
                </a:solidFill>
              </a:rPr>
              <a:pPr/>
              <a:t>29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Authentication of Client Request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86225" cy="43053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Authentication goal:</a:t>
            </a:r>
            <a:r>
              <a:rPr lang="en-US" altLang="x-none" sz="2000" dirty="0">
                <a:ea typeface="ＭＳ Ｐゴシック" charset="-128"/>
              </a:rPr>
              <a:t> control access to server documents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stateless:</a:t>
            </a:r>
            <a:r>
              <a:rPr lang="en-US" altLang="x-none" sz="2000" dirty="0">
                <a:ea typeface="ＭＳ Ｐゴシック" charset="-128"/>
              </a:rPr>
              <a:t> client must present authorization in each request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authorization: typically name, password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Authorization:</a:t>
            </a:r>
            <a:r>
              <a:rPr lang="en-US" altLang="x-none" sz="2000" dirty="0">
                <a:ea typeface="ＭＳ Ｐゴシック" charset="-128"/>
              </a:rPr>
              <a:t> header line in request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if no authorization presented, server refuses access, sends</a:t>
            </a:r>
          </a:p>
          <a:p>
            <a:pPr lvl="2">
              <a:buFontTx/>
              <a:buNone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WWW-authenticate:</a:t>
            </a:r>
            <a:r>
              <a:rPr lang="en-US" altLang="x-none" sz="1800" dirty="0">
                <a:ea typeface="ＭＳ Ｐゴシック" charset="-128"/>
              </a:rPr>
              <a:t> </a:t>
            </a:r>
          </a:p>
          <a:p>
            <a:pPr lvl="2">
              <a:buFontTx/>
              <a:buNone/>
            </a:pPr>
            <a:r>
              <a:rPr lang="en-US" altLang="x-none" dirty="0">
                <a:ea typeface="ＭＳ Ｐゴシック" charset="-128"/>
              </a:rPr>
              <a:t>header line in response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99332" name="Line 5"/>
          <p:cNvSpPr>
            <a:spLocks noChangeShapeType="1"/>
          </p:cNvSpPr>
          <p:nvPr/>
        </p:nvSpPr>
        <p:spPr bwMode="auto">
          <a:xfrm>
            <a:off x="4800600" y="19907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Text Box 6"/>
          <p:cNvSpPr txBox="1">
            <a:spLocks noChangeArrowheads="1"/>
          </p:cNvSpPr>
          <p:nvPr/>
        </p:nvSpPr>
        <p:spPr bwMode="auto">
          <a:xfrm>
            <a:off x="4410075" y="1455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5" name="Rectangle 9"/>
          <p:cNvSpPr>
            <a:spLocks noChangeArrowheads="1"/>
          </p:cNvSpPr>
          <p:nvPr/>
        </p:nvSpPr>
        <p:spPr bwMode="auto">
          <a:xfrm>
            <a:off x="5038725" y="1990725"/>
            <a:ext cx="268605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5045075" y="1974850"/>
            <a:ext cx="2681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usual http request msg</a:t>
            </a:r>
          </a:p>
        </p:txBody>
      </p:sp>
      <p:sp>
        <p:nvSpPr>
          <p:cNvPr id="99337" name="Line 11"/>
          <p:cNvSpPr>
            <a:spLocks noChangeShapeType="1"/>
          </p:cNvSpPr>
          <p:nvPr/>
        </p:nvSpPr>
        <p:spPr bwMode="auto">
          <a:xfrm flipH="1">
            <a:off x="4829175" y="24384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Rectangle 13"/>
          <p:cNvSpPr>
            <a:spLocks noChangeArrowheads="1"/>
          </p:cNvSpPr>
          <p:nvPr/>
        </p:nvSpPr>
        <p:spPr bwMode="auto">
          <a:xfrm>
            <a:off x="5162550" y="2411413"/>
            <a:ext cx="2505075" cy="557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9339" name="Text Box 14"/>
          <p:cNvSpPr txBox="1">
            <a:spLocks noChangeArrowheads="1"/>
          </p:cNvSpPr>
          <p:nvPr/>
        </p:nvSpPr>
        <p:spPr bwMode="auto">
          <a:xfrm>
            <a:off x="5083175" y="2374900"/>
            <a:ext cx="2643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401: authorization req.</a:t>
            </a:r>
          </a:p>
          <a:p>
            <a:r>
              <a:rPr lang="en-US" altLang="x-none" sz="1800" b="1">
                <a:solidFill>
                  <a:srgbClr val="000000"/>
                </a:solidFill>
                <a:latin typeface="Courier New" charset="0"/>
              </a:rPr>
              <a:t>WWW-authenticate: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40" name="Line 16"/>
          <p:cNvSpPr>
            <a:spLocks noChangeShapeType="1"/>
          </p:cNvSpPr>
          <p:nvPr/>
        </p:nvSpPr>
        <p:spPr bwMode="auto">
          <a:xfrm>
            <a:off x="4810125" y="35814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1" name="Group 20"/>
          <p:cNvGrpSpPr>
            <a:grpSpLocks/>
          </p:cNvGrpSpPr>
          <p:nvPr/>
        </p:nvGrpSpPr>
        <p:grpSpPr bwMode="auto">
          <a:xfrm>
            <a:off x="5073650" y="3384550"/>
            <a:ext cx="2681288" cy="641350"/>
            <a:chOff x="3124" y="2762"/>
            <a:chExt cx="1689" cy="404"/>
          </a:xfrm>
        </p:grpSpPr>
        <p:sp>
          <p:nvSpPr>
            <p:cNvPr id="99359" name="Rectangle 19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60" name="Text Box 18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+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Authorization:line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99342" name="Line 21"/>
          <p:cNvSpPr>
            <a:spLocks noChangeShapeType="1"/>
          </p:cNvSpPr>
          <p:nvPr/>
        </p:nvSpPr>
        <p:spPr bwMode="auto">
          <a:xfrm flipH="1">
            <a:off x="4800600" y="40671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3" name="Group 24"/>
          <p:cNvGrpSpPr>
            <a:grpSpLocks/>
          </p:cNvGrpSpPr>
          <p:nvPr/>
        </p:nvGrpSpPr>
        <p:grpSpPr bwMode="auto">
          <a:xfrm>
            <a:off x="5016500" y="4098925"/>
            <a:ext cx="2767013" cy="366713"/>
            <a:chOff x="3268" y="2846"/>
            <a:chExt cx="1743" cy="231"/>
          </a:xfrm>
        </p:grpSpPr>
        <p:sp>
          <p:nvSpPr>
            <p:cNvPr id="99357" name="Rectangle 22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8" name="Text Box 23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9344" name="Line 25"/>
          <p:cNvSpPr>
            <a:spLocks noChangeShapeType="1"/>
          </p:cNvSpPr>
          <p:nvPr/>
        </p:nvSpPr>
        <p:spPr bwMode="auto">
          <a:xfrm>
            <a:off x="4781550" y="50673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5" name="Group 26"/>
          <p:cNvGrpSpPr>
            <a:grpSpLocks/>
          </p:cNvGrpSpPr>
          <p:nvPr/>
        </p:nvGrpSpPr>
        <p:grpSpPr bwMode="auto">
          <a:xfrm>
            <a:off x="5054600" y="4889500"/>
            <a:ext cx="2681288" cy="641350"/>
            <a:chOff x="3124" y="2762"/>
            <a:chExt cx="1689" cy="404"/>
          </a:xfrm>
        </p:grpSpPr>
        <p:sp>
          <p:nvSpPr>
            <p:cNvPr id="99355" name="Rectangle 27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6" name="Text Box 28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+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Authorization:line</a:t>
              </a:r>
            </a:p>
          </p:txBody>
        </p:sp>
      </p:grpSp>
      <p:sp>
        <p:nvSpPr>
          <p:cNvPr id="99346" name="Line 29"/>
          <p:cNvSpPr>
            <a:spLocks noChangeShapeType="1"/>
          </p:cNvSpPr>
          <p:nvPr/>
        </p:nvSpPr>
        <p:spPr bwMode="auto">
          <a:xfrm flipH="1">
            <a:off x="4810125" y="55626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7" name="Group 30"/>
          <p:cNvGrpSpPr>
            <a:grpSpLocks/>
          </p:cNvGrpSpPr>
          <p:nvPr/>
        </p:nvGrpSpPr>
        <p:grpSpPr bwMode="auto">
          <a:xfrm>
            <a:off x="5026025" y="5594350"/>
            <a:ext cx="2767013" cy="366713"/>
            <a:chOff x="3268" y="2846"/>
            <a:chExt cx="1743" cy="231"/>
          </a:xfrm>
        </p:grpSpPr>
        <p:sp>
          <p:nvSpPr>
            <p:cNvPr id="99353" name="Rectangle 31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4" name="Text Box 32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9348" name="Line 34"/>
          <p:cNvSpPr>
            <a:spLocks noChangeShapeType="1"/>
          </p:cNvSpPr>
          <p:nvPr/>
        </p:nvSpPr>
        <p:spPr bwMode="auto">
          <a:xfrm>
            <a:off x="8467725" y="2019300"/>
            <a:ext cx="0" cy="41433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9" name="Group 37"/>
          <p:cNvGrpSpPr>
            <a:grpSpLocks/>
          </p:cNvGrpSpPr>
          <p:nvPr/>
        </p:nvGrpSpPr>
        <p:grpSpPr bwMode="auto">
          <a:xfrm>
            <a:off x="8115300" y="5503863"/>
            <a:ext cx="711200" cy="396875"/>
            <a:chOff x="4986" y="3503"/>
            <a:chExt cx="448" cy="250"/>
          </a:xfrm>
        </p:grpSpPr>
        <p:sp>
          <p:nvSpPr>
            <p:cNvPr id="99351" name="Rectangle 36"/>
            <p:cNvSpPr>
              <a:spLocks noChangeArrowheads="1"/>
            </p:cNvSpPr>
            <p:nvPr/>
          </p:nvSpPr>
          <p:spPr bwMode="auto">
            <a:xfrm>
              <a:off x="5040" y="3564"/>
              <a:ext cx="36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2" name="Text Box 35"/>
            <p:cNvSpPr txBox="1">
              <a:spLocks noChangeArrowheads="1"/>
            </p:cNvSpPr>
            <p:nvPr/>
          </p:nvSpPr>
          <p:spPr bwMode="auto">
            <a:xfrm>
              <a:off x="4986" y="3503"/>
              <a:ext cx="4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FF0000"/>
                  </a:solidFill>
                  <a:latin typeface="Comic Sans MS" charset="0"/>
                </a:rPr>
                <a:t>time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99350" name="Text Box 39"/>
          <p:cNvSpPr txBox="1">
            <a:spLocks noChangeArrowheads="1"/>
          </p:cNvSpPr>
          <p:nvPr/>
        </p:nvSpPr>
        <p:spPr bwMode="auto">
          <a:xfrm>
            <a:off x="146050" y="5999163"/>
            <a:ext cx="5735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Browser caches name &amp; password so</a:t>
            </a:r>
          </a:p>
          <a:p>
            <a:pPr algn="l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that user does not have to repeatedly enter it.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/>
              <a:t>HTTP server assignment) to be posted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week</a:t>
            </a: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altLang="zh-CN" dirty="0"/>
              <a:t>P</a:t>
            </a:r>
            <a:r>
              <a:rPr lang="en-US" dirty="0"/>
              <a:t>lagiarism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allowed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encouraged,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copying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reuse</a:t>
            </a:r>
            <a:r>
              <a:rPr lang="zh-CN" altLang="en-US" dirty="0"/>
              <a:t> </a:t>
            </a:r>
            <a:r>
              <a:rPr lang="en-US" altLang="zh-CN" dirty="0"/>
              <a:t>others'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classmates,</a:t>
            </a:r>
            <a:r>
              <a:rPr lang="zh-CN" altLang="en-US" dirty="0"/>
              <a:t> </a:t>
            </a:r>
            <a:r>
              <a:rPr lang="en-US" altLang="zh-CN" dirty="0"/>
              <a:t>friends,</a:t>
            </a:r>
            <a:r>
              <a:rPr lang="zh-CN" altLang="en-US" dirty="0"/>
              <a:t> </a:t>
            </a:r>
            <a:r>
              <a:rPr lang="en-US" altLang="zh-CN" dirty="0" err="1"/>
              <a:t>Stackoverflow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CSDN)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solution,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mark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comments.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42A58B-E6AC-5C4D-8014-CAF2E63C5E30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4799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06DB47E-C18E-784F-8B66-98B048CB0640}" type="slidenum">
              <a:rPr lang="en-US" altLang="x-none" sz="1400">
                <a:solidFill>
                  <a:srgbClr val="000000"/>
                </a:solidFill>
              </a:rPr>
              <a:pPr/>
              <a:t>30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Amazon S3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Amazon S3 API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http://</a:t>
            </a:r>
            <a:r>
              <a:rPr lang="en-US" altLang="x-none" dirty="0" err="1">
                <a:ea typeface="ＭＳ Ｐゴシック" charset="-128"/>
              </a:rPr>
              <a:t>docs.aws.amazon.com</a:t>
            </a:r>
            <a:r>
              <a:rPr lang="en-US" altLang="x-none" dirty="0">
                <a:ea typeface="ＭＳ Ｐゴシック" charset="-128"/>
              </a:rPr>
              <a:t>/AmazonS3/latest/API/</a:t>
            </a:r>
            <a:r>
              <a:rPr lang="en-US" altLang="x-none" dirty="0" err="1">
                <a:ea typeface="ＭＳ Ｐゴシック" charset="-128"/>
              </a:rPr>
              <a:t>APIRest.html</a:t>
            </a:r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6347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96D23C3-C452-624D-8843-AEC7E7B09FD7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31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3426" name="Rectangle 5"/>
          <p:cNvSpPr>
            <a:spLocks noChangeArrowheads="1"/>
          </p:cNvSpPr>
          <p:nvPr/>
        </p:nvSpPr>
        <p:spPr bwMode="auto">
          <a:xfrm>
            <a:off x="533400" y="3810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800" u="sng">
                <a:solidFill>
                  <a:srgbClr val="3333CC"/>
                </a:solidFill>
                <a:latin typeface="Comic Sans MS" charset="0"/>
              </a:rPr>
              <a:t>HTTP as the Thin Waist</a:t>
            </a:r>
          </a:p>
        </p:txBody>
      </p:sp>
      <p:cxnSp>
        <p:nvCxnSpPr>
          <p:cNvPr id="103427" name="Straight Connector 23"/>
          <p:cNvCxnSpPr>
            <a:cxnSpLocks noChangeShapeType="1"/>
          </p:cNvCxnSpPr>
          <p:nvPr/>
        </p:nvCxnSpPr>
        <p:spPr bwMode="auto">
          <a:xfrm>
            <a:off x="1635125" y="3435350"/>
            <a:ext cx="6884988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3428" name="Group 32"/>
          <p:cNvGrpSpPr>
            <a:grpSpLocks/>
          </p:cNvGrpSpPr>
          <p:nvPr/>
        </p:nvGrpSpPr>
        <p:grpSpPr bwMode="auto">
          <a:xfrm>
            <a:off x="2514600" y="1966913"/>
            <a:ext cx="3124200" cy="3748087"/>
            <a:chOff x="2514600" y="1967359"/>
            <a:chExt cx="3124200" cy="3747641"/>
          </a:xfrm>
        </p:grpSpPr>
        <p:sp>
          <p:nvSpPr>
            <p:cNvPr id="103429" name="Freeform 6"/>
            <p:cNvSpPr>
              <a:spLocks/>
            </p:cNvSpPr>
            <p:nvPr/>
          </p:nvSpPr>
          <p:spPr bwMode="auto">
            <a:xfrm>
              <a:off x="2514600" y="19812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0" name="Freeform 7"/>
            <p:cNvSpPr>
              <a:spLocks/>
            </p:cNvSpPr>
            <p:nvPr/>
          </p:nvSpPr>
          <p:spPr bwMode="auto">
            <a:xfrm>
              <a:off x="4559300" y="19812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1" name="Line 8"/>
            <p:cNvSpPr>
              <a:spLocks noChangeShapeType="1"/>
            </p:cNvSpPr>
            <p:nvPr/>
          </p:nvSpPr>
          <p:spPr bwMode="auto">
            <a:xfrm>
              <a:off x="3505200" y="34290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2" name="Line 9"/>
            <p:cNvSpPr>
              <a:spLocks noChangeShapeType="1"/>
            </p:cNvSpPr>
            <p:nvPr/>
          </p:nvSpPr>
          <p:spPr bwMode="auto">
            <a:xfrm>
              <a:off x="3429000" y="4038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3" name="Text Box 10"/>
            <p:cNvSpPr txBox="1">
              <a:spLocks noChangeArrowheads="1"/>
            </p:cNvSpPr>
            <p:nvPr/>
          </p:nvSpPr>
          <p:spPr bwMode="auto">
            <a:xfrm>
              <a:off x="3562341" y="3470275"/>
              <a:ext cx="954107" cy="4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HTTP</a:t>
              </a:r>
            </a:p>
          </p:txBody>
        </p:sp>
        <p:sp>
          <p:nvSpPr>
            <p:cNvPr id="103434" name="Text Box 11"/>
            <p:cNvSpPr txBox="1">
              <a:spLocks noChangeArrowheads="1"/>
            </p:cNvSpPr>
            <p:nvPr/>
          </p:nvSpPr>
          <p:spPr bwMode="auto">
            <a:xfrm>
              <a:off x="2673925" y="5334005"/>
              <a:ext cx="952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03435" name="Text Box 12"/>
            <p:cNvSpPr txBox="1">
              <a:spLocks noChangeArrowheads="1"/>
            </p:cNvSpPr>
            <p:nvPr/>
          </p:nvSpPr>
          <p:spPr bwMode="auto">
            <a:xfrm>
              <a:off x="4342815" y="5334005"/>
              <a:ext cx="11528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103436" name="Text Box 13"/>
            <p:cNvSpPr txBox="1">
              <a:spLocks noChangeArrowheads="1"/>
            </p:cNvSpPr>
            <p:nvPr/>
          </p:nvSpPr>
          <p:spPr bwMode="auto">
            <a:xfrm>
              <a:off x="3546760" y="5334005"/>
              <a:ext cx="931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03437" name="Text Box 14"/>
            <p:cNvSpPr txBox="1">
              <a:spLocks noChangeArrowheads="1"/>
            </p:cNvSpPr>
            <p:nvPr/>
          </p:nvSpPr>
          <p:spPr bwMode="auto">
            <a:xfrm>
              <a:off x="3320345" y="4523111"/>
              <a:ext cx="588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103438" name="Text Box 15"/>
            <p:cNvSpPr txBox="1">
              <a:spLocks noChangeArrowheads="1"/>
            </p:cNvSpPr>
            <p:nvPr/>
          </p:nvSpPr>
          <p:spPr bwMode="auto">
            <a:xfrm>
              <a:off x="4115682" y="4540750"/>
              <a:ext cx="600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03439" name="Line 21"/>
            <p:cNvSpPr>
              <a:spLocks noChangeShapeType="1"/>
            </p:cNvSpPr>
            <p:nvPr/>
          </p:nvSpPr>
          <p:spPr bwMode="auto">
            <a:xfrm>
              <a:off x="2514600" y="57150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40" name="Group 31"/>
            <p:cNvGrpSpPr>
              <a:grpSpLocks/>
            </p:cNvGrpSpPr>
            <p:nvPr/>
          </p:nvGrpSpPr>
          <p:grpSpPr bwMode="auto">
            <a:xfrm>
              <a:off x="2604654" y="1967359"/>
              <a:ext cx="2971800" cy="380063"/>
              <a:chOff x="2604654" y="1967359"/>
              <a:chExt cx="2971800" cy="380063"/>
            </a:xfrm>
          </p:grpSpPr>
          <p:sp>
            <p:nvSpPr>
              <p:cNvPr id="103441" name="Text Box 17"/>
              <p:cNvSpPr txBox="1">
                <a:spLocks noChangeArrowheads="1"/>
              </p:cNvSpPr>
              <p:nvPr/>
            </p:nvSpPr>
            <p:spPr bwMode="auto">
              <a:xfrm>
                <a:off x="2692525" y="1995054"/>
                <a:ext cx="1006806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WebMail</a:t>
                </a:r>
              </a:p>
            </p:txBody>
          </p:sp>
          <p:sp>
            <p:nvSpPr>
              <p:cNvPr id="103442" name="Text Box 19"/>
              <p:cNvSpPr txBox="1">
                <a:spLocks noChangeArrowheads="1"/>
              </p:cNvSpPr>
              <p:nvPr/>
            </p:nvSpPr>
            <p:spPr bwMode="auto">
              <a:xfrm>
                <a:off x="3979778" y="2008908"/>
                <a:ext cx="1178127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WebApp</a:t>
                </a:r>
                <a:r>
                  <a:rPr lang="is-IS" altLang="x-none" sz="1600" b="1">
                    <a:solidFill>
                      <a:srgbClr val="000000"/>
                    </a:solidFill>
                  </a:rPr>
                  <a:t>…</a:t>
                </a:r>
                <a:endParaRPr lang="en-US" altLang="x-none" sz="16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43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9922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CC54935-F892-D145-A15C-E7D94DF637DC}" type="slidenum">
              <a:rPr lang="en-US" altLang="x-none" sz="1400">
                <a:solidFill>
                  <a:srgbClr val="000000"/>
                </a:solidFill>
              </a:rPr>
              <a:pPr/>
              <a:t>32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63525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Protocol Flow of Basic HTTP/1.0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76184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&gt;= 2 RTTs per object: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TCP handshake --- 1 RTT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client request and s</a:t>
            </a:r>
            <a:r>
              <a:rPr lang="en-US" altLang="x-none" dirty="0">
                <a:ea typeface="ＭＳ Ｐゴシック" charset="-128"/>
              </a:rPr>
              <a:t>erver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responds --- at least 1 RTT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(if object can be contained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in one packet)</a:t>
            </a:r>
          </a:p>
        </p:txBody>
      </p:sp>
      <p:sp>
        <p:nvSpPr>
          <p:cNvPr id="105476" name="Line 10"/>
          <p:cNvSpPr>
            <a:spLocks noChangeShapeType="1"/>
          </p:cNvSpPr>
          <p:nvPr/>
        </p:nvSpPr>
        <p:spPr bwMode="auto">
          <a:xfrm>
            <a:off x="8464550" y="1401763"/>
            <a:ext cx="3175" cy="54562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77" name="Line 10"/>
          <p:cNvSpPr>
            <a:spLocks noChangeShapeType="1"/>
          </p:cNvSpPr>
          <p:nvPr/>
        </p:nvSpPr>
        <p:spPr bwMode="auto">
          <a:xfrm>
            <a:off x="5773738" y="1387475"/>
            <a:ext cx="1587" cy="5294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745163" y="1550988"/>
            <a:ext cx="2782887" cy="2289175"/>
            <a:chOff x="5745163" y="1550988"/>
            <a:chExt cx="2782887" cy="2289175"/>
          </a:xfrm>
        </p:grpSpPr>
        <p:sp>
          <p:nvSpPr>
            <p:cNvPr id="105488" name="Line 28"/>
            <p:cNvSpPr>
              <a:spLocks noChangeShapeType="1"/>
            </p:cNvSpPr>
            <p:nvPr/>
          </p:nvSpPr>
          <p:spPr bwMode="auto">
            <a:xfrm>
              <a:off x="5791200" y="166211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9" name="Line 28"/>
            <p:cNvSpPr>
              <a:spLocks noChangeShapeType="1"/>
            </p:cNvSpPr>
            <p:nvPr/>
          </p:nvSpPr>
          <p:spPr bwMode="auto">
            <a:xfrm>
              <a:off x="5778500" y="2632075"/>
              <a:ext cx="2735263" cy="5286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0" name="Line 28"/>
            <p:cNvSpPr>
              <a:spLocks noChangeShapeType="1"/>
            </p:cNvSpPr>
            <p:nvPr/>
          </p:nvSpPr>
          <p:spPr bwMode="auto">
            <a:xfrm flipH="1">
              <a:off x="5745163" y="2192338"/>
              <a:ext cx="2706687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1" name="Line 28"/>
            <p:cNvSpPr>
              <a:spLocks noChangeShapeType="1"/>
            </p:cNvSpPr>
            <p:nvPr/>
          </p:nvSpPr>
          <p:spPr bwMode="auto">
            <a:xfrm flipH="1">
              <a:off x="5775325" y="3189288"/>
              <a:ext cx="2706688" cy="650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2" name="Rectangle 1"/>
            <p:cNvSpPr>
              <a:spLocks noChangeArrowheads="1"/>
            </p:cNvSpPr>
            <p:nvPr/>
          </p:nvSpPr>
          <p:spPr bwMode="auto">
            <a:xfrm rot="711532">
              <a:off x="6426200" y="1550988"/>
              <a:ext cx="11604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93" name="Rectangle 12"/>
            <p:cNvSpPr>
              <a:spLocks noChangeArrowheads="1"/>
            </p:cNvSpPr>
            <p:nvPr/>
          </p:nvSpPr>
          <p:spPr bwMode="auto">
            <a:xfrm rot="711532">
              <a:off x="6137275" y="2581275"/>
              <a:ext cx="21939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105494" name="Rectangle 13"/>
            <p:cNvSpPr>
              <a:spLocks noChangeArrowheads="1"/>
            </p:cNvSpPr>
            <p:nvPr/>
          </p:nvSpPr>
          <p:spPr bwMode="auto">
            <a:xfrm rot="-643000">
              <a:off x="6402388" y="2081213"/>
              <a:ext cx="11191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95" name="Rectangle 14"/>
            <p:cNvSpPr>
              <a:spLocks noChangeArrowheads="1"/>
            </p:cNvSpPr>
            <p:nvPr/>
          </p:nvSpPr>
          <p:spPr bwMode="auto">
            <a:xfrm rot="-643000">
              <a:off x="6415088" y="3109913"/>
              <a:ext cx="12477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base page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746750" y="3941763"/>
            <a:ext cx="2782888" cy="2287587"/>
            <a:chOff x="5746750" y="3941763"/>
            <a:chExt cx="2782888" cy="2287587"/>
          </a:xfrm>
        </p:grpSpPr>
        <p:sp>
          <p:nvSpPr>
            <p:cNvPr id="105480" name="Line 28"/>
            <p:cNvSpPr>
              <a:spLocks noChangeShapeType="1"/>
            </p:cNvSpPr>
            <p:nvPr/>
          </p:nvSpPr>
          <p:spPr bwMode="auto">
            <a:xfrm>
              <a:off x="5792788" y="4052888"/>
              <a:ext cx="2736850" cy="528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1" name="Line 28"/>
            <p:cNvSpPr>
              <a:spLocks noChangeShapeType="1"/>
            </p:cNvSpPr>
            <p:nvPr/>
          </p:nvSpPr>
          <p:spPr bwMode="auto">
            <a:xfrm>
              <a:off x="5778500" y="502126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2" name="Line 28"/>
            <p:cNvSpPr>
              <a:spLocks noChangeShapeType="1"/>
            </p:cNvSpPr>
            <p:nvPr/>
          </p:nvSpPr>
          <p:spPr bwMode="auto">
            <a:xfrm flipH="1">
              <a:off x="5746750" y="4581525"/>
              <a:ext cx="2706688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3" name="Line 28"/>
            <p:cNvSpPr>
              <a:spLocks noChangeShapeType="1"/>
            </p:cNvSpPr>
            <p:nvPr/>
          </p:nvSpPr>
          <p:spPr bwMode="auto">
            <a:xfrm flipH="1">
              <a:off x="5776913" y="5580063"/>
              <a:ext cx="2706687" cy="6492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4" name="Rectangle 19"/>
            <p:cNvSpPr>
              <a:spLocks noChangeArrowheads="1"/>
            </p:cNvSpPr>
            <p:nvPr/>
          </p:nvSpPr>
          <p:spPr bwMode="auto">
            <a:xfrm rot="711532">
              <a:off x="6427788" y="3941763"/>
              <a:ext cx="11604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85" name="Rectangle 20"/>
            <p:cNvSpPr>
              <a:spLocks noChangeArrowheads="1"/>
            </p:cNvSpPr>
            <p:nvPr/>
          </p:nvSpPr>
          <p:spPr bwMode="auto">
            <a:xfrm rot="711532">
              <a:off x="6138863" y="4970463"/>
              <a:ext cx="21939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105486" name="Rectangle 21"/>
            <p:cNvSpPr>
              <a:spLocks noChangeArrowheads="1"/>
            </p:cNvSpPr>
            <p:nvPr/>
          </p:nvSpPr>
          <p:spPr bwMode="auto">
            <a:xfrm rot="-643000">
              <a:off x="6403975" y="4471988"/>
              <a:ext cx="11191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87" name="Rectangle 22"/>
            <p:cNvSpPr>
              <a:spLocks noChangeArrowheads="1"/>
            </p:cNvSpPr>
            <p:nvPr/>
          </p:nvSpPr>
          <p:spPr bwMode="auto">
            <a:xfrm rot="-643000">
              <a:off x="6556375" y="5561013"/>
              <a:ext cx="968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image 1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32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6E41C75-7C0F-B549-B56D-14657FA30611}" type="slidenum">
              <a:rPr lang="en-US" altLang="x-none" sz="1400"/>
              <a:pPr/>
              <a:t>33</a:t>
            </a:fld>
            <a:endParaRPr lang="en-US" altLang="x-none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HTTP “acceleration”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091D4D-34C0-254F-A831-9C5B6D2B3998}" type="slidenum">
              <a:rPr lang="en-US" altLang="x-none" sz="1400">
                <a:solidFill>
                  <a:srgbClr val="000000"/>
                </a:solidFill>
              </a:rPr>
              <a:pPr/>
              <a:t>34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8259762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Substantial Efforts to Speedup Basic HTTP/1.0</a:t>
            </a:r>
            <a:endParaRPr lang="en-US" altLang="x-none" sz="2800">
              <a:ea typeface="ＭＳ Ｐゴシック" charset="-128"/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387475"/>
            <a:ext cx="8676120" cy="36258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ＭＳ Ｐゴシック" charset="-128"/>
              </a:rPr>
              <a:t>Reduce the number of objects fetched [Browser cache]</a:t>
            </a:r>
          </a:p>
          <a:p>
            <a:pPr>
              <a:buFont typeface="Wingdings" pitchFamily="2" charset="2"/>
              <a:buChar char="q"/>
            </a:pPr>
            <a:endParaRPr lang="en-US" altLang="zh-CN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ＭＳ Ｐゴシック" charset="-128"/>
              </a:rPr>
              <a:t>Reduce data volume [Compression of data]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Header compression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Reduce the latency to the server to fetch the content [Proxy cache]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Remove the extra RTTs to fetch an object [Persistent HTTP, aka HTTP/1.1]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Increase concurrency [Multiple TCP connections]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Asynchronous fetch (multiple streams) using a single TCP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Server push [HTTP/2]</a:t>
            </a:r>
          </a:p>
        </p:txBody>
      </p:sp>
      <p:pic>
        <p:nvPicPr>
          <p:cNvPr id="4198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82" y="5666959"/>
            <a:ext cx="4497093" cy="71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E1D8351-ACB8-0346-948F-9724DD0416AF}" type="slidenum">
              <a:rPr lang="en-US" altLang="x-none" sz="1400">
                <a:solidFill>
                  <a:srgbClr val="000000"/>
                </a:solidFill>
              </a:rPr>
              <a:pPr/>
              <a:t>35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8250238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Browser Cache and Conditional GET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90675"/>
            <a:ext cx="3886200" cy="43053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Goal:</a:t>
            </a:r>
            <a:r>
              <a:rPr lang="en-US" altLang="x-none" sz="2000" dirty="0">
                <a:ea typeface="ＭＳ Ｐゴシック" charset="-128"/>
              </a:rPr>
              <a:t> don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t send object if client has up-to-date stored (cached) version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client: specify date of cached copy in http request</a:t>
            </a:r>
          </a:p>
          <a:p>
            <a:pPr lvl="1">
              <a:buFont typeface="ZapfDingbats" charset="0"/>
              <a:buNone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If-modified-since: &lt;date&gt;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server: response contains no object if cached copy up-to-date: </a:t>
            </a:r>
          </a:p>
          <a:p>
            <a:pPr lvl="1">
              <a:buFont typeface="ZapfDingbats" charset="0"/>
              <a:buNone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HTTP/1.0 304 Not Modified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4276725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876675" y="143668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514850" y="2114550"/>
            <a:ext cx="2686050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21200" y="2098675"/>
            <a:ext cx="268128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http request msg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If-modified-since: &lt;date&gt;</a:t>
            </a:r>
            <a:endParaRPr lang="en-US" altLang="x-none" sz="2000" b="1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 flipH="1">
            <a:off x="4295775" y="31051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042" name="Group 10"/>
          <p:cNvGrpSpPr>
            <a:grpSpLocks/>
          </p:cNvGrpSpPr>
          <p:nvPr/>
        </p:nvGrpSpPr>
        <p:grpSpPr bwMode="auto">
          <a:xfrm>
            <a:off x="4502150" y="2974975"/>
            <a:ext cx="2643188" cy="855663"/>
            <a:chOff x="2698" y="2036"/>
            <a:chExt cx="1665" cy="539"/>
          </a:xfrm>
        </p:grpSpPr>
        <p:sp>
          <p:nvSpPr>
            <p:cNvPr id="44052" name="Rectangle 11"/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44053" name="Text Box 12"/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http response</a:t>
              </a:r>
            </a:p>
            <a:p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HTTP/1.0 </a:t>
              </a:r>
            </a:p>
            <a:p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304 Not Modified</a:t>
              </a:r>
              <a:endParaRPr lang="en-US" altLang="x-none" sz="2000" b="1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44043" name="Text Box 13"/>
          <p:cNvSpPr txBox="1">
            <a:spLocks noChangeArrowheads="1"/>
          </p:cNvSpPr>
          <p:nvPr/>
        </p:nvSpPr>
        <p:spPr bwMode="auto">
          <a:xfrm>
            <a:off x="7585075" y="2360613"/>
            <a:ext cx="1223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object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not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modified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44" name="Line 14"/>
          <p:cNvSpPr>
            <a:spLocks noChangeShapeType="1"/>
          </p:cNvSpPr>
          <p:nvPr/>
        </p:nvSpPr>
        <p:spPr bwMode="auto">
          <a:xfrm>
            <a:off x="4400550" y="4171950"/>
            <a:ext cx="390525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5"/>
          <p:cNvSpPr>
            <a:spLocks noChangeShapeType="1"/>
          </p:cNvSpPr>
          <p:nvPr/>
        </p:nvSpPr>
        <p:spPr bwMode="auto">
          <a:xfrm>
            <a:off x="4343400" y="44672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Rectangle 16"/>
          <p:cNvSpPr>
            <a:spLocks noChangeArrowheads="1"/>
          </p:cNvSpPr>
          <p:nvPr/>
        </p:nvSpPr>
        <p:spPr bwMode="auto">
          <a:xfrm>
            <a:off x="4581525" y="4467225"/>
            <a:ext cx="2686050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44047" name="Text Box 17"/>
          <p:cNvSpPr txBox="1">
            <a:spLocks noChangeArrowheads="1"/>
          </p:cNvSpPr>
          <p:nvPr/>
        </p:nvSpPr>
        <p:spPr bwMode="auto">
          <a:xfrm>
            <a:off x="4587875" y="4451350"/>
            <a:ext cx="268128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http request msg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If-modified-since: &lt;date&gt;</a:t>
            </a:r>
            <a:endParaRPr lang="en-US" altLang="x-none" sz="2000" b="1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048" name="Line 18"/>
          <p:cNvSpPr>
            <a:spLocks noChangeShapeType="1"/>
          </p:cNvSpPr>
          <p:nvPr/>
        </p:nvSpPr>
        <p:spPr bwMode="auto">
          <a:xfrm flipH="1">
            <a:off x="4362450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Rectangle 19"/>
          <p:cNvSpPr>
            <a:spLocks noChangeArrowheads="1"/>
          </p:cNvSpPr>
          <p:nvPr/>
        </p:nvSpPr>
        <p:spPr bwMode="auto">
          <a:xfrm>
            <a:off x="4667250" y="5383213"/>
            <a:ext cx="2505075" cy="1042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44050" name="Text Box 20"/>
          <p:cNvSpPr txBox="1">
            <a:spLocks noChangeArrowheads="1"/>
          </p:cNvSpPr>
          <p:nvPr/>
        </p:nvSpPr>
        <p:spPr bwMode="auto">
          <a:xfrm>
            <a:off x="4568825" y="5327650"/>
            <a:ext cx="2643188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http response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HTTP/1.1 200 OK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&lt;data&gt;</a:t>
            </a:r>
          </a:p>
        </p:txBody>
      </p:sp>
      <p:sp>
        <p:nvSpPr>
          <p:cNvPr id="44051" name="Text Box 21"/>
          <p:cNvSpPr txBox="1">
            <a:spLocks noChangeArrowheads="1"/>
          </p:cNvSpPr>
          <p:nvPr/>
        </p:nvSpPr>
        <p:spPr bwMode="auto">
          <a:xfrm>
            <a:off x="7651750" y="4808538"/>
            <a:ext cx="1223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object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modified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18B6D0A-EACE-1F46-945B-E7013338CCBB}" type="slidenum">
              <a:rPr lang="en-US" altLang="x-none" sz="1400">
                <a:solidFill>
                  <a:srgbClr val="000000"/>
                </a:solidFill>
              </a:rPr>
              <a:pPr/>
              <a:t>36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Web Caches (Proxy)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600075" y="1428750"/>
            <a:ext cx="7200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Goal:</a:t>
            </a: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 satisfy client request without involving origin server</a:t>
            </a:r>
            <a:endParaRPr lang="en-US" altLang="x-none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46538" y="2187431"/>
            <a:ext cx="5374698" cy="4387994"/>
            <a:chOff x="1746538" y="2187431"/>
            <a:chExt cx="4570413" cy="3914775"/>
          </a:xfrm>
        </p:grpSpPr>
        <p:graphicFrame>
          <p:nvGraphicFramePr>
            <p:cNvPr id="4608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2162579"/>
                </p:ext>
              </p:extLst>
            </p:nvPr>
          </p:nvGraphicFramePr>
          <p:xfrm>
            <a:off x="1806863" y="3011343"/>
            <a:ext cx="515938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27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6863" y="3011343"/>
                          <a:ext cx="515938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1746538" y="3424093"/>
              <a:ext cx="714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graphicFrame>
          <p:nvGraphicFramePr>
            <p:cNvPr id="4608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0223633"/>
                </p:ext>
              </p:extLst>
            </p:nvPr>
          </p:nvGraphicFramePr>
          <p:xfrm>
            <a:off x="1871951" y="4881418"/>
            <a:ext cx="515937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28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1951" y="4881418"/>
                          <a:ext cx="515937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3627726" y="2830368"/>
              <a:ext cx="9556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Proxy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grpSp>
          <p:nvGrpSpPr>
            <p:cNvPr id="46089" name="Group 9"/>
            <p:cNvGrpSpPr>
              <a:grpSpLocks/>
            </p:cNvGrpSpPr>
            <p:nvPr/>
          </p:nvGrpSpPr>
          <p:grpSpPr bwMode="auto">
            <a:xfrm>
              <a:off x="3853151" y="3611418"/>
              <a:ext cx="346075" cy="742950"/>
              <a:chOff x="4180" y="783"/>
              <a:chExt cx="150" cy="307"/>
            </a:xfrm>
          </p:grpSpPr>
          <p:sp>
            <p:nvSpPr>
              <p:cNvPr id="46127" name="AutoShape 1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8" name="Rectangle 1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9" name="Rectangle 1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30" name="AutoShape 1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31" name="Line 1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2" name="Line 1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3" name="Rectangle 1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34" name="Rectangle 1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090" name="Line 18"/>
            <p:cNvSpPr>
              <a:spLocks noChangeShapeType="1"/>
            </p:cNvSpPr>
            <p:nvPr/>
          </p:nvSpPr>
          <p:spPr bwMode="auto">
            <a:xfrm>
              <a:off x="2368838" y="3200256"/>
              <a:ext cx="1428750" cy="668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Line 19"/>
            <p:cNvSpPr>
              <a:spLocks noChangeShapeType="1"/>
            </p:cNvSpPr>
            <p:nvPr/>
          </p:nvSpPr>
          <p:spPr bwMode="auto">
            <a:xfrm flipH="1" flipV="1">
              <a:off x="2406938" y="3339956"/>
              <a:ext cx="1350963" cy="6270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Line 20"/>
            <p:cNvSpPr>
              <a:spLocks noChangeShapeType="1"/>
            </p:cNvSpPr>
            <p:nvPr/>
          </p:nvSpPr>
          <p:spPr bwMode="auto">
            <a:xfrm flipV="1">
              <a:off x="2362488" y="4151168"/>
              <a:ext cx="1401763" cy="7604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Line 21"/>
            <p:cNvSpPr>
              <a:spLocks noChangeShapeType="1"/>
            </p:cNvSpPr>
            <p:nvPr/>
          </p:nvSpPr>
          <p:spPr bwMode="auto">
            <a:xfrm flipH="1">
              <a:off x="2413288" y="4238481"/>
              <a:ext cx="1403350" cy="7858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Text Box 22"/>
            <p:cNvSpPr txBox="1">
              <a:spLocks noChangeArrowheads="1"/>
            </p:cNvSpPr>
            <p:nvPr/>
          </p:nvSpPr>
          <p:spPr bwMode="auto">
            <a:xfrm>
              <a:off x="1902113" y="5340206"/>
              <a:ext cx="714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5" name="Text Box 23"/>
            <p:cNvSpPr txBox="1">
              <a:spLocks noChangeArrowheads="1"/>
            </p:cNvSpPr>
            <p:nvPr/>
          </p:nvSpPr>
          <p:spPr bwMode="auto">
            <a:xfrm rot="1422049">
              <a:off x="2451388" y="3251056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6" name="Text Box 24"/>
            <p:cNvSpPr txBox="1">
              <a:spLocks noChangeArrowheads="1"/>
            </p:cNvSpPr>
            <p:nvPr/>
          </p:nvSpPr>
          <p:spPr bwMode="auto">
            <a:xfrm rot="19907361">
              <a:off x="2229138" y="4255943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7" name="Text Box 25"/>
            <p:cNvSpPr txBox="1">
              <a:spLocks noChangeArrowheads="1"/>
            </p:cNvSpPr>
            <p:nvPr/>
          </p:nvSpPr>
          <p:spPr bwMode="auto">
            <a:xfrm rot="1411598">
              <a:off x="2267238" y="3617768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8" name="Text Box 26"/>
            <p:cNvSpPr txBox="1">
              <a:spLocks noChangeArrowheads="1"/>
            </p:cNvSpPr>
            <p:nvPr/>
          </p:nvSpPr>
          <p:spPr bwMode="auto">
            <a:xfrm rot="19862217">
              <a:off x="2435513" y="4575031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grpSp>
          <p:nvGrpSpPr>
            <p:cNvPr id="46099" name="Group 27"/>
            <p:cNvGrpSpPr>
              <a:grpSpLocks/>
            </p:cNvGrpSpPr>
            <p:nvPr/>
          </p:nvGrpSpPr>
          <p:grpSpPr bwMode="auto">
            <a:xfrm>
              <a:off x="5777201" y="2820843"/>
              <a:ext cx="346075" cy="742950"/>
              <a:chOff x="4180" y="783"/>
              <a:chExt cx="150" cy="307"/>
            </a:xfrm>
          </p:grpSpPr>
          <p:sp>
            <p:nvSpPr>
              <p:cNvPr id="46119" name="AutoShape 2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0" name="Rectangle 2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1" name="Rectangle 3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2" name="AutoShape 3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3" name="Line 3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4" name="Line 3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5" name="Rectangle 3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6" name="Rectangle 3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100" name="Group 36"/>
            <p:cNvGrpSpPr>
              <a:grpSpLocks/>
            </p:cNvGrpSpPr>
            <p:nvPr/>
          </p:nvGrpSpPr>
          <p:grpSpPr bwMode="auto">
            <a:xfrm>
              <a:off x="5777201" y="4725843"/>
              <a:ext cx="346075" cy="742950"/>
              <a:chOff x="4180" y="783"/>
              <a:chExt cx="150" cy="307"/>
            </a:xfrm>
          </p:grpSpPr>
          <p:sp>
            <p:nvSpPr>
              <p:cNvPr id="46111" name="AutoShape 3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2" name="Rectangle 3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3" name="Rectangle 3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4" name="AutoShape 4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5" name="Line 4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6" name="Line 4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7" name="Rectangle 4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8" name="Rectangle 4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101" name="Line 45"/>
            <p:cNvSpPr>
              <a:spLocks noChangeShapeType="1"/>
            </p:cNvSpPr>
            <p:nvPr/>
          </p:nvSpPr>
          <p:spPr bwMode="auto">
            <a:xfrm flipV="1">
              <a:off x="4296063" y="3151043"/>
              <a:ext cx="1401763" cy="7604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Line 46"/>
            <p:cNvSpPr>
              <a:spLocks noChangeShapeType="1"/>
            </p:cNvSpPr>
            <p:nvPr/>
          </p:nvSpPr>
          <p:spPr bwMode="auto">
            <a:xfrm flipH="1">
              <a:off x="4346863" y="3238356"/>
              <a:ext cx="1403350" cy="7858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Text Box 47"/>
            <p:cNvSpPr txBox="1">
              <a:spLocks noChangeArrowheads="1"/>
            </p:cNvSpPr>
            <p:nvPr/>
          </p:nvSpPr>
          <p:spPr bwMode="auto">
            <a:xfrm rot="19907361">
              <a:off x="4162713" y="3255818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4" name="Text Box 48"/>
            <p:cNvSpPr txBox="1">
              <a:spLocks noChangeArrowheads="1"/>
            </p:cNvSpPr>
            <p:nvPr/>
          </p:nvSpPr>
          <p:spPr bwMode="auto">
            <a:xfrm rot="19862217">
              <a:off x="4369088" y="3574906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5" name="Line 49"/>
            <p:cNvSpPr>
              <a:spLocks noChangeShapeType="1"/>
            </p:cNvSpPr>
            <p:nvPr/>
          </p:nvSpPr>
          <p:spPr bwMode="auto">
            <a:xfrm>
              <a:off x="4254788" y="4314681"/>
              <a:ext cx="1428750" cy="668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Line 50"/>
            <p:cNvSpPr>
              <a:spLocks noChangeShapeType="1"/>
            </p:cNvSpPr>
            <p:nvPr/>
          </p:nvSpPr>
          <p:spPr bwMode="auto">
            <a:xfrm flipH="1" flipV="1">
              <a:off x="4292888" y="4454381"/>
              <a:ext cx="1350963" cy="6270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Text Box 51"/>
            <p:cNvSpPr txBox="1">
              <a:spLocks noChangeArrowheads="1"/>
            </p:cNvSpPr>
            <p:nvPr/>
          </p:nvSpPr>
          <p:spPr bwMode="auto">
            <a:xfrm rot="1422049">
              <a:off x="4337338" y="4365481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8" name="Text Box 52"/>
            <p:cNvSpPr txBox="1">
              <a:spLocks noChangeArrowheads="1"/>
            </p:cNvSpPr>
            <p:nvPr/>
          </p:nvSpPr>
          <p:spPr bwMode="auto">
            <a:xfrm rot="1411598">
              <a:off x="4153188" y="4732193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9" name="Text Box 53"/>
            <p:cNvSpPr txBox="1">
              <a:spLocks noChangeArrowheads="1"/>
            </p:cNvSpPr>
            <p:nvPr/>
          </p:nvSpPr>
          <p:spPr bwMode="auto">
            <a:xfrm>
              <a:off x="5488276" y="5521181"/>
              <a:ext cx="800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origin 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10" name="Text Box 54"/>
            <p:cNvSpPr txBox="1">
              <a:spLocks noChangeArrowheads="1"/>
            </p:cNvSpPr>
            <p:nvPr/>
          </p:nvSpPr>
          <p:spPr bwMode="auto">
            <a:xfrm>
              <a:off x="5516851" y="2187431"/>
              <a:ext cx="800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origin 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FA03F0-EC57-C349-B495-635BF003C2F7}" type="slidenum">
              <a:rPr lang="en-US" altLang="x-none" sz="1400">
                <a:solidFill>
                  <a:srgbClr val="000000"/>
                </a:solidFill>
              </a:rPr>
              <a:pPr/>
              <a:t>37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Two Types of Proxies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373188"/>
            <a:ext cx="7088187" cy="54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2874963" y="160338"/>
            <a:ext cx="6126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/>
              <a:t>http://www.celinio.net/techblog/?p=1027</a:t>
            </a:r>
          </a:p>
        </p:txBody>
      </p:sp>
      <p:sp>
        <p:nvSpPr>
          <p:cNvPr id="2" name="Rectangle 1"/>
          <p:cNvSpPr/>
          <p:nvPr/>
        </p:nvSpPr>
        <p:spPr>
          <a:xfrm>
            <a:off x="-77499" y="3470702"/>
            <a:ext cx="17456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x-none" sz="2000" dirty="0"/>
              <a:t>Typically </a:t>
            </a:r>
            <a:br>
              <a:rPr lang="en-US" altLang="x-none" sz="2000" dirty="0"/>
            </a:br>
            <a:r>
              <a:rPr lang="en-US" altLang="x-none" sz="2000" dirty="0"/>
              <a:t>in the same network as</a:t>
            </a:r>
            <a:br>
              <a:rPr lang="en-US" altLang="x-none" sz="2000" dirty="0"/>
            </a:br>
            <a:r>
              <a:rPr lang="en-US" altLang="x-none" sz="2000" dirty="0"/>
              <a:t>the client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065820" y="3829340"/>
            <a:ext cx="22444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x-none" sz="1600"/>
              <a:t>Typically in the same network as the server</a:t>
            </a:r>
            <a:endParaRPr lang="en-US" altLang="x-none" sz="1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0C25A3D-0C9A-FF42-A781-4777F2A0B701}" type="slidenum">
              <a:rPr lang="en-US" altLang="x-none" sz="1400">
                <a:solidFill>
                  <a:srgbClr val="000000"/>
                </a:solidFill>
              </a:rPr>
              <a:pPr/>
              <a:t>38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0178" name="Line 2"/>
          <p:cNvSpPr>
            <a:spLocks noChangeShapeType="1"/>
          </p:cNvSpPr>
          <p:nvPr/>
        </p:nvSpPr>
        <p:spPr bwMode="auto">
          <a:xfrm>
            <a:off x="5067300" y="2076450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Benefits of Forward Proxy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Assume:</a:t>
            </a:r>
            <a:r>
              <a:rPr lang="en-US" altLang="x-none" sz="2400" dirty="0">
                <a:ea typeface="ＭＳ Ｐゴシック" charset="-128"/>
              </a:rPr>
              <a:t> cache is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close</a:t>
            </a:r>
            <a:r>
              <a:rPr lang="ja-JP" altLang="en-US" sz="2400" dirty="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to client (e.g., in same network)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smaller response time: cache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closer</a:t>
            </a:r>
            <a:r>
              <a:rPr lang="ja-JP" altLang="en-US" sz="2400" dirty="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to client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decrease traffic to distant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link out of institutional/local ISP network often is bottleneck  </a:t>
            </a:r>
          </a:p>
        </p:txBody>
      </p:sp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4878388" y="1698625"/>
            <a:ext cx="184150" cy="542925"/>
            <a:chOff x="4180" y="783"/>
            <a:chExt cx="150" cy="307"/>
          </a:xfrm>
        </p:grpSpPr>
        <p:sp>
          <p:nvSpPr>
            <p:cNvPr id="50281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2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3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4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5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6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7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8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2" name="Group 14"/>
          <p:cNvGrpSpPr>
            <a:grpSpLocks/>
          </p:cNvGrpSpPr>
          <p:nvPr/>
        </p:nvGrpSpPr>
        <p:grpSpPr bwMode="auto">
          <a:xfrm>
            <a:off x="5802313" y="1155700"/>
            <a:ext cx="184150" cy="542925"/>
            <a:chOff x="4180" y="783"/>
            <a:chExt cx="150" cy="307"/>
          </a:xfrm>
        </p:grpSpPr>
        <p:sp>
          <p:nvSpPr>
            <p:cNvPr id="50273" name="AutoShape 1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4" name="Rectangle 1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5" name="Rectangle 1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6" name="AutoShape 1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7" name="Line 1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8" name="Line 2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9" name="Rectangle 2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0" name="Rectangle 2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3" name="Group 23"/>
          <p:cNvGrpSpPr>
            <a:grpSpLocks/>
          </p:cNvGrpSpPr>
          <p:nvPr/>
        </p:nvGrpSpPr>
        <p:grpSpPr bwMode="auto">
          <a:xfrm>
            <a:off x="6478588" y="1184275"/>
            <a:ext cx="184150" cy="542925"/>
            <a:chOff x="4180" y="783"/>
            <a:chExt cx="150" cy="307"/>
          </a:xfrm>
        </p:grpSpPr>
        <p:sp>
          <p:nvSpPr>
            <p:cNvPr id="50265" name="AutoShape 2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6" name="Rectangle 2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7" name="Rectangle 2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8" name="AutoShape 2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9" name="Line 2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0" name="Line 2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1" name="Rectangle 3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2" name="Rectangle 3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4" name="Group 32"/>
          <p:cNvGrpSpPr>
            <a:grpSpLocks/>
          </p:cNvGrpSpPr>
          <p:nvPr/>
        </p:nvGrpSpPr>
        <p:grpSpPr bwMode="auto">
          <a:xfrm>
            <a:off x="7059613" y="1365250"/>
            <a:ext cx="184150" cy="542925"/>
            <a:chOff x="4180" y="783"/>
            <a:chExt cx="150" cy="307"/>
          </a:xfrm>
        </p:grpSpPr>
        <p:sp>
          <p:nvSpPr>
            <p:cNvPr id="50257" name="AutoShape 3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8" name="Rectangle 3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9" name="Rectangle 3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0" name="AutoShape 3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1" name="Line 3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62" name="Line 3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63" name="Rectangle 3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4" name="Rectangle 4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5" name="Group 41"/>
          <p:cNvGrpSpPr>
            <a:grpSpLocks/>
          </p:cNvGrpSpPr>
          <p:nvPr/>
        </p:nvGrpSpPr>
        <p:grpSpPr bwMode="auto">
          <a:xfrm>
            <a:off x="7373938" y="2155825"/>
            <a:ext cx="184150" cy="542925"/>
            <a:chOff x="4180" y="783"/>
            <a:chExt cx="150" cy="307"/>
          </a:xfrm>
        </p:grpSpPr>
        <p:sp>
          <p:nvSpPr>
            <p:cNvPr id="50249" name="AutoShape 4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0" name="Rectangle 4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1" name="Rectangle 4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2" name="AutoShape 4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3" name="Line 4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4" name="Line 4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5" name="Rectangle 4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6" name="Rectangle 4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50186" name="Text Box 50"/>
          <p:cNvSpPr txBox="1">
            <a:spLocks noChangeArrowheads="1"/>
          </p:cNvSpPr>
          <p:nvPr/>
        </p:nvSpPr>
        <p:spPr bwMode="auto">
          <a:xfrm>
            <a:off x="7600950" y="1208088"/>
            <a:ext cx="1079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origin</a:t>
            </a:r>
          </a:p>
          <a:p>
            <a:pPr algn="r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servers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50187" name="Line 51"/>
          <p:cNvSpPr>
            <a:spLocks noChangeShapeType="1"/>
          </p:cNvSpPr>
          <p:nvPr/>
        </p:nvSpPr>
        <p:spPr bwMode="auto">
          <a:xfrm>
            <a:off x="5876925" y="1695450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52"/>
          <p:cNvSpPr>
            <a:spLocks noChangeShapeType="1"/>
          </p:cNvSpPr>
          <p:nvPr/>
        </p:nvSpPr>
        <p:spPr bwMode="auto">
          <a:xfrm flipH="1">
            <a:off x="6505575" y="1733550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53"/>
          <p:cNvSpPr>
            <a:spLocks noChangeShapeType="1"/>
          </p:cNvSpPr>
          <p:nvPr/>
        </p:nvSpPr>
        <p:spPr bwMode="auto">
          <a:xfrm flipH="1">
            <a:off x="6962775" y="1895475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54"/>
          <p:cNvSpPr>
            <a:spLocks noChangeShapeType="1"/>
          </p:cNvSpPr>
          <p:nvPr/>
        </p:nvSpPr>
        <p:spPr bwMode="auto">
          <a:xfrm flipH="1" flipV="1">
            <a:off x="7124700" y="2657475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Freeform 55"/>
          <p:cNvSpPr>
            <a:spLocks/>
          </p:cNvSpPr>
          <p:nvPr/>
        </p:nvSpPr>
        <p:spPr bwMode="auto">
          <a:xfrm>
            <a:off x="5162550" y="1689100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92" name="Group 56"/>
          <p:cNvGrpSpPr>
            <a:grpSpLocks/>
          </p:cNvGrpSpPr>
          <p:nvPr/>
        </p:nvGrpSpPr>
        <p:grpSpPr bwMode="auto">
          <a:xfrm>
            <a:off x="6145213" y="2890838"/>
            <a:ext cx="501650" cy="233362"/>
            <a:chOff x="3600" y="219"/>
            <a:chExt cx="360" cy="175"/>
          </a:xfrm>
        </p:grpSpPr>
        <p:sp>
          <p:nvSpPr>
            <p:cNvPr id="50236" name="Oval 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37" name="Line 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8" name="Line 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9" name="Rectangle 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40" name="Oval 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grpSp>
          <p:nvGrpSpPr>
            <p:cNvPr id="50241" name="Group 6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0246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7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8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242" name="Group 6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0243" name="Line 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4" name="Line 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5" name="Line 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0193" name="Text Box 70"/>
          <p:cNvSpPr txBox="1">
            <a:spLocks noChangeArrowheads="1"/>
          </p:cNvSpPr>
          <p:nvPr/>
        </p:nvSpPr>
        <p:spPr bwMode="auto">
          <a:xfrm>
            <a:off x="5595938" y="1998663"/>
            <a:ext cx="1079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public</a:t>
            </a:r>
          </a:p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 Internet</a:t>
            </a:r>
            <a:endParaRPr lang="en-US" altLang="x-none">
              <a:solidFill>
                <a:srgbClr val="3333CC"/>
              </a:solidFill>
            </a:endParaRPr>
          </a:p>
        </p:txBody>
      </p:sp>
      <p:sp>
        <p:nvSpPr>
          <p:cNvPr id="50194" name="Freeform 71"/>
          <p:cNvSpPr>
            <a:spLocks/>
          </p:cNvSpPr>
          <p:nvPr/>
        </p:nvSpPr>
        <p:spPr bwMode="auto">
          <a:xfrm>
            <a:off x="4732338" y="4059238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195" name="Object 72"/>
          <p:cNvGraphicFramePr>
            <a:graphicFrameLocks noChangeAspect="1"/>
          </p:cNvGraphicFramePr>
          <p:nvPr/>
        </p:nvGraphicFramePr>
        <p:xfrm>
          <a:off x="4979988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69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73"/>
          <p:cNvGraphicFramePr>
            <a:graphicFrameLocks noChangeAspect="1"/>
          </p:cNvGraphicFramePr>
          <p:nvPr/>
        </p:nvGraphicFramePr>
        <p:xfrm>
          <a:off x="548481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70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74"/>
          <p:cNvGraphicFramePr>
            <a:graphicFrameLocks noChangeAspect="1"/>
          </p:cNvGraphicFramePr>
          <p:nvPr/>
        </p:nvGraphicFramePr>
        <p:xfrm>
          <a:off x="6018213" y="4794250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71" name="Clip" r:id="rId7" imgW="1307079" imgH="1083682" progId="MS_ClipArt_Gallery.2">
                  <p:embed/>
                </p:oleObj>
              </mc:Choice>
              <mc:Fallback>
                <p:oleObj name="Clip" r:id="rId7" imgW="1307079" imgH="1083682" progId="MS_ClipArt_Gallery.2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4794250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75"/>
          <p:cNvGraphicFramePr>
            <a:graphicFrameLocks noChangeAspect="1"/>
          </p:cNvGraphicFramePr>
          <p:nvPr/>
        </p:nvGraphicFramePr>
        <p:xfrm>
          <a:off x="653256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72" name="Clip" r:id="rId8" imgW="1307079" imgH="1083682" progId="MS_ClipArt_Gallery.2">
                  <p:embed/>
                </p:oleObj>
              </mc:Choice>
              <mc:Fallback>
                <p:oleObj name="Clip" r:id="rId8" imgW="1307079" imgH="1083682" progId="MS_ClipArt_Gallery.2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9" name="Line 76"/>
          <p:cNvSpPr>
            <a:spLocks noChangeShapeType="1"/>
          </p:cNvSpPr>
          <p:nvPr/>
        </p:nvSpPr>
        <p:spPr bwMode="auto">
          <a:xfrm>
            <a:off x="5172075" y="4605338"/>
            <a:ext cx="2205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Line 77"/>
          <p:cNvSpPr>
            <a:spLocks noChangeShapeType="1"/>
          </p:cNvSpPr>
          <p:nvPr/>
        </p:nvSpPr>
        <p:spPr bwMode="auto">
          <a:xfrm>
            <a:off x="5181600" y="4605338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Line 78"/>
          <p:cNvSpPr>
            <a:spLocks noChangeShapeType="1"/>
          </p:cNvSpPr>
          <p:nvPr/>
        </p:nvSpPr>
        <p:spPr bwMode="auto">
          <a:xfrm>
            <a:off x="5691188" y="4614863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Line 79"/>
          <p:cNvSpPr>
            <a:spLocks noChangeShapeType="1"/>
          </p:cNvSpPr>
          <p:nvPr/>
        </p:nvSpPr>
        <p:spPr bwMode="auto">
          <a:xfrm>
            <a:off x="6229350" y="4610100"/>
            <a:ext cx="0" cy="19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Line 80"/>
          <p:cNvSpPr>
            <a:spLocks noChangeShapeType="1"/>
          </p:cNvSpPr>
          <p:nvPr/>
        </p:nvSpPr>
        <p:spPr bwMode="auto">
          <a:xfrm>
            <a:off x="6729413" y="4610100"/>
            <a:ext cx="0" cy="223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Line 81"/>
          <p:cNvSpPr>
            <a:spLocks noChangeShapeType="1"/>
          </p:cNvSpPr>
          <p:nvPr/>
        </p:nvSpPr>
        <p:spPr bwMode="auto">
          <a:xfrm>
            <a:off x="7367588" y="4605338"/>
            <a:ext cx="0" cy="223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205" name="Group 82"/>
          <p:cNvGrpSpPr>
            <a:grpSpLocks/>
          </p:cNvGrpSpPr>
          <p:nvPr/>
        </p:nvGrpSpPr>
        <p:grpSpPr bwMode="auto">
          <a:xfrm>
            <a:off x="7142163" y="4689475"/>
            <a:ext cx="347662" cy="695325"/>
            <a:chOff x="4730" y="2897"/>
            <a:chExt cx="219" cy="438"/>
          </a:xfrm>
        </p:grpSpPr>
        <p:sp>
          <p:nvSpPr>
            <p:cNvPr id="50226" name="Freeform 83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227" name="Group 84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50228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29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0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1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2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3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4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5" name="Rectangle 9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0206" name="Group 93"/>
          <p:cNvGrpSpPr>
            <a:grpSpLocks/>
          </p:cNvGrpSpPr>
          <p:nvPr/>
        </p:nvGrpSpPr>
        <p:grpSpPr bwMode="auto">
          <a:xfrm>
            <a:off x="6145213" y="4181475"/>
            <a:ext cx="501650" cy="233363"/>
            <a:chOff x="3600" y="219"/>
            <a:chExt cx="360" cy="175"/>
          </a:xfrm>
        </p:grpSpPr>
        <p:sp>
          <p:nvSpPr>
            <p:cNvPr id="50213" name="Oval 9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14" name="Line 9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5" name="Line 9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6" name="Rectangle 9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17" name="Oval 9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grpSp>
          <p:nvGrpSpPr>
            <p:cNvPr id="50218" name="Group 9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0223" name="Line 10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4" name="Line 10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5" name="Line 10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219" name="Group 10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0220" name="Line 10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1" name="Line 10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2" name="Line 10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0207" name="Line 107"/>
          <p:cNvSpPr>
            <a:spLocks noChangeShapeType="1"/>
          </p:cNvSpPr>
          <p:nvPr/>
        </p:nvSpPr>
        <p:spPr bwMode="auto">
          <a:xfrm>
            <a:off x="6391275" y="3133725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8" name="Line 108"/>
          <p:cNvSpPr>
            <a:spLocks noChangeShapeType="1"/>
          </p:cNvSpPr>
          <p:nvPr/>
        </p:nvSpPr>
        <p:spPr bwMode="auto">
          <a:xfrm>
            <a:off x="6396038" y="4419600"/>
            <a:ext cx="0" cy="166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9" name="Text Box 109"/>
          <p:cNvSpPr txBox="1">
            <a:spLocks noChangeArrowheads="1"/>
          </p:cNvSpPr>
          <p:nvPr/>
        </p:nvSpPr>
        <p:spPr bwMode="auto">
          <a:xfrm>
            <a:off x="4695825" y="3946525"/>
            <a:ext cx="1325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institutional</a:t>
            </a:r>
          </a:p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network</a:t>
            </a:r>
            <a:endParaRPr lang="en-US" altLang="x-none">
              <a:solidFill>
                <a:srgbClr val="3333CC"/>
              </a:solidFill>
            </a:endParaRPr>
          </a:p>
        </p:txBody>
      </p:sp>
      <p:sp>
        <p:nvSpPr>
          <p:cNvPr id="50210" name="Text Box 110"/>
          <p:cNvSpPr txBox="1">
            <a:spLocks noChangeArrowheads="1"/>
          </p:cNvSpPr>
          <p:nvPr/>
        </p:nvSpPr>
        <p:spPr bwMode="auto">
          <a:xfrm>
            <a:off x="6667500" y="4294188"/>
            <a:ext cx="145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10 Mbps LAN</a:t>
            </a:r>
            <a:endParaRPr lang="en-US" altLang="x-none">
              <a:solidFill>
                <a:srgbClr val="3333CC"/>
              </a:solidFill>
            </a:endParaRPr>
          </a:p>
        </p:txBody>
      </p:sp>
      <p:sp>
        <p:nvSpPr>
          <p:cNvPr id="50211" name="Text Box 111"/>
          <p:cNvSpPr txBox="1">
            <a:spLocks noChangeArrowheads="1"/>
          </p:cNvSpPr>
          <p:nvPr/>
        </p:nvSpPr>
        <p:spPr bwMode="auto">
          <a:xfrm>
            <a:off x="6392863" y="3322638"/>
            <a:ext cx="11953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 dirty="0">
                <a:solidFill>
                  <a:srgbClr val="000000"/>
                </a:solidFill>
                <a:latin typeface="Comic Sans MS" charset="0"/>
              </a:rPr>
              <a:t>1.5 Mbps </a:t>
            </a:r>
          </a:p>
          <a:p>
            <a:pPr algn="l"/>
            <a:r>
              <a:rPr lang="en-US" altLang="x-none" sz="1600" dirty="0">
                <a:solidFill>
                  <a:srgbClr val="000000"/>
                </a:solidFill>
                <a:latin typeface="Comic Sans MS" charset="0"/>
              </a:rPr>
              <a:t>access link</a:t>
            </a:r>
            <a:endParaRPr lang="en-US" altLang="x-none" dirty="0">
              <a:solidFill>
                <a:srgbClr val="3333CC"/>
              </a:solidFill>
            </a:endParaRPr>
          </a:p>
        </p:txBody>
      </p:sp>
      <p:sp>
        <p:nvSpPr>
          <p:cNvPr id="50212" name="Text Box 112"/>
          <p:cNvSpPr txBox="1">
            <a:spLocks noChangeArrowheads="1"/>
          </p:cNvSpPr>
          <p:nvPr/>
        </p:nvSpPr>
        <p:spPr bwMode="auto">
          <a:xfrm>
            <a:off x="6877050" y="5370513"/>
            <a:ext cx="146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institutional</a:t>
            </a:r>
          </a:p>
          <a:p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cache</a:t>
            </a:r>
            <a:endParaRPr lang="en-US" altLang="x-none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56820C-97E9-1945-8E98-AE5AD8AAE9BF}" type="slidenum">
              <a:rPr lang="en-US" altLang="x-none" sz="1400">
                <a:solidFill>
                  <a:srgbClr val="000000"/>
                </a:solidFill>
              </a:rPr>
              <a:pPr/>
              <a:t>39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No Free Lunch: </a:t>
            </a:r>
            <a:r>
              <a:rPr lang="en-US" altLang="zh-CN" sz="2800">
                <a:ea typeface="ＭＳ Ｐゴシック" charset="-128"/>
              </a:rPr>
              <a:t>Problems of </a:t>
            </a:r>
            <a:r>
              <a:rPr lang="en-US" altLang="x-none" sz="2800">
                <a:ea typeface="ＭＳ Ｐゴシック" charset="-128"/>
              </a:rPr>
              <a:t>Web Caching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 major issue of web caching is how to maintain consistency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ways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p</a:t>
            </a:r>
            <a:r>
              <a:rPr lang="en-US" altLang="x-none" dirty="0">
                <a:ea typeface="ＭＳ Ｐゴシック" charset="-128"/>
              </a:rPr>
              <a:t>ull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Web caches periodically pull the web server to see if a document is modified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p</a:t>
            </a:r>
            <a:r>
              <a:rPr lang="en-US" altLang="x-none" dirty="0">
                <a:ea typeface="ＭＳ Ｐゴシック" charset="-128"/>
              </a:rPr>
              <a:t>ush</a:t>
            </a:r>
          </a:p>
          <a:p>
            <a:pPr lvl="2"/>
            <a:r>
              <a:rPr lang="en-US" altLang="zh-CN" dirty="0">
                <a:ea typeface="ＭＳ Ｐゴシック" charset="-128"/>
              </a:rPr>
              <a:t>w</a:t>
            </a:r>
            <a:r>
              <a:rPr lang="en-US" altLang="x-none" dirty="0">
                <a:ea typeface="ＭＳ Ｐゴシック" charset="-128"/>
              </a:rPr>
              <a:t>henever a server gives a copy of a web page to a web cache, they sign a lease with an expiration time; if the web page is modified before the lease, the server notifies the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E78E9F-04FA-9542-BE3D-5AA53313C3E2}" type="slidenum">
              <a:rPr lang="en-US" altLang="x-none" sz="1400">
                <a:solidFill>
                  <a:srgbClr val="000000"/>
                </a:solidFill>
              </a:rPr>
              <a:pPr/>
              <a:t>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228600"/>
            <a:ext cx="82169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FTP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5138" y="1444625"/>
            <a:ext cx="506888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stateful protocol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state established by commands such as</a:t>
            </a:r>
          </a:p>
          <a:p>
            <a:pPr lvl="2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USER/PASS, CWD, TYPE</a:t>
            </a:r>
          </a:p>
          <a:p>
            <a:pPr lvl="2"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Multiple </a:t>
            </a:r>
            <a:r>
              <a:rPr lang="en-US" altLang="x-none" dirty="0">
                <a:ea typeface="ＭＳ Ｐゴシック" charset="-128"/>
              </a:rPr>
              <a:t>TCP connections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 control connection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Data connections</a:t>
            </a:r>
          </a:p>
          <a:p>
            <a:pPr lvl="2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Two approaches: PORT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vs PASV</a:t>
            </a:r>
          </a:p>
          <a:p>
            <a:pPr lvl="2">
              <a:lnSpc>
                <a:spcPct val="90000"/>
              </a:lnSpc>
            </a:pPr>
            <a:r>
              <a:rPr lang="en-US" altLang="x-none" dirty="0" err="1">
                <a:ea typeface="ＭＳ Ｐゴシック" charset="-128"/>
              </a:rPr>
              <a:t>GridFTP</a:t>
            </a:r>
            <a:r>
              <a:rPr lang="en-US" altLang="x-none" dirty="0">
                <a:ea typeface="ＭＳ Ｐゴシック" charset="-128"/>
              </a:rPr>
              <a:t>: concurrent data connections; block data transfer mode</a:t>
            </a:r>
          </a:p>
        </p:txBody>
      </p:sp>
      <p:grpSp>
        <p:nvGrpSpPr>
          <p:cNvPr id="33796" name="Group 7"/>
          <p:cNvGrpSpPr>
            <a:grpSpLocks/>
          </p:cNvGrpSpPr>
          <p:nvPr/>
        </p:nvGrpSpPr>
        <p:grpSpPr bwMode="auto">
          <a:xfrm>
            <a:off x="5100638" y="1762125"/>
            <a:ext cx="4124325" cy="4478338"/>
            <a:chOff x="485775" y="1747838"/>
            <a:chExt cx="4124325" cy="4478337"/>
          </a:xfrm>
        </p:grpSpPr>
        <p:graphicFrame>
          <p:nvGraphicFramePr>
            <p:cNvPr id="33797" name="Object 2"/>
            <p:cNvGraphicFramePr>
              <a:graphicFrameLocks noChangeAspect="1"/>
            </p:cNvGraphicFramePr>
            <p:nvPr/>
          </p:nvGraphicFramePr>
          <p:xfrm>
            <a:off x="563703" y="2892425"/>
            <a:ext cx="781050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06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3379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703" y="2892425"/>
                          <a:ext cx="781050" cy="973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798" name="Group 8"/>
            <p:cNvGrpSpPr>
              <a:grpSpLocks/>
            </p:cNvGrpSpPr>
            <p:nvPr/>
          </p:nvGrpSpPr>
          <p:grpSpPr bwMode="auto">
            <a:xfrm>
              <a:off x="3935413" y="2435225"/>
              <a:ext cx="387350" cy="1508125"/>
              <a:chOff x="4180" y="783"/>
              <a:chExt cx="150" cy="307"/>
            </a:xfrm>
          </p:grpSpPr>
          <p:sp>
            <p:nvSpPr>
              <p:cNvPr id="33814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5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6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7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8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9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0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21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799" name="Text Box 15"/>
            <p:cNvSpPr txBox="1">
              <a:spLocks noChangeArrowheads="1"/>
            </p:cNvSpPr>
            <p:nvPr/>
          </p:nvSpPr>
          <p:spPr bwMode="auto">
            <a:xfrm>
              <a:off x="485775" y="1830388"/>
              <a:ext cx="847725" cy="146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0" name="Text Box 16"/>
            <p:cNvSpPr txBox="1">
              <a:spLocks noChangeArrowheads="1"/>
            </p:cNvSpPr>
            <p:nvPr/>
          </p:nvSpPr>
          <p:spPr bwMode="auto">
            <a:xfrm>
              <a:off x="3654425" y="1747838"/>
              <a:ext cx="955675" cy="146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server</a:t>
              </a:r>
            </a:p>
          </p:txBody>
        </p:sp>
        <p:sp>
          <p:nvSpPr>
            <p:cNvPr id="33801" name="Line 17"/>
            <p:cNvSpPr>
              <a:spLocks noChangeShapeType="1"/>
            </p:cNvSpPr>
            <p:nvPr/>
          </p:nvSpPr>
          <p:spPr bwMode="auto">
            <a:xfrm>
              <a:off x="1333500" y="2830513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Line 18"/>
            <p:cNvSpPr>
              <a:spLocks noChangeShapeType="1"/>
            </p:cNvSpPr>
            <p:nvPr/>
          </p:nvSpPr>
          <p:spPr bwMode="auto">
            <a:xfrm flipV="1">
              <a:off x="1358062" y="4299991"/>
              <a:ext cx="25622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Text Box 20"/>
            <p:cNvSpPr txBox="1">
              <a:spLocks noChangeArrowheads="1"/>
            </p:cNvSpPr>
            <p:nvPr/>
          </p:nvSpPr>
          <p:spPr bwMode="auto">
            <a:xfrm>
              <a:off x="1595438" y="5111750"/>
              <a:ext cx="2409825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 initiates TCP data connection</a:t>
              </a:r>
            </a:p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server:20  clientip:cport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4" name="Text Box 20"/>
            <p:cNvSpPr txBox="1">
              <a:spLocks noChangeArrowheads="1"/>
            </p:cNvSpPr>
            <p:nvPr/>
          </p:nvSpPr>
          <p:spPr bwMode="auto">
            <a:xfrm>
              <a:off x="1458569" y="400515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PORT clientip:cport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05" name="Line 18"/>
            <p:cNvSpPr>
              <a:spLocks noChangeShapeType="1"/>
            </p:cNvSpPr>
            <p:nvPr/>
          </p:nvSpPr>
          <p:spPr bwMode="auto">
            <a:xfrm flipV="1">
              <a:off x="1384300" y="4852988"/>
              <a:ext cx="2562225" cy="20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20"/>
            <p:cNvSpPr txBox="1">
              <a:spLocks noChangeArrowheads="1"/>
            </p:cNvSpPr>
            <p:nvPr/>
          </p:nvSpPr>
          <p:spPr bwMode="auto">
            <a:xfrm>
              <a:off x="1485900" y="4502720"/>
              <a:ext cx="24098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RETR index.html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7" name="Line 17"/>
            <p:cNvSpPr>
              <a:spLocks noChangeShapeType="1"/>
            </p:cNvSpPr>
            <p:nvPr/>
          </p:nvSpPr>
          <p:spPr bwMode="auto">
            <a:xfrm>
              <a:off x="1408113" y="5135563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Text Box 20"/>
            <p:cNvSpPr txBox="1">
              <a:spLocks noChangeArrowheads="1"/>
            </p:cNvSpPr>
            <p:nvPr/>
          </p:nvSpPr>
          <p:spPr bwMode="auto">
            <a:xfrm>
              <a:off x="1397000" y="245586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USER xxx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1360488" y="3394075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Text Box 20"/>
            <p:cNvSpPr txBox="1">
              <a:spLocks noChangeArrowheads="1"/>
            </p:cNvSpPr>
            <p:nvPr/>
          </p:nvSpPr>
          <p:spPr bwMode="auto">
            <a:xfrm>
              <a:off x="1422400" y="302101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PASS xxx 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11" name="Line 17"/>
            <p:cNvSpPr>
              <a:spLocks noChangeShapeType="1"/>
            </p:cNvSpPr>
            <p:nvPr/>
          </p:nvSpPr>
          <p:spPr bwMode="auto">
            <a:xfrm>
              <a:off x="1422400" y="6226175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1420956" y="351652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CWD home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13" name="Line 17"/>
            <p:cNvSpPr>
              <a:spLocks noChangeShapeType="1"/>
            </p:cNvSpPr>
            <p:nvPr/>
          </p:nvSpPr>
          <p:spPr bwMode="auto">
            <a:xfrm>
              <a:off x="1326862" y="3840372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7919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C7FCA2-C709-AF40-8B3D-68392155874D}" type="slidenum">
              <a:rPr lang="en-US" altLang="x-none" sz="1400">
                <a:solidFill>
                  <a:srgbClr val="000000"/>
                </a:solidFill>
              </a:rPr>
              <a:pPr/>
              <a:t>40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374650"/>
            <a:ext cx="8377291" cy="838200"/>
          </a:xfrm>
        </p:spPr>
        <p:txBody>
          <a:bodyPr/>
          <a:lstStyle/>
          <a:p>
            <a:r>
              <a:rPr lang="en-US" altLang="x-none" sz="2800" dirty="0">
                <a:ea typeface="ＭＳ Ｐゴシック" charset="-128"/>
              </a:rPr>
              <a:t>HTTP/1.1: Persistent (</a:t>
            </a:r>
            <a:r>
              <a:rPr lang="en-US" altLang="x-none" sz="2800" dirty="0" err="1">
                <a:ea typeface="ＭＳ Ｐゴシック" charset="-128"/>
              </a:rPr>
              <a:t>keepalive</a:t>
            </a:r>
            <a:r>
              <a:rPr lang="en-US" altLang="x-none" sz="2800" dirty="0">
                <a:ea typeface="ＭＳ Ｐゴシック" charset="-128"/>
              </a:rPr>
              <a:t>/pipelining) HTTP</a:t>
            </a:r>
          </a:p>
        </p:txBody>
      </p:sp>
      <p:sp>
        <p:nvSpPr>
          <p:cNvPr id="6451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6425" y="1482725"/>
            <a:ext cx="7632700" cy="51228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 HTTP/1.0 allows a single request outstanding, while HTTP/1.1 allows request pipelining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O</a:t>
            </a:r>
            <a:r>
              <a:rPr lang="en-US" altLang="x-none" dirty="0">
                <a:ea typeface="ＭＳ Ｐゴシック" charset="-128"/>
              </a:rPr>
              <a:t>n same TCP connection: server parses request, responds, parses new request, 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C</a:t>
            </a:r>
            <a:r>
              <a:rPr lang="en-US" altLang="x-none" dirty="0">
                <a:ea typeface="ＭＳ Ｐゴシック" charset="-128"/>
              </a:rPr>
              <a:t>lient sends requests for all referenced objects as soon as it receives base HTML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Benefit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 F</a:t>
            </a:r>
            <a:r>
              <a:rPr lang="en-US" altLang="x-none" dirty="0">
                <a:ea typeface="ＭＳ Ｐゴシック" charset="-128"/>
              </a:rPr>
              <a:t>ewer RTTs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See Joshua </a:t>
            </a:r>
            <a:r>
              <a:rPr lang="en-US" altLang="x-none" dirty="0" err="1">
                <a:ea typeface="ＭＳ Ｐゴシック" charset="-128"/>
              </a:rPr>
              <a:t>Graessley</a:t>
            </a:r>
            <a:r>
              <a:rPr lang="en-US" altLang="x-none" dirty="0">
                <a:ea typeface="ＭＳ Ｐゴシック" charset="-128"/>
              </a:rPr>
              <a:t> WWDC 2012 talk: 3x within iTunes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B19C22-AD89-DA42-A009-C5A9398334E9}" type="slidenum">
              <a:rPr lang="en-US" altLang="x-none" sz="1400">
                <a:solidFill>
                  <a:srgbClr val="000000"/>
                </a:solidFill>
              </a:rPr>
              <a:pPr/>
              <a:t>41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HTTP/1.0, Keep-Alive, Pipelining</a:t>
            </a:r>
            <a:endParaRPr lang="en-US" altLang="x-none" sz="4400">
              <a:ea typeface="ＭＳ Ｐゴシック" charset="-128"/>
            </a:endParaRPr>
          </a:p>
        </p:txBody>
      </p:sp>
      <p:pic>
        <p:nvPicPr>
          <p:cNvPr id="5837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457325"/>
            <a:ext cx="374015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09700"/>
            <a:ext cx="3059113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4240213"/>
            <a:ext cx="3265488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1474788" y="6456363"/>
            <a:ext cx="715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400" i="1"/>
              <a:t>Source: http://chimera.labs.oreilly.com/books/1230000000545/ch11.html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7591926" y="4051364"/>
            <a:ext cx="1440949" cy="612648"/>
          </a:xfrm>
          <a:prstGeom prst="wedgeRectCallout">
            <a:avLst>
              <a:gd name="adj1" fmla="val -57572"/>
              <a:gd name="adj2" fmla="val 1960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Is this the best </a:t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we can 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2D5B780-4ACE-B141-B74C-62CAFC73AD23}" type="slidenum">
              <a:rPr lang="en-US" altLang="x-none" sz="1400">
                <a:solidFill>
                  <a:srgbClr val="000000"/>
                </a:solidFill>
              </a:rPr>
              <a:pPr/>
              <a:t>42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8428037" cy="8382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HTTP/2 Basic Idea: 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Remove Head-of-Line Blocking in HTTP/1.1</a:t>
            </a:r>
            <a:endParaRPr lang="en-US" altLang="x-none" sz="4400" dirty="0">
              <a:ea typeface="ＭＳ Ｐゴシック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570110"/>
            <a:ext cx="7358062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8"/>
          <p:cNvSpPr>
            <a:spLocks noChangeArrowheads="1"/>
          </p:cNvSpPr>
          <p:nvPr/>
        </p:nvSpPr>
        <p:spPr bwMode="auto">
          <a:xfrm>
            <a:off x="0" y="6550025"/>
            <a:ext cx="7158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 i="1" dirty="0"/>
              <a:t>Source: http://</a:t>
            </a:r>
            <a:r>
              <a:rPr lang="en-US" altLang="x-none" sz="1400" i="1" dirty="0" err="1"/>
              <a:t>chimera.labs.oreilly.com</a:t>
            </a:r>
            <a:r>
              <a:rPr lang="en-US" altLang="x-none" sz="1400" i="1" dirty="0"/>
              <a:t>/books/1230000000545/ch11.html</a:t>
            </a:r>
          </a:p>
        </p:txBody>
      </p:sp>
      <p:sp>
        <p:nvSpPr>
          <p:cNvPr id="2" name="Rectangle 1"/>
          <p:cNvSpPr/>
          <p:nvPr/>
        </p:nvSpPr>
        <p:spPr>
          <a:xfrm>
            <a:off x="407975" y="6088360"/>
            <a:ext cx="4919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Demo: https://http2.akamai.com/demo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6179127" y="1577902"/>
            <a:ext cx="2853747" cy="1336259"/>
          </a:xfrm>
          <a:prstGeom prst="wedgeRectCallout">
            <a:avLst>
              <a:gd name="adj1" fmla="val -63818"/>
              <a:gd name="adj2" fmla="val 1587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Data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flows for sequential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 </a:t>
            </a:r>
            <a:b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parallel: two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requests must be 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concurrent.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EEC00EF-D562-AF44-9084-E754DC4E09A7}" type="slidenum">
              <a:rPr lang="en-US" altLang="x-none" sz="1400">
                <a:solidFill>
                  <a:srgbClr val="000000"/>
                </a:solidFill>
              </a:rPr>
              <a:pPr/>
              <a:t>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533400" y="228600"/>
            <a:ext cx="80454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HTTP Request Message: General Format</a:t>
            </a:r>
            <a:endParaRPr lang="en-US" sz="4000" u="sng" dirty="0">
              <a:solidFill>
                <a:srgbClr val="3333CC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pic>
        <p:nvPicPr>
          <p:cNvPr id="52227" name="Picture 3" descr="HTTP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2435225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dirty="0">
                <a:solidFill>
                  <a:srgbClr val="000000"/>
                </a:solidFill>
              </a:rPr>
              <a:t>ASCII (human-readable format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)</a:t>
            </a:r>
            <a:endParaRPr lang="en-US" altLang="x-none" sz="28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7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E3EED96-DD07-9949-87CC-118138C20C73}" type="slidenum">
              <a:rPr lang="en-US" altLang="x-none" sz="1400">
                <a:solidFill>
                  <a:srgbClr val="000000"/>
                </a:solidFill>
              </a:rPr>
              <a:pPr/>
              <a:t>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1215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Trying out HTTP (client side) for yourself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590675"/>
            <a:ext cx="8096250" cy="46672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>
                <a:ea typeface="ＭＳ Ｐゴシック" charset="-128"/>
              </a:rPr>
              <a:t>1. Telnet to your favorite Web server:</a:t>
            </a:r>
          </a:p>
          <a:p>
            <a:pPr lvl="2">
              <a:buFontTx/>
              <a:buNone/>
            </a:pPr>
            <a:endParaRPr lang="en-US" altLang="x-none" sz="1800">
              <a:ea typeface="ＭＳ Ｐゴシック" charset="-128"/>
            </a:endParaRP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4064000" y="2155825"/>
            <a:ext cx="476284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Opens TCP connection to port 80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(default http server port) at </a:t>
            </a:r>
            <a:r>
              <a:rPr lang="en-US" altLang="zh-CN" sz="1800" dirty="0" err="1">
                <a:solidFill>
                  <a:srgbClr val="000000"/>
                </a:solidFill>
                <a:latin typeface="Comic Sans MS" charset="0"/>
              </a:rPr>
              <a:t>qiaoxiang.me</a:t>
            </a: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.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Anything typed in sent 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to port 80 at </a:t>
            </a:r>
            <a:r>
              <a:rPr lang="en-US" altLang="zh-CN" sz="1800" dirty="0" err="1">
                <a:solidFill>
                  <a:srgbClr val="000000"/>
                </a:solidFill>
                <a:latin typeface="Comic Sans MS" charset="0"/>
              </a:rPr>
              <a:t>qiaoxiang.me</a:t>
            </a:r>
            <a:endParaRPr lang="en-US" altLang="x-none" sz="18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677230" y="2190750"/>
            <a:ext cx="32175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b="1" dirty="0">
                <a:solidFill>
                  <a:srgbClr val="FF0000"/>
                </a:solidFill>
                <a:latin typeface="Courier New" charset="0"/>
              </a:rPr>
              <a:t>telnet </a:t>
            </a:r>
            <a:r>
              <a:rPr lang="en-US" altLang="x-none" sz="1800" b="1" dirty="0" err="1">
                <a:solidFill>
                  <a:srgbClr val="FF0000"/>
                </a:solidFill>
                <a:latin typeface="Courier New" charset="0"/>
              </a:rPr>
              <a:t>qi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</a:rPr>
              <a:t>aoxiang.me</a:t>
            </a:r>
            <a:r>
              <a:rPr lang="en-US" altLang="x-none" sz="1800" b="1" dirty="0">
                <a:solidFill>
                  <a:srgbClr val="FF0000"/>
                </a:solidFill>
                <a:latin typeface="Courier New" charset="0"/>
              </a:rPr>
              <a:t> 80</a:t>
            </a:r>
            <a:endParaRPr lang="en-US" altLang="x-none" sz="2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361950" y="3600450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>
                <a:solidFill>
                  <a:srgbClr val="000000"/>
                </a:solidFill>
              </a:rPr>
              <a:t>2. Type in a GET http request:</a:t>
            </a:r>
          </a:p>
          <a:p>
            <a:pPr lvl="2" algn="l">
              <a:spcBef>
                <a:spcPct val="20000"/>
              </a:spcBef>
            </a:pP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54279" name="Text Box 8"/>
          <p:cNvSpPr txBox="1">
            <a:spLocks noChangeArrowheads="1"/>
          </p:cNvSpPr>
          <p:nvPr/>
        </p:nvSpPr>
        <p:spPr bwMode="auto">
          <a:xfrm>
            <a:off x="892175" y="4202113"/>
            <a:ext cx="3117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 dirty="0">
                <a:solidFill>
                  <a:srgbClr val="FF0000"/>
                </a:solidFill>
                <a:latin typeface="Courier New" charset="0"/>
              </a:rPr>
              <a:t>GET /</a:t>
            </a:r>
            <a:r>
              <a:rPr lang="en-US" altLang="x-none" sz="1600" b="1" dirty="0" err="1">
                <a:solidFill>
                  <a:srgbClr val="FF0000"/>
                </a:solidFill>
                <a:latin typeface="Courier New" charset="0"/>
              </a:rPr>
              <a:t>index.html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</a:rPr>
              <a:t> HTTP/1.0</a:t>
            </a:r>
            <a:endParaRPr lang="en-US" altLang="x-none" sz="2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0" name="Text Box 11"/>
          <p:cNvSpPr txBox="1">
            <a:spLocks noChangeArrowheads="1"/>
          </p:cNvSpPr>
          <p:nvPr/>
        </p:nvSpPr>
        <p:spPr bwMode="auto">
          <a:xfrm>
            <a:off x="4848225" y="4098925"/>
            <a:ext cx="33067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By typing this in (hit carriage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return </a:t>
            </a:r>
            <a:r>
              <a:rPr lang="en-US" altLang="x-none" sz="1800" dirty="0">
                <a:solidFill>
                  <a:srgbClr val="FF0000"/>
                </a:solidFill>
                <a:latin typeface="Comic Sans MS" charset="0"/>
              </a:rPr>
              <a:t>twice</a:t>
            </a: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), you send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this minimal (but complete) 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GET request to http server</a:t>
            </a:r>
          </a:p>
        </p:txBody>
      </p:sp>
      <p:sp>
        <p:nvSpPr>
          <p:cNvPr id="54281" name="Freeform 12"/>
          <p:cNvSpPr>
            <a:spLocks/>
          </p:cNvSpPr>
          <p:nvPr/>
        </p:nvSpPr>
        <p:spPr bwMode="auto">
          <a:xfrm>
            <a:off x="4111625" y="2162175"/>
            <a:ext cx="247650" cy="1181100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Freeform 13"/>
          <p:cNvSpPr>
            <a:spLocks/>
          </p:cNvSpPr>
          <p:nvPr/>
        </p:nvSpPr>
        <p:spPr bwMode="auto">
          <a:xfrm>
            <a:off x="4829175" y="4067175"/>
            <a:ext cx="257175" cy="1190625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Rectangle 14"/>
          <p:cNvSpPr>
            <a:spLocks noChangeArrowheads="1"/>
          </p:cNvSpPr>
          <p:nvPr/>
        </p:nvSpPr>
        <p:spPr bwMode="auto">
          <a:xfrm>
            <a:off x="361950" y="5429250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dirty="0">
                <a:solidFill>
                  <a:srgbClr val="000000"/>
                </a:solidFill>
              </a:rPr>
              <a:t>3. Look at response message sent by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the </a:t>
            </a:r>
            <a:r>
              <a:rPr lang="en-US" altLang="x-none" dirty="0">
                <a:solidFill>
                  <a:srgbClr val="000000"/>
                </a:solidFill>
              </a:rPr>
              <a:t>http server.</a:t>
            </a:r>
          </a:p>
        </p:txBody>
      </p:sp>
    </p:spTree>
    <p:extLst>
      <p:ext uri="{BB962C8B-B14F-4D97-AF65-F5344CB8AC3E}">
        <p14:creationId xmlns:p14="http://schemas.microsoft.com/office/powerpoint/2010/main" val="88886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791E68D-9130-434E-96C6-04D609E73ABC}" type="slidenum">
              <a:rPr lang="en-US" altLang="x-none" sz="1400">
                <a:solidFill>
                  <a:srgbClr val="000000"/>
                </a:solidFill>
              </a:rPr>
              <a:pPr/>
              <a:t>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1750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Trying out HTTP (client side) for yourself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Try telnet GET on </a:t>
            </a:r>
            <a:r>
              <a:rPr lang="en-US" altLang="zh-CN" dirty="0">
                <a:ea typeface="宋体" charset="-122"/>
                <a:hlinkClick r:id="rId3"/>
              </a:rPr>
              <a:t>www.xmu.edu.cn</a:t>
            </a:r>
            <a:endParaRPr lang="en-US" altLang="x-none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86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23ED5F3-A7CE-2442-862A-613F799D46B6}" type="slidenum">
              <a:rPr lang="en-US" altLang="x-none" sz="1400">
                <a:solidFill>
                  <a:srgbClr val="000000"/>
                </a:solidFill>
              </a:rPr>
              <a:pPr/>
              <a:t>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228600"/>
            <a:ext cx="837565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HTTP </a:t>
            </a:r>
            <a:r>
              <a:rPr lang="en-US" altLang="zh-CN" sz="3600">
                <a:ea typeface="宋体" charset="-122"/>
              </a:rPr>
              <a:t>Request</a:t>
            </a:r>
            <a:r>
              <a:rPr lang="en-US" altLang="x-none" sz="3600">
                <a:ea typeface="ＭＳ Ｐゴシック" charset="-128"/>
              </a:rPr>
              <a:t> Message</a:t>
            </a:r>
            <a:r>
              <a:rPr lang="en-US" altLang="zh-CN" sz="3600">
                <a:ea typeface="宋体" charset="-122"/>
              </a:rPr>
              <a:t> Example: GET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662238" y="2659063"/>
            <a:ext cx="6494462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GET /somedir/page.html HTTP/1.0</a:t>
            </a:r>
            <a:br>
              <a:rPr lang="en-US" altLang="x-none" sz="2000" b="1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Host: </a:t>
            </a:r>
            <a:r>
              <a:rPr lang="en-US" altLang="x-none" sz="2000" b="1">
                <a:solidFill>
                  <a:srgbClr val="000000"/>
                </a:solidFill>
                <a:latin typeface="Courier New" charset="0"/>
                <a:hlinkClick r:id="rId3"/>
              </a:rPr>
              <a:t>www.somechool.edu</a:t>
            </a:r>
            <a:br>
              <a:rPr lang="en-US" altLang="x-none" sz="2000" b="1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Connection: close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User-agent: Mozilla/4.0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Accept: text/html, image/gif, image/jpeg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Accept-language: en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  <a:p>
            <a:pPr algn="l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(extra carriage return, line feed)</a:t>
            </a:r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 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-125413" y="1624013"/>
            <a:ext cx="26495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request line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(GET, POST,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HEAD, PUT, </a:t>
            </a:r>
            <a:br>
              <a:rPr lang="en-US" altLang="x-none" sz="2000">
                <a:solidFill>
                  <a:srgbClr val="3333CC"/>
                </a:solidFill>
                <a:latin typeface="Comic Sans MS" charset="0"/>
              </a:rPr>
            </a:br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DELETE, </a:t>
            </a:r>
            <a:br>
              <a:rPr lang="en-US" altLang="x-none" sz="2000">
                <a:solidFill>
                  <a:srgbClr val="3333CC"/>
                </a:solidFill>
                <a:latin typeface="Comic Sans MS" charset="0"/>
              </a:rPr>
            </a:br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TRACE … commands)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1809750" y="2528888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Freeform 6"/>
          <p:cNvSpPr>
            <a:spLocks/>
          </p:cNvSpPr>
          <p:nvPr/>
        </p:nvSpPr>
        <p:spPr bwMode="auto">
          <a:xfrm>
            <a:off x="2703513" y="3044825"/>
            <a:ext cx="249237" cy="1428750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709738" y="3470275"/>
            <a:ext cx="1011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header</a:t>
            </a:r>
          </a:p>
          <a:p>
            <a:pPr algn="r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 lines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1933575" y="4795838"/>
            <a:ext cx="793750" cy="279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220663" y="4422775"/>
            <a:ext cx="21780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Carriage return,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line feed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indicates end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of message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340100" y="1463675"/>
            <a:ext cx="5438775" cy="1636713"/>
            <a:chOff x="3340693" y="1463261"/>
            <a:chExt cx="5437940" cy="1637499"/>
          </a:xfrm>
        </p:grpSpPr>
        <p:sp>
          <p:nvSpPr>
            <p:cNvPr id="58385" name="Text Box 4"/>
            <p:cNvSpPr txBox="1">
              <a:spLocks noChangeArrowheads="1"/>
            </p:cNvSpPr>
            <p:nvPr/>
          </p:nvSpPr>
          <p:spPr bwMode="auto">
            <a:xfrm>
              <a:off x="5657216" y="1463261"/>
              <a:ext cx="31214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3333CC"/>
                  </a:solidFill>
                  <a:latin typeface="Comic Sans MS" charset="0"/>
                </a:rPr>
                <a:t>Virtual host multiplexing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58386" name="Line 5"/>
            <p:cNvSpPr>
              <a:spLocks noChangeShapeType="1"/>
            </p:cNvSpPr>
            <p:nvPr/>
          </p:nvSpPr>
          <p:spPr bwMode="auto">
            <a:xfrm flipH="1">
              <a:off x="3340693" y="1811702"/>
              <a:ext cx="2534186" cy="128905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697538" y="4256088"/>
            <a:ext cx="2894012" cy="1558925"/>
            <a:chOff x="5590842" y="305276"/>
            <a:chExt cx="2893620" cy="1558095"/>
          </a:xfrm>
        </p:grpSpPr>
        <p:sp>
          <p:nvSpPr>
            <p:cNvPr id="58383" name="Text Box 4"/>
            <p:cNvSpPr txBox="1">
              <a:spLocks noChangeArrowheads="1"/>
            </p:cNvSpPr>
            <p:nvPr/>
          </p:nvSpPr>
          <p:spPr bwMode="auto">
            <a:xfrm>
              <a:off x="5951397" y="1463261"/>
              <a:ext cx="25330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3333CC"/>
                  </a:solidFill>
                  <a:latin typeface="Comic Sans MS" charset="0"/>
                </a:rPr>
                <a:t>Content negotiation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58384" name="Line 5"/>
            <p:cNvSpPr>
              <a:spLocks noChangeShapeType="1"/>
            </p:cNvSpPr>
            <p:nvPr/>
          </p:nvSpPr>
          <p:spPr bwMode="auto">
            <a:xfrm flipH="1" flipV="1">
              <a:off x="5590842" y="305276"/>
              <a:ext cx="686445" cy="129293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434013" y="3255963"/>
            <a:ext cx="3819525" cy="400050"/>
            <a:chOff x="4603269" y="1463261"/>
            <a:chExt cx="3819359" cy="400110"/>
          </a:xfrm>
        </p:grpSpPr>
        <p:sp>
          <p:nvSpPr>
            <p:cNvPr id="58381" name="Text Box 4"/>
            <p:cNvSpPr txBox="1">
              <a:spLocks noChangeArrowheads="1"/>
            </p:cNvSpPr>
            <p:nvPr/>
          </p:nvSpPr>
          <p:spPr bwMode="auto">
            <a:xfrm>
              <a:off x="5401774" y="1463261"/>
              <a:ext cx="30208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3333CC"/>
                  </a:solidFill>
                  <a:latin typeface="Comic Sans MS" charset="0"/>
                </a:rPr>
                <a:t>Connection management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58382" name="Line 5"/>
            <p:cNvSpPr>
              <a:spLocks noChangeShapeType="1"/>
            </p:cNvSpPr>
            <p:nvPr/>
          </p:nvSpPr>
          <p:spPr bwMode="auto">
            <a:xfrm flipH="1">
              <a:off x="4603269" y="1664677"/>
              <a:ext cx="809623" cy="7862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405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AD2F02-236E-684A-AF8B-E4EEB25BF505}" type="slidenum">
              <a:rPr lang="en-US" altLang="x-none" sz="1400">
                <a:solidFill>
                  <a:srgbClr val="000000"/>
                </a:solidFill>
              </a:rPr>
              <a:pPr/>
              <a:t>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HTTP Response</a:t>
            </a:r>
            <a:r>
              <a:rPr lang="en-US" altLang="zh-CN">
                <a:ea typeface="宋体" charset="-122"/>
              </a:rPr>
              <a:t> Message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181350" y="1987550"/>
            <a:ext cx="582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HTTP/1.0 200 OK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Date: Wed, 23 Jan 2008 12:00:15 GMT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Server: Apache/1.3.0 (Unix)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Last-Modified: Mon, 22 Jun 1998 …...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Content-Length: 6821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Content-Type: text/html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data data data data data ... 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754063" y="1408113"/>
            <a:ext cx="19002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status line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(protocol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status code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status phrase)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2295525" y="1914525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Freeform 6"/>
          <p:cNvSpPr>
            <a:spLocks/>
          </p:cNvSpPr>
          <p:nvPr/>
        </p:nvSpPr>
        <p:spPr bwMode="auto">
          <a:xfrm>
            <a:off x="3095625" y="2276475"/>
            <a:ext cx="257175" cy="1638300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2005013" y="3017838"/>
            <a:ext cx="1011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header</a:t>
            </a:r>
          </a:p>
          <a:p>
            <a:pPr algn="r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 lines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 flipV="1">
            <a:off x="2190750" y="4381500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838200" y="4360863"/>
            <a:ext cx="14065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data, e.g.,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requested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html file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374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13863</TotalTime>
  <Words>2430</Words>
  <Application>Microsoft Macintosh PowerPoint</Application>
  <PresentationFormat>On-screen Show (4:3)</PresentationFormat>
  <Paragraphs>491</Paragraphs>
  <Slides>42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ＭＳ Ｐゴシック</vt:lpstr>
      <vt:lpstr>宋体</vt:lpstr>
      <vt:lpstr>ZapfDingbats</vt:lpstr>
      <vt:lpstr>Arial</vt:lpstr>
      <vt:lpstr>Comic Sans MS</vt:lpstr>
      <vt:lpstr>Courier New</vt:lpstr>
      <vt:lpstr>Tahoma</vt:lpstr>
      <vt:lpstr>Times New Roman</vt:lpstr>
      <vt:lpstr>Wingdings</vt:lpstr>
      <vt:lpstr>Default Design</vt:lpstr>
      <vt:lpstr>Clip</vt:lpstr>
      <vt:lpstr>Network Applications: HTTP/1.0/1.1/2;  Operational Analysis </vt:lpstr>
      <vt:lpstr>Outline</vt:lpstr>
      <vt:lpstr>Admin</vt:lpstr>
      <vt:lpstr>Recap: FTP</vt:lpstr>
      <vt:lpstr>PowerPoint Presentation</vt:lpstr>
      <vt:lpstr>Trying out HTTP (client side) for yourself</vt:lpstr>
      <vt:lpstr>Trying out HTTP (client side) for yourself</vt:lpstr>
      <vt:lpstr>HTTP Request Message Example: GET</vt:lpstr>
      <vt:lpstr>HTTP Response Message</vt:lpstr>
      <vt:lpstr>HTTP Response Status Codes</vt:lpstr>
      <vt:lpstr>Trying Use Chrome to visit Course Page</vt:lpstr>
      <vt:lpstr>Design Exercise</vt:lpstr>
      <vt:lpstr>Basic HTTP Server Workflow</vt:lpstr>
      <vt:lpstr>Example Code</vt:lpstr>
      <vt:lpstr>Static -&gt; Dynamic Content</vt:lpstr>
      <vt:lpstr>Outline</vt:lpstr>
      <vt:lpstr>Dynamic Content Pages</vt:lpstr>
      <vt:lpstr>Example SSI</vt:lpstr>
      <vt:lpstr>Example SSI</vt:lpstr>
      <vt:lpstr>CGI: Invoking External Programs</vt:lpstr>
      <vt:lpstr>Example: Typical CGI Implementation</vt:lpstr>
      <vt:lpstr>Example: CGI</vt:lpstr>
      <vt:lpstr>Example</vt:lpstr>
      <vt:lpstr>Client Using Dynamic Pages</vt:lpstr>
      <vt:lpstr>Discussions</vt:lpstr>
      <vt:lpstr>HTTP: POST</vt:lpstr>
      <vt:lpstr>HTTP: POST Example</vt:lpstr>
      <vt:lpstr>Stateful User-server Interaction: Cookies</vt:lpstr>
      <vt:lpstr>Authentication of Client Request</vt:lpstr>
      <vt:lpstr>Example: Amazon S3</vt:lpstr>
      <vt:lpstr>PowerPoint Presentation</vt:lpstr>
      <vt:lpstr>Protocol Flow of Basic HTTP/1.0</vt:lpstr>
      <vt:lpstr>Outline</vt:lpstr>
      <vt:lpstr>Substantial Efforts to Speedup Basic HTTP/1.0</vt:lpstr>
      <vt:lpstr>Browser Cache and Conditional GET</vt:lpstr>
      <vt:lpstr>Web Caches (Proxy)</vt:lpstr>
      <vt:lpstr>Two Types of Proxies</vt:lpstr>
      <vt:lpstr>Benefits of Forward Proxy</vt:lpstr>
      <vt:lpstr>No Free Lunch: Problems of Web Caching</vt:lpstr>
      <vt:lpstr>HTTP/1.1: Persistent (keepalive/pipelining) HTTP</vt:lpstr>
      <vt:lpstr>HTTP/1.0, Keep-Alive, Pipelining</vt:lpstr>
      <vt:lpstr>HTTP/2 Basic Idea:  Remove Head-of-Line Blocking in HTTP/1.1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creator>Yang Richard Yang</dc:creator>
  <cp:lastModifiedBy>Qiao Xiang</cp:lastModifiedBy>
  <cp:revision>520</cp:revision>
  <cp:lastPrinted>2022-10-06T07:53:20Z</cp:lastPrinted>
  <dcterms:created xsi:type="dcterms:W3CDTF">1999-10-08T19:08:27Z</dcterms:created>
  <dcterms:modified xsi:type="dcterms:W3CDTF">2022-10-06T07:53:39Z</dcterms:modified>
</cp:coreProperties>
</file>