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21" r:id="rId2"/>
    <p:sldId id="298" r:id="rId3"/>
    <p:sldId id="916" r:id="rId4"/>
    <p:sldId id="708" r:id="rId5"/>
    <p:sldId id="721" r:id="rId6"/>
    <p:sldId id="725" r:id="rId7"/>
    <p:sldId id="726" r:id="rId8"/>
    <p:sldId id="722" r:id="rId9"/>
    <p:sldId id="723" r:id="rId10"/>
    <p:sldId id="724" r:id="rId11"/>
    <p:sldId id="923" r:id="rId12"/>
    <p:sldId id="953" r:id="rId13"/>
    <p:sldId id="728" r:id="rId14"/>
    <p:sldId id="729" r:id="rId15"/>
    <p:sldId id="912" r:id="rId16"/>
    <p:sldId id="881" r:id="rId17"/>
    <p:sldId id="902" r:id="rId18"/>
    <p:sldId id="952" r:id="rId19"/>
    <p:sldId id="938" r:id="rId20"/>
    <p:sldId id="939" r:id="rId21"/>
    <p:sldId id="940" r:id="rId22"/>
    <p:sldId id="941" r:id="rId23"/>
    <p:sldId id="942" r:id="rId24"/>
    <p:sldId id="943" r:id="rId25"/>
    <p:sldId id="893" r:id="rId26"/>
    <p:sldId id="944" r:id="rId27"/>
    <p:sldId id="895" r:id="rId28"/>
    <p:sldId id="945" r:id="rId29"/>
    <p:sldId id="946" r:id="rId30"/>
    <p:sldId id="947" r:id="rId31"/>
    <p:sldId id="948" r:id="rId32"/>
    <p:sldId id="949" r:id="rId33"/>
    <p:sldId id="950" r:id="rId34"/>
    <p:sldId id="951" r:id="rId35"/>
    <p:sldId id="900" r:id="rId36"/>
    <p:sldId id="884" r:id="rId37"/>
    <p:sldId id="885" r:id="rId38"/>
    <p:sldId id="886" r:id="rId39"/>
    <p:sldId id="887" r:id="rId40"/>
    <p:sldId id="904" r:id="rId41"/>
    <p:sldId id="910" r:id="rId42"/>
    <p:sldId id="888" r:id="rId43"/>
    <p:sldId id="889" r:id="rId44"/>
    <p:sldId id="913" r:id="rId45"/>
    <p:sldId id="936" r:id="rId46"/>
    <p:sldId id="890" r:id="rId47"/>
    <p:sldId id="894" r:id="rId48"/>
    <p:sldId id="891" r:id="rId49"/>
    <p:sldId id="892" r:id="rId50"/>
    <p:sldId id="901" r:id="rId51"/>
    <p:sldId id="1036" r:id="rId52"/>
    <p:sldId id="1037" r:id="rId53"/>
    <p:sldId id="1071" r:id="rId54"/>
    <p:sldId id="1038" r:id="rId55"/>
    <p:sldId id="779" r:id="rId56"/>
    <p:sldId id="780" r:id="rId57"/>
    <p:sldId id="1039" r:id="rId58"/>
    <p:sldId id="1040" r:id="rId59"/>
    <p:sldId id="1041" r:id="rId60"/>
    <p:sldId id="1042" r:id="rId61"/>
    <p:sldId id="1043" r:id="rId62"/>
    <p:sldId id="1044" r:id="rId63"/>
    <p:sldId id="1045" r:id="rId64"/>
    <p:sldId id="1046" r:id="rId65"/>
    <p:sldId id="1047" r:id="rId66"/>
    <p:sldId id="1048" r:id="rId6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2"/>
    <p:restoredTop sz="94907"/>
  </p:normalViewPr>
  <p:slideViewPr>
    <p:cSldViewPr snapToGrid="0">
      <p:cViewPr varScale="1">
        <p:scale>
          <a:sx n="134" d="100"/>
          <a:sy n="134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3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6245E1-8F41-F94A-AE87-9C7D292B9DF3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24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0359C0-3910-BF40-9A3F-0FA83AD05CB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4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4EDCFA-D3BF-1E43-AD53-4464C56DA738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83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0C1C87-4515-904E-9F19-DCFC914085DD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463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19E3F08-1B0B-5C42-B9C3-822275412AEB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92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D4BF3F-7A3A-BC47-97CB-8C11715B5A5D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D1FE67-A3DD-4F48-A845-7F2F0A473C49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18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35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DA957B-BBA0-B24E-A7BC-10C8A23F8C1E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697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46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50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6D062-E624-7947-9682-A463169B118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4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FEB50C-A68D-B440-B94A-6A49B14089D4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9190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77C2F1-093A-7644-ADA4-7C2BC8B5ECA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306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733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8EBBC5-AE70-DA47-906C-2AAE8538062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7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55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13232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56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560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D610D0-472A-CD4F-B7CD-A6AFA975980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86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E3ECE4-5391-FA41-876D-0A013BBD3C43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09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8740D-E59E-0149-B737-BDEB2A32933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824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F14199-2010-D740-928B-16E321D9134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38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849EDA-9117-F440-BCED-6B5468457FE7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6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C398594-8ADA-FE44-A177-8629F38367C5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0938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DA7641-82E9-714C-B2E3-C06F6F8C117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1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5A83D6-3E9C-0746-8C1F-6ADEC584E6C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594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2B960C-4C90-A949-A3FF-63D7D1C2CF6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481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AF201F-8A86-7E4B-B204-3430154086E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627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BA2E64-D237-C743-A0C2-353F9DDFE3B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8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39E3AE-B9BF-5D45-AC39-6EC2CD209F60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48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8A1AF3-4453-CA4E-921B-FC5E9B817DD1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69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E01EBA-7FB9-4649-BFE1-0425CFD2943D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1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mall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u.edu.c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chool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3600" dirty="0">
                <a:ea typeface="ＭＳ Ｐゴシック" charset="-128"/>
              </a:rPr>
              <a:t>Network Applications: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HTTP/</a:t>
            </a:r>
            <a:r>
              <a:rPr lang="en-US" altLang="zh-CN" sz="3600" dirty="0">
                <a:ea typeface="ＭＳ Ｐゴシック" charset="-128"/>
              </a:rPr>
              <a:t>1.0/</a:t>
            </a:r>
            <a:r>
              <a:rPr lang="en-US" altLang="x-none" sz="3600" dirty="0">
                <a:ea typeface="ＭＳ Ｐゴシック" charset="-128"/>
              </a:rPr>
              <a:t>1.1/2;</a:t>
            </a:r>
            <a:r>
              <a:rPr lang="zh-CN" altLang="en-US" sz="3600" dirty="0">
                <a:ea typeface="ＭＳ Ｐゴシック" charset="-128"/>
              </a:rPr>
              <a:t> </a:t>
            </a:r>
            <a:br>
              <a:rPr lang="en-US" altLang="zh-CN" sz="3600" dirty="0">
                <a:ea typeface="ＭＳ Ｐゴシック" charset="-128"/>
              </a:rPr>
            </a:br>
            <a:r>
              <a:rPr lang="en-US" altLang="zh-CN" sz="3600" dirty="0">
                <a:ea typeface="ＭＳ Ｐゴシック" charset="-128"/>
              </a:rPr>
              <a:t>Operational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Analysis</a:t>
            </a:r>
            <a:r>
              <a:rPr lang="en-US" altLang="x-none" sz="3600" dirty="0">
                <a:ea typeface="ＭＳ Ｐゴシック" charset="-128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995D-132A-BE45-B9CF-1628E6EE30E3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BA3D71-CFAC-A249-B83D-1027AE667CA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Response Status Codes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200 OK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 succeeded, requested object later in this message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301 Moved Permanently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requested object moved, new location specified later in this message (Location:)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400 Bad Request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 message not understood by server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404 Not Found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requested document not found on this server</a:t>
            </a:r>
          </a:p>
          <a:p>
            <a:pPr>
              <a:buFont typeface="ZapfDingbats" charset="0"/>
              <a:buNone/>
            </a:pPr>
            <a:r>
              <a:rPr lang="en-US" altLang="x-none" sz="24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505 HTTP Version Not Supported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23875" y="1368425"/>
            <a:ext cx="76866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In the first line of the server-&gt;client response message. A few sample codes:</a:t>
            </a:r>
          </a:p>
        </p:txBody>
      </p:sp>
    </p:spTree>
    <p:extLst>
      <p:ext uri="{BB962C8B-B14F-4D97-AF65-F5344CB8AC3E}">
        <p14:creationId xmlns:p14="http://schemas.microsoft.com/office/powerpoint/2010/main" val="2486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8B2F8D-D616-0344-BCA7-B518C6522D8B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Use Chrome to visit Course Page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x-none" altLang="x-none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B159630-75D6-4545-B60C-6DD2144340D4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Design Exercise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Workflow of an HTTP server processing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a GET request that maps to a file:</a:t>
            </a:r>
            <a:br>
              <a:rPr lang="en-US" altLang="zh-CN" dirty="0">
                <a:ea typeface="宋体" charset="-122"/>
              </a:rPr>
            </a:br>
            <a:br>
              <a:rPr lang="en-US" altLang="zh-CN" dirty="0">
                <a:ea typeface="宋体" charset="-122"/>
              </a:rPr>
            </a:br>
            <a:r>
              <a:rPr lang="en-US" altLang="zh-CN" sz="24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somedir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/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page.html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 HTTP/1.0</a:t>
            </a:r>
            <a:br>
              <a:rPr lang="en-US" altLang="x-none" sz="2400" dirty="0">
                <a:latin typeface="Courier New" charset="0"/>
                <a:ea typeface="ＭＳ Ｐゴシック" charset="-128"/>
              </a:rPr>
            </a:br>
            <a:r>
              <a:rPr lang="en-US" altLang="x-none" sz="2400" dirty="0">
                <a:latin typeface="Courier New" charset="0"/>
                <a:ea typeface="ＭＳ Ｐゴシック" charset="-128"/>
              </a:rPr>
              <a:t>Host: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www.some</a:t>
            </a:r>
            <a:r>
              <a:rPr lang="en-US" altLang="zh-CN" sz="2400" dirty="0" err="1">
                <a:latin typeface="Courier New" charset="0"/>
                <a:ea typeface="ＭＳ Ｐゴシック" charset="-128"/>
              </a:rPr>
              <a:t>s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chool.edu</a:t>
            </a:r>
            <a:endParaRPr lang="en-US" altLang="x-none" sz="2400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54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HTTP Server Workflow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8610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6862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6862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6863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6863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6863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6863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6863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6863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6863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  <a:ea typeface="宋体" charset="-122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68626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7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68624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68622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23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2286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5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68620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21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68618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68619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8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2404B0A-7CA0-1741-B0C7-A95D42F7AA8E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Code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See </a:t>
            </a:r>
            <a:r>
              <a:rPr lang="en-US" altLang="zh-CN" dirty="0" err="1">
                <a:ea typeface="宋体" charset="0"/>
                <a:cs typeface="宋体" charset="0"/>
              </a:rPr>
              <a:t>BasicWebServer.java</a:t>
            </a:r>
            <a:endParaRPr lang="en-US" altLang="zh-CN" dirty="0">
              <a:ea typeface="宋体" charset="0"/>
              <a:cs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  <a:cs typeface="宋体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Try using telnet and real browser, and fetch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file1.html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dirty="0" err="1">
                <a:ea typeface="宋体" charset="0"/>
                <a:cs typeface="宋体" charset="0"/>
              </a:rPr>
              <a:t>index.html</a:t>
            </a:r>
            <a:endParaRPr lang="en-US" altLang="zh-CN" dirty="0"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what difference in behavior?</a:t>
            </a:r>
          </a:p>
        </p:txBody>
      </p:sp>
    </p:spTree>
    <p:extLst>
      <p:ext uri="{BB962C8B-B14F-4D97-AF65-F5344CB8AC3E}">
        <p14:creationId xmlns:p14="http://schemas.microsoft.com/office/powerpoint/2010/main" val="25222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-&gt; Dynamic Content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2706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72722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connSocket = accept()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72720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from file/</a:t>
              </a:r>
              <a:br>
                <a:rPr lang="en-US" altLang="zh-CN" sz="20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write to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21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72718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close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9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09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0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Create ServerSocket(6789)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grpSp>
        <p:nvGrpSpPr>
          <p:cNvPr id="72711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72716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717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Map URL to file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72712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72714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72715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  <p:extLst>
      <p:ext uri="{BB962C8B-B14F-4D97-AF65-F5344CB8AC3E}">
        <p14:creationId xmlns:p14="http://schemas.microsoft.com/office/powerpoint/2010/main" val="41190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66412A-E539-DE43-B890-E15EBE3CF17B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37138" cy="39554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 use of HTTP for Web applications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Example: RESTful API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RESTful design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www.ics.uci.edu</a:t>
            </a:r>
            <a:r>
              <a:rPr lang="en-US" altLang="zh-CN" dirty="0">
                <a:ea typeface="ＭＳ Ｐゴシック" charset="-128"/>
              </a:rPr>
              <a:t>/~fielding/pubs/dissertation/</a:t>
            </a:r>
            <a:r>
              <a:rPr lang="en-US" altLang="zh-CN" dirty="0" err="1">
                <a:ea typeface="ＭＳ Ｐゴシック" charset="-128"/>
              </a:rPr>
              <a:t>rest_arch_style.htm</a:t>
            </a:r>
            <a:endParaRPr lang="en-US" altLang="zh-CN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docs.oracle.com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en-US" altLang="zh-CN" dirty="0" err="1">
                <a:ea typeface="ＭＳ Ｐゴシック" charset="-128"/>
              </a:rPr>
              <a:t>javaee</a:t>
            </a:r>
            <a:r>
              <a:rPr lang="en-US" altLang="zh-CN" dirty="0">
                <a:ea typeface="ＭＳ Ｐゴシック" charset="-128"/>
              </a:rPr>
              <a:t>/6/tutorial/doc/</a:t>
            </a:r>
            <a:r>
              <a:rPr lang="en-US" altLang="zh-CN" dirty="0" err="1">
                <a:ea typeface="ＭＳ Ｐゴシック" charset="-128"/>
              </a:rPr>
              <a:t>giepu.html</a:t>
            </a:r>
            <a:endParaRPr lang="en-US" altLang="zh-CN" dirty="0">
              <a:ea typeface="ＭＳ Ｐゴシック" charset="-128"/>
            </a:endParaRPr>
          </a:p>
        </p:txBody>
      </p:sp>
      <p:grpSp>
        <p:nvGrpSpPr>
          <p:cNvPr id="33796" name="Group 32"/>
          <p:cNvGrpSpPr>
            <a:grpSpLocks/>
          </p:cNvGrpSpPr>
          <p:nvPr/>
        </p:nvGrpSpPr>
        <p:grpSpPr bwMode="auto">
          <a:xfrm>
            <a:off x="6081712" y="1838759"/>
            <a:ext cx="2493963" cy="3113087"/>
            <a:chOff x="2514600" y="1967359"/>
            <a:chExt cx="3124200" cy="3747641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3808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33810" name="Text Box 17"/>
              <p:cNvSpPr txBox="1">
                <a:spLocks noChangeArrowheads="1"/>
              </p:cNvSpPr>
              <p:nvPr/>
            </p:nvSpPr>
            <p:spPr bwMode="auto">
              <a:xfrm>
                <a:off x="285528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33811" name="Text Box 19"/>
              <p:cNvSpPr txBox="1">
                <a:spLocks noChangeArrowheads="1"/>
              </p:cNvSpPr>
              <p:nvPr/>
            </p:nvSpPr>
            <p:spPr bwMode="auto">
              <a:xfrm>
                <a:off x="4015947" y="2008908"/>
                <a:ext cx="117812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9FB47B-7492-DA4E-993E-7211956BF619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546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C-S app serving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Web pages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message format</a:t>
            </a:r>
          </a:p>
          <a:p>
            <a:pPr lvl="2"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request/response line,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header lines, entity body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ea typeface="ＭＳ Ｐゴシック" charset="-128"/>
              </a:rPr>
              <a:t>simple methods, rich headers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ea typeface="ＭＳ Ｐゴシック" charset="-128"/>
              </a:rPr>
              <a:t> message flow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stateless server, thus states such as c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ookie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and 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authentication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are needed in each message</a:t>
            </a:r>
          </a:p>
        </p:txBody>
      </p:sp>
      <p:pic>
        <p:nvPicPr>
          <p:cNvPr id="31748" name="Picture 5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>
            <a:fillRect/>
          </a:stretch>
        </p:blipFill>
        <p:spPr bwMode="auto">
          <a:xfrm>
            <a:off x="5030788" y="1592263"/>
            <a:ext cx="4113212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Basic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Operational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analysis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25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HTTP server assignment) to be posted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P</a:t>
            </a:r>
            <a:r>
              <a:rPr lang="en-US" dirty="0"/>
              <a:t>lagiarism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others'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classmates,</a:t>
            </a:r>
            <a:r>
              <a:rPr lang="zh-CN" altLang="en-US" dirty="0"/>
              <a:t> </a:t>
            </a:r>
            <a:r>
              <a:rPr lang="en-US" altLang="zh-CN" dirty="0"/>
              <a:t>friends,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CSDN)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solution,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0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59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60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41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42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43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44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399" y="1423416"/>
            <a:ext cx="84994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solidFill>
                  <a:schemeClr val="accent2"/>
                </a:solidFill>
                <a:ea typeface="ＭＳ Ｐゴシック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https://www.tmall.com</a:t>
            </a:r>
            <a:r>
              <a:rPr lang="zh-CN" altLang="en-US" dirty="0">
                <a:solidFill>
                  <a:schemeClr val="accent2"/>
                </a:solidFill>
                <a:ea typeface="ＭＳ Ｐゴシック" charset="-128"/>
              </a:rPr>
              <a:t> </a:t>
            </a:r>
            <a:endParaRPr lang="en-US" altLang="zh-CN" dirty="0">
              <a:solidFill>
                <a:schemeClr val="accent2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0597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46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C00EF-D562-AF44-9084-E754DC4E09A7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228600"/>
            <a:ext cx="8045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HTTP Request Message: General Format</a:t>
            </a:r>
            <a:endParaRPr lang="en-US" sz="4000" u="sng" dirty="0">
              <a:solidFill>
                <a:srgbClr val="3333CC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2227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43522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</a:rPr>
              <a:t>ASCII (human-readable format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</a:t>
            </a:r>
            <a:endParaRPr lang="en-US" altLang="x-none" sz="28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50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Operational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analysis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ＭＳ Ｐゴシック" charset="-128"/>
              </a:rPr>
              <a:t>Goal</a:t>
            </a:r>
            <a:r>
              <a:rPr lang="en-US" altLang="x-none" sz="3200" dirty="0">
                <a:ea typeface="ＭＳ Ｐゴシック" charset="-128"/>
              </a:rPr>
              <a:t>: Best Server Design Limited Only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by Resource Bottleneck</a:t>
            </a: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35919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903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35914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4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35906" name="AutoShape 20"/>
            <p:cNvCxnSpPr>
              <a:cxnSpLocks noChangeShapeType="1"/>
              <a:stCxn id="35913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22"/>
            <p:cNvCxnSpPr>
              <a:cxnSpLocks noChangeShapeType="1"/>
              <a:stCxn id="35905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9" name="AutoShape 23"/>
            <p:cNvCxnSpPr>
              <a:cxnSpLocks noChangeShapeType="1"/>
              <a:endCxn id="35919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2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13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6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7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8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9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0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1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2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3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4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6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7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8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59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60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35861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2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3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4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5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6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7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8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9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0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1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2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74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5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6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7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0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1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2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3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4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5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6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87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8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9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0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1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2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3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94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5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6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7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8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9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0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1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E5611417-107F-4948-BEA3-D7F2B46D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73774"/>
      </p:ext>
    </p:extLst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Some Questions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When is CPU the bottleneck for scalability?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 that we need to add helper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 we know that we are reaching the limit of scalability of a single machine?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These questions drive network server architecture design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Some basic performance analysis techniques are good to have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11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53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Operational analysis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509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Relationships that do not require any assumptions about the distribution of service times or inter-arrival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Hence focus on measurements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Identified originally by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(1976) and later extended by Denning and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(1978).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touch only some techniques/results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In particular, bottleneck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More details see linked reading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64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Background: Little’s Law (1961)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3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9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7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8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9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Under the Hood (An example FSM)</a:t>
            </a:r>
          </a:p>
        </p:txBody>
      </p:sp>
      <p:grpSp>
        <p:nvGrpSpPr>
          <p:cNvPr id="110594" name="Group 4"/>
          <p:cNvGrpSpPr>
            <a:grpSpLocks/>
          </p:cNvGrpSpPr>
          <p:nvPr/>
        </p:nvGrpSpPr>
        <p:grpSpPr bwMode="auto">
          <a:xfrm>
            <a:off x="2998788" y="2795588"/>
            <a:ext cx="1582737" cy="1017587"/>
            <a:chOff x="2924" y="1539"/>
            <a:chExt cx="1010" cy="650"/>
          </a:xfrm>
        </p:grpSpPr>
        <p:grpSp>
          <p:nvGrpSpPr>
            <p:cNvPr id="110633" name="Group 5"/>
            <p:cNvGrpSpPr>
              <a:grpSpLocks/>
            </p:cNvGrpSpPr>
            <p:nvPr/>
          </p:nvGrpSpPr>
          <p:grpSpPr bwMode="auto">
            <a:xfrm>
              <a:off x="2924" y="1624"/>
              <a:ext cx="404" cy="260"/>
              <a:chOff x="3776" y="3429"/>
              <a:chExt cx="274" cy="109"/>
            </a:xfrm>
          </p:grpSpPr>
          <p:sp>
            <p:nvSpPr>
              <p:cNvPr id="110638" name="Rectangle 6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Rectangle 7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Rectangle 8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9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34" name="Line 11"/>
            <p:cNvSpPr>
              <a:spLocks noChangeShapeType="1"/>
            </p:cNvSpPr>
            <p:nvPr/>
          </p:nvSpPr>
          <p:spPr bwMode="auto">
            <a:xfrm>
              <a:off x="3328" y="1752"/>
              <a:ext cx="289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0635" name="Group 12"/>
            <p:cNvGrpSpPr>
              <a:grpSpLocks/>
            </p:cNvGrpSpPr>
            <p:nvPr/>
          </p:nvGrpSpPr>
          <p:grpSpPr bwMode="auto">
            <a:xfrm>
              <a:off x="3506" y="1539"/>
              <a:ext cx="428" cy="650"/>
              <a:chOff x="4544" y="3168"/>
              <a:chExt cx="237" cy="361"/>
            </a:xfrm>
          </p:grpSpPr>
          <p:sp>
            <p:nvSpPr>
              <p:cNvPr id="110636" name="Oval 13"/>
              <p:cNvSpPr>
                <a:spLocks noChangeArrowheads="1"/>
              </p:cNvSpPr>
              <p:nvPr/>
            </p:nvSpPr>
            <p:spPr bwMode="auto">
              <a:xfrm>
                <a:off x="4544" y="3168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Text Box 14"/>
              <p:cNvSpPr txBox="1">
                <a:spLocks noChangeArrowheads="1"/>
              </p:cNvSpPr>
              <p:nvPr/>
            </p:nvSpPr>
            <p:spPr bwMode="auto">
              <a:xfrm>
                <a:off x="4568" y="3421"/>
                <a:ext cx="18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solidFill>
                      <a:srgbClr val="000000"/>
                    </a:solidFill>
                    <a:latin typeface="Times New Roman" charset="0"/>
                  </a:rPr>
                  <a:t>CPU</a:t>
                </a:r>
              </a:p>
            </p:txBody>
          </p:sp>
        </p:grpSp>
      </p:grpSp>
      <p:grpSp>
        <p:nvGrpSpPr>
          <p:cNvPr id="110595" name="Group 16"/>
          <p:cNvGrpSpPr>
            <a:grpSpLocks/>
          </p:cNvGrpSpPr>
          <p:nvPr/>
        </p:nvGrpSpPr>
        <p:grpSpPr bwMode="auto">
          <a:xfrm flipH="1">
            <a:off x="4776788" y="4589463"/>
            <a:ext cx="633412" cy="406400"/>
            <a:chOff x="3776" y="3429"/>
            <a:chExt cx="274" cy="109"/>
          </a:xfrm>
        </p:grpSpPr>
        <p:sp>
          <p:nvSpPr>
            <p:cNvPr id="110628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29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0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1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32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Oval 23"/>
          <p:cNvSpPr>
            <a:spLocks noChangeArrowheads="1"/>
          </p:cNvSpPr>
          <p:nvPr/>
        </p:nvSpPr>
        <p:spPr bwMode="auto">
          <a:xfrm flipH="1">
            <a:off x="4090988" y="4513263"/>
            <a:ext cx="671512" cy="6683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597" name="Text Box 24"/>
          <p:cNvSpPr txBox="1">
            <a:spLocks noChangeArrowheads="1"/>
          </p:cNvSpPr>
          <p:nvPr/>
        </p:nvSpPr>
        <p:spPr bwMode="auto">
          <a:xfrm flipH="1">
            <a:off x="4052888" y="42100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File I/O</a:t>
            </a:r>
          </a:p>
        </p:txBody>
      </p:sp>
      <p:sp>
        <p:nvSpPr>
          <p:cNvPr id="110598" name="Text Box 25"/>
          <p:cNvSpPr txBox="1">
            <a:spLocks noChangeArrowheads="1"/>
          </p:cNvSpPr>
          <p:nvPr/>
        </p:nvSpPr>
        <p:spPr bwMode="auto">
          <a:xfrm>
            <a:off x="5597525" y="3906838"/>
            <a:ext cx="11080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I/O request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0599" name="AutoShape 27"/>
          <p:cNvCxnSpPr>
            <a:cxnSpLocks noChangeShapeType="1"/>
            <a:stCxn id="110636" idx="6"/>
            <a:endCxn id="110598" idx="0"/>
          </p:cNvCxnSpPr>
          <p:nvPr/>
        </p:nvCxnSpPr>
        <p:spPr bwMode="auto">
          <a:xfrm>
            <a:off x="4581525" y="3128963"/>
            <a:ext cx="1682750" cy="777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AutoShape 28"/>
          <p:cNvCxnSpPr>
            <a:cxnSpLocks noChangeShapeType="1"/>
            <a:stCxn id="110598" idx="2"/>
          </p:cNvCxnSpPr>
          <p:nvPr/>
        </p:nvCxnSpPr>
        <p:spPr bwMode="auto">
          <a:xfrm rot="5400000">
            <a:off x="5432426" y="4005262"/>
            <a:ext cx="468312" cy="9699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AutoShape 30"/>
          <p:cNvCxnSpPr>
            <a:cxnSpLocks noChangeShapeType="1"/>
            <a:endCxn id="110638" idx="1"/>
          </p:cNvCxnSpPr>
          <p:nvPr/>
        </p:nvCxnSpPr>
        <p:spPr bwMode="auto">
          <a:xfrm rot="-5400000">
            <a:off x="2290762" y="2925763"/>
            <a:ext cx="773113" cy="11890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6223000" y="2894013"/>
            <a:ext cx="9906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 rot="536951">
            <a:off x="2012950" y="2684463"/>
            <a:ext cx="5461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Text Box 33"/>
          <p:cNvSpPr txBox="1">
            <a:spLocks noChangeArrowheads="1"/>
          </p:cNvSpPr>
          <p:nvPr/>
        </p:nvSpPr>
        <p:spPr bwMode="auto">
          <a:xfrm>
            <a:off x="1546225" y="2127250"/>
            <a:ext cx="218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start (arrival rate </a:t>
            </a:r>
            <a:r>
              <a:rPr lang="en-US" altLang="x-none" sz="1800">
                <a:solidFill>
                  <a:srgbClr val="800080"/>
                </a:solidFill>
                <a:latin typeface="Times New Roman" charset="0"/>
              </a:rPr>
              <a:t>λ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605" name="Text Box 34"/>
          <p:cNvSpPr txBox="1">
            <a:spLocks noChangeArrowheads="1"/>
          </p:cNvSpPr>
          <p:nvPr/>
        </p:nvSpPr>
        <p:spPr bwMode="auto">
          <a:xfrm>
            <a:off x="6223000" y="1828800"/>
            <a:ext cx="24288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exit 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(throughput </a:t>
            </a:r>
            <a:r>
              <a:rPr lang="en-US" altLang="x-none" sz="1600">
                <a:solidFill>
                  <a:srgbClr val="800080"/>
                </a:solidFill>
                <a:latin typeface="Times New Roman" charset="0"/>
              </a:rPr>
              <a:t>λ 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until some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center saturates)</a:t>
            </a:r>
          </a:p>
          <a:p>
            <a:pPr algn="ctr"/>
            <a:endParaRPr lang="en-US" altLang="x-none" sz="28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06" name="Group 35"/>
          <p:cNvGrpSpPr>
            <a:grpSpLocks/>
          </p:cNvGrpSpPr>
          <p:nvPr/>
        </p:nvGrpSpPr>
        <p:grpSpPr bwMode="auto">
          <a:xfrm flipH="1">
            <a:off x="990600" y="2438400"/>
            <a:ext cx="1085850" cy="406400"/>
            <a:chOff x="1180" y="3423"/>
            <a:chExt cx="684" cy="256"/>
          </a:xfrm>
        </p:grpSpPr>
        <p:grpSp>
          <p:nvGrpSpPr>
            <p:cNvPr id="110621" name="Group 36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10623" name="Rectangle 3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4" name="Rectangle 3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5" name="Rectangle 3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6" name="Line 4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7" name="Line 4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22" name="Line 42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07" name="Oval 23"/>
          <p:cNvSpPr>
            <a:spLocks noChangeArrowheads="1"/>
          </p:cNvSpPr>
          <p:nvPr/>
        </p:nvSpPr>
        <p:spPr bwMode="auto">
          <a:xfrm flipH="1">
            <a:off x="4106863" y="5349875"/>
            <a:ext cx="669925" cy="6699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08" name="Text Box 24"/>
          <p:cNvSpPr txBox="1">
            <a:spLocks noChangeArrowheads="1"/>
          </p:cNvSpPr>
          <p:nvPr/>
        </p:nvSpPr>
        <p:spPr bwMode="auto">
          <a:xfrm flipH="1">
            <a:off x="3898900" y="6092825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Memory cache</a:t>
            </a:r>
          </a:p>
        </p:txBody>
      </p:sp>
      <p:cxnSp>
        <p:nvCxnSpPr>
          <p:cNvPr id="110609" name="AutoShape 28"/>
          <p:cNvCxnSpPr>
            <a:cxnSpLocks noChangeShapeType="1"/>
            <a:endCxn id="110607" idx="2"/>
          </p:cNvCxnSpPr>
          <p:nvPr/>
        </p:nvCxnSpPr>
        <p:spPr bwMode="auto">
          <a:xfrm rot="10800000" flipV="1">
            <a:off x="4776788" y="4724400"/>
            <a:ext cx="1395412" cy="960438"/>
          </a:xfrm>
          <a:prstGeom prst="bentConnector3">
            <a:avLst>
              <a:gd name="adj1" fmla="val 1648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10" name="Group 16"/>
          <p:cNvGrpSpPr>
            <a:grpSpLocks/>
          </p:cNvGrpSpPr>
          <p:nvPr/>
        </p:nvGrpSpPr>
        <p:grpSpPr bwMode="auto">
          <a:xfrm flipH="1">
            <a:off x="2947988" y="5105400"/>
            <a:ext cx="633412" cy="406400"/>
            <a:chOff x="3776" y="3429"/>
            <a:chExt cx="274" cy="109"/>
          </a:xfrm>
        </p:grpSpPr>
        <p:sp>
          <p:nvSpPr>
            <p:cNvPr id="110616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7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8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9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20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11" name="Oval 23"/>
          <p:cNvSpPr>
            <a:spLocks noChangeArrowheads="1"/>
          </p:cNvSpPr>
          <p:nvPr/>
        </p:nvSpPr>
        <p:spPr bwMode="auto">
          <a:xfrm flipH="1">
            <a:off x="2262188" y="4953000"/>
            <a:ext cx="671512" cy="6683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 flipH="1">
            <a:off x="3505200" y="4800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3" name="Line 31"/>
          <p:cNvSpPr>
            <a:spLocks noChangeShapeType="1"/>
          </p:cNvSpPr>
          <p:nvPr/>
        </p:nvSpPr>
        <p:spPr bwMode="auto">
          <a:xfrm flipH="1" flipV="1">
            <a:off x="3505200" y="54102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4" name="Text Box 24"/>
          <p:cNvSpPr txBox="1">
            <a:spLocks noChangeArrowheads="1"/>
          </p:cNvSpPr>
          <p:nvPr/>
        </p:nvSpPr>
        <p:spPr bwMode="auto">
          <a:xfrm flipH="1">
            <a:off x="2212975" y="46482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cxnSp>
        <p:nvCxnSpPr>
          <p:cNvPr id="110615" name="AutoShape 28"/>
          <p:cNvCxnSpPr>
            <a:cxnSpLocks noChangeShapeType="1"/>
          </p:cNvCxnSpPr>
          <p:nvPr/>
        </p:nvCxnSpPr>
        <p:spPr bwMode="auto">
          <a:xfrm rot="16200000" flipV="1">
            <a:off x="1497807" y="4445793"/>
            <a:ext cx="1371600" cy="252413"/>
          </a:xfrm>
          <a:prstGeom prst="bentConnector3">
            <a:avLst>
              <a:gd name="adj1" fmla="val -4644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B4EEE39-EED6-984D-B918-527E8482D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5383"/>
      </p:ext>
    </p:extLst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Analysis: Resource Demand of a Request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38BE2-AFB2-3D47-B4EB-065C0D808F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12643" name="Group 15"/>
          <p:cNvGrpSpPr>
            <a:grpSpLocks/>
          </p:cNvGrpSpPr>
          <p:nvPr/>
        </p:nvGrpSpPr>
        <p:grpSpPr bwMode="auto">
          <a:xfrm>
            <a:off x="1600200" y="1371600"/>
            <a:ext cx="990600" cy="1295400"/>
            <a:chOff x="2362200" y="2057400"/>
            <a:chExt cx="990600" cy="1295400"/>
          </a:xfrm>
        </p:grpSpPr>
        <p:sp>
          <p:nvSpPr>
            <p:cNvPr id="112657" name="Rectangle 8"/>
            <p:cNvSpPr>
              <a:spLocks noChangeArrowheads="1"/>
            </p:cNvSpPr>
            <p:nvPr/>
          </p:nvSpPr>
          <p:spPr bwMode="auto">
            <a:xfrm>
              <a:off x="2514600" y="2057400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2658" name="Oval 9"/>
            <p:cNvSpPr>
              <a:spLocks noChangeArrowheads="1"/>
            </p:cNvSpPr>
            <p:nvPr/>
          </p:nvSpPr>
          <p:spPr bwMode="auto">
            <a:xfrm>
              <a:off x="2362200" y="2438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4" name="Group 16"/>
          <p:cNvGrpSpPr>
            <a:grpSpLocks/>
          </p:cNvGrpSpPr>
          <p:nvPr/>
        </p:nvGrpSpPr>
        <p:grpSpPr bwMode="auto">
          <a:xfrm>
            <a:off x="1676400" y="4191000"/>
            <a:ext cx="990600" cy="1295400"/>
            <a:chOff x="3962400" y="2133600"/>
            <a:chExt cx="990600" cy="1295400"/>
          </a:xfrm>
        </p:grpSpPr>
        <p:sp>
          <p:nvSpPr>
            <p:cNvPr id="112655" name="Rectangle 10"/>
            <p:cNvSpPr>
              <a:spLocks noChangeArrowheads="1"/>
            </p:cNvSpPr>
            <p:nvPr/>
          </p:nvSpPr>
          <p:spPr bwMode="auto">
            <a:xfrm>
              <a:off x="4114800" y="21336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12656" name="Oval 12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584325" y="2830513"/>
            <a:ext cx="1066800" cy="1284287"/>
            <a:chOff x="5486400" y="2221468"/>
            <a:chExt cx="1066800" cy="1283732"/>
          </a:xfrm>
        </p:grpSpPr>
        <p:sp>
          <p:nvSpPr>
            <p:cNvPr id="112653" name="Rectangle 11"/>
            <p:cNvSpPr>
              <a:spLocks noChangeArrowheads="1"/>
            </p:cNvSpPr>
            <p:nvPr/>
          </p:nvSpPr>
          <p:spPr bwMode="auto">
            <a:xfrm>
              <a:off x="5486400" y="22214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5562600" y="25908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46" name="Rectangle 19"/>
          <p:cNvSpPr>
            <a:spLocks noChangeArrowheads="1"/>
          </p:cNvSpPr>
          <p:nvPr/>
        </p:nvSpPr>
        <p:spPr bwMode="auto">
          <a:xfrm>
            <a:off x="3505200" y="1905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7" name="Rectangle 20"/>
          <p:cNvSpPr>
            <a:spLocks noChangeArrowheads="1"/>
          </p:cNvSpPr>
          <p:nvPr/>
        </p:nvSpPr>
        <p:spPr bwMode="auto">
          <a:xfrm>
            <a:off x="3489325" y="3452813"/>
            <a:ext cx="520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8" name="Rectangle 21"/>
          <p:cNvSpPr>
            <a:spLocks noChangeArrowheads="1"/>
          </p:cNvSpPr>
          <p:nvPr/>
        </p:nvSpPr>
        <p:spPr bwMode="auto">
          <a:xfrm>
            <a:off x="3565525" y="4811713"/>
            <a:ext cx="532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grpSp>
        <p:nvGrpSpPr>
          <p:cNvPr id="112649" name="Group 22"/>
          <p:cNvGrpSpPr>
            <a:grpSpLocks/>
          </p:cNvGrpSpPr>
          <p:nvPr/>
        </p:nvGrpSpPr>
        <p:grpSpPr bwMode="auto">
          <a:xfrm>
            <a:off x="1633538" y="5486400"/>
            <a:ext cx="1171575" cy="1295400"/>
            <a:chOff x="3962400" y="2133600"/>
            <a:chExt cx="1170627" cy="1295400"/>
          </a:xfrm>
        </p:grpSpPr>
        <p:sp>
          <p:nvSpPr>
            <p:cNvPr id="112651" name="Rectangle 23"/>
            <p:cNvSpPr>
              <a:spLocks noChangeArrowheads="1"/>
            </p:cNvSpPr>
            <p:nvPr/>
          </p:nvSpPr>
          <p:spPr bwMode="auto">
            <a:xfrm>
              <a:off x="4114800" y="2133600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12652" name="Oval 24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50" name="Rectangle 25"/>
          <p:cNvSpPr>
            <a:spLocks noChangeArrowheads="1"/>
          </p:cNvSpPr>
          <p:nvPr/>
        </p:nvSpPr>
        <p:spPr bwMode="auto">
          <a:xfrm>
            <a:off x="3522663" y="6107113"/>
            <a:ext cx="540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</p:spTree>
    <p:extLst>
      <p:ext uri="{BB962C8B-B14F-4D97-AF65-F5344CB8AC3E}">
        <p14:creationId xmlns:p14="http://schemas.microsoft.com/office/powerpoint/2010/main" val="128992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Quantities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T: observation interval                 Ai: # arrivals to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Bi: busy time of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              Ci: # completions at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= 0 denotes system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A5316-5723-9545-BE9F-32567C854E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8838" y="29718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1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71800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24438" y="2667000"/>
          <a:ext cx="6905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2" name="Equation" r:id="rId6" imgW="152268" imgH="253780" progId="Equation.3">
                  <p:embed/>
                </p:oleObj>
              </mc:Choice>
              <mc:Fallback>
                <p:oleObj name="Equation" r:id="rId6" imgW="152268" imgH="25378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667000"/>
                        <a:ext cx="69056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76438" y="4038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3" name="Equation" r:id="rId8" imgW="1079500" imgH="228600" progId="Equation.3">
                  <p:embed/>
                </p:oleObj>
              </mc:Choice>
              <mc:Fallback>
                <p:oleObj name="Equation" r:id="rId8" imgW="1079500" imgH="228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0"/>
                        <a:ext cx="3243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53025" y="3733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4" name="Equation" r:id="rId10" imgW="164957" imgH="253780" progId="Equation.3">
                  <p:embed/>
                </p:oleObj>
              </mc:Choice>
              <mc:Fallback>
                <p:oleObj name="Equation" r:id="rId10" imgW="164957" imgH="25378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733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76450" y="5029200"/>
          <a:ext cx="2876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5"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29200"/>
                        <a:ext cx="2876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57788" y="47244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6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244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28750" y="5943600"/>
          <a:ext cx="430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7" name="Equation" r:id="rId16" imgW="1435100" imgH="228600" progId="Equation.3">
                  <p:embed/>
                </p:oleObj>
              </mc:Choice>
              <mc:Fallback>
                <p:oleObj name="Equation" r:id="rId16" imgW="1435100" imgH="2286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943600"/>
                        <a:ext cx="4308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05488" y="5581650"/>
          <a:ext cx="7477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name="Equation" r:id="rId18" imgW="165028" imgH="279279" progId="Equation.3">
                  <p:embed/>
                </p:oleObj>
              </mc:Choice>
              <mc:Fallback>
                <p:oleObj name="Equation" r:id="rId18" imgW="165028" imgH="279279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581650"/>
                        <a:ext cx="7477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2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3EED96-DD07-9949-87CC-118138C20C73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21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altLang="x-none" sz="1800">
              <a:ea typeface="ＭＳ Ｐゴシック" charset="-128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064000" y="2155825"/>
            <a:ext cx="47628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Opens TCP connection to port 80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(default http server port) at </a:t>
            </a:r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</a:rPr>
              <a:t>qiaoxiang.me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.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Anything typed in sent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to port 80 at </a:t>
            </a:r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</a:rPr>
              <a:t>qiaoxiang.me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677230" y="2190750"/>
            <a:ext cx="3217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telnet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qi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</a:rPr>
              <a:t>aoxiang.me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80</a:t>
            </a:r>
            <a:endParaRPr lang="en-US" altLang="x-none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</a:rPr>
              <a:t>2. Type in a GET http request:</a:t>
            </a:r>
          </a:p>
          <a:p>
            <a:pPr lvl="2" algn="l">
              <a:spcBef>
                <a:spcPct val="20000"/>
              </a:spcBef>
            </a:pP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892175" y="4202113"/>
            <a:ext cx="3117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GET /</a:t>
            </a:r>
            <a:r>
              <a:rPr lang="en-US" altLang="x-none" sz="1600" b="1" dirty="0" err="1">
                <a:solidFill>
                  <a:srgbClr val="FF0000"/>
                </a:solidFill>
                <a:latin typeface="Courier New" charset="0"/>
              </a:rPr>
              <a:t>index.html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 HTTP/1.0</a:t>
            </a:r>
            <a:endParaRPr lang="en-US" altLang="x-none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306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By typing this in (hit carriage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return 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twice</a:t>
            </a: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), you send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this minimal (but complete) 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GET request to http server</a:t>
            </a:r>
          </a:p>
        </p:txBody>
      </p:sp>
      <p:sp>
        <p:nvSpPr>
          <p:cNvPr id="54281" name="Freeform 12"/>
          <p:cNvSpPr>
            <a:spLocks/>
          </p:cNvSpPr>
          <p:nvPr/>
        </p:nvSpPr>
        <p:spPr bwMode="auto">
          <a:xfrm>
            <a:off x="411162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</a:rPr>
              <a:t>3. Look at response message sent by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the </a:t>
            </a:r>
            <a:r>
              <a:rPr lang="en-US" altLang="x-none" dirty="0">
                <a:solidFill>
                  <a:srgbClr val="000000"/>
                </a:solidFill>
              </a:rPr>
              <a:t>http server.</a:t>
            </a:r>
          </a:p>
        </p:txBody>
      </p:sp>
    </p:spTree>
    <p:extLst>
      <p:ext uri="{BB962C8B-B14F-4D97-AF65-F5344CB8AC3E}">
        <p14:creationId xmlns:p14="http://schemas.microsoft.com/office/powerpoint/2010/main" val="8888616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The law is independent of any assumption on arrival/service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Example: Suppose NIC processes 125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/sec, and each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takes 2 </a:t>
            </a:r>
            <a:r>
              <a:rPr lang="en-US" altLang="x-none" sz="2000" dirty="0" err="1">
                <a:ea typeface="ＭＳ Ｐゴシック" charset="-128"/>
              </a:rPr>
              <a:t>ms.</a:t>
            </a:r>
            <a:r>
              <a:rPr lang="en-US" altLang="x-none" sz="2000" dirty="0">
                <a:ea typeface="ＭＳ Ｐゴシック" charset="-128"/>
              </a:rPr>
              <a:t> What is utilization of the network NIC?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A91E62-095B-904D-BA74-2E9B8417E13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1167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4267200" y="1447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1167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16325" y="2686050"/>
          <a:ext cx="18970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Equation" r:id="rId8" imgW="419100" imgH="279400" progId="Equation.3">
                  <p:embed/>
                </p:oleObj>
              </mc:Choice>
              <mc:Fallback>
                <p:oleObj name="Equation" r:id="rId8" imgW="419100" imgH="2794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86050"/>
                        <a:ext cx="189706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29025" y="4152900"/>
          <a:ext cx="178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152900"/>
                        <a:ext cx="178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6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Deriving Relationship Between R, U, and S for 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flow balanced (arrival=throughput), Little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x-none" sz="2000" dirty="0">
                <a:ea typeface="ＭＳ Ｐゴシック" charset="-128"/>
              </a:rPr>
              <a:t>s Law: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PASTA (Poisson arrival--memory-less arrival--sees time average), a new request sees Q ahead of it, and FIFO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According to utilization law, U = XS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06BCC7-6DB9-5341-980A-0AECD60C03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8788" name="Object 2"/>
          <p:cNvGraphicFramePr>
            <a:graphicFrameLocks noChangeAspect="1"/>
          </p:cNvGraphicFramePr>
          <p:nvPr/>
        </p:nvGraphicFramePr>
        <p:xfrm>
          <a:off x="1676400" y="1855788"/>
          <a:ext cx="4724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Equation" r:id="rId4" imgW="850531" imgH="203112" progId="Equation.3">
                  <p:embed/>
                </p:oleObj>
              </mc:Choice>
              <mc:Fallback>
                <p:oleObj name="Equation" r:id="rId4" imgW="850531" imgH="203112" progId="Equation.3">
                  <p:embed/>
                  <p:pic>
                    <p:nvPicPr>
                      <p:cNvPr id="1187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4724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3810000"/>
          <a:ext cx="723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4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239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90600" y="5791200"/>
          <a:ext cx="297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Equation" r:id="rId8" imgW="736280" imgH="177723" progId="Equation.3">
                  <p:embed/>
                </p:oleObj>
              </mc:Choice>
              <mc:Fallback>
                <p:oleObj name="Equation" r:id="rId8" imgW="736280" imgH="177723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297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038600" y="5780088"/>
            <a:ext cx="3221038" cy="787400"/>
            <a:chOff x="4038600" y="5780088"/>
            <a:chExt cx="3221038" cy="787400"/>
          </a:xfrm>
        </p:grpSpPr>
        <p:graphicFrame>
          <p:nvGraphicFramePr>
            <p:cNvPr id="118792" name="Object 5"/>
            <p:cNvGraphicFramePr>
              <a:graphicFrameLocks noChangeAspect="1"/>
            </p:cNvGraphicFramePr>
            <p:nvPr/>
          </p:nvGraphicFramePr>
          <p:xfrm>
            <a:off x="5311775" y="5780088"/>
            <a:ext cx="19478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96" name="Equation" r:id="rId10" imgW="482391" imgH="228501" progId="Equation.3">
                    <p:embed/>
                  </p:oleObj>
                </mc:Choice>
                <mc:Fallback>
                  <p:oleObj name="Equation" r:id="rId10" imgW="482391" imgH="228501" progId="Equation.3">
                    <p:embed/>
                    <p:pic>
                      <p:nvPicPr>
                        <p:cNvPr id="1187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775" y="5780088"/>
                          <a:ext cx="19478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3" name="Right Arrow 8"/>
            <p:cNvSpPr>
              <a:spLocks noChangeArrowheads="1"/>
            </p:cNvSpPr>
            <p:nvPr/>
          </p:nvSpPr>
          <p:spPr bwMode="auto">
            <a:xfrm>
              <a:off x="4038600" y="6096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2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Forced Flow Law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each request visits device </a:t>
            </a:r>
            <a:r>
              <a:rPr lang="en-US" altLang="x-none" dirty="0" err="1">
                <a:ea typeface="ＭＳ Ｐゴシック" charset="-128"/>
              </a:rPr>
              <a:t>i</a:t>
            </a:r>
            <a:r>
              <a:rPr lang="en-US" altLang="x-none" dirty="0">
                <a:ea typeface="ＭＳ Ｐゴシック" charset="-128"/>
              </a:rPr>
              <a:t> Vi times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0AD3AC-D1C8-F048-935E-3F62A488B4A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2895600"/>
          <a:ext cx="3243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7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348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243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4700588" y="25908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8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908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16375" y="3829050"/>
          <a:ext cx="20129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9" name="Equation" r:id="rId8" imgW="444307" imgH="279279" progId="Equation.3">
                  <p:embed/>
                </p:oleObj>
              </mc:Choice>
              <mc:Fallback>
                <p:oleObj name="Equation" r:id="rId8" imgW="444307" imgH="279279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29050"/>
                        <a:ext cx="20129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24325" y="5219700"/>
          <a:ext cx="18399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0" name="Equation" r:id="rId10" imgW="406224" imgH="228501" progId="Equation.3">
                  <p:embed/>
                </p:oleObj>
              </mc:Choice>
              <mc:Fallback>
                <p:oleObj name="Equation" r:id="rId10" imgW="406224" imgH="228501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5219700"/>
                        <a:ext cx="18399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9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Device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7772400" cy="175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Define Di = Vi Si as the total demand of a request on device </a:t>
            </a:r>
            <a:r>
              <a:rPr lang="en-US" altLang="x-none" sz="2400" dirty="0" err="1">
                <a:ea typeface="ＭＳ Ｐゴシック" charset="-128"/>
              </a:rPr>
              <a:t>i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The device with the highest Di has the highest utilization, and thus is called the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bottleneck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D3446A-AAC2-2A41-B3CA-6CC9267025B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1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4343400" y="1651000"/>
          <a:ext cx="1309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Equation" r:id="rId6" imgW="317362" imgH="228501" progId="Equation.3">
                  <p:embed/>
                </p:oleObj>
              </mc:Choice>
              <mc:Fallback>
                <p:oleObj name="Equation" r:id="rId6" imgW="317362" imgH="228501" progId="Equation.3">
                  <p:embed/>
                  <p:pic>
                    <p:nvPicPr>
                      <p:cNvPr id="368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51000"/>
                        <a:ext cx="1309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4003675" y="266700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Equation" r:id="rId8" imgW="482391" imgH="228501" progId="Equation.3">
                  <p:embed/>
                </p:oleObj>
              </mc:Choice>
              <mc:Fallback>
                <p:oleObj name="Equation" r:id="rId8" imgW="482391" imgH="228501" progId="Equation.3">
                  <p:embed/>
                  <p:pic>
                    <p:nvPicPr>
                      <p:cNvPr id="368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667000"/>
                        <a:ext cx="1990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3976688" y="3657600"/>
          <a:ext cx="209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4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368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657600"/>
                        <a:ext cx="2095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Bottleneck vs System Throughput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513B35-E750-9D49-9A12-6CA8CA88B45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0" y="20574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6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389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5"/>
          <p:cNvGraphicFramePr>
            <a:graphicFrameLocks noChangeAspect="1"/>
          </p:cNvGraphicFramePr>
          <p:nvPr/>
        </p:nvGraphicFramePr>
        <p:xfrm>
          <a:off x="3451225" y="3886200"/>
          <a:ext cx="1611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7" name="Equation" r:id="rId6" imgW="545626" imgH="253780" progId="Equation.3">
                  <p:embed/>
                </p:oleObj>
              </mc:Choice>
              <mc:Fallback>
                <p:oleObj name="Equation" r:id="rId6" imgW="545626" imgH="253780" progId="Equation.3">
                  <p:embed/>
                  <p:pic>
                    <p:nvPicPr>
                      <p:cNvPr id="132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886200"/>
                        <a:ext cx="1611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2790825" y="39624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8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389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962400"/>
                        <a:ext cx="56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0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10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CPU execution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Suppose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r>
              <a:rPr lang="en-US" altLang="x-none" dirty="0">
                <a:ea typeface="ＭＳ Ｐゴシック" charset="-128"/>
              </a:rPr>
              <a:t> is 100 </a:t>
            </a:r>
            <a:r>
              <a:rPr lang="en-US" altLang="x-none" dirty="0" err="1">
                <a:ea typeface="ＭＳ Ｐゴシック" charset="-128"/>
              </a:rPr>
              <a:t>Mbps</a:t>
            </a:r>
            <a:r>
              <a:rPr lang="en-US" altLang="x-none" dirty="0">
                <a:ea typeface="ＭＳ Ｐゴシック" charset="-128"/>
              </a:rPr>
              <a:t>, disk I/O rate is 1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Where is the bottleneck?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DB2AAA-A8D0-4D4C-9788-5B12B08410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69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 (cont.)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</a:t>
            </a:r>
            <a:r>
              <a:rPr lang="en-US" altLang="x-none" baseline="-25000" dirty="0">
                <a:ea typeface="ＭＳ Ｐゴシック" charset="-128"/>
              </a:rPr>
              <a:t>CPU</a:t>
            </a:r>
            <a:r>
              <a:rPr lang="en-US" altLang="x-none" dirty="0">
                <a:ea typeface="ＭＳ Ｐゴシック" charset="-128"/>
              </a:rPr>
              <a:t>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</a:t>
            </a:r>
            <a:r>
              <a:rPr lang="en-US" altLang="x-none" baseline="-25000" dirty="0" err="1">
                <a:ea typeface="ＭＳ Ｐゴシック" charset="-128"/>
              </a:rPr>
              <a:t>Net</a:t>
            </a:r>
            <a:r>
              <a:rPr lang="en-US" altLang="x-none" dirty="0">
                <a:ea typeface="ＭＳ Ｐゴシック" charset="-128"/>
              </a:rPr>
              <a:t> 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Disk I/O: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Ddisk</a:t>
            </a:r>
            <a:r>
              <a:rPr lang="en-US" altLang="x-none" dirty="0">
                <a:ea typeface="ＭＳ Ｐゴシック" charset="-128"/>
              </a:rPr>
              <a:t> =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67D351-ACD0-BC4F-8614-865CF4A36BC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220913"/>
            <a:ext cx="3152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10 ms ( 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 100 requests/s)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5448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 Mbytes / 100 Mbps = 80 ms (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., 12.5 requests/s)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48768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0.5 * 1 ms * 1M/8K = 62.5 ms 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(e.q. = 16 requests/s)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91E68D-9130-434E-96C6-04D609E73ABC}" type="slidenum">
              <a:rPr lang="en-US" altLang="x-none" sz="1400">
                <a:solidFill>
                  <a:srgbClr val="000000"/>
                </a:solidFill>
              </a:rPr>
              <a:pPr/>
              <a:t>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1750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Trying out HTTP (client side) for yourself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Try telnet GET on </a:t>
            </a:r>
            <a:r>
              <a:rPr lang="en-US" altLang="zh-CN" dirty="0">
                <a:ea typeface="宋体" charset="-122"/>
                <a:hlinkClick r:id="rId3"/>
              </a:rPr>
              <a:t>www.xmu.edu.cn</a:t>
            </a:r>
            <a:endParaRPr lang="en-US" altLang="x-none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8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23ED5F3-A7CE-2442-862A-613F799D46B6}" type="slidenum">
              <a:rPr lang="en-US" altLang="x-none" sz="1400">
                <a:solidFill>
                  <a:srgbClr val="000000"/>
                </a:solidFill>
              </a:rPr>
              <a:pPr/>
              <a:t>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28600"/>
            <a:ext cx="83756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HTTP </a:t>
            </a:r>
            <a:r>
              <a:rPr lang="en-US" altLang="zh-CN" sz="3600">
                <a:ea typeface="宋体" charset="-122"/>
              </a:rPr>
              <a:t>Request</a:t>
            </a:r>
            <a:r>
              <a:rPr lang="en-US" altLang="x-none" sz="3600">
                <a:ea typeface="ＭＳ Ｐゴシック" charset="-128"/>
              </a:rPr>
              <a:t> Message</a:t>
            </a:r>
            <a:r>
              <a:rPr lang="en-US" altLang="zh-CN" sz="3600">
                <a:ea typeface="宋体" charset="-122"/>
              </a:rPr>
              <a:t> Example: GET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2238" y="2659063"/>
            <a:ext cx="64944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GET /somedir/page.html HTTP/1.0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Host: 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  <a:hlinkClick r:id="rId3"/>
              </a:rPr>
              <a:t>www.somechool.edu</a:t>
            </a:r>
            <a:br>
              <a:rPr lang="en-US" altLang="x-none" sz="2000" b="1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Connection: close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User-agent: Mozilla/4.0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Accept: text/html, image/gif, image/jpeg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Accept-language: en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(extra carriage return, line feed)</a:t>
            </a: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 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-125413" y="1624013"/>
            <a:ext cx="26495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(GET, POST,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HEAD, PUT,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DELETE, </a:t>
            </a:r>
            <a:br>
              <a:rPr lang="en-US" altLang="x-none" sz="2000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TRACE … commands)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809750" y="2528888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>
            <a:off x="2703513" y="3044825"/>
            <a:ext cx="249237" cy="1428750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09738" y="3470275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933575" y="4795838"/>
            <a:ext cx="793750" cy="279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20663" y="4422775"/>
            <a:ext cx="2178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Carriage return,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line feed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indicates end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of message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40100" y="1463675"/>
            <a:ext cx="5438775" cy="1636713"/>
            <a:chOff x="3340693" y="1463261"/>
            <a:chExt cx="5437940" cy="1637499"/>
          </a:xfrm>
        </p:grpSpPr>
        <p:sp>
          <p:nvSpPr>
            <p:cNvPr id="58385" name="Text Box 4"/>
            <p:cNvSpPr txBox="1">
              <a:spLocks noChangeArrowheads="1"/>
            </p:cNvSpPr>
            <p:nvPr/>
          </p:nvSpPr>
          <p:spPr bwMode="auto">
            <a:xfrm>
              <a:off x="5657216" y="1463261"/>
              <a:ext cx="3121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Virtual host multiplexing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6" name="Line 5"/>
            <p:cNvSpPr>
              <a:spLocks noChangeShapeType="1"/>
            </p:cNvSpPr>
            <p:nvPr/>
          </p:nvSpPr>
          <p:spPr bwMode="auto">
            <a:xfrm flipH="1">
              <a:off x="3340693" y="1811702"/>
              <a:ext cx="2534186" cy="12890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697538" y="4256088"/>
            <a:ext cx="2894012" cy="1558925"/>
            <a:chOff x="5590842" y="305276"/>
            <a:chExt cx="2893620" cy="1558095"/>
          </a:xfrm>
        </p:grpSpPr>
        <p:sp>
          <p:nvSpPr>
            <p:cNvPr id="58383" name="Text Box 4"/>
            <p:cNvSpPr txBox="1">
              <a:spLocks noChangeArrowheads="1"/>
            </p:cNvSpPr>
            <p:nvPr/>
          </p:nvSpPr>
          <p:spPr bwMode="auto">
            <a:xfrm>
              <a:off x="5951397" y="1463261"/>
              <a:ext cx="25330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Content negotiation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4" name="Line 5"/>
            <p:cNvSpPr>
              <a:spLocks noChangeShapeType="1"/>
            </p:cNvSpPr>
            <p:nvPr/>
          </p:nvSpPr>
          <p:spPr bwMode="auto">
            <a:xfrm flipH="1" flipV="1">
              <a:off x="5590842" y="305276"/>
              <a:ext cx="686445" cy="12929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34013" y="3255963"/>
            <a:ext cx="3819525" cy="400050"/>
            <a:chOff x="4603269" y="1463261"/>
            <a:chExt cx="3819359" cy="400110"/>
          </a:xfrm>
        </p:grpSpPr>
        <p:sp>
          <p:nvSpPr>
            <p:cNvPr id="58381" name="Text Box 4"/>
            <p:cNvSpPr txBox="1">
              <a:spLocks noChangeArrowheads="1"/>
            </p:cNvSpPr>
            <p:nvPr/>
          </p:nvSpPr>
          <p:spPr bwMode="auto">
            <a:xfrm>
              <a:off x="5401774" y="1463261"/>
              <a:ext cx="30208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3333CC"/>
                  </a:solidFill>
                  <a:latin typeface="Comic Sans MS" charset="0"/>
                </a:rPr>
                <a:t>Connection management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58382" name="Line 5"/>
            <p:cNvSpPr>
              <a:spLocks noChangeShapeType="1"/>
            </p:cNvSpPr>
            <p:nvPr/>
          </p:nvSpPr>
          <p:spPr bwMode="auto">
            <a:xfrm flipH="1">
              <a:off x="4603269" y="1664677"/>
              <a:ext cx="809623" cy="78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AD2F02-236E-684A-AF8B-E4EEB25BF505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HTTP Response</a:t>
            </a:r>
            <a:r>
              <a:rPr lang="en-US" altLang="zh-CN">
                <a:ea typeface="宋体" charset="-122"/>
              </a:rPr>
              <a:t> Message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HTTP/1.0 200 OK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Date: Wed, 23 Jan 2008 12:00:15 GMT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Server: Apache/1.3.0 (Unix)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Last-Modified: Mon, 22 Jun 1998 …...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Content-Length: 6821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Content-Type: text/html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/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data data data data data ...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line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(protocol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code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status phrase)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Freeform 6"/>
          <p:cNvSpPr>
            <a:spLocks/>
          </p:cNvSpPr>
          <p:nvPr/>
        </p:nvSpPr>
        <p:spPr bwMode="auto">
          <a:xfrm>
            <a:off x="3095625" y="2276475"/>
            <a:ext cx="257175" cy="16383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header</a:t>
            </a:r>
          </a:p>
          <a:p>
            <a:pPr algn="r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 lines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data, e.g.,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requested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html file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74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12769</TotalTime>
  <Words>3373</Words>
  <Application>Microsoft Macintosh PowerPoint</Application>
  <PresentationFormat>On-screen Show (4:3)</PresentationFormat>
  <Paragraphs>695</Paragraphs>
  <Slides>66</Slides>
  <Notes>64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Clip</vt:lpstr>
      <vt:lpstr>Equation</vt:lpstr>
      <vt:lpstr>Network Applications: HTTP/1.0/1.1/2;  Operational Analysis </vt:lpstr>
      <vt:lpstr>Outline</vt:lpstr>
      <vt:lpstr>Admin</vt:lpstr>
      <vt:lpstr>Recap: FTP</vt:lpstr>
      <vt:lpstr>PowerPoint Presentation</vt:lpstr>
      <vt:lpstr>Trying out HTTP (client side) for yourself</vt:lpstr>
      <vt:lpstr>Trying out HTTP (client side) for yourself</vt:lpstr>
      <vt:lpstr>HTTP Request Message Example: GET</vt:lpstr>
      <vt:lpstr>HTTP Response Message</vt:lpstr>
      <vt:lpstr>HTTP Response Status Codes</vt:lpstr>
      <vt:lpstr>Trying Use Chrome to visit Course Page</vt:lpstr>
      <vt:lpstr>Design Exercise</vt:lpstr>
      <vt:lpstr>Basic HTTP Server Workflow</vt:lpstr>
      <vt:lpstr>Example Code</vt:lpstr>
      <vt:lpstr>Static -&gt; Dynamic Content</vt:lpstr>
      <vt:lpstr>Recap: HTTP</vt:lpstr>
      <vt:lpstr>Recap: HTTP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Goal: Best Server Design Limited Only  by Resource Bottleneck</vt:lpstr>
      <vt:lpstr>Some Questions</vt:lpstr>
      <vt:lpstr>Outline</vt:lpstr>
      <vt:lpstr>Operational Analysis</vt:lpstr>
      <vt:lpstr>Background: Little’s Law (1961)</vt:lpstr>
      <vt:lpstr>Little’s Law: Proof</vt:lpstr>
      <vt:lpstr>Under the Hood (An example FSM)</vt:lpstr>
      <vt:lpstr>Operational Analysis: Resource Demand of a Request</vt:lpstr>
      <vt:lpstr>Operational Quantities</vt:lpstr>
      <vt:lpstr>Utilization Law</vt:lpstr>
      <vt:lpstr>Deriving Relationship Between R, U, and S for one Device</vt:lpstr>
      <vt:lpstr>Forced Flow Law</vt:lpstr>
      <vt:lpstr>Bottleneck Device</vt:lpstr>
      <vt:lpstr>Bottleneck vs System Throughput</vt:lpstr>
      <vt:lpstr>Example 1</vt:lpstr>
      <vt:lpstr>Example 1 (cont.)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518</cp:revision>
  <cp:lastPrinted>2017-10-02T19:01:45Z</cp:lastPrinted>
  <dcterms:created xsi:type="dcterms:W3CDTF">1999-10-08T19:08:27Z</dcterms:created>
  <dcterms:modified xsi:type="dcterms:W3CDTF">2022-10-05T13:39:55Z</dcterms:modified>
</cp:coreProperties>
</file>