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9"/>
  </p:notesMasterIdLst>
  <p:sldIdLst>
    <p:sldId id="289" r:id="rId2"/>
    <p:sldId id="296" r:id="rId3"/>
    <p:sldId id="309" r:id="rId4"/>
    <p:sldId id="339" r:id="rId5"/>
    <p:sldId id="338" r:id="rId6"/>
    <p:sldId id="336" r:id="rId7"/>
    <p:sldId id="333" r:id="rId8"/>
    <p:sldId id="321" r:id="rId9"/>
    <p:sldId id="328" r:id="rId10"/>
    <p:sldId id="332" r:id="rId11"/>
    <p:sldId id="327" r:id="rId12"/>
    <p:sldId id="335" r:id="rId13"/>
    <p:sldId id="334" r:id="rId14"/>
    <p:sldId id="324" r:id="rId15"/>
    <p:sldId id="331" r:id="rId16"/>
    <p:sldId id="31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o zhang" initials="zz" lastIdx="3" clrIdx="0">
    <p:extLst>
      <p:ext uri="{19B8F6BF-5375-455C-9EA6-DF929625EA0E}">
        <p15:presenceInfo xmlns:p15="http://schemas.microsoft.com/office/powerpoint/2012/main" userId="38520c74f428d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5400" autoAdjust="0"/>
  </p:normalViewPr>
  <p:slideViewPr>
    <p:cSldViewPr snapToGrid="0">
      <p:cViewPr varScale="1">
        <p:scale>
          <a:sx n="114" d="100"/>
          <a:sy n="114" d="100"/>
        </p:scale>
        <p:origin x="9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C4ECEA-A059-4FCD-8563-CCF22DA7D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6ABD6F-3713-4898-98E9-1FD271D723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04143-94A1-4435-B981-25B29C3B3A5A}" type="datetimeFigureOut">
              <a:rPr lang="zh-CN" altLang="en-US"/>
              <a:pPr>
                <a:defRPr/>
              </a:pPr>
              <a:t>2021/11/25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F556BBB-5A19-465B-909E-A58097869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1873C51-2783-4D7E-97D7-A3992E89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429F1-546F-4646-9E91-39164F83F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4B76E-FFE2-4850-A8C6-54B132E54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818EC7-A2B7-405A-B5DF-FBAC4685CB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1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5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7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3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BD3D8C8-2641-4D11-A306-FB321BFA9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19E940-8530-4B86-A6B9-4C7D0C7C1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F2D661CC-F321-47F3-8E70-A24A38245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2210EDBB-2399-421C-90CC-8EFBB29905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8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2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43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160" y="1246963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07663" y="146109"/>
            <a:ext cx="7744060" cy="8442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83961793-400A-4D7A-8984-093828A0D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3706" y="6430968"/>
            <a:ext cx="2057400" cy="365125"/>
          </a:xfrm>
        </p:spPr>
        <p:txBody>
          <a:bodyPr/>
          <a:lstStyle>
            <a:lvl1pPr>
              <a:defRPr sz="1500">
                <a:solidFill>
                  <a:srgbClr val="2E75B6"/>
                </a:solidFill>
              </a:defRPr>
            </a:lvl1pPr>
          </a:lstStyle>
          <a:p>
            <a:pPr>
              <a:defRPr/>
            </a:pPr>
            <a:fld id="{7165E90A-F7FF-4790-B24C-3C2BF8BEFF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5E90A-F7FF-4790-B24C-3C2BF8BEFF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137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947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27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556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926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99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7BA959-1D88-44AC-9BA9-667753B74CC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标题 2">
            <a:extLst>
              <a:ext uri="{FF2B5EF4-FFF2-40B4-BE49-F238E27FC236}">
                <a16:creationId xmlns:a16="http://schemas.microsoft.com/office/drawing/2014/main" id="{58A5E19B-AE9A-4AEE-94EE-EE043EA4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785" y="4332662"/>
            <a:ext cx="8368936" cy="142776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Computer Networks and Network Security</a:t>
            </a:r>
          </a:p>
          <a:p>
            <a:r>
              <a:rPr lang="en-US" altLang="zh-CN" b="1" dirty="0" err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Yangfan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Huang, </a:t>
            </a:r>
            <a:r>
              <a:rPr lang="en-US" altLang="zh-CN" b="1" dirty="0" err="1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Haoyu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Liu, Zhihao Zhang</a:t>
            </a:r>
          </a:p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2021.11. 25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1777818-BA57-4898-BEA3-B7C97C4A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7" y="1934574"/>
            <a:ext cx="85767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Assignment Five :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Reliable Transport and Congestion Control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D7DFC9-CBFA-4A69-A6A7-E79EBE0ACD69}"/>
              </a:ext>
            </a:extLst>
          </p:cNvPr>
          <p:cNvGrpSpPr/>
          <p:nvPr/>
        </p:nvGrpSpPr>
        <p:grpSpPr>
          <a:xfrm>
            <a:off x="3389810" y="195269"/>
            <a:ext cx="2364376" cy="644305"/>
            <a:chOff x="3878217" y="116183"/>
            <a:chExt cx="3152501" cy="8590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1AA597D-BA00-4289-86DF-4C25E625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217" y="116183"/>
              <a:ext cx="1167218" cy="8590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7CF42D5-86F5-4B79-B896-D8EF4D55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278" y="169314"/>
              <a:ext cx="1869440" cy="715645"/>
            </a:xfrm>
            <a:prstGeom prst="rect">
              <a:avLst/>
            </a:prstGeom>
          </p:spPr>
        </p:pic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Transfer: Client-Server</a:t>
            </a: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613093" y="6405562"/>
            <a:ext cx="51001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210012" y="1208957"/>
            <a:ext cx="8403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payload packet should be transmitted reliably by using sequence/acknowledgment number field.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Use ACK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2039377" y="2464765"/>
            <a:ext cx="1219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883756" y="2864875"/>
            <a:ext cx="0" cy="3055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654372" y="2449338"/>
            <a:ext cx="158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543541" y="2905341"/>
            <a:ext cx="0" cy="311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942613" y="2939330"/>
            <a:ext cx="2503203" cy="458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5223801" y="3254801"/>
            <a:ext cx="4321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receiveSYN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send an ACK: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rcv_wnd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rcv_top-rcv_base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tcpMan.send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684941">
            <a:off x="3405193" y="2782820"/>
            <a:ext cx="138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942613" y="3911258"/>
            <a:ext cx="2503203" cy="5660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20746090">
            <a:off x="3320370" y="3889225"/>
            <a:ext cx="138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-159486" y="3854966"/>
            <a:ext cx="3968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 != ESTABLISHED,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ACKs in wrong states,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discard;</a:t>
            </a:r>
          </a:p>
        </p:txBody>
      </p:sp>
      <p:sp>
        <p:nvSpPr>
          <p:cNvPr id="28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20865430">
            <a:off x="3066912" y="4270611"/>
            <a:ext cx="217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ackNum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ack.getSequm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()+1</a:t>
            </a:r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664231">
            <a:off x="2808311" y="3085524"/>
            <a:ext cx="225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Syn.getSeqNum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216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Transfer(1)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610601" y="6405562"/>
            <a:ext cx="51251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78434" y="1145932"/>
            <a:ext cx="8505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progress a newly arrived TCP segment:    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580739" y="3342514"/>
            <a:ext cx="2256344" cy="9327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69899" y="3588450"/>
            <a:ext cx="2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segment.getType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</p:cNvCxnSpPr>
          <p:nvPr/>
        </p:nvCxnSpPr>
        <p:spPr>
          <a:xfrm flipV="1">
            <a:off x="2816225" y="2666395"/>
            <a:ext cx="2044946" cy="117468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19768675">
            <a:off x="3124575" y="2784845"/>
            <a:ext cx="13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37083" y="3496055"/>
            <a:ext cx="1957082" cy="31284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</p:cNvCxnSpPr>
          <p:nvPr/>
        </p:nvCxnSpPr>
        <p:spPr>
          <a:xfrm>
            <a:off x="2879455" y="3832151"/>
            <a:ext cx="1914710" cy="4431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</p:cNvCxnSpPr>
          <p:nvPr/>
        </p:nvCxnSpPr>
        <p:spPr>
          <a:xfrm>
            <a:off x="2837083" y="3826938"/>
            <a:ext cx="2033043" cy="144412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21001815">
            <a:off x="3368753" y="3251836"/>
            <a:ext cx="13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39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796286">
            <a:off x="3349557" y="4085701"/>
            <a:ext cx="13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40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 rot="2426198">
            <a:off x="3081244" y="4540706"/>
            <a:ext cx="13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1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4861171" y="2363278"/>
            <a:ext cx="1902301" cy="6062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555513" y="2466340"/>
            <a:ext cx="253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5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4869706" y="3234847"/>
            <a:ext cx="1902301" cy="6062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564048" y="3337909"/>
            <a:ext cx="253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receiveFIN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7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4869706" y="4032977"/>
            <a:ext cx="1902301" cy="6062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564048" y="4136039"/>
            <a:ext cx="253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9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4861171" y="4947611"/>
            <a:ext cx="1902301" cy="6062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546975" y="5050673"/>
            <a:ext cx="253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2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398989" y="2447862"/>
            <a:ext cx="179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398989" y="3279497"/>
            <a:ext cx="179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352065" y="4124885"/>
            <a:ext cx="233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366771" y="5044872"/>
            <a:ext cx="233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302976" y="5813416"/>
            <a:ext cx="850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letter codes, we can trace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transfer.</a:t>
            </a:r>
          </a:p>
        </p:txBody>
      </p:sp>
    </p:spTree>
    <p:extLst>
      <p:ext uri="{BB962C8B-B14F-4D97-AF65-F5344CB8AC3E}">
        <p14:creationId xmlns:p14="http://schemas.microsoft.com/office/powerpoint/2010/main" val="235758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Transfer(2)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552676" y="6405562"/>
            <a:ext cx="59132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354792" y="1080606"/>
            <a:ext cx="84030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payload packet should be transmitted reliably by using  timeouts and retransmissions.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Set RTO as the time interval (milliseconds)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100DD5-2046-4D8E-83DD-42C1DBDBC6FD}"/>
              </a:ext>
            </a:extLst>
          </p:cNvPr>
          <p:cNvGrpSpPr/>
          <p:nvPr/>
        </p:nvGrpSpPr>
        <p:grpSpPr>
          <a:xfrm>
            <a:off x="1204791" y="2773377"/>
            <a:ext cx="5819181" cy="3764876"/>
            <a:chOff x="927782" y="2640688"/>
            <a:chExt cx="5819181" cy="3764876"/>
          </a:xfrm>
        </p:grpSpPr>
        <p:sp>
          <p:nvSpPr>
            <p:cNvPr id="10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2039378" y="2656115"/>
              <a:ext cx="1219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883757" y="3056225"/>
              <a:ext cx="0" cy="3349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4654373" y="2640688"/>
              <a:ext cx="15828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543542" y="3096691"/>
              <a:ext cx="0" cy="3308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942614" y="3639390"/>
              <a:ext cx="2503203" cy="458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 rot="684941">
              <a:off x="3514947" y="3470113"/>
              <a:ext cx="1358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3016757" y="5632563"/>
              <a:ext cx="2503203" cy="566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 rot="20746090">
              <a:off x="3577309" y="5902313"/>
              <a:ext cx="1382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</a:p>
          </p:txBody>
        </p:sp>
        <p:sp>
          <p:nvSpPr>
            <p:cNvPr id="27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927782" y="2712858"/>
              <a:ext cx="1227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8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 rot="642071">
              <a:off x="2643817" y="4774243"/>
              <a:ext cx="264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retransmit(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seqNum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" name="下箭头 1"/>
            <p:cNvSpPr/>
            <p:nvPr/>
          </p:nvSpPr>
          <p:spPr>
            <a:xfrm>
              <a:off x="1638614" y="3186489"/>
              <a:ext cx="163689" cy="321907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4" name="乘号 3"/>
            <p:cNvSpPr/>
            <p:nvPr/>
          </p:nvSpPr>
          <p:spPr>
            <a:xfrm>
              <a:off x="5224986" y="3722321"/>
              <a:ext cx="884154" cy="751028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5519960" y="3522266"/>
              <a:ext cx="1227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Lost</a:t>
              </a: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2522761" y="3758061"/>
              <a:ext cx="281504" cy="1239817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1802674" y="4193303"/>
              <a:ext cx="122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RTO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942613" y="4997878"/>
              <a:ext cx="2503203" cy="458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1504953" y="5110766"/>
              <a:ext cx="129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304629" y="4413422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114616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Sliding Window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490857" y="6405562"/>
            <a:ext cx="63225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23267" y="1133828"/>
            <a:ext cx="8505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fixed-size sliding window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snd_rcvWnd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represents the receiver’s advertised window in bytes.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Write(): 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avail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buf.length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=min(avail,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seq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snd_next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snd_next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944ECB-B289-4DED-9A96-26F3A4956938}"/>
              </a:ext>
            </a:extLst>
          </p:cNvPr>
          <p:cNvGrpSpPr/>
          <p:nvPr/>
        </p:nvGrpSpPr>
        <p:grpSpPr>
          <a:xfrm>
            <a:off x="711854" y="2565398"/>
            <a:ext cx="7327900" cy="1474788"/>
            <a:chOff x="711854" y="3581214"/>
            <a:chExt cx="7327900" cy="1474788"/>
          </a:xfrm>
        </p:grpSpPr>
        <p:pic>
          <p:nvPicPr>
            <p:cNvPr id="7" name="Picture 4" descr="gbn_seqnum">
              <a:extLst>
                <a:ext uri="{FF2B5EF4-FFF2-40B4-BE49-F238E27FC236}">
                  <a16:creationId xmlns:a16="http://schemas.microsoft.com/office/drawing/2014/main" id="{EAA45960-D3F4-4EB1-871D-C9449A3D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54" y="3581214"/>
              <a:ext cx="7327900" cy="147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904BB411-AC17-4D30-87DD-7887FAA5A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050" y="4659127"/>
              <a:ext cx="1103220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rgbClr val="000000"/>
                  </a:solidFill>
                  <a:latin typeface="Courier New" charset="0"/>
                </a:rPr>
                <a:t>cwnd</a:t>
              </a:r>
              <a:endParaRPr lang="en-US" altLang="en-US" sz="2000" b="1" dirty="0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9104F04-E393-404B-B8E5-A55A92726956}"/>
              </a:ext>
            </a:extLst>
          </p:cNvPr>
          <p:cNvSpPr txBox="1"/>
          <p:nvPr/>
        </p:nvSpPr>
        <p:spPr>
          <a:xfrm>
            <a:off x="3106270" y="2638677"/>
            <a:ext cx="120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send_top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55275D0-7450-493F-BBFD-61A2A56C3C83}"/>
              </a:ext>
            </a:extLst>
          </p:cNvPr>
          <p:cNvCxnSpPr/>
          <p:nvPr/>
        </p:nvCxnSpPr>
        <p:spPr>
          <a:xfrm>
            <a:off x="3550024" y="2925038"/>
            <a:ext cx="0" cy="1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1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Control: Reno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501975" y="6405562"/>
            <a:ext cx="62113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78434" y="1979523"/>
            <a:ext cx="87979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congestion window size in MSS: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snd_cwnd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slow start threshold in MSS: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snd_ssthresh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window size in bytes: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snd_wnd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these initial values from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TCPManager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78434" y="1145932"/>
            <a:ext cx="850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</a:t>
            </a:r>
          </a:p>
        </p:txBody>
      </p:sp>
    </p:spTree>
    <p:extLst>
      <p:ext uri="{BB962C8B-B14F-4D97-AF65-F5344CB8AC3E}">
        <p14:creationId xmlns:p14="http://schemas.microsoft.com/office/powerpoint/2010/main" val="230960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Control: Reno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501975" y="6405562"/>
            <a:ext cx="62113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2" name="AutoShape 2" descr="https://upload-images.jianshu.io/upload_images/2719073-e897caf01ea76713.png?imageMogr2/auto-orient/strip|imageView2/2/w/75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5" descr="https://upload-images.jianshu.io/upload_images/2719073-56cf7934c091d20e.png?imageMogr2/auto-orient/strip|imageView2/2/w/612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46168D-9319-4160-9E72-DC65936D5B49}"/>
              </a:ext>
            </a:extLst>
          </p:cNvPr>
          <p:cNvGrpSpPr/>
          <p:nvPr/>
        </p:nvGrpSpPr>
        <p:grpSpPr>
          <a:xfrm>
            <a:off x="460375" y="1479793"/>
            <a:ext cx="7746974" cy="5108331"/>
            <a:chOff x="460375" y="1297231"/>
            <a:chExt cx="7746974" cy="510833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9" r="2119" b="2218"/>
            <a:stretch/>
          </p:blipFill>
          <p:spPr bwMode="auto">
            <a:xfrm>
              <a:off x="460375" y="1297231"/>
              <a:ext cx="7746974" cy="4802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1074729" y="1330164"/>
              <a:ext cx="36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 (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snd_cwnd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snd_ssthresh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2681494" y="1680541"/>
              <a:ext cx="0" cy="2695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0">
              <a:extLst>
                <a:ext uri="{FF2B5EF4-FFF2-40B4-BE49-F238E27FC236}">
                  <a16:creationId xmlns:a16="http://schemas.microsoft.com/office/drawing/2014/main" id="{71FA3E65-968C-46ED-B380-A7E2F23546BB}"/>
                </a:ext>
              </a:extLst>
            </p:cNvPr>
            <p:cNvSpPr txBox="1"/>
            <p:nvPr/>
          </p:nvSpPr>
          <p:spPr>
            <a:xfrm>
              <a:off x="1082563" y="2646811"/>
              <a:ext cx="1635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snd_cwnd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+=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acked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81208" y="5759231"/>
              <a:ext cx="2864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snd_cwnd</a:t>
              </a: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snd_ssthresh</a:t>
              </a:r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Math.</a:t>
              </a:r>
              <a:r>
                <a:rPr lang="en-US" altLang="zh-CN" i="1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i="1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snd_cwnd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/ 2, 1)</a:t>
              </a:r>
              <a:endPara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81208" y="3007590"/>
              <a:ext cx="2122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set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dup_ack</a:t>
              </a:r>
              <a:endPara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fast retransmission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0536" y="2382179"/>
              <a:ext cx="1202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congestion 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avoidance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 flipV="1">
              <a:off x="5013064" y="4138004"/>
              <a:ext cx="93846" cy="159645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0">
            <a:extLst>
              <a:ext uri="{FF2B5EF4-FFF2-40B4-BE49-F238E27FC236}">
                <a16:creationId xmlns:a16="http://schemas.microsoft.com/office/drawing/2014/main" id="{38C9EB7C-7EB6-4C17-8157-194085BF6F8F}"/>
              </a:ext>
            </a:extLst>
          </p:cNvPr>
          <p:cNvSpPr txBox="1"/>
          <p:nvPr/>
        </p:nvSpPr>
        <p:spPr>
          <a:xfrm>
            <a:off x="467642" y="1029788"/>
            <a:ext cx="850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TCPSock.java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161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595361" y="6405562"/>
            <a:ext cx="5277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419535" y="1372666"/>
            <a:ext cx="8505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two-node fishnet emulation on your own host and perform a reliable transfer of at least 100 packets. Capture the output (from both the sending node and the receiving node) and mark it up to tell us what is going 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submission should include: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design document.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containing any output we have asked you to capture.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answers to the discussion questions below: Diss1a, Diss1b, and Diss1c for Part 1; Diss2 for the Part 2 if you are doing it as a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generate a single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containing all of your files. Please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 (zhihao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stu.xmu.edu.cn) in time if you encounter problems.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9F3CF-9294-4432-B0A5-6A924CCF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58" y="2514600"/>
            <a:ext cx="1129171" cy="14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AD7DFC9-CBFA-4A69-A6A7-E79EBE0ACD69}"/>
              </a:ext>
            </a:extLst>
          </p:cNvPr>
          <p:cNvGrpSpPr/>
          <p:nvPr/>
        </p:nvGrpSpPr>
        <p:grpSpPr>
          <a:xfrm>
            <a:off x="3389810" y="195269"/>
            <a:ext cx="2364376" cy="644305"/>
            <a:chOff x="3878217" y="116183"/>
            <a:chExt cx="3152501" cy="8590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1AA597D-BA00-4289-86DF-4C25E625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217" y="116183"/>
              <a:ext cx="1167218" cy="85907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7CF42D5-86F5-4B79-B896-D8EF4D55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278" y="169314"/>
              <a:ext cx="1869440" cy="715645"/>
            </a:xfrm>
            <a:prstGeom prst="rect">
              <a:avLst/>
            </a:prstGeom>
          </p:spPr>
        </p:pic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1C39ABA-918A-4269-AD6B-F17B3F0E69A9}"/>
              </a:ext>
            </a:extLst>
          </p:cNvPr>
          <p:cNvSpPr/>
          <p:nvPr/>
        </p:nvSpPr>
        <p:spPr>
          <a:xfrm>
            <a:off x="2120309" y="2028122"/>
            <a:ext cx="470513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you!</a:t>
            </a:r>
            <a:endParaRPr lang="zh-CN" altLang="en-US" sz="6600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9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817BF41-5400-4369-AC5B-3D87BB2E0371}"/>
              </a:ext>
            </a:extLst>
          </p:cNvPr>
          <p:cNvSpPr txBox="1"/>
          <p:nvPr/>
        </p:nvSpPr>
        <p:spPr>
          <a:xfrm>
            <a:off x="702703" y="1080040"/>
            <a:ext cx="8063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Tool: Fishnet (Based on the Modified Fishnet)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Design and Implement a Protocol for Reliable Transport, Flow Control and Congestion Control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Part 1: Reliability Transport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Part 2: Flow Control and Congestion Control (Optional for a 2-Person Project)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Requirements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1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Fishnet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618036" y="1132119"/>
            <a:ext cx="8505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 simulator &amp; emulator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 (.topo) for emulator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script (.fish) for simulator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trawler.pl: emulation coordinator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fishnet.pl: interactive node emulation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directory proj/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files are modifiable by students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directory lib/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modify files under lib/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787B0D-A3BA-494D-B523-7FE6FAB6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2" y="3318459"/>
            <a:ext cx="7396411" cy="283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DD4EA4-F0E6-4849-94E9-1C5F3E6FB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6" y="4685120"/>
            <a:ext cx="7919287" cy="11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Fishnet - Link Model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754F87-EF4C-4B9E-9984-F24E2382BC95}"/>
              </a:ext>
            </a:extLst>
          </p:cNvPr>
          <p:cNvSpPr txBox="1"/>
          <p:nvPr/>
        </p:nvSpPr>
        <p:spPr>
          <a:xfrm>
            <a:off x="261377" y="1029979"/>
            <a:ext cx="850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two.topo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limited buffering and loss characteristics of physical links.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517056-8583-4ED7-80D8-89FB42A3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9" y="1778365"/>
            <a:ext cx="5506218" cy="285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B5D3AF-8AEF-453C-A165-84BFF3ED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39" y="2758657"/>
            <a:ext cx="5163271" cy="2476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3D8043-A41C-477F-8C9E-641C49435FFF}"/>
              </a:ext>
            </a:extLst>
          </p:cNvPr>
          <p:cNvSpPr txBox="1"/>
          <p:nvPr/>
        </p:nvSpPr>
        <p:spPr>
          <a:xfrm>
            <a:off x="261377" y="2197060"/>
            <a:ext cx="850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two.topo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limited buffering and loss characteristics of physical links.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7DDFE0-F5F5-4B64-A7E3-91DC08160CDE}"/>
              </a:ext>
            </a:extLst>
          </p:cNvPr>
          <p:cNvSpPr txBox="1"/>
          <p:nvPr/>
        </p:nvSpPr>
        <p:spPr>
          <a:xfrm>
            <a:off x="261377" y="3350424"/>
            <a:ext cx="8505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used in the "edge" command to specify bandwidth ("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has been changed to "B/s", instead of "KB/s".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"edge" command now supports an additional option 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which specifies the buffering capacity of the edge, in terms of buffering time in milliseconds.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simulator/emulator will, on exit, print out statistics about dropped packets (due to buffer overflow) and lost packets (due to loss).</a:t>
            </a:r>
          </a:p>
        </p:txBody>
      </p:sp>
    </p:spTree>
    <p:extLst>
      <p:ext uri="{BB962C8B-B14F-4D97-AF65-F5344CB8AC3E}">
        <p14:creationId xmlns:p14="http://schemas.microsoft.com/office/powerpoint/2010/main" val="39685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Fishnet Quick Start - Simulator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303795" y="945598"/>
            <a:ext cx="850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simple example with ping in the simulator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71D53A-295F-4418-866E-6946C7F5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4" y="1345708"/>
            <a:ext cx="7012642" cy="1309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035C88-EFF0-41E8-B396-5D4973208900}"/>
              </a:ext>
            </a:extLst>
          </p:cNvPr>
          <p:cNvSpPr txBox="1"/>
          <p:nvPr/>
        </p:nvSpPr>
        <p:spPr>
          <a:xfrm>
            <a:off x="319463" y="2698536"/>
            <a:ext cx="850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fishnet.pl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87E67-831B-4684-83AE-C41D3F7E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15" y="3116678"/>
            <a:ext cx="4164399" cy="17564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C27E0F-708E-4549-A663-ACCD87B18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15" y="5344944"/>
            <a:ext cx="4036620" cy="12431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CA1BAB-F2F4-4EDC-BC21-3196CCD56FC5}"/>
              </a:ext>
            </a:extLst>
          </p:cNvPr>
          <p:cNvSpPr txBox="1"/>
          <p:nvPr/>
        </p:nvSpPr>
        <p:spPr>
          <a:xfrm>
            <a:off x="319463" y="4873157"/>
            <a:ext cx="850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pingtest.fish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4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Fishnet Quick Start - Emulator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754F87-EF4C-4B9E-9984-F24E2382BC95}"/>
              </a:ext>
            </a:extLst>
          </p:cNvPr>
          <p:cNvSpPr txBox="1"/>
          <p:nvPr/>
        </p:nvSpPr>
        <p:spPr>
          <a:xfrm>
            <a:off x="500999" y="1133828"/>
            <a:ext cx="85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two nodes in the emulator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two.topo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D928A8-C1C0-4815-8937-4C789A4A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7" y="1623705"/>
            <a:ext cx="6607931" cy="6541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273394-0C37-4960-99B2-09E2257B4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5" y="2398368"/>
            <a:ext cx="8207633" cy="1864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A69FD8-6198-4152-85D2-1A732DFE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15" y="4383250"/>
            <a:ext cx="6817659" cy="2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Sketch of Fishnet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" y="2003898"/>
            <a:ext cx="8440326" cy="341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2186" y="3995860"/>
            <a:ext cx="2028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TCPManager.java: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creates a new socket and handles connection that involves more than one socket.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7785" y="5237302"/>
            <a:ext cx="322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TCPSock.java: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defines APIs that handles operations on a single socket, </a:t>
            </a:r>
          </a:p>
        </p:txBody>
      </p:sp>
    </p:spTree>
    <p:extLst>
      <p:ext uri="{BB962C8B-B14F-4D97-AF65-F5344CB8AC3E}">
        <p14:creationId xmlns:p14="http://schemas.microsoft.com/office/powerpoint/2010/main" val="218777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Transfer: Client-Server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6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520134" y="1607690"/>
            <a:ext cx="3262400" cy="1372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1159400" y="1766865"/>
            <a:ext cx="19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Client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5071297" y="1623843"/>
            <a:ext cx="3422837" cy="13049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5790781" y="1702553"/>
            <a:ext cx="19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Server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5150610" y="2241864"/>
            <a:ext cx="361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(manager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642532" y="2255340"/>
            <a:ext cx="322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(manager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104866" y="3222636"/>
            <a:ext cx="549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sock.isConnectionPending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sock.isConnected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246061" y="4991076"/>
            <a:ext cx="1999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amount=0, close();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closeure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1129554" y="3896999"/>
            <a:ext cx="235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from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2507889" y="5144962"/>
            <a:ext cx="195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release();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socket immediately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245654" y="4297109"/>
            <a:ext cx="796956" cy="55196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042610" y="4297109"/>
            <a:ext cx="944295" cy="55196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076614" y="3601985"/>
            <a:ext cx="0" cy="408857"/>
          </a:xfrm>
          <a:prstGeom prst="straightConnector1">
            <a:avLst/>
          </a:prstGeom>
          <a:ln w="57150" cmpd="sng">
            <a:headEnd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5652940" y="3161944"/>
            <a:ext cx="245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serverSock.isClosed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734322" y="3578728"/>
            <a:ext cx="0" cy="408857"/>
          </a:xfrm>
          <a:prstGeom prst="straightConnector1">
            <a:avLst/>
          </a:prstGeom>
          <a:ln w="57150" cmpd="sng">
            <a:headEnd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6170030" y="3998324"/>
            <a:ext cx="122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82534" y="2102664"/>
            <a:ext cx="1288763" cy="3392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754706" y="2041809"/>
            <a:ext cx="19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782714" y="4440218"/>
            <a:ext cx="0" cy="408857"/>
          </a:xfrm>
          <a:prstGeom prst="straightConnector1">
            <a:avLst/>
          </a:prstGeom>
          <a:ln w="57150" cmpd="sng">
            <a:headEnd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5072175" y="4849075"/>
            <a:ext cx="4100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TransferWorker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work():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server for the new connection;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782715" y="5551712"/>
            <a:ext cx="0" cy="408857"/>
          </a:xfrm>
          <a:prstGeom prst="straightConnector1">
            <a:avLst/>
          </a:prstGeom>
          <a:ln w="57150" cmpd="sng">
            <a:headEnd w="med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6218537" y="5950646"/>
            <a:ext cx="235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endCxn id="49" idx="1"/>
          </p:cNvCxnSpPr>
          <p:nvPr/>
        </p:nvCxnSpPr>
        <p:spPr>
          <a:xfrm>
            <a:off x="2986905" y="4287185"/>
            <a:ext cx="3231632" cy="1863516"/>
          </a:xfrm>
          <a:prstGeom prst="straightConnector1">
            <a:avLst/>
          </a:prstGeom>
          <a:ln w="25400"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7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46F00-7A6F-45D3-8F05-3D670058CA73}"/>
              </a:ext>
            </a:extLst>
          </p:cNvPr>
          <p:cNvCxnSpPr/>
          <p:nvPr/>
        </p:nvCxnSpPr>
        <p:spPr>
          <a:xfrm>
            <a:off x="-10445" y="927565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>
            <a:extLst>
              <a:ext uri="{FF2B5EF4-FFF2-40B4-BE49-F238E27FC236}">
                <a16:creationId xmlns:a16="http://schemas.microsoft.com/office/drawing/2014/main" id="{C4B92083-6F57-494D-944B-34C99486841C}"/>
              </a:ext>
            </a:extLst>
          </p:cNvPr>
          <p:cNvSpPr txBox="1">
            <a:spLocks/>
          </p:cNvSpPr>
          <p:nvPr/>
        </p:nvSpPr>
        <p:spPr>
          <a:xfrm>
            <a:off x="-10445" y="1"/>
            <a:ext cx="9133555" cy="721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Setup/Tear-down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E3BF0223-07F9-46CE-B381-5AF732EB51A6}"/>
              </a:ext>
            </a:extLst>
          </p:cNvPr>
          <p:cNvSpPr txBox="1">
            <a:spLocks/>
          </p:cNvSpPr>
          <p:nvPr/>
        </p:nvSpPr>
        <p:spPr bwMode="auto">
          <a:xfrm>
            <a:off x="8766451" y="6405562"/>
            <a:ext cx="35665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11C611-A8B4-43C2-9911-21D45763E964}" type="slidenum">
              <a:rPr lang="zh-CN" altLang="en-US" sz="2000" smtClean="0">
                <a:solidFill>
                  <a:srgbClr val="2E75B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2000" dirty="0">
              <a:solidFill>
                <a:srgbClr val="2E75B6"/>
              </a:solidFill>
            </a:endParaRPr>
          </a:p>
        </p:txBody>
      </p:sp>
      <p:sp>
        <p:nvSpPr>
          <p:cNvPr id="6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326973" y="2270001"/>
            <a:ext cx="2542916" cy="1146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1007616" y="2443324"/>
            <a:ext cx="117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0AF888-4FF4-435B-B8ED-0425C59B2972}"/>
              </a:ext>
            </a:extLst>
          </p:cNvPr>
          <p:cNvSpPr/>
          <p:nvPr/>
        </p:nvSpPr>
        <p:spPr>
          <a:xfrm>
            <a:off x="4938465" y="5168187"/>
            <a:ext cx="2344462" cy="1237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5623082" y="5880105"/>
            <a:ext cx="117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76D258-A1F6-4F0E-848B-77A1E9AE623F}"/>
              </a:ext>
            </a:extLst>
          </p:cNvPr>
          <p:cNvSpPr/>
          <p:nvPr/>
        </p:nvSpPr>
        <p:spPr>
          <a:xfrm>
            <a:off x="737319" y="2987719"/>
            <a:ext cx="720666" cy="370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76D258-A1F6-4F0E-848B-77A1E9AE623F}"/>
              </a:ext>
            </a:extLst>
          </p:cNvPr>
          <p:cNvSpPr/>
          <p:nvPr/>
        </p:nvSpPr>
        <p:spPr>
          <a:xfrm>
            <a:off x="1708958" y="2986380"/>
            <a:ext cx="720666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69291" y="3355711"/>
            <a:ext cx="4293293" cy="19186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115748" y="2341388"/>
            <a:ext cx="585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bind(): bind a socket to the port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TCPSock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tcpMan.getLocalSock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localAddr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localPort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115747" y="3056644"/>
            <a:ext cx="585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listen(): listen for the connection on a socket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115748" y="3416867"/>
            <a:ext cx="585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accept(): accept a connection on a socket</a:t>
            </a: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115747" y="3813002"/>
            <a:ext cx="536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connect():  initiate connection to a remote socket</a:t>
            </a: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1280469" y="5526162"/>
            <a:ext cx="392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close(): graceful shutdown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release(): shutdown immediately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76D258-A1F6-4F0E-848B-77A1E9AE623F}"/>
              </a:ext>
            </a:extLst>
          </p:cNvPr>
          <p:cNvSpPr/>
          <p:nvPr/>
        </p:nvSpPr>
        <p:spPr>
          <a:xfrm>
            <a:off x="5206181" y="5259010"/>
            <a:ext cx="720666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71FA3E65-968C-46ED-B380-A7E2F23546BB}"/>
              </a:ext>
            </a:extLst>
          </p:cNvPr>
          <p:cNvSpPr txBox="1"/>
          <p:nvPr/>
        </p:nvSpPr>
        <p:spPr>
          <a:xfrm>
            <a:off x="178434" y="1145932"/>
            <a:ext cx="850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files under directory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TCPSock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.java: get the socket APIs of TCP transport service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76D258-A1F6-4F0E-848B-77A1E9AE623F}"/>
              </a:ext>
            </a:extLst>
          </p:cNvPr>
          <p:cNvSpPr/>
          <p:nvPr/>
        </p:nvSpPr>
        <p:spPr>
          <a:xfrm>
            <a:off x="6209923" y="5259010"/>
            <a:ext cx="720666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A63BD93F-226B-4FDA-857B-4888107992A8}"/>
              </a:ext>
            </a:extLst>
          </p:cNvPr>
          <p:cNvSpPr txBox="1"/>
          <p:nvPr/>
        </p:nvSpPr>
        <p:spPr>
          <a:xfrm>
            <a:off x="3226047" y="4633671"/>
            <a:ext cx="1261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576AF2-AED9-430D-AF82-345A3D0117E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97652" y="3358417"/>
            <a:ext cx="4174192" cy="195911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25089</TotalTime>
  <Words>982</Words>
  <Application>Microsoft Office PowerPoint</Application>
  <PresentationFormat>全屏显示(4:3)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weiwei zhang</dc:creator>
  <cp:lastModifiedBy>zhihao zhang</cp:lastModifiedBy>
  <cp:revision>7356</cp:revision>
  <dcterms:created xsi:type="dcterms:W3CDTF">2019-01-26T06:08:23Z</dcterms:created>
  <dcterms:modified xsi:type="dcterms:W3CDTF">2021-11-25T02:59:19Z</dcterms:modified>
</cp:coreProperties>
</file>