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850" r:id="rId2"/>
  </p:sldMasterIdLst>
  <p:notesMasterIdLst>
    <p:notesMasterId r:id="rId39"/>
  </p:notesMasterIdLst>
  <p:handoutMasterIdLst>
    <p:handoutMasterId r:id="rId40"/>
  </p:handoutMasterIdLst>
  <p:sldIdLst>
    <p:sldId id="355" r:id="rId3"/>
    <p:sldId id="530" r:id="rId4"/>
    <p:sldId id="531" r:id="rId5"/>
    <p:sldId id="430" r:id="rId6"/>
    <p:sldId id="2452" r:id="rId7"/>
    <p:sldId id="454" r:id="rId8"/>
    <p:sldId id="468" r:id="rId9"/>
    <p:sldId id="466" r:id="rId10"/>
    <p:sldId id="467" r:id="rId11"/>
    <p:sldId id="2477" r:id="rId12"/>
    <p:sldId id="584" r:id="rId13"/>
    <p:sldId id="480" r:id="rId14"/>
    <p:sldId id="563" r:id="rId15"/>
    <p:sldId id="586" r:id="rId16"/>
    <p:sldId id="481" r:id="rId17"/>
    <p:sldId id="482" r:id="rId18"/>
    <p:sldId id="483" r:id="rId19"/>
    <p:sldId id="587" r:id="rId20"/>
    <p:sldId id="2471" r:id="rId21"/>
    <p:sldId id="2473" r:id="rId22"/>
    <p:sldId id="2472" r:id="rId23"/>
    <p:sldId id="488" r:id="rId24"/>
    <p:sldId id="489" r:id="rId25"/>
    <p:sldId id="490" r:id="rId26"/>
    <p:sldId id="491" r:id="rId27"/>
    <p:sldId id="492" r:id="rId28"/>
    <p:sldId id="502" r:id="rId29"/>
    <p:sldId id="503" r:id="rId30"/>
    <p:sldId id="504" r:id="rId31"/>
    <p:sldId id="2474" r:id="rId32"/>
    <p:sldId id="2478" r:id="rId33"/>
    <p:sldId id="2479" r:id="rId34"/>
    <p:sldId id="590" r:id="rId35"/>
    <p:sldId id="533" r:id="rId36"/>
    <p:sldId id="2480" r:id="rId37"/>
    <p:sldId id="2094" r:id="rId3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DDDD"/>
    <a:srgbClr val="FFCCFF"/>
    <a:srgbClr val="FF99CC"/>
    <a:srgbClr val="CCFFFF"/>
    <a:srgbClr val="FF0000"/>
    <a:srgbClr val="0099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9"/>
    <p:restoredTop sz="93842"/>
  </p:normalViewPr>
  <p:slideViewPr>
    <p:cSldViewPr snapToGrid="0">
      <p:cViewPr varScale="1">
        <p:scale>
          <a:sx n="133" d="100"/>
          <a:sy n="133" d="100"/>
        </p:scale>
        <p:origin x="194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2D8ED75C-4A89-854D-82BE-E8CB942D6A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18236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03217B48-3620-E341-8DBB-81E8940D2C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77864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6AA32EE-19D8-1F49-BDCE-9B9ADA095BAD}" type="slidenum">
              <a:rPr lang="en-US" altLang="en-US" sz="1300"/>
              <a:pPr/>
              <a:t>1</a:t>
            </a:fld>
            <a:endParaRPr lang="en-US" altLang="en-US" sz="1300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7555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C62E359-B9C1-F747-9A88-0D2AFB1A6A95}" type="slidenum">
              <a:rPr lang="en-US" altLang="en-US" sz="1300">
                <a:solidFill>
                  <a:srgbClr val="000000"/>
                </a:solidFill>
              </a:rPr>
              <a:pPr/>
              <a:t>10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8928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CB6900B-0EB8-1649-AFF9-D010C70A1517}" type="slidenum">
              <a:rPr lang="en-US" altLang="en-US" sz="1300">
                <a:solidFill>
                  <a:srgbClr val="000000"/>
                </a:solidFill>
              </a:rPr>
              <a:pPr/>
              <a:t>11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611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D9412A1-480B-CD4F-99E4-3ECE6D09B52C}" type="slidenum">
              <a:rPr lang="en-US" altLang="en-US" sz="1300">
                <a:solidFill>
                  <a:srgbClr val="000000"/>
                </a:solidFill>
              </a:rPr>
              <a:pPr/>
              <a:t>12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85347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42658EF-C304-3F4F-A2C0-0BE696CCEF3D}" type="slidenum">
              <a:rPr lang="en-US" altLang="en-US" sz="1300">
                <a:solidFill>
                  <a:srgbClr val="000000"/>
                </a:solidFill>
              </a:rPr>
              <a:pPr/>
              <a:t>13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74358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94068C1-05EC-374F-8DF5-54F9B93AA2ED}" type="slidenum">
              <a:rPr lang="en-US" altLang="en-US" sz="1300">
                <a:solidFill>
                  <a:srgbClr val="000000"/>
                </a:solidFill>
              </a:rPr>
              <a:pPr/>
              <a:t>14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26747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65A9D59-2FC9-A946-9B96-638FEBD0CB73}" type="slidenum">
              <a:rPr lang="en-US" altLang="en-US" sz="1300">
                <a:solidFill>
                  <a:srgbClr val="000000"/>
                </a:solidFill>
              </a:rPr>
              <a:pPr/>
              <a:t>15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09090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CBBC4F9-8084-F747-873A-13AF0A796479}" type="slidenum">
              <a:rPr lang="en-US" altLang="en-US" sz="1300">
                <a:solidFill>
                  <a:srgbClr val="000000"/>
                </a:solidFill>
              </a:rPr>
              <a:pPr/>
              <a:t>16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36908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8A4AB59-721B-A14B-9A8E-C3BA83A7A844}" type="slidenum">
              <a:rPr lang="en-US" altLang="en-US" sz="1300">
                <a:solidFill>
                  <a:srgbClr val="000000"/>
                </a:solidFill>
              </a:rPr>
              <a:pPr/>
              <a:t>17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98419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94068C1-05EC-374F-8DF5-54F9B93AA2ED}" type="slidenum">
              <a:rPr lang="en-US" altLang="en-US" sz="1300">
                <a:solidFill>
                  <a:srgbClr val="000000"/>
                </a:solidFill>
              </a:rPr>
              <a:pPr/>
              <a:t>18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25399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55C31EE-4A4F-804C-96EA-B894ED97A2C9}" type="slidenum">
              <a:rPr lang="en-US" altLang="en-US" sz="1300">
                <a:solidFill>
                  <a:srgbClr val="000000"/>
                </a:solidFill>
              </a:rPr>
              <a:pPr/>
              <a:t>19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3685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  <p:sp>
        <p:nvSpPr>
          <p:cNvPr id="901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AB86CB8-72B2-5E4B-B2A7-5D6FE0E0F604}" type="slidenum">
              <a:rPr lang="en-US" altLang="en-US" sz="1300"/>
              <a:pPr/>
              <a:t>2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0055035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CB6900B-0EB8-1649-AFF9-D010C70A1517}" type="slidenum">
              <a:rPr lang="en-US" altLang="en-US" sz="1300">
                <a:solidFill>
                  <a:srgbClr val="000000"/>
                </a:solidFill>
              </a:rPr>
              <a:pPr/>
              <a:t>20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99969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C96E42C-8423-9047-A48A-2009E1CDFE24}" type="slidenum">
              <a:rPr lang="en-US" altLang="en-US" sz="1300">
                <a:solidFill>
                  <a:srgbClr val="000000"/>
                </a:solidFill>
              </a:rPr>
              <a:pPr/>
              <a:t>21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0450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70773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4725CA1-4AE2-6C4D-B82D-A36BFE8DB344}" type="slidenum">
              <a:rPr lang="en-US" altLang="en-US" sz="1300">
                <a:solidFill>
                  <a:srgbClr val="000000"/>
                </a:solidFill>
              </a:rPr>
              <a:pPr/>
              <a:t>22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26606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2142126-0B54-F74B-915F-23CACB1A77FE}" type="slidenum">
              <a:rPr lang="en-US" altLang="en-US" sz="1300">
                <a:solidFill>
                  <a:srgbClr val="000000"/>
                </a:solidFill>
              </a:rPr>
              <a:pPr/>
              <a:t>23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69845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EEBD8D1-9717-D940-A6E3-CAFB18FAF7AE}" type="slidenum">
              <a:rPr lang="en-US" altLang="en-US" sz="1300">
                <a:solidFill>
                  <a:srgbClr val="000000"/>
                </a:solidFill>
              </a:rPr>
              <a:pPr/>
              <a:t>24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30246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8523815-F356-E441-8284-398C1FEB102A}" type="slidenum">
              <a:rPr lang="en-US" altLang="en-US" sz="1300">
                <a:solidFill>
                  <a:srgbClr val="000000"/>
                </a:solidFill>
              </a:rPr>
              <a:pPr/>
              <a:t>25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37106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359A625-5045-D349-95AC-199C0443BE6D}" type="slidenum">
              <a:rPr lang="en-US" altLang="en-US" sz="1300">
                <a:solidFill>
                  <a:srgbClr val="000000"/>
                </a:solidFill>
              </a:rPr>
              <a:pPr/>
              <a:t>26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05104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0E322AF-A7BD-4A42-9343-FCC456D7CA2B}" type="slidenum">
              <a:rPr lang="en-US" altLang="en-US" sz="1300">
                <a:solidFill>
                  <a:srgbClr val="000000"/>
                </a:solidFill>
              </a:rPr>
              <a:pPr/>
              <a:t>27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11362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9AB7834-715C-EF4D-B211-564F2EE89C4B}" type="slidenum">
              <a:rPr lang="en-US" altLang="en-US" sz="1300">
                <a:solidFill>
                  <a:srgbClr val="000000"/>
                </a:solidFill>
              </a:rPr>
              <a:pPr/>
              <a:t>28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03505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DD13AC2-8BC8-C947-B1FA-9519221009C5}" type="slidenum">
              <a:rPr lang="en-US" altLang="en-US" sz="1300">
                <a:solidFill>
                  <a:srgbClr val="000000"/>
                </a:solidFill>
              </a:rPr>
              <a:pPr/>
              <a:t>29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5138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CC889F9-3456-5B43-AB4C-1BA8E126C007}" type="slidenum">
              <a:rPr lang="en-US" altLang="en-US" sz="1300">
                <a:solidFill>
                  <a:srgbClr val="000000"/>
                </a:solidFill>
              </a:rPr>
              <a:pPr/>
              <a:t>3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99516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A354192-DFE3-B049-8322-CE96502C1565}" type="slidenum">
              <a:rPr lang="en-US" altLang="en-US" sz="1300">
                <a:solidFill>
                  <a:srgbClr val="000000"/>
                </a:solidFill>
              </a:rPr>
              <a:pPr/>
              <a:t>30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84928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9BCDE5B-2EFC-0346-9C88-F62934DDB411}" type="slidenum">
              <a:rPr lang="en-US" altLang="en-US" sz="1300">
                <a:solidFill>
                  <a:srgbClr val="000000"/>
                </a:solidFill>
              </a:rPr>
              <a:pPr/>
              <a:t>31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19176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8C214C3-4663-6B49-9DEF-1677AE85AC3D}" type="slidenum">
              <a:rPr lang="en-US" altLang="en-US" sz="1300">
                <a:solidFill>
                  <a:srgbClr val="000000"/>
                </a:solidFill>
              </a:rPr>
              <a:pPr/>
              <a:t>32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  <a:ea typeface="ＭＳ Ｐゴシック" charset="-128"/>
              </a:rPr>
              <a:t>AIAD: difference does not change</a:t>
            </a:r>
          </a:p>
          <a:p>
            <a:r>
              <a:rPr lang="en-US" altLang="en-US" dirty="0">
                <a:latin typeface="Times New Roman" charset="0"/>
                <a:ea typeface="ＭＳ Ｐゴシック" charset="-128"/>
              </a:rPr>
              <a:t>MIMD: ratio does not change</a:t>
            </a:r>
          </a:p>
          <a:p>
            <a:r>
              <a:rPr lang="en-US" altLang="en-US" dirty="0">
                <a:latin typeface="Times New Roman" charset="0"/>
                <a:ea typeface="ＭＳ Ｐゴシック" charset="-128"/>
              </a:rPr>
              <a:t>MIAD: difference becomes bigger</a:t>
            </a:r>
          </a:p>
          <a:p>
            <a:r>
              <a:rPr lang="en-US" altLang="en-US" dirty="0">
                <a:latin typeface="Times New Roman" charset="0"/>
                <a:ea typeface="ＭＳ Ｐゴシック" charset="-128"/>
              </a:rPr>
              <a:t>AIMD: difference does not change</a:t>
            </a:r>
          </a:p>
        </p:txBody>
      </p:sp>
    </p:spTree>
    <p:extLst>
      <p:ext uri="{BB962C8B-B14F-4D97-AF65-F5344CB8AC3E}">
        <p14:creationId xmlns:p14="http://schemas.microsoft.com/office/powerpoint/2010/main" val="30380579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94068C1-05EC-374F-8DF5-54F9B93AA2ED}" type="slidenum">
              <a:rPr lang="en-US" altLang="en-US" sz="1300">
                <a:solidFill>
                  <a:srgbClr val="000000"/>
                </a:solidFill>
              </a:rPr>
              <a:pPr/>
              <a:t>33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47725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F6C589D-D7F3-A148-98B4-3C084F9D4239}" type="slidenum">
              <a:rPr lang="en-US" altLang="en-US" sz="1300">
                <a:solidFill>
                  <a:srgbClr val="000000"/>
                </a:solidFill>
              </a:rPr>
              <a:pPr/>
              <a:t>34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20315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DA38290-E4D5-D749-A680-0A4438C57ABC}" type="slidenum">
              <a:rPr lang="en-US" altLang="en-US" sz="1300">
                <a:solidFill>
                  <a:srgbClr val="000000"/>
                </a:solidFill>
              </a:rPr>
              <a:pPr/>
              <a:t>35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charset="0"/>
                <a:ea typeface="ＭＳ Ｐゴシック" charset="-128"/>
              </a:rPr>
              <a:t>Implement d(t): loss/delay</a:t>
            </a:r>
          </a:p>
          <a:p>
            <a:r>
              <a:rPr lang="en-US" altLang="en-US">
                <a:latin typeface="Times New Roman" charset="0"/>
                <a:ea typeface="ＭＳ Ｐゴシック" charset="-128"/>
              </a:rPr>
              <a:t>Adjust window size</a:t>
            </a:r>
          </a:p>
          <a:p>
            <a:r>
              <a:rPr lang="en-US" altLang="en-US">
                <a:latin typeface="Times New Roman" charset="0"/>
                <a:ea typeface="ＭＳ Ｐゴシック" charset="-128"/>
              </a:rPr>
              <a:t>b_D: exponential backoff timeout after window size is 1</a:t>
            </a:r>
          </a:p>
        </p:txBody>
      </p:sp>
    </p:spTree>
    <p:extLst>
      <p:ext uri="{BB962C8B-B14F-4D97-AF65-F5344CB8AC3E}">
        <p14:creationId xmlns:p14="http://schemas.microsoft.com/office/powerpoint/2010/main" val="14323748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AA6930-8950-EF41-B3C2-6199E9D6B68C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-128"/>
              <a:cs typeface="+mn-cs"/>
            </a:endParaRPr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0976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6236C988-EB8D-0345-A74A-6145A20480D3}" type="slidenum">
              <a:rPr lang="en-US" altLang="x-none" sz="1300">
                <a:solidFill>
                  <a:srgbClr val="000000"/>
                </a:solidFill>
              </a:rPr>
              <a:pPr algn="r"/>
              <a:t>4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Syn(seq=x) could be duplicate or malicious</a:t>
            </a:r>
          </a:p>
        </p:txBody>
      </p:sp>
    </p:spTree>
    <p:extLst>
      <p:ext uri="{BB962C8B-B14F-4D97-AF65-F5344CB8AC3E}">
        <p14:creationId xmlns:p14="http://schemas.microsoft.com/office/powerpoint/2010/main" val="2577482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E4A8EA-76E8-B94F-9756-9D0DA9901DEE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-128"/>
              <a:cs typeface="+mn-cs"/>
            </a:endParaRPr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4648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6FE4A8EA-76E8-B94F-9756-9D0DA9901DEE}" type="slidenum">
              <a:rPr lang="en-US" altLang="x-none" sz="1300"/>
              <a:pPr algn="r"/>
              <a:t>6</a:t>
            </a:fld>
            <a:endParaRPr lang="en-US" altLang="x-none" sz="1300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6331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35A275D1-B0A9-DF45-8A3D-BDA61DC848F0}" type="slidenum">
              <a:rPr lang="en-US" altLang="x-none" sz="1300">
                <a:solidFill>
                  <a:srgbClr val="000000"/>
                </a:solidFill>
              </a:rPr>
              <a:pPr algn="r"/>
              <a:t>7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1773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E51D7FB6-1E65-DD4A-8584-39355AABA725}" type="slidenum">
              <a:rPr lang="en-US" altLang="x-none" sz="1300">
                <a:solidFill>
                  <a:srgbClr val="000000"/>
                </a:solidFill>
              </a:rPr>
              <a:pPr algn="r"/>
              <a:t>8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3462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94A9AC66-5554-D94A-9C45-368D60E78502}" type="slidenum">
              <a:rPr lang="en-US" altLang="x-none" sz="1300">
                <a:solidFill>
                  <a:srgbClr val="000000"/>
                </a:solidFill>
              </a:rPr>
              <a:pPr algn="r"/>
              <a:t>9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989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3841A5-F5BA-B44E-A7B6-A843B700C9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241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95B532-C662-204A-B081-69E6869E65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019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228600"/>
            <a:ext cx="2019300" cy="6153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905500" cy="6153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C7B01-ACDE-7B40-B981-C91656B53D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8108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267B1-F28C-234A-A954-FBCD80C328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4135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CC442E-A3EF-3540-9151-FED5573EA0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3529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BF48EE-A817-AA49-B472-401227490C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8947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9624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9624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01FE0-B426-7E4D-A359-D11F02A9B5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8893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99B6F9-A4A4-BA4C-8D94-418C0F516F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8924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E0EAD2-50A2-C44C-87B5-CC1241096B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32902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75802E-658D-BD4C-8FD8-2A032DC3E1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5736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EE87D-B49A-824C-905A-453DC176E9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3606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04AF7-D57A-5549-BAC0-476DB3CE52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322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E7C2D4-7EE5-6341-83A0-8B1A4A0D85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3056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8C3BE4-8263-2F45-88B4-6B68A8204A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018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228600"/>
            <a:ext cx="2019300" cy="6153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905500" cy="6153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B2E20A-176D-7040-9154-C5AD722D29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7554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8E44C-9AB9-544A-8EDB-07817D2A61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3049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9624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9624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75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4C50C2-D1FC-4646-9037-CC8131C814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128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57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3B94F0-48DF-8A4B-A44B-BB803C4813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042EAA-F75E-C14C-89FD-8ECF4B073D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781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1EBE7-556D-6C4E-86BE-3CA3C3D779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0106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94FA824C-AF7B-7D47-8459-9CEB7B3C9E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9" name="Rectangle 7"/>
          <p:cNvSpPr>
            <a:spLocks noChangeArrowheads="1"/>
          </p:cNvSpPr>
          <p:nvPr userDrawn="1"/>
        </p:nvSpPr>
        <p:spPr bwMode="auto">
          <a:xfrm>
            <a:off x="0" y="1244600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defRPr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39" r:id="rId1"/>
    <p:sldLayoutId id="2147485240" r:id="rId2"/>
    <p:sldLayoutId id="2147485241" r:id="rId3"/>
    <p:sldLayoutId id="2147485259" r:id="rId4"/>
    <p:sldLayoutId id="2147485242" r:id="rId5"/>
    <p:sldLayoutId id="2147485260" r:id="rId6"/>
    <p:sldLayoutId id="2147485243" r:id="rId7"/>
    <p:sldLayoutId id="2147485244" r:id="rId8"/>
    <p:sldLayoutId id="2147485245" r:id="rId9"/>
    <p:sldLayoutId id="2147485246" r:id="rId10"/>
    <p:sldLayoutId id="214748524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D393EDEA-48A4-9245-A752-2B4FD295EB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3557" name="Rectangle 7"/>
          <p:cNvSpPr>
            <a:spLocks noChangeArrowheads="1"/>
          </p:cNvSpPr>
          <p:nvPr userDrawn="1"/>
        </p:nvSpPr>
        <p:spPr bwMode="auto">
          <a:xfrm>
            <a:off x="0" y="1165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48" r:id="rId1"/>
    <p:sldLayoutId id="2147485249" r:id="rId2"/>
    <p:sldLayoutId id="2147485250" r:id="rId3"/>
    <p:sldLayoutId id="2147485251" r:id="rId4"/>
    <p:sldLayoutId id="2147485252" r:id="rId5"/>
    <p:sldLayoutId id="2147485253" r:id="rId6"/>
    <p:sldLayoutId id="2147485254" r:id="rId7"/>
    <p:sldLayoutId id="2147485255" r:id="rId8"/>
    <p:sldLayoutId id="2147485256" r:id="rId9"/>
    <p:sldLayoutId id="2147485257" r:id="rId10"/>
    <p:sldLayoutId id="214748525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oleObject" Target="../embeddings/oleObject14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6.wmf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11" Type="http://schemas.openxmlformats.org/officeDocument/2006/relationships/oleObject" Target="../embeddings/oleObject12.bin"/><Relationship Id="rId5" Type="http://schemas.openxmlformats.org/officeDocument/2006/relationships/image" Target="../media/image1.wmf"/><Relationship Id="rId15" Type="http://schemas.openxmlformats.org/officeDocument/2006/relationships/oleObject" Target="../embeddings/oleObject16.bin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7.bin"/><Relationship Id="rId9" Type="http://schemas.openxmlformats.org/officeDocument/2006/relationships/oleObject" Target="../embeddings/oleObject10.bin"/><Relationship Id="rId14" Type="http://schemas.openxmlformats.org/officeDocument/2006/relationships/oleObject" Target="../embeddings/oleObject1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oleObject" Target="../embeddings/oleObject24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6.wmf"/><Relationship Id="rId12" Type="http://schemas.openxmlformats.org/officeDocument/2006/relationships/oleObject" Target="../embeddings/oleObject23.bin"/><Relationship Id="rId17" Type="http://schemas.openxmlformats.org/officeDocument/2006/relationships/image" Target="../media/image7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27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11" Type="http://schemas.openxmlformats.org/officeDocument/2006/relationships/oleObject" Target="../embeddings/oleObject22.bin"/><Relationship Id="rId5" Type="http://schemas.openxmlformats.org/officeDocument/2006/relationships/image" Target="../media/image1.wmf"/><Relationship Id="rId15" Type="http://schemas.openxmlformats.org/officeDocument/2006/relationships/oleObject" Target="../embeddings/oleObject26.bin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7.bin"/><Relationship Id="rId9" Type="http://schemas.openxmlformats.org/officeDocument/2006/relationships/oleObject" Target="../embeddings/oleObject20.bin"/><Relationship Id="rId14" Type="http://schemas.openxmlformats.org/officeDocument/2006/relationships/oleObject" Target="../embeddings/oleObject25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28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9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30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31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32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33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34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35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416050"/>
            <a:ext cx="7772400" cy="2054225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charset="-128"/>
              </a:rPr>
              <a:t>Network Transport Layer:</a:t>
            </a:r>
            <a:br>
              <a:rPr lang="en-US" altLang="en-US" dirty="0">
                <a:ea typeface="ＭＳ Ｐゴシック" charset="-128"/>
              </a:rPr>
            </a:br>
            <a:r>
              <a:rPr lang="en-US" altLang="en-US" sz="2800" dirty="0">
                <a:ea typeface="ＭＳ Ｐゴシック" charset="-128"/>
              </a:rPr>
              <a:t>TCP/Reno Analysis, TCP Cubic, TCP/Vegas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55960C3-98CA-A344-B937-6842E7DFF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50" y="3468839"/>
            <a:ext cx="7010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None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2400" kern="0" dirty="0">
                <a:ea typeface="ＭＳ Ｐゴシック" charset="-128"/>
              </a:rPr>
              <a:t>Qiao</a:t>
            </a:r>
            <a:r>
              <a:rPr lang="zh-CN" altLang="en-US" sz="2400" kern="0" dirty="0">
                <a:ea typeface="ＭＳ Ｐゴシック" charset="-128"/>
              </a:rPr>
              <a:t> </a:t>
            </a:r>
            <a:r>
              <a:rPr lang="en-US" altLang="zh-CN" sz="2400" kern="0" dirty="0">
                <a:ea typeface="ＭＳ Ｐゴシック" charset="-128"/>
              </a:rPr>
              <a:t>Xiang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x-none" sz="2400" kern="0" dirty="0">
                <a:ea typeface="ＭＳ Ｐゴシック" charset="-128"/>
              </a:rPr>
              <a:t>https://</a:t>
            </a:r>
            <a:r>
              <a:rPr lang="en-US" altLang="x-none" sz="2400" kern="0" dirty="0" err="1">
                <a:ea typeface="ＭＳ Ｐゴシック" charset="-128"/>
              </a:rPr>
              <a:t>qiaoxiang.me</a:t>
            </a:r>
            <a:r>
              <a:rPr lang="en-US" altLang="x-none" sz="2400" kern="0" dirty="0">
                <a:ea typeface="ＭＳ Ｐゴシック" charset="-128"/>
              </a:rPr>
              <a:t>/courses</a:t>
            </a:r>
            <a:r>
              <a:rPr lang="en-US" altLang="x-none" sz="2400" kern="0">
                <a:ea typeface="ＭＳ Ｐゴシック" charset="-128"/>
              </a:rPr>
              <a:t>/cnns-xmuf2</a:t>
            </a:r>
            <a:r>
              <a:rPr lang="en-US" altLang="zh-CN" sz="2400" kern="0">
                <a:ea typeface="ＭＳ Ｐゴシック" charset="-128"/>
              </a:rPr>
              <a:t>2</a:t>
            </a:r>
            <a:r>
              <a:rPr lang="en-US" altLang="x-none" sz="2400" kern="0">
                <a:ea typeface="ＭＳ Ｐゴシック" charset="-128"/>
              </a:rPr>
              <a:t>/</a:t>
            </a:r>
            <a:r>
              <a:rPr lang="en-US" altLang="x-none" sz="2400" kern="0" dirty="0" err="1">
                <a:ea typeface="ＭＳ Ｐゴシック" charset="-128"/>
              </a:rPr>
              <a:t>index.shtml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zh-CN" sz="2400" kern="0" dirty="0">
                <a:ea typeface="ＭＳ Ｐゴシック" charset="-128"/>
              </a:rPr>
              <a:t>11</a:t>
            </a:r>
            <a:r>
              <a:rPr lang="en-US" altLang="x-none" sz="2400" kern="0" dirty="0">
                <a:ea typeface="ＭＳ Ｐゴシック" charset="-128"/>
              </a:rPr>
              <a:t>/</a:t>
            </a:r>
            <a:r>
              <a:rPr lang="en-US" altLang="zh-CN" sz="2400" kern="0" dirty="0">
                <a:ea typeface="宋体" charset="-122"/>
              </a:rPr>
              <a:t>03</a:t>
            </a:r>
            <a:r>
              <a:rPr lang="en-US" altLang="x-none" sz="2400" kern="0" dirty="0">
                <a:ea typeface="ＭＳ Ｐゴシック" charset="-128"/>
              </a:rPr>
              <a:t>/20</a:t>
            </a:r>
            <a:r>
              <a:rPr lang="en-US" altLang="zh-CN" sz="2400" kern="0" dirty="0">
                <a:ea typeface="ＭＳ Ｐゴシック" charset="-128"/>
              </a:rPr>
              <a:t>22</a:t>
            </a:r>
            <a:endParaRPr lang="en-US" altLang="x-none" sz="2400" kern="0" dirty="0">
              <a:ea typeface="ＭＳ Ｐゴシック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D8240A-9FA9-1D4D-A524-32EB6BDE207A}"/>
              </a:ext>
            </a:extLst>
          </p:cNvPr>
          <p:cNvSpPr txBox="1"/>
          <p:nvPr/>
        </p:nvSpPr>
        <p:spPr>
          <a:xfrm>
            <a:off x="465683" y="6407150"/>
            <a:ext cx="822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Th</a:t>
            </a:r>
            <a:r>
              <a:rPr lang="en-US" altLang="zh-CN" sz="1200" dirty="0">
                <a:latin typeface="+mn-lt"/>
              </a:rPr>
              <a:t>is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deck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of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slides</a:t>
            </a:r>
            <a:r>
              <a:rPr lang="en-US" sz="1200" dirty="0">
                <a:latin typeface="+mn-lt"/>
              </a:rPr>
              <a:t> are heavily based on CPSC 433/533 at Yale University, by courtesy of Dr. Y. Richard Yang.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u="sng">
                <a:solidFill>
                  <a:srgbClr val="3333CC"/>
                </a:solidFill>
              </a:rPr>
              <a:t>A Summary of Questions</a:t>
            </a:r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Wingdings" charset="2"/>
              <a:buChar char="q"/>
            </a:pPr>
            <a:r>
              <a:rPr lang="en-US" altLang="en-US" dirty="0">
                <a:solidFill>
                  <a:srgbClr val="000000"/>
                </a:solidFill>
              </a:rPr>
              <a:t>Basic structure: sliding window protocols</a:t>
            </a: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dirty="0">
                <a:solidFill>
                  <a:srgbClr val="000000"/>
                </a:solidFill>
              </a:rPr>
              <a:t>How to determine the </a:t>
            </a:r>
            <a:r>
              <a:rPr lang="ja-JP" altLang="en-US" dirty="0">
                <a:solidFill>
                  <a:srgbClr val="000000"/>
                </a:solidFill>
              </a:rPr>
              <a:t>“</a:t>
            </a:r>
            <a:r>
              <a:rPr lang="en-US" altLang="ja-JP" dirty="0">
                <a:solidFill>
                  <a:srgbClr val="000000"/>
                </a:solidFill>
              </a:rPr>
              <a:t>right</a:t>
            </a:r>
            <a:r>
              <a:rPr lang="ja-JP" altLang="en-US" dirty="0">
                <a:solidFill>
                  <a:srgbClr val="000000"/>
                </a:solidFill>
              </a:rPr>
              <a:t>”</a:t>
            </a:r>
            <a:r>
              <a:rPr lang="en-US" altLang="ja-JP" dirty="0">
                <a:solidFill>
                  <a:srgbClr val="000000"/>
                </a:solidFill>
              </a:rPr>
              <a:t> parameters?</a:t>
            </a:r>
          </a:p>
          <a:p>
            <a:pPr lvl="1">
              <a:buClr>
                <a:srgbClr val="3333CC"/>
              </a:buClr>
              <a:buSzPct val="85000"/>
              <a:buFont typeface="Wingdings" charset="2"/>
              <a:buChar char="ü"/>
            </a:pPr>
            <a:r>
              <a:rPr lang="en-US" altLang="en-US" dirty="0">
                <a:solidFill>
                  <a:srgbClr val="000000"/>
                </a:solidFill>
              </a:rPr>
              <a:t>timeout: mean + variation</a:t>
            </a:r>
          </a:p>
          <a:p>
            <a:pPr lvl="1">
              <a:buClr>
                <a:srgbClr val="3333CC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rgbClr val="000000"/>
                </a:solidFill>
              </a:rPr>
              <a:t>sliding window size?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A20D3A-D8B8-5C4F-80CE-72FAA9B19C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75802E-658D-BD4C-8FD8-2A032DC3E1CD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7330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333375" y="87313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u="sng" dirty="0">
                <a:solidFill>
                  <a:srgbClr val="3333CC"/>
                </a:solidFill>
              </a:rPr>
              <a:t>Sliding Window Size Function: Rate Control</a:t>
            </a:r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338138" y="1304925"/>
            <a:ext cx="7915275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dirty="0">
                <a:solidFill>
                  <a:srgbClr val="000000"/>
                </a:solidFill>
              </a:rPr>
              <a:t>Transmission rate determined by congestion window size,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charset="0"/>
              </a:rPr>
              <a:t>cwnd</a:t>
            </a:r>
            <a:r>
              <a:rPr lang="en-US" altLang="en-US" dirty="0">
                <a:solidFill>
                  <a:srgbClr val="000000"/>
                </a:solidFill>
              </a:rPr>
              <a:t>, over segments:</a:t>
            </a:r>
          </a:p>
        </p:txBody>
      </p:sp>
      <p:pic>
        <p:nvPicPr>
          <p:cNvPr id="84996" name="Picture 4" descr="gbn_seqn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2841625"/>
            <a:ext cx="7327900" cy="147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485775" y="4591050"/>
            <a:ext cx="79152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sz="2400" dirty="0" err="1">
                <a:solidFill>
                  <a:srgbClr val="000000"/>
                </a:solidFill>
              </a:rPr>
              <a:t>cwnd</a:t>
            </a:r>
            <a:r>
              <a:rPr lang="en-US" altLang="en-US" sz="2400" dirty="0">
                <a:solidFill>
                  <a:srgbClr val="000000"/>
                </a:solidFill>
              </a:rPr>
              <a:t> segments, each with MSS bytes sent in one RTT:</a:t>
            </a:r>
          </a:p>
        </p:txBody>
      </p:sp>
      <p:grpSp>
        <p:nvGrpSpPr>
          <p:cNvPr id="84998" name="Group 6"/>
          <p:cNvGrpSpPr>
            <a:grpSpLocks/>
          </p:cNvGrpSpPr>
          <p:nvPr/>
        </p:nvGrpSpPr>
        <p:grpSpPr bwMode="auto">
          <a:xfrm>
            <a:off x="2125663" y="5143500"/>
            <a:ext cx="4765675" cy="809625"/>
            <a:chOff x="1104" y="3564"/>
            <a:chExt cx="2778" cy="510"/>
          </a:xfrm>
        </p:grpSpPr>
        <p:sp>
          <p:nvSpPr>
            <p:cNvPr id="85002" name="Text Box 7"/>
            <p:cNvSpPr txBox="1">
              <a:spLocks noChangeArrowheads="1"/>
            </p:cNvSpPr>
            <p:nvPr/>
          </p:nvSpPr>
          <p:spPr bwMode="auto">
            <a:xfrm>
              <a:off x="1383" y="3671"/>
              <a:ext cx="55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solidFill>
                    <a:srgbClr val="000000"/>
                  </a:solidFill>
                </a:rPr>
                <a:t>Rate =</a:t>
              </a:r>
              <a:endParaRPr lang="en-US" altLang="en-US" sz="100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85003" name="Text Box 8"/>
            <p:cNvSpPr txBox="1">
              <a:spLocks noChangeArrowheads="1"/>
            </p:cNvSpPr>
            <p:nvPr/>
          </p:nvSpPr>
          <p:spPr bwMode="auto">
            <a:xfrm>
              <a:off x="2108" y="3575"/>
              <a:ext cx="10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</a:rPr>
                <a:t>cwnd * MSS</a:t>
              </a:r>
              <a:r>
                <a:rPr lang="en-US" altLang="en-US" sz="1000">
                  <a:solidFill>
                    <a:srgbClr val="000000"/>
                  </a:solidFill>
                  <a:latin typeface="Times New Roman" charset="0"/>
                </a:rPr>
                <a:t> </a:t>
              </a:r>
            </a:p>
          </p:txBody>
        </p:sp>
        <p:sp>
          <p:nvSpPr>
            <p:cNvPr id="85004" name="Text Box 9"/>
            <p:cNvSpPr txBox="1">
              <a:spLocks noChangeArrowheads="1"/>
            </p:cNvSpPr>
            <p:nvPr/>
          </p:nvSpPr>
          <p:spPr bwMode="auto">
            <a:xfrm>
              <a:off x="2393" y="3797"/>
              <a:ext cx="4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</a:rPr>
                <a:t>RTT</a:t>
              </a:r>
              <a:r>
                <a:rPr lang="en-US" altLang="en-US" sz="1000">
                  <a:solidFill>
                    <a:srgbClr val="000000"/>
                  </a:solidFill>
                  <a:latin typeface="Times New Roman" charset="0"/>
                </a:rPr>
                <a:t> </a:t>
              </a:r>
            </a:p>
          </p:txBody>
        </p:sp>
        <p:sp>
          <p:nvSpPr>
            <p:cNvPr id="85005" name="Text Box 10"/>
            <p:cNvSpPr txBox="1">
              <a:spLocks noChangeArrowheads="1"/>
            </p:cNvSpPr>
            <p:nvPr/>
          </p:nvSpPr>
          <p:spPr bwMode="auto">
            <a:xfrm>
              <a:off x="2953" y="3695"/>
              <a:ext cx="8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</a:rPr>
                <a:t>Bytes/sec</a:t>
              </a:r>
              <a:endParaRPr lang="en-US" altLang="en-US" sz="10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85006" name="Line 11"/>
            <p:cNvSpPr>
              <a:spLocks noChangeShapeType="1"/>
            </p:cNvSpPr>
            <p:nvPr/>
          </p:nvSpPr>
          <p:spPr bwMode="auto">
            <a:xfrm flipV="1">
              <a:off x="2262" y="3804"/>
              <a:ext cx="6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7" name="Rectangle 12"/>
            <p:cNvSpPr>
              <a:spLocks noChangeArrowheads="1"/>
            </p:cNvSpPr>
            <p:nvPr/>
          </p:nvSpPr>
          <p:spPr bwMode="auto">
            <a:xfrm>
              <a:off x="1104" y="3564"/>
              <a:ext cx="2778" cy="51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84999" name="Rectangle 13"/>
          <p:cNvSpPr>
            <a:spLocks noChangeArrowheads="1"/>
          </p:cNvSpPr>
          <p:nvPr/>
        </p:nvSpPr>
        <p:spPr bwMode="auto">
          <a:xfrm>
            <a:off x="1914525" y="3924300"/>
            <a:ext cx="1190625" cy="438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5000" name="Text Box 14"/>
          <p:cNvSpPr txBox="1">
            <a:spLocks noChangeArrowheads="1"/>
          </p:cNvSpPr>
          <p:nvPr/>
        </p:nvSpPr>
        <p:spPr bwMode="auto">
          <a:xfrm>
            <a:off x="2124075" y="3863975"/>
            <a:ext cx="79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charset="0"/>
              </a:rPr>
              <a:t>cwnd</a:t>
            </a:r>
          </a:p>
        </p:txBody>
      </p:sp>
      <p:sp>
        <p:nvSpPr>
          <p:cNvPr id="85001" name="Text Box 15"/>
          <p:cNvSpPr txBox="1">
            <a:spLocks noChangeArrowheads="1"/>
          </p:cNvSpPr>
          <p:nvPr/>
        </p:nvSpPr>
        <p:spPr bwMode="auto">
          <a:xfrm>
            <a:off x="509588" y="6381750"/>
            <a:ext cx="7518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Times New Roman" charset="0"/>
              </a:rPr>
              <a:t>Assume W is small enough. Ignore small details. MSS: Minimum Segment Size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6AF784-E746-AA48-A9D8-EF2EEEA4B6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75802E-658D-BD4C-8FD8-2A032DC3E1CD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672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0" tIns="45712" rIns="91420" bIns="45712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u="sng">
                <a:solidFill>
                  <a:srgbClr val="3333CC"/>
                </a:solidFill>
              </a:rPr>
              <a:t>Some General Questions</a:t>
            </a: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0" tIns="45712" rIns="91420" bIns="45712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None/>
            </a:pPr>
            <a:r>
              <a:rPr lang="en-US" altLang="en-US" dirty="0">
                <a:solidFill>
                  <a:srgbClr val="FF0000"/>
                </a:solidFill>
              </a:rPr>
              <a:t>Big picture question:</a:t>
            </a:r>
            <a:endParaRPr lang="en-US" altLang="en-US" dirty="0"/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How to determine a flow</a:t>
            </a:r>
            <a:r>
              <a:rPr lang="ja-JP" altLang="en-US" dirty="0"/>
              <a:t>’</a:t>
            </a:r>
            <a:r>
              <a:rPr lang="en-US" altLang="ja-JP" dirty="0"/>
              <a:t>s sending rate?</a:t>
            </a:r>
            <a:endParaRPr lang="en-US" altLang="ja-JP" dirty="0">
              <a:solidFill>
                <a:srgbClr val="FF0000"/>
              </a:solidFill>
            </a:endParaRPr>
          </a:p>
          <a:p>
            <a:pPr>
              <a:buClr>
                <a:srgbClr val="3333CC"/>
              </a:buClr>
            </a:pPr>
            <a:endParaRPr lang="en-US" altLang="en-US" dirty="0">
              <a:solidFill>
                <a:srgbClr val="000000"/>
              </a:solidFill>
            </a:endParaRPr>
          </a:p>
          <a:p>
            <a:pPr marL="0" indent="0">
              <a:buClr>
                <a:srgbClr val="3333CC"/>
              </a:buClr>
              <a:buNone/>
            </a:pPr>
            <a:r>
              <a:rPr lang="en-US" altLang="en-US" dirty="0">
                <a:solidFill>
                  <a:srgbClr val="000000"/>
                </a:solidFill>
              </a:rPr>
              <a:t>For better understanding, we need to look at a few basic questions:</a:t>
            </a: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dirty="0">
                <a:solidFill>
                  <a:srgbClr val="000000"/>
                </a:solidFill>
              </a:rPr>
              <a:t>What is congestion (cost of congestion)?</a:t>
            </a: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dirty="0">
                <a:solidFill>
                  <a:srgbClr val="000000"/>
                </a:solidFill>
              </a:rPr>
              <a:t>Why are desired properties of congestion control?</a:t>
            </a:r>
            <a:endParaRPr lang="en-US" altLang="zh-CN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617DCA-418D-FC48-8B70-E8131512B5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75802E-658D-BD4C-8FD8-2A032DC3E1CD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711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4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u="sng" dirty="0">
                <a:solidFill>
                  <a:srgbClr val="3333CC"/>
                </a:solidFill>
                <a:ea typeface="宋体" charset="-122"/>
              </a:rPr>
              <a:t>Roadmap</a:t>
            </a:r>
            <a:endParaRPr lang="en-US" altLang="en-US" sz="4000" u="sng" dirty="0">
              <a:solidFill>
                <a:srgbClr val="3333CC"/>
              </a:solidFill>
            </a:endParaRPr>
          </a:p>
        </p:txBody>
      </p:sp>
      <p:sp>
        <p:nvSpPr>
          <p:cNvPr id="78850" name="Rectangle 5"/>
          <p:cNvSpPr>
            <a:spLocks noChangeArrowheads="1"/>
          </p:cNvSpPr>
          <p:nvPr/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buClr>
                <a:srgbClr val="3333CC"/>
              </a:buClr>
              <a:buFont typeface="Wingdings" charset="2"/>
              <a:buChar char="q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What is congestion</a:t>
            </a:r>
          </a:p>
          <a:p>
            <a:pPr>
              <a:buClr>
                <a:srgbClr val="3333CC"/>
              </a:buClr>
              <a:buFont typeface="Wingdings" charset="2"/>
              <a:buChar char="q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The basic CC </a:t>
            </a:r>
            <a:r>
              <a:rPr lang="en-US" altLang="zh-CN" dirty="0" err="1">
                <a:solidFill>
                  <a:srgbClr val="000000"/>
                </a:solidFill>
                <a:ea typeface="宋体" charset="-122"/>
              </a:rPr>
              <a:t>alg</a:t>
            </a:r>
            <a:endParaRPr lang="en-US" altLang="zh-CN" dirty="0">
              <a:solidFill>
                <a:srgbClr val="000000"/>
              </a:solidFill>
              <a:ea typeface="宋体" charset="-122"/>
            </a:endParaRPr>
          </a:p>
          <a:p>
            <a:pPr>
              <a:buFont typeface="Wingdings" charset="2"/>
              <a:buChar char="q"/>
            </a:pPr>
            <a:r>
              <a:rPr lang="en-US" altLang="zh-CN" dirty="0">
                <a:ea typeface="宋体" charset="-122"/>
              </a:rPr>
              <a:t>TCP/</a:t>
            </a:r>
            <a:r>
              <a:rPr lang="en-US" altLang="zh-CN" dirty="0" err="1">
                <a:ea typeface="宋体" charset="-122"/>
              </a:rPr>
              <a:t>reno</a:t>
            </a:r>
            <a:r>
              <a:rPr lang="en-US" altLang="zh-CN" dirty="0">
                <a:ea typeface="宋体" charset="-122"/>
              </a:rPr>
              <a:t> CC</a:t>
            </a:r>
          </a:p>
          <a:p>
            <a:pPr>
              <a:buClr>
                <a:srgbClr val="2D2DB9"/>
              </a:buClr>
              <a:buFont typeface="Wingdings" charset="2"/>
              <a:buChar char="q"/>
            </a:pPr>
            <a:r>
              <a:rPr lang="en-US" altLang="en-US" dirty="0">
                <a:ea typeface="宋体" charset="-122"/>
              </a:rPr>
              <a:t>TCP/Vegas</a:t>
            </a:r>
          </a:p>
          <a:p>
            <a:pPr>
              <a:buClr>
                <a:srgbClr val="2D2DB9"/>
              </a:buClr>
              <a:buFont typeface="Wingdings" charset="2"/>
              <a:buChar char="q"/>
            </a:pPr>
            <a:r>
              <a:rPr lang="en-US" altLang="en-US" dirty="0">
                <a:ea typeface="宋体" charset="-122"/>
              </a:rPr>
              <a:t>A unifying view of TCP/Reno and TCP/Vegas</a:t>
            </a:r>
          </a:p>
          <a:p>
            <a:pPr>
              <a:buClr>
                <a:srgbClr val="2D2DB9"/>
              </a:buClr>
              <a:buFont typeface="Wingdings" charset="2"/>
              <a:buChar char="q"/>
            </a:pPr>
            <a:r>
              <a:rPr lang="en-US" altLang="en-US" dirty="0">
                <a:ea typeface="宋体" charset="-122"/>
              </a:rPr>
              <a:t>Network wide resource allocation</a:t>
            </a:r>
          </a:p>
          <a:p>
            <a:pPr lvl="1">
              <a:buClr>
                <a:srgbClr val="2D2DB9"/>
              </a:buClr>
              <a:buFont typeface="Courier New" charset="0"/>
              <a:buChar char="o"/>
            </a:pPr>
            <a:r>
              <a:rPr lang="en-US" altLang="en-US" sz="2200" dirty="0">
                <a:ea typeface="宋体" charset="-122"/>
              </a:rPr>
              <a:t>Framework</a:t>
            </a:r>
          </a:p>
          <a:p>
            <a:pPr lvl="1">
              <a:buClr>
                <a:srgbClr val="2D2DB9"/>
              </a:buClr>
              <a:buFont typeface="Courier New" charset="0"/>
              <a:buChar char="o"/>
            </a:pPr>
            <a:r>
              <a:rPr lang="en-US" altLang="en-US" sz="2200" dirty="0">
                <a:ea typeface="宋体" charset="-122"/>
              </a:rPr>
              <a:t>Axiom derivation of network-wide objective function</a:t>
            </a:r>
          </a:p>
          <a:p>
            <a:pPr lvl="1">
              <a:buClr>
                <a:srgbClr val="2D2DB9"/>
              </a:buClr>
              <a:buFont typeface="Courier New" charset="0"/>
              <a:buChar char="o"/>
            </a:pPr>
            <a:r>
              <a:rPr lang="en-US" altLang="en-US" sz="2200" dirty="0">
                <a:ea typeface="宋体" charset="-122"/>
              </a:rPr>
              <a:t>Derive distributed algorithm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35C234-7BD8-924C-B405-E23D682F9D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75802E-658D-BD4C-8FD8-2A032DC3E1CD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7514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4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u="sng">
                <a:solidFill>
                  <a:srgbClr val="3333CC"/>
                </a:solidFill>
                <a:ea typeface="宋体" charset="-122"/>
              </a:rPr>
              <a:t>Outline</a:t>
            </a:r>
            <a:endParaRPr lang="en-US" altLang="en-US" sz="4000" u="sng">
              <a:solidFill>
                <a:srgbClr val="3333CC"/>
              </a:solidFill>
            </a:endParaRPr>
          </a:p>
        </p:txBody>
      </p:sp>
      <p:sp>
        <p:nvSpPr>
          <p:cNvPr id="78851" name="Rectangle 5"/>
          <p:cNvSpPr>
            <a:spLocks noChangeArrowheads="1"/>
          </p:cNvSpPr>
          <p:nvPr/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Admin and recap</a:t>
            </a: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</a:t>
            </a:r>
            <a:r>
              <a:rPr lang="zh-CN" altLang="en-US" dirty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Reliability</a:t>
            </a: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Transport congestion control</a:t>
            </a:r>
          </a:p>
          <a:p>
            <a:pPr lvl="1"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i="1" dirty="0">
                <a:solidFill>
                  <a:srgbClr val="C00000"/>
                </a:solidFill>
                <a:ea typeface="宋体" charset="-122"/>
              </a:rPr>
              <a:t>what is congestion (cost of congestion)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49678B-8DFE-2745-B44A-3A406A5FC3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75802E-658D-BD4C-8FD8-2A032DC3E1CD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6320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304800" y="2438400"/>
            <a:ext cx="14874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CC"/>
                </a:solidFill>
              </a:rPr>
              <a:t>flow 2 (</a:t>
            </a:r>
            <a:r>
              <a:rPr lang="en-US" altLang="en-US" sz="1400">
                <a:solidFill>
                  <a:srgbClr val="FF0000"/>
                </a:solidFill>
              </a:rPr>
              <a:t>5 Mbps</a:t>
            </a:r>
            <a:r>
              <a:rPr lang="en-US" altLang="en-US" sz="1400">
                <a:solidFill>
                  <a:srgbClr val="3333CC"/>
                </a:solidFill>
              </a:rPr>
              <a:t>)</a:t>
            </a:r>
            <a:endParaRPr lang="en-US" altLang="en-US" sz="1400">
              <a:solidFill>
                <a:srgbClr val="3333CC"/>
              </a:solidFill>
              <a:latin typeface="Times New Roman" charset="0"/>
            </a:endParaRPr>
          </a:p>
        </p:txBody>
      </p:sp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990600" y="2743200"/>
          <a:ext cx="5937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19" name="Clip" r:id="rId4" imgW="1307079" imgH="1083682" progId="MS_ClipArt_Gallery.2">
                  <p:embed/>
                </p:oleObj>
              </mc:Choice>
              <mc:Fallback>
                <p:oleObj name="Clip" r:id="rId4" imgW="1307079" imgH="1083682" progId="MS_ClipArt_Gallery.2">
                  <p:embed/>
                  <p:pic>
                    <p:nvPicPr>
                      <p:cNvPr id="727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743200"/>
                        <a:ext cx="59372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252413" y="1524000"/>
            <a:ext cx="750887" cy="3460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flow 1</a:t>
            </a:r>
            <a:endParaRPr lang="en-US" altLang="en-US" sz="160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72709" name="Oval 5"/>
          <p:cNvSpPr>
            <a:spLocks noChangeArrowheads="1"/>
          </p:cNvSpPr>
          <p:nvPr/>
        </p:nvSpPr>
        <p:spPr bwMode="auto">
          <a:xfrm>
            <a:off x="1685925" y="1679575"/>
            <a:ext cx="5748338" cy="13716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2710" name="Line 6"/>
          <p:cNvSpPr>
            <a:spLocks noChangeShapeType="1"/>
          </p:cNvSpPr>
          <p:nvPr/>
        </p:nvSpPr>
        <p:spPr bwMode="auto">
          <a:xfrm>
            <a:off x="1755775" y="1679575"/>
            <a:ext cx="560388" cy="30638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1" name="Line 7"/>
          <p:cNvSpPr>
            <a:spLocks noChangeShapeType="1"/>
          </p:cNvSpPr>
          <p:nvPr/>
        </p:nvSpPr>
        <p:spPr bwMode="auto">
          <a:xfrm>
            <a:off x="6451600" y="2951163"/>
            <a:ext cx="701675" cy="201612"/>
          </a:xfrm>
          <a:prstGeom prst="line">
            <a:avLst/>
          </a:prstGeom>
          <a:noFill/>
          <a:ln w="57150">
            <a:solidFill>
              <a:srgbClr val="000099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2712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2233613" y="1663700"/>
          <a:ext cx="6286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20" name="Clip" r:id="rId6" imgW="1438275" imgH="1654175" progId="MS_ClipArt_Gallery.2">
                  <p:embed/>
                </p:oleObj>
              </mc:Choice>
              <mc:Fallback>
                <p:oleObj name="Clip" r:id="rId6" imgW="1438275" imgH="1654175" progId="MS_ClipArt_Gallery.2">
                  <p:embed/>
                  <p:pic>
                    <p:nvPicPr>
                      <p:cNvPr id="72712" name="Object 8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613" y="1663700"/>
                        <a:ext cx="62865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3" name="Line 9"/>
          <p:cNvSpPr>
            <a:spLocks noChangeShapeType="1"/>
          </p:cNvSpPr>
          <p:nvPr/>
        </p:nvSpPr>
        <p:spPr bwMode="auto">
          <a:xfrm>
            <a:off x="5400675" y="2439988"/>
            <a:ext cx="701675" cy="407987"/>
          </a:xfrm>
          <a:prstGeom prst="line">
            <a:avLst/>
          </a:prstGeom>
          <a:noFill/>
          <a:ln w="76200">
            <a:solidFill>
              <a:srgbClr val="000099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2714" name="Object 10">
            <a:hlinkClick r:id="" action="ppaction://ole?verb=0"/>
          </p:cNvPr>
          <p:cNvGraphicFramePr>
            <a:graphicFrameLocks/>
          </p:cNvGraphicFramePr>
          <p:nvPr/>
        </p:nvGraphicFramePr>
        <p:xfrm>
          <a:off x="6030913" y="2525713"/>
          <a:ext cx="62865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21" name="Clip" r:id="rId8" imgW="1438275" imgH="1654175" progId="MS_ClipArt_Gallery.2">
                  <p:embed/>
                </p:oleObj>
              </mc:Choice>
              <mc:Fallback>
                <p:oleObj name="Clip" r:id="rId8" imgW="1438275" imgH="1654175" progId="MS_ClipArt_Gallery.2">
                  <p:embed/>
                  <p:pic>
                    <p:nvPicPr>
                      <p:cNvPr id="72714" name="Object 10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0913" y="2525713"/>
                        <a:ext cx="62865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5" name="Object 11"/>
          <p:cNvGraphicFramePr>
            <a:graphicFrameLocks noChangeAspect="1"/>
          </p:cNvGraphicFramePr>
          <p:nvPr/>
        </p:nvGraphicFramePr>
        <p:xfrm>
          <a:off x="7119938" y="2951163"/>
          <a:ext cx="595312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22" name="Clip" r:id="rId9" imgW="1307079" imgH="1083682" progId="MS_ClipArt_Gallery.2">
                  <p:embed/>
                </p:oleObj>
              </mc:Choice>
              <mc:Fallback>
                <p:oleObj name="Clip" r:id="rId9" imgW="1307079" imgH="1083682" progId="MS_ClipArt_Gallery.2">
                  <p:embed/>
                  <p:pic>
                    <p:nvPicPr>
                      <p:cNvPr id="7271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9938" y="2951163"/>
                        <a:ext cx="595312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6" name="Line 12"/>
          <p:cNvSpPr>
            <a:spLocks noChangeShapeType="1"/>
          </p:cNvSpPr>
          <p:nvPr/>
        </p:nvSpPr>
        <p:spPr bwMode="auto">
          <a:xfrm flipV="1">
            <a:off x="3789363" y="2439988"/>
            <a:ext cx="1330325" cy="0"/>
          </a:xfrm>
          <a:prstGeom prst="line">
            <a:avLst/>
          </a:prstGeom>
          <a:noFill/>
          <a:ln w="57150">
            <a:solidFill>
              <a:srgbClr val="000099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2717" name="Object 13">
            <a:hlinkClick r:id="" action="ppaction://ole?verb=0"/>
          </p:cNvPr>
          <p:cNvGraphicFramePr>
            <a:graphicFrameLocks/>
          </p:cNvGraphicFramePr>
          <p:nvPr/>
        </p:nvGraphicFramePr>
        <p:xfrm>
          <a:off x="5049838" y="2085975"/>
          <a:ext cx="630237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23" name="Clip" r:id="rId10" imgW="1438275" imgH="1654175" progId="MS_ClipArt_Gallery.2">
                  <p:embed/>
                </p:oleObj>
              </mc:Choice>
              <mc:Fallback>
                <p:oleObj name="Clip" r:id="rId10" imgW="1438275" imgH="1654175" progId="MS_ClipArt_Gallery.2">
                  <p:embed/>
                  <p:pic>
                    <p:nvPicPr>
                      <p:cNvPr id="72717" name="Object 13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9838" y="2085975"/>
                        <a:ext cx="630237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8" name="Text Box 14"/>
          <p:cNvSpPr txBox="1">
            <a:spLocks noChangeArrowheads="1"/>
          </p:cNvSpPr>
          <p:nvPr/>
        </p:nvSpPr>
        <p:spPr bwMode="auto">
          <a:xfrm>
            <a:off x="3359150" y="2641600"/>
            <a:ext cx="979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Times New Roman" charset="0"/>
              </a:rPr>
              <a:t>router 1</a:t>
            </a:r>
          </a:p>
        </p:txBody>
      </p:sp>
      <p:sp>
        <p:nvSpPr>
          <p:cNvPr id="72719" name="Text Box 15"/>
          <p:cNvSpPr txBox="1">
            <a:spLocks noChangeArrowheads="1"/>
          </p:cNvSpPr>
          <p:nvPr/>
        </p:nvSpPr>
        <p:spPr bwMode="auto">
          <a:xfrm>
            <a:off x="4762500" y="2641600"/>
            <a:ext cx="979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Times New Roman" charset="0"/>
              </a:rPr>
              <a:t>router 2</a:t>
            </a:r>
          </a:p>
        </p:txBody>
      </p:sp>
      <p:sp>
        <p:nvSpPr>
          <p:cNvPr id="72720" name="Line 16"/>
          <p:cNvSpPr>
            <a:spLocks noChangeShapeType="1"/>
          </p:cNvSpPr>
          <p:nvPr/>
        </p:nvSpPr>
        <p:spPr bwMode="auto">
          <a:xfrm flipV="1">
            <a:off x="6592888" y="1679575"/>
            <a:ext cx="841375" cy="30638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2721" name="Object 17">
            <a:hlinkClick r:id="" action="ppaction://ole?verb=0"/>
          </p:cNvPr>
          <p:cNvGraphicFramePr>
            <a:graphicFrameLocks/>
          </p:cNvGraphicFramePr>
          <p:nvPr/>
        </p:nvGraphicFramePr>
        <p:xfrm>
          <a:off x="6313488" y="1627188"/>
          <a:ext cx="62865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24" name="Clip" r:id="rId11" imgW="1438275" imgH="1654175" progId="MS_ClipArt_Gallery.2">
                  <p:embed/>
                </p:oleObj>
              </mc:Choice>
              <mc:Fallback>
                <p:oleObj name="Clip" r:id="rId11" imgW="1438275" imgH="1654175" progId="MS_ClipArt_Gallery.2">
                  <p:embed/>
                  <p:pic>
                    <p:nvPicPr>
                      <p:cNvPr id="72721" name="Object 17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3488" y="1627188"/>
                        <a:ext cx="62865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22" name="Line 18"/>
          <p:cNvSpPr>
            <a:spLocks noChangeShapeType="1"/>
          </p:cNvSpPr>
          <p:nvPr/>
        </p:nvSpPr>
        <p:spPr bwMode="auto">
          <a:xfrm flipV="1">
            <a:off x="2387600" y="2490788"/>
            <a:ext cx="965200" cy="255587"/>
          </a:xfrm>
          <a:prstGeom prst="line">
            <a:avLst/>
          </a:prstGeom>
          <a:noFill/>
          <a:ln w="76200">
            <a:solidFill>
              <a:srgbClr val="000099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2723" name="Object 19"/>
          <p:cNvGraphicFramePr>
            <a:graphicFrameLocks noChangeAspect="1"/>
          </p:cNvGraphicFramePr>
          <p:nvPr/>
        </p:nvGraphicFramePr>
        <p:xfrm>
          <a:off x="7329488" y="1527175"/>
          <a:ext cx="595312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25" name="Clip" r:id="rId12" imgW="1307079" imgH="1083682" progId="MS_ClipArt_Gallery.2">
                  <p:embed/>
                </p:oleObj>
              </mc:Choice>
              <mc:Fallback>
                <p:oleObj name="Clip" r:id="rId12" imgW="1307079" imgH="1083682" progId="MS_ClipArt_Gallery.2">
                  <p:embed/>
                  <p:pic>
                    <p:nvPicPr>
                      <p:cNvPr id="7272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9488" y="1527175"/>
                        <a:ext cx="595312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4" name="Object 20">
            <a:hlinkClick r:id="" action="ppaction://ole?verb=0"/>
          </p:cNvPr>
          <p:cNvGraphicFramePr>
            <a:graphicFrameLocks/>
          </p:cNvGraphicFramePr>
          <p:nvPr/>
        </p:nvGraphicFramePr>
        <p:xfrm>
          <a:off x="2036763" y="2490788"/>
          <a:ext cx="6286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26" name="Clip" r:id="rId13" imgW="1438275" imgH="1654175" progId="MS_ClipArt_Gallery.2">
                  <p:embed/>
                </p:oleObj>
              </mc:Choice>
              <mc:Fallback>
                <p:oleObj name="Clip" r:id="rId13" imgW="1438275" imgH="1654175" progId="MS_ClipArt_Gallery.2">
                  <p:embed/>
                  <p:pic>
                    <p:nvPicPr>
                      <p:cNvPr id="72724" name="Object 20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6763" y="2490788"/>
                        <a:ext cx="62865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25" name="Text Box 21"/>
          <p:cNvSpPr txBox="1">
            <a:spLocks noChangeArrowheads="1"/>
          </p:cNvSpPr>
          <p:nvPr/>
        </p:nvSpPr>
        <p:spPr bwMode="auto">
          <a:xfrm>
            <a:off x="3992563" y="2030413"/>
            <a:ext cx="812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Times New Roman" charset="0"/>
              </a:rPr>
              <a:t>10 Mbps</a:t>
            </a:r>
          </a:p>
        </p:txBody>
      </p:sp>
      <p:sp>
        <p:nvSpPr>
          <p:cNvPr id="72726" name="Text Box 22"/>
          <p:cNvSpPr txBox="1">
            <a:spLocks noChangeArrowheads="1"/>
          </p:cNvSpPr>
          <p:nvPr/>
        </p:nvSpPr>
        <p:spPr bwMode="auto">
          <a:xfrm rot="-1200000">
            <a:off x="5508625" y="1798638"/>
            <a:ext cx="723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FF0000"/>
                </a:solidFill>
                <a:latin typeface="Times New Roman" charset="0"/>
              </a:rPr>
              <a:t>5 Mbps</a:t>
            </a:r>
          </a:p>
        </p:txBody>
      </p:sp>
      <p:sp>
        <p:nvSpPr>
          <p:cNvPr id="72727" name="Text Box 23"/>
          <p:cNvSpPr txBox="1">
            <a:spLocks noChangeArrowheads="1"/>
          </p:cNvSpPr>
          <p:nvPr/>
        </p:nvSpPr>
        <p:spPr bwMode="auto">
          <a:xfrm rot="900000">
            <a:off x="2652713" y="1882775"/>
            <a:ext cx="812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Times New Roman" charset="0"/>
              </a:rPr>
              <a:t>20 Mbps</a:t>
            </a:r>
          </a:p>
        </p:txBody>
      </p:sp>
      <p:sp>
        <p:nvSpPr>
          <p:cNvPr id="72728" name="Line 24"/>
          <p:cNvSpPr>
            <a:spLocks noChangeShapeType="1"/>
          </p:cNvSpPr>
          <p:nvPr/>
        </p:nvSpPr>
        <p:spPr bwMode="auto">
          <a:xfrm flipV="1">
            <a:off x="1660525" y="2841625"/>
            <a:ext cx="420688" cy="103188"/>
          </a:xfrm>
          <a:prstGeom prst="line">
            <a:avLst/>
          </a:prstGeom>
          <a:noFill/>
          <a:ln w="57150">
            <a:solidFill>
              <a:srgbClr val="000099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9" name="Line 25"/>
          <p:cNvSpPr>
            <a:spLocks noChangeShapeType="1"/>
          </p:cNvSpPr>
          <p:nvPr/>
        </p:nvSpPr>
        <p:spPr bwMode="auto">
          <a:xfrm flipV="1">
            <a:off x="5464175" y="1839913"/>
            <a:ext cx="1050925" cy="406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2730" name="Object 26">
            <a:hlinkClick r:id="" action="ppaction://ole?verb=0"/>
          </p:cNvPr>
          <p:cNvGraphicFramePr>
            <a:graphicFrameLocks/>
          </p:cNvGraphicFramePr>
          <p:nvPr/>
        </p:nvGraphicFramePr>
        <p:xfrm>
          <a:off x="3343275" y="2125663"/>
          <a:ext cx="6286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27" name="Clip" r:id="rId14" imgW="1438275" imgH="1654175" progId="MS_ClipArt_Gallery.2">
                  <p:embed/>
                </p:oleObj>
              </mc:Choice>
              <mc:Fallback>
                <p:oleObj name="Clip" r:id="rId14" imgW="1438275" imgH="1654175" progId="MS_ClipArt_Gallery.2">
                  <p:embed/>
                  <p:pic>
                    <p:nvPicPr>
                      <p:cNvPr id="72730" name="Object 26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3275" y="2125663"/>
                        <a:ext cx="62865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31" name="Line 27"/>
          <p:cNvSpPr>
            <a:spLocks noChangeShapeType="1"/>
          </p:cNvSpPr>
          <p:nvPr/>
        </p:nvSpPr>
        <p:spPr bwMode="auto">
          <a:xfrm>
            <a:off x="2630488" y="2054225"/>
            <a:ext cx="744537" cy="28575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2732" name="Object 28"/>
          <p:cNvGraphicFramePr>
            <a:graphicFrameLocks noChangeAspect="1"/>
          </p:cNvGraphicFramePr>
          <p:nvPr/>
        </p:nvGraphicFramePr>
        <p:xfrm>
          <a:off x="1066800" y="1447800"/>
          <a:ext cx="5937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28" name="Clip" r:id="rId15" imgW="1307079" imgH="1083682" progId="MS_ClipArt_Gallery.2">
                  <p:embed/>
                </p:oleObj>
              </mc:Choice>
              <mc:Fallback>
                <p:oleObj name="Clip" r:id="rId15" imgW="1307079" imgH="1083682" progId="MS_ClipArt_Gallery.2">
                  <p:embed/>
                  <p:pic>
                    <p:nvPicPr>
                      <p:cNvPr id="7273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447800"/>
                        <a:ext cx="5937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33" name="Line 29"/>
          <p:cNvSpPr>
            <a:spLocks noChangeShapeType="1"/>
          </p:cNvSpPr>
          <p:nvPr/>
        </p:nvSpPr>
        <p:spPr bwMode="auto">
          <a:xfrm>
            <a:off x="3771900" y="2338388"/>
            <a:ext cx="13335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34" name="Rectangle 30"/>
          <p:cNvSpPr>
            <a:spLocks noChangeArrowheads="1"/>
          </p:cNvSpPr>
          <p:nvPr/>
        </p:nvSpPr>
        <p:spPr bwMode="auto">
          <a:xfrm>
            <a:off x="273050" y="419100"/>
            <a:ext cx="77724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0" tIns="45712" rIns="91420" bIns="45712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u="sng">
                <a:solidFill>
                  <a:srgbClr val="3333CC"/>
                </a:solidFill>
              </a:rPr>
              <a:t>Cause/Cost of Congestion: </a:t>
            </a:r>
            <a:r>
              <a:rPr lang="en-US" altLang="zh-CN" u="sng">
                <a:solidFill>
                  <a:srgbClr val="3333CC"/>
                </a:solidFill>
                <a:ea typeface="宋体" charset="-122"/>
              </a:rPr>
              <a:t>Single Bottleneck</a:t>
            </a:r>
            <a:endParaRPr lang="en-US" altLang="en-US" u="sng">
              <a:solidFill>
                <a:srgbClr val="3333CC"/>
              </a:solidFill>
            </a:endParaRPr>
          </a:p>
        </p:txBody>
      </p:sp>
      <p:sp>
        <p:nvSpPr>
          <p:cNvPr id="72735" name="Text Box 31"/>
          <p:cNvSpPr txBox="1">
            <a:spLocks noChangeArrowheads="1"/>
          </p:cNvSpPr>
          <p:nvPr/>
        </p:nvSpPr>
        <p:spPr bwMode="auto">
          <a:xfrm>
            <a:off x="379413" y="3290888"/>
            <a:ext cx="83613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- Flow 2 has a fixed sending rate of 5 </a:t>
            </a:r>
            <a:r>
              <a:rPr lang="en-US" altLang="en-US" sz="1800" dirty="0" err="1">
                <a:solidFill>
                  <a:srgbClr val="000000"/>
                </a:solidFill>
              </a:rPr>
              <a:t>Mbps</a:t>
            </a:r>
            <a:endParaRPr lang="en-US" altLang="en-US" sz="1800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- We vary the sending rate of flow 1 from 0 to 20 </a:t>
            </a:r>
            <a:r>
              <a:rPr lang="en-US" altLang="en-US" sz="1800" dirty="0" err="1">
                <a:solidFill>
                  <a:srgbClr val="000000"/>
                </a:solidFill>
              </a:rPr>
              <a:t>Mbps</a:t>
            </a:r>
            <a:endParaRPr lang="en-US" altLang="en-US" sz="1800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- Assume</a:t>
            </a:r>
          </a:p>
          <a:p>
            <a:pPr marL="742950" lvl="1" indent="-285750">
              <a:spcBef>
                <a:spcPct val="0"/>
              </a:spcBef>
              <a:buClrTx/>
              <a:buFont typeface="Courier New" panose="02070309020205020404" pitchFamily="49" charset="0"/>
              <a:buChar char="o"/>
            </a:pPr>
            <a:r>
              <a:rPr lang="en-US" altLang="en-US" sz="1800" dirty="0">
                <a:solidFill>
                  <a:srgbClr val="FF0000"/>
                </a:solidFill>
              </a:rPr>
              <a:t> no retransmission;</a:t>
            </a:r>
            <a:r>
              <a:rPr lang="en-US" altLang="en-US" sz="1800" dirty="0">
                <a:solidFill>
                  <a:srgbClr val="000000"/>
                </a:solidFill>
              </a:rPr>
              <a:t> link from router 1 to router 2 has </a:t>
            </a:r>
            <a:r>
              <a:rPr lang="en-US" altLang="en-US" sz="1800" dirty="0">
                <a:solidFill>
                  <a:srgbClr val="FF0000"/>
                </a:solidFill>
              </a:rPr>
              <a:t>infinite</a:t>
            </a:r>
            <a:r>
              <a:rPr lang="en-US" altLang="en-US" sz="1800" dirty="0">
                <a:solidFill>
                  <a:srgbClr val="000000"/>
                </a:solidFill>
              </a:rPr>
              <a:t> buffer</a:t>
            </a:r>
          </a:p>
        </p:txBody>
      </p:sp>
      <p:sp>
        <p:nvSpPr>
          <p:cNvPr id="72736" name="Text Box 32"/>
          <p:cNvSpPr txBox="1">
            <a:spLocks noChangeArrowheads="1"/>
          </p:cNvSpPr>
          <p:nvPr/>
        </p:nvSpPr>
        <p:spPr bwMode="auto">
          <a:xfrm rot="-840000">
            <a:off x="2520950" y="2562225"/>
            <a:ext cx="812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latin typeface="Times New Roman" charset="0"/>
                <a:ea typeface="宋体" charset="-122"/>
              </a:rPr>
              <a:t>2</a:t>
            </a:r>
            <a:r>
              <a:rPr lang="en-US" altLang="en-US" sz="1400">
                <a:solidFill>
                  <a:srgbClr val="000000"/>
                </a:solidFill>
                <a:latin typeface="Times New Roman" charset="0"/>
              </a:rPr>
              <a:t>0 Mbps</a:t>
            </a:r>
          </a:p>
        </p:txBody>
      </p:sp>
      <p:sp>
        <p:nvSpPr>
          <p:cNvPr id="72737" name="Text Box 33"/>
          <p:cNvSpPr txBox="1">
            <a:spLocks noChangeArrowheads="1"/>
          </p:cNvSpPr>
          <p:nvPr/>
        </p:nvSpPr>
        <p:spPr bwMode="auto">
          <a:xfrm rot="1740000">
            <a:off x="5419725" y="2379663"/>
            <a:ext cx="7207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charset="0"/>
              </a:rPr>
              <a:t>20 Mbps</a:t>
            </a:r>
          </a:p>
        </p:txBody>
      </p:sp>
      <p:sp>
        <p:nvSpPr>
          <p:cNvPr id="72738" name="Rectangle 55"/>
          <p:cNvSpPr>
            <a:spLocks noChangeArrowheads="1"/>
          </p:cNvSpPr>
          <p:nvPr/>
        </p:nvSpPr>
        <p:spPr bwMode="auto">
          <a:xfrm>
            <a:off x="457200" y="4486275"/>
            <a:ext cx="2549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throughput: e2e packets delivered in unit time</a:t>
            </a:r>
            <a:endParaRPr lang="en-US" altLang="en-US" sz="1600">
              <a:latin typeface="Times New Roman" charset="0"/>
            </a:endParaRPr>
          </a:p>
        </p:txBody>
      </p:sp>
      <p:sp>
        <p:nvSpPr>
          <p:cNvPr id="72739" name="Rectangle 56"/>
          <p:cNvSpPr>
            <a:spLocks noChangeArrowheads="1"/>
          </p:cNvSpPr>
          <p:nvPr/>
        </p:nvSpPr>
        <p:spPr bwMode="auto">
          <a:xfrm>
            <a:off x="5243513" y="4576763"/>
            <a:ext cx="25495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Delay?</a:t>
            </a:r>
            <a:endParaRPr lang="en-US" altLang="en-US" sz="1600">
              <a:latin typeface="Times New Roman" charset="0"/>
            </a:endParaRPr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392113" y="5059363"/>
            <a:ext cx="2813050" cy="1695450"/>
            <a:chOff x="144463" y="5091113"/>
            <a:chExt cx="2813050" cy="1695450"/>
          </a:xfrm>
        </p:grpSpPr>
        <p:sp>
          <p:nvSpPr>
            <p:cNvPr id="72751" name="Line 34"/>
            <p:cNvSpPr>
              <a:spLocks noChangeShapeType="1"/>
            </p:cNvSpPr>
            <p:nvPr/>
          </p:nvSpPr>
          <p:spPr bwMode="auto">
            <a:xfrm>
              <a:off x="503238" y="6540500"/>
              <a:ext cx="2378075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52" name="Line 35"/>
            <p:cNvSpPr>
              <a:spLocks noChangeShapeType="1"/>
            </p:cNvSpPr>
            <p:nvPr/>
          </p:nvSpPr>
          <p:spPr bwMode="auto">
            <a:xfrm flipV="1">
              <a:off x="493713" y="5168900"/>
              <a:ext cx="0" cy="137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53" name="Text Box 36"/>
            <p:cNvSpPr txBox="1">
              <a:spLocks noChangeArrowheads="1"/>
            </p:cNvSpPr>
            <p:nvPr/>
          </p:nvSpPr>
          <p:spPr bwMode="auto">
            <a:xfrm>
              <a:off x="1703388" y="6086475"/>
              <a:ext cx="12541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Times New Roman" charset="0"/>
                </a:rPr>
                <a:t>sending rate </a:t>
              </a:r>
              <a:br>
                <a:rPr lang="en-US" altLang="en-US" sz="1200">
                  <a:solidFill>
                    <a:srgbClr val="000000"/>
                  </a:solidFill>
                  <a:latin typeface="Times New Roman" charset="0"/>
                </a:rPr>
              </a:br>
              <a:r>
                <a:rPr lang="en-US" altLang="en-US" sz="1200">
                  <a:solidFill>
                    <a:srgbClr val="000000"/>
                  </a:solidFill>
                  <a:latin typeface="Times New Roman" charset="0"/>
                </a:rPr>
                <a:t>by flow 1 (Mbps)</a:t>
              </a:r>
            </a:p>
          </p:txBody>
        </p:sp>
        <p:sp>
          <p:nvSpPr>
            <p:cNvPr id="72754" name="Text Box 37"/>
            <p:cNvSpPr txBox="1">
              <a:spLocks noChangeArrowheads="1"/>
            </p:cNvSpPr>
            <p:nvPr/>
          </p:nvSpPr>
          <p:spPr bwMode="auto">
            <a:xfrm>
              <a:off x="407988" y="5091113"/>
              <a:ext cx="13350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Times New Roman" charset="0"/>
                </a:rPr>
                <a:t>throughput of </a:t>
              </a:r>
              <a:br>
                <a:rPr lang="en-US" altLang="en-US" sz="1200">
                  <a:solidFill>
                    <a:srgbClr val="000000"/>
                  </a:solidFill>
                  <a:latin typeface="Times New Roman" charset="0"/>
                </a:rPr>
              </a:br>
              <a:r>
                <a:rPr lang="en-US" altLang="en-US" sz="1200">
                  <a:solidFill>
                    <a:srgbClr val="000000"/>
                  </a:solidFill>
                  <a:latin typeface="Times New Roman" charset="0"/>
                </a:rPr>
                <a:t>flow 1 &amp; 2 (Mbps)</a:t>
              </a:r>
            </a:p>
          </p:txBody>
        </p:sp>
        <p:sp>
          <p:nvSpPr>
            <p:cNvPr id="72755" name="Line 38"/>
            <p:cNvSpPr>
              <a:spLocks noChangeShapeType="1"/>
            </p:cNvSpPr>
            <p:nvPr/>
          </p:nvSpPr>
          <p:spPr bwMode="auto">
            <a:xfrm flipV="1">
              <a:off x="493713" y="5745163"/>
              <a:ext cx="685800" cy="787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56" name="Line 39"/>
            <p:cNvSpPr>
              <a:spLocks noChangeShapeType="1"/>
            </p:cNvSpPr>
            <p:nvPr/>
          </p:nvSpPr>
          <p:spPr bwMode="auto">
            <a:xfrm>
              <a:off x="1179513" y="5745163"/>
              <a:ext cx="10969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57" name="Text Box 40"/>
            <p:cNvSpPr txBox="1">
              <a:spLocks noChangeArrowheads="1"/>
            </p:cNvSpPr>
            <p:nvPr/>
          </p:nvSpPr>
          <p:spPr bwMode="auto">
            <a:xfrm>
              <a:off x="171451" y="6319838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 New Roman" charset="0"/>
                </a:rPr>
                <a:t>5</a:t>
              </a:r>
            </a:p>
          </p:txBody>
        </p:sp>
        <p:sp>
          <p:nvSpPr>
            <p:cNvPr id="72758" name="Text Box 41"/>
            <p:cNvSpPr txBox="1">
              <a:spLocks noChangeArrowheads="1"/>
            </p:cNvSpPr>
            <p:nvPr/>
          </p:nvSpPr>
          <p:spPr bwMode="auto">
            <a:xfrm>
              <a:off x="144463" y="5637213"/>
              <a:ext cx="3619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 New Roman" charset="0"/>
                </a:rPr>
                <a:t>10</a:t>
              </a:r>
            </a:p>
          </p:txBody>
        </p:sp>
        <p:sp>
          <p:nvSpPr>
            <p:cNvPr id="72759" name="Text Box 46"/>
            <p:cNvSpPr txBox="1">
              <a:spLocks noChangeArrowheads="1"/>
            </p:cNvSpPr>
            <p:nvPr/>
          </p:nvSpPr>
          <p:spPr bwMode="auto">
            <a:xfrm>
              <a:off x="1027113" y="6470650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 New Roman" charset="0"/>
                </a:rPr>
                <a:t>5</a:t>
              </a:r>
            </a:p>
          </p:txBody>
        </p:sp>
        <p:sp>
          <p:nvSpPr>
            <p:cNvPr id="72760" name="Text Box 50"/>
            <p:cNvSpPr txBox="1">
              <a:spLocks noChangeArrowheads="1"/>
            </p:cNvSpPr>
            <p:nvPr/>
          </p:nvSpPr>
          <p:spPr bwMode="auto">
            <a:xfrm>
              <a:off x="387351" y="6481763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 New Roman" charset="0"/>
                </a:rPr>
                <a:t>0</a:t>
              </a:r>
            </a:p>
          </p:txBody>
        </p:sp>
      </p:grpSp>
      <p:grpSp>
        <p:nvGrpSpPr>
          <p:cNvPr id="3" name="Group 68"/>
          <p:cNvGrpSpPr>
            <a:grpSpLocks/>
          </p:cNvGrpSpPr>
          <p:nvPr/>
        </p:nvGrpSpPr>
        <p:grpSpPr bwMode="auto">
          <a:xfrm>
            <a:off x="4124325" y="4972050"/>
            <a:ext cx="3822700" cy="1909763"/>
            <a:chOff x="4186292" y="4413959"/>
            <a:chExt cx="3822700" cy="1909243"/>
          </a:xfrm>
        </p:grpSpPr>
        <p:sp>
          <p:nvSpPr>
            <p:cNvPr id="72742" name="Line 42"/>
            <p:cNvSpPr>
              <a:spLocks noChangeShapeType="1"/>
            </p:cNvSpPr>
            <p:nvPr/>
          </p:nvSpPr>
          <p:spPr bwMode="auto">
            <a:xfrm>
              <a:off x="5554717" y="5940829"/>
              <a:ext cx="2378075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43" name="Line 43"/>
            <p:cNvSpPr>
              <a:spLocks noChangeShapeType="1"/>
            </p:cNvSpPr>
            <p:nvPr/>
          </p:nvSpPr>
          <p:spPr bwMode="auto">
            <a:xfrm flipV="1">
              <a:off x="5545192" y="4569229"/>
              <a:ext cx="0" cy="137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44" name="Text Box 44"/>
            <p:cNvSpPr txBox="1">
              <a:spLocks noChangeArrowheads="1"/>
            </p:cNvSpPr>
            <p:nvPr/>
          </p:nvSpPr>
          <p:spPr bwMode="auto">
            <a:xfrm>
              <a:off x="6754867" y="5486804"/>
              <a:ext cx="12541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Times New Roman" charset="0"/>
                </a:rPr>
                <a:t>sending rate </a:t>
              </a:r>
              <a:br>
                <a:rPr lang="en-US" altLang="en-US" sz="1200">
                  <a:solidFill>
                    <a:srgbClr val="000000"/>
                  </a:solidFill>
                  <a:latin typeface="Times New Roman" charset="0"/>
                </a:rPr>
              </a:br>
              <a:r>
                <a:rPr lang="en-US" altLang="en-US" sz="1200">
                  <a:solidFill>
                    <a:srgbClr val="000000"/>
                  </a:solidFill>
                  <a:latin typeface="Times New Roman" charset="0"/>
                </a:rPr>
                <a:t>by flow 1 (Mbps)</a:t>
              </a:r>
            </a:p>
          </p:txBody>
        </p:sp>
        <p:sp>
          <p:nvSpPr>
            <p:cNvPr id="72745" name="Text Box 45"/>
            <p:cNvSpPr txBox="1">
              <a:spLocks noChangeArrowheads="1"/>
            </p:cNvSpPr>
            <p:nvPr/>
          </p:nvSpPr>
          <p:spPr bwMode="auto">
            <a:xfrm>
              <a:off x="5494853" y="4413959"/>
              <a:ext cx="1486304" cy="276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Times New Roman" charset="0"/>
                </a:rPr>
                <a:t>delay at  central link</a:t>
              </a:r>
            </a:p>
          </p:txBody>
        </p:sp>
        <p:sp>
          <p:nvSpPr>
            <p:cNvPr id="72746" name="Freeform 47"/>
            <p:cNvSpPr>
              <a:spLocks/>
            </p:cNvSpPr>
            <p:nvPr/>
          </p:nvSpPr>
          <p:spPr bwMode="auto">
            <a:xfrm>
              <a:off x="5548367" y="4680354"/>
              <a:ext cx="1087438" cy="1273175"/>
            </a:xfrm>
            <a:custGeom>
              <a:avLst/>
              <a:gdLst>
                <a:gd name="T0" fmla="*/ 0 w 743"/>
                <a:gd name="T1" fmla="*/ 2147483646 h 807"/>
                <a:gd name="T2" fmla="*/ 2147483646 w 743"/>
                <a:gd name="T3" fmla="*/ 2147483646 h 807"/>
                <a:gd name="T4" fmla="*/ 2147483646 w 743"/>
                <a:gd name="T5" fmla="*/ 2147483646 h 807"/>
                <a:gd name="T6" fmla="*/ 2147483646 w 743"/>
                <a:gd name="T7" fmla="*/ 0 h 8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3"/>
                <a:gd name="T13" fmla="*/ 0 h 807"/>
                <a:gd name="T14" fmla="*/ 743 w 743"/>
                <a:gd name="T15" fmla="*/ 807 h 8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3" h="807">
                  <a:moveTo>
                    <a:pt x="0" y="807"/>
                  </a:moveTo>
                  <a:cubicBezTo>
                    <a:pt x="192" y="787"/>
                    <a:pt x="384" y="768"/>
                    <a:pt x="484" y="732"/>
                  </a:cubicBezTo>
                  <a:cubicBezTo>
                    <a:pt x="584" y="696"/>
                    <a:pt x="556" y="710"/>
                    <a:pt x="599" y="588"/>
                  </a:cubicBezTo>
                  <a:cubicBezTo>
                    <a:pt x="642" y="466"/>
                    <a:pt x="692" y="233"/>
                    <a:pt x="743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47" name="Text Box 48"/>
            <p:cNvSpPr txBox="1">
              <a:spLocks noChangeArrowheads="1"/>
            </p:cNvSpPr>
            <p:nvPr/>
          </p:nvSpPr>
          <p:spPr bwMode="auto">
            <a:xfrm>
              <a:off x="6592593" y="5994591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 New Roman" charset="0"/>
                </a:rPr>
                <a:t>5</a:t>
              </a:r>
            </a:p>
          </p:txBody>
        </p:sp>
        <p:sp>
          <p:nvSpPr>
            <p:cNvPr id="72748" name="Text Box 51"/>
            <p:cNvSpPr txBox="1">
              <a:spLocks noChangeArrowheads="1"/>
            </p:cNvSpPr>
            <p:nvPr/>
          </p:nvSpPr>
          <p:spPr bwMode="auto">
            <a:xfrm>
              <a:off x="5435655" y="6018402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72749" name="Line 52"/>
            <p:cNvSpPr>
              <a:spLocks noChangeShapeType="1"/>
            </p:cNvSpPr>
            <p:nvPr/>
          </p:nvSpPr>
          <p:spPr bwMode="auto">
            <a:xfrm flipH="1" flipV="1">
              <a:off x="4967342" y="5150254"/>
              <a:ext cx="1195388" cy="700087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50" name="Text Box 53"/>
            <p:cNvSpPr txBox="1">
              <a:spLocks noChangeArrowheads="1"/>
            </p:cNvSpPr>
            <p:nvPr/>
          </p:nvSpPr>
          <p:spPr bwMode="auto">
            <a:xfrm>
              <a:off x="4186292" y="4696229"/>
              <a:ext cx="1054100" cy="517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 New Roman" charset="0"/>
                </a:rPr>
                <a:t>delay due to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 New Roman" charset="0"/>
                </a:rPr>
                <a:t>randomness</a:t>
              </a: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AC36FD-BD6F-F145-8720-EE7C8BD0C9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75802E-658D-BD4C-8FD8-2A032DC3E1CD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202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304800" y="2438400"/>
            <a:ext cx="14874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CC"/>
                </a:solidFill>
              </a:rPr>
              <a:t>flow 2 (</a:t>
            </a:r>
            <a:r>
              <a:rPr lang="en-US" altLang="en-US" sz="1400">
                <a:solidFill>
                  <a:srgbClr val="FF0000"/>
                </a:solidFill>
              </a:rPr>
              <a:t>5 Mbps</a:t>
            </a:r>
            <a:r>
              <a:rPr lang="en-US" altLang="en-US" sz="1400">
                <a:solidFill>
                  <a:srgbClr val="3333CC"/>
                </a:solidFill>
              </a:rPr>
              <a:t>)</a:t>
            </a:r>
            <a:endParaRPr lang="en-US" altLang="en-US" sz="1400">
              <a:solidFill>
                <a:srgbClr val="3333CC"/>
              </a:solidFill>
              <a:latin typeface="Times New Roman" charset="0"/>
            </a:endParaRPr>
          </a:p>
        </p:txBody>
      </p:sp>
      <p:graphicFrame>
        <p:nvGraphicFramePr>
          <p:cNvPr id="74755" name="Object 2"/>
          <p:cNvGraphicFramePr>
            <a:graphicFrameLocks noChangeAspect="1"/>
          </p:cNvGraphicFramePr>
          <p:nvPr/>
        </p:nvGraphicFramePr>
        <p:xfrm>
          <a:off x="990600" y="2743200"/>
          <a:ext cx="5937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54" name="Clip" r:id="rId4" imgW="1307079" imgH="1083682" progId="MS_ClipArt_Gallery.2">
                  <p:embed/>
                </p:oleObj>
              </mc:Choice>
              <mc:Fallback>
                <p:oleObj name="Clip" r:id="rId4" imgW="1307079" imgH="1083682" progId="MS_ClipArt_Gallery.2">
                  <p:embed/>
                  <p:pic>
                    <p:nvPicPr>
                      <p:cNvPr id="7475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743200"/>
                        <a:ext cx="59372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295275" y="1524000"/>
            <a:ext cx="750888" cy="3460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flow 1</a:t>
            </a:r>
            <a:endParaRPr lang="en-US" altLang="en-US" sz="160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74757" name="Oval 5"/>
          <p:cNvSpPr>
            <a:spLocks noChangeArrowheads="1"/>
          </p:cNvSpPr>
          <p:nvPr/>
        </p:nvSpPr>
        <p:spPr bwMode="auto">
          <a:xfrm>
            <a:off x="1685925" y="1679575"/>
            <a:ext cx="5748338" cy="13716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4758" name="Line 6"/>
          <p:cNvSpPr>
            <a:spLocks noChangeShapeType="1"/>
          </p:cNvSpPr>
          <p:nvPr/>
        </p:nvSpPr>
        <p:spPr bwMode="auto">
          <a:xfrm>
            <a:off x="1755775" y="1679575"/>
            <a:ext cx="560388" cy="30638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>
            <a:off x="6451600" y="2951163"/>
            <a:ext cx="701675" cy="201612"/>
          </a:xfrm>
          <a:prstGeom prst="line">
            <a:avLst/>
          </a:prstGeom>
          <a:noFill/>
          <a:ln w="57150">
            <a:solidFill>
              <a:srgbClr val="000099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4760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2233613" y="1663700"/>
          <a:ext cx="6286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55" name="Clip" r:id="rId6" imgW="1438275" imgH="1654175" progId="MS_ClipArt_Gallery.2">
                  <p:embed/>
                </p:oleObj>
              </mc:Choice>
              <mc:Fallback>
                <p:oleObj name="Clip" r:id="rId6" imgW="1438275" imgH="1654175" progId="MS_ClipArt_Gallery.2">
                  <p:embed/>
                  <p:pic>
                    <p:nvPicPr>
                      <p:cNvPr id="74760" name="Object 3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613" y="1663700"/>
                        <a:ext cx="62865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1" name="Line 9"/>
          <p:cNvSpPr>
            <a:spLocks noChangeShapeType="1"/>
          </p:cNvSpPr>
          <p:nvPr/>
        </p:nvSpPr>
        <p:spPr bwMode="auto">
          <a:xfrm>
            <a:off x="5400675" y="2439988"/>
            <a:ext cx="701675" cy="407987"/>
          </a:xfrm>
          <a:prstGeom prst="line">
            <a:avLst/>
          </a:prstGeom>
          <a:noFill/>
          <a:ln w="76200">
            <a:solidFill>
              <a:srgbClr val="000099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4762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6030913" y="2525713"/>
          <a:ext cx="62865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56" name="Clip" r:id="rId8" imgW="1438275" imgH="1654175" progId="MS_ClipArt_Gallery.2">
                  <p:embed/>
                </p:oleObj>
              </mc:Choice>
              <mc:Fallback>
                <p:oleObj name="Clip" r:id="rId8" imgW="1438275" imgH="1654175" progId="MS_ClipArt_Gallery.2">
                  <p:embed/>
                  <p:pic>
                    <p:nvPicPr>
                      <p:cNvPr id="74762" name="Object 4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0913" y="2525713"/>
                        <a:ext cx="62865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3" name="Object 5"/>
          <p:cNvGraphicFramePr>
            <a:graphicFrameLocks noChangeAspect="1"/>
          </p:cNvGraphicFramePr>
          <p:nvPr/>
        </p:nvGraphicFramePr>
        <p:xfrm>
          <a:off x="7119938" y="2951163"/>
          <a:ext cx="595312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57" name="Clip" r:id="rId9" imgW="1307079" imgH="1083682" progId="MS_ClipArt_Gallery.2">
                  <p:embed/>
                </p:oleObj>
              </mc:Choice>
              <mc:Fallback>
                <p:oleObj name="Clip" r:id="rId9" imgW="1307079" imgH="1083682" progId="MS_ClipArt_Gallery.2">
                  <p:embed/>
                  <p:pic>
                    <p:nvPicPr>
                      <p:cNvPr id="7476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9938" y="2951163"/>
                        <a:ext cx="595312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4" name="Line 12"/>
          <p:cNvSpPr>
            <a:spLocks noChangeShapeType="1"/>
          </p:cNvSpPr>
          <p:nvPr/>
        </p:nvSpPr>
        <p:spPr bwMode="auto">
          <a:xfrm flipV="1">
            <a:off x="3789363" y="2439988"/>
            <a:ext cx="1330325" cy="0"/>
          </a:xfrm>
          <a:prstGeom prst="line">
            <a:avLst/>
          </a:prstGeom>
          <a:noFill/>
          <a:ln w="57150">
            <a:solidFill>
              <a:srgbClr val="000099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4765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5049838" y="2085975"/>
          <a:ext cx="630237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58" name="Clip" r:id="rId10" imgW="1438275" imgH="1654175" progId="MS_ClipArt_Gallery.2">
                  <p:embed/>
                </p:oleObj>
              </mc:Choice>
              <mc:Fallback>
                <p:oleObj name="Clip" r:id="rId10" imgW="1438275" imgH="1654175" progId="MS_ClipArt_Gallery.2">
                  <p:embed/>
                  <p:pic>
                    <p:nvPicPr>
                      <p:cNvPr id="74765" name="Object 6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9838" y="2085975"/>
                        <a:ext cx="630237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6" name="Text Box 14"/>
          <p:cNvSpPr txBox="1">
            <a:spLocks noChangeArrowheads="1"/>
          </p:cNvSpPr>
          <p:nvPr/>
        </p:nvSpPr>
        <p:spPr bwMode="auto">
          <a:xfrm>
            <a:off x="3322638" y="2647950"/>
            <a:ext cx="6635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charset="0"/>
              </a:rPr>
              <a:t>router 1</a:t>
            </a:r>
          </a:p>
        </p:txBody>
      </p:sp>
      <p:sp>
        <p:nvSpPr>
          <p:cNvPr id="74767" name="Line 15"/>
          <p:cNvSpPr>
            <a:spLocks noChangeShapeType="1"/>
          </p:cNvSpPr>
          <p:nvPr/>
        </p:nvSpPr>
        <p:spPr bwMode="auto">
          <a:xfrm flipV="1">
            <a:off x="6592888" y="1679575"/>
            <a:ext cx="841375" cy="30638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4768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6313488" y="1627188"/>
          <a:ext cx="62865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59" name="Clip" r:id="rId11" imgW="1438275" imgH="1654175" progId="MS_ClipArt_Gallery.2">
                  <p:embed/>
                </p:oleObj>
              </mc:Choice>
              <mc:Fallback>
                <p:oleObj name="Clip" r:id="rId11" imgW="1438275" imgH="1654175" progId="MS_ClipArt_Gallery.2">
                  <p:embed/>
                  <p:pic>
                    <p:nvPicPr>
                      <p:cNvPr id="74768" name="Object 7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3488" y="1627188"/>
                        <a:ext cx="62865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9" name="Line 17"/>
          <p:cNvSpPr>
            <a:spLocks noChangeShapeType="1"/>
          </p:cNvSpPr>
          <p:nvPr/>
        </p:nvSpPr>
        <p:spPr bwMode="auto">
          <a:xfrm flipV="1">
            <a:off x="2387600" y="2490788"/>
            <a:ext cx="965200" cy="255587"/>
          </a:xfrm>
          <a:prstGeom prst="line">
            <a:avLst/>
          </a:prstGeom>
          <a:noFill/>
          <a:ln w="76200">
            <a:solidFill>
              <a:srgbClr val="000099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4770" name="Object 8"/>
          <p:cNvGraphicFramePr>
            <a:graphicFrameLocks noChangeAspect="1"/>
          </p:cNvGraphicFramePr>
          <p:nvPr/>
        </p:nvGraphicFramePr>
        <p:xfrm>
          <a:off x="7329488" y="1527175"/>
          <a:ext cx="595312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60" name="Clip" r:id="rId12" imgW="1307079" imgH="1083682" progId="MS_ClipArt_Gallery.2">
                  <p:embed/>
                </p:oleObj>
              </mc:Choice>
              <mc:Fallback>
                <p:oleObj name="Clip" r:id="rId12" imgW="1307079" imgH="1083682" progId="MS_ClipArt_Gallery.2">
                  <p:embed/>
                  <p:pic>
                    <p:nvPicPr>
                      <p:cNvPr id="7477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9488" y="1527175"/>
                        <a:ext cx="595312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1" name="Object 9">
            <a:hlinkClick r:id="" action="ppaction://ole?verb=0"/>
          </p:cNvPr>
          <p:cNvGraphicFramePr>
            <a:graphicFrameLocks/>
          </p:cNvGraphicFramePr>
          <p:nvPr/>
        </p:nvGraphicFramePr>
        <p:xfrm>
          <a:off x="2036763" y="2490788"/>
          <a:ext cx="6286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61" name="Clip" r:id="rId13" imgW="1438275" imgH="1654175" progId="MS_ClipArt_Gallery.2">
                  <p:embed/>
                </p:oleObj>
              </mc:Choice>
              <mc:Fallback>
                <p:oleObj name="Clip" r:id="rId13" imgW="1438275" imgH="1654175" progId="MS_ClipArt_Gallery.2">
                  <p:embed/>
                  <p:pic>
                    <p:nvPicPr>
                      <p:cNvPr id="74771" name="Object 9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6763" y="2490788"/>
                        <a:ext cx="62865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72" name="Text Box 20"/>
          <p:cNvSpPr txBox="1">
            <a:spLocks noChangeArrowheads="1"/>
          </p:cNvSpPr>
          <p:nvPr/>
        </p:nvSpPr>
        <p:spPr bwMode="auto">
          <a:xfrm>
            <a:off x="3992563" y="2030413"/>
            <a:ext cx="812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Times New Roman" charset="0"/>
              </a:rPr>
              <a:t>10 Mbps</a:t>
            </a:r>
          </a:p>
        </p:txBody>
      </p:sp>
      <p:sp>
        <p:nvSpPr>
          <p:cNvPr id="74773" name="Text Box 21"/>
          <p:cNvSpPr txBox="1">
            <a:spLocks noChangeArrowheads="1"/>
          </p:cNvSpPr>
          <p:nvPr/>
        </p:nvSpPr>
        <p:spPr bwMode="auto">
          <a:xfrm rot="-1200000">
            <a:off x="5508625" y="1798638"/>
            <a:ext cx="723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FF0000"/>
                </a:solidFill>
                <a:latin typeface="Times New Roman" charset="0"/>
              </a:rPr>
              <a:t>5 Mbps</a:t>
            </a:r>
          </a:p>
        </p:txBody>
      </p:sp>
      <p:sp>
        <p:nvSpPr>
          <p:cNvPr id="74774" name="Text Box 22"/>
          <p:cNvSpPr txBox="1">
            <a:spLocks noChangeArrowheads="1"/>
          </p:cNvSpPr>
          <p:nvPr/>
        </p:nvSpPr>
        <p:spPr bwMode="auto">
          <a:xfrm rot="900000">
            <a:off x="2652713" y="1882775"/>
            <a:ext cx="812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Times New Roman" charset="0"/>
              </a:rPr>
              <a:t>20 Mbps</a:t>
            </a:r>
          </a:p>
        </p:txBody>
      </p:sp>
      <p:sp>
        <p:nvSpPr>
          <p:cNvPr id="74775" name="Line 23"/>
          <p:cNvSpPr>
            <a:spLocks noChangeShapeType="1"/>
          </p:cNvSpPr>
          <p:nvPr/>
        </p:nvSpPr>
        <p:spPr bwMode="auto">
          <a:xfrm flipV="1">
            <a:off x="1660525" y="2841625"/>
            <a:ext cx="420688" cy="103188"/>
          </a:xfrm>
          <a:prstGeom prst="line">
            <a:avLst/>
          </a:prstGeom>
          <a:noFill/>
          <a:ln w="57150">
            <a:solidFill>
              <a:srgbClr val="000099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6" name="Line 24"/>
          <p:cNvSpPr>
            <a:spLocks noChangeShapeType="1"/>
          </p:cNvSpPr>
          <p:nvPr/>
        </p:nvSpPr>
        <p:spPr bwMode="auto">
          <a:xfrm flipV="1">
            <a:off x="5464175" y="1839913"/>
            <a:ext cx="1050925" cy="406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4777" name="Object 10">
            <a:hlinkClick r:id="" action="ppaction://ole?verb=0"/>
          </p:cNvPr>
          <p:cNvGraphicFramePr>
            <a:graphicFrameLocks/>
          </p:cNvGraphicFramePr>
          <p:nvPr/>
        </p:nvGraphicFramePr>
        <p:xfrm>
          <a:off x="3343275" y="2125663"/>
          <a:ext cx="6286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62" name="Clip" r:id="rId14" imgW="1438275" imgH="1654175" progId="MS_ClipArt_Gallery.2">
                  <p:embed/>
                </p:oleObj>
              </mc:Choice>
              <mc:Fallback>
                <p:oleObj name="Clip" r:id="rId14" imgW="1438275" imgH="1654175" progId="MS_ClipArt_Gallery.2">
                  <p:embed/>
                  <p:pic>
                    <p:nvPicPr>
                      <p:cNvPr id="74777" name="Object 10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3275" y="2125663"/>
                        <a:ext cx="62865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78" name="Line 26"/>
          <p:cNvSpPr>
            <a:spLocks noChangeShapeType="1"/>
          </p:cNvSpPr>
          <p:nvPr/>
        </p:nvSpPr>
        <p:spPr bwMode="auto">
          <a:xfrm>
            <a:off x="2630488" y="2054225"/>
            <a:ext cx="744537" cy="28575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4779" name="Object 11"/>
          <p:cNvGraphicFramePr>
            <a:graphicFrameLocks noChangeAspect="1"/>
          </p:cNvGraphicFramePr>
          <p:nvPr/>
        </p:nvGraphicFramePr>
        <p:xfrm>
          <a:off x="1066800" y="1447800"/>
          <a:ext cx="5937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63" name="Clip" r:id="rId15" imgW="1307079" imgH="1083682" progId="MS_ClipArt_Gallery.2">
                  <p:embed/>
                </p:oleObj>
              </mc:Choice>
              <mc:Fallback>
                <p:oleObj name="Clip" r:id="rId15" imgW="1307079" imgH="1083682" progId="MS_ClipArt_Gallery.2">
                  <p:embed/>
                  <p:pic>
                    <p:nvPicPr>
                      <p:cNvPr id="7477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447800"/>
                        <a:ext cx="5937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80" name="Line 28"/>
          <p:cNvSpPr>
            <a:spLocks noChangeShapeType="1"/>
          </p:cNvSpPr>
          <p:nvPr/>
        </p:nvSpPr>
        <p:spPr bwMode="auto">
          <a:xfrm>
            <a:off x="3771900" y="2338388"/>
            <a:ext cx="13335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81" name="Rectangle 29"/>
          <p:cNvSpPr>
            <a:spLocks noChangeArrowheads="1"/>
          </p:cNvSpPr>
          <p:nvPr/>
        </p:nvSpPr>
        <p:spPr bwMode="auto">
          <a:xfrm>
            <a:off x="273050" y="0"/>
            <a:ext cx="8870950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0" tIns="45712" rIns="91420" bIns="45712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u="sng" dirty="0">
                <a:solidFill>
                  <a:srgbClr val="3333CC"/>
                </a:solidFill>
              </a:rPr>
              <a:t>Cause/Cost of Congestion: </a:t>
            </a:r>
            <a:r>
              <a:rPr lang="en-US" altLang="zh-CN" u="sng" dirty="0">
                <a:solidFill>
                  <a:srgbClr val="3333CC"/>
                </a:solidFill>
                <a:ea typeface="宋体" charset="-122"/>
              </a:rPr>
              <a:t>Single Bottleneck</a:t>
            </a:r>
            <a:endParaRPr lang="en-US" altLang="en-US" u="sng" dirty="0">
              <a:solidFill>
                <a:srgbClr val="3333CC"/>
              </a:solidFill>
            </a:endParaRPr>
          </a:p>
        </p:txBody>
      </p:sp>
      <p:sp>
        <p:nvSpPr>
          <p:cNvPr id="74782" name="Text Box 30"/>
          <p:cNvSpPr txBox="1">
            <a:spLocks noChangeArrowheads="1"/>
          </p:cNvSpPr>
          <p:nvPr/>
        </p:nvSpPr>
        <p:spPr bwMode="auto">
          <a:xfrm>
            <a:off x="379413" y="3290888"/>
            <a:ext cx="8001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charset="2"/>
              <a:buChar char="q"/>
            </a:pPr>
            <a:r>
              <a:rPr lang="en-US" altLang="en-US" sz="1800" dirty="0">
                <a:solidFill>
                  <a:srgbClr val="000000"/>
                </a:solidFill>
              </a:rPr>
              <a:t>Assume</a:t>
            </a:r>
          </a:p>
          <a:p>
            <a:pPr marL="742950" lvl="1" indent="-285750">
              <a:spcBef>
                <a:spcPct val="0"/>
              </a:spcBef>
              <a:buClrTx/>
              <a:buFont typeface="Courier New" panose="02070309020205020404" pitchFamily="49" charset="0"/>
              <a:buChar char="o"/>
            </a:pPr>
            <a:r>
              <a:rPr lang="en-US" altLang="en-US" sz="1800" dirty="0">
                <a:solidFill>
                  <a:srgbClr val="FF0000"/>
                </a:solidFill>
              </a:rPr>
              <a:t> no retransmission</a:t>
            </a:r>
          </a:p>
          <a:p>
            <a:pPr marL="742950" lvl="1" indent="-285750">
              <a:spcBef>
                <a:spcPct val="0"/>
              </a:spcBef>
              <a:buClrTx/>
              <a:buFont typeface="Courier New" panose="02070309020205020404" pitchFamily="49" charset="0"/>
              <a:buChar char="o"/>
            </a:pPr>
            <a:r>
              <a:rPr lang="en-US" altLang="en-US" sz="1800" dirty="0">
                <a:solidFill>
                  <a:srgbClr val="000000"/>
                </a:solidFill>
              </a:rPr>
              <a:t> the link from router 1 to router 2 has </a:t>
            </a:r>
            <a:r>
              <a:rPr lang="en-US" altLang="en-US" sz="1800" dirty="0">
                <a:solidFill>
                  <a:srgbClr val="FF0000"/>
                </a:solidFill>
              </a:rPr>
              <a:t>finite</a:t>
            </a:r>
            <a:r>
              <a:rPr lang="en-US" altLang="en-US" sz="1800" dirty="0">
                <a:solidFill>
                  <a:srgbClr val="000000"/>
                </a:solidFill>
              </a:rPr>
              <a:t> buffer</a:t>
            </a:r>
          </a:p>
          <a:p>
            <a:pPr marL="742950" lvl="1" indent="-285750">
              <a:spcBef>
                <a:spcPct val="0"/>
              </a:spcBef>
              <a:buClrTx/>
              <a:buFont typeface="Courier New" panose="02070309020205020404" pitchFamily="49" charset="0"/>
              <a:buChar char="o"/>
            </a:pPr>
            <a:r>
              <a:rPr lang="en-US" altLang="en-US" sz="1800" dirty="0">
                <a:solidFill>
                  <a:srgbClr val="000000"/>
                </a:solidFill>
              </a:rPr>
              <a:t> throughput: e2e packets delivered in unit time</a:t>
            </a:r>
          </a:p>
        </p:txBody>
      </p:sp>
      <p:sp>
        <p:nvSpPr>
          <p:cNvPr id="74783" name="Text Box 31"/>
          <p:cNvSpPr txBox="1">
            <a:spLocks noChangeArrowheads="1"/>
          </p:cNvSpPr>
          <p:nvPr/>
        </p:nvSpPr>
        <p:spPr bwMode="auto">
          <a:xfrm rot="-840000">
            <a:off x="2520950" y="2562225"/>
            <a:ext cx="812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latin typeface="Times New Roman" charset="0"/>
                <a:ea typeface="宋体" charset="-122"/>
              </a:rPr>
              <a:t>20</a:t>
            </a:r>
            <a:r>
              <a:rPr lang="en-US" altLang="en-US" sz="1400">
                <a:solidFill>
                  <a:srgbClr val="000000"/>
                </a:solidFill>
                <a:latin typeface="Times New Roman" charset="0"/>
              </a:rPr>
              <a:t> Mbps</a:t>
            </a:r>
          </a:p>
        </p:txBody>
      </p:sp>
      <p:sp>
        <p:nvSpPr>
          <p:cNvPr id="74784" name="Text Box 32"/>
          <p:cNvSpPr txBox="1">
            <a:spLocks noChangeArrowheads="1"/>
          </p:cNvSpPr>
          <p:nvPr/>
        </p:nvSpPr>
        <p:spPr bwMode="auto">
          <a:xfrm rot="1740000">
            <a:off x="5419725" y="2379663"/>
            <a:ext cx="7207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0000"/>
                </a:solidFill>
                <a:latin typeface="Times New Roman" charset="0"/>
                <a:ea typeface="宋体" charset="-122"/>
              </a:rPr>
              <a:t>20</a:t>
            </a:r>
            <a:r>
              <a:rPr lang="en-US" altLang="en-US" sz="1200">
                <a:solidFill>
                  <a:srgbClr val="000000"/>
                </a:solidFill>
                <a:latin typeface="Times New Roman" charset="0"/>
              </a:rPr>
              <a:t> Mbps</a:t>
            </a:r>
          </a:p>
        </p:txBody>
      </p:sp>
      <p:sp>
        <p:nvSpPr>
          <p:cNvPr id="9259" name="Rectangle 41"/>
          <p:cNvSpPr>
            <a:spLocks noChangeArrowheads="1"/>
          </p:cNvSpPr>
          <p:nvPr/>
        </p:nvSpPr>
        <p:spPr bwMode="auto">
          <a:xfrm>
            <a:off x="4933950" y="4527550"/>
            <a:ext cx="3668713" cy="192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sz="2000" dirty="0">
                <a:solidFill>
                  <a:srgbClr val="C00000"/>
                </a:solidFill>
              </a:rPr>
              <a:t>Zombie packet</a:t>
            </a:r>
            <a:r>
              <a:rPr lang="en-US" altLang="en-US" sz="2000" dirty="0">
                <a:solidFill>
                  <a:srgbClr val="000000"/>
                </a:solidFill>
              </a:rPr>
              <a:t>: a packet dropped at the link from router 2 to router 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5;</a:t>
            </a:r>
            <a:r>
              <a:rPr lang="en-US" altLang="en-US" sz="2000" dirty="0">
                <a:solidFill>
                  <a:srgbClr val="000000"/>
                </a:solidFill>
              </a:rPr>
              <a:t> the upstream transmission from router 1 to router 2 used for that packet was wasted!</a:t>
            </a:r>
          </a:p>
        </p:txBody>
      </p:sp>
      <p:sp>
        <p:nvSpPr>
          <p:cNvPr id="74786" name="Text Box 44"/>
          <p:cNvSpPr txBox="1">
            <a:spLocks noChangeArrowheads="1"/>
          </p:cNvSpPr>
          <p:nvPr/>
        </p:nvSpPr>
        <p:spPr bwMode="auto">
          <a:xfrm>
            <a:off x="2122488" y="1392238"/>
            <a:ext cx="6635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charset="0"/>
              </a:rPr>
              <a:t>router 3</a:t>
            </a:r>
          </a:p>
        </p:txBody>
      </p:sp>
      <p:sp>
        <p:nvSpPr>
          <p:cNvPr id="74787" name="Text Box 45"/>
          <p:cNvSpPr txBox="1">
            <a:spLocks noChangeArrowheads="1"/>
          </p:cNvSpPr>
          <p:nvPr/>
        </p:nvSpPr>
        <p:spPr bwMode="auto">
          <a:xfrm>
            <a:off x="1971675" y="3052763"/>
            <a:ext cx="6635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charset="0"/>
              </a:rPr>
              <a:t>router 4</a:t>
            </a:r>
          </a:p>
        </p:txBody>
      </p:sp>
      <p:sp>
        <p:nvSpPr>
          <p:cNvPr id="74788" name="Text Box 46"/>
          <p:cNvSpPr txBox="1">
            <a:spLocks noChangeArrowheads="1"/>
          </p:cNvSpPr>
          <p:nvPr/>
        </p:nvSpPr>
        <p:spPr bwMode="auto">
          <a:xfrm>
            <a:off x="4873625" y="2617788"/>
            <a:ext cx="6635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charset="0"/>
              </a:rPr>
              <a:t>router 2</a:t>
            </a:r>
          </a:p>
        </p:txBody>
      </p:sp>
      <p:sp>
        <p:nvSpPr>
          <p:cNvPr id="74789" name="Text Box 47"/>
          <p:cNvSpPr txBox="1">
            <a:spLocks noChangeArrowheads="1"/>
          </p:cNvSpPr>
          <p:nvPr/>
        </p:nvSpPr>
        <p:spPr bwMode="auto">
          <a:xfrm>
            <a:off x="6234113" y="1343025"/>
            <a:ext cx="6635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charset="0"/>
              </a:rPr>
              <a:t>router 5</a:t>
            </a:r>
          </a:p>
        </p:txBody>
      </p:sp>
      <p:sp>
        <p:nvSpPr>
          <p:cNvPr id="74790" name="Text Box 48"/>
          <p:cNvSpPr txBox="1">
            <a:spLocks noChangeArrowheads="1"/>
          </p:cNvSpPr>
          <p:nvPr/>
        </p:nvSpPr>
        <p:spPr bwMode="auto">
          <a:xfrm>
            <a:off x="5965825" y="3086100"/>
            <a:ext cx="6635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charset="0"/>
              </a:rPr>
              <a:t>router 6</a:t>
            </a: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687388" y="4727575"/>
            <a:ext cx="4159250" cy="1758950"/>
            <a:chOff x="687388" y="4727575"/>
            <a:chExt cx="4159250" cy="1758653"/>
          </a:xfrm>
        </p:grpSpPr>
        <p:sp>
          <p:nvSpPr>
            <p:cNvPr id="74792" name="Line 33"/>
            <p:cNvSpPr>
              <a:spLocks noChangeShapeType="1"/>
            </p:cNvSpPr>
            <p:nvPr/>
          </p:nvSpPr>
          <p:spPr bwMode="auto">
            <a:xfrm>
              <a:off x="1046163" y="6178550"/>
              <a:ext cx="2378075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93" name="Line 34"/>
            <p:cNvSpPr>
              <a:spLocks noChangeShapeType="1"/>
            </p:cNvSpPr>
            <p:nvPr/>
          </p:nvSpPr>
          <p:spPr bwMode="auto">
            <a:xfrm flipV="1">
              <a:off x="1036638" y="4806950"/>
              <a:ext cx="0" cy="137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94" name="Text Box 35"/>
            <p:cNvSpPr txBox="1">
              <a:spLocks noChangeArrowheads="1"/>
            </p:cNvSpPr>
            <p:nvPr/>
          </p:nvSpPr>
          <p:spPr bwMode="auto">
            <a:xfrm>
              <a:off x="2398713" y="5724525"/>
              <a:ext cx="12541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Times New Roman" charset="0"/>
                </a:rPr>
                <a:t>sending rate </a:t>
              </a:r>
              <a:br>
                <a:rPr lang="en-US" altLang="en-US" sz="1200">
                  <a:solidFill>
                    <a:srgbClr val="000000"/>
                  </a:solidFill>
                  <a:latin typeface="Times New Roman" charset="0"/>
                </a:rPr>
              </a:br>
              <a:r>
                <a:rPr lang="en-US" altLang="en-US" sz="1200">
                  <a:solidFill>
                    <a:srgbClr val="000000"/>
                  </a:solidFill>
                  <a:latin typeface="Times New Roman" charset="0"/>
                </a:rPr>
                <a:t>by flow 1 (Mbps)</a:t>
              </a:r>
            </a:p>
          </p:txBody>
        </p:sp>
        <p:sp>
          <p:nvSpPr>
            <p:cNvPr id="74795" name="Text Box 36"/>
            <p:cNvSpPr txBox="1">
              <a:spLocks noChangeArrowheads="1"/>
            </p:cNvSpPr>
            <p:nvPr/>
          </p:nvSpPr>
          <p:spPr bwMode="auto">
            <a:xfrm>
              <a:off x="950913" y="4729163"/>
              <a:ext cx="13350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Times New Roman" charset="0"/>
                </a:rPr>
                <a:t>throughput of </a:t>
              </a:r>
              <a:br>
                <a:rPr lang="en-US" altLang="en-US" sz="1200">
                  <a:solidFill>
                    <a:srgbClr val="000000"/>
                  </a:solidFill>
                  <a:latin typeface="Times New Roman" charset="0"/>
                </a:rPr>
              </a:br>
              <a:r>
                <a:rPr lang="en-US" altLang="en-US" sz="1200">
                  <a:solidFill>
                    <a:srgbClr val="000000"/>
                  </a:solidFill>
                  <a:latin typeface="Times New Roman" charset="0"/>
                </a:rPr>
                <a:t>flow 1 &amp; 2 (Mbps)</a:t>
              </a:r>
            </a:p>
          </p:txBody>
        </p:sp>
        <p:sp>
          <p:nvSpPr>
            <p:cNvPr id="74796" name="Line 37"/>
            <p:cNvSpPr>
              <a:spLocks noChangeShapeType="1"/>
            </p:cNvSpPr>
            <p:nvPr/>
          </p:nvSpPr>
          <p:spPr bwMode="auto">
            <a:xfrm flipV="1">
              <a:off x="1036638" y="5383213"/>
              <a:ext cx="685800" cy="787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97" name="Text Box 38"/>
            <p:cNvSpPr txBox="1">
              <a:spLocks noChangeArrowheads="1"/>
            </p:cNvSpPr>
            <p:nvPr/>
          </p:nvSpPr>
          <p:spPr bwMode="auto">
            <a:xfrm>
              <a:off x="714375" y="5957888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 New Roman" charset="0"/>
                </a:rPr>
                <a:t>5</a:t>
              </a:r>
            </a:p>
          </p:txBody>
        </p:sp>
        <p:sp>
          <p:nvSpPr>
            <p:cNvPr id="74798" name="Text Box 39"/>
            <p:cNvSpPr txBox="1">
              <a:spLocks noChangeArrowheads="1"/>
            </p:cNvSpPr>
            <p:nvPr/>
          </p:nvSpPr>
          <p:spPr bwMode="auto">
            <a:xfrm>
              <a:off x="687388" y="5275263"/>
              <a:ext cx="3619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 New Roman" charset="0"/>
                </a:rPr>
                <a:t>10</a:t>
              </a:r>
            </a:p>
          </p:txBody>
        </p:sp>
        <p:sp>
          <p:nvSpPr>
            <p:cNvPr id="74799" name="Text Box 40"/>
            <p:cNvSpPr txBox="1">
              <a:spLocks noChangeArrowheads="1"/>
            </p:cNvSpPr>
            <p:nvPr/>
          </p:nvSpPr>
          <p:spPr bwMode="auto">
            <a:xfrm>
              <a:off x="1570038" y="6108700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 New Roman" charset="0"/>
                </a:rPr>
                <a:t>5</a:t>
              </a:r>
            </a:p>
          </p:txBody>
        </p:sp>
        <p:sp>
          <p:nvSpPr>
            <p:cNvPr id="74800" name="Text Box 42"/>
            <p:cNvSpPr txBox="1">
              <a:spLocks noChangeArrowheads="1"/>
            </p:cNvSpPr>
            <p:nvPr/>
          </p:nvSpPr>
          <p:spPr bwMode="auto">
            <a:xfrm>
              <a:off x="930275" y="6119813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74801" name="Freeform 43"/>
            <p:cNvSpPr>
              <a:spLocks/>
            </p:cNvSpPr>
            <p:nvPr/>
          </p:nvSpPr>
          <p:spPr bwMode="auto">
            <a:xfrm>
              <a:off x="1709738" y="5386388"/>
              <a:ext cx="758825" cy="766762"/>
            </a:xfrm>
            <a:custGeom>
              <a:avLst/>
              <a:gdLst>
                <a:gd name="T0" fmla="*/ 0 w 478"/>
                <a:gd name="T1" fmla="*/ 0 h 483"/>
                <a:gd name="T2" fmla="*/ 2147483646 w 478"/>
                <a:gd name="T3" fmla="*/ 2147483646 h 483"/>
                <a:gd name="T4" fmla="*/ 2147483646 w 478"/>
                <a:gd name="T5" fmla="*/ 2147483646 h 483"/>
                <a:gd name="T6" fmla="*/ 2147483646 w 478"/>
                <a:gd name="T7" fmla="*/ 2147483646 h 4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8"/>
                <a:gd name="T13" fmla="*/ 0 h 483"/>
                <a:gd name="T14" fmla="*/ 478 w 478"/>
                <a:gd name="T15" fmla="*/ 483 h 4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8" h="483">
                  <a:moveTo>
                    <a:pt x="0" y="0"/>
                  </a:moveTo>
                  <a:cubicBezTo>
                    <a:pt x="42" y="113"/>
                    <a:pt x="84" y="227"/>
                    <a:pt x="138" y="299"/>
                  </a:cubicBezTo>
                  <a:cubicBezTo>
                    <a:pt x="192" y="371"/>
                    <a:pt x="266" y="401"/>
                    <a:pt x="323" y="432"/>
                  </a:cubicBezTo>
                  <a:cubicBezTo>
                    <a:pt x="380" y="463"/>
                    <a:pt x="429" y="473"/>
                    <a:pt x="478" y="48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02" name="Line 50"/>
            <p:cNvSpPr>
              <a:spLocks noChangeShapeType="1"/>
            </p:cNvSpPr>
            <p:nvPr/>
          </p:nvSpPr>
          <p:spPr bwMode="auto">
            <a:xfrm flipV="1">
              <a:off x="1974850" y="5129213"/>
              <a:ext cx="1335088" cy="5857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03" name="Text Box 51"/>
            <p:cNvSpPr txBox="1">
              <a:spLocks noChangeArrowheads="1"/>
            </p:cNvSpPr>
            <p:nvPr/>
          </p:nvSpPr>
          <p:spPr bwMode="auto">
            <a:xfrm>
              <a:off x="3302585" y="6024563"/>
              <a:ext cx="33855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charset="0"/>
                </a:rPr>
                <a:t>x</a:t>
              </a:r>
            </a:p>
          </p:txBody>
        </p:sp>
        <p:graphicFrame>
          <p:nvGraphicFramePr>
            <p:cNvPr id="74804" name="Object 12"/>
            <p:cNvGraphicFramePr>
              <a:graphicFrameLocks noChangeAspect="1"/>
            </p:cNvGraphicFramePr>
            <p:nvPr/>
          </p:nvGraphicFramePr>
          <p:xfrm>
            <a:off x="2625725" y="4727575"/>
            <a:ext cx="2220913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164" name="Equation" r:id="rId16" imgW="1295400" imgH="228600" progId="Equation.3">
                    <p:embed/>
                  </p:oleObj>
                </mc:Choice>
                <mc:Fallback>
                  <p:oleObj name="Equation" r:id="rId16" imgW="1295400" imgH="228600" progId="Equation.3">
                    <p:embed/>
                    <p:pic>
                      <p:nvPicPr>
                        <p:cNvPr id="74804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5725" y="4727575"/>
                          <a:ext cx="2220913" cy="392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FA0754-646D-5041-A538-4197C15361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75802E-658D-BD4C-8FD8-2A032DC3E1CD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9989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5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333375" y="150813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u="sng">
                <a:solidFill>
                  <a:srgbClr val="3333CC"/>
                </a:solidFill>
                <a:ea typeface="宋体" charset="-122"/>
              </a:rPr>
              <a:t>Summary</a:t>
            </a:r>
            <a:r>
              <a:rPr lang="en-US" altLang="en-US" sz="3200" u="sng">
                <a:solidFill>
                  <a:srgbClr val="3333CC"/>
                </a:solidFill>
              </a:rPr>
              <a:t>: The Cost of Congestion</a:t>
            </a:r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333375" y="1436687"/>
            <a:ext cx="3913188" cy="501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buClr>
                <a:srgbClr val="3333CC"/>
              </a:buClr>
              <a:buNone/>
            </a:pPr>
            <a:r>
              <a:rPr lang="en-US" altLang="en-US" sz="2400" dirty="0"/>
              <a:t>When</a:t>
            </a:r>
            <a:r>
              <a:rPr lang="en-US" altLang="ja-JP" sz="2400" dirty="0"/>
              <a:t> sources sending rate too high for the </a:t>
            </a:r>
            <a:r>
              <a:rPr lang="en-US" altLang="ja-JP" sz="2400" i="1" dirty="0">
                <a:solidFill>
                  <a:schemeClr val="accent2"/>
                </a:solidFill>
              </a:rPr>
              <a:t>network</a:t>
            </a:r>
            <a:r>
              <a:rPr lang="en-US" altLang="ja-JP" sz="2400" dirty="0"/>
              <a:t> to handle</a:t>
            </a:r>
            <a:r>
              <a:rPr lang="ja-JP" altLang="en-US" sz="2400" dirty="0"/>
              <a:t>”</a:t>
            </a:r>
            <a:r>
              <a:rPr lang="en-US" altLang="ja-JP" sz="2400" dirty="0"/>
              <a:t>:</a:t>
            </a:r>
            <a:endParaRPr lang="en-US" altLang="en-US" sz="2400" dirty="0">
              <a:solidFill>
                <a:srgbClr val="C00000"/>
              </a:solidFill>
            </a:endParaRP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sz="2400" dirty="0">
                <a:solidFill>
                  <a:srgbClr val="C00000"/>
                </a:solidFill>
              </a:rPr>
              <a:t>Packet loss</a:t>
            </a:r>
            <a:r>
              <a:rPr lang="en-US" altLang="en-US" sz="2400" dirty="0">
                <a:solidFill>
                  <a:srgbClr val="000000"/>
                </a:solidFill>
              </a:rPr>
              <a:t> =&gt;</a:t>
            </a:r>
            <a:endParaRPr lang="en-US" altLang="zh-CN" sz="2400" dirty="0">
              <a:solidFill>
                <a:srgbClr val="000000"/>
              </a:solidFill>
              <a:ea typeface="宋体" charset="-122"/>
            </a:endParaRPr>
          </a:p>
          <a:p>
            <a:pPr lvl="1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zh-CN" sz="2000" dirty="0">
                <a:solidFill>
                  <a:srgbClr val="C00000"/>
                </a:solidFill>
                <a:ea typeface="宋体" charset="-122"/>
              </a:rPr>
              <a:t>w</a:t>
            </a:r>
            <a:r>
              <a:rPr lang="en-US" altLang="en-US" sz="2000" dirty="0">
                <a:solidFill>
                  <a:srgbClr val="C00000"/>
                </a:solidFill>
              </a:rPr>
              <a:t>asted upstream bandwidth</a:t>
            </a:r>
            <a:r>
              <a:rPr lang="en-US" altLang="en-US" sz="2000" dirty="0">
                <a:solidFill>
                  <a:srgbClr val="000000"/>
                </a:solidFill>
              </a:rPr>
              <a:t> when a </a:t>
            </a:r>
            <a:r>
              <a:rPr lang="en-US" altLang="en-US" sz="2000" dirty="0" err="1">
                <a:solidFill>
                  <a:srgbClr val="000000"/>
                </a:solidFill>
              </a:rPr>
              <a:t>pkt</a:t>
            </a:r>
            <a:r>
              <a:rPr lang="en-US" altLang="en-US" sz="2000" dirty="0">
                <a:solidFill>
                  <a:srgbClr val="000000"/>
                </a:solidFill>
              </a:rPr>
              <a:t> is discarded at downstream</a:t>
            </a:r>
            <a:endParaRPr lang="en-US" altLang="zh-CN" sz="2000" dirty="0">
              <a:solidFill>
                <a:srgbClr val="000000"/>
              </a:solidFill>
              <a:ea typeface="宋体" charset="-122"/>
            </a:endParaRPr>
          </a:p>
          <a:p>
            <a:pPr lvl="1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zh-CN" sz="2000" dirty="0">
                <a:solidFill>
                  <a:srgbClr val="C00000"/>
                </a:solidFill>
                <a:ea typeface="宋体" charset="-122"/>
              </a:rPr>
              <a:t>w</a:t>
            </a:r>
            <a:r>
              <a:rPr lang="en-US" altLang="en-US" sz="2000" dirty="0">
                <a:solidFill>
                  <a:srgbClr val="C00000"/>
                </a:solidFill>
              </a:rPr>
              <a:t>asted bandwidth due to retransmission</a:t>
            </a:r>
            <a:r>
              <a:rPr lang="en-US" altLang="en-US" sz="2000" dirty="0">
                <a:solidFill>
                  <a:srgbClr val="000000"/>
                </a:solidFill>
              </a:rPr>
              <a:t> (a </a:t>
            </a:r>
            <a:r>
              <a:rPr lang="en-US" altLang="en-US" sz="2000" dirty="0" err="1">
                <a:solidFill>
                  <a:srgbClr val="000000"/>
                </a:solidFill>
              </a:rPr>
              <a:t>pkt</a:t>
            </a:r>
            <a:r>
              <a:rPr lang="en-US" altLang="en-US" sz="2000" dirty="0">
                <a:solidFill>
                  <a:srgbClr val="000000"/>
                </a:solidFill>
              </a:rPr>
              <a:t> goes through a link multiple times)</a:t>
            </a:r>
            <a:endParaRPr lang="en-US" altLang="zh-CN" sz="2000" dirty="0">
              <a:solidFill>
                <a:srgbClr val="000000"/>
              </a:solidFill>
              <a:ea typeface="宋体" charset="-122"/>
            </a:endParaRPr>
          </a:p>
          <a:p>
            <a:pPr lvl="1">
              <a:buClr>
                <a:srgbClr val="3333CC"/>
              </a:buClr>
            </a:pPr>
            <a:endParaRPr lang="en-US" altLang="en-US" sz="2000" dirty="0">
              <a:solidFill>
                <a:srgbClr val="000000"/>
              </a:solidFill>
            </a:endParaRP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sz="2400" dirty="0">
                <a:solidFill>
                  <a:srgbClr val="C00000"/>
                </a:solidFill>
              </a:rPr>
              <a:t>High delay</a:t>
            </a: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6918325" y="1836738"/>
            <a:ext cx="685800" cy="41910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76805" name="Group 5"/>
          <p:cNvGrpSpPr>
            <a:grpSpLocks/>
          </p:cNvGrpSpPr>
          <p:nvPr/>
        </p:nvGrpSpPr>
        <p:grpSpPr bwMode="auto">
          <a:xfrm>
            <a:off x="4403725" y="3589338"/>
            <a:ext cx="3521075" cy="2832100"/>
            <a:chOff x="2789" y="2304"/>
            <a:chExt cx="2218" cy="1784"/>
          </a:xfrm>
        </p:grpSpPr>
        <p:sp>
          <p:nvSpPr>
            <p:cNvPr id="76821" name="Line 6"/>
            <p:cNvSpPr>
              <a:spLocks noChangeShapeType="1"/>
            </p:cNvSpPr>
            <p:nvPr/>
          </p:nvSpPr>
          <p:spPr bwMode="auto">
            <a:xfrm flipH="1" flipV="1">
              <a:off x="3039" y="2496"/>
              <a:ext cx="0" cy="13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76822" name="Line 7"/>
            <p:cNvSpPr>
              <a:spLocks noChangeShapeType="1"/>
            </p:cNvSpPr>
            <p:nvPr/>
          </p:nvSpPr>
          <p:spPr bwMode="auto">
            <a:xfrm>
              <a:off x="3039" y="3840"/>
              <a:ext cx="19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76823" name="Line 8"/>
            <p:cNvSpPr>
              <a:spLocks noChangeShapeType="1"/>
            </p:cNvSpPr>
            <p:nvPr/>
          </p:nvSpPr>
          <p:spPr bwMode="auto">
            <a:xfrm>
              <a:off x="3519" y="2496"/>
              <a:ext cx="0" cy="1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76824" name="Line 9"/>
            <p:cNvSpPr>
              <a:spLocks noChangeShapeType="1"/>
            </p:cNvSpPr>
            <p:nvPr/>
          </p:nvSpPr>
          <p:spPr bwMode="auto">
            <a:xfrm>
              <a:off x="4383" y="2496"/>
              <a:ext cx="0" cy="1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76825" name="Freeform 10"/>
            <p:cNvSpPr>
              <a:spLocks/>
            </p:cNvSpPr>
            <p:nvPr/>
          </p:nvSpPr>
          <p:spPr bwMode="auto">
            <a:xfrm>
              <a:off x="3039" y="2880"/>
              <a:ext cx="1344" cy="864"/>
            </a:xfrm>
            <a:custGeom>
              <a:avLst/>
              <a:gdLst>
                <a:gd name="T0" fmla="*/ 0 w 1344"/>
                <a:gd name="T1" fmla="*/ 864 h 864"/>
                <a:gd name="T2" fmla="*/ 480 w 1344"/>
                <a:gd name="T3" fmla="*/ 864 h 864"/>
                <a:gd name="T4" fmla="*/ 1344 w 1344"/>
                <a:gd name="T5" fmla="*/ 0 h 864"/>
                <a:gd name="T6" fmla="*/ 0 60000 65536"/>
                <a:gd name="T7" fmla="*/ 0 60000 65536"/>
                <a:gd name="T8" fmla="*/ 0 60000 65536"/>
                <a:gd name="T9" fmla="*/ 0 w 1344"/>
                <a:gd name="T10" fmla="*/ 0 h 864"/>
                <a:gd name="T11" fmla="*/ 1344 w 1344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44" h="864">
                  <a:moveTo>
                    <a:pt x="0" y="864"/>
                  </a:moveTo>
                  <a:lnTo>
                    <a:pt x="480" y="864"/>
                  </a:lnTo>
                  <a:lnTo>
                    <a:pt x="1344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76826" name="Freeform 11"/>
            <p:cNvSpPr>
              <a:spLocks/>
            </p:cNvSpPr>
            <p:nvPr/>
          </p:nvSpPr>
          <p:spPr bwMode="auto">
            <a:xfrm>
              <a:off x="3039" y="2496"/>
              <a:ext cx="1392" cy="1248"/>
            </a:xfrm>
            <a:custGeom>
              <a:avLst/>
              <a:gdLst>
                <a:gd name="T0" fmla="*/ 0 w 1392"/>
                <a:gd name="T1" fmla="*/ 1248 h 1248"/>
                <a:gd name="T2" fmla="*/ 480 w 1392"/>
                <a:gd name="T3" fmla="*/ 1152 h 1248"/>
                <a:gd name="T4" fmla="*/ 816 w 1392"/>
                <a:gd name="T5" fmla="*/ 912 h 1248"/>
                <a:gd name="T6" fmla="*/ 1104 w 1392"/>
                <a:gd name="T7" fmla="*/ 624 h 1248"/>
                <a:gd name="T8" fmla="*/ 1296 w 1392"/>
                <a:gd name="T9" fmla="*/ 384 h 1248"/>
                <a:gd name="T10" fmla="*/ 1344 w 1392"/>
                <a:gd name="T11" fmla="*/ 288 h 1248"/>
                <a:gd name="T12" fmla="*/ 1392 w 1392"/>
                <a:gd name="T13" fmla="*/ 0 h 12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92"/>
                <a:gd name="T22" fmla="*/ 0 h 1248"/>
                <a:gd name="T23" fmla="*/ 1392 w 1392"/>
                <a:gd name="T24" fmla="*/ 1248 h 124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92" h="1248">
                  <a:moveTo>
                    <a:pt x="0" y="1248"/>
                  </a:moveTo>
                  <a:lnTo>
                    <a:pt x="480" y="1152"/>
                  </a:lnTo>
                  <a:lnTo>
                    <a:pt x="816" y="912"/>
                  </a:lnTo>
                  <a:lnTo>
                    <a:pt x="1104" y="624"/>
                  </a:lnTo>
                  <a:lnTo>
                    <a:pt x="1296" y="384"/>
                  </a:lnTo>
                  <a:lnTo>
                    <a:pt x="1344" y="288"/>
                  </a:lnTo>
                  <a:lnTo>
                    <a:pt x="1392" y="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76827" name="Text Box 12"/>
            <p:cNvSpPr txBox="1">
              <a:spLocks noChangeArrowheads="1"/>
            </p:cNvSpPr>
            <p:nvPr/>
          </p:nvSpPr>
          <p:spPr bwMode="auto">
            <a:xfrm>
              <a:off x="4527" y="3840"/>
              <a:ext cx="470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Arial" charset="0"/>
                </a:rPr>
                <a:t>Load</a:t>
              </a:r>
            </a:p>
          </p:txBody>
        </p:sp>
        <p:sp>
          <p:nvSpPr>
            <p:cNvPr id="76828" name="Text Box 13"/>
            <p:cNvSpPr txBox="1">
              <a:spLocks noChangeArrowheads="1"/>
            </p:cNvSpPr>
            <p:nvPr/>
          </p:nvSpPr>
          <p:spPr bwMode="auto">
            <a:xfrm>
              <a:off x="4527" y="2304"/>
              <a:ext cx="470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Arial" charset="0"/>
                </a:rPr>
                <a:t>Load</a:t>
              </a:r>
            </a:p>
          </p:txBody>
        </p:sp>
        <p:sp>
          <p:nvSpPr>
            <p:cNvPr id="76829" name="Text Box 14"/>
            <p:cNvSpPr txBox="1">
              <a:spLocks noChangeArrowheads="1"/>
            </p:cNvSpPr>
            <p:nvPr/>
          </p:nvSpPr>
          <p:spPr bwMode="auto">
            <a:xfrm rot="-5400000">
              <a:off x="2651" y="2586"/>
              <a:ext cx="52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Arial" charset="0"/>
                </a:rPr>
                <a:t>Delay</a:t>
              </a:r>
            </a:p>
          </p:txBody>
        </p:sp>
      </p:grpSp>
      <p:grpSp>
        <p:nvGrpSpPr>
          <p:cNvPr id="76806" name="Group 15"/>
          <p:cNvGrpSpPr>
            <a:grpSpLocks/>
          </p:cNvGrpSpPr>
          <p:nvPr/>
        </p:nvGrpSpPr>
        <p:grpSpPr bwMode="auto">
          <a:xfrm>
            <a:off x="4403725" y="1303338"/>
            <a:ext cx="4608513" cy="2514600"/>
            <a:chOff x="2791" y="816"/>
            <a:chExt cx="2903" cy="1584"/>
          </a:xfrm>
        </p:grpSpPr>
        <p:sp>
          <p:nvSpPr>
            <p:cNvPr id="76807" name="Line 16"/>
            <p:cNvSpPr>
              <a:spLocks noChangeShapeType="1"/>
            </p:cNvSpPr>
            <p:nvPr/>
          </p:nvSpPr>
          <p:spPr bwMode="auto">
            <a:xfrm flipH="1" flipV="1">
              <a:off x="3039" y="1104"/>
              <a:ext cx="0" cy="1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76808" name="Line 17"/>
            <p:cNvSpPr>
              <a:spLocks noChangeShapeType="1"/>
            </p:cNvSpPr>
            <p:nvPr/>
          </p:nvSpPr>
          <p:spPr bwMode="auto">
            <a:xfrm>
              <a:off x="3039" y="2304"/>
              <a:ext cx="19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76809" name="Freeform 18"/>
            <p:cNvSpPr>
              <a:spLocks/>
            </p:cNvSpPr>
            <p:nvPr/>
          </p:nvSpPr>
          <p:spPr bwMode="auto">
            <a:xfrm>
              <a:off x="3039" y="1200"/>
              <a:ext cx="1584" cy="1116"/>
            </a:xfrm>
            <a:custGeom>
              <a:avLst/>
              <a:gdLst>
                <a:gd name="T0" fmla="*/ 0 w 1584"/>
                <a:gd name="T1" fmla="*/ 231 h 1212"/>
                <a:gd name="T2" fmla="*/ 0 w 1584"/>
                <a:gd name="T3" fmla="*/ 225 h 1212"/>
                <a:gd name="T4" fmla="*/ 96 w 1584"/>
                <a:gd name="T5" fmla="*/ 146 h 1212"/>
                <a:gd name="T6" fmla="*/ 240 w 1584"/>
                <a:gd name="T7" fmla="*/ 93 h 1212"/>
                <a:gd name="T8" fmla="*/ 480 w 1584"/>
                <a:gd name="T9" fmla="*/ 37 h 1212"/>
                <a:gd name="T10" fmla="*/ 816 w 1584"/>
                <a:gd name="T11" fmla="*/ 9 h 1212"/>
                <a:gd name="T12" fmla="*/ 1104 w 1584"/>
                <a:gd name="T13" fmla="*/ 0 h 1212"/>
                <a:gd name="T14" fmla="*/ 1344 w 1584"/>
                <a:gd name="T15" fmla="*/ 0 h 1212"/>
                <a:gd name="T16" fmla="*/ 1392 w 1584"/>
                <a:gd name="T17" fmla="*/ 93 h 1212"/>
                <a:gd name="T18" fmla="*/ 1488 w 1584"/>
                <a:gd name="T19" fmla="*/ 193 h 1212"/>
                <a:gd name="T20" fmla="*/ 1536 w 1584"/>
                <a:gd name="T21" fmla="*/ 222 h 1212"/>
                <a:gd name="T22" fmla="*/ 1584 w 1584"/>
                <a:gd name="T23" fmla="*/ 230 h 121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584"/>
                <a:gd name="T37" fmla="*/ 0 h 1212"/>
                <a:gd name="T38" fmla="*/ 1584 w 1584"/>
                <a:gd name="T39" fmla="*/ 1212 h 121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584" h="1212">
                  <a:moveTo>
                    <a:pt x="0" y="1212"/>
                  </a:moveTo>
                  <a:cubicBezTo>
                    <a:pt x="0" y="1198"/>
                    <a:pt x="0" y="1184"/>
                    <a:pt x="0" y="1170"/>
                  </a:cubicBezTo>
                  <a:lnTo>
                    <a:pt x="96" y="768"/>
                  </a:lnTo>
                  <a:lnTo>
                    <a:pt x="240" y="480"/>
                  </a:lnTo>
                  <a:lnTo>
                    <a:pt x="480" y="192"/>
                  </a:lnTo>
                  <a:lnTo>
                    <a:pt x="816" y="48"/>
                  </a:lnTo>
                  <a:lnTo>
                    <a:pt x="1104" y="0"/>
                  </a:lnTo>
                  <a:lnTo>
                    <a:pt x="1344" y="0"/>
                  </a:lnTo>
                  <a:lnTo>
                    <a:pt x="1392" y="480"/>
                  </a:lnTo>
                  <a:lnTo>
                    <a:pt x="1488" y="1008"/>
                  </a:lnTo>
                  <a:lnTo>
                    <a:pt x="1536" y="1152"/>
                  </a:lnTo>
                  <a:lnTo>
                    <a:pt x="1584" y="120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76810" name="Line 19"/>
            <p:cNvSpPr>
              <a:spLocks noChangeShapeType="1"/>
            </p:cNvSpPr>
            <p:nvPr/>
          </p:nvSpPr>
          <p:spPr bwMode="auto">
            <a:xfrm>
              <a:off x="4383" y="1104"/>
              <a:ext cx="0" cy="12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76811" name="Line 20"/>
            <p:cNvSpPr>
              <a:spLocks noChangeShapeType="1"/>
            </p:cNvSpPr>
            <p:nvPr/>
          </p:nvSpPr>
          <p:spPr bwMode="auto">
            <a:xfrm>
              <a:off x="3519" y="1104"/>
              <a:ext cx="0" cy="12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76812" name="Line 21"/>
            <p:cNvSpPr>
              <a:spLocks noChangeShapeType="1"/>
            </p:cNvSpPr>
            <p:nvPr/>
          </p:nvSpPr>
          <p:spPr bwMode="auto">
            <a:xfrm>
              <a:off x="3519" y="1200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76813" name="Text Box 22"/>
            <p:cNvSpPr txBox="1">
              <a:spLocks noChangeArrowheads="1"/>
            </p:cNvSpPr>
            <p:nvPr/>
          </p:nvSpPr>
          <p:spPr bwMode="auto">
            <a:xfrm rot="-5400000">
              <a:off x="2449" y="1398"/>
              <a:ext cx="93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Arial" charset="0"/>
                </a:rPr>
                <a:t>Throughput</a:t>
              </a:r>
            </a:p>
          </p:txBody>
        </p:sp>
        <p:sp>
          <p:nvSpPr>
            <p:cNvPr id="76814" name="Text Box 23"/>
            <p:cNvSpPr txBox="1">
              <a:spLocks noChangeArrowheads="1"/>
            </p:cNvSpPr>
            <p:nvPr/>
          </p:nvSpPr>
          <p:spPr bwMode="auto">
            <a:xfrm>
              <a:off x="3250" y="904"/>
              <a:ext cx="461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Arial" charset="0"/>
                </a:rPr>
                <a:t>knee</a:t>
              </a:r>
            </a:p>
          </p:txBody>
        </p:sp>
        <p:sp>
          <p:nvSpPr>
            <p:cNvPr id="76815" name="Text Box 24"/>
            <p:cNvSpPr txBox="1">
              <a:spLocks noChangeArrowheads="1"/>
            </p:cNvSpPr>
            <p:nvPr/>
          </p:nvSpPr>
          <p:spPr bwMode="auto">
            <a:xfrm>
              <a:off x="4215" y="904"/>
              <a:ext cx="35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Arial" charset="0"/>
                </a:rPr>
                <a:t>cliff</a:t>
              </a:r>
            </a:p>
          </p:txBody>
        </p:sp>
        <p:sp>
          <p:nvSpPr>
            <p:cNvPr id="76816" name="Text Box 25"/>
            <p:cNvSpPr txBox="1">
              <a:spLocks noChangeArrowheads="1"/>
            </p:cNvSpPr>
            <p:nvPr/>
          </p:nvSpPr>
          <p:spPr bwMode="auto">
            <a:xfrm>
              <a:off x="4806" y="1480"/>
              <a:ext cx="888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Arial" charset="0"/>
                </a:rPr>
                <a:t>congestion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Arial" charset="0"/>
                </a:rPr>
                <a:t>collapse</a:t>
              </a:r>
            </a:p>
          </p:txBody>
        </p:sp>
        <p:sp>
          <p:nvSpPr>
            <p:cNvPr id="76817" name="AutoShape 26"/>
            <p:cNvSpPr>
              <a:spLocks/>
            </p:cNvSpPr>
            <p:nvPr/>
          </p:nvSpPr>
          <p:spPr bwMode="auto">
            <a:xfrm rot="-5400000">
              <a:off x="4536" y="936"/>
              <a:ext cx="96" cy="432"/>
            </a:xfrm>
            <a:prstGeom prst="rightBrace">
              <a:avLst>
                <a:gd name="adj1" fmla="val 37500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76818" name="Line 27"/>
            <p:cNvSpPr>
              <a:spLocks noChangeShapeType="1"/>
            </p:cNvSpPr>
            <p:nvPr/>
          </p:nvSpPr>
          <p:spPr bwMode="auto">
            <a:xfrm flipH="1">
              <a:off x="4608" y="1872"/>
              <a:ext cx="48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76819" name="Text Box 28"/>
            <p:cNvSpPr txBox="1">
              <a:spLocks noChangeArrowheads="1"/>
            </p:cNvSpPr>
            <p:nvPr/>
          </p:nvSpPr>
          <p:spPr bwMode="auto">
            <a:xfrm>
              <a:off x="4935" y="816"/>
              <a:ext cx="585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Arial" charset="0"/>
                </a:rPr>
                <a:t>packet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Arial" charset="0"/>
                </a:rPr>
                <a:t>loss</a:t>
              </a:r>
            </a:p>
          </p:txBody>
        </p:sp>
        <p:sp>
          <p:nvSpPr>
            <p:cNvPr id="76820" name="Line 29"/>
            <p:cNvSpPr>
              <a:spLocks noChangeShapeType="1"/>
            </p:cNvSpPr>
            <p:nvPr/>
          </p:nvSpPr>
          <p:spPr bwMode="auto">
            <a:xfrm flipH="1">
              <a:off x="4608" y="1008"/>
              <a:ext cx="33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5E62BA-9221-5049-A84C-5377E4CC24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75802E-658D-BD4C-8FD8-2A032DC3E1CD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2440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4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u="sng">
                <a:solidFill>
                  <a:srgbClr val="3333CC"/>
                </a:solidFill>
                <a:ea typeface="宋体" charset="-122"/>
              </a:rPr>
              <a:t>Outline</a:t>
            </a:r>
            <a:endParaRPr lang="en-US" altLang="en-US" sz="4000" u="sng">
              <a:solidFill>
                <a:srgbClr val="3333CC"/>
              </a:solidFill>
            </a:endParaRPr>
          </a:p>
        </p:txBody>
      </p:sp>
      <p:sp>
        <p:nvSpPr>
          <p:cNvPr id="78851" name="Rectangle 5"/>
          <p:cNvSpPr>
            <a:spLocks noChangeArrowheads="1"/>
          </p:cNvSpPr>
          <p:nvPr/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Admin and recap</a:t>
            </a: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</a:t>
            </a:r>
            <a:r>
              <a:rPr lang="zh-CN" altLang="en-US" dirty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Reliability</a:t>
            </a: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Transport congestion control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what is congestion (cost of congestion)</a:t>
            </a:r>
          </a:p>
          <a:p>
            <a:pPr lvl="1"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i="1" dirty="0">
                <a:solidFill>
                  <a:srgbClr val="C00000"/>
                </a:solidFill>
                <a:ea typeface="宋体" charset="-122"/>
              </a:rPr>
              <a:t>basic congestion control alg.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9E1227-207A-1241-AEB2-E0569AFAB7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75802E-658D-BD4C-8FD8-2A032DC3E1CD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2302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4494213" y="1627188"/>
            <a:ext cx="3929062" cy="39195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ZapfDingbats" charset="0"/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Window-based:</a:t>
            </a: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sz="2400" dirty="0">
                <a:solidFill>
                  <a:srgbClr val="000000"/>
                </a:solidFill>
              </a:rPr>
              <a:t>Congestion control by controlling the window size of a </a:t>
            </a:r>
            <a:r>
              <a:rPr lang="en-US" altLang="zh-CN" sz="2400" dirty="0">
                <a:solidFill>
                  <a:srgbClr val="FF0000"/>
                </a:solidFill>
              </a:rPr>
              <a:t>sliding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window</a:t>
            </a:r>
            <a:r>
              <a:rPr lang="en-US" altLang="en-US" sz="2400" dirty="0">
                <a:solidFill>
                  <a:srgbClr val="000000"/>
                </a:solidFill>
              </a:rPr>
              <a:t>, e.g., set window size to 64KBytes</a:t>
            </a: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sz="2400" dirty="0">
                <a:solidFill>
                  <a:srgbClr val="000000"/>
                </a:solidFill>
              </a:rPr>
              <a:t>Example: TCP</a:t>
            </a:r>
          </a:p>
          <a:p>
            <a:pPr>
              <a:buClr>
                <a:srgbClr val="3333CC"/>
              </a:buClr>
              <a:buFont typeface="ZapfDingbats" charset="0"/>
              <a:buNone/>
            </a:pPr>
            <a:endParaRPr lang="en-US" altLang="en-US" sz="2400" dirty="0">
              <a:solidFill>
                <a:srgbClr val="000000"/>
              </a:solidFill>
            </a:endParaRPr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366713" y="1614488"/>
            <a:ext cx="3959225" cy="3997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ZapfDingbats" charset="0"/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Rate-based:</a:t>
            </a:r>
            <a:endParaRPr lang="en-US" altLang="en-US" sz="2400" dirty="0">
              <a:solidFill>
                <a:srgbClr val="000000"/>
              </a:solidFill>
            </a:endParaRP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sz="2400" dirty="0">
                <a:solidFill>
                  <a:srgbClr val="000000"/>
                </a:solidFill>
              </a:rPr>
              <a:t>Congestion control by explicitly controlling the sending rate of a flow, e.g., set sending rate to 128Kbps</a:t>
            </a: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sz="2400" dirty="0">
                <a:solidFill>
                  <a:srgbClr val="000000"/>
                </a:solidFill>
              </a:rPr>
              <a:t>Example: ATM</a:t>
            </a:r>
            <a:endParaRPr lang="en-US" altLang="en-US" sz="2000" dirty="0">
              <a:solidFill>
                <a:srgbClr val="000000"/>
              </a:solidFill>
            </a:endParaRPr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1135063" y="6045200"/>
            <a:ext cx="5211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charset="0"/>
              </a:rPr>
              <a:t>Discussion: rate-based vs. window-based</a:t>
            </a: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333375" y="407988"/>
            <a:ext cx="802005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u="sng">
                <a:solidFill>
                  <a:srgbClr val="3333CC"/>
                </a:solidFill>
              </a:rPr>
              <a:t>Rate-based vs. Window-based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219952-C721-B949-BC71-8B4808F622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75802E-658D-BD4C-8FD8-2A032DC3E1CD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9601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Admin.</a:t>
            </a:r>
          </a:p>
        </p:txBody>
      </p:sp>
      <p:sp>
        <p:nvSpPr>
          <p:cNvPr id="76802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447088" cy="478155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Lab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assignment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5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to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be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posted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Midterm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exam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this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>
                <a:ea typeface="ＭＳ Ｐゴシック" charset="-128"/>
              </a:rPr>
              <a:t>Thursday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779FBB-B093-F64E-B113-6FE422B082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804AF7-D57A-5549-BAC0-476DB3CE527E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333375" y="87313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u="sng" dirty="0">
                <a:solidFill>
                  <a:srgbClr val="3333CC"/>
                </a:solidFill>
              </a:rPr>
              <a:t>Sliding Window Size Function: Rate Control</a:t>
            </a:r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338138" y="1304925"/>
            <a:ext cx="7915275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dirty="0">
                <a:solidFill>
                  <a:srgbClr val="000000"/>
                </a:solidFill>
              </a:rPr>
              <a:t>Transmission rate determined by </a:t>
            </a:r>
            <a:r>
              <a:rPr lang="en-US" altLang="en-US" dirty="0">
                <a:solidFill>
                  <a:srgbClr val="FF0000"/>
                </a:solidFill>
              </a:rPr>
              <a:t>congestion window</a:t>
            </a:r>
            <a:r>
              <a:rPr lang="en-US" altLang="en-US" dirty="0">
                <a:solidFill>
                  <a:srgbClr val="000000"/>
                </a:solidFill>
              </a:rPr>
              <a:t> size,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charset="0"/>
              </a:rPr>
              <a:t>cwnd</a:t>
            </a:r>
            <a:r>
              <a:rPr lang="en-US" altLang="en-US" dirty="0">
                <a:solidFill>
                  <a:srgbClr val="000000"/>
                </a:solidFill>
              </a:rPr>
              <a:t>, over segments:</a:t>
            </a:r>
          </a:p>
        </p:txBody>
      </p:sp>
      <p:pic>
        <p:nvPicPr>
          <p:cNvPr id="84996" name="Picture 4" descr="gbn_seqn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2841625"/>
            <a:ext cx="7327900" cy="147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485775" y="4591050"/>
            <a:ext cx="79152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sz="2400" dirty="0" err="1">
                <a:solidFill>
                  <a:srgbClr val="000000"/>
                </a:solidFill>
              </a:rPr>
              <a:t>cwnd</a:t>
            </a:r>
            <a:r>
              <a:rPr lang="en-US" altLang="en-US" sz="2400" dirty="0">
                <a:solidFill>
                  <a:srgbClr val="000000"/>
                </a:solidFill>
              </a:rPr>
              <a:t> segments, each with MSS bytes sent in one RTT:</a:t>
            </a:r>
          </a:p>
        </p:txBody>
      </p:sp>
      <p:grpSp>
        <p:nvGrpSpPr>
          <p:cNvPr id="84998" name="Group 6"/>
          <p:cNvGrpSpPr>
            <a:grpSpLocks/>
          </p:cNvGrpSpPr>
          <p:nvPr/>
        </p:nvGrpSpPr>
        <p:grpSpPr bwMode="auto">
          <a:xfrm>
            <a:off x="2125663" y="5143500"/>
            <a:ext cx="4765675" cy="809625"/>
            <a:chOff x="1104" y="3564"/>
            <a:chExt cx="2778" cy="510"/>
          </a:xfrm>
        </p:grpSpPr>
        <p:sp>
          <p:nvSpPr>
            <p:cNvPr id="85002" name="Text Box 7"/>
            <p:cNvSpPr txBox="1">
              <a:spLocks noChangeArrowheads="1"/>
            </p:cNvSpPr>
            <p:nvPr/>
          </p:nvSpPr>
          <p:spPr bwMode="auto">
            <a:xfrm>
              <a:off x="1383" y="3671"/>
              <a:ext cx="55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solidFill>
                    <a:srgbClr val="000000"/>
                  </a:solidFill>
                </a:rPr>
                <a:t>Rate =</a:t>
              </a:r>
              <a:endParaRPr lang="en-US" altLang="en-US" sz="100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85003" name="Text Box 8"/>
            <p:cNvSpPr txBox="1">
              <a:spLocks noChangeArrowheads="1"/>
            </p:cNvSpPr>
            <p:nvPr/>
          </p:nvSpPr>
          <p:spPr bwMode="auto">
            <a:xfrm>
              <a:off x="2108" y="3575"/>
              <a:ext cx="10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</a:rPr>
                <a:t>cwnd * MSS</a:t>
              </a:r>
              <a:r>
                <a:rPr lang="en-US" altLang="en-US" sz="1000">
                  <a:solidFill>
                    <a:srgbClr val="000000"/>
                  </a:solidFill>
                  <a:latin typeface="Times New Roman" charset="0"/>
                </a:rPr>
                <a:t> </a:t>
              </a:r>
            </a:p>
          </p:txBody>
        </p:sp>
        <p:sp>
          <p:nvSpPr>
            <p:cNvPr id="85004" name="Text Box 9"/>
            <p:cNvSpPr txBox="1">
              <a:spLocks noChangeArrowheads="1"/>
            </p:cNvSpPr>
            <p:nvPr/>
          </p:nvSpPr>
          <p:spPr bwMode="auto">
            <a:xfrm>
              <a:off x="2393" y="3797"/>
              <a:ext cx="4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</a:rPr>
                <a:t>RTT</a:t>
              </a:r>
              <a:r>
                <a:rPr lang="en-US" altLang="en-US" sz="1000">
                  <a:solidFill>
                    <a:srgbClr val="000000"/>
                  </a:solidFill>
                  <a:latin typeface="Times New Roman" charset="0"/>
                </a:rPr>
                <a:t> </a:t>
              </a:r>
            </a:p>
          </p:txBody>
        </p:sp>
        <p:sp>
          <p:nvSpPr>
            <p:cNvPr id="85005" name="Text Box 10"/>
            <p:cNvSpPr txBox="1">
              <a:spLocks noChangeArrowheads="1"/>
            </p:cNvSpPr>
            <p:nvPr/>
          </p:nvSpPr>
          <p:spPr bwMode="auto">
            <a:xfrm>
              <a:off x="2953" y="3695"/>
              <a:ext cx="8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</a:rPr>
                <a:t>Bytes/sec</a:t>
              </a:r>
              <a:endParaRPr lang="en-US" altLang="en-US" sz="10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85006" name="Line 11"/>
            <p:cNvSpPr>
              <a:spLocks noChangeShapeType="1"/>
            </p:cNvSpPr>
            <p:nvPr/>
          </p:nvSpPr>
          <p:spPr bwMode="auto">
            <a:xfrm flipV="1">
              <a:off x="2262" y="3804"/>
              <a:ext cx="6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7" name="Rectangle 12"/>
            <p:cNvSpPr>
              <a:spLocks noChangeArrowheads="1"/>
            </p:cNvSpPr>
            <p:nvPr/>
          </p:nvSpPr>
          <p:spPr bwMode="auto">
            <a:xfrm>
              <a:off x="1104" y="3564"/>
              <a:ext cx="2778" cy="51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84999" name="Rectangle 13"/>
          <p:cNvSpPr>
            <a:spLocks noChangeArrowheads="1"/>
          </p:cNvSpPr>
          <p:nvPr/>
        </p:nvSpPr>
        <p:spPr bwMode="auto">
          <a:xfrm>
            <a:off x="1914525" y="3924300"/>
            <a:ext cx="1190625" cy="438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5000" name="Text Box 14"/>
          <p:cNvSpPr txBox="1">
            <a:spLocks noChangeArrowheads="1"/>
          </p:cNvSpPr>
          <p:nvPr/>
        </p:nvSpPr>
        <p:spPr bwMode="auto">
          <a:xfrm>
            <a:off x="2124075" y="3863975"/>
            <a:ext cx="79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charset="0"/>
              </a:rPr>
              <a:t>cwnd</a:t>
            </a:r>
          </a:p>
        </p:txBody>
      </p:sp>
      <p:sp>
        <p:nvSpPr>
          <p:cNvPr id="85001" name="Text Box 15"/>
          <p:cNvSpPr txBox="1">
            <a:spLocks noChangeArrowheads="1"/>
          </p:cNvSpPr>
          <p:nvPr/>
        </p:nvSpPr>
        <p:spPr bwMode="auto">
          <a:xfrm>
            <a:off x="509588" y="6381750"/>
            <a:ext cx="76206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Times New Roman" charset="0"/>
              </a:rPr>
              <a:t>Assume W is small enough. Ignore small details. MSS: M</a:t>
            </a:r>
            <a:r>
              <a:rPr lang="en-US" altLang="zh-CN" sz="1800" dirty="0">
                <a:solidFill>
                  <a:srgbClr val="000000"/>
                </a:solidFill>
                <a:latin typeface="Times New Roman" charset="0"/>
              </a:rPr>
              <a:t>ax</a:t>
            </a:r>
            <a:r>
              <a:rPr lang="en-US" altLang="en-US" sz="1800" dirty="0">
                <a:solidFill>
                  <a:srgbClr val="000000"/>
                </a:solidFill>
                <a:latin typeface="Times New Roman" charset="0"/>
              </a:rPr>
              <a:t>imum Segment Size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DCC15A-E18C-9744-B83C-03EE97781D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75802E-658D-BD4C-8FD8-2A032DC3E1CD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865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433388" y="26035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u="sng">
                <a:solidFill>
                  <a:srgbClr val="3333CC"/>
                </a:solidFill>
              </a:rPr>
              <a:t>Window-based Congestion Control</a:t>
            </a: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466725" y="1709738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</a:pPr>
            <a:endParaRPr lang="en-US" altLang="en-US">
              <a:solidFill>
                <a:srgbClr val="000000"/>
              </a:solidFill>
            </a:endParaRPr>
          </a:p>
          <a:p>
            <a:pPr>
              <a:buClr>
                <a:srgbClr val="3333CC"/>
              </a:buClr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313532" y="4885531"/>
            <a:ext cx="8259762" cy="1757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0" tIns="45712" rIns="91420" bIns="45712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sz="2400" dirty="0">
                <a:solidFill>
                  <a:srgbClr val="000000"/>
                </a:solidFill>
              </a:rPr>
              <a:t>Window-based congestion control is </a:t>
            </a:r>
            <a:r>
              <a:rPr lang="en-US" altLang="en-US" sz="2400" dirty="0">
                <a:solidFill>
                  <a:srgbClr val="FF0000"/>
                </a:solidFill>
              </a:rPr>
              <a:t>self-clocking</a:t>
            </a:r>
            <a:r>
              <a:rPr lang="en-US" altLang="en-US" sz="2400" dirty="0">
                <a:solidFill>
                  <a:srgbClr val="000000"/>
                </a:solidFill>
              </a:rPr>
              <a:t>: considers flow conservation</a:t>
            </a:r>
            <a:r>
              <a:rPr lang="en-US" altLang="zh-CN" sz="2400" dirty="0">
                <a:solidFill>
                  <a:srgbClr val="000000"/>
                </a:solidFill>
                <a:ea typeface="宋体" charset="-122"/>
              </a:rPr>
              <a:t>, and</a:t>
            </a:r>
            <a:r>
              <a:rPr lang="en-US" altLang="en-US" sz="2400" dirty="0">
                <a:solidFill>
                  <a:srgbClr val="000000"/>
                </a:solidFill>
              </a:rPr>
              <a:t> adjusts to RTT variation automatically.</a:t>
            </a: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sz="2400" dirty="0">
                <a:solidFill>
                  <a:srgbClr val="000000"/>
                </a:solidFill>
              </a:rPr>
              <a:t>Hence, for better safety, more designs use window-based design.</a:t>
            </a:r>
          </a:p>
          <a:p>
            <a:pPr>
              <a:buClr>
                <a:srgbClr val="3333CC"/>
              </a:buClr>
              <a:buFontTx/>
              <a:buNone/>
            </a:pPr>
            <a:endParaRPr lang="en-US" altLang="en-US" sz="2400" dirty="0">
              <a:solidFill>
                <a:srgbClr val="000000"/>
              </a:solidFill>
            </a:endParaRPr>
          </a:p>
        </p:txBody>
      </p:sp>
      <p:pic>
        <p:nvPicPr>
          <p:cNvPr id="829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463" y="1347788"/>
            <a:ext cx="5789612" cy="342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C91C49-A11E-9B49-87BF-8EE8A64110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75802E-658D-BD4C-8FD8-2A032DC3E1CD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2545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4"/>
          <p:cNvSpPr>
            <a:spLocks noChangeArrowheads="1"/>
          </p:cNvSpPr>
          <p:nvPr/>
        </p:nvSpPr>
        <p:spPr bwMode="auto">
          <a:xfrm>
            <a:off x="455613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u="sng">
                <a:solidFill>
                  <a:srgbClr val="3333CC"/>
                </a:solidFill>
              </a:rPr>
              <a:t>The Desired Properties of a </a:t>
            </a:r>
            <a:br>
              <a:rPr lang="en-US" altLang="en-US" sz="3200" u="sng">
                <a:solidFill>
                  <a:srgbClr val="3333CC"/>
                </a:solidFill>
              </a:rPr>
            </a:br>
            <a:r>
              <a:rPr lang="en-US" altLang="en-US" sz="3200" u="sng">
                <a:solidFill>
                  <a:srgbClr val="3333CC"/>
                </a:solidFill>
              </a:rPr>
              <a:t>Congestion </a:t>
            </a:r>
            <a:r>
              <a:rPr lang="en-US" altLang="zh-CN" sz="3200" u="sng">
                <a:solidFill>
                  <a:srgbClr val="3333CC"/>
                </a:solidFill>
                <a:ea typeface="宋体" charset="-122"/>
              </a:rPr>
              <a:t>Control</a:t>
            </a:r>
            <a:r>
              <a:rPr lang="en-US" altLang="en-US" sz="3200" u="sng">
                <a:solidFill>
                  <a:srgbClr val="3333CC"/>
                </a:solidFill>
              </a:rPr>
              <a:t> Scheme</a:t>
            </a:r>
          </a:p>
        </p:txBody>
      </p:sp>
      <p:sp>
        <p:nvSpPr>
          <p:cNvPr id="272389" name="Rectangle 5"/>
          <p:cNvSpPr>
            <a:spLocks noChangeArrowheads="1"/>
          </p:cNvSpPr>
          <p:nvPr/>
        </p:nvSpPr>
        <p:spPr bwMode="auto">
          <a:xfrm>
            <a:off x="511175" y="15113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8001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dirty="0">
                <a:solidFill>
                  <a:srgbClr val="000000"/>
                </a:solidFill>
              </a:rPr>
              <a:t>Efficiency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: close to full</a:t>
            </a:r>
            <a:r>
              <a:rPr lang="en-US" altLang="en-US" dirty="0">
                <a:solidFill>
                  <a:srgbClr val="000000"/>
                </a:solidFill>
              </a:rPr>
              <a:t> utilization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 but low delay</a:t>
            </a:r>
          </a:p>
          <a:p>
            <a:pPr lvl="1">
              <a:buClr>
                <a:srgbClr val="3333CC"/>
              </a:buClr>
              <a:buSzPct val="85000"/>
              <a:buFontTx/>
              <a:buChar char="-"/>
            </a:pPr>
            <a:r>
              <a:rPr lang="en-US" altLang="en-US" sz="2800" dirty="0">
                <a:solidFill>
                  <a:srgbClr val="000000"/>
                </a:solidFill>
              </a:rPr>
              <a:t>fast convergence after disturbance</a:t>
            </a:r>
          </a:p>
          <a:p>
            <a:pPr lvl="1">
              <a:buClr>
                <a:srgbClr val="3333CC"/>
              </a:buClr>
              <a:buSzPct val="85000"/>
              <a:buFontTx/>
              <a:buChar char="-"/>
            </a:pPr>
            <a:endParaRPr lang="en-US" altLang="en-US" sz="2800" dirty="0">
              <a:solidFill>
                <a:srgbClr val="000000"/>
              </a:solidFill>
            </a:endParaRP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dirty="0">
                <a:solidFill>
                  <a:srgbClr val="000000"/>
                </a:solidFill>
              </a:rPr>
              <a:t>Fairness (resource sharing)</a:t>
            </a:r>
          </a:p>
          <a:p>
            <a:pPr>
              <a:buClr>
                <a:srgbClr val="3333CC"/>
              </a:buClr>
            </a:pPr>
            <a:endParaRPr lang="en-US" altLang="en-US" dirty="0">
              <a:solidFill>
                <a:srgbClr val="000000"/>
              </a:solidFill>
            </a:endParaRP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dirty="0" err="1">
                <a:solidFill>
                  <a:srgbClr val="000000"/>
                </a:solidFill>
              </a:rPr>
              <a:t>Distributedness</a:t>
            </a:r>
            <a:r>
              <a:rPr lang="en-US" altLang="en-US" dirty="0">
                <a:solidFill>
                  <a:srgbClr val="000000"/>
                </a:solidFill>
              </a:rPr>
              <a:t> (no central knowledge for scalability)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1483E2-54A1-3F46-B2A6-34A40F0ACF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75802E-658D-BD4C-8FD8-2A032DC3E1CD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565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Derive CC: A Simple Model</a:t>
            </a:r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1349375" y="1970088"/>
            <a:ext cx="1676400" cy="5921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>
                <a:solidFill>
                  <a:srgbClr val="3333CC"/>
                </a:solidFill>
                <a:latin typeface="Times New Roman" charset="0"/>
              </a:rPr>
              <a:t>User 1</a:t>
            </a:r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1349375" y="2768600"/>
            <a:ext cx="1676400" cy="5937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>
                <a:solidFill>
                  <a:srgbClr val="3333CC"/>
                </a:solidFill>
                <a:latin typeface="Times New Roman" charset="0"/>
              </a:rPr>
              <a:t>User 2</a:t>
            </a:r>
          </a:p>
        </p:txBody>
      </p:sp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1349375" y="4321175"/>
            <a:ext cx="1676400" cy="5921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>
                <a:solidFill>
                  <a:srgbClr val="3333CC"/>
                </a:solidFill>
                <a:latin typeface="Times New Roman" charset="0"/>
              </a:rPr>
              <a:t>User n</a:t>
            </a:r>
          </a:p>
        </p:txBody>
      </p:sp>
      <p:sp>
        <p:nvSpPr>
          <p:cNvPr id="89094" name="Oval 6"/>
          <p:cNvSpPr>
            <a:spLocks noChangeArrowheads="1"/>
          </p:cNvSpPr>
          <p:nvPr/>
        </p:nvSpPr>
        <p:spPr bwMode="auto">
          <a:xfrm>
            <a:off x="3940175" y="2566988"/>
            <a:ext cx="1406525" cy="1169987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3333CC"/>
                </a:solidFill>
                <a:latin typeface="Times New Roman" charset="0"/>
                <a:sym typeface="Symbol" charset="2"/>
              </a:rPr>
              <a:t>sum xi</a:t>
            </a:r>
          </a:p>
        </p:txBody>
      </p:sp>
      <p:sp>
        <p:nvSpPr>
          <p:cNvPr id="89095" name="Rectangle 7"/>
          <p:cNvSpPr>
            <a:spLocks noChangeArrowheads="1"/>
          </p:cNvSpPr>
          <p:nvPr/>
        </p:nvSpPr>
        <p:spPr bwMode="auto">
          <a:xfrm>
            <a:off x="5921375" y="2347913"/>
            <a:ext cx="2514600" cy="15684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>
                <a:solidFill>
                  <a:srgbClr val="FF0000"/>
                </a:solidFill>
                <a:latin typeface="Times New Roman" charset="0"/>
                <a:sym typeface="Symbol" charset="2"/>
              </a:rPr>
              <a:t>d</a:t>
            </a:r>
            <a:r>
              <a:rPr lang="en-US" altLang="en-US" sz="3200">
                <a:solidFill>
                  <a:srgbClr val="3333CC"/>
                </a:solidFill>
                <a:latin typeface="Times New Roman" charset="0"/>
                <a:sym typeface="Symbol" charset="2"/>
              </a:rPr>
              <a:t> = </a:t>
            </a:r>
            <a:br>
              <a:rPr lang="en-US" altLang="en-US" sz="3200">
                <a:solidFill>
                  <a:srgbClr val="3333CC"/>
                </a:solidFill>
                <a:latin typeface="Times New Roman" charset="0"/>
                <a:sym typeface="Symbol" charset="2"/>
              </a:rPr>
            </a:br>
            <a:r>
              <a:rPr lang="en-US" altLang="en-US" sz="3200">
                <a:solidFill>
                  <a:srgbClr val="3333CC"/>
                </a:solidFill>
                <a:latin typeface="Times New Roman" charset="0"/>
                <a:sym typeface="Symbol" charset="2"/>
              </a:rPr>
              <a:t>sum </a:t>
            </a:r>
            <a:r>
              <a:rPr lang="en-US" altLang="en-US" sz="3200">
                <a:solidFill>
                  <a:srgbClr val="3333CC"/>
                </a:solidFill>
                <a:latin typeface="Times New Roman" charset="0"/>
              </a:rPr>
              <a:t>x</a:t>
            </a:r>
            <a:r>
              <a:rPr lang="en-US" altLang="en-US" sz="3200" baseline="-25000">
                <a:solidFill>
                  <a:srgbClr val="3333CC"/>
                </a:solidFill>
                <a:latin typeface="Times New Roman" charset="0"/>
              </a:rPr>
              <a:t>i</a:t>
            </a:r>
            <a:r>
              <a:rPr lang="en-US" altLang="en-US" sz="3200">
                <a:solidFill>
                  <a:srgbClr val="3333CC"/>
                </a:solidFill>
                <a:latin typeface="Times New Roman" charset="0"/>
              </a:rPr>
              <a:t> &gt; X</a:t>
            </a:r>
            <a:r>
              <a:rPr lang="en-US" altLang="en-US" sz="3200" baseline="-25000">
                <a:solidFill>
                  <a:srgbClr val="3333CC"/>
                </a:solidFill>
                <a:latin typeface="Times New Roman" charset="0"/>
              </a:rPr>
              <a:t>goal</a:t>
            </a:r>
            <a:r>
              <a:rPr lang="en-US" altLang="en-US" sz="3200">
                <a:solidFill>
                  <a:srgbClr val="3333CC"/>
                </a:solidFill>
                <a:latin typeface="Times New Roman" charset="0"/>
              </a:rPr>
              <a:t>?</a:t>
            </a:r>
          </a:p>
        </p:txBody>
      </p:sp>
      <p:sp>
        <p:nvSpPr>
          <p:cNvPr id="89096" name="Line 8"/>
          <p:cNvSpPr>
            <a:spLocks noChangeShapeType="1"/>
          </p:cNvSpPr>
          <p:nvPr/>
        </p:nvSpPr>
        <p:spPr bwMode="auto">
          <a:xfrm>
            <a:off x="3025775" y="2259013"/>
            <a:ext cx="1219200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9097" name="Line 9"/>
          <p:cNvSpPr>
            <a:spLocks noChangeShapeType="1"/>
          </p:cNvSpPr>
          <p:nvPr/>
        </p:nvSpPr>
        <p:spPr bwMode="auto">
          <a:xfrm>
            <a:off x="3025775" y="31369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9098" name="Line 10"/>
          <p:cNvSpPr>
            <a:spLocks noChangeShapeType="1"/>
          </p:cNvSpPr>
          <p:nvPr/>
        </p:nvSpPr>
        <p:spPr bwMode="auto">
          <a:xfrm flipV="1">
            <a:off x="3025775" y="3473450"/>
            <a:ext cx="1143000" cy="1147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9099" name="Line 11"/>
          <p:cNvSpPr>
            <a:spLocks noChangeShapeType="1"/>
          </p:cNvSpPr>
          <p:nvPr/>
        </p:nvSpPr>
        <p:spPr bwMode="auto">
          <a:xfrm>
            <a:off x="5311775" y="31369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9100" name="Line 12"/>
          <p:cNvSpPr>
            <a:spLocks noChangeShapeType="1"/>
          </p:cNvSpPr>
          <p:nvPr/>
        </p:nvSpPr>
        <p:spPr bwMode="auto">
          <a:xfrm>
            <a:off x="8435975" y="31369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9101" name="Line 13"/>
          <p:cNvSpPr>
            <a:spLocks noChangeShapeType="1"/>
          </p:cNvSpPr>
          <p:nvPr/>
        </p:nvSpPr>
        <p:spPr bwMode="auto">
          <a:xfrm>
            <a:off x="8740775" y="3136900"/>
            <a:ext cx="0" cy="2698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9102" name="Line 14"/>
          <p:cNvSpPr>
            <a:spLocks noChangeShapeType="1"/>
          </p:cNvSpPr>
          <p:nvPr/>
        </p:nvSpPr>
        <p:spPr bwMode="auto">
          <a:xfrm flipH="1">
            <a:off x="434975" y="5835650"/>
            <a:ext cx="830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9103" name="Line 15"/>
          <p:cNvSpPr>
            <a:spLocks noChangeShapeType="1"/>
          </p:cNvSpPr>
          <p:nvPr/>
        </p:nvSpPr>
        <p:spPr bwMode="auto">
          <a:xfrm flipV="1">
            <a:off x="434975" y="3338513"/>
            <a:ext cx="0" cy="2497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9104" name="Line 16"/>
          <p:cNvSpPr>
            <a:spLocks noChangeShapeType="1"/>
          </p:cNvSpPr>
          <p:nvPr/>
        </p:nvSpPr>
        <p:spPr bwMode="auto">
          <a:xfrm flipV="1">
            <a:off x="434975" y="2259013"/>
            <a:ext cx="838200" cy="1079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9105" name="Line 17"/>
          <p:cNvSpPr>
            <a:spLocks noChangeShapeType="1"/>
          </p:cNvSpPr>
          <p:nvPr/>
        </p:nvSpPr>
        <p:spPr bwMode="auto">
          <a:xfrm flipV="1">
            <a:off x="434975" y="3136900"/>
            <a:ext cx="838200" cy="201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9106" name="Line 18"/>
          <p:cNvSpPr>
            <a:spLocks noChangeShapeType="1"/>
          </p:cNvSpPr>
          <p:nvPr/>
        </p:nvSpPr>
        <p:spPr bwMode="auto">
          <a:xfrm>
            <a:off x="434975" y="3338513"/>
            <a:ext cx="838200" cy="1282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9107" name="Text Box 19"/>
          <p:cNvSpPr txBox="1">
            <a:spLocks noChangeArrowheads="1"/>
          </p:cNvSpPr>
          <p:nvPr/>
        </p:nvSpPr>
        <p:spPr bwMode="auto">
          <a:xfrm>
            <a:off x="3409950" y="2093913"/>
            <a:ext cx="450850" cy="4699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3333CC"/>
                </a:solidFill>
                <a:latin typeface="Times New Roman" charset="0"/>
              </a:rPr>
              <a:t>x</a:t>
            </a:r>
            <a:r>
              <a:rPr lang="en-US" altLang="en-US" sz="2400" baseline="-25000">
                <a:solidFill>
                  <a:srgbClr val="3333CC"/>
                </a:solidFill>
                <a:latin typeface="Times New Roman" charset="0"/>
              </a:rPr>
              <a:t>1</a:t>
            </a:r>
          </a:p>
        </p:txBody>
      </p:sp>
      <p:sp>
        <p:nvSpPr>
          <p:cNvPr id="89108" name="Text Box 20"/>
          <p:cNvSpPr txBox="1">
            <a:spLocks noChangeArrowheads="1"/>
          </p:cNvSpPr>
          <p:nvPr/>
        </p:nvSpPr>
        <p:spPr bwMode="auto">
          <a:xfrm>
            <a:off x="3400425" y="2732088"/>
            <a:ext cx="450850" cy="4699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3333CC"/>
                </a:solidFill>
                <a:latin typeface="Times New Roman" charset="0"/>
              </a:rPr>
              <a:t>x</a:t>
            </a:r>
            <a:r>
              <a:rPr lang="en-US" altLang="en-US" sz="2400" baseline="-25000">
                <a:solidFill>
                  <a:srgbClr val="3333CC"/>
                </a:solidFill>
                <a:latin typeface="Times New Roman" charset="0"/>
              </a:rPr>
              <a:t>2</a:t>
            </a:r>
          </a:p>
        </p:txBody>
      </p:sp>
      <p:sp>
        <p:nvSpPr>
          <p:cNvPr id="89109" name="Text Box 21"/>
          <p:cNvSpPr txBox="1">
            <a:spLocks noChangeArrowheads="1"/>
          </p:cNvSpPr>
          <p:nvPr/>
        </p:nvSpPr>
        <p:spPr bwMode="auto">
          <a:xfrm>
            <a:off x="3400425" y="4013200"/>
            <a:ext cx="450850" cy="4699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3333CC"/>
                </a:solidFill>
                <a:latin typeface="Times New Roman" charset="0"/>
              </a:rPr>
              <a:t>x</a:t>
            </a:r>
            <a:r>
              <a:rPr lang="en-US" altLang="en-US" sz="2400" baseline="-25000">
                <a:solidFill>
                  <a:srgbClr val="3333CC"/>
                </a:solidFill>
                <a:latin typeface="Times New Roman" charset="0"/>
              </a:rPr>
              <a:t>n</a:t>
            </a:r>
          </a:p>
        </p:txBody>
      </p:sp>
      <p:sp>
        <p:nvSpPr>
          <p:cNvPr id="89110" name="Text Box 22"/>
          <p:cNvSpPr txBox="1">
            <a:spLocks noChangeArrowheads="1"/>
          </p:cNvSpPr>
          <p:nvPr/>
        </p:nvSpPr>
        <p:spPr bwMode="auto">
          <a:xfrm>
            <a:off x="4152900" y="53324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9111" name="Text Box 23"/>
          <p:cNvSpPr txBox="1">
            <a:spLocks noChangeArrowheads="1"/>
          </p:cNvSpPr>
          <p:nvPr/>
        </p:nvSpPr>
        <p:spPr bwMode="auto">
          <a:xfrm>
            <a:off x="984250" y="6035675"/>
            <a:ext cx="65357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charset="0"/>
              </a:rPr>
              <a:t>Flows observe congestion signal </a:t>
            </a:r>
            <a:r>
              <a:rPr lang="en-US" altLang="en-US" sz="2400">
                <a:solidFill>
                  <a:srgbClr val="FF0000"/>
                </a:solidFill>
                <a:latin typeface="Times New Roman" charset="0"/>
              </a:rPr>
              <a:t>d</a:t>
            </a:r>
            <a:r>
              <a:rPr lang="en-US" altLang="en-US" sz="2400">
                <a:solidFill>
                  <a:srgbClr val="000000"/>
                </a:solidFill>
                <a:latin typeface="Times New Roman" charset="0"/>
              </a:rPr>
              <a:t>, and locally take </a:t>
            </a:r>
            <a:br>
              <a:rPr lang="en-US" altLang="en-US" sz="2400">
                <a:solidFill>
                  <a:srgbClr val="000000"/>
                </a:solidFill>
                <a:latin typeface="Times New Roman" charset="0"/>
              </a:rPr>
            </a:br>
            <a:r>
              <a:rPr lang="en-US" altLang="en-US" sz="2400">
                <a:solidFill>
                  <a:srgbClr val="000000"/>
                </a:solidFill>
                <a:latin typeface="Times New Roman" charset="0"/>
              </a:rPr>
              <a:t>actions to adjust rates.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B2FE0D-EEF1-1F40-8EA6-F787884458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CC442E-A3EF-3540-9151-FED5573EA0F3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2223560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u="sng">
                <a:solidFill>
                  <a:srgbClr val="3333CC"/>
                </a:solidFill>
              </a:rPr>
              <a:t>Linear Control</a:t>
            </a:r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533400" y="1600200"/>
            <a:ext cx="8153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dirty="0">
                <a:solidFill>
                  <a:srgbClr val="000000"/>
                </a:solidFill>
              </a:rPr>
              <a:t>Proposed by Chiu and Jain (1988) </a:t>
            </a: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dirty="0">
                <a:solidFill>
                  <a:srgbClr val="000000"/>
                </a:solidFill>
              </a:rPr>
              <a:t>The simplest control strategy</a:t>
            </a:r>
          </a:p>
        </p:txBody>
      </p:sp>
      <p:graphicFrame>
        <p:nvGraphicFramePr>
          <p:cNvPr id="91140" name="Object 2"/>
          <p:cNvGraphicFramePr>
            <a:graphicFrameLocks noChangeAspect="1"/>
          </p:cNvGraphicFramePr>
          <p:nvPr/>
        </p:nvGraphicFramePr>
        <p:xfrm>
          <a:off x="466725" y="3006725"/>
          <a:ext cx="80391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068" name="Equation" r:id="rId4" imgW="2679700" imgH="482600" progId="Equation.3">
                  <p:embed/>
                </p:oleObj>
              </mc:Choice>
              <mc:Fallback>
                <p:oleObj name="Equation" r:id="rId4" imgW="2679700" imgH="482600" progId="Equation.3">
                  <p:embed/>
                  <p:pic>
                    <p:nvPicPr>
                      <p:cNvPr id="9114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3006725"/>
                        <a:ext cx="80391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1362075" y="5526088"/>
            <a:ext cx="56626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Discussion: values of the parameters?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AF95AB-EA9A-D14F-BC07-7461C04E0F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75802E-658D-BD4C-8FD8-2A032DC3E1CD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9793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325438" y="19526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u="sng">
                <a:solidFill>
                  <a:srgbClr val="3333CC"/>
                </a:solidFill>
              </a:rPr>
              <a:t>State Space of Two Flows</a:t>
            </a:r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1522413" y="2511425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charset="0"/>
              </a:rPr>
              <a:t>2</a:t>
            </a:r>
          </a:p>
        </p:txBody>
      </p:sp>
      <p:grpSp>
        <p:nvGrpSpPr>
          <p:cNvPr id="93188" name="Group 4"/>
          <p:cNvGrpSpPr>
            <a:grpSpLocks/>
          </p:cNvGrpSpPr>
          <p:nvPr/>
        </p:nvGrpSpPr>
        <p:grpSpPr bwMode="auto">
          <a:xfrm>
            <a:off x="1930400" y="5938838"/>
            <a:ext cx="3616325" cy="61912"/>
            <a:chOff x="476" y="3583"/>
            <a:chExt cx="4640" cy="64"/>
          </a:xfrm>
        </p:grpSpPr>
        <p:sp>
          <p:nvSpPr>
            <p:cNvPr id="93207" name="Line 5"/>
            <p:cNvSpPr>
              <a:spLocks noChangeShapeType="1"/>
            </p:cNvSpPr>
            <p:nvPr/>
          </p:nvSpPr>
          <p:spPr bwMode="auto">
            <a:xfrm>
              <a:off x="476" y="3612"/>
              <a:ext cx="4587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08" name="Freeform 6"/>
            <p:cNvSpPr>
              <a:spLocks/>
            </p:cNvSpPr>
            <p:nvPr/>
          </p:nvSpPr>
          <p:spPr bwMode="auto">
            <a:xfrm>
              <a:off x="5052" y="3583"/>
              <a:ext cx="64" cy="64"/>
            </a:xfrm>
            <a:custGeom>
              <a:avLst/>
              <a:gdLst>
                <a:gd name="T0" fmla="*/ 0 w 64"/>
                <a:gd name="T1" fmla="*/ 64 h 64"/>
                <a:gd name="T2" fmla="*/ 64 w 64"/>
                <a:gd name="T3" fmla="*/ 35 h 64"/>
                <a:gd name="T4" fmla="*/ 0 w 64"/>
                <a:gd name="T5" fmla="*/ 0 h 64"/>
                <a:gd name="T6" fmla="*/ 0 w 64"/>
                <a:gd name="T7" fmla="*/ 64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64"/>
                <a:gd name="T14" fmla="*/ 64 w 64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64">
                  <a:moveTo>
                    <a:pt x="0" y="64"/>
                  </a:moveTo>
                  <a:lnTo>
                    <a:pt x="64" y="35"/>
                  </a:lnTo>
                  <a:lnTo>
                    <a:pt x="0" y="0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3189" name="Group 7"/>
          <p:cNvGrpSpPr>
            <a:grpSpLocks/>
          </p:cNvGrpSpPr>
          <p:nvPr/>
        </p:nvGrpSpPr>
        <p:grpSpPr bwMode="auto">
          <a:xfrm>
            <a:off x="1887538" y="2628900"/>
            <a:ext cx="103187" cy="3325813"/>
            <a:chOff x="446" y="1336"/>
            <a:chExt cx="64" cy="2276"/>
          </a:xfrm>
        </p:grpSpPr>
        <p:sp>
          <p:nvSpPr>
            <p:cNvPr id="93205" name="Line 8"/>
            <p:cNvSpPr>
              <a:spLocks noChangeShapeType="1"/>
            </p:cNvSpPr>
            <p:nvPr/>
          </p:nvSpPr>
          <p:spPr bwMode="auto">
            <a:xfrm flipV="1">
              <a:off x="476" y="1383"/>
              <a:ext cx="1" cy="222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06" name="Freeform 9"/>
            <p:cNvSpPr>
              <a:spLocks/>
            </p:cNvSpPr>
            <p:nvPr/>
          </p:nvSpPr>
          <p:spPr bwMode="auto">
            <a:xfrm>
              <a:off x="446" y="1336"/>
              <a:ext cx="64" cy="64"/>
            </a:xfrm>
            <a:custGeom>
              <a:avLst/>
              <a:gdLst>
                <a:gd name="T0" fmla="*/ 64 w 64"/>
                <a:gd name="T1" fmla="*/ 64 h 64"/>
                <a:gd name="T2" fmla="*/ 30 w 64"/>
                <a:gd name="T3" fmla="*/ 0 h 64"/>
                <a:gd name="T4" fmla="*/ 0 w 64"/>
                <a:gd name="T5" fmla="*/ 64 h 64"/>
                <a:gd name="T6" fmla="*/ 64 w 64"/>
                <a:gd name="T7" fmla="*/ 64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64"/>
                <a:gd name="T14" fmla="*/ 64 w 64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64">
                  <a:moveTo>
                    <a:pt x="64" y="64"/>
                  </a:moveTo>
                  <a:lnTo>
                    <a:pt x="30" y="0"/>
                  </a:lnTo>
                  <a:lnTo>
                    <a:pt x="0" y="64"/>
                  </a:lnTo>
                  <a:lnTo>
                    <a:pt x="64" y="64"/>
                  </a:lnTo>
                  <a:close/>
                </a:path>
              </a:pathLst>
            </a:cu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3190" name="Text Box 10"/>
          <p:cNvSpPr txBox="1">
            <a:spLocks noChangeArrowheads="1"/>
          </p:cNvSpPr>
          <p:nvPr/>
        </p:nvSpPr>
        <p:spPr bwMode="auto">
          <a:xfrm>
            <a:off x="5321300" y="5972175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405515" name="Text Box 11"/>
          <p:cNvSpPr txBox="1">
            <a:spLocks noChangeArrowheads="1"/>
          </p:cNvSpPr>
          <p:nvPr/>
        </p:nvSpPr>
        <p:spPr bwMode="auto">
          <a:xfrm>
            <a:off x="4054475" y="4248150"/>
            <a:ext cx="1249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charset="0"/>
              </a:rPr>
              <a:t>overload</a:t>
            </a:r>
          </a:p>
        </p:txBody>
      </p:sp>
      <p:sp>
        <p:nvSpPr>
          <p:cNvPr id="405516" name="Text Box 12"/>
          <p:cNvSpPr txBox="1">
            <a:spLocks noChangeArrowheads="1"/>
          </p:cNvSpPr>
          <p:nvPr/>
        </p:nvSpPr>
        <p:spPr bwMode="auto">
          <a:xfrm>
            <a:off x="2733675" y="5556250"/>
            <a:ext cx="1401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charset="0"/>
              </a:rPr>
              <a:t>underload</a:t>
            </a: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930400" y="3057525"/>
            <a:ext cx="3944938" cy="2881313"/>
            <a:chOff x="1216" y="1926"/>
            <a:chExt cx="2485" cy="1815"/>
          </a:xfrm>
        </p:grpSpPr>
        <p:sp>
          <p:nvSpPr>
            <p:cNvPr id="93202" name="Line 14"/>
            <p:cNvSpPr>
              <a:spLocks noChangeShapeType="1"/>
            </p:cNvSpPr>
            <p:nvPr/>
          </p:nvSpPr>
          <p:spPr bwMode="auto">
            <a:xfrm>
              <a:off x="1216" y="1926"/>
              <a:ext cx="1784" cy="18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3203" name="Text Box 15"/>
            <p:cNvSpPr txBox="1">
              <a:spLocks noChangeArrowheads="1"/>
            </p:cNvSpPr>
            <p:nvPr/>
          </p:nvSpPr>
          <p:spPr bwMode="auto">
            <a:xfrm>
              <a:off x="2749" y="3137"/>
              <a:ext cx="95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imes New Roman" charset="0"/>
                </a:rPr>
                <a:t>efficiency line: x1+x2=C</a:t>
              </a:r>
            </a:p>
          </p:txBody>
        </p:sp>
        <p:sp>
          <p:nvSpPr>
            <p:cNvPr id="93204" name="Line 16"/>
            <p:cNvSpPr>
              <a:spLocks noChangeShapeType="1"/>
            </p:cNvSpPr>
            <p:nvPr/>
          </p:nvSpPr>
          <p:spPr bwMode="auto">
            <a:xfrm flipH="1">
              <a:off x="2936" y="3410"/>
              <a:ext cx="132" cy="2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1930400" y="2062163"/>
            <a:ext cx="3014663" cy="3876675"/>
            <a:chOff x="1216" y="1299"/>
            <a:chExt cx="1899" cy="2442"/>
          </a:xfrm>
        </p:grpSpPr>
        <p:sp>
          <p:nvSpPr>
            <p:cNvPr id="93199" name="Line 18"/>
            <p:cNvSpPr>
              <a:spLocks noChangeShapeType="1"/>
            </p:cNvSpPr>
            <p:nvPr/>
          </p:nvSpPr>
          <p:spPr bwMode="auto">
            <a:xfrm flipV="1">
              <a:off x="1216" y="1926"/>
              <a:ext cx="1899" cy="18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3200" name="Text Box 19"/>
            <p:cNvSpPr txBox="1">
              <a:spLocks noChangeArrowheads="1"/>
            </p:cNvSpPr>
            <p:nvPr/>
          </p:nvSpPr>
          <p:spPr bwMode="auto">
            <a:xfrm>
              <a:off x="2088" y="1299"/>
              <a:ext cx="93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charset="0"/>
                </a:rPr>
                <a:t>fairness line: x1=x2</a:t>
              </a:r>
            </a:p>
          </p:txBody>
        </p:sp>
        <p:sp>
          <p:nvSpPr>
            <p:cNvPr id="93201" name="Line 20"/>
            <p:cNvSpPr>
              <a:spLocks noChangeShapeType="1"/>
            </p:cNvSpPr>
            <p:nvPr/>
          </p:nvSpPr>
          <p:spPr bwMode="auto">
            <a:xfrm>
              <a:off x="2686" y="1703"/>
              <a:ext cx="132" cy="4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93195" name="Object 2"/>
          <p:cNvGraphicFramePr>
            <a:graphicFrameLocks noChangeAspect="1"/>
          </p:cNvGraphicFramePr>
          <p:nvPr/>
        </p:nvGraphicFramePr>
        <p:xfrm>
          <a:off x="4241800" y="1276350"/>
          <a:ext cx="466725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092" name="Equation" r:id="rId4" imgW="2679700" imgH="482600" progId="Equation.3">
                  <p:embed/>
                </p:oleObj>
              </mc:Choice>
              <mc:Fallback>
                <p:oleObj name="Equation" r:id="rId4" imgW="2679700" imgH="482600" progId="Equation.3">
                  <p:embed/>
                  <p:pic>
                    <p:nvPicPr>
                      <p:cNvPr id="9319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1800" y="1276350"/>
                        <a:ext cx="4667250" cy="8509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1862138" y="3790950"/>
            <a:ext cx="692150" cy="519113"/>
            <a:chOff x="1173" y="2388"/>
            <a:chExt cx="436" cy="327"/>
          </a:xfrm>
        </p:grpSpPr>
        <p:sp>
          <p:nvSpPr>
            <p:cNvPr id="93197" name="Text Box 23"/>
            <p:cNvSpPr txBox="1">
              <a:spLocks noChangeArrowheads="1"/>
            </p:cNvSpPr>
            <p:nvPr/>
          </p:nvSpPr>
          <p:spPr bwMode="auto">
            <a:xfrm>
              <a:off x="1173" y="2388"/>
              <a:ext cx="4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  <a:latin typeface="Times New Roman" charset="0"/>
                </a:rPr>
                <a:t>x(0)</a:t>
              </a:r>
            </a:p>
          </p:txBody>
        </p:sp>
        <p:sp>
          <p:nvSpPr>
            <p:cNvPr id="93198" name="Oval 24"/>
            <p:cNvSpPr>
              <a:spLocks noChangeArrowheads="1"/>
            </p:cNvSpPr>
            <p:nvPr/>
          </p:nvSpPr>
          <p:spPr bwMode="auto">
            <a:xfrm flipH="1">
              <a:off x="1521" y="2667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0B146A-676D-1847-A351-2162441397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75802E-658D-BD4C-8FD8-2A032DC3E1CD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395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15" grpId="0"/>
      <p:bldP spid="4055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234" name="Group 2"/>
          <p:cNvGrpSpPr>
            <a:grpSpLocks/>
          </p:cNvGrpSpPr>
          <p:nvPr/>
        </p:nvGrpSpPr>
        <p:grpSpPr bwMode="auto">
          <a:xfrm>
            <a:off x="971550" y="3036888"/>
            <a:ext cx="2914650" cy="49212"/>
            <a:chOff x="476" y="3583"/>
            <a:chExt cx="4640" cy="64"/>
          </a:xfrm>
        </p:grpSpPr>
        <p:sp>
          <p:nvSpPr>
            <p:cNvPr id="95292" name="Line 3"/>
            <p:cNvSpPr>
              <a:spLocks noChangeShapeType="1"/>
            </p:cNvSpPr>
            <p:nvPr/>
          </p:nvSpPr>
          <p:spPr bwMode="auto">
            <a:xfrm>
              <a:off x="476" y="3612"/>
              <a:ext cx="4587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93" name="Freeform 4"/>
            <p:cNvSpPr>
              <a:spLocks/>
            </p:cNvSpPr>
            <p:nvPr/>
          </p:nvSpPr>
          <p:spPr bwMode="auto">
            <a:xfrm>
              <a:off x="5052" y="3583"/>
              <a:ext cx="64" cy="64"/>
            </a:xfrm>
            <a:custGeom>
              <a:avLst/>
              <a:gdLst>
                <a:gd name="T0" fmla="*/ 0 w 64"/>
                <a:gd name="T1" fmla="*/ 64 h 64"/>
                <a:gd name="T2" fmla="*/ 64 w 64"/>
                <a:gd name="T3" fmla="*/ 35 h 64"/>
                <a:gd name="T4" fmla="*/ 0 w 64"/>
                <a:gd name="T5" fmla="*/ 0 h 64"/>
                <a:gd name="T6" fmla="*/ 0 w 64"/>
                <a:gd name="T7" fmla="*/ 64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64"/>
                <a:gd name="T14" fmla="*/ 64 w 64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64">
                  <a:moveTo>
                    <a:pt x="0" y="64"/>
                  </a:moveTo>
                  <a:lnTo>
                    <a:pt x="64" y="35"/>
                  </a:lnTo>
                  <a:lnTo>
                    <a:pt x="0" y="0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5235" name="Group 5"/>
          <p:cNvGrpSpPr>
            <a:grpSpLocks/>
          </p:cNvGrpSpPr>
          <p:nvPr/>
        </p:nvGrpSpPr>
        <p:grpSpPr bwMode="auto">
          <a:xfrm>
            <a:off x="936625" y="342900"/>
            <a:ext cx="82550" cy="2705100"/>
            <a:chOff x="446" y="1336"/>
            <a:chExt cx="64" cy="2276"/>
          </a:xfrm>
        </p:grpSpPr>
        <p:sp>
          <p:nvSpPr>
            <p:cNvPr id="95290" name="Line 6"/>
            <p:cNvSpPr>
              <a:spLocks noChangeShapeType="1"/>
            </p:cNvSpPr>
            <p:nvPr/>
          </p:nvSpPr>
          <p:spPr bwMode="auto">
            <a:xfrm flipV="1">
              <a:off x="476" y="1383"/>
              <a:ext cx="1" cy="222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91" name="Freeform 7"/>
            <p:cNvSpPr>
              <a:spLocks/>
            </p:cNvSpPr>
            <p:nvPr/>
          </p:nvSpPr>
          <p:spPr bwMode="auto">
            <a:xfrm>
              <a:off x="446" y="1336"/>
              <a:ext cx="64" cy="64"/>
            </a:xfrm>
            <a:custGeom>
              <a:avLst/>
              <a:gdLst>
                <a:gd name="T0" fmla="*/ 64 w 64"/>
                <a:gd name="T1" fmla="*/ 64 h 64"/>
                <a:gd name="T2" fmla="*/ 30 w 64"/>
                <a:gd name="T3" fmla="*/ 0 h 64"/>
                <a:gd name="T4" fmla="*/ 0 w 64"/>
                <a:gd name="T5" fmla="*/ 64 h 64"/>
                <a:gd name="T6" fmla="*/ 64 w 64"/>
                <a:gd name="T7" fmla="*/ 64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64"/>
                <a:gd name="T14" fmla="*/ 64 w 64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64">
                  <a:moveTo>
                    <a:pt x="64" y="64"/>
                  </a:moveTo>
                  <a:lnTo>
                    <a:pt x="30" y="0"/>
                  </a:lnTo>
                  <a:lnTo>
                    <a:pt x="0" y="64"/>
                  </a:lnTo>
                  <a:lnTo>
                    <a:pt x="64" y="64"/>
                  </a:lnTo>
                  <a:close/>
                </a:path>
              </a:pathLst>
            </a:cu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5236" name="Line 8"/>
          <p:cNvSpPr>
            <a:spLocks noChangeShapeType="1"/>
          </p:cNvSpPr>
          <p:nvPr/>
        </p:nvSpPr>
        <p:spPr bwMode="auto">
          <a:xfrm flipV="1">
            <a:off x="971550" y="692150"/>
            <a:ext cx="2428875" cy="23447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5237" name="Line 9"/>
          <p:cNvSpPr>
            <a:spLocks noChangeShapeType="1"/>
          </p:cNvSpPr>
          <p:nvPr/>
        </p:nvSpPr>
        <p:spPr bwMode="auto">
          <a:xfrm>
            <a:off x="971550" y="692150"/>
            <a:ext cx="2332038" cy="2393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5238" name="Text Box 10"/>
          <p:cNvSpPr txBox="1">
            <a:spLocks noChangeArrowheads="1"/>
          </p:cNvSpPr>
          <p:nvPr/>
        </p:nvSpPr>
        <p:spPr bwMode="auto">
          <a:xfrm>
            <a:off x="1600200" y="5715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400" b="1" baseline="-25000">
                <a:solidFill>
                  <a:srgbClr val="000000"/>
                </a:solidFill>
                <a:latin typeface="Times New Roman" charset="0"/>
              </a:rPr>
              <a:t>0</a:t>
            </a:r>
          </a:p>
        </p:txBody>
      </p:sp>
      <p:sp>
        <p:nvSpPr>
          <p:cNvPr id="95239" name="Text Box 11"/>
          <p:cNvSpPr txBox="1">
            <a:spLocks noChangeArrowheads="1"/>
          </p:cNvSpPr>
          <p:nvPr/>
        </p:nvSpPr>
        <p:spPr bwMode="auto">
          <a:xfrm>
            <a:off x="1758950" y="3009900"/>
            <a:ext cx="1400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charset="0"/>
              </a:rPr>
              <a:t>efficiency</a:t>
            </a:r>
          </a:p>
        </p:txBody>
      </p:sp>
      <p:sp>
        <p:nvSpPr>
          <p:cNvPr id="95240" name="Line 12"/>
          <p:cNvSpPr>
            <a:spLocks noChangeShapeType="1"/>
          </p:cNvSpPr>
          <p:nvPr/>
        </p:nvSpPr>
        <p:spPr bwMode="auto">
          <a:xfrm>
            <a:off x="990600" y="419100"/>
            <a:ext cx="2590800" cy="2667000"/>
          </a:xfrm>
          <a:prstGeom prst="line">
            <a:avLst/>
          </a:prstGeom>
          <a:noFill/>
          <a:ln w="635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7565" name="AutoShape 13"/>
          <p:cNvSpPr>
            <a:spLocks noChangeArrowheads="1"/>
          </p:cNvSpPr>
          <p:nvPr/>
        </p:nvSpPr>
        <p:spPr bwMode="auto">
          <a:xfrm>
            <a:off x="990600" y="419100"/>
            <a:ext cx="2590800" cy="2667000"/>
          </a:xfrm>
          <a:prstGeom prst="rtTriangle">
            <a:avLst/>
          </a:prstGeom>
          <a:solidFill>
            <a:schemeClr val="accent1">
              <a:alpha val="1215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5242" name="Oval 14"/>
          <p:cNvSpPr>
            <a:spLocks noChangeArrowheads="1"/>
          </p:cNvSpPr>
          <p:nvPr/>
        </p:nvSpPr>
        <p:spPr bwMode="auto">
          <a:xfrm flipH="1">
            <a:off x="1676400" y="11049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4905375" y="342900"/>
            <a:ext cx="4179888" cy="3124200"/>
            <a:chOff x="3090" y="216"/>
            <a:chExt cx="2633" cy="1968"/>
          </a:xfrm>
        </p:grpSpPr>
        <p:grpSp>
          <p:nvGrpSpPr>
            <p:cNvPr id="95277" name="Group 16"/>
            <p:cNvGrpSpPr>
              <a:grpSpLocks/>
            </p:cNvGrpSpPr>
            <p:nvPr/>
          </p:nvGrpSpPr>
          <p:grpSpPr bwMode="auto">
            <a:xfrm>
              <a:off x="3446" y="1913"/>
              <a:ext cx="1836" cy="31"/>
              <a:chOff x="476" y="3583"/>
              <a:chExt cx="4640" cy="64"/>
            </a:xfrm>
          </p:grpSpPr>
          <p:sp>
            <p:nvSpPr>
              <p:cNvPr id="95288" name="Line 17"/>
              <p:cNvSpPr>
                <a:spLocks noChangeShapeType="1"/>
              </p:cNvSpPr>
              <p:nvPr/>
            </p:nvSpPr>
            <p:spPr bwMode="auto">
              <a:xfrm>
                <a:off x="476" y="3612"/>
                <a:ext cx="4587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89" name="Freeform 18"/>
              <p:cNvSpPr>
                <a:spLocks/>
              </p:cNvSpPr>
              <p:nvPr/>
            </p:nvSpPr>
            <p:spPr bwMode="auto">
              <a:xfrm>
                <a:off x="5052" y="3583"/>
                <a:ext cx="64" cy="64"/>
              </a:xfrm>
              <a:custGeom>
                <a:avLst/>
                <a:gdLst>
                  <a:gd name="T0" fmla="*/ 0 w 64"/>
                  <a:gd name="T1" fmla="*/ 64 h 64"/>
                  <a:gd name="T2" fmla="*/ 64 w 64"/>
                  <a:gd name="T3" fmla="*/ 35 h 64"/>
                  <a:gd name="T4" fmla="*/ 0 w 64"/>
                  <a:gd name="T5" fmla="*/ 0 h 64"/>
                  <a:gd name="T6" fmla="*/ 0 w 64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4"/>
                  <a:gd name="T14" fmla="*/ 64 w 64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4">
                    <a:moveTo>
                      <a:pt x="0" y="64"/>
                    </a:moveTo>
                    <a:lnTo>
                      <a:pt x="64" y="35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5278" name="Group 19"/>
            <p:cNvGrpSpPr>
              <a:grpSpLocks/>
            </p:cNvGrpSpPr>
            <p:nvPr/>
          </p:nvGrpSpPr>
          <p:grpSpPr bwMode="auto">
            <a:xfrm>
              <a:off x="3424" y="216"/>
              <a:ext cx="52" cy="1704"/>
              <a:chOff x="446" y="1336"/>
              <a:chExt cx="64" cy="2276"/>
            </a:xfrm>
          </p:grpSpPr>
          <p:sp>
            <p:nvSpPr>
              <p:cNvPr id="95286" name="Line 20"/>
              <p:cNvSpPr>
                <a:spLocks noChangeShapeType="1"/>
              </p:cNvSpPr>
              <p:nvPr/>
            </p:nvSpPr>
            <p:spPr bwMode="auto">
              <a:xfrm flipV="1">
                <a:off x="476" y="1383"/>
                <a:ext cx="1" cy="222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87" name="Freeform 21"/>
              <p:cNvSpPr>
                <a:spLocks/>
              </p:cNvSpPr>
              <p:nvPr/>
            </p:nvSpPr>
            <p:spPr bwMode="auto">
              <a:xfrm>
                <a:off x="446" y="1336"/>
                <a:ext cx="64" cy="64"/>
              </a:xfrm>
              <a:custGeom>
                <a:avLst/>
                <a:gdLst>
                  <a:gd name="T0" fmla="*/ 64 w 64"/>
                  <a:gd name="T1" fmla="*/ 64 h 64"/>
                  <a:gd name="T2" fmla="*/ 30 w 64"/>
                  <a:gd name="T3" fmla="*/ 0 h 64"/>
                  <a:gd name="T4" fmla="*/ 0 w 64"/>
                  <a:gd name="T5" fmla="*/ 64 h 64"/>
                  <a:gd name="T6" fmla="*/ 64 w 64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4"/>
                  <a:gd name="T14" fmla="*/ 64 w 64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4">
                    <a:moveTo>
                      <a:pt x="64" y="64"/>
                    </a:moveTo>
                    <a:lnTo>
                      <a:pt x="30" y="0"/>
                    </a:lnTo>
                    <a:lnTo>
                      <a:pt x="0" y="64"/>
                    </a:lnTo>
                    <a:lnTo>
                      <a:pt x="64" y="64"/>
                    </a:lnTo>
                    <a:close/>
                  </a:path>
                </a:pathLst>
              </a:custGeom>
              <a:solidFill>
                <a:srgbClr val="0000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5279" name="Line 22"/>
            <p:cNvSpPr>
              <a:spLocks noChangeShapeType="1"/>
            </p:cNvSpPr>
            <p:nvPr/>
          </p:nvSpPr>
          <p:spPr bwMode="auto">
            <a:xfrm flipV="1">
              <a:off x="3446" y="436"/>
              <a:ext cx="1530" cy="1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5280" name="Line 23"/>
            <p:cNvSpPr>
              <a:spLocks noChangeShapeType="1"/>
            </p:cNvSpPr>
            <p:nvPr/>
          </p:nvSpPr>
          <p:spPr bwMode="auto">
            <a:xfrm>
              <a:off x="3446" y="436"/>
              <a:ext cx="1469" cy="15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5281" name="Freeform 24"/>
            <p:cNvSpPr>
              <a:spLocks/>
            </p:cNvSpPr>
            <p:nvPr/>
          </p:nvSpPr>
          <p:spPr bwMode="auto">
            <a:xfrm>
              <a:off x="3442" y="360"/>
              <a:ext cx="680" cy="1569"/>
            </a:xfrm>
            <a:custGeom>
              <a:avLst/>
              <a:gdLst>
                <a:gd name="T0" fmla="*/ 0 w 680"/>
                <a:gd name="T1" fmla="*/ 1569 h 1569"/>
                <a:gd name="T2" fmla="*/ 680 w 680"/>
                <a:gd name="T3" fmla="*/ 0 h 1569"/>
                <a:gd name="T4" fmla="*/ 0 60000 65536"/>
                <a:gd name="T5" fmla="*/ 0 60000 65536"/>
                <a:gd name="T6" fmla="*/ 0 w 680"/>
                <a:gd name="T7" fmla="*/ 0 h 1569"/>
                <a:gd name="T8" fmla="*/ 680 w 680"/>
                <a:gd name="T9" fmla="*/ 1569 h 15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80" h="1569">
                  <a:moveTo>
                    <a:pt x="0" y="1569"/>
                  </a:moveTo>
                  <a:lnTo>
                    <a:pt x="680" y="0"/>
                  </a:lnTo>
                </a:path>
              </a:pathLst>
            </a:custGeom>
            <a:noFill/>
            <a:ln w="12700">
              <a:solidFill>
                <a:srgbClr val="CC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5282" name="Text Box 25"/>
            <p:cNvSpPr txBox="1">
              <a:spLocks noChangeArrowheads="1"/>
            </p:cNvSpPr>
            <p:nvPr/>
          </p:nvSpPr>
          <p:spPr bwMode="auto">
            <a:xfrm>
              <a:off x="3090" y="1896"/>
              <a:ext cx="26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charset="0"/>
                </a:rPr>
                <a:t>efficiency: distributed linear rule</a:t>
              </a:r>
            </a:p>
          </p:txBody>
        </p:sp>
        <p:sp>
          <p:nvSpPr>
            <p:cNvPr id="95283" name="Oval 26"/>
            <p:cNvSpPr>
              <a:spLocks noChangeArrowheads="1"/>
            </p:cNvSpPr>
            <p:nvPr/>
          </p:nvSpPr>
          <p:spPr bwMode="auto">
            <a:xfrm flipH="1">
              <a:off x="3952" y="696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95284" name="Freeform 27"/>
            <p:cNvSpPr>
              <a:spLocks/>
            </p:cNvSpPr>
            <p:nvPr/>
          </p:nvSpPr>
          <p:spPr bwMode="auto">
            <a:xfrm>
              <a:off x="3435" y="708"/>
              <a:ext cx="535" cy="1229"/>
            </a:xfrm>
            <a:custGeom>
              <a:avLst/>
              <a:gdLst>
                <a:gd name="T0" fmla="*/ 535 w 535"/>
                <a:gd name="T1" fmla="*/ 0 h 1229"/>
                <a:gd name="T2" fmla="*/ 0 w 535"/>
                <a:gd name="T3" fmla="*/ 499 h 1229"/>
                <a:gd name="T4" fmla="*/ 15 w 535"/>
                <a:gd name="T5" fmla="*/ 1229 h 1229"/>
                <a:gd name="T6" fmla="*/ 535 w 535"/>
                <a:gd name="T7" fmla="*/ 0 h 1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5"/>
                <a:gd name="T13" fmla="*/ 0 h 1229"/>
                <a:gd name="T14" fmla="*/ 535 w 535"/>
                <a:gd name="T15" fmla="*/ 1229 h 1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5" h="1229">
                  <a:moveTo>
                    <a:pt x="535" y="0"/>
                  </a:moveTo>
                  <a:lnTo>
                    <a:pt x="0" y="499"/>
                  </a:lnTo>
                  <a:lnTo>
                    <a:pt x="15" y="1229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chemeClr val="hlink">
                <a:alpha val="49019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5285" name="Text Box 28"/>
            <p:cNvSpPr txBox="1">
              <a:spLocks noChangeArrowheads="1"/>
            </p:cNvSpPr>
            <p:nvPr/>
          </p:nvSpPr>
          <p:spPr bwMode="auto">
            <a:xfrm>
              <a:off x="3772" y="408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  <a:latin typeface="Times New Roman" charset="0"/>
                </a:rPr>
                <a:t>x</a:t>
              </a:r>
              <a:r>
                <a:rPr lang="en-US" altLang="en-US" sz="2400" b="1" baseline="-25000">
                  <a:solidFill>
                    <a:srgbClr val="000000"/>
                  </a:solidFill>
                  <a:latin typeface="Times New Roman" charset="0"/>
                </a:rPr>
                <a:t>0</a:t>
              </a:r>
            </a:p>
          </p:txBody>
        </p: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5435600" y="3619500"/>
            <a:ext cx="2949575" cy="3124200"/>
            <a:chOff x="3424" y="2280"/>
            <a:chExt cx="1858" cy="1968"/>
          </a:xfrm>
        </p:grpSpPr>
        <p:sp>
          <p:nvSpPr>
            <p:cNvPr id="95262" name="Line 30"/>
            <p:cNvSpPr>
              <a:spLocks noChangeShapeType="1"/>
            </p:cNvSpPr>
            <p:nvPr/>
          </p:nvSpPr>
          <p:spPr bwMode="auto">
            <a:xfrm flipH="1">
              <a:off x="3447" y="2767"/>
              <a:ext cx="544" cy="120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5263" name="Line 31"/>
            <p:cNvSpPr>
              <a:spLocks noChangeShapeType="1"/>
            </p:cNvSpPr>
            <p:nvPr/>
          </p:nvSpPr>
          <p:spPr bwMode="auto">
            <a:xfrm flipV="1">
              <a:off x="3445" y="2376"/>
              <a:ext cx="1008" cy="86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95264" name="Group 32"/>
            <p:cNvGrpSpPr>
              <a:grpSpLocks/>
            </p:cNvGrpSpPr>
            <p:nvPr/>
          </p:nvGrpSpPr>
          <p:grpSpPr bwMode="auto">
            <a:xfrm>
              <a:off x="3446" y="3977"/>
              <a:ext cx="1836" cy="31"/>
              <a:chOff x="476" y="3583"/>
              <a:chExt cx="4640" cy="64"/>
            </a:xfrm>
          </p:grpSpPr>
          <p:sp>
            <p:nvSpPr>
              <p:cNvPr id="95275" name="Line 33"/>
              <p:cNvSpPr>
                <a:spLocks noChangeShapeType="1"/>
              </p:cNvSpPr>
              <p:nvPr/>
            </p:nvSpPr>
            <p:spPr bwMode="auto">
              <a:xfrm>
                <a:off x="476" y="3612"/>
                <a:ext cx="4587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76" name="Freeform 34"/>
              <p:cNvSpPr>
                <a:spLocks/>
              </p:cNvSpPr>
              <p:nvPr/>
            </p:nvSpPr>
            <p:spPr bwMode="auto">
              <a:xfrm>
                <a:off x="5052" y="3583"/>
                <a:ext cx="64" cy="64"/>
              </a:xfrm>
              <a:custGeom>
                <a:avLst/>
                <a:gdLst>
                  <a:gd name="T0" fmla="*/ 0 w 64"/>
                  <a:gd name="T1" fmla="*/ 64 h 64"/>
                  <a:gd name="T2" fmla="*/ 64 w 64"/>
                  <a:gd name="T3" fmla="*/ 35 h 64"/>
                  <a:gd name="T4" fmla="*/ 0 w 64"/>
                  <a:gd name="T5" fmla="*/ 0 h 64"/>
                  <a:gd name="T6" fmla="*/ 0 w 64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4"/>
                  <a:gd name="T14" fmla="*/ 64 w 64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4">
                    <a:moveTo>
                      <a:pt x="0" y="64"/>
                    </a:moveTo>
                    <a:lnTo>
                      <a:pt x="64" y="35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5265" name="Group 35"/>
            <p:cNvGrpSpPr>
              <a:grpSpLocks/>
            </p:cNvGrpSpPr>
            <p:nvPr/>
          </p:nvGrpSpPr>
          <p:grpSpPr bwMode="auto">
            <a:xfrm>
              <a:off x="3424" y="2280"/>
              <a:ext cx="52" cy="1704"/>
              <a:chOff x="446" y="1336"/>
              <a:chExt cx="64" cy="2276"/>
            </a:xfrm>
          </p:grpSpPr>
          <p:sp>
            <p:nvSpPr>
              <p:cNvPr id="95273" name="Line 36"/>
              <p:cNvSpPr>
                <a:spLocks noChangeShapeType="1"/>
              </p:cNvSpPr>
              <p:nvPr/>
            </p:nvSpPr>
            <p:spPr bwMode="auto">
              <a:xfrm flipV="1">
                <a:off x="476" y="1383"/>
                <a:ext cx="1" cy="222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74" name="Freeform 37"/>
              <p:cNvSpPr>
                <a:spLocks/>
              </p:cNvSpPr>
              <p:nvPr/>
            </p:nvSpPr>
            <p:spPr bwMode="auto">
              <a:xfrm>
                <a:off x="446" y="1336"/>
                <a:ext cx="64" cy="64"/>
              </a:xfrm>
              <a:custGeom>
                <a:avLst/>
                <a:gdLst>
                  <a:gd name="T0" fmla="*/ 64 w 64"/>
                  <a:gd name="T1" fmla="*/ 64 h 64"/>
                  <a:gd name="T2" fmla="*/ 30 w 64"/>
                  <a:gd name="T3" fmla="*/ 0 h 64"/>
                  <a:gd name="T4" fmla="*/ 0 w 64"/>
                  <a:gd name="T5" fmla="*/ 64 h 64"/>
                  <a:gd name="T6" fmla="*/ 64 w 64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4"/>
                  <a:gd name="T14" fmla="*/ 64 w 64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4">
                    <a:moveTo>
                      <a:pt x="64" y="64"/>
                    </a:moveTo>
                    <a:lnTo>
                      <a:pt x="30" y="0"/>
                    </a:lnTo>
                    <a:lnTo>
                      <a:pt x="0" y="64"/>
                    </a:lnTo>
                    <a:lnTo>
                      <a:pt x="64" y="64"/>
                    </a:lnTo>
                    <a:close/>
                  </a:path>
                </a:pathLst>
              </a:custGeom>
              <a:solidFill>
                <a:srgbClr val="0000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5266" name="Line 38"/>
            <p:cNvSpPr>
              <a:spLocks noChangeShapeType="1"/>
            </p:cNvSpPr>
            <p:nvPr/>
          </p:nvSpPr>
          <p:spPr bwMode="auto">
            <a:xfrm flipV="1">
              <a:off x="3446" y="2500"/>
              <a:ext cx="1530" cy="1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5267" name="Line 39"/>
            <p:cNvSpPr>
              <a:spLocks noChangeShapeType="1"/>
            </p:cNvSpPr>
            <p:nvPr/>
          </p:nvSpPr>
          <p:spPr bwMode="auto">
            <a:xfrm>
              <a:off x="3446" y="2500"/>
              <a:ext cx="1469" cy="15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5268" name="Line 40"/>
            <p:cNvSpPr>
              <a:spLocks noChangeShapeType="1"/>
            </p:cNvSpPr>
            <p:nvPr/>
          </p:nvSpPr>
          <p:spPr bwMode="auto">
            <a:xfrm flipV="1">
              <a:off x="3443" y="2431"/>
              <a:ext cx="714" cy="1536"/>
            </a:xfrm>
            <a:prstGeom prst="line">
              <a:avLst/>
            </a:prstGeom>
            <a:noFill/>
            <a:ln w="12700">
              <a:solidFill>
                <a:srgbClr val="CC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5269" name="Text Box 41"/>
            <p:cNvSpPr txBox="1">
              <a:spLocks noChangeArrowheads="1"/>
            </p:cNvSpPr>
            <p:nvPr/>
          </p:nvSpPr>
          <p:spPr bwMode="auto">
            <a:xfrm>
              <a:off x="3760" y="3960"/>
              <a:ext cx="10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charset="0"/>
                  <a:ea typeface="宋体" charset="-122"/>
                </a:rPr>
                <a:t>intersection</a:t>
              </a: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95270" name="Oval 42"/>
            <p:cNvSpPr>
              <a:spLocks noChangeArrowheads="1"/>
            </p:cNvSpPr>
            <p:nvPr/>
          </p:nvSpPr>
          <p:spPr bwMode="auto">
            <a:xfrm flipH="1">
              <a:off x="3952" y="2760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95271" name="Line 43"/>
            <p:cNvSpPr>
              <a:spLocks noChangeShapeType="1"/>
            </p:cNvSpPr>
            <p:nvPr/>
          </p:nvSpPr>
          <p:spPr bwMode="auto">
            <a:xfrm flipV="1">
              <a:off x="3452" y="3123"/>
              <a:ext cx="1824" cy="864"/>
            </a:xfrm>
            <a:prstGeom prst="line">
              <a:avLst/>
            </a:prstGeom>
            <a:noFill/>
            <a:ln w="3175">
              <a:solidFill>
                <a:srgbClr val="CC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5272" name="Text Box 44"/>
            <p:cNvSpPr txBox="1">
              <a:spLocks noChangeArrowheads="1"/>
            </p:cNvSpPr>
            <p:nvPr/>
          </p:nvSpPr>
          <p:spPr bwMode="auto">
            <a:xfrm>
              <a:off x="3712" y="2472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  <a:latin typeface="Times New Roman" charset="0"/>
                </a:rPr>
                <a:t>x</a:t>
              </a:r>
              <a:r>
                <a:rPr lang="en-US" altLang="en-US" sz="2400" b="1" baseline="-25000">
                  <a:solidFill>
                    <a:srgbClr val="000000"/>
                  </a:solidFill>
                  <a:latin typeface="Times New Roman" charset="0"/>
                </a:rPr>
                <a:t>0</a:t>
              </a:r>
            </a:p>
          </p:txBody>
        </p:sp>
      </p:grpSp>
      <p:sp>
        <p:nvSpPr>
          <p:cNvPr id="95245" name="Text Box 45"/>
          <p:cNvSpPr txBox="1">
            <a:spLocks noChangeArrowheads="1"/>
          </p:cNvSpPr>
          <p:nvPr/>
        </p:nvSpPr>
        <p:spPr bwMode="auto">
          <a:xfrm>
            <a:off x="3748088" y="228600"/>
            <a:ext cx="155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u="sng">
                <a:solidFill>
                  <a:srgbClr val="000000"/>
                </a:solidFill>
                <a:latin typeface="Times New Roman" charset="0"/>
                <a:ea typeface="宋体" charset="-122"/>
              </a:rPr>
              <a:t>congestion</a:t>
            </a:r>
            <a:endParaRPr lang="en-US" altLang="en-US" sz="2400" b="1" u="sng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10" name="Group 46"/>
          <p:cNvGrpSpPr>
            <a:grpSpLocks/>
          </p:cNvGrpSpPr>
          <p:nvPr/>
        </p:nvGrpSpPr>
        <p:grpSpPr bwMode="auto">
          <a:xfrm>
            <a:off x="990600" y="3543300"/>
            <a:ext cx="2971800" cy="3200400"/>
            <a:chOff x="624" y="2232"/>
            <a:chExt cx="1872" cy="2016"/>
          </a:xfrm>
        </p:grpSpPr>
        <p:grpSp>
          <p:nvGrpSpPr>
            <p:cNvPr id="95248" name="Group 47"/>
            <p:cNvGrpSpPr>
              <a:grpSpLocks/>
            </p:cNvGrpSpPr>
            <p:nvPr/>
          </p:nvGrpSpPr>
          <p:grpSpPr bwMode="auto">
            <a:xfrm>
              <a:off x="646" y="3977"/>
              <a:ext cx="1836" cy="31"/>
              <a:chOff x="476" y="3583"/>
              <a:chExt cx="4640" cy="64"/>
            </a:xfrm>
          </p:grpSpPr>
          <p:sp>
            <p:nvSpPr>
              <p:cNvPr id="95260" name="Line 48"/>
              <p:cNvSpPr>
                <a:spLocks noChangeShapeType="1"/>
              </p:cNvSpPr>
              <p:nvPr/>
            </p:nvSpPr>
            <p:spPr bwMode="auto">
              <a:xfrm>
                <a:off x="476" y="3612"/>
                <a:ext cx="4587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61" name="Freeform 49"/>
              <p:cNvSpPr>
                <a:spLocks/>
              </p:cNvSpPr>
              <p:nvPr/>
            </p:nvSpPr>
            <p:spPr bwMode="auto">
              <a:xfrm>
                <a:off x="5052" y="3583"/>
                <a:ext cx="64" cy="64"/>
              </a:xfrm>
              <a:custGeom>
                <a:avLst/>
                <a:gdLst>
                  <a:gd name="T0" fmla="*/ 0 w 64"/>
                  <a:gd name="T1" fmla="*/ 64 h 64"/>
                  <a:gd name="T2" fmla="*/ 64 w 64"/>
                  <a:gd name="T3" fmla="*/ 35 h 64"/>
                  <a:gd name="T4" fmla="*/ 0 w 64"/>
                  <a:gd name="T5" fmla="*/ 0 h 64"/>
                  <a:gd name="T6" fmla="*/ 0 w 64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4"/>
                  <a:gd name="T14" fmla="*/ 64 w 64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4">
                    <a:moveTo>
                      <a:pt x="0" y="64"/>
                    </a:moveTo>
                    <a:lnTo>
                      <a:pt x="64" y="35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5249" name="Group 50"/>
            <p:cNvGrpSpPr>
              <a:grpSpLocks/>
            </p:cNvGrpSpPr>
            <p:nvPr/>
          </p:nvGrpSpPr>
          <p:grpSpPr bwMode="auto">
            <a:xfrm>
              <a:off x="624" y="2280"/>
              <a:ext cx="52" cy="1704"/>
              <a:chOff x="446" y="1336"/>
              <a:chExt cx="64" cy="2276"/>
            </a:xfrm>
          </p:grpSpPr>
          <p:sp>
            <p:nvSpPr>
              <p:cNvPr id="95258" name="Line 51"/>
              <p:cNvSpPr>
                <a:spLocks noChangeShapeType="1"/>
              </p:cNvSpPr>
              <p:nvPr/>
            </p:nvSpPr>
            <p:spPr bwMode="auto">
              <a:xfrm flipV="1">
                <a:off x="476" y="1383"/>
                <a:ext cx="1" cy="222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59" name="Freeform 52"/>
              <p:cNvSpPr>
                <a:spLocks/>
              </p:cNvSpPr>
              <p:nvPr/>
            </p:nvSpPr>
            <p:spPr bwMode="auto">
              <a:xfrm>
                <a:off x="446" y="1336"/>
                <a:ext cx="64" cy="64"/>
              </a:xfrm>
              <a:custGeom>
                <a:avLst/>
                <a:gdLst>
                  <a:gd name="T0" fmla="*/ 64 w 64"/>
                  <a:gd name="T1" fmla="*/ 64 h 64"/>
                  <a:gd name="T2" fmla="*/ 30 w 64"/>
                  <a:gd name="T3" fmla="*/ 0 h 64"/>
                  <a:gd name="T4" fmla="*/ 0 w 64"/>
                  <a:gd name="T5" fmla="*/ 64 h 64"/>
                  <a:gd name="T6" fmla="*/ 64 w 64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4"/>
                  <a:gd name="T14" fmla="*/ 64 w 64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4">
                    <a:moveTo>
                      <a:pt x="64" y="64"/>
                    </a:moveTo>
                    <a:lnTo>
                      <a:pt x="30" y="0"/>
                    </a:lnTo>
                    <a:lnTo>
                      <a:pt x="0" y="64"/>
                    </a:lnTo>
                    <a:lnTo>
                      <a:pt x="64" y="64"/>
                    </a:lnTo>
                    <a:close/>
                  </a:path>
                </a:pathLst>
              </a:custGeom>
              <a:solidFill>
                <a:srgbClr val="0000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5250" name="Line 53"/>
            <p:cNvSpPr>
              <a:spLocks noChangeShapeType="1"/>
            </p:cNvSpPr>
            <p:nvPr/>
          </p:nvSpPr>
          <p:spPr bwMode="auto">
            <a:xfrm flipV="1">
              <a:off x="646" y="2500"/>
              <a:ext cx="1530" cy="1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5251" name="Line 54"/>
            <p:cNvSpPr>
              <a:spLocks noChangeShapeType="1"/>
            </p:cNvSpPr>
            <p:nvPr/>
          </p:nvSpPr>
          <p:spPr bwMode="auto">
            <a:xfrm>
              <a:off x="646" y="2500"/>
              <a:ext cx="1469" cy="15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5252" name="Line 55"/>
            <p:cNvSpPr>
              <a:spLocks noChangeShapeType="1"/>
            </p:cNvSpPr>
            <p:nvPr/>
          </p:nvSpPr>
          <p:spPr bwMode="auto">
            <a:xfrm flipV="1">
              <a:off x="672" y="2232"/>
              <a:ext cx="672" cy="1776"/>
            </a:xfrm>
            <a:prstGeom prst="line">
              <a:avLst/>
            </a:prstGeom>
            <a:noFill/>
            <a:ln w="12700">
              <a:solidFill>
                <a:srgbClr val="CC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5253" name="Text Box 56"/>
            <p:cNvSpPr txBox="1">
              <a:spLocks noChangeArrowheads="1"/>
            </p:cNvSpPr>
            <p:nvPr/>
          </p:nvSpPr>
          <p:spPr bwMode="auto">
            <a:xfrm>
              <a:off x="1178" y="3960"/>
              <a:ext cx="7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charset="0"/>
                </a:rPr>
                <a:t>fairness</a:t>
              </a:r>
            </a:p>
          </p:txBody>
        </p:sp>
        <p:sp>
          <p:nvSpPr>
            <p:cNvPr id="95254" name="Line 57"/>
            <p:cNvSpPr>
              <a:spLocks noChangeShapeType="1"/>
            </p:cNvSpPr>
            <p:nvPr/>
          </p:nvSpPr>
          <p:spPr bwMode="auto">
            <a:xfrm flipV="1">
              <a:off x="672" y="3096"/>
              <a:ext cx="1824" cy="864"/>
            </a:xfrm>
            <a:prstGeom prst="line">
              <a:avLst/>
            </a:prstGeom>
            <a:noFill/>
            <a:ln w="12700">
              <a:solidFill>
                <a:srgbClr val="CC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5255" name="Freeform 58"/>
            <p:cNvSpPr>
              <a:spLocks/>
            </p:cNvSpPr>
            <p:nvPr/>
          </p:nvSpPr>
          <p:spPr bwMode="auto">
            <a:xfrm>
              <a:off x="693" y="2399"/>
              <a:ext cx="1536" cy="1554"/>
            </a:xfrm>
            <a:custGeom>
              <a:avLst/>
              <a:gdLst>
                <a:gd name="T0" fmla="*/ 603 w 1536"/>
                <a:gd name="T1" fmla="*/ 0 h 1554"/>
                <a:gd name="T2" fmla="*/ 0 w 1536"/>
                <a:gd name="T3" fmla="*/ 1554 h 1554"/>
                <a:gd name="T4" fmla="*/ 1536 w 1536"/>
                <a:gd name="T5" fmla="*/ 834 h 1554"/>
                <a:gd name="T6" fmla="*/ 624 w 1536"/>
                <a:gd name="T7" fmla="*/ 18 h 15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6"/>
                <a:gd name="T13" fmla="*/ 0 h 1554"/>
                <a:gd name="T14" fmla="*/ 1536 w 1536"/>
                <a:gd name="T15" fmla="*/ 1554 h 15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6" h="1554">
                  <a:moveTo>
                    <a:pt x="603" y="0"/>
                  </a:moveTo>
                  <a:lnTo>
                    <a:pt x="0" y="1554"/>
                  </a:lnTo>
                  <a:lnTo>
                    <a:pt x="1536" y="834"/>
                  </a:lnTo>
                  <a:lnTo>
                    <a:pt x="624" y="18"/>
                  </a:lnTo>
                </a:path>
              </a:pathLst>
            </a:custGeom>
            <a:solidFill>
              <a:srgbClr val="FFFF00">
                <a:alpha val="52156"/>
              </a:srgb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5256" name="Text Box 59"/>
            <p:cNvSpPr txBox="1">
              <a:spLocks noChangeArrowheads="1"/>
            </p:cNvSpPr>
            <p:nvPr/>
          </p:nvSpPr>
          <p:spPr bwMode="auto">
            <a:xfrm>
              <a:off x="924" y="2472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  <a:latin typeface="Times New Roman" charset="0"/>
                </a:rPr>
                <a:t>x</a:t>
              </a:r>
              <a:r>
                <a:rPr lang="en-US" altLang="en-US" sz="2400" b="1" baseline="-25000">
                  <a:solidFill>
                    <a:srgbClr val="000000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95257" name="Oval 60"/>
            <p:cNvSpPr>
              <a:spLocks noChangeArrowheads="1"/>
            </p:cNvSpPr>
            <p:nvPr/>
          </p:nvSpPr>
          <p:spPr bwMode="auto">
            <a:xfrm flipH="1">
              <a:off x="1138" y="2704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aphicFrame>
        <p:nvGraphicFramePr>
          <p:cNvPr id="95247" name="Object 2"/>
          <p:cNvGraphicFramePr>
            <a:graphicFrameLocks noChangeAspect="1"/>
          </p:cNvGraphicFramePr>
          <p:nvPr/>
        </p:nvGraphicFramePr>
        <p:xfrm>
          <a:off x="5599113" y="0"/>
          <a:ext cx="3544887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16" name="Equation" r:id="rId4" imgW="2717800" imgH="482600" progId="Equation.3">
                  <p:embed/>
                </p:oleObj>
              </mc:Choice>
              <mc:Fallback>
                <p:oleObj name="Equation" r:id="rId4" imgW="2717800" imgH="482600" progId="Equation.3">
                  <p:embed/>
                  <p:pic>
                    <p:nvPicPr>
                      <p:cNvPr id="9524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9113" y="0"/>
                        <a:ext cx="3544887" cy="6365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6F1F868-059A-BA44-8790-41120353CB99}"/>
              </a:ext>
            </a:extLst>
          </p:cNvPr>
          <p:cNvSpPr txBox="1"/>
          <p:nvPr/>
        </p:nvSpPr>
        <p:spPr>
          <a:xfrm>
            <a:off x="6995319" y="3529918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b=1</a:t>
            </a:r>
            <a:endParaRPr lang="en-US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E135B07-868B-F547-B531-87081AC15522}"/>
              </a:ext>
            </a:extLst>
          </p:cNvPr>
          <p:cNvSpPr txBox="1"/>
          <p:nvPr/>
        </p:nvSpPr>
        <p:spPr>
          <a:xfrm>
            <a:off x="6200774" y="3459422"/>
            <a:ext cx="885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a=0</a:t>
            </a:r>
            <a:endParaRPr lang="en-US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02EFF50-C856-0E4E-9143-1E76EE9E8C2B}"/>
              </a:ext>
            </a:extLst>
          </p:cNvPr>
          <p:cNvSpPr txBox="1"/>
          <p:nvPr/>
        </p:nvSpPr>
        <p:spPr>
          <a:xfrm>
            <a:off x="4918220" y="1962031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b=1</a:t>
            </a:r>
            <a:endParaRPr lang="en-US" sz="2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3F05643-AAF6-CC47-925F-09E08FF73EEE}"/>
              </a:ext>
            </a:extLst>
          </p:cNvPr>
          <p:cNvSpPr txBox="1"/>
          <p:nvPr/>
        </p:nvSpPr>
        <p:spPr>
          <a:xfrm>
            <a:off x="6446606" y="607923"/>
            <a:ext cx="885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a=0</a:t>
            </a: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5E728C-476F-AC47-A9DB-2459090A59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75802E-658D-BD4C-8FD8-2A032DC3E1CD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558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65" grpId="0" animBg="1"/>
      <p:bldP spid="2" grpId="0"/>
      <p:bldP spid="65" grpId="0"/>
      <p:bldP spid="66" grpId="0"/>
      <p:bldP spid="6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charset="-122"/>
              </a:rPr>
              <a:t>Implication: Congestion (overload) Case</a:t>
            </a:r>
            <a:endParaRPr lang="en-US" altLang="en-US" sz="3200">
              <a:ea typeface="ＭＳ Ｐゴシック" charset="-128"/>
            </a:endParaRP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In order to get closer to efficiency and fairness after each update, decreasing of rate must be </a:t>
            </a:r>
            <a:r>
              <a:rPr lang="en-US" altLang="zh-CN" dirty="0">
                <a:solidFill>
                  <a:srgbClr val="C00000"/>
                </a:solidFill>
                <a:ea typeface="宋体" charset="-122"/>
              </a:rPr>
              <a:t>multiplicative decrease </a:t>
            </a:r>
            <a:r>
              <a:rPr lang="en-US" altLang="zh-CN" dirty="0">
                <a:ea typeface="宋体" charset="-122"/>
              </a:rPr>
              <a:t>(MD)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 err="1">
                <a:ea typeface="宋体" charset="-122"/>
              </a:rPr>
              <a:t>a</a:t>
            </a:r>
            <a:r>
              <a:rPr lang="en-US" altLang="zh-CN" baseline="-25000" dirty="0" err="1">
                <a:ea typeface="宋体" charset="-122"/>
              </a:rPr>
              <a:t>D</a:t>
            </a:r>
            <a:r>
              <a:rPr lang="en-US" altLang="zh-CN" dirty="0">
                <a:ea typeface="宋体" charset="-122"/>
              </a:rPr>
              <a:t> = 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 err="1">
                <a:ea typeface="宋体" charset="-122"/>
              </a:rPr>
              <a:t>b</a:t>
            </a:r>
            <a:r>
              <a:rPr lang="en-US" altLang="zh-CN" baseline="-25000" dirty="0" err="1">
                <a:ea typeface="宋体" charset="-122"/>
              </a:rPr>
              <a:t>D</a:t>
            </a:r>
            <a:r>
              <a:rPr lang="en-US" altLang="zh-CN" dirty="0">
                <a:ea typeface="宋体" charset="-122"/>
              </a:rPr>
              <a:t> &lt; 1</a:t>
            </a:r>
            <a:endParaRPr lang="en-US" altLang="en-US" dirty="0">
              <a:ea typeface="ＭＳ Ｐゴシック" charset="-128"/>
            </a:endParaRPr>
          </a:p>
        </p:txBody>
      </p:sp>
      <p:graphicFrame>
        <p:nvGraphicFramePr>
          <p:cNvPr id="97284" name="Object 2"/>
          <p:cNvGraphicFramePr>
            <a:graphicFrameLocks noChangeAspect="1"/>
          </p:cNvGraphicFramePr>
          <p:nvPr/>
        </p:nvGraphicFramePr>
        <p:xfrm>
          <a:off x="1411288" y="4168775"/>
          <a:ext cx="6610350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140" name="Equation" r:id="rId4" imgW="2628900" imgH="482600" progId="Equation.3">
                  <p:embed/>
                </p:oleObj>
              </mc:Choice>
              <mc:Fallback>
                <p:oleObj name="Equation" r:id="rId4" imgW="2628900" imgH="482600" progId="Equation.3">
                  <p:embed/>
                  <p:pic>
                    <p:nvPicPr>
                      <p:cNvPr id="9728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1288" y="4168775"/>
                        <a:ext cx="6610350" cy="12287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47A281-133F-BA4D-A83A-38C5AA5AAA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CC442E-A3EF-3540-9151-FED5573EA0F3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04776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498975" y="381000"/>
            <a:ext cx="4264025" cy="3200400"/>
            <a:chOff x="2834" y="240"/>
            <a:chExt cx="2686" cy="2016"/>
          </a:xfrm>
        </p:grpSpPr>
        <p:grpSp>
          <p:nvGrpSpPr>
            <p:cNvPr id="99376" name="Group 3"/>
            <p:cNvGrpSpPr>
              <a:grpSpLocks/>
            </p:cNvGrpSpPr>
            <p:nvPr/>
          </p:nvGrpSpPr>
          <p:grpSpPr bwMode="auto">
            <a:xfrm>
              <a:off x="3238" y="1937"/>
              <a:ext cx="1836" cy="31"/>
              <a:chOff x="476" y="3583"/>
              <a:chExt cx="4640" cy="64"/>
            </a:xfrm>
          </p:grpSpPr>
          <p:sp>
            <p:nvSpPr>
              <p:cNvPr id="99388" name="Line 4"/>
              <p:cNvSpPr>
                <a:spLocks noChangeShapeType="1"/>
              </p:cNvSpPr>
              <p:nvPr/>
            </p:nvSpPr>
            <p:spPr bwMode="auto">
              <a:xfrm>
                <a:off x="476" y="3612"/>
                <a:ext cx="4587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89" name="Freeform 5"/>
              <p:cNvSpPr>
                <a:spLocks/>
              </p:cNvSpPr>
              <p:nvPr/>
            </p:nvSpPr>
            <p:spPr bwMode="auto">
              <a:xfrm>
                <a:off x="5052" y="3583"/>
                <a:ext cx="64" cy="64"/>
              </a:xfrm>
              <a:custGeom>
                <a:avLst/>
                <a:gdLst>
                  <a:gd name="T0" fmla="*/ 0 w 64"/>
                  <a:gd name="T1" fmla="*/ 64 h 64"/>
                  <a:gd name="T2" fmla="*/ 64 w 64"/>
                  <a:gd name="T3" fmla="*/ 35 h 64"/>
                  <a:gd name="T4" fmla="*/ 0 w 64"/>
                  <a:gd name="T5" fmla="*/ 0 h 64"/>
                  <a:gd name="T6" fmla="*/ 0 w 64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4"/>
                  <a:gd name="T14" fmla="*/ 64 w 64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4">
                    <a:moveTo>
                      <a:pt x="0" y="64"/>
                    </a:moveTo>
                    <a:lnTo>
                      <a:pt x="64" y="35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9377" name="Group 6"/>
            <p:cNvGrpSpPr>
              <a:grpSpLocks/>
            </p:cNvGrpSpPr>
            <p:nvPr/>
          </p:nvGrpSpPr>
          <p:grpSpPr bwMode="auto">
            <a:xfrm>
              <a:off x="3216" y="240"/>
              <a:ext cx="52" cy="1704"/>
              <a:chOff x="446" y="1336"/>
              <a:chExt cx="64" cy="2276"/>
            </a:xfrm>
          </p:grpSpPr>
          <p:sp>
            <p:nvSpPr>
              <p:cNvPr id="99386" name="Line 7"/>
              <p:cNvSpPr>
                <a:spLocks noChangeShapeType="1"/>
              </p:cNvSpPr>
              <p:nvPr/>
            </p:nvSpPr>
            <p:spPr bwMode="auto">
              <a:xfrm flipV="1">
                <a:off x="476" y="1383"/>
                <a:ext cx="1" cy="222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87" name="Freeform 8"/>
              <p:cNvSpPr>
                <a:spLocks/>
              </p:cNvSpPr>
              <p:nvPr/>
            </p:nvSpPr>
            <p:spPr bwMode="auto">
              <a:xfrm>
                <a:off x="446" y="1336"/>
                <a:ext cx="64" cy="64"/>
              </a:xfrm>
              <a:custGeom>
                <a:avLst/>
                <a:gdLst>
                  <a:gd name="T0" fmla="*/ 64 w 64"/>
                  <a:gd name="T1" fmla="*/ 64 h 64"/>
                  <a:gd name="T2" fmla="*/ 30 w 64"/>
                  <a:gd name="T3" fmla="*/ 0 h 64"/>
                  <a:gd name="T4" fmla="*/ 0 w 64"/>
                  <a:gd name="T5" fmla="*/ 64 h 64"/>
                  <a:gd name="T6" fmla="*/ 64 w 64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4"/>
                  <a:gd name="T14" fmla="*/ 64 w 64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4">
                    <a:moveTo>
                      <a:pt x="64" y="64"/>
                    </a:moveTo>
                    <a:lnTo>
                      <a:pt x="30" y="0"/>
                    </a:lnTo>
                    <a:lnTo>
                      <a:pt x="0" y="64"/>
                    </a:lnTo>
                    <a:lnTo>
                      <a:pt x="64" y="64"/>
                    </a:lnTo>
                    <a:close/>
                  </a:path>
                </a:pathLst>
              </a:custGeom>
              <a:solidFill>
                <a:srgbClr val="0000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9378" name="Line 9"/>
            <p:cNvSpPr>
              <a:spLocks noChangeShapeType="1"/>
            </p:cNvSpPr>
            <p:nvPr/>
          </p:nvSpPr>
          <p:spPr bwMode="auto">
            <a:xfrm flipV="1">
              <a:off x="3238" y="460"/>
              <a:ext cx="1530" cy="1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9379" name="Line 10"/>
            <p:cNvSpPr>
              <a:spLocks noChangeShapeType="1"/>
            </p:cNvSpPr>
            <p:nvPr/>
          </p:nvSpPr>
          <p:spPr bwMode="auto">
            <a:xfrm>
              <a:off x="3238" y="460"/>
              <a:ext cx="1469" cy="15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9380" name="Line 11"/>
            <p:cNvSpPr>
              <a:spLocks noChangeShapeType="1"/>
            </p:cNvSpPr>
            <p:nvPr/>
          </p:nvSpPr>
          <p:spPr bwMode="auto">
            <a:xfrm flipV="1">
              <a:off x="3264" y="1248"/>
              <a:ext cx="2256" cy="672"/>
            </a:xfrm>
            <a:prstGeom prst="line">
              <a:avLst/>
            </a:prstGeom>
            <a:noFill/>
            <a:ln w="12700">
              <a:solidFill>
                <a:srgbClr val="CC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9381" name="Line 12"/>
            <p:cNvSpPr>
              <a:spLocks noChangeShapeType="1"/>
            </p:cNvSpPr>
            <p:nvPr/>
          </p:nvSpPr>
          <p:spPr bwMode="auto">
            <a:xfrm flipV="1">
              <a:off x="3840" y="864"/>
              <a:ext cx="1152" cy="110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9382" name="Text Box 13"/>
            <p:cNvSpPr txBox="1">
              <a:spLocks noChangeArrowheads="1"/>
            </p:cNvSpPr>
            <p:nvPr/>
          </p:nvSpPr>
          <p:spPr bwMode="auto">
            <a:xfrm>
              <a:off x="2834" y="1968"/>
              <a:ext cx="26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charset="0"/>
                </a:rPr>
                <a:t>efficiency: distributed linear rule</a:t>
              </a:r>
            </a:p>
          </p:txBody>
        </p:sp>
        <p:sp>
          <p:nvSpPr>
            <p:cNvPr id="99383" name="Oval 14"/>
            <p:cNvSpPr>
              <a:spLocks noChangeArrowheads="1"/>
            </p:cNvSpPr>
            <p:nvPr/>
          </p:nvSpPr>
          <p:spPr bwMode="auto">
            <a:xfrm flipH="1">
              <a:off x="4128" y="163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99384" name="Freeform 15"/>
            <p:cNvSpPr>
              <a:spLocks/>
            </p:cNvSpPr>
            <p:nvPr/>
          </p:nvSpPr>
          <p:spPr bwMode="auto">
            <a:xfrm>
              <a:off x="4128" y="1056"/>
              <a:ext cx="1056" cy="624"/>
            </a:xfrm>
            <a:custGeom>
              <a:avLst/>
              <a:gdLst>
                <a:gd name="T0" fmla="*/ 672 w 1056"/>
                <a:gd name="T1" fmla="*/ 0 h 624"/>
                <a:gd name="T2" fmla="*/ 0 w 1056"/>
                <a:gd name="T3" fmla="*/ 624 h 624"/>
                <a:gd name="T4" fmla="*/ 1056 w 1056"/>
                <a:gd name="T5" fmla="*/ 288 h 624"/>
                <a:gd name="T6" fmla="*/ 672 w 1056"/>
                <a:gd name="T7" fmla="*/ 0 h 6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6"/>
                <a:gd name="T13" fmla="*/ 0 h 624"/>
                <a:gd name="T14" fmla="*/ 1056 w 1056"/>
                <a:gd name="T15" fmla="*/ 624 h 6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6" h="624">
                  <a:moveTo>
                    <a:pt x="672" y="0"/>
                  </a:moveTo>
                  <a:lnTo>
                    <a:pt x="0" y="624"/>
                  </a:lnTo>
                  <a:lnTo>
                    <a:pt x="1056" y="288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chemeClr val="hlink">
                <a:alpha val="52156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9385" name="Text Box 16"/>
            <p:cNvSpPr txBox="1">
              <a:spLocks noChangeArrowheads="1"/>
            </p:cNvSpPr>
            <p:nvPr/>
          </p:nvSpPr>
          <p:spPr bwMode="auto">
            <a:xfrm>
              <a:off x="4080" y="1584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  <a:latin typeface="Times New Roman" charset="0"/>
                </a:rPr>
                <a:t>x</a:t>
              </a:r>
              <a:r>
                <a:rPr lang="en-US" altLang="en-US" sz="2400" b="1" baseline="-25000">
                  <a:solidFill>
                    <a:srgbClr val="000000"/>
                  </a:solidFill>
                  <a:latin typeface="Times New Roman" charset="0"/>
                </a:rPr>
                <a:t>0</a:t>
              </a:r>
            </a:p>
          </p:txBody>
        </p:sp>
      </p:grpSp>
      <p:sp>
        <p:nvSpPr>
          <p:cNvPr id="99331" name="Rectangle 17"/>
          <p:cNvSpPr>
            <a:spLocks noChangeArrowheads="1"/>
          </p:cNvSpPr>
          <p:nvPr/>
        </p:nvSpPr>
        <p:spPr bwMode="auto">
          <a:xfrm>
            <a:off x="3540125" y="0"/>
            <a:ext cx="197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u="sng">
                <a:solidFill>
                  <a:srgbClr val="000000"/>
                </a:solidFill>
                <a:latin typeface="Times New Roman" charset="0"/>
                <a:ea typeface="宋体" charset="-122"/>
              </a:rPr>
              <a:t>no-congestion</a:t>
            </a:r>
            <a:endParaRPr lang="en-US" altLang="en-US" sz="2400" b="1" u="sng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99332" name="Group 18"/>
          <p:cNvGrpSpPr>
            <a:grpSpLocks/>
          </p:cNvGrpSpPr>
          <p:nvPr/>
        </p:nvGrpSpPr>
        <p:grpSpPr bwMode="auto">
          <a:xfrm>
            <a:off x="971550" y="3074988"/>
            <a:ext cx="2914650" cy="49212"/>
            <a:chOff x="476" y="3583"/>
            <a:chExt cx="4640" cy="64"/>
          </a:xfrm>
        </p:grpSpPr>
        <p:sp>
          <p:nvSpPr>
            <p:cNvPr id="99374" name="Line 19"/>
            <p:cNvSpPr>
              <a:spLocks noChangeShapeType="1"/>
            </p:cNvSpPr>
            <p:nvPr/>
          </p:nvSpPr>
          <p:spPr bwMode="auto">
            <a:xfrm>
              <a:off x="476" y="3612"/>
              <a:ext cx="4587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75" name="Freeform 20"/>
            <p:cNvSpPr>
              <a:spLocks/>
            </p:cNvSpPr>
            <p:nvPr/>
          </p:nvSpPr>
          <p:spPr bwMode="auto">
            <a:xfrm>
              <a:off x="5052" y="3583"/>
              <a:ext cx="64" cy="64"/>
            </a:xfrm>
            <a:custGeom>
              <a:avLst/>
              <a:gdLst>
                <a:gd name="T0" fmla="*/ 0 w 64"/>
                <a:gd name="T1" fmla="*/ 64 h 64"/>
                <a:gd name="T2" fmla="*/ 64 w 64"/>
                <a:gd name="T3" fmla="*/ 35 h 64"/>
                <a:gd name="T4" fmla="*/ 0 w 64"/>
                <a:gd name="T5" fmla="*/ 0 h 64"/>
                <a:gd name="T6" fmla="*/ 0 w 64"/>
                <a:gd name="T7" fmla="*/ 64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64"/>
                <a:gd name="T14" fmla="*/ 64 w 64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64">
                  <a:moveTo>
                    <a:pt x="0" y="64"/>
                  </a:moveTo>
                  <a:lnTo>
                    <a:pt x="64" y="35"/>
                  </a:lnTo>
                  <a:lnTo>
                    <a:pt x="0" y="0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9333" name="Group 21"/>
          <p:cNvGrpSpPr>
            <a:grpSpLocks/>
          </p:cNvGrpSpPr>
          <p:nvPr/>
        </p:nvGrpSpPr>
        <p:grpSpPr bwMode="auto">
          <a:xfrm>
            <a:off x="936625" y="381000"/>
            <a:ext cx="82550" cy="2705100"/>
            <a:chOff x="446" y="1336"/>
            <a:chExt cx="64" cy="2276"/>
          </a:xfrm>
        </p:grpSpPr>
        <p:sp>
          <p:nvSpPr>
            <p:cNvPr id="99372" name="Line 22"/>
            <p:cNvSpPr>
              <a:spLocks noChangeShapeType="1"/>
            </p:cNvSpPr>
            <p:nvPr/>
          </p:nvSpPr>
          <p:spPr bwMode="auto">
            <a:xfrm flipV="1">
              <a:off x="476" y="1383"/>
              <a:ext cx="1" cy="222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73" name="Freeform 23"/>
            <p:cNvSpPr>
              <a:spLocks/>
            </p:cNvSpPr>
            <p:nvPr/>
          </p:nvSpPr>
          <p:spPr bwMode="auto">
            <a:xfrm>
              <a:off x="446" y="1336"/>
              <a:ext cx="64" cy="64"/>
            </a:xfrm>
            <a:custGeom>
              <a:avLst/>
              <a:gdLst>
                <a:gd name="T0" fmla="*/ 64 w 64"/>
                <a:gd name="T1" fmla="*/ 64 h 64"/>
                <a:gd name="T2" fmla="*/ 30 w 64"/>
                <a:gd name="T3" fmla="*/ 0 h 64"/>
                <a:gd name="T4" fmla="*/ 0 w 64"/>
                <a:gd name="T5" fmla="*/ 64 h 64"/>
                <a:gd name="T6" fmla="*/ 64 w 64"/>
                <a:gd name="T7" fmla="*/ 64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64"/>
                <a:gd name="T14" fmla="*/ 64 w 64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64">
                  <a:moveTo>
                    <a:pt x="64" y="64"/>
                  </a:moveTo>
                  <a:lnTo>
                    <a:pt x="30" y="0"/>
                  </a:lnTo>
                  <a:lnTo>
                    <a:pt x="0" y="64"/>
                  </a:lnTo>
                  <a:lnTo>
                    <a:pt x="64" y="64"/>
                  </a:lnTo>
                  <a:close/>
                </a:path>
              </a:pathLst>
            </a:cu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9334" name="Line 24"/>
          <p:cNvSpPr>
            <a:spLocks noChangeShapeType="1"/>
          </p:cNvSpPr>
          <p:nvPr/>
        </p:nvSpPr>
        <p:spPr bwMode="auto">
          <a:xfrm flipV="1">
            <a:off x="971550" y="730250"/>
            <a:ext cx="2428875" cy="23447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9335" name="Text Box 25"/>
          <p:cNvSpPr txBox="1">
            <a:spLocks noChangeArrowheads="1"/>
          </p:cNvSpPr>
          <p:nvPr/>
        </p:nvSpPr>
        <p:spPr bwMode="auto">
          <a:xfrm>
            <a:off x="1847850" y="24384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400" b="1" baseline="-25000">
                <a:solidFill>
                  <a:srgbClr val="000000"/>
                </a:solidFill>
                <a:latin typeface="Times New Roman" charset="0"/>
              </a:rPr>
              <a:t>0</a:t>
            </a:r>
          </a:p>
        </p:txBody>
      </p:sp>
      <p:sp>
        <p:nvSpPr>
          <p:cNvPr id="99336" name="Text Box 26"/>
          <p:cNvSpPr txBox="1">
            <a:spLocks noChangeArrowheads="1"/>
          </p:cNvSpPr>
          <p:nvPr/>
        </p:nvSpPr>
        <p:spPr bwMode="auto">
          <a:xfrm>
            <a:off x="1758950" y="3048000"/>
            <a:ext cx="1400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charset="0"/>
              </a:rPr>
              <a:t>efficiency</a:t>
            </a:r>
          </a:p>
        </p:txBody>
      </p:sp>
      <p:sp>
        <p:nvSpPr>
          <p:cNvPr id="99337" name="Line 27"/>
          <p:cNvSpPr>
            <a:spLocks noChangeShapeType="1"/>
          </p:cNvSpPr>
          <p:nvPr/>
        </p:nvSpPr>
        <p:spPr bwMode="auto">
          <a:xfrm>
            <a:off x="990600" y="1295400"/>
            <a:ext cx="1752600" cy="1828800"/>
          </a:xfrm>
          <a:prstGeom prst="line">
            <a:avLst/>
          </a:prstGeom>
          <a:noFill/>
          <a:ln w="635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9338" name="Line 28"/>
          <p:cNvSpPr>
            <a:spLocks noChangeShapeType="1"/>
          </p:cNvSpPr>
          <p:nvPr/>
        </p:nvSpPr>
        <p:spPr bwMode="auto">
          <a:xfrm>
            <a:off x="990600" y="685800"/>
            <a:ext cx="2332038" cy="2393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11677" name="Freeform 29"/>
          <p:cNvSpPr>
            <a:spLocks/>
          </p:cNvSpPr>
          <p:nvPr/>
        </p:nvSpPr>
        <p:spPr bwMode="auto">
          <a:xfrm>
            <a:off x="960438" y="381000"/>
            <a:ext cx="2697162" cy="2743200"/>
          </a:xfrm>
          <a:custGeom>
            <a:avLst/>
            <a:gdLst>
              <a:gd name="T0" fmla="*/ 0 w 1699"/>
              <a:gd name="T1" fmla="*/ 2147483646 h 1728"/>
              <a:gd name="T2" fmla="*/ 2147483646 w 1699"/>
              <a:gd name="T3" fmla="*/ 2147483646 h 1728"/>
              <a:gd name="T4" fmla="*/ 2147483646 w 1699"/>
              <a:gd name="T5" fmla="*/ 2147483646 h 1728"/>
              <a:gd name="T6" fmla="*/ 2147483646 w 1699"/>
              <a:gd name="T7" fmla="*/ 2147483646 h 1728"/>
              <a:gd name="T8" fmla="*/ 2147483646 w 1699"/>
              <a:gd name="T9" fmla="*/ 2147483646 h 1728"/>
              <a:gd name="T10" fmla="*/ 2147483646 w 1699"/>
              <a:gd name="T11" fmla="*/ 0 h 172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99"/>
              <a:gd name="T19" fmla="*/ 0 h 1728"/>
              <a:gd name="T20" fmla="*/ 1699 w 1699"/>
              <a:gd name="T21" fmla="*/ 1728 h 172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99" h="1728">
                <a:moveTo>
                  <a:pt x="0" y="100"/>
                </a:moveTo>
                <a:cubicBezTo>
                  <a:pt x="18" y="158"/>
                  <a:pt x="13" y="127"/>
                  <a:pt x="13" y="194"/>
                </a:cubicBezTo>
                <a:lnTo>
                  <a:pt x="19" y="576"/>
                </a:lnTo>
                <a:lnTo>
                  <a:pt x="1123" y="1728"/>
                </a:lnTo>
                <a:lnTo>
                  <a:pt x="1699" y="1728"/>
                </a:lnTo>
                <a:lnTo>
                  <a:pt x="19" y="0"/>
                </a:lnTo>
              </a:path>
            </a:pathLst>
          </a:custGeom>
          <a:solidFill>
            <a:schemeClr val="accent1">
              <a:alpha val="54117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9340" name="Oval 30"/>
          <p:cNvSpPr>
            <a:spLocks noChangeArrowheads="1"/>
          </p:cNvSpPr>
          <p:nvPr/>
        </p:nvSpPr>
        <p:spPr bwMode="auto">
          <a:xfrm flipH="1">
            <a:off x="2209800" y="25908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990600" y="3657600"/>
            <a:ext cx="3195638" cy="3124200"/>
            <a:chOff x="624" y="2304"/>
            <a:chExt cx="2013" cy="1968"/>
          </a:xfrm>
        </p:grpSpPr>
        <p:sp>
          <p:nvSpPr>
            <p:cNvPr id="99358" name="Text Box 32"/>
            <p:cNvSpPr txBox="1">
              <a:spLocks noChangeArrowheads="1"/>
            </p:cNvSpPr>
            <p:nvPr/>
          </p:nvSpPr>
          <p:spPr bwMode="auto">
            <a:xfrm>
              <a:off x="1156" y="3984"/>
              <a:ext cx="7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charset="0"/>
                </a:rPr>
                <a:t>fairness</a:t>
              </a:r>
            </a:p>
          </p:txBody>
        </p:sp>
        <p:grpSp>
          <p:nvGrpSpPr>
            <p:cNvPr id="99359" name="Group 33"/>
            <p:cNvGrpSpPr>
              <a:grpSpLocks/>
            </p:cNvGrpSpPr>
            <p:nvPr/>
          </p:nvGrpSpPr>
          <p:grpSpPr bwMode="auto">
            <a:xfrm>
              <a:off x="646" y="4001"/>
              <a:ext cx="1836" cy="31"/>
              <a:chOff x="476" y="3583"/>
              <a:chExt cx="4640" cy="64"/>
            </a:xfrm>
          </p:grpSpPr>
          <p:sp>
            <p:nvSpPr>
              <p:cNvPr id="99370" name="Line 34"/>
              <p:cNvSpPr>
                <a:spLocks noChangeShapeType="1"/>
              </p:cNvSpPr>
              <p:nvPr/>
            </p:nvSpPr>
            <p:spPr bwMode="auto">
              <a:xfrm>
                <a:off x="476" y="3612"/>
                <a:ext cx="4587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71" name="Freeform 35"/>
              <p:cNvSpPr>
                <a:spLocks/>
              </p:cNvSpPr>
              <p:nvPr/>
            </p:nvSpPr>
            <p:spPr bwMode="auto">
              <a:xfrm>
                <a:off x="5052" y="3583"/>
                <a:ext cx="64" cy="64"/>
              </a:xfrm>
              <a:custGeom>
                <a:avLst/>
                <a:gdLst>
                  <a:gd name="T0" fmla="*/ 0 w 64"/>
                  <a:gd name="T1" fmla="*/ 64 h 64"/>
                  <a:gd name="T2" fmla="*/ 64 w 64"/>
                  <a:gd name="T3" fmla="*/ 35 h 64"/>
                  <a:gd name="T4" fmla="*/ 0 w 64"/>
                  <a:gd name="T5" fmla="*/ 0 h 64"/>
                  <a:gd name="T6" fmla="*/ 0 w 64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4"/>
                  <a:gd name="T14" fmla="*/ 64 w 64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4">
                    <a:moveTo>
                      <a:pt x="0" y="64"/>
                    </a:moveTo>
                    <a:lnTo>
                      <a:pt x="64" y="35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9360" name="Group 36"/>
            <p:cNvGrpSpPr>
              <a:grpSpLocks/>
            </p:cNvGrpSpPr>
            <p:nvPr/>
          </p:nvGrpSpPr>
          <p:grpSpPr bwMode="auto">
            <a:xfrm>
              <a:off x="624" y="2304"/>
              <a:ext cx="52" cy="1704"/>
              <a:chOff x="446" y="1336"/>
              <a:chExt cx="64" cy="2276"/>
            </a:xfrm>
          </p:grpSpPr>
          <p:sp>
            <p:nvSpPr>
              <p:cNvPr id="99368" name="Line 37"/>
              <p:cNvSpPr>
                <a:spLocks noChangeShapeType="1"/>
              </p:cNvSpPr>
              <p:nvPr/>
            </p:nvSpPr>
            <p:spPr bwMode="auto">
              <a:xfrm flipV="1">
                <a:off x="476" y="1383"/>
                <a:ext cx="1" cy="222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69" name="Freeform 38"/>
              <p:cNvSpPr>
                <a:spLocks/>
              </p:cNvSpPr>
              <p:nvPr/>
            </p:nvSpPr>
            <p:spPr bwMode="auto">
              <a:xfrm>
                <a:off x="446" y="1336"/>
                <a:ext cx="64" cy="64"/>
              </a:xfrm>
              <a:custGeom>
                <a:avLst/>
                <a:gdLst>
                  <a:gd name="T0" fmla="*/ 64 w 64"/>
                  <a:gd name="T1" fmla="*/ 64 h 64"/>
                  <a:gd name="T2" fmla="*/ 30 w 64"/>
                  <a:gd name="T3" fmla="*/ 0 h 64"/>
                  <a:gd name="T4" fmla="*/ 0 w 64"/>
                  <a:gd name="T5" fmla="*/ 64 h 64"/>
                  <a:gd name="T6" fmla="*/ 64 w 64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4"/>
                  <a:gd name="T14" fmla="*/ 64 w 64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4">
                    <a:moveTo>
                      <a:pt x="64" y="64"/>
                    </a:moveTo>
                    <a:lnTo>
                      <a:pt x="30" y="0"/>
                    </a:lnTo>
                    <a:lnTo>
                      <a:pt x="0" y="64"/>
                    </a:lnTo>
                    <a:lnTo>
                      <a:pt x="64" y="64"/>
                    </a:lnTo>
                    <a:close/>
                  </a:path>
                </a:pathLst>
              </a:custGeom>
              <a:solidFill>
                <a:srgbClr val="0000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9361" name="Line 39"/>
            <p:cNvSpPr>
              <a:spLocks noChangeShapeType="1"/>
            </p:cNvSpPr>
            <p:nvPr/>
          </p:nvSpPr>
          <p:spPr bwMode="auto">
            <a:xfrm flipV="1">
              <a:off x="646" y="2524"/>
              <a:ext cx="1530" cy="1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9362" name="Line 40"/>
            <p:cNvSpPr>
              <a:spLocks noChangeShapeType="1"/>
            </p:cNvSpPr>
            <p:nvPr/>
          </p:nvSpPr>
          <p:spPr bwMode="auto">
            <a:xfrm>
              <a:off x="646" y="2524"/>
              <a:ext cx="1469" cy="15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9363" name="Freeform 41"/>
            <p:cNvSpPr>
              <a:spLocks/>
            </p:cNvSpPr>
            <p:nvPr/>
          </p:nvSpPr>
          <p:spPr bwMode="auto">
            <a:xfrm>
              <a:off x="672" y="3310"/>
              <a:ext cx="1965" cy="674"/>
            </a:xfrm>
            <a:custGeom>
              <a:avLst/>
              <a:gdLst>
                <a:gd name="T0" fmla="*/ 0 w 1965"/>
                <a:gd name="T1" fmla="*/ 674 h 674"/>
                <a:gd name="T2" fmla="*/ 1965 w 1965"/>
                <a:gd name="T3" fmla="*/ 0 h 674"/>
                <a:gd name="T4" fmla="*/ 0 60000 65536"/>
                <a:gd name="T5" fmla="*/ 0 60000 65536"/>
                <a:gd name="T6" fmla="*/ 0 w 1965"/>
                <a:gd name="T7" fmla="*/ 0 h 674"/>
                <a:gd name="T8" fmla="*/ 1965 w 1965"/>
                <a:gd name="T9" fmla="*/ 674 h 6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65" h="674">
                  <a:moveTo>
                    <a:pt x="0" y="674"/>
                  </a:moveTo>
                  <a:lnTo>
                    <a:pt x="1965" y="0"/>
                  </a:lnTo>
                </a:path>
              </a:pathLst>
            </a:custGeom>
            <a:noFill/>
            <a:ln w="12700">
              <a:solidFill>
                <a:srgbClr val="CC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9364" name="Line 42"/>
            <p:cNvSpPr>
              <a:spLocks noChangeShapeType="1"/>
            </p:cNvSpPr>
            <p:nvPr/>
          </p:nvSpPr>
          <p:spPr bwMode="auto">
            <a:xfrm flipV="1">
              <a:off x="638" y="2359"/>
              <a:ext cx="672" cy="1632"/>
            </a:xfrm>
            <a:prstGeom prst="line">
              <a:avLst/>
            </a:prstGeom>
            <a:noFill/>
            <a:ln w="12700">
              <a:solidFill>
                <a:srgbClr val="CC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9365" name="Freeform 43"/>
            <p:cNvSpPr>
              <a:spLocks/>
            </p:cNvSpPr>
            <p:nvPr/>
          </p:nvSpPr>
          <p:spPr bwMode="auto">
            <a:xfrm>
              <a:off x="638" y="2476"/>
              <a:ext cx="1597" cy="1536"/>
            </a:xfrm>
            <a:custGeom>
              <a:avLst/>
              <a:gdLst>
                <a:gd name="T0" fmla="*/ 624 w 1597"/>
                <a:gd name="T1" fmla="*/ 0 h 1536"/>
                <a:gd name="T2" fmla="*/ 0 w 1597"/>
                <a:gd name="T3" fmla="*/ 1536 h 1536"/>
                <a:gd name="T4" fmla="*/ 1597 w 1597"/>
                <a:gd name="T5" fmla="*/ 973 h 1536"/>
                <a:gd name="T6" fmla="*/ 624 w 1597"/>
                <a:gd name="T7" fmla="*/ 0 h 15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97"/>
                <a:gd name="T13" fmla="*/ 0 h 1536"/>
                <a:gd name="T14" fmla="*/ 1597 w 1597"/>
                <a:gd name="T15" fmla="*/ 1536 h 1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97" h="1536">
                  <a:moveTo>
                    <a:pt x="624" y="0"/>
                  </a:moveTo>
                  <a:lnTo>
                    <a:pt x="0" y="1536"/>
                  </a:lnTo>
                  <a:lnTo>
                    <a:pt x="1597" y="973"/>
                  </a:lnTo>
                  <a:lnTo>
                    <a:pt x="624" y="0"/>
                  </a:lnTo>
                  <a:close/>
                </a:path>
              </a:pathLst>
            </a:custGeom>
            <a:solidFill>
              <a:srgbClr val="FFFF00">
                <a:alpha val="49019"/>
              </a:srgb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9366" name="Text Box 44"/>
            <p:cNvSpPr txBox="1">
              <a:spLocks noChangeArrowheads="1"/>
            </p:cNvSpPr>
            <p:nvPr/>
          </p:nvSpPr>
          <p:spPr bwMode="auto">
            <a:xfrm>
              <a:off x="1500" y="3648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  <a:latin typeface="Times New Roman" charset="0"/>
                </a:rPr>
                <a:t>x</a:t>
              </a:r>
              <a:r>
                <a:rPr lang="en-US" altLang="en-US" sz="2400" b="1" baseline="-25000">
                  <a:solidFill>
                    <a:srgbClr val="000000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99367" name="Oval 45"/>
            <p:cNvSpPr>
              <a:spLocks noChangeArrowheads="1"/>
            </p:cNvSpPr>
            <p:nvPr/>
          </p:nvSpPr>
          <p:spPr bwMode="auto">
            <a:xfrm flipH="1">
              <a:off x="1536" y="3675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0" name="Group 46"/>
          <p:cNvGrpSpPr>
            <a:grpSpLocks/>
          </p:cNvGrpSpPr>
          <p:nvPr/>
        </p:nvGrpSpPr>
        <p:grpSpPr bwMode="auto">
          <a:xfrm>
            <a:off x="5105400" y="3733800"/>
            <a:ext cx="3657600" cy="3048000"/>
            <a:chOff x="3216" y="2352"/>
            <a:chExt cx="2304" cy="1920"/>
          </a:xfrm>
        </p:grpSpPr>
        <p:sp>
          <p:nvSpPr>
            <p:cNvPr id="99344" name="Text Box 47"/>
            <p:cNvSpPr txBox="1">
              <a:spLocks noChangeArrowheads="1"/>
            </p:cNvSpPr>
            <p:nvPr/>
          </p:nvSpPr>
          <p:spPr bwMode="auto">
            <a:xfrm>
              <a:off x="3408" y="3984"/>
              <a:ext cx="108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charset="0"/>
                </a:rPr>
                <a:t>convergence</a:t>
              </a:r>
            </a:p>
          </p:txBody>
        </p:sp>
        <p:grpSp>
          <p:nvGrpSpPr>
            <p:cNvPr id="99345" name="Group 48"/>
            <p:cNvGrpSpPr>
              <a:grpSpLocks/>
            </p:cNvGrpSpPr>
            <p:nvPr/>
          </p:nvGrpSpPr>
          <p:grpSpPr bwMode="auto">
            <a:xfrm>
              <a:off x="3238" y="4049"/>
              <a:ext cx="1836" cy="31"/>
              <a:chOff x="476" y="3583"/>
              <a:chExt cx="4640" cy="64"/>
            </a:xfrm>
          </p:grpSpPr>
          <p:sp>
            <p:nvSpPr>
              <p:cNvPr id="99356" name="Line 49"/>
              <p:cNvSpPr>
                <a:spLocks noChangeShapeType="1"/>
              </p:cNvSpPr>
              <p:nvPr/>
            </p:nvSpPr>
            <p:spPr bwMode="auto">
              <a:xfrm>
                <a:off x="476" y="3612"/>
                <a:ext cx="4587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57" name="Freeform 50"/>
              <p:cNvSpPr>
                <a:spLocks/>
              </p:cNvSpPr>
              <p:nvPr/>
            </p:nvSpPr>
            <p:spPr bwMode="auto">
              <a:xfrm>
                <a:off x="5052" y="3583"/>
                <a:ext cx="64" cy="64"/>
              </a:xfrm>
              <a:custGeom>
                <a:avLst/>
                <a:gdLst>
                  <a:gd name="T0" fmla="*/ 0 w 64"/>
                  <a:gd name="T1" fmla="*/ 64 h 64"/>
                  <a:gd name="T2" fmla="*/ 64 w 64"/>
                  <a:gd name="T3" fmla="*/ 35 h 64"/>
                  <a:gd name="T4" fmla="*/ 0 w 64"/>
                  <a:gd name="T5" fmla="*/ 0 h 64"/>
                  <a:gd name="T6" fmla="*/ 0 w 64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4"/>
                  <a:gd name="T14" fmla="*/ 64 w 64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4">
                    <a:moveTo>
                      <a:pt x="0" y="64"/>
                    </a:moveTo>
                    <a:lnTo>
                      <a:pt x="64" y="35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9346" name="Group 51"/>
            <p:cNvGrpSpPr>
              <a:grpSpLocks/>
            </p:cNvGrpSpPr>
            <p:nvPr/>
          </p:nvGrpSpPr>
          <p:grpSpPr bwMode="auto">
            <a:xfrm>
              <a:off x="3216" y="2352"/>
              <a:ext cx="52" cy="1704"/>
              <a:chOff x="446" y="1336"/>
              <a:chExt cx="64" cy="2276"/>
            </a:xfrm>
          </p:grpSpPr>
          <p:sp>
            <p:nvSpPr>
              <p:cNvPr id="99354" name="Line 52"/>
              <p:cNvSpPr>
                <a:spLocks noChangeShapeType="1"/>
              </p:cNvSpPr>
              <p:nvPr/>
            </p:nvSpPr>
            <p:spPr bwMode="auto">
              <a:xfrm flipV="1">
                <a:off x="476" y="1383"/>
                <a:ext cx="1" cy="222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55" name="Freeform 53"/>
              <p:cNvSpPr>
                <a:spLocks/>
              </p:cNvSpPr>
              <p:nvPr/>
            </p:nvSpPr>
            <p:spPr bwMode="auto">
              <a:xfrm>
                <a:off x="446" y="1336"/>
                <a:ext cx="64" cy="64"/>
              </a:xfrm>
              <a:custGeom>
                <a:avLst/>
                <a:gdLst>
                  <a:gd name="T0" fmla="*/ 64 w 64"/>
                  <a:gd name="T1" fmla="*/ 64 h 64"/>
                  <a:gd name="T2" fmla="*/ 30 w 64"/>
                  <a:gd name="T3" fmla="*/ 0 h 64"/>
                  <a:gd name="T4" fmla="*/ 0 w 64"/>
                  <a:gd name="T5" fmla="*/ 64 h 64"/>
                  <a:gd name="T6" fmla="*/ 64 w 64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4"/>
                  <a:gd name="T14" fmla="*/ 64 w 64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4">
                    <a:moveTo>
                      <a:pt x="64" y="64"/>
                    </a:moveTo>
                    <a:lnTo>
                      <a:pt x="30" y="0"/>
                    </a:lnTo>
                    <a:lnTo>
                      <a:pt x="0" y="64"/>
                    </a:lnTo>
                    <a:lnTo>
                      <a:pt x="64" y="64"/>
                    </a:lnTo>
                    <a:close/>
                  </a:path>
                </a:pathLst>
              </a:custGeom>
              <a:solidFill>
                <a:srgbClr val="0000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9347" name="Line 54"/>
            <p:cNvSpPr>
              <a:spLocks noChangeShapeType="1"/>
            </p:cNvSpPr>
            <p:nvPr/>
          </p:nvSpPr>
          <p:spPr bwMode="auto">
            <a:xfrm flipV="1">
              <a:off x="3238" y="2572"/>
              <a:ext cx="1530" cy="1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9348" name="Line 55"/>
            <p:cNvSpPr>
              <a:spLocks noChangeShapeType="1"/>
            </p:cNvSpPr>
            <p:nvPr/>
          </p:nvSpPr>
          <p:spPr bwMode="auto">
            <a:xfrm>
              <a:off x="3238" y="2572"/>
              <a:ext cx="1469" cy="15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9349" name="Line 56"/>
            <p:cNvSpPr>
              <a:spLocks noChangeShapeType="1"/>
            </p:cNvSpPr>
            <p:nvPr/>
          </p:nvSpPr>
          <p:spPr bwMode="auto">
            <a:xfrm flipV="1">
              <a:off x="3264" y="3360"/>
              <a:ext cx="2256" cy="672"/>
            </a:xfrm>
            <a:prstGeom prst="line">
              <a:avLst/>
            </a:prstGeom>
            <a:noFill/>
            <a:ln w="12700">
              <a:solidFill>
                <a:srgbClr val="CC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9350" name="Line 57"/>
            <p:cNvSpPr>
              <a:spLocks noChangeShapeType="1"/>
            </p:cNvSpPr>
            <p:nvPr/>
          </p:nvSpPr>
          <p:spPr bwMode="auto">
            <a:xfrm flipV="1">
              <a:off x="3840" y="2976"/>
              <a:ext cx="1152" cy="110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9351" name="Text Box 58"/>
            <p:cNvSpPr txBox="1">
              <a:spLocks noChangeArrowheads="1"/>
            </p:cNvSpPr>
            <p:nvPr/>
          </p:nvSpPr>
          <p:spPr bwMode="auto">
            <a:xfrm>
              <a:off x="4092" y="3744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  <a:latin typeface="Times New Roman" charset="0"/>
                </a:rPr>
                <a:t>x</a:t>
              </a:r>
              <a:r>
                <a:rPr lang="en-US" altLang="en-US" sz="2400" b="1" baseline="-25000">
                  <a:solidFill>
                    <a:srgbClr val="000000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99352" name="Freeform 59"/>
            <p:cNvSpPr>
              <a:spLocks/>
            </p:cNvSpPr>
            <p:nvPr/>
          </p:nvSpPr>
          <p:spPr bwMode="auto">
            <a:xfrm>
              <a:off x="4152" y="3098"/>
              <a:ext cx="1010" cy="670"/>
            </a:xfrm>
            <a:custGeom>
              <a:avLst/>
              <a:gdLst>
                <a:gd name="T0" fmla="*/ 728 w 1010"/>
                <a:gd name="T1" fmla="*/ 0 h 670"/>
                <a:gd name="T2" fmla="*/ 0 w 1010"/>
                <a:gd name="T3" fmla="*/ 670 h 670"/>
                <a:gd name="T4" fmla="*/ 1010 w 1010"/>
                <a:gd name="T5" fmla="*/ 351 h 670"/>
                <a:gd name="T6" fmla="*/ 728 w 1010"/>
                <a:gd name="T7" fmla="*/ 0 h 6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10"/>
                <a:gd name="T13" fmla="*/ 0 h 670"/>
                <a:gd name="T14" fmla="*/ 1010 w 1010"/>
                <a:gd name="T15" fmla="*/ 670 h 6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10" h="670">
                  <a:moveTo>
                    <a:pt x="728" y="0"/>
                  </a:moveTo>
                  <a:lnTo>
                    <a:pt x="0" y="670"/>
                  </a:lnTo>
                  <a:lnTo>
                    <a:pt x="1010" y="351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rgbClr val="FF0000">
                <a:alpha val="52156"/>
              </a:srgbClr>
            </a:solidFill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9353" name="Oval 60"/>
            <p:cNvSpPr>
              <a:spLocks noChangeArrowheads="1"/>
            </p:cNvSpPr>
            <p:nvPr/>
          </p:nvSpPr>
          <p:spPr bwMode="auto">
            <a:xfrm flipH="1">
              <a:off x="4128" y="3744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aphicFrame>
        <p:nvGraphicFramePr>
          <p:cNvPr id="99343" name="Object 2"/>
          <p:cNvGraphicFramePr>
            <a:graphicFrameLocks noChangeAspect="1"/>
          </p:cNvGraphicFramePr>
          <p:nvPr/>
        </p:nvGraphicFramePr>
        <p:xfrm>
          <a:off x="5599113" y="0"/>
          <a:ext cx="3544887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164" name="Equation" r:id="rId4" imgW="2717800" imgH="482600" progId="Equation.3">
                  <p:embed/>
                </p:oleObj>
              </mc:Choice>
              <mc:Fallback>
                <p:oleObj name="Equation" r:id="rId4" imgW="2717800" imgH="482600" progId="Equation.3">
                  <p:embed/>
                  <p:pic>
                    <p:nvPicPr>
                      <p:cNvPr id="9934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9113" y="0"/>
                        <a:ext cx="3544887" cy="6365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E02AB-89AE-D745-8262-DC48EAA110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75802E-658D-BD4C-8FD8-2A032DC3E1CD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471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7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charset="-122"/>
              </a:rPr>
              <a:t>Implication: No Congestion Case</a:t>
            </a:r>
            <a:endParaRPr lang="en-US" altLang="en-US" sz="3600">
              <a:ea typeface="ＭＳ Ｐゴシック" charset="-128"/>
            </a:endParaRP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In order to get closer to efficiency and fairness after each update, additive and multiplicative increasing (AMI), i.e., 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err="1">
                <a:ea typeface="宋体" charset="-122"/>
              </a:rPr>
              <a:t>a</a:t>
            </a:r>
            <a:r>
              <a:rPr lang="en-US" altLang="zh-CN" baseline="-25000" dirty="0" err="1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 &gt; 0, </a:t>
            </a:r>
            <a:r>
              <a:rPr lang="en-US" altLang="zh-CN" dirty="0" err="1">
                <a:ea typeface="宋体" charset="-122"/>
              </a:rPr>
              <a:t>b</a:t>
            </a:r>
            <a:r>
              <a:rPr lang="en-US" altLang="zh-CN" baseline="-25000" dirty="0" err="1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 &gt; 1</a:t>
            </a:r>
          </a:p>
          <a:p>
            <a:pPr>
              <a:lnSpc>
                <a:spcPct val="90000"/>
              </a:lnSpc>
            </a:pPr>
            <a:endParaRPr lang="en-US" altLang="zh-CN" dirty="0"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en-US" altLang="zh-CN" dirty="0">
              <a:ea typeface="宋体" charset="-122"/>
            </a:endParaRPr>
          </a:p>
          <a:p>
            <a:pPr>
              <a:lnSpc>
                <a:spcPct val="90000"/>
              </a:lnSpc>
              <a:buFont typeface="ZapfDingbats" charset="0"/>
              <a:buNone/>
            </a:pPr>
            <a:endParaRPr lang="en-US" altLang="zh-CN" dirty="0">
              <a:ea typeface="宋体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Simply additive increase gives better improvement in fairness (i.e., getting closer to the fairness line)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dirty="0">
                <a:ea typeface="宋体" charset="-122"/>
              </a:rPr>
              <a:t>Multiplicative increase may grow faster</a:t>
            </a:r>
            <a:endParaRPr lang="en-US" altLang="en-US" dirty="0">
              <a:ea typeface="ＭＳ Ｐゴシック" charset="-128"/>
            </a:endParaRPr>
          </a:p>
        </p:txBody>
      </p:sp>
      <p:graphicFrame>
        <p:nvGraphicFramePr>
          <p:cNvPr id="101380" name="Object 2"/>
          <p:cNvGraphicFramePr>
            <a:graphicFrameLocks noChangeAspect="1"/>
          </p:cNvGraphicFramePr>
          <p:nvPr/>
        </p:nvGraphicFramePr>
        <p:xfrm>
          <a:off x="1679575" y="3497263"/>
          <a:ext cx="5240338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188" name="Equation" r:id="rId4" imgW="2628900" imgH="482600" progId="Equation.3">
                  <p:embed/>
                </p:oleObj>
              </mc:Choice>
              <mc:Fallback>
                <p:oleObj name="Equation" r:id="rId4" imgW="2628900" imgH="482600" progId="Equation.3">
                  <p:embed/>
                  <p:pic>
                    <p:nvPicPr>
                      <p:cNvPr id="10138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575" y="3497263"/>
                        <a:ext cx="5240338" cy="9747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CD3C09-5A91-ED40-9D5A-D69D97CA35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CC442E-A3EF-3540-9151-FED5573EA0F3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15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u="sng" dirty="0">
                <a:solidFill>
                  <a:srgbClr val="3333CC"/>
                </a:solidFill>
              </a:rPr>
              <a:t>Recap: Transport Design</a:t>
            </a:r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Wingdings" charset="2"/>
              <a:buChar char="q"/>
            </a:pPr>
            <a:r>
              <a:rPr lang="en-US" altLang="en-US" dirty="0">
                <a:solidFill>
                  <a:srgbClr val="000000"/>
                </a:solidFill>
              </a:rPr>
              <a:t>Basic structure/reliability: sliding window protocols</a:t>
            </a: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dirty="0">
                <a:solidFill>
                  <a:srgbClr val="000000"/>
                </a:solidFill>
              </a:rPr>
              <a:t>Determine the </a:t>
            </a:r>
            <a:r>
              <a:rPr lang="ja-JP" altLang="en-US" dirty="0">
                <a:solidFill>
                  <a:srgbClr val="000000"/>
                </a:solidFill>
              </a:rPr>
              <a:t>“</a:t>
            </a:r>
            <a:r>
              <a:rPr lang="en-US" altLang="ja-JP" dirty="0">
                <a:solidFill>
                  <a:srgbClr val="000000"/>
                </a:solidFill>
              </a:rPr>
              <a:t>right</a:t>
            </a:r>
            <a:r>
              <a:rPr lang="ja-JP" altLang="en-US" dirty="0">
                <a:solidFill>
                  <a:srgbClr val="000000"/>
                </a:solidFill>
              </a:rPr>
              <a:t>”</a:t>
            </a:r>
            <a:r>
              <a:rPr lang="en-US" altLang="ja-JP" dirty="0">
                <a:solidFill>
                  <a:srgbClr val="000000"/>
                </a:solidFill>
              </a:rPr>
              <a:t> parameters</a:t>
            </a:r>
          </a:p>
          <a:p>
            <a:pPr lvl="1"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en-US" dirty="0">
                <a:solidFill>
                  <a:srgbClr val="000000"/>
                </a:solidFill>
              </a:rPr>
              <a:t>Timeout</a:t>
            </a:r>
          </a:p>
          <a:p>
            <a:pPr lvl="2"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en-US" dirty="0">
                <a:solidFill>
                  <a:srgbClr val="000000"/>
                </a:solidFill>
              </a:rPr>
              <a:t>mean + variation</a:t>
            </a:r>
          </a:p>
          <a:p>
            <a:pPr lvl="1"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en-US" dirty="0">
                <a:solidFill>
                  <a:srgbClr val="000000"/>
                </a:solidFill>
              </a:rPr>
              <a:t>Sliding window size</a:t>
            </a:r>
          </a:p>
          <a:p>
            <a:pPr lvl="2"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en-US" dirty="0">
                <a:solidFill>
                  <a:srgbClr val="000000"/>
                </a:solidFill>
              </a:rPr>
              <a:t>Related w/ congestion control or more generally resource allocation</a:t>
            </a:r>
          </a:p>
          <a:p>
            <a:pPr lvl="3"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en-US" dirty="0">
                <a:solidFill>
                  <a:srgbClr val="000000"/>
                </a:solidFill>
              </a:rPr>
              <a:t>Bad congestion control can lead to congestion collapse (e.g., zombie packets)</a:t>
            </a:r>
          </a:p>
          <a:p>
            <a:pPr lvl="2"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en-US" dirty="0">
                <a:solidFill>
                  <a:srgbClr val="000000"/>
                </a:solidFill>
              </a:rPr>
              <a:t>Goals: </a:t>
            </a:r>
            <a:r>
              <a:rPr lang="en-US" altLang="en-US" dirty="0">
                <a:solidFill>
                  <a:srgbClr val="C00000"/>
                </a:solidFill>
              </a:rPr>
              <a:t>distributed</a:t>
            </a:r>
            <a:r>
              <a:rPr lang="en-US" altLang="en-US" dirty="0">
                <a:solidFill>
                  <a:srgbClr val="000000"/>
                </a:solidFill>
              </a:rPr>
              <a:t> algorithm to achieve </a:t>
            </a:r>
            <a:r>
              <a:rPr lang="en-US" altLang="en-US" dirty="0">
                <a:solidFill>
                  <a:srgbClr val="C00000"/>
                </a:solidFill>
              </a:rPr>
              <a:t>fairness</a:t>
            </a:r>
            <a:r>
              <a:rPr lang="en-US" altLang="en-US" dirty="0">
                <a:solidFill>
                  <a:srgbClr val="000000"/>
                </a:solidFill>
              </a:rPr>
              <a:t> and </a:t>
            </a:r>
            <a:r>
              <a:rPr lang="en-US" altLang="en-US" dirty="0">
                <a:solidFill>
                  <a:srgbClr val="C00000"/>
                </a:solidFill>
              </a:rPr>
              <a:t>efficiency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C2E885-B0B1-DB4C-A1ED-847CD2295F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75802E-658D-BD4C-8FD8-2A032DC3E1CD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1"/>
          </p:cNvSpPr>
          <p:nvPr/>
        </p:nvSpPr>
        <p:spPr bwMode="auto">
          <a:xfrm>
            <a:off x="542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u="sng" dirty="0">
                <a:solidFill>
                  <a:srgbClr val="3333CC"/>
                </a:solidFill>
              </a:rPr>
              <a:t>Intuition: State Trace Analysis </a:t>
            </a:r>
            <a:br>
              <a:rPr lang="en-US" altLang="en-US" sz="3200" u="sng" dirty="0">
                <a:solidFill>
                  <a:srgbClr val="3333CC"/>
                </a:solidFill>
              </a:rPr>
            </a:br>
            <a:r>
              <a:rPr lang="en-US" altLang="en-US" sz="3200" u="sng" dirty="0">
                <a:solidFill>
                  <a:srgbClr val="3333CC"/>
                </a:solidFill>
              </a:rPr>
              <a:t>of Four Special Cases</a:t>
            </a:r>
          </a:p>
        </p:txBody>
      </p:sp>
      <p:graphicFrame>
        <p:nvGraphicFramePr>
          <p:cNvPr id="413699" name="Group 3"/>
          <p:cNvGraphicFramePr>
            <a:graphicFrameLocks noGrp="1"/>
          </p:cNvGraphicFramePr>
          <p:nvPr/>
        </p:nvGraphicFramePr>
        <p:xfrm>
          <a:off x="685800" y="1565275"/>
          <a:ext cx="7772400" cy="2846388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493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A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dditive </a:t>
                      </a:r>
                      <a:r>
                        <a:rPr kumimoji="0" lang="en-US" alt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D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ecrease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M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ultiplicative </a:t>
                      </a:r>
                      <a:r>
                        <a:rPr kumimoji="0" lang="en-US" alt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D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ecrease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7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A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dditive </a:t>
                      </a:r>
                      <a:r>
                        <a:rPr kumimoji="0" lang="en-US" alt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I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ncrease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AIAD</a:t>
                      </a:r>
                      <a:b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</a:b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(b</a:t>
                      </a:r>
                      <a:r>
                        <a:rPr kumimoji="0" lang="en-US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I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=b</a:t>
                      </a:r>
                      <a:r>
                        <a:rPr kumimoji="0" lang="en-US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D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=1)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AIMD</a:t>
                      </a:r>
                      <a:b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</a:b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(b</a:t>
                      </a:r>
                      <a:r>
                        <a:rPr kumimoji="0" lang="en-US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I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=1, a</a:t>
                      </a:r>
                      <a:r>
                        <a:rPr kumimoji="0" lang="en-US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D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=0)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3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M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ultiplicative </a:t>
                      </a:r>
                      <a:r>
                        <a:rPr kumimoji="0" lang="en-US" alt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I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ncrease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MIAD</a:t>
                      </a:r>
                      <a:b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</a:b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(a</a:t>
                      </a:r>
                      <a:r>
                        <a:rPr kumimoji="0" lang="en-US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I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=0, b</a:t>
                      </a:r>
                      <a:r>
                        <a:rPr kumimoji="0" lang="en-US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I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&gt;1, b</a:t>
                      </a:r>
                      <a:r>
                        <a:rPr kumimoji="0" lang="en-US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D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=1)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MIMD</a:t>
                      </a:r>
                      <a:b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</a:b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(a</a:t>
                      </a:r>
                      <a:r>
                        <a:rPr kumimoji="0" lang="en-US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I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=a</a:t>
                      </a:r>
                      <a:r>
                        <a:rPr kumimoji="0" lang="en-US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D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=0)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3445" name="Object 2"/>
          <p:cNvGraphicFramePr>
            <a:graphicFrameLocks noChangeAspect="1"/>
          </p:cNvGraphicFramePr>
          <p:nvPr/>
        </p:nvGraphicFramePr>
        <p:xfrm>
          <a:off x="387350" y="4629150"/>
          <a:ext cx="8355013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12" name="Equation" r:id="rId4" imgW="2679700" imgH="482600" progId="Equation.3">
                  <p:embed/>
                </p:oleObj>
              </mc:Choice>
              <mc:Fallback>
                <p:oleObj name="Equation" r:id="rId4" imgW="2679700" imgH="482600" progId="Equation.3">
                  <p:embed/>
                  <p:pic>
                    <p:nvPicPr>
                      <p:cNvPr id="10344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" y="4629150"/>
                        <a:ext cx="8355013" cy="148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46" name="Rectangle 5"/>
          <p:cNvSpPr>
            <a:spLocks noChangeArrowheads="1"/>
          </p:cNvSpPr>
          <p:nvPr/>
        </p:nvSpPr>
        <p:spPr bwMode="auto">
          <a:xfrm>
            <a:off x="755650" y="6162675"/>
            <a:ext cx="4248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charset="0"/>
              </a:rPr>
              <a:t>Discussion: state transition trace.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78B6D1-2156-254D-9800-46DBDCF227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75802E-658D-BD4C-8FD8-2A032DC3E1CD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96545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u="sng">
                <a:solidFill>
                  <a:srgbClr val="3333CC"/>
                </a:solidFill>
              </a:rPr>
              <a:t>AIMD: State Transition Trace</a:t>
            </a:r>
          </a:p>
        </p:txBody>
      </p:sp>
      <p:grpSp>
        <p:nvGrpSpPr>
          <p:cNvPr id="105475" name="Group 3"/>
          <p:cNvGrpSpPr>
            <a:grpSpLocks/>
          </p:cNvGrpSpPr>
          <p:nvPr/>
        </p:nvGrpSpPr>
        <p:grpSpPr bwMode="auto">
          <a:xfrm>
            <a:off x="1676400" y="5715000"/>
            <a:ext cx="4572000" cy="76200"/>
            <a:chOff x="476" y="3583"/>
            <a:chExt cx="4640" cy="64"/>
          </a:xfrm>
        </p:grpSpPr>
        <p:sp>
          <p:nvSpPr>
            <p:cNvPr id="105503" name="Line 4"/>
            <p:cNvSpPr>
              <a:spLocks noChangeShapeType="1"/>
            </p:cNvSpPr>
            <p:nvPr/>
          </p:nvSpPr>
          <p:spPr bwMode="auto">
            <a:xfrm>
              <a:off x="476" y="3612"/>
              <a:ext cx="4587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04" name="Freeform 5"/>
            <p:cNvSpPr>
              <a:spLocks/>
            </p:cNvSpPr>
            <p:nvPr/>
          </p:nvSpPr>
          <p:spPr bwMode="auto">
            <a:xfrm>
              <a:off x="5052" y="3583"/>
              <a:ext cx="64" cy="64"/>
            </a:xfrm>
            <a:custGeom>
              <a:avLst/>
              <a:gdLst>
                <a:gd name="T0" fmla="*/ 0 w 64"/>
                <a:gd name="T1" fmla="*/ 64 h 64"/>
                <a:gd name="T2" fmla="*/ 64 w 64"/>
                <a:gd name="T3" fmla="*/ 35 h 64"/>
                <a:gd name="T4" fmla="*/ 0 w 64"/>
                <a:gd name="T5" fmla="*/ 0 h 64"/>
                <a:gd name="T6" fmla="*/ 0 w 64"/>
                <a:gd name="T7" fmla="*/ 64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64"/>
                <a:gd name="T14" fmla="*/ 64 w 64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64">
                  <a:moveTo>
                    <a:pt x="0" y="64"/>
                  </a:moveTo>
                  <a:lnTo>
                    <a:pt x="64" y="35"/>
                  </a:lnTo>
                  <a:lnTo>
                    <a:pt x="0" y="0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5476" name="Group 6"/>
          <p:cNvGrpSpPr>
            <a:grpSpLocks/>
          </p:cNvGrpSpPr>
          <p:nvPr/>
        </p:nvGrpSpPr>
        <p:grpSpPr bwMode="auto">
          <a:xfrm>
            <a:off x="1622425" y="1600200"/>
            <a:ext cx="130175" cy="4133850"/>
            <a:chOff x="446" y="1336"/>
            <a:chExt cx="64" cy="2276"/>
          </a:xfrm>
        </p:grpSpPr>
        <p:sp>
          <p:nvSpPr>
            <p:cNvPr id="105501" name="Line 7"/>
            <p:cNvSpPr>
              <a:spLocks noChangeShapeType="1"/>
            </p:cNvSpPr>
            <p:nvPr/>
          </p:nvSpPr>
          <p:spPr bwMode="auto">
            <a:xfrm flipV="1">
              <a:off x="476" y="1383"/>
              <a:ext cx="1" cy="222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02" name="Freeform 8"/>
            <p:cNvSpPr>
              <a:spLocks/>
            </p:cNvSpPr>
            <p:nvPr/>
          </p:nvSpPr>
          <p:spPr bwMode="auto">
            <a:xfrm>
              <a:off x="446" y="1336"/>
              <a:ext cx="64" cy="64"/>
            </a:xfrm>
            <a:custGeom>
              <a:avLst/>
              <a:gdLst>
                <a:gd name="T0" fmla="*/ 64 w 64"/>
                <a:gd name="T1" fmla="*/ 64 h 64"/>
                <a:gd name="T2" fmla="*/ 30 w 64"/>
                <a:gd name="T3" fmla="*/ 0 h 64"/>
                <a:gd name="T4" fmla="*/ 0 w 64"/>
                <a:gd name="T5" fmla="*/ 64 h 64"/>
                <a:gd name="T6" fmla="*/ 64 w 64"/>
                <a:gd name="T7" fmla="*/ 64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64"/>
                <a:gd name="T14" fmla="*/ 64 w 64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64">
                  <a:moveTo>
                    <a:pt x="64" y="64"/>
                  </a:moveTo>
                  <a:lnTo>
                    <a:pt x="30" y="0"/>
                  </a:lnTo>
                  <a:lnTo>
                    <a:pt x="0" y="64"/>
                  </a:lnTo>
                  <a:lnTo>
                    <a:pt x="64" y="64"/>
                  </a:lnTo>
                  <a:close/>
                </a:path>
              </a:pathLst>
            </a:cu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5477" name="Text Box 9"/>
          <p:cNvSpPr txBox="1">
            <a:spLocks noChangeArrowheads="1"/>
          </p:cNvSpPr>
          <p:nvPr/>
        </p:nvSpPr>
        <p:spPr bwMode="auto">
          <a:xfrm>
            <a:off x="6019800" y="59436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105478" name="Text Box 10"/>
          <p:cNvSpPr txBox="1">
            <a:spLocks noChangeArrowheads="1"/>
          </p:cNvSpPr>
          <p:nvPr/>
        </p:nvSpPr>
        <p:spPr bwMode="auto">
          <a:xfrm>
            <a:off x="762000" y="13716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charset="0"/>
              </a:rPr>
              <a:t>2</a:t>
            </a:r>
          </a:p>
        </p:txBody>
      </p:sp>
      <p:sp>
        <p:nvSpPr>
          <p:cNvPr id="417803" name="Line 11"/>
          <p:cNvSpPr>
            <a:spLocks noChangeShapeType="1"/>
          </p:cNvSpPr>
          <p:nvPr/>
        </p:nvSpPr>
        <p:spPr bwMode="auto">
          <a:xfrm flipV="1">
            <a:off x="2057400" y="2514600"/>
            <a:ext cx="9906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676400" y="2514600"/>
            <a:ext cx="1371600" cy="3200400"/>
            <a:chOff x="1056" y="1584"/>
            <a:chExt cx="864" cy="2016"/>
          </a:xfrm>
        </p:grpSpPr>
        <p:sp>
          <p:nvSpPr>
            <p:cNvPr id="105499" name="Line 13"/>
            <p:cNvSpPr>
              <a:spLocks noChangeShapeType="1"/>
            </p:cNvSpPr>
            <p:nvPr/>
          </p:nvSpPr>
          <p:spPr bwMode="auto">
            <a:xfrm flipH="1">
              <a:off x="1056" y="1584"/>
              <a:ext cx="864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05500" name="Line 14"/>
            <p:cNvSpPr>
              <a:spLocks noChangeShapeType="1"/>
            </p:cNvSpPr>
            <p:nvPr/>
          </p:nvSpPr>
          <p:spPr bwMode="auto">
            <a:xfrm flipH="1">
              <a:off x="1584" y="1584"/>
              <a:ext cx="336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417807" name="Line 15"/>
          <p:cNvSpPr>
            <a:spLocks noChangeShapeType="1"/>
          </p:cNvSpPr>
          <p:nvPr/>
        </p:nvSpPr>
        <p:spPr bwMode="auto">
          <a:xfrm flipV="1">
            <a:off x="2514600" y="2819400"/>
            <a:ext cx="9144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676400" y="2819400"/>
            <a:ext cx="1752600" cy="2971800"/>
            <a:chOff x="1056" y="1776"/>
            <a:chExt cx="1104" cy="1872"/>
          </a:xfrm>
        </p:grpSpPr>
        <p:sp>
          <p:nvSpPr>
            <p:cNvPr id="105497" name="Line 17"/>
            <p:cNvSpPr>
              <a:spLocks noChangeShapeType="1"/>
            </p:cNvSpPr>
            <p:nvPr/>
          </p:nvSpPr>
          <p:spPr bwMode="auto">
            <a:xfrm flipH="1">
              <a:off x="1056" y="1776"/>
              <a:ext cx="1104" cy="18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05498" name="Line 18"/>
            <p:cNvSpPr>
              <a:spLocks noChangeShapeType="1"/>
            </p:cNvSpPr>
            <p:nvPr/>
          </p:nvSpPr>
          <p:spPr bwMode="auto">
            <a:xfrm flipH="1">
              <a:off x="1776" y="1776"/>
              <a:ext cx="384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417811" name="Line 19"/>
          <p:cNvSpPr>
            <a:spLocks noChangeShapeType="1"/>
          </p:cNvSpPr>
          <p:nvPr/>
        </p:nvSpPr>
        <p:spPr bwMode="auto">
          <a:xfrm flipV="1">
            <a:off x="2819400" y="3048000"/>
            <a:ext cx="8382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7812" name="Text Box 20"/>
          <p:cNvSpPr txBox="1">
            <a:spLocks noChangeArrowheads="1"/>
          </p:cNvSpPr>
          <p:nvPr/>
        </p:nvSpPr>
        <p:spPr bwMode="auto">
          <a:xfrm>
            <a:off x="1847850" y="34290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400" b="1" baseline="-25000">
                <a:solidFill>
                  <a:srgbClr val="000000"/>
                </a:solidFill>
                <a:latin typeface="Times New Roman" charset="0"/>
              </a:rPr>
              <a:t>0</a:t>
            </a:r>
          </a:p>
        </p:txBody>
      </p: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1752600" y="3048000"/>
            <a:ext cx="1905000" cy="2667000"/>
            <a:chOff x="1104" y="1920"/>
            <a:chExt cx="1200" cy="1680"/>
          </a:xfrm>
        </p:grpSpPr>
        <p:sp>
          <p:nvSpPr>
            <p:cNvPr id="105495" name="Line 22"/>
            <p:cNvSpPr>
              <a:spLocks noChangeShapeType="1"/>
            </p:cNvSpPr>
            <p:nvPr/>
          </p:nvSpPr>
          <p:spPr bwMode="auto">
            <a:xfrm flipH="1">
              <a:off x="1104" y="1920"/>
              <a:ext cx="120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5496" name="Line 23"/>
            <p:cNvSpPr>
              <a:spLocks noChangeShapeType="1"/>
            </p:cNvSpPr>
            <p:nvPr/>
          </p:nvSpPr>
          <p:spPr bwMode="auto">
            <a:xfrm flipH="1">
              <a:off x="1853" y="1943"/>
              <a:ext cx="451" cy="6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5486" name="Group 24"/>
          <p:cNvGrpSpPr>
            <a:grpSpLocks/>
          </p:cNvGrpSpPr>
          <p:nvPr/>
        </p:nvGrpSpPr>
        <p:grpSpPr bwMode="auto">
          <a:xfrm>
            <a:off x="1676400" y="1866900"/>
            <a:ext cx="4219575" cy="3848100"/>
            <a:chOff x="1056" y="1176"/>
            <a:chExt cx="2658" cy="2424"/>
          </a:xfrm>
        </p:grpSpPr>
        <p:sp>
          <p:nvSpPr>
            <p:cNvPr id="105493" name="Line 25"/>
            <p:cNvSpPr>
              <a:spLocks noChangeShapeType="1"/>
            </p:cNvSpPr>
            <p:nvPr/>
          </p:nvSpPr>
          <p:spPr bwMode="auto">
            <a:xfrm flipV="1">
              <a:off x="1056" y="1344"/>
              <a:ext cx="2400" cy="22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5494" name="Text Box 26"/>
            <p:cNvSpPr txBox="1">
              <a:spLocks noChangeArrowheads="1"/>
            </p:cNvSpPr>
            <p:nvPr/>
          </p:nvSpPr>
          <p:spPr bwMode="auto">
            <a:xfrm>
              <a:off x="2536" y="1176"/>
              <a:ext cx="117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charset="0"/>
                </a:rPr>
                <a:t>fairness line:</a:t>
              </a:r>
              <a:br>
                <a:rPr lang="en-US" altLang="en-US" sz="2000">
                  <a:solidFill>
                    <a:srgbClr val="000000"/>
                  </a:solidFill>
                  <a:latin typeface="Times New Roman" charset="0"/>
                </a:rPr>
              </a:br>
              <a:r>
                <a:rPr lang="en-US" altLang="en-US" sz="2000">
                  <a:solidFill>
                    <a:srgbClr val="000000"/>
                  </a:solidFill>
                  <a:latin typeface="Times New Roman" charset="0"/>
                </a:rPr>
                <a:t>x1=x2</a:t>
              </a:r>
            </a:p>
          </p:txBody>
        </p:sp>
      </p:grpSp>
      <p:grpSp>
        <p:nvGrpSpPr>
          <p:cNvPr id="105487" name="Group 27"/>
          <p:cNvGrpSpPr>
            <a:grpSpLocks/>
          </p:cNvGrpSpPr>
          <p:nvPr/>
        </p:nvGrpSpPr>
        <p:grpSpPr bwMode="auto">
          <a:xfrm>
            <a:off x="1676400" y="2133600"/>
            <a:ext cx="4640263" cy="3581400"/>
            <a:chOff x="1056" y="1344"/>
            <a:chExt cx="2923" cy="2256"/>
          </a:xfrm>
        </p:grpSpPr>
        <p:sp>
          <p:nvSpPr>
            <p:cNvPr id="105491" name="Line 28"/>
            <p:cNvSpPr>
              <a:spLocks noChangeShapeType="1"/>
            </p:cNvSpPr>
            <p:nvPr/>
          </p:nvSpPr>
          <p:spPr bwMode="auto">
            <a:xfrm>
              <a:off x="1056" y="1344"/>
              <a:ext cx="2256" cy="2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5492" name="Text Box 29"/>
            <p:cNvSpPr txBox="1">
              <a:spLocks noChangeArrowheads="1"/>
            </p:cNvSpPr>
            <p:nvPr/>
          </p:nvSpPr>
          <p:spPr bwMode="auto">
            <a:xfrm>
              <a:off x="2776" y="3047"/>
              <a:ext cx="120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charset="0"/>
                </a:rPr>
                <a:t>efficiency line: x1+x2=C</a:t>
              </a:r>
            </a:p>
          </p:txBody>
        </p:sp>
      </p:grpSp>
      <p:grpSp>
        <p:nvGrpSpPr>
          <p:cNvPr id="105488" name="Group 30"/>
          <p:cNvGrpSpPr>
            <a:grpSpLocks/>
          </p:cNvGrpSpPr>
          <p:nvPr/>
        </p:nvGrpSpPr>
        <p:grpSpPr bwMode="auto">
          <a:xfrm>
            <a:off x="2830513" y="3135313"/>
            <a:ext cx="2668587" cy="2392362"/>
            <a:chOff x="1783" y="1975"/>
            <a:chExt cx="1681" cy="1507"/>
          </a:xfrm>
        </p:grpSpPr>
        <p:sp>
          <p:nvSpPr>
            <p:cNvPr id="105489" name="Text Box 31"/>
            <p:cNvSpPr txBox="1">
              <a:spLocks noChangeArrowheads="1"/>
            </p:cNvSpPr>
            <p:nvPr/>
          </p:nvSpPr>
          <p:spPr bwMode="auto">
            <a:xfrm>
              <a:off x="2677" y="1975"/>
              <a:ext cx="7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charset="0"/>
                </a:rPr>
                <a:t>overload</a:t>
              </a:r>
            </a:p>
          </p:txBody>
        </p:sp>
        <p:sp>
          <p:nvSpPr>
            <p:cNvPr id="105490" name="Text Box 32"/>
            <p:cNvSpPr txBox="1">
              <a:spLocks noChangeArrowheads="1"/>
            </p:cNvSpPr>
            <p:nvPr/>
          </p:nvSpPr>
          <p:spPr bwMode="auto">
            <a:xfrm>
              <a:off x="1783" y="3194"/>
              <a:ext cx="8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charset="0"/>
                </a:rPr>
                <a:t>underload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1914A9-74BF-964B-B699-433649475A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75802E-658D-BD4C-8FD8-2A032DC3E1CD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49604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803" grpId="0" animBg="1"/>
      <p:bldP spid="417807" grpId="0" animBg="1"/>
      <p:bldP spid="417811" grpId="0" animBg="1"/>
      <p:bldP spid="4178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Intuition: Another Look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>
                <a:ea typeface="ＭＳ Ｐゴシック" charset="-128"/>
              </a:rPr>
              <a:t>Consider the difference or ratio of the rates of two flows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dirty="0">
                <a:ea typeface="ＭＳ Ｐゴシック" charset="-128"/>
              </a:rPr>
              <a:t>AIAD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en-US" dirty="0">
                <a:ea typeface="ＭＳ Ｐゴシック" charset="-128"/>
              </a:rPr>
              <a:t>difference does not change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dirty="0">
                <a:ea typeface="ＭＳ Ｐゴシック" charset="-128"/>
              </a:rPr>
              <a:t>MIMD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en-US" dirty="0">
                <a:ea typeface="ＭＳ Ｐゴシック" charset="-128"/>
              </a:rPr>
              <a:t>ratio does not change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dirty="0">
                <a:ea typeface="ＭＳ Ｐゴシック" charset="-128"/>
              </a:rPr>
              <a:t>MIAD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en-US" dirty="0">
                <a:ea typeface="ＭＳ Ｐゴシック" charset="-128"/>
              </a:rPr>
              <a:t>difference becomes bigger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dirty="0">
                <a:ea typeface="ＭＳ Ｐゴシック" charset="-128"/>
              </a:rPr>
              <a:t>AIMD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en-US" dirty="0">
                <a:ea typeface="ＭＳ Ｐゴシック" charset="-128"/>
              </a:rPr>
              <a:t>difference does not change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DCFC79-9B18-AF44-B9E1-5C720ACB5B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CC442E-A3EF-3540-9151-FED5573EA0F3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114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4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u="sng">
                <a:solidFill>
                  <a:srgbClr val="3333CC"/>
                </a:solidFill>
                <a:ea typeface="宋体" charset="-122"/>
              </a:rPr>
              <a:t>Outline</a:t>
            </a:r>
            <a:endParaRPr lang="en-US" altLang="en-US" sz="4000" u="sng">
              <a:solidFill>
                <a:srgbClr val="3333CC"/>
              </a:solidFill>
            </a:endParaRPr>
          </a:p>
        </p:txBody>
      </p:sp>
      <p:sp>
        <p:nvSpPr>
          <p:cNvPr id="78851" name="Rectangle 5"/>
          <p:cNvSpPr>
            <a:spLocks noChangeArrowheads="1"/>
          </p:cNvSpPr>
          <p:nvPr/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Admin and recap</a:t>
            </a: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 Reliability</a:t>
            </a:r>
          </a:p>
          <a:p>
            <a:pPr>
              <a:buFont typeface="Wingdings" charset="2"/>
              <a:buChar char="q"/>
            </a:pPr>
            <a:r>
              <a:rPr lang="en-US" altLang="zh-CN" dirty="0">
                <a:ea typeface="宋体" charset="-122"/>
              </a:rPr>
              <a:t>Transport congestion control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what is congestion (cost of congestion)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basic congestion control alg.</a:t>
            </a:r>
          </a:p>
          <a:p>
            <a:pPr lvl="1"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i="1" dirty="0">
                <a:solidFill>
                  <a:srgbClr val="C00000"/>
                </a:solidFill>
                <a:ea typeface="宋体" charset="-122"/>
              </a:rPr>
              <a:t>TCP/</a:t>
            </a:r>
            <a:r>
              <a:rPr lang="en-US" altLang="zh-CN" i="1" dirty="0" err="1">
                <a:solidFill>
                  <a:srgbClr val="C00000"/>
                </a:solidFill>
                <a:ea typeface="宋体" charset="-122"/>
              </a:rPr>
              <a:t>reno</a:t>
            </a:r>
            <a:r>
              <a:rPr lang="en-US" altLang="zh-CN" i="1" dirty="0">
                <a:solidFill>
                  <a:srgbClr val="C00000"/>
                </a:solidFill>
                <a:ea typeface="宋体" charset="-122"/>
              </a:rPr>
              <a:t> congestion control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F9FDFE-A48A-1548-BAEE-8DA4BE7048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75802E-658D-BD4C-8FD8-2A032DC3E1CD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78056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8" name="Text Box 9"/>
          <p:cNvSpPr txBox="1">
            <a:spLocks noChangeArrowheads="1"/>
          </p:cNvSpPr>
          <p:nvPr/>
        </p:nvSpPr>
        <p:spPr bwMode="auto">
          <a:xfrm>
            <a:off x="290513" y="6184900"/>
            <a:ext cx="74009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Times New Roman" charset="0"/>
              </a:rPr>
              <a:t>For more details: see TCP/IP illustrated; or read</a:t>
            </a:r>
            <a:br>
              <a:rPr lang="en-US" altLang="en-US" sz="2000">
                <a:solidFill>
                  <a:srgbClr val="000000"/>
                </a:solidFill>
                <a:latin typeface="Times New Roman" charset="0"/>
              </a:rPr>
            </a:br>
            <a:r>
              <a:rPr lang="en-US" altLang="en-US" sz="2000">
                <a:solidFill>
                  <a:srgbClr val="000000"/>
                </a:solidFill>
                <a:latin typeface="Times New Roman" charset="0"/>
              </a:rPr>
              <a:t>http://lxr.linux.no/source/net/ipv4/tcp_input.c for linux implementation</a:t>
            </a:r>
          </a:p>
        </p:txBody>
      </p:sp>
      <p:sp>
        <p:nvSpPr>
          <p:cNvPr id="113666" name="Rectangle 4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u="sng">
                <a:solidFill>
                  <a:srgbClr val="3333CC"/>
                </a:solidFill>
              </a:rPr>
              <a:t>TCP Congestion Control</a:t>
            </a:r>
          </a:p>
        </p:txBody>
      </p:sp>
      <p:sp>
        <p:nvSpPr>
          <p:cNvPr id="113667" name="Rectangle 5"/>
          <p:cNvSpPr>
            <a:spLocks noChangeArrowheads="1"/>
          </p:cNvSpPr>
          <p:nvPr/>
        </p:nvSpPr>
        <p:spPr bwMode="auto">
          <a:xfrm>
            <a:off x="411163" y="1300163"/>
            <a:ext cx="8137525" cy="510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sz="2400" dirty="0">
                <a:solidFill>
                  <a:srgbClr val="000000"/>
                </a:solidFill>
              </a:rPr>
              <a:t>Closed-loop, end-to-end,  window-based  congestion control</a:t>
            </a: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sz="2400" dirty="0">
                <a:solidFill>
                  <a:srgbClr val="000000"/>
                </a:solidFill>
              </a:rPr>
              <a:t>Designed by Van Jacobson in late 1980s</a:t>
            </a:r>
            <a:r>
              <a:rPr lang="en-US" altLang="zh-CN" sz="2400" dirty="0">
                <a:solidFill>
                  <a:srgbClr val="000000"/>
                </a:solidFill>
                <a:ea typeface="宋体" charset="-122"/>
              </a:rPr>
              <a:t>, based on the AIMD alg. of Dah-Ming Chu and Raj Jain</a:t>
            </a:r>
            <a:endParaRPr lang="en-US" altLang="en-US" sz="2400" dirty="0">
              <a:solidFill>
                <a:srgbClr val="000000"/>
              </a:solidFill>
            </a:endParaRP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zh-CN" sz="2400" dirty="0">
                <a:solidFill>
                  <a:srgbClr val="000000"/>
                </a:solidFill>
                <a:ea typeface="宋体" charset="-122"/>
              </a:rPr>
              <a:t>W</a:t>
            </a:r>
            <a:r>
              <a:rPr lang="en-US" altLang="en-US" sz="2400" dirty="0">
                <a:solidFill>
                  <a:srgbClr val="000000"/>
                </a:solidFill>
              </a:rPr>
              <a:t>orked in a large range of bandwidth values: the bandwidth of the Internet has increased by more than 200,000 times</a:t>
            </a: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dirty="0">
                <a:solidFill>
                  <a:srgbClr val="000000"/>
                </a:solidFill>
              </a:rPr>
              <a:t>Many versions</a:t>
            </a:r>
          </a:p>
          <a:p>
            <a:pPr lvl="1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rgbClr val="000000"/>
                </a:solidFill>
              </a:rPr>
              <a:t>TCP/Tahoe: this is a less optimized version</a:t>
            </a:r>
          </a:p>
          <a:p>
            <a:pPr lvl="1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rgbClr val="000000"/>
                </a:solidFill>
              </a:rPr>
              <a:t>TCP/Reno: many OSs today  implement Reno type congestion control</a:t>
            </a:r>
          </a:p>
          <a:p>
            <a:pPr lvl="1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rgbClr val="000000"/>
                </a:solidFill>
              </a:rPr>
              <a:t>TCP/Vegas: not currently used</a:t>
            </a:r>
            <a:endParaRPr lang="en-US" altLang="en-US" sz="2000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025E73-D545-6248-B2F6-C8F63E5EB8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75802E-658D-BD4C-8FD8-2A032DC3E1CD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8325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0013"/>
            <a:ext cx="8020050" cy="11430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Mapping A(M)I-MD to Protocol</a:t>
            </a:r>
            <a:endParaRPr lang="en-US" altLang="en-US" sz="3200">
              <a:ea typeface="ＭＳ Ｐゴシック" charset="-128"/>
            </a:endParaRP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Basic questions to look at: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solidFill>
                  <a:srgbClr val="C00000"/>
                </a:solidFill>
                <a:ea typeface="宋体" charset="-122"/>
              </a:rPr>
              <a:t>How to obtain d(t)--the congestion signal?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dirty="0">
                <a:ea typeface="ＭＳ Ｐゴシック" charset="-128"/>
              </a:rPr>
              <a:t>What values do we choose for the formula?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dirty="0">
                <a:ea typeface="ＭＳ Ｐゴシック" charset="-128"/>
              </a:rPr>
              <a:t>How to map formula to code?</a:t>
            </a:r>
          </a:p>
        </p:txBody>
      </p:sp>
      <p:graphicFrame>
        <p:nvGraphicFramePr>
          <p:cNvPr id="109572" name="Object 2"/>
          <p:cNvGraphicFramePr>
            <a:graphicFrameLocks noChangeAspect="1"/>
          </p:cNvGraphicFramePr>
          <p:nvPr>
            <p:extLst/>
          </p:nvPr>
        </p:nvGraphicFramePr>
        <p:xfrm>
          <a:off x="1206357" y="4377604"/>
          <a:ext cx="6419850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36" name="Equation" r:id="rId4" imgW="2552700" imgH="482600" progId="Equation.3">
                  <p:embed/>
                </p:oleObj>
              </mc:Choice>
              <mc:Fallback>
                <p:oleObj name="Equation" r:id="rId4" imgW="2552700" imgH="482600" progId="Equation.3">
                  <p:embed/>
                  <p:pic>
                    <p:nvPicPr>
                      <p:cNvPr id="10957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357" y="4377604"/>
                        <a:ext cx="6419850" cy="12287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B74BFE-63F6-1A42-B345-0727CD0E44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CC442E-A3EF-3540-9151-FED5573EA0F3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73125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86259-C8B1-C846-B51D-230D6D3B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rgbClr val="3333CC"/>
                </a:solidFill>
                <a:ea typeface="宋体" charset="-122"/>
              </a:rPr>
              <a:t>Obtain d(t) Approach 1: End Hosts </a:t>
            </a:r>
            <a:br>
              <a:rPr lang="en-US" altLang="zh-CN" sz="3600" dirty="0">
                <a:solidFill>
                  <a:srgbClr val="3333CC"/>
                </a:solidFill>
                <a:ea typeface="宋体" charset="-122"/>
              </a:rPr>
            </a:br>
            <a:r>
              <a:rPr lang="en-US" altLang="zh-CN" sz="3600" dirty="0">
                <a:solidFill>
                  <a:srgbClr val="3333CC"/>
                </a:solidFill>
                <a:ea typeface="宋体" charset="-122"/>
              </a:rPr>
              <a:t>Consider Loss as Congestion</a:t>
            </a:r>
            <a:endParaRPr lang="en-US" sz="3600" dirty="0"/>
          </a:p>
        </p:txBody>
      </p:sp>
      <p:sp>
        <p:nvSpPr>
          <p:cNvPr id="162819" name="Rectangle 6"/>
          <p:cNvSpPr>
            <a:spLocks noChangeArrowheads="1"/>
          </p:cNvSpPr>
          <p:nvPr/>
        </p:nvSpPr>
        <p:spPr bwMode="auto">
          <a:xfrm>
            <a:off x="4115012" y="3512306"/>
            <a:ext cx="628359" cy="456989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defTabSz="684518">
              <a:spcBef>
                <a:spcPct val="0"/>
              </a:spcBef>
              <a:buClrTx/>
              <a:buSzTx/>
              <a:buNone/>
              <a:defRPr/>
            </a:pPr>
            <a:endParaRPr lang="x-none" altLang="x-none" sz="1799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2820" name="Line 7"/>
          <p:cNvSpPr>
            <a:spLocks noChangeShapeType="1"/>
          </p:cNvSpPr>
          <p:nvPr/>
        </p:nvSpPr>
        <p:spPr bwMode="auto">
          <a:xfrm>
            <a:off x="1487327" y="3969294"/>
            <a:ext cx="599797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684518">
              <a:defRPr/>
            </a:pPr>
            <a:endParaRPr lang="en-US" sz="375">
              <a:solidFill>
                <a:srgbClr val="000000"/>
              </a:solidFill>
            </a:endParaRPr>
          </a:p>
        </p:txBody>
      </p:sp>
      <p:sp>
        <p:nvSpPr>
          <p:cNvPr id="162821" name="Rectangle 8"/>
          <p:cNvSpPr>
            <a:spLocks noChangeArrowheads="1"/>
          </p:cNvSpPr>
          <p:nvPr/>
        </p:nvSpPr>
        <p:spPr bwMode="auto">
          <a:xfrm>
            <a:off x="1715821" y="3512306"/>
            <a:ext cx="628359" cy="45698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defTabSz="684518">
              <a:spcBef>
                <a:spcPct val="0"/>
              </a:spcBef>
              <a:buClrTx/>
              <a:buSzTx/>
              <a:buNone/>
              <a:defRPr/>
            </a:pPr>
            <a:endParaRPr lang="x-none" altLang="x-none" sz="1799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2822" name="Rectangle 9"/>
          <p:cNvSpPr>
            <a:spLocks noChangeArrowheads="1"/>
          </p:cNvSpPr>
          <p:nvPr/>
        </p:nvSpPr>
        <p:spPr bwMode="auto">
          <a:xfrm>
            <a:off x="3315282" y="3512306"/>
            <a:ext cx="628359" cy="45698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defTabSz="684518">
              <a:spcBef>
                <a:spcPct val="0"/>
              </a:spcBef>
              <a:buClrTx/>
              <a:buSzTx/>
              <a:buNone/>
              <a:defRPr/>
            </a:pPr>
            <a:endParaRPr lang="x-none" altLang="x-none" sz="1799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2823" name="Rectangle 10"/>
          <p:cNvSpPr>
            <a:spLocks noChangeArrowheads="1"/>
          </p:cNvSpPr>
          <p:nvPr/>
        </p:nvSpPr>
        <p:spPr bwMode="auto">
          <a:xfrm>
            <a:off x="2515552" y="3512306"/>
            <a:ext cx="628359" cy="45698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defTabSz="684518">
              <a:spcBef>
                <a:spcPct val="0"/>
              </a:spcBef>
              <a:buClrTx/>
              <a:buSzTx/>
              <a:buNone/>
              <a:defRPr/>
            </a:pPr>
            <a:endParaRPr lang="x-none" altLang="x-none" sz="1799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2824" name="Rectangle 11"/>
          <p:cNvSpPr>
            <a:spLocks noChangeArrowheads="1"/>
          </p:cNvSpPr>
          <p:nvPr/>
        </p:nvSpPr>
        <p:spPr bwMode="auto">
          <a:xfrm>
            <a:off x="4914742" y="3512306"/>
            <a:ext cx="628359" cy="45698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defTabSz="684518">
              <a:spcBef>
                <a:spcPct val="0"/>
              </a:spcBef>
              <a:buClrTx/>
              <a:buSzTx/>
              <a:buNone/>
              <a:defRPr/>
            </a:pPr>
            <a:endParaRPr lang="x-none" altLang="x-none" sz="1799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2825" name="Rectangle 12"/>
          <p:cNvSpPr>
            <a:spLocks noChangeArrowheads="1"/>
          </p:cNvSpPr>
          <p:nvPr/>
        </p:nvSpPr>
        <p:spPr bwMode="auto">
          <a:xfrm>
            <a:off x="5714472" y="3512306"/>
            <a:ext cx="628359" cy="45698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defTabSz="684518">
              <a:spcBef>
                <a:spcPct val="0"/>
              </a:spcBef>
              <a:buClrTx/>
              <a:buSzTx/>
              <a:buNone/>
              <a:defRPr/>
            </a:pPr>
            <a:endParaRPr lang="x-none" altLang="x-none" sz="1799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2826" name="Text Box 13"/>
          <p:cNvSpPr txBox="1">
            <a:spLocks noChangeArrowheads="1"/>
          </p:cNvSpPr>
          <p:nvPr/>
        </p:nvSpPr>
        <p:spPr bwMode="auto">
          <a:xfrm>
            <a:off x="1886002" y="3555149"/>
            <a:ext cx="332142" cy="41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defTabSz="684518">
              <a:buClrTx/>
              <a:buSzTx/>
              <a:buNone/>
              <a:defRPr/>
            </a:pPr>
            <a:r>
              <a:rPr lang="en-US" altLang="zh-CN" sz="2099">
                <a:solidFill>
                  <a:srgbClr val="000000"/>
                </a:solidFill>
                <a:latin typeface="Tahoma" charset="0"/>
                <a:ea typeface="宋体" charset="-122"/>
              </a:rPr>
              <a:t>1</a:t>
            </a:r>
            <a:endParaRPr lang="en-US" altLang="x-none" sz="1799">
              <a:solidFill>
                <a:srgbClr val="000000"/>
              </a:solidFill>
              <a:latin typeface="Tahoma" charset="0"/>
              <a:ea typeface="宋体" charset="-122"/>
            </a:endParaRPr>
          </a:p>
        </p:txBody>
      </p:sp>
      <p:sp>
        <p:nvSpPr>
          <p:cNvPr id="162827" name="Text Box 14"/>
          <p:cNvSpPr txBox="1">
            <a:spLocks noChangeArrowheads="1"/>
          </p:cNvSpPr>
          <p:nvPr/>
        </p:nvSpPr>
        <p:spPr bwMode="auto">
          <a:xfrm>
            <a:off x="2685733" y="3569430"/>
            <a:ext cx="332142" cy="41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defTabSz="684518">
              <a:buClrTx/>
              <a:buSzTx/>
              <a:buNone/>
              <a:defRPr/>
            </a:pPr>
            <a:r>
              <a:rPr lang="en-US" altLang="zh-CN" sz="2099">
                <a:solidFill>
                  <a:srgbClr val="000000"/>
                </a:solidFill>
                <a:latin typeface="Tahoma" charset="0"/>
                <a:ea typeface="宋体" charset="-122"/>
              </a:rPr>
              <a:t>2</a:t>
            </a:r>
            <a:endParaRPr lang="en-US" altLang="x-none" sz="1799">
              <a:solidFill>
                <a:srgbClr val="000000"/>
              </a:solidFill>
              <a:latin typeface="Tahoma" charset="0"/>
              <a:ea typeface="宋体" charset="-122"/>
            </a:endParaRPr>
          </a:p>
        </p:txBody>
      </p:sp>
      <p:sp>
        <p:nvSpPr>
          <p:cNvPr id="162828" name="Text Box 15"/>
          <p:cNvSpPr txBox="1">
            <a:spLocks noChangeArrowheads="1"/>
          </p:cNvSpPr>
          <p:nvPr/>
        </p:nvSpPr>
        <p:spPr bwMode="auto">
          <a:xfrm>
            <a:off x="3485463" y="3569430"/>
            <a:ext cx="332142" cy="41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defTabSz="684518">
              <a:buClrTx/>
              <a:buSzTx/>
              <a:buNone/>
              <a:defRPr/>
            </a:pPr>
            <a:r>
              <a:rPr lang="en-US" altLang="zh-CN" sz="2099">
                <a:solidFill>
                  <a:srgbClr val="000000"/>
                </a:solidFill>
                <a:latin typeface="Tahoma" charset="0"/>
                <a:ea typeface="宋体" charset="-122"/>
              </a:rPr>
              <a:t>3</a:t>
            </a:r>
            <a:endParaRPr lang="en-US" altLang="x-none" sz="1799">
              <a:solidFill>
                <a:srgbClr val="000000"/>
              </a:solidFill>
              <a:latin typeface="Tahoma" charset="0"/>
              <a:ea typeface="宋体" charset="-122"/>
            </a:endParaRPr>
          </a:p>
        </p:txBody>
      </p:sp>
      <p:sp>
        <p:nvSpPr>
          <p:cNvPr id="162829" name="Text Box 16"/>
          <p:cNvSpPr txBox="1">
            <a:spLocks noChangeArrowheads="1"/>
          </p:cNvSpPr>
          <p:nvPr/>
        </p:nvSpPr>
        <p:spPr bwMode="auto">
          <a:xfrm>
            <a:off x="4285193" y="3569430"/>
            <a:ext cx="332142" cy="41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defTabSz="684518">
              <a:buClrTx/>
              <a:buSzTx/>
              <a:buNone/>
              <a:defRPr/>
            </a:pPr>
            <a:r>
              <a:rPr lang="en-US" altLang="zh-CN" sz="2099">
                <a:solidFill>
                  <a:srgbClr val="FF0000"/>
                </a:solidFill>
                <a:latin typeface="Tahoma" charset="0"/>
                <a:ea typeface="宋体" charset="-122"/>
              </a:rPr>
              <a:t>4</a:t>
            </a:r>
            <a:endParaRPr lang="en-US" altLang="x-none" sz="1799">
              <a:solidFill>
                <a:srgbClr val="000000"/>
              </a:solidFill>
              <a:latin typeface="Tahoma" charset="0"/>
              <a:ea typeface="宋体" charset="-122"/>
            </a:endParaRPr>
          </a:p>
        </p:txBody>
      </p:sp>
      <p:sp>
        <p:nvSpPr>
          <p:cNvPr id="162830" name="Text Box 17"/>
          <p:cNvSpPr txBox="1">
            <a:spLocks noChangeArrowheads="1"/>
          </p:cNvSpPr>
          <p:nvPr/>
        </p:nvSpPr>
        <p:spPr bwMode="auto">
          <a:xfrm>
            <a:off x="5084923" y="3569430"/>
            <a:ext cx="332142" cy="41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defTabSz="684518">
              <a:buClrTx/>
              <a:buSzTx/>
              <a:buNone/>
              <a:defRPr/>
            </a:pPr>
            <a:r>
              <a:rPr lang="en-US" altLang="zh-CN" sz="2099">
                <a:solidFill>
                  <a:srgbClr val="000000"/>
                </a:solidFill>
                <a:latin typeface="Tahoma" charset="0"/>
                <a:ea typeface="宋体" charset="-122"/>
              </a:rPr>
              <a:t>5</a:t>
            </a:r>
            <a:endParaRPr lang="en-US" altLang="x-none" sz="1799">
              <a:solidFill>
                <a:srgbClr val="000000"/>
              </a:solidFill>
              <a:latin typeface="Tahoma" charset="0"/>
              <a:ea typeface="宋体" charset="-122"/>
            </a:endParaRPr>
          </a:p>
        </p:txBody>
      </p:sp>
      <p:sp>
        <p:nvSpPr>
          <p:cNvPr id="162831" name="Text Box 18"/>
          <p:cNvSpPr txBox="1">
            <a:spLocks noChangeArrowheads="1"/>
          </p:cNvSpPr>
          <p:nvPr/>
        </p:nvSpPr>
        <p:spPr bwMode="auto">
          <a:xfrm>
            <a:off x="5884654" y="3569430"/>
            <a:ext cx="332142" cy="41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defTabSz="684518">
              <a:buClrTx/>
              <a:buSzTx/>
              <a:buNone/>
              <a:defRPr/>
            </a:pPr>
            <a:r>
              <a:rPr lang="en-US" altLang="zh-CN" sz="2099">
                <a:solidFill>
                  <a:srgbClr val="000000"/>
                </a:solidFill>
                <a:latin typeface="Tahoma" charset="0"/>
                <a:ea typeface="宋体" charset="-122"/>
              </a:rPr>
              <a:t>6</a:t>
            </a:r>
            <a:endParaRPr lang="en-US" altLang="x-none" sz="1799">
              <a:solidFill>
                <a:srgbClr val="000000"/>
              </a:solidFill>
              <a:latin typeface="Tahoma" charset="0"/>
              <a:ea typeface="宋体" charset="-122"/>
            </a:endParaRPr>
          </a:p>
        </p:txBody>
      </p:sp>
      <p:sp>
        <p:nvSpPr>
          <p:cNvPr id="162832" name="Line 19"/>
          <p:cNvSpPr>
            <a:spLocks noChangeShapeType="1"/>
          </p:cNvSpPr>
          <p:nvPr/>
        </p:nvSpPr>
        <p:spPr bwMode="auto">
          <a:xfrm flipV="1">
            <a:off x="1487327" y="4997518"/>
            <a:ext cx="599797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684518">
              <a:defRPr/>
            </a:pPr>
            <a:endParaRPr lang="en-US" sz="375">
              <a:solidFill>
                <a:srgbClr val="000000"/>
              </a:solidFill>
            </a:endParaRPr>
          </a:p>
        </p:txBody>
      </p:sp>
      <p:sp>
        <p:nvSpPr>
          <p:cNvPr id="162833" name="Text Box 27"/>
          <p:cNvSpPr txBox="1">
            <a:spLocks noChangeArrowheads="1"/>
          </p:cNvSpPr>
          <p:nvPr/>
        </p:nvSpPr>
        <p:spPr bwMode="auto">
          <a:xfrm>
            <a:off x="1361179" y="3169564"/>
            <a:ext cx="948337" cy="36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defTabSz="684518">
              <a:buClrTx/>
              <a:buSzTx/>
              <a:buNone/>
              <a:defRPr/>
            </a:pPr>
            <a:r>
              <a:rPr lang="en-US" altLang="x-none" sz="1799">
                <a:solidFill>
                  <a:srgbClr val="000000"/>
                </a:solidFill>
                <a:latin typeface="Tahoma" charset="0"/>
              </a:rPr>
              <a:t>Packets</a:t>
            </a:r>
          </a:p>
        </p:txBody>
      </p:sp>
      <p:sp>
        <p:nvSpPr>
          <p:cNvPr id="162834" name="Text Box 28"/>
          <p:cNvSpPr txBox="1">
            <a:spLocks noChangeArrowheads="1"/>
          </p:cNvSpPr>
          <p:nvPr/>
        </p:nvSpPr>
        <p:spPr bwMode="auto">
          <a:xfrm>
            <a:off x="1715822" y="4197789"/>
            <a:ext cx="3717684" cy="36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defTabSz="684518">
              <a:buClrTx/>
              <a:buSzTx/>
              <a:buNone/>
              <a:defRPr/>
            </a:pPr>
            <a:r>
              <a:rPr lang="en-US" altLang="x-none" sz="1799">
                <a:solidFill>
                  <a:srgbClr val="000000"/>
                </a:solidFill>
                <a:latin typeface="Tahoma" charset="0"/>
              </a:rPr>
              <a:t>Acknowledgements (waiting seq#)</a:t>
            </a:r>
          </a:p>
        </p:txBody>
      </p:sp>
      <p:sp>
        <p:nvSpPr>
          <p:cNvPr id="162835" name="Rectangle 34"/>
          <p:cNvSpPr>
            <a:spLocks noChangeArrowheads="1"/>
          </p:cNvSpPr>
          <p:nvPr/>
        </p:nvSpPr>
        <p:spPr bwMode="auto">
          <a:xfrm>
            <a:off x="6514203" y="3509926"/>
            <a:ext cx="628359" cy="45698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defTabSz="684518">
              <a:spcBef>
                <a:spcPct val="0"/>
              </a:spcBef>
              <a:buClrTx/>
              <a:buSzTx/>
              <a:buNone/>
              <a:defRPr/>
            </a:pPr>
            <a:endParaRPr lang="x-none" altLang="x-none" sz="1799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2836" name="Text Box 35"/>
          <p:cNvSpPr txBox="1">
            <a:spLocks noChangeArrowheads="1"/>
          </p:cNvSpPr>
          <p:nvPr/>
        </p:nvSpPr>
        <p:spPr bwMode="auto">
          <a:xfrm>
            <a:off x="6685573" y="3567049"/>
            <a:ext cx="332142" cy="41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defTabSz="684518">
              <a:buClrTx/>
              <a:buSzTx/>
              <a:buNone/>
              <a:defRPr/>
            </a:pPr>
            <a:r>
              <a:rPr lang="en-US" altLang="zh-CN" sz="2099">
                <a:solidFill>
                  <a:srgbClr val="000000"/>
                </a:solidFill>
                <a:latin typeface="Tahoma" charset="0"/>
                <a:ea typeface="宋体" charset="-122"/>
              </a:rPr>
              <a:t>7</a:t>
            </a:r>
            <a:endParaRPr lang="en-US" altLang="x-none" sz="1799">
              <a:solidFill>
                <a:srgbClr val="000000"/>
              </a:solidFill>
              <a:latin typeface="Tahoma" charset="0"/>
              <a:ea typeface="宋体" charset="-12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B5E54F-69A5-DC4A-B9EB-018B2D9AD9D6}"/>
              </a:ext>
            </a:extLst>
          </p:cNvPr>
          <p:cNvGrpSpPr/>
          <p:nvPr/>
        </p:nvGrpSpPr>
        <p:grpSpPr>
          <a:xfrm>
            <a:off x="2344180" y="4540534"/>
            <a:ext cx="332142" cy="472494"/>
            <a:chOff x="1602422" y="4920134"/>
            <a:chExt cx="443676" cy="631158"/>
          </a:xfrm>
        </p:grpSpPr>
        <p:sp>
          <p:nvSpPr>
            <p:cNvPr id="162840" name="Rectangle 20"/>
            <p:cNvSpPr>
              <a:spLocks noChangeArrowheads="1"/>
            </p:cNvSpPr>
            <p:nvPr/>
          </p:nvSpPr>
          <p:spPr bwMode="auto">
            <a:xfrm>
              <a:off x="1604012" y="4920134"/>
              <a:ext cx="379939" cy="61044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684518">
                <a:spcBef>
                  <a:spcPct val="0"/>
                </a:spcBef>
                <a:buClrTx/>
                <a:buSzTx/>
                <a:buNone/>
                <a:defRPr/>
              </a:pPr>
              <a:endParaRPr lang="x-none" altLang="x-none" sz="1799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62842" name="Text Box 22"/>
            <p:cNvSpPr txBox="1">
              <a:spLocks noChangeArrowheads="1"/>
            </p:cNvSpPr>
            <p:nvPr/>
          </p:nvSpPr>
          <p:spPr bwMode="auto">
            <a:xfrm>
              <a:off x="1602422" y="4996440"/>
              <a:ext cx="443676" cy="554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defTabSz="684518">
                <a:buClrTx/>
                <a:buSzTx/>
                <a:buNone/>
                <a:defRPr/>
              </a:pPr>
              <a:r>
                <a:rPr lang="en-US" altLang="x-none" sz="2099">
                  <a:solidFill>
                    <a:srgbClr val="000000"/>
                  </a:solidFill>
                  <a:latin typeface="Tahoma" charset="0"/>
                </a:rPr>
                <a:t>2</a:t>
              </a:r>
              <a:endParaRPr lang="en-US" altLang="x-none" sz="1799">
                <a:solidFill>
                  <a:srgbClr val="000000"/>
                </a:solidFill>
                <a:latin typeface="Tahoma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AF29672-32CD-344A-AC24-945905187A72}"/>
              </a:ext>
            </a:extLst>
          </p:cNvPr>
          <p:cNvGrpSpPr/>
          <p:nvPr/>
        </p:nvGrpSpPr>
        <p:grpSpPr>
          <a:xfrm>
            <a:off x="3143910" y="4540534"/>
            <a:ext cx="332142" cy="472494"/>
            <a:chOff x="2670704" y="4920134"/>
            <a:chExt cx="443676" cy="631158"/>
          </a:xfrm>
        </p:grpSpPr>
        <p:sp>
          <p:nvSpPr>
            <p:cNvPr id="162841" name="Rectangle 21"/>
            <p:cNvSpPr>
              <a:spLocks noChangeArrowheads="1"/>
            </p:cNvSpPr>
            <p:nvPr/>
          </p:nvSpPr>
          <p:spPr bwMode="auto">
            <a:xfrm>
              <a:off x="2672294" y="4920134"/>
              <a:ext cx="379939" cy="61044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684518">
                <a:spcBef>
                  <a:spcPct val="0"/>
                </a:spcBef>
                <a:buClrTx/>
                <a:buSzTx/>
                <a:buNone/>
                <a:defRPr/>
              </a:pPr>
              <a:endParaRPr lang="x-none" altLang="x-none" sz="1799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62843" name="Text Box 23"/>
            <p:cNvSpPr txBox="1">
              <a:spLocks noChangeArrowheads="1"/>
            </p:cNvSpPr>
            <p:nvPr/>
          </p:nvSpPr>
          <p:spPr bwMode="auto">
            <a:xfrm>
              <a:off x="2670704" y="4996440"/>
              <a:ext cx="443676" cy="554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defTabSz="684518">
                <a:buClrTx/>
                <a:buSzTx/>
                <a:buNone/>
                <a:defRPr/>
              </a:pPr>
              <a:r>
                <a:rPr lang="en-US" altLang="x-none" sz="2099">
                  <a:solidFill>
                    <a:srgbClr val="000000"/>
                  </a:solidFill>
                  <a:latin typeface="Tahoma" charset="0"/>
                </a:rPr>
                <a:t>3</a:t>
              </a:r>
              <a:endParaRPr lang="en-US" altLang="x-none" sz="1799">
                <a:solidFill>
                  <a:srgbClr val="000000"/>
                </a:solidFill>
                <a:latin typeface="Tahoma" charset="0"/>
              </a:endParaRPr>
            </a:p>
          </p:txBody>
        </p:sp>
      </p:grpSp>
      <p:grpSp>
        <p:nvGrpSpPr>
          <p:cNvPr id="162844" name="Group 24"/>
          <p:cNvGrpSpPr>
            <a:grpSpLocks/>
          </p:cNvGrpSpPr>
          <p:nvPr/>
        </p:nvGrpSpPr>
        <p:grpSpPr bwMode="auto">
          <a:xfrm>
            <a:off x="3943641" y="4540530"/>
            <a:ext cx="332031" cy="472460"/>
            <a:chOff x="2352" y="3408"/>
            <a:chExt cx="279" cy="397"/>
          </a:xfrm>
        </p:grpSpPr>
        <p:sp>
          <p:nvSpPr>
            <p:cNvPr id="162853" name="Rectangle 25"/>
            <p:cNvSpPr>
              <a:spLocks noChangeArrowheads="1"/>
            </p:cNvSpPr>
            <p:nvPr/>
          </p:nvSpPr>
          <p:spPr bwMode="auto">
            <a:xfrm>
              <a:off x="2353" y="3408"/>
              <a:ext cx="239" cy="38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684518">
                <a:spcBef>
                  <a:spcPct val="0"/>
                </a:spcBef>
                <a:buClrTx/>
                <a:buSzTx/>
                <a:buNone/>
                <a:defRPr/>
              </a:pPr>
              <a:endParaRPr lang="x-none" altLang="x-none" sz="1799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62854" name="Text Box 26"/>
            <p:cNvSpPr txBox="1">
              <a:spLocks noChangeArrowheads="1"/>
            </p:cNvSpPr>
            <p:nvPr/>
          </p:nvSpPr>
          <p:spPr bwMode="auto">
            <a:xfrm>
              <a:off x="2352" y="3456"/>
              <a:ext cx="279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defTabSz="684518">
                <a:buClrTx/>
                <a:buSzTx/>
                <a:buNone/>
                <a:defRPr/>
              </a:pPr>
              <a:r>
                <a:rPr lang="en-US" altLang="x-none" sz="2099" dirty="0">
                  <a:solidFill>
                    <a:srgbClr val="000000"/>
                  </a:solidFill>
                  <a:latin typeface="Tahoma" charset="0"/>
                </a:rPr>
                <a:t>4</a:t>
              </a:r>
              <a:endParaRPr lang="en-US" altLang="x-none" sz="1799" dirty="0">
                <a:solidFill>
                  <a:srgbClr val="000000"/>
                </a:solidFill>
                <a:latin typeface="Tahoma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A637F4A-5825-6B46-BE4B-313928993195}"/>
              </a:ext>
            </a:extLst>
          </p:cNvPr>
          <p:cNvGrpSpPr/>
          <p:nvPr/>
        </p:nvGrpSpPr>
        <p:grpSpPr>
          <a:xfrm>
            <a:off x="5543099" y="4540534"/>
            <a:ext cx="332142" cy="472494"/>
            <a:chOff x="5875549" y="4920134"/>
            <a:chExt cx="443676" cy="631158"/>
          </a:xfrm>
        </p:grpSpPr>
        <p:sp>
          <p:nvSpPr>
            <p:cNvPr id="162845" name="Rectangle 29"/>
            <p:cNvSpPr>
              <a:spLocks noChangeArrowheads="1"/>
            </p:cNvSpPr>
            <p:nvPr/>
          </p:nvSpPr>
          <p:spPr bwMode="auto">
            <a:xfrm>
              <a:off x="5877139" y="4920134"/>
              <a:ext cx="379939" cy="610447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684518">
                <a:spcBef>
                  <a:spcPct val="0"/>
                </a:spcBef>
                <a:buClrTx/>
                <a:buSzTx/>
                <a:buNone/>
                <a:defRPr/>
              </a:pPr>
              <a:endParaRPr lang="x-none" altLang="x-none" sz="1799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62846" name="Text Box 30"/>
            <p:cNvSpPr txBox="1">
              <a:spLocks noChangeArrowheads="1"/>
            </p:cNvSpPr>
            <p:nvPr/>
          </p:nvSpPr>
          <p:spPr bwMode="auto">
            <a:xfrm>
              <a:off x="5875549" y="4996440"/>
              <a:ext cx="443676" cy="5548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defTabSz="684518">
                <a:buClrTx/>
                <a:buSzTx/>
                <a:buNone/>
                <a:defRPr/>
              </a:pPr>
              <a:r>
                <a:rPr lang="en-US" altLang="x-none" sz="2099">
                  <a:solidFill>
                    <a:srgbClr val="000000"/>
                  </a:solidFill>
                  <a:latin typeface="Tahoma" charset="0"/>
                </a:rPr>
                <a:t>4</a:t>
              </a:r>
              <a:endParaRPr lang="en-US" altLang="x-none" sz="1799">
                <a:solidFill>
                  <a:srgbClr val="000000"/>
                </a:solidFill>
                <a:latin typeface="Tahoma" charset="0"/>
              </a:endParaRPr>
            </a:p>
          </p:txBody>
        </p:sp>
      </p:grpSp>
      <p:grpSp>
        <p:nvGrpSpPr>
          <p:cNvPr id="162847" name="Group 31"/>
          <p:cNvGrpSpPr>
            <a:grpSpLocks/>
          </p:cNvGrpSpPr>
          <p:nvPr/>
        </p:nvGrpSpPr>
        <p:grpSpPr bwMode="auto">
          <a:xfrm>
            <a:off x="6342829" y="4540530"/>
            <a:ext cx="332031" cy="472460"/>
            <a:chOff x="2352" y="3408"/>
            <a:chExt cx="279" cy="397"/>
          </a:xfrm>
        </p:grpSpPr>
        <p:sp>
          <p:nvSpPr>
            <p:cNvPr id="162851" name="Rectangle 32"/>
            <p:cNvSpPr>
              <a:spLocks noChangeArrowheads="1"/>
            </p:cNvSpPr>
            <p:nvPr/>
          </p:nvSpPr>
          <p:spPr bwMode="auto">
            <a:xfrm>
              <a:off x="2353" y="3408"/>
              <a:ext cx="239" cy="38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684518">
                <a:spcBef>
                  <a:spcPct val="0"/>
                </a:spcBef>
                <a:buClrTx/>
                <a:buSzTx/>
                <a:buNone/>
                <a:defRPr/>
              </a:pPr>
              <a:endParaRPr lang="x-none" altLang="x-none" sz="1799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62852" name="Text Box 33"/>
            <p:cNvSpPr txBox="1">
              <a:spLocks noChangeArrowheads="1"/>
            </p:cNvSpPr>
            <p:nvPr/>
          </p:nvSpPr>
          <p:spPr bwMode="auto">
            <a:xfrm>
              <a:off x="2352" y="3456"/>
              <a:ext cx="279" cy="34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defTabSz="684518">
                <a:buClrTx/>
                <a:buSzTx/>
                <a:buNone/>
                <a:defRPr/>
              </a:pPr>
              <a:r>
                <a:rPr lang="en-US" altLang="x-none" sz="2099">
                  <a:solidFill>
                    <a:srgbClr val="000000"/>
                  </a:solidFill>
                  <a:latin typeface="Tahoma" charset="0"/>
                </a:rPr>
                <a:t>4</a:t>
              </a:r>
              <a:endParaRPr lang="en-US" altLang="x-none" sz="1799">
                <a:solidFill>
                  <a:srgbClr val="000000"/>
                </a:solidFill>
                <a:latin typeface="Tahoma" charset="0"/>
              </a:endParaRPr>
            </a:p>
          </p:txBody>
        </p:sp>
      </p:grpSp>
      <p:grpSp>
        <p:nvGrpSpPr>
          <p:cNvPr id="162848" name="Group 36"/>
          <p:cNvGrpSpPr>
            <a:grpSpLocks/>
          </p:cNvGrpSpPr>
          <p:nvPr/>
        </p:nvGrpSpPr>
        <p:grpSpPr bwMode="auto">
          <a:xfrm>
            <a:off x="7142559" y="4538151"/>
            <a:ext cx="332031" cy="472460"/>
            <a:chOff x="2352" y="3408"/>
            <a:chExt cx="279" cy="397"/>
          </a:xfrm>
        </p:grpSpPr>
        <p:sp>
          <p:nvSpPr>
            <p:cNvPr id="162849" name="Rectangle 37"/>
            <p:cNvSpPr>
              <a:spLocks noChangeArrowheads="1"/>
            </p:cNvSpPr>
            <p:nvPr/>
          </p:nvSpPr>
          <p:spPr bwMode="auto">
            <a:xfrm>
              <a:off x="2353" y="3408"/>
              <a:ext cx="239" cy="38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684518">
                <a:spcBef>
                  <a:spcPct val="0"/>
                </a:spcBef>
                <a:buClrTx/>
                <a:buSzTx/>
                <a:buNone/>
                <a:defRPr/>
              </a:pPr>
              <a:endParaRPr lang="x-none" altLang="x-none" sz="1799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62850" name="Text Box 38"/>
            <p:cNvSpPr txBox="1">
              <a:spLocks noChangeArrowheads="1"/>
            </p:cNvSpPr>
            <p:nvPr/>
          </p:nvSpPr>
          <p:spPr bwMode="auto">
            <a:xfrm>
              <a:off x="2352" y="3456"/>
              <a:ext cx="279" cy="34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defTabSz="684518">
                <a:buClrTx/>
                <a:buSzTx/>
                <a:buNone/>
                <a:defRPr/>
              </a:pPr>
              <a:r>
                <a:rPr lang="en-US" altLang="x-none" sz="2099">
                  <a:solidFill>
                    <a:srgbClr val="000000"/>
                  </a:solidFill>
                  <a:latin typeface="Tahoma" charset="0"/>
                </a:rPr>
                <a:t>4</a:t>
              </a:r>
              <a:endParaRPr lang="en-US" altLang="x-none" sz="1799">
                <a:solidFill>
                  <a:srgbClr val="000000"/>
                </a:solidFill>
                <a:latin typeface="Tahoma" charset="0"/>
              </a:endParaRPr>
            </a:p>
          </p:txBody>
        </p:sp>
      </p:grpSp>
      <p:sp>
        <p:nvSpPr>
          <p:cNvPr id="162838" name="Line 39"/>
          <p:cNvSpPr>
            <a:spLocks noChangeShapeType="1"/>
          </p:cNvSpPr>
          <p:nvPr/>
        </p:nvSpPr>
        <p:spPr bwMode="auto">
          <a:xfrm flipV="1">
            <a:off x="4115012" y="3512306"/>
            <a:ext cx="628359" cy="44389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684518">
              <a:defRPr/>
            </a:pPr>
            <a:endParaRPr lang="en-US" sz="375">
              <a:solidFill>
                <a:srgbClr val="000000"/>
              </a:solidFill>
            </a:endParaRPr>
          </a:p>
        </p:txBody>
      </p:sp>
      <p:sp>
        <p:nvSpPr>
          <p:cNvPr id="162839" name="Line 40"/>
          <p:cNvSpPr>
            <a:spLocks noChangeShapeType="1"/>
          </p:cNvSpPr>
          <p:nvPr/>
        </p:nvSpPr>
        <p:spPr bwMode="auto">
          <a:xfrm>
            <a:off x="4115012" y="3512306"/>
            <a:ext cx="628359" cy="456989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684518">
              <a:defRPr/>
            </a:pPr>
            <a:endParaRPr lang="en-US" sz="375">
              <a:solidFill>
                <a:srgbClr val="000000"/>
              </a:solidFill>
            </a:endParaRP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B29612F6-24FC-C942-A2D3-581168AAC646}"/>
              </a:ext>
            </a:extLst>
          </p:cNvPr>
          <p:cNvSpPr/>
          <p:nvPr/>
        </p:nvSpPr>
        <p:spPr bwMode="auto">
          <a:xfrm>
            <a:off x="5084923" y="5339436"/>
            <a:ext cx="1600650" cy="611309"/>
          </a:xfrm>
          <a:prstGeom prst="wedgeRectCallout">
            <a:avLst>
              <a:gd name="adj1" fmla="val 87943"/>
              <a:gd name="adj2" fmla="val -102030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453" tIns="34226" rIns="68453" bIns="34226" numCol="1" rtlCol="0" anchor="t" anchorCtr="0" compatLnSpc="1">
            <a:prstTxWarp prst="textNoShape">
              <a:avLst/>
            </a:prstTxWarp>
          </a:bodyPr>
          <a:lstStyle/>
          <a:p>
            <a:pPr algn="ctr" defTabSz="684518">
              <a:defRPr/>
            </a:pPr>
            <a:r>
              <a:rPr lang="en-US" sz="1797" dirty="0">
                <a:solidFill>
                  <a:srgbClr val="000000"/>
                </a:solidFill>
                <a:latin typeface="Times New Roman" pitchFamily="18" charset="0"/>
              </a:rPr>
              <a:t>Assume loss</a:t>
            </a:r>
            <a:br>
              <a:rPr lang="en-US" sz="1797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797" dirty="0">
                <a:solidFill>
                  <a:srgbClr val="000000"/>
                </a:solidFill>
                <a:latin typeface="Times New Roman" pitchFamily="18" charset="0"/>
              </a:rPr>
              <a:t>=&gt; </a:t>
            </a:r>
            <a:r>
              <a:rPr lang="en-US" sz="1797" dirty="0" err="1">
                <a:solidFill>
                  <a:srgbClr val="000000"/>
                </a:solidFill>
                <a:latin typeface="Times New Roman" pitchFamily="18" charset="0"/>
              </a:rPr>
              <a:t>cong</a:t>
            </a:r>
            <a:endParaRPr lang="en-US" sz="1797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AD1793-1502-8449-A50C-15921835A3D4}"/>
              </a:ext>
            </a:extLst>
          </p:cNvPr>
          <p:cNvSpPr txBox="1"/>
          <p:nvPr/>
        </p:nvSpPr>
        <p:spPr>
          <a:xfrm>
            <a:off x="1600978" y="5303243"/>
            <a:ext cx="2342663" cy="553100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defTabSz="684518">
              <a:defRPr/>
            </a:pPr>
            <a:r>
              <a:rPr lang="en-US" sz="1497" dirty="0">
                <a:solidFill>
                  <a:srgbClr val="000000"/>
                </a:solidFill>
              </a:rPr>
              <a:t>Pros and Cons of </a:t>
            </a:r>
            <a:r>
              <a:rPr lang="en-US" sz="1497" dirty="0" err="1">
                <a:solidFill>
                  <a:srgbClr val="000000"/>
                </a:solidFill>
              </a:rPr>
              <a:t>endhosts</a:t>
            </a:r>
            <a:r>
              <a:rPr lang="en-US" sz="1497" dirty="0">
                <a:solidFill>
                  <a:srgbClr val="000000"/>
                </a:solidFill>
              </a:rPr>
              <a:t> using loss as congestion?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8EE04DA-87A3-804D-B210-B008785CE6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CC442E-A3EF-3540-9151-FED5573EA0F3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426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2400">
                <a:ea typeface="ＭＳ Ｐゴシック" charset="-128"/>
              </a:rPr>
              <a:t>Three Way Handshake (TWH) [Tomlinson 1975]</a:t>
            </a:r>
          </a:p>
        </p:txBody>
      </p:sp>
      <p:graphicFrame>
        <p:nvGraphicFramePr>
          <p:cNvPr id="125955" name="Object 7"/>
          <p:cNvGraphicFramePr>
            <a:graphicFrameLocks noChangeAspect="1"/>
          </p:cNvGraphicFramePr>
          <p:nvPr/>
        </p:nvGraphicFramePr>
        <p:xfrm>
          <a:off x="2709863" y="1798638"/>
          <a:ext cx="48577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959" name="Clip" r:id="rId4" imgW="1307079" imgH="1083682" progId="MS_ClipArt_Gallery.2">
                  <p:embed/>
                </p:oleObj>
              </mc:Choice>
              <mc:Fallback>
                <p:oleObj name="Clip" r:id="rId4" imgW="1307079" imgH="1083682" progId="MS_ClipArt_Gallery.2">
                  <p:embed/>
                  <p:pic>
                    <p:nvPicPr>
                      <p:cNvPr id="12595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9863" y="1798638"/>
                        <a:ext cx="485775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56" name="Text Box 8"/>
          <p:cNvSpPr txBox="1">
            <a:spLocks noChangeArrowheads="1"/>
          </p:cNvSpPr>
          <p:nvPr/>
        </p:nvSpPr>
        <p:spPr bwMode="auto">
          <a:xfrm>
            <a:off x="3121025" y="1798638"/>
            <a:ext cx="8493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600">
                <a:solidFill>
                  <a:srgbClr val="000000"/>
                </a:solidFill>
              </a:rPr>
              <a:t>Host A</a:t>
            </a:r>
            <a:endParaRPr lang="en-US" altLang="x-none" sz="10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3122613" y="2466975"/>
            <a:ext cx="2533650" cy="590550"/>
            <a:chOff x="1967" y="1554"/>
            <a:chExt cx="1596" cy="372"/>
          </a:xfrm>
        </p:grpSpPr>
        <p:sp>
          <p:nvSpPr>
            <p:cNvPr id="125975" name="Line 6"/>
            <p:cNvSpPr>
              <a:spLocks noChangeShapeType="1"/>
            </p:cNvSpPr>
            <p:nvPr/>
          </p:nvSpPr>
          <p:spPr bwMode="auto">
            <a:xfrm>
              <a:off x="1967" y="1554"/>
              <a:ext cx="1596" cy="3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76" name="Text Box 9"/>
            <p:cNvSpPr txBox="1">
              <a:spLocks noChangeArrowheads="1"/>
            </p:cNvSpPr>
            <p:nvPr/>
          </p:nvSpPr>
          <p:spPr bwMode="auto">
            <a:xfrm rot="706751">
              <a:off x="2448" y="1580"/>
              <a:ext cx="72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400">
                  <a:solidFill>
                    <a:srgbClr val="000000"/>
                  </a:solidFill>
                  <a:latin typeface="Arial" charset="0"/>
                </a:rPr>
                <a:t>SYN(seq=x)</a:t>
              </a:r>
              <a:endParaRPr lang="en-US" altLang="x-none" sz="10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aphicFrame>
        <p:nvGraphicFramePr>
          <p:cNvPr id="125958" name="Object 10"/>
          <p:cNvGraphicFramePr>
            <a:graphicFrameLocks noChangeAspect="1"/>
          </p:cNvGraphicFramePr>
          <p:nvPr/>
        </p:nvGraphicFramePr>
        <p:xfrm>
          <a:off x="5367338" y="1808163"/>
          <a:ext cx="48577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960" name="Clip" r:id="rId6" imgW="1307079" imgH="1083682" progId="MS_ClipArt_Gallery.2">
                  <p:embed/>
                </p:oleObj>
              </mc:Choice>
              <mc:Fallback>
                <p:oleObj name="Clip" r:id="rId6" imgW="1307079" imgH="1083682" progId="MS_ClipArt_Gallery.2">
                  <p:embed/>
                  <p:pic>
                    <p:nvPicPr>
                      <p:cNvPr id="12595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7338" y="1808163"/>
                        <a:ext cx="485775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59" name="Text Box 11"/>
          <p:cNvSpPr txBox="1">
            <a:spLocks noChangeArrowheads="1"/>
          </p:cNvSpPr>
          <p:nvPr/>
        </p:nvSpPr>
        <p:spPr bwMode="auto">
          <a:xfrm>
            <a:off x="4645025" y="1817688"/>
            <a:ext cx="828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600">
                <a:solidFill>
                  <a:srgbClr val="000000"/>
                </a:solidFill>
              </a:rPr>
              <a:t>Host B</a:t>
            </a:r>
            <a:endParaRPr lang="en-US" altLang="x-none" sz="10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25960" name="Line 12"/>
          <p:cNvSpPr>
            <a:spLocks noChangeShapeType="1"/>
          </p:cNvSpPr>
          <p:nvPr/>
        </p:nvSpPr>
        <p:spPr bwMode="auto">
          <a:xfrm>
            <a:off x="5656263" y="2238375"/>
            <a:ext cx="11112" cy="38179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3021013" y="3652838"/>
            <a:ext cx="2732087" cy="752475"/>
            <a:chOff x="1903" y="2274"/>
            <a:chExt cx="1721" cy="474"/>
          </a:xfrm>
        </p:grpSpPr>
        <p:sp>
          <p:nvSpPr>
            <p:cNvPr id="125973" name="Line 13"/>
            <p:cNvSpPr>
              <a:spLocks noChangeShapeType="1"/>
            </p:cNvSpPr>
            <p:nvPr/>
          </p:nvSpPr>
          <p:spPr bwMode="auto">
            <a:xfrm flipH="1">
              <a:off x="1979" y="2274"/>
              <a:ext cx="1572" cy="47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74" name="Text Box 14"/>
            <p:cNvSpPr txBox="1">
              <a:spLocks noChangeArrowheads="1"/>
            </p:cNvSpPr>
            <p:nvPr/>
          </p:nvSpPr>
          <p:spPr bwMode="auto">
            <a:xfrm rot="-1080000">
              <a:off x="1903" y="2334"/>
              <a:ext cx="172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400">
                  <a:solidFill>
                    <a:srgbClr val="000000"/>
                  </a:solidFill>
                  <a:latin typeface="Arial" charset="0"/>
                </a:rPr>
                <a:t>ACK(seq=x), SYN(seq=y)</a:t>
              </a:r>
              <a:endParaRPr lang="en-US" altLang="x-none" sz="10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125962" name="Line 15"/>
          <p:cNvSpPr>
            <a:spLocks noChangeShapeType="1"/>
          </p:cNvSpPr>
          <p:nvPr/>
        </p:nvSpPr>
        <p:spPr bwMode="auto">
          <a:xfrm>
            <a:off x="3113088" y="2390775"/>
            <a:ext cx="11112" cy="3584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3121025" y="4702175"/>
            <a:ext cx="2533650" cy="590550"/>
            <a:chOff x="1967" y="1554"/>
            <a:chExt cx="1596" cy="372"/>
          </a:xfrm>
        </p:grpSpPr>
        <p:sp>
          <p:nvSpPr>
            <p:cNvPr id="125971" name="Line 20"/>
            <p:cNvSpPr>
              <a:spLocks noChangeShapeType="1"/>
            </p:cNvSpPr>
            <p:nvPr/>
          </p:nvSpPr>
          <p:spPr bwMode="auto">
            <a:xfrm>
              <a:off x="1967" y="1554"/>
              <a:ext cx="1596" cy="3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72" name="Text Box 21"/>
            <p:cNvSpPr txBox="1">
              <a:spLocks noChangeArrowheads="1"/>
            </p:cNvSpPr>
            <p:nvPr/>
          </p:nvSpPr>
          <p:spPr bwMode="auto">
            <a:xfrm rot="706751">
              <a:off x="2450" y="1580"/>
              <a:ext cx="72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400">
                  <a:solidFill>
                    <a:srgbClr val="000000"/>
                  </a:solidFill>
                  <a:latin typeface="Arial" charset="0"/>
                </a:rPr>
                <a:t>ACK(seq=y)</a:t>
              </a:r>
              <a:endParaRPr lang="en-US" altLang="x-none" sz="10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3154363" y="5268913"/>
            <a:ext cx="2533650" cy="590550"/>
            <a:chOff x="1967" y="1554"/>
            <a:chExt cx="1596" cy="372"/>
          </a:xfrm>
        </p:grpSpPr>
        <p:sp>
          <p:nvSpPr>
            <p:cNvPr id="125969" name="Line 24"/>
            <p:cNvSpPr>
              <a:spLocks noChangeShapeType="1"/>
            </p:cNvSpPr>
            <p:nvPr/>
          </p:nvSpPr>
          <p:spPr bwMode="auto">
            <a:xfrm>
              <a:off x="1967" y="1554"/>
              <a:ext cx="1596" cy="3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70" name="Text Box 25"/>
            <p:cNvSpPr txBox="1">
              <a:spLocks noChangeArrowheads="1"/>
            </p:cNvSpPr>
            <p:nvPr/>
          </p:nvSpPr>
          <p:spPr bwMode="auto">
            <a:xfrm rot="706751">
              <a:off x="2351" y="1580"/>
              <a:ext cx="91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400">
                  <a:solidFill>
                    <a:srgbClr val="000000"/>
                  </a:solidFill>
                  <a:latin typeface="Arial" charset="0"/>
                </a:rPr>
                <a:t>DATA(seq=x+1)</a:t>
              </a:r>
              <a:endParaRPr lang="en-US" altLang="x-none" sz="10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125965" name="Text Box 26"/>
          <p:cNvSpPr txBox="1">
            <a:spLocks noChangeArrowheads="1"/>
          </p:cNvSpPr>
          <p:nvPr/>
        </p:nvSpPr>
        <p:spPr bwMode="auto">
          <a:xfrm>
            <a:off x="165100" y="6259513"/>
            <a:ext cx="416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400">
                <a:solidFill>
                  <a:srgbClr val="000000"/>
                </a:solidFill>
                <a:latin typeface="Times New Roman" charset="0"/>
              </a:rPr>
              <a:t>SYN: indicates connection setup</a:t>
            </a:r>
          </a:p>
        </p:txBody>
      </p:sp>
      <p:sp>
        <p:nvSpPr>
          <p:cNvPr id="140315" name="Text Box 27"/>
          <p:cNvSpPr txBox="1">
            <a:spLocks noChangeArrowheads="1"/>
          </p:cNvSpPr>
          <p:nvPr/>
        </p:nvSpPr>
        <p:spPr bwMode="auto">
          <a:xfrm>
            <a:off x="5713413" y="4975225"/>
            <a:ext cx="34305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400">
                <a:solidFill>
                  <a:srgbClr val="000000"/>
                </a:solidFill>
                <a:latin typeface="Times New Roman" charset="0"/>
              </a:rPr>
              <a:t>accept data only after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400">
                <a:solidFill>
                  <a:srgbClr val="000000"/>
                </a:solidFill>
                <a:latin typeface="Times New Roman" charset="0"/>
              </a:rPr>
              <a:t>verified y is bounced back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400">
                <a:solidFill>
                  <a:srgbClr val="000000"/>
                </a:solidFill>
                <a:latin typeface="Times New Roman" charset="0"/>
              </a:rPr>
              <a:t>x is the init. seq</a:t>
            </a:r>
          </a:p>
        </p:txBody>
      </p:sp>
      <p:sp>
        <p:nvSpPr>
          <p:cNvPr id="140316" name="Text Box 28"/>
          <p:cNvSpPr txBox="1">
            <a:spLocks noChangeArrowheads="1"/>
          </p:cNvSpPr>
          <p:nvPr/>
        </p:nvSpPr>
        <p:spPr bwMode="auto">
          <a:xfrm>
            <a:off x="5648325" y="2709863"/>
            <a:ext cx="34956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400">
                <a:solidFill>
                  <a:srgbClr val="000000"/>
                </a:solidFill>
                <a:latin typeface="Times New Roman" charset="0"/>
              </a:rPr>
              <a:t>notify initial seq#. Accept?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649913" y="3663950"/>
            <a:ext cx="34940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400">
                <a:solidFill>
                  <a:srgbClr val="000000"/>
                </a:solidFill>
                <a:latin typeface="Times New Roman" charset="0"/>
              </a:rPr>
              <a:t>think of y as a challenge</a:t>
            </a:r>
            <a:endParaRPr lang="en-US" altLang="x-none" sz="240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73D3F-117A-2D4C-A3B6-75FAC31A96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CC442E-A3EF-3540-9151-FED5573EA0F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790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315" grpId="0"/>
      <p:bldP spid="140316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err="1">
                <a:ea typeface="ＭＳ Ｐゴシック" charset="-128"/>
              </a:rPr>
              <a:t>Time_Wait</a:t>
            </a:r>
            <a:r>
              <a:rPr lang="en-US" altLang="x-none" dirty="0">
                <a:ea typeface="ＭＳ Ｐゴシック" charset="-128"/>
              </a:rPr>
              <a:t> Design Options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E70A7F4-1078-3846-9C2F-46E654077E7D}"/>
              </a:ext>
            </a:extLst>
          </p:cNvPr>
          <p:cNvGrpSpPr/>
          <p:nvPr/>
        </p:nvGrpSpPr>
        <p:grpSpPr>
          <a:xfrm>
            <a:off x="5122000" y="2070775"/>
            <a:ext cx="4199653" cy="3290474"/>
            <a:chOff x="6841782" y="1621082"/>
            <a:chExt cx="5609745" cy="4395297"/>
          </a:xfrm>
        </p:grpSpPr>
        <p:sp>
          <p:nvSpPr>
            <p:cNvPr id="41" name="Text Box 24">
              <a:extLst>
                <a:ext uri="{FF2B5EF4-FFF2-40B4-BE49-F238E27FC236}">
                  <a16:creationId xmlns:a16="http://schemas.microsoft.com/office/drawing/2014/main" id="{3B279CC4-B42B-2F42-82DE-9A3EFBDADC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72257" y="3976531"/>
              <a:ext cx="1879270" cy="955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256695" indent="-256695" defTabSz="685752">
                <a:spcBef>
                  <a:spcPct val="0"/>
                </a:spcBef>
                <a:buClrTx/>
                <a:buSzTx/>
                <a:buFontTx/>
                <a:buChar char="-"/>
                <a:defRPr/>
              </a:pPr>
              <a:r>
                <a:rPr lang="en-US" altLang="x-none" sz="1350" dirty="0">
                  <a:solidFill>
                    <a:srgbClr val="000000"/>
                  </a:solidFill>
                  <a:latin typeface="Times New Roman" charset="0"/>
                </a:rPr>
                <a:t>Time to retransmit </a:t>
              </a:r>
              <a:br>
                <a:rPr lang="en-US" altLang="x-none" sz="1350" dirty="0">
                  <a:solidFill>
                    <a:srgbClr val="000000"/>
                  </a:solidFill>
                  <a:latin typeface="Times New Roman" charset="0"/>
                </a:rPr>
              </a:br>
              <a:r>
                <a:rPr lang="en-US" altLang="x-none" sz="1350" dirty="0">
                  <a:solidFill>
                    <a:srgbClr val="000000"/>
                  </a:solidFill>
                  <a:latin typeface="Times New Roman" charset="0"/>
                </a:rPr>
                <a:t>ACK</a:t>
              </a:r>
            </a:p>
          </p:txBody>
        </p:sp>
        <p:sp>
          <p:nvSpPr>
            <p:cNvPr id="25" name="Line 3">
              <a:extLst>
                <a:ext uri="{FF2B5EF4-FFF2-40B4-BE49-F238E27FC236}">
                  <a16:creationId xmlns:a16="http://schemas.microsoft.com/office/drawing/2014/main" id="{9D762E12-743B-6A4B-AC90-6912D3311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6039" y="3229946"/>
              <a:ext cx="2566400" cy="39330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52"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graphicFrame>
          <p:nvGraphicFramePr>
            <p:cNvPr id="26" name="Object 4">
              <a:extLst>
                <a:ext uri="{FF2B5EF4-FFF2-40B4-BE49-F238E27FC236}">
                  <a16:creationId xmlns:a16="http://schemas.microsoft.com/office/drawing/2014/main" id="{F3FCD4FD-960B-B04E-93A6-A36286A25E56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7752538" y="2416838"/>
            <a:ext cx="486661" cy="3864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005" name="Clip" r:id="rId4" imgW="1307079" imgH="1083682" progId="MS_ClipArt_Gallery.2">
                    <p:embed/>
                  </p:oleObj>
                </mc:Choice>
                <mc:Fallback>
                  <p:oleObj name="Clip" r:id="rId4" imgW="1307079" imgH="1083682" progId="MS_ClipArt_Gallery.2">
                    <p:embed/>
                    <p:pic>
                      <p:nvPicPr>
                        <p:cNvPr id="26" name="Object 4">
                          <a:extLst>
                            <a:ext uri="{FF2B5EF4-FFF2-40B4-BE49-F238E27FC236}">
                              <a16:creationId xmlns:a16="http://schemas.microsoft.com/office/drawing/2014/main" id="{F3FCD4FD-960B-B04E-93A6-A36286A25E5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52538" y="2416838"/>
                          <a:ext cx="486661" cy="3864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Text Box 5">
              <a:extLst>
                <a:ext uri="{FF2B5EF4-FFF2-40B4-BE49-F238E27FC236}">
                  <a16:creationId xmlns:a16="http://schemas.microsoft.com/office/drawing/2014/main" id="{F1AFB392-329E-3C47-83A5-7AC18210C7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9301" y="2416838"/>
              <a:ext cx="921159" cy="370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685752"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x-none" sz="1200">
                  <a:solidFill>
                    <a:srgbClr val="000000"/>
                  </a:solidFill>
                </a:rPr>
                <a:t>Host A</a:t>
              </a:r>
              <a:endParaRPr lang="en-US" altLang="x-none" sz="75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8" name="Text Box 6">
              <a:extLst>
                <a:ext uri="{FF2B5EF4-FFF2-40B4-BE49-F238E27FC236}">
                  <a16:creationId xmlns:a16="http://schemas.microsoft.com/office/drawing/2014/main" id="{5253CFAD-17C6-B148-A9C5-54A9471660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706751">
              <a:off x="9226149" y="3110834"/>
              <a:ext cx="535738" cy="339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685752"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x-none" sz="1050" dirty="0">
                  <a:solidFill>
                    <a:srgbClr val="000000"/>
                  </a:solidFill>
                  <a:latin typeface="Arial" charset="0"/>
                </a:rPr>
                <a:t>FIN</a:t>
              </a:r>
              <a:endParaRPr lang="en-US" altLang="x-none" sz="75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graphicFrame>
          <p:nvGraphicFramePr>
            <p:cNvPr id="29" name="Object 7">
              <a:extLst>
                <a:ext uri="{FF2B5EF4-FFF2-40B4-BE49-F238E27FC236}">
                  <a16:creationId xmlns:a16="http://schemas.microsoft.com/office/drawing/2014/main" id="{FFBAD8B5-D91E-D44F-8D65-045EC3BE09DA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10414857" y="2426380"/>
            <a:ext cx="486661" cy="3864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006" name="Clip" r:id="rId6" imgW="1307079" imgH="1083682" progId="MS_ClipArt_Gallery.2">
                    <p:embed/>
                  </p:oleObj>
                </mc:Choice>
                <mc:Fallback>
                  <p:oleObj name="Clip" r:id="rId6" imgW="1307079" imgH="1083682" progId="MS_ClipArt_Gallery.2">
                    <p:embed/>
                    <p:pic>
                      <p:nvPicPr>
                        <p:cNvPr id="29" name="Object 7">
                          <a:extLst>
                            <a:ext uri="{FF2B5EF4-FFF2-40B4-BE49-F238E27FC236}">
                              <a16:creationId xmlns:a16="http://schemas.microsoft.com/office/drawing/2014/main" id="{FFBAD8B5-D91E-D44F-8D65-045EC3BE09D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14857" y="2426380"/>
                          <a:ext cx="486661" cy="3864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Text Box 8">
              <a:extLst>
                <a:ext uri="{FF2B5EF4-FFF2-40B4-BE49-F238E27FC236}">
                  <a16:creationId xmlns:a16="http://schemas.microsoft.com/office/drawing/2014/main" id="{AF4E4F54-04CF-944C-8EF9-B6F63BEEFC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55375" y="2435922"/>
              <a:ext cx="901889" cy="370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685752"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x-none" sz="1200">
                  <a:solidFill>
                    <a:srgbClr val="000000"/>
                  </a:solidFill>
                </a:rPr>
                <a:t>Host B</a:t>
              </a:r>
              <a:endParaRPr lang="en-US" altLang="x-none" sz="75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32" name="Text Box 14">
              <a:extLst>
                <a:ext uri="{FF2B5EF4-FFF2-40B4-BE49-F238E27FC236}">
                  <a16:creationId xmlns:a16="http://schemas.microsoft.com/office/drawing/2014/main" id="{FBF57581-0A35-3048-AB37-369A42D1B3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0587610">
              <a:off x="9080164" y="4261751"/>
              <a:ext cx="617104" cy="339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685752"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x-none" sz="1050" dirty="0">
                  <a:solidFill>
                    <a:srgbClr val="000000"/>
                  </a:solidFill>
                  <a:latin typeface="Arial" charset="0"/>
                </a:rPr>
                <a:t>ACK</a:t>
              </a:r>
            </a:p>
          </p:txBody>
        </p:sp>
        <p:sp>
          <p:nvSpPr>
            <p:cNvPr id="33" name="Line 15">
              <a:extLst>
                <a:ext uri="{FF2B5EF4-FFF2-40B4-BE49-F238E27FC236}">
                  <a16:creationId xmlns:a16="http://schemas.microsoft.com/office/drawing/2014/main" id="{AAD54ED4-FF91-CC45-A169-9EF032C3E4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6949" y="3767116"/>
              <a:ext cx="2500099" cy="75384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52"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6" name="Text Box 18">
              <a:extLst>
                <a:ext uri="{FF2B5EF4-FFF2-40B4-BE49-F238E27FC236}">
                  <a16:creationId xmlns:a16="http://schemas.microsoft.com/office/drawing/2014/main" id="{835F1DA3-8BE0-3343-8D6F-E2B7209C9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0663" y="2889186"/>
              <a:ext cx="790545" cy="400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685752"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x-none" sz="1350">
                  <a:solidFill>
                    <a:srgbClr val="000000"/>
                  </a:solidFill>
                </a:rPr>
                <a:t>close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0B60245-54A8-F845-A709-7743F128E5D0}"/>
                </a:ext>
              </a:extLst>
            </p:cNvPr>
            <p:cNvGrpSpPr/>
            <p:nvPr/>
          </p:nvGrpSpPr>
          <p:grpSpPr>
            <a:xfrm>
              <a:off x="10821799" y="3681118"/>
              <a:ext cx="219332" cy="1888407"/>
              <a:chOff x="3663259" y="3408666"/>
              <a:chExt cx="201079" cy="883148"/>
            </a:xfrm>
          </p:grpSpPr>
          <p:sp>
            <p:nvSpPr>
              <p:cNvPr id="38" name="Line 10">
                <a:extLst>
                  <a:ext uri="{FF2B5EF4-FFF2-40B4-BE49-F238E27FC236}">
                    <a16:creationId xmlns:a16="http://schemas.microsoft.com/office/drawing/2014/main" id="{E87B1550-07C6-444B-856A-8C94F0160B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36344" y="3408666"/>
                <a:ext cx="22339" cy="882879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Line 21">
                <a:extLst>
                  <a:ext uri="{FF2B5EF4-FFF2-40B4-BE49-F238E27FC236}">
                    <a16:creationId xmlns:a16="http://schemas.microsoft.com/office/drawing/2014/main" id="{12D476A0-886C-4F42-8599-DA573F13B8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3491" y="3408666"/>
                <a:ext cx="19084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Line 22">
                <a:extLst>
                  <a:ext uri="{FF2B5EF4-FFF2-40B4-BE49-F238E27FC236}">
                    <a16:creationId xmlns:a16="http://schemas.microsoft.com/office/drawing/2014/main" id="{65272A6A-04D9-6E46-8DBF-4FDEE410B6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3259" y="4291814"/>
                <a:ext cx="19084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4BBE73C-3733-1344-888C-C539259D3E55}"/>
                </a:ext>
              </a:extLst>
            </p:cNvPr>
            <p:cNvSpPr txBox="1"/>
            <p:nvPr/>
          </p:nvSpPr>
          <p:spPr>
            <a:xfrm>
              <a:off x="7799736" y="1621082"/>
              <a:ext cx="3861072" cy="492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97" dirty="0"/>
                <a:t>Design 2 (receiver time wait)</a:t>
              </a:r>
            </a:p>
          </p:txBody>
        </p:sp>
        <p:sp>
          <p:nvSpPr>
            <p:cNvPr id="43" name="Text Box 24">
              <a:extLst>
                <a:ext uri="{FF2B5EF4-FFF2-40B4-BE49-F238E27FC236}">
                  <a16:creationId xmlns:a16="http://schemas.microsoft.com/office/drawing/2014/main" id="{1070F33F-689E-C648-AE3C-28A9A7C8D9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1782" y="4291662"/>
              <a:ext cx="1981069" cy="955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defTabSz="685752"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x-none" sz="1350" dirty="0">
                  <a:solidFill>
                    <a:srgbClr val="000000"/>
                  </a:solidFill>
                  <a:latin typeface="Times New Roman" charset="0"/>
                </a:rPr>
                <a:t>Close after </a:t>
              </a:r>
              <a:br>
                <a:rPr lang="en-US" altLang="x-none" sz="1350" dirty="0">
                  <a:solidFill>
                    <a:srgbClr val="000000"/>
                  </a:solidFill>
                  <a:latin typeface="Times New Roman" charset="0"/>
                </a:rPr>
              </a:br>
              <a:r>
                <a:rPr lang="en-US" altLang="x-none" sz="1350" dirty="0">
                  <a:solidFill>
                    <a:srgbClr val="000000"/>
                  </a:solidFill>
                  <a:latin typeface="Times New Roman" charset="0"/>
                </a:rPr>
                <a:t>first ACK</a:t>
              </a:r>
            </a:p>
            <a:p>
              <a:pPr defTabSz="685752"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x-none" sz="1350" dirty="0">
                  <a:solidFill>
                    <a:srgbClr val="000000"/>
                  </a:solidFill>
                  <a:latin typeface="Times New Roman" charset="0"/>
                </a:rPr>
                <a:t>All states removed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15541B8-5BF5-3444-A809-56C627F78CB5}"/>
                </a:ext>
              </a:extLst>
            </p:cNvPr>
            <p:cNvSpPr/>
            <p:nvPr/>
          </p:nvSpPr>
          <p:spPr>
            <a:xfrm>
              <a:off x="10194125" y="5615540"/>
              <a:ext cx="1981069" cy="4008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752">
                <a:defRPr/>
              </a:pPr>
              <a:r>
                <a:rPr lang="en-US" altLang="x-none" sz="1350" dirty="0">
                  <a:solidFill>
                    <a:srgbClr val="000000"/>
                  </a:solidFill>
                </a:rPr>
                <a:t>All states removed</a:t>
              </a:r>
            </a:p>
          </p:txBody>
        </p:sp>
        <p:sp>
          <p:nvSpPr>
            <p:cNvPr id="45" name="Line 17">
              <a:extLst>
                <a:ext uri="{FF2B5EF4-FFF2-40B4-BE49-F238E27FC236}">
                  <a16:creationId xmlns:a16="http://schemas.microsoft.com/office/drawing/2014/main" id="{475C716D-724A-EB48-9C90-2576447BCC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3601" y="2901950"/>
              <a:ext cx="911" cy="2743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52"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6" name="Line 17">
              <a:extLst>
                <a:ext uri="{FF2B5EF4-FFF2-40B4-BE49-F238E27FC236}">
                  <a16:creationId xmlns:a16="http://schemas.microsoft.com/office/drawing/2014/main" id="{D3735DAC-D6D7-454A-8065-B57660F858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79112" y="2901950"/>
              <a:ext cx="911" cy="2743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52"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8A6089E-27F4-4542-BC74-B828486F444B}"/>
              </a:ext>
            </a:extLst>
          </p:cNvPr>
          <p:cNvGrpSpPr/>
          <p:nvPr/>
        </p:nvGrpSpPr>
        <p:grpSpPr>
          <a:xfrm>
            <a:off x="-4582" y="2038217"/>
            <a:ext cx="5643715" cy="3045118"/>
            <a:chOff x="-6121" y="1577592"/>
            <a:chExt cx="7538671" cy="4067558"/>
          </a:xfrm>
        </p:grpSpPr>
        <p:sp>
          <p:nvSpPr>
            <p:cNvPr id="138243" name="Line 3"/>
            <p:cNvSpPr>
              <a:spLocks noChangeShapeType="1"/>
            </p:cNvSpPr>
            <p:nvPr/>
          </p:nvSpPr>
          <p:spPr bwMode="auto">
            <a:xfrm>
              <a:off x="2609633" y="3045640"/>
              <a:ext cx="2566400" cy="39330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52"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graphicFrame>
          <p:nvGraphicFramePr>
            <p:cNvPr id="138244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2196132" y="2232532"/>
            <a:ext cx="486661" cy="3864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007" name="Clip" r:id="rId4" imgW="1307079" imgH="1083682" progId="MS_ClipArt_Gallery.2">
                    <p:embed/>
                  </p:oleObj>
                </mc:Choice>
                <mc:Fallback>
                  <p:oleObj name="Clip" r:id="rId4" imgW="1307079" imgH="1083682" progId="MS_ClipArt_Gallery.2">
                    <p:embed/>
                    <p:pic>
                      <p:nvPicPr>
                        <p:cNvPr id="138244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6132" y="2232532"/>
                          <a:ext cx="486661" cy="3864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8245" name="Text Box 5"/>
            <p:cNvSpPr txBox="1">
              <a:spLocks noChangeArrowheads="1"/>
            </p:cNvSpPr>
            <p:nvPr/>
          </p:nvSpPr>
          <p:spPr bwMode="auto">
            <a:xfrm>
              <a:off x="2572895" y="2232532"/>
              <a:ext cx="921159" cy="370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685752"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x-none" sz="1200">
                  <a:solidFill>
                    <a:srgbClr val="000000"/>
                  </a:solidFill>
                </a:rPr>
                <a:t>Host A</a:t>
              </a:r>
              <a:endParaRPr lang="en-US" altLang="x-none" sz="75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38246" name="Text Box 6"/>
            <p:cNvSpPr txBox="1">
              <a:spLocks noChangeArrowheads="1"/>
            </p:cNvSpPr>
            <p:nvPr/>
          </p:nvSpPr>
          <p:spPr bwMode="auto">
            <a:xfrm rot="706751">
              <a:off x="3669744" y="2926530"/>
              <a:ext cx="535738" cy="339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685752"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x-none" sz="1050" dirty="0">
                  <a:solidFill>
                    <a:srgbClr val="000000"/>
                  </a:solidFill>
                  <a:latin typeface="Arial" charset="0"/>
                </a:rPr>
                <a:t>FIN</a:t>
              </a:r>
              <a:endParaRPr lang="en-US" altLang="x-none" sz="75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graphicFrame>
          <p:nvGraphicFramePr>
            <p:cNvPr id="138247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4858451" y="2242074"/>
            <a:ext cx="486661" cy="3864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008" name="Clip" r:id="rId6" imgW="1307079" imgH="1083682" progId="MS_ClipArt_Gallery.2">
                    <p:embed/>
                  </p:oleObj>
                </mc:Choice>
                <mc:Fallback>
                  <p:oleObj name="Clip" r:id="rId6" imgW="1307079" imgH="1083682" progId="MS_ClipArt_Gallery.2">
                    <p:embed/>
                    <p:pic>
                      <p:nvPicPr>
                        <p:cNvPr id="138247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8451" y="2242074"/>
                          <a:ext cx="486661" cy="3864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8248" name="Text Box 8"/>
            <p:cNvSpPr txBox="1">
              <a:spLocks noChangeArrowheads="1"/>
            </p:cNvSpPr>
            <p:nvPr/>
          </p:nvSpPr>
          <p:spPr bwMode="auto">
            <a:xfrm>
              <a:off x="4098969" y="2251616"/>
              <a:ext cx="901889" cy="370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685752"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x-none" sz="1200">
                  <a:solidFill>
                    <a:srgbClr val="000000"/>
                  </a:solidFill>
                </a:rPr>
                <a:t>Host B</a:t>
              </a:r>
              <a:endParaRPr lang="en-US" altLang="x-none" sz="75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38254" name="Text Box 14"/>
            <p:cNvSpPr txBox="1">
              <a:spLocks noChangeArrowheads="1"/>
            </p:cNvSpPr>
            <p:nvPr/>
          </p:nvSpPr>
          <p:spPr bwMode="auto">
            <a:xfrm rot="20587610">
              <a:off x="3523758" y="4077447"/>
              <a:ext cx="617104" cy="339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685752"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x-none" sz="1050" dirty="0">
                  <a:solidFill>
                    <a:srgbClr val="000000"/>
                  </a:solidFill>
                  <a:latin typeface="Arial" charset="0"/>
                </a:rPr>
                <a:t>ACK</a:t>
              </a:r>
            </a:p>
          </p:txBody>
        </p:sp>
        <p:sp>
          <p:nvSpPr>
            <p:cNvPr id="138255" name="Line 15"/>
            <p:cNvSpPr>
              <a:spLocks noChangeShapeType="1"/>
            </p:cNvSpPr>
            <p:nvPr/>
          </p:nvSpPr>
          <p:spPr bwMode="auto">
            <a:xfrm flipH="1">
              <a:off x="2610543" y="3582810"/>
              <a:ext cx="2500099" cy="75384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52"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8257" name="Line 17"/>
            <p:cNvSpPr>
              <a:spLocks noChangeShapeType="1"/>
            </p:cNvSpPr>
            <p:nvPr/>
          </p:nvSpPr>
          <p:spPr bwMode="auto">
            <a:xfrm>
              <a:off x="2600090" y="2901950"/>
              <a:ext cx="911" cy="2743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52"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8258" name="Text Box 18"/>
            <p:cNvSpPr txBox="1">
              <a:spLocks noChangeArrowheads="1"/>
            </p:cNvSpPr>
            <p:nvPr/>
          </p:nvSpPr>
          <p:spPr bwMode="auto">
            <a:xfrm>
              <a:off x="1834258" y="2704880"/>
              <a:ext cx="790545" cy="400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685752"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x-none" sz="1350">
                  <a:solidFill>
                    <a:srgbClr val="000000"/>
                  </a:solidFill>
                </a:rPr>
                <a:t>close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6DC5AF0-7115-8D42-8860-7E04F7B6AC78}"/>
                </a:ext>
              </a:extLst>
            </p:cNvPr>
            <p:cNvGrpSpPr/>
            <p:nvPr/>
          </p:nvGrpSpPr>
          <p:grpSpPr>
            <a:xfrm>
              <a:off x="2220912" y="3045640"/>
              <a:ext cx="461322" cy="2170698"/>
              <a:chOff x="3663259" y="3408666"/>
              <a:chExt cx="201079" cy="1180072"/>
            </a:xfrm>
          </p:grpSpPr>
          <p:sp>
            <p:nvSpPr>
              <p:cNvPr id="138250" name="Line 10"/>
              <p:cNvSpPr>
                <a:spLocks noChangeShapeType="1"/>
              </p:cNvSpPr>
              <p:nvPr/>
            </p:nvSpPr>
            <p:spPr bwMode="auto">
              <a:xfrm flipH="1">
                <a:off x="3758683" y="3408666"/>
                <a:ext cx="0" cy="118007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8261" name="Line 21"/>
              <p:cNvSpPr>
                <a:spLocks noChangeShapeType="1"/>
              </p:cNvSpPr>
              <p:nvPr/>
            </p:nvSpPr>
            <p:spPr bwMode="auto">
              <a:xfrm>
                <a:off x="3673491" y="3408666"/>
                <a:ext cx="19084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8262" name="Line 22"/>
              <p:cNvSpPr>
                <a:spLocks noChangeShapeType="1"/>
              </p:cNvSpPr>
              <p:nvPr/>
            </p:nvSpPr>
            <p:spPr bwMode="auto">
              <a:xfrm>
                <a:off x="3663259" y="4588738"/>
                <a:ext cx="19084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38264" name="Text Box 24"/>
            <p:cNvSpPr txBox="1">
              <a:spLocks noChangeArrowheads="1"/>
            </p:cNvSpPr>
            <p:nvPr/>
          </p:nvSpPr>
          <p:spPr bwMode="auto">
            <a:xfrm>
              <a:off x="-6121" y="3309416"/>
              <a:ext cx="2372486" cy="955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256695" indent="-256695" defTabSz="685752">
                <a:spcBef>
                  <a:spcPct val="0"/>
                </a:spcBef>
                <a:buClrTx/>
                <a:buSzTx/>
                <a:buFontTx/>
                <a:buChar char="-"/>
                <a:defRPr/>
              </a:pPr>
              <a:r>
                <a:rPr lang="en-US" altLang="x-none" sz="1350" dirty="0">
                  <a:solidFill>
                    <a:srgbClr val="000000"/>
                  </a:solidFill>
                  <a:latin typeface="Times New Roman" charset="0"/>
                </a:rPr>
                <a:t>Time = n x timeout</a:t>
              </a:r>
            </a:p>
            <a:p>
              <a:pPr marL="256695" indent="-256695" defTabSz="685752">
                <a:spcBef>
                  <a:spcPct val="0"/>
                </a:spcBef>
                <a:buClrTx/>
                <a:buSzTx/>
                <a:buFontTx/>
                <a:buChar char="-"/>
                <a:defRPr/>
              </a:pPr>
              <a:r>
                <a:rPr lang="en-US" altLang="x-none" sz="1350" dirty="0">
                  <a:solidFill>
                    <a:srgbClr val="000000"/>
                  </a:solidFill>
                  <a:latin typeface="Times New Roman" charset="0"/>
                </a:rPr>
                <a:t>Time to retry FIN </a:t>
              </a:r>
              <a:br>
                <a:rPr lang="en-US" altLang="x-none" sz="1350" dirty="0">
                  <a:solidFill>
                    <a:srgbClr val="000000"/>
                  </a:solidFill>
                  <a:latin typeface="Times New Roman" charset="0"/>
                </a:rPr>
              </a:br>
              <a:r>
                <a:rPr lang="en-US" altLang="x-none" sz="1350" dirty="0">
                  <a:solidFill>
                    <a:srgbClr val="000000"/>
                  </a:solidFill>
                  <a:latin typeface="Times New Roman" charset="0"/>
                </a:rPr>
                <a:t>after each timeout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D848ED0-B764-1343-AEBB-2FD80E532004}"/>
                </a:ext>
              </a:extLst>
            </p:cNvPr>
            <p:cNvSpPr txBox="1"/>
            <p:nvPr/>
          </p:nvSpPr>
          <p:spPr>
            <a:xfrm>
              <a:off x="1947821" y="1577592"/>
              <a:ext cx="3843943" cy="492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97" dirty="0"/>
                <a:t>Design 1 (initiator time wait)</a:t>
              </a:r>
            </a:p>
          </p:txBody>
        </p:sp>
        <p:sp>
          <p:nvSpPr>
            <p:cNvPr id="24" name="Text Box 24">
              <a:extLst>
                <a:ext uri="{FF2B5EF4-FFF2-40B4-BE49-F238E27FC236}">
                  <a16:creationId xmlns:a16="http://schemas.microsoft.com/office/drawing/2014/main" id="{5CDC960E-8FE9-3041-A2F8-A3C4A29A2C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1093" y="3359149"/>
              <a:ext cx="2411457" cy="678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defTabSz="685752"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x-none" sz="1350" dirty="0">
                  <a:solidFill>
                    <a:srgbClr val="000000"/>
                  </a:solidFill>
                  <a:latin typeface="Times New Roman" charset="0"/>
                </a:rPr>
                <a:t>Close after receive FIN</a:t>
              </a:r>
            </a:p>
            <a:p>
              <a:pPr defTabSz="685752"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x-none" sz="1350" dirty="0">
                  <a:solidFill>
                    <a:srgbClr val="000000"/>
                  </a:solidFill>
                  <a:latin typeface="Times New Roman" charset="0"/>
                </a:rPr>
                <a:t>All states removed</a:t>
              </a:r>
            </a:p>
          </p:txBody>
        </p:sp>
        <p:sp>
          <p:nvSpPr>
            <p:cNvPr id="44" name="Line 17">
              <a:extLst>
                <a:ext uri="{FF2B5EF4-FFF2-40B4-BE49-F238E27FC236}">
                  <a16:creationId xmlns:a16="http://schemas.microsoft.com/office/drawing/2014/main" id="{15EE7DF3-2DA1-DA4C-92E3-AB1C7AC889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6512" y="2901950"/>
              <a:ext cx="911" cy="2743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52"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5A221FF-8AB5-0146-8574-8C7537163AFA}"/>
                </a:ext>
              </a:extLst>
            </p:cNvPr>
            <p:cNvSpPr/>
            <p:nvPr/>
          </p:nvSpPr>
          <p:spPr>
            <a:xfrm>
              <a:off x="434299" y="5174003"/>
              <a:ext cx="2061736" cy="4008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752">
                <a:defRPr/>
              </a:pPr>
              <a:r>
                <a:rPr lang="en-US" altLang="x-none" sz="1350" dirty="0">
                  <a:solidFill>
                    <a:srgbClr val="000000"/>
                  </a:solidFill>
                </a:rPr>
                <a:t>All states removed </a:t>
              </a:r>
            </a:p>
          </p:txBody>
        </p: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8A8B22-5101-6D41-B87E-31FB1C195C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CC442E-A3EF-3540-9151-FED5573EA0F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800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97970"/>
            <a:ext cx="8020050" cy="1143000"/>
          </a:xfrm>
        </p:spPr>
        <p:txBody>
          <a:bodyPr/>
          <a:lstStyle/>
          <a:p>
            <a:r>
              <a:rPr lang="en-US" altLang="x-none" sz="3600" dirty="0">
                <a:ea typeface="ＭＳ Ｐゴシック" charset="-128"/>
              </a:rPr>
              <a:t>TCP Four Way Teardown </a:t>
            </a:r>
            <a:br>
              <a:rPr lang="en-US" altLang="x-none" sz="3600" dirty="0">
                <a:ea typeface="ＭＳ Ｐゴシック" charset="-128"/>
              </a:rPr>
            </a:br>
            <a:r>
              <a:rPr lang="en-US" altLang="x-none" sz="3600" dirty="0">
                <a:ea typeface="ＭＳ Ｐゴシック" charset="-128"/>
              </a:rPr>
              <a:t>(For Bi-Directional Transport)</a:t>
            </a:r>
          </a:p>
        </p:txBody>
      </p:sp>
      <p:sp>
        <p:nvSpPr>
          <p:cNvPr id="138243" name="Line 3"/>
          <p:cNvSpPr>
            <a:spLocks noChangeShapeType="1"/>
          </p:cNvSpPr>
          <p:nvPr/>
        </p:nvSpPr>
        <p:spPr bwMode="auto">
          <a:xfrm>
            <a:off x="3122613" y="2466975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8244" name="Object 4"/>
          <p:cNvGraphicFramePr>
            <a:graphicFrameLocks noChangeAspect="1"/>
          </p:cNvGraphicFramePr>
          <p:nvPr/>
        </p:nvGraphicFramePr>
        <p:xfrm>
          <a:off x="2709863" y="1798638"/>
          <a:ext cx="48577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07" name="Clip" r:id="rId4" imgW="1307079" imgH="1083682" progId="MS_ClipArt_Gallery.2">
                  <p:embed/>
                </p:oleObj>
              </mc:Choice>
              <mc:Fallback>
                <p:oleObj name="Clip" r:id="rId4" imgW="1307079" imgH="1083682" progId="MS_ClipArt_Gallery.2">
                  <p:embed/>
                  <p:pic>
                    <p:nvPicPr>
                      <p:cNvPr id="1382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9863" y="1798638"/>
                        <a:ext cx="485775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45" name="Text Box 5"/>
          <p:cNvSpPr txBox="1">
            <a:spLocks noChangeArrowheads="1"/>
          </p:cNvSpPr>
          <p:nvPr/>
        </p:nvSpPr>
        <p:spPr bwMode="auto">
          <a:xfrm>
            <a:off x="3121025" y="1798638"/>
            <a:ext cx="8493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600"/>
              <a:t>Host A</a:t>
            </a:r>
            <a:endParaRPr lang="en-US" altLang="x-none" sz="1000">
              <a:latin typeface="Times New Roman" charset="0"/>
            </a:endParaRPr>
          </a:p>
        </p:txBody>
      </p:sp>
      <p:sp>
        <p:nvSpPr>
          <p:cNvPr id="138246" name="Text Box 6"/>
          <p:cNvSpPr txBox="1">
            <a:spLocks noChangeArrowheads="1"/>
          </p:cNvSpPr>
          <p:nvPr/>
        </p:nvSpPr>
        <p:spPr bwMode="auto">
          <a:xfrm rot="706751">
            <a:off x="4213225" y="2508250"/>
            <a:ext cx="469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latin typeface="Arial" charset="0"/>
              </a:rPr>
              <a:t>FIN</a:t>
            </a:r>
            <a:endParaRPr lang="en-US" altLang="x-none" sz="1000">
              <a:latin typeface="Times New Roman" charset="0"/>
            </a:endParaRPr>
          </a:p>
        </p:txBody>
      </p:sp>
      <p:graphicFrame>
        <p:nvGraphicFramePr>
          <p:cNvPr id="138247" name="Object 7"/>
          <p:cNvGraphicFramePr>
            <a:graphicFrameLocks noChangeAspect="1"/>
          </p:cNvGraphicFramePr>
          <p:nvPr/>
        </p:nvGraphicFramePr>
        <p:xfrm>
          <a:off x="5367338" y="1808163"/>
          <a:ext cx="48577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08" name="Clip" r:id="rId6" imgW="1307079" imgH="1083682" progId="MS_ClipArt_Gallery.2">
                  <p:embed/>
                </p:oleObj>
              </mc:Choice>
              <mc:Fallback>
                <p:oleObj name="Clip" r:id="rId6" imgW="1307079" imgH="1083682" progId="MS_ClipArt_Gallery.2">
                  <p:embed/>
                  <p:pic>
                    <p:nvPicPr>
                      <p:cNvPr id="13824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7338" y="1808163"/>
                        <a:ext cx="485775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48" name="Text Box 8"/>
          <p:cNvSpPr txBox="1">
            <a:spLocks noChangeArrowheads="1"/>
          </p:cNvSpPr>
          <p:nvPr/>
        </p:nvSpPr>
        <p:spPr bwMode="auto">
          <a:xfrm>
            <a:off x="4645025" y="1817688"/>
            <a:ext cx="828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600"/>
              <a:t>Host B</a:t>
            </a:r>
            <a:endParaRPr lang="en-US" altLang="x-none" sz="1000">
              <a:latin typeface="Times New Roman" charset="0"/>
            </a:endParaRPr>
          </a:p>
        </p:txBody>
      </p:sp>
      <p:sp>
        <p:nvSpPr>
          <p:cNvPr id="138249" name="Line 9"/>
          <p:cNvSpPr>
            <a:spLocks noChangeShapeType="1"/>
          </p:cNvSpPr>
          <p:nvPr/>
        </p:nvSpPr>
        <p:spPr bwMode="auto">
          <a:xfrm>
            <a:off x="3132138" y="4505325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50" name="Line 10"/>
          <p:cNvSpPr>
            <a:spLocks noChangeShapeType="1"/>
          </p:cNvSpPr>
          <p:nvPr/>
        </p:nvSpPr>
        <p:spPr bwMode="auto">
          <a:xfrm flipH="1">
            <a:off x="2960688" y="4527550"/>
            <a:ext cx="0" cy="1177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51" name="Line 11"/>
          <p:cNvSpPr>
            <a:spLocks noChangeShapeType="1"/>
          </p:cNvSpPr>
          <p:nvPr/>
        </p:nvSpPr>
        <p:spPr bwMode="auto">
          <a:xfrm flipH="1">
            <a:off x="5656263" y="2238375"/>
            <a:ext cx="0" cy="3409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52" name="Line 12"/>
          <p:cNvSpPr>
            <a:spLocks noChangeShapeType="1"/>
          </p:cNvSpPr>
          <p:nvPr/>
        </p:nvSpPr>
        <p:spPr bwMode="auto">
          <a:xfrm flipH="1">
            <a:off x="3094038" y="3200400"/>
            <a:ext cx="2495550" cy="7524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53" name="Text Box 13"/>
          <p:cNvSpPr txBox="1">
            <a:spLocks noChangeArrowheads="1"/>
          </p:cNvSpPr>
          <p:nvPr/>
        </p:nvSpPr>
        <p:spPr bwMode="auto">
          <a:xfrm rot="-926867">
            <a:off x="2973388" y="3295650"/>
            <a:ext cx="27320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latin typeface="Arial" charset="0"/>
              </a:rPr>
              <a:t>ACK</a:t>
            </a:r>
            <a:endParaRPr lang="en-US" altLang="x-none" sz="1000">
              <a:latin typeface="Times New Roman" charset="0"/>
            </a:endParaRPr>
          </a:p>
        </p:txBody>
      </p:sp>
      <p:sp>
        <p:nvSpPr>
          <p:cNvPr id="138254" name="Text Box 14"/>
          <p:cNvSpPr txBox="1">
            <a:spLocks noChangeArrowheads="1"/>
          </p:cNvSpPr>
          <p:nvPr/>
        </p:nvSpPr>
        <p:spPr bwMode="auto">
          <a:xfrm rot="706751">
            <a:off x="4097338" y="4510088"/>
            <a:ext cx="550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latin typeface="Arial" charset="0"/>
              </a:rPr>
              <a:t>ACK</a:t>
            </a:r>
          </a:p>
        </p:txBody>
      </p:sp>
      <p:sp>
        <p:nvSpPr>
          <p:cNvPr id="138255" name="Line 15"/>
          <p:cNvSpPr>
            <a:spLocks noChangeShapeType="1"/>
          </p:cNvSpPr>
          <p:nvPr/>
        </p:nvSpPr>
        <p:spPr bwMode="auto">
          <a:xfrm flipH="1">
            <a:off x="3141663" y="3609975"/>
            <a:ext cx="2495550" cy="7524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56" name="Text Box 16"/>
          <p:cNvSpPr txBox="1">
            <a:spLocks noChangeArrowheads="1"/>
          </p:cNvSpPr>
          <p:nvPr/>
        </p:nvSpPr>
        <p:spPr bwMode="auto">
          <a:xfrm rot="-926867">
            <a:off x="3021013" y="3705225"/>
            <a:ext cx="27320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latin typeface="Arial" charset="0"/>
              </a:rPr>
              <a:t>FIN</a:t>
            </a:r>
            <a:endParaRPr lang="en-US" altLang="x-none" sz="1000">
              <a:latin typeface="Times New Roman" charset="0"/>
            </a:endParaRPr>
          </a:p>
        </p:txBody>
      </p:sp>
      <p:sp>
        <p:nvSpPr>
          <p:cNvPr id="138257" name="Line 17"/>
          <p:cNvSpPr>
            <a:spLocks noChangeShapeType="1"/>
          </p:cNvSpPr>
          <p:nvPr/>
        </p:nvSpPr>
        <p:spPr bwMode="auto">
          <a:xfrm>
            <a:off x="3113088" y="2390775"/>
            <a:ext cx="0" cy="3343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58" name="Text Box 18"/>
          <p:cNvSpPr txBox="1">
            <a:spLocks noChangeArrowheads="1"/>
          </p:cNvSpPr>
          <p:nvPr/>
        </p:nvSpPr>
        <p:spPr bwMode="auto">
          <a:xfrm>
            <a:off x="2382838" y="2270125"/>
            <a:ext cx="720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/>
              <a:t>close</a:t>
            </a:r>
          </a:p>
        </p:txBody>
      </p:sp>
      <p:sp>
        <p:nvSpPr>
          <p:cNvPr id="138259" name="Text Box 19"/>
          <p:cNvSpPr txBox="1">
            <a:spLocks noChangeArrowheads="1"/>
          </p:cNvSpPr>
          <p:nvPr/>
        </p:nvSpPr>
        <p:spPr bwMode="auto">
          <a:xfrm>
            <a:off x="5583238" y="3403600"/>
            <a:ext cx="720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/>
              <a:t>close</a:t>
            </a:r>
          </a:p>
        </p:txBody>
      </p:sp>
      <p:sp>
        <p:nvSpPr>
          <p:cNvPr id="138260" name="Text Box 20"/>
          <p:cNvSpPr txBox="1">
            <a:spLocks noChangeArrowheads="1"/>
          </p:cNvSpPr>
          <p:nvPr/>
        </p:nvSpPr>
        <p:spPr bwMode="auto">
          <a:xfrm>
            <a:off x="320675" y="5546725"/>
            <a:ext cx="23288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/>
              <a:t>closed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/>
              <a:t>all states removed</a:t>
            </a:r>
          </a:p>
        </p:txBody>
      </p:sp>
      <p:sp>
        <p:nvSpPr>
          <p:cNvPr id="138261" name="Line 21"/>
          <p:cNvSpPr>
            <a:spLocks noChangeShapeType="1"/>
          </p:cNvSpPr>
          <p:nvPr/>
        </p:nvSpPr>
        <p:spPr bwMode="auto">
          <a:xfrm>
            <a:off x="2855913" y="4495800"/>
            <a:ext cx="190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62" name="Line 22"/>
          <p:cNvSpPr>
            <a:spLocks noChangeShapeType="1"/>
          </p:cNvSpPr>
          <p:nvPr/>
        </p:nvSpPr>
        <p:spPr bwMode="auto">
          <a:xfrm>
            <a:off x="2870200" y="5724525"/>
            <a:ext cx="190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63" name="Text Box 23"/>
          <p:cNvSpPr txBox="1">
            <a:spLocks noChangeArrowheads="1"/>
          </p:cNvSpPr>
          <p:nvPr/>
        </p:nvSpPr>
        <p:spPr bwMode="auto">
          <a:xfrm rot="-5400000">
            <a:off x="2105819" y="4950619"/>
            <a:ext cx="1308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rgbClr val="FF0000"/>
                </a:solidFill>
              </a:rPr>
              <a:t>timed wait</a:t>
            </a:r>
          </a:p>
        </p:txBody>
      </p:sp>
      <p:sp>
        <p:nvSpPr>
          <p:cNvPr id="138264" name="Text Box 24"/>
          <p:cNvSpPr txBox="1">
            <a:spLocks noChangeArrowheads="1"/>
          </p:cNvSpPr>
          <p:nvPr/>
        </p:nvSpPr>
        <p:spPr bwMode="auto">
          <a:xfrm>
            <a:off x="144463" y="4756150"/>
            <a:ext cx="2216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x-none" sz="1800">
                <a:latin typeface="Times New Roman" charset="0"/>
              </a:rPr>
              <a:t> can retransmit the </a:t>
            </a:r>
            <a:br>
              <a:rPr lang="en-US" altLang="x-none" sz="1800">
                <a:latin typeface="Times New Roman" charset="0"/>
              </a:rPr>
            </a:br>
            <a:r>
              <a:rPr lang="en-US" altLang="x-none" sz="1800">
                <a:latin typeface="Times New Roman" charset="0"/>
              </a:rPr>
              <a:t>ACKif its ACK is lost</a:t>
            </a:r>
          </a:p>
        </p:txBody>
      </p:sp>
      <p:sp>
        <p:nvSpPr>
          <p:cNvPr id="138265" name="Line 25"/>
          <p:cNvSpPr>
            <a:spLocks noChangeShapeType="1"/>
          </p:cNvSpPr>
          <p:nvPr/>
        </p:nvSpPr>
        <p:spPr bwMode="auto">
          <a:xfrm flipV="1">
            <a:off x="2114550" y="5216525"/>
            <a:ext cx="509588" cy="2857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66" name="Text Box 26"/>
          <p:cNvSpPr txBox="1">
            <a:spLocks noChangeArrowheads="1"/>
          </p:cNvSpPr>
          <p:nvPr/>
        </p:nvSpPr>
        <p:spPr bwMode="auto">
          <a:xfrm>
            <a:off x="5726113" y="5067300"/>
            <a:ext cx="8556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/>
              <a:t>closed</a:t>
            </a:r>
          </a:p>
        </p:txBody>
      </p:sp>
      <p:sp>
        <p:nvSpPr>
          <p:cNvPr id="138267" name="Text Box 27"/>
          <p:cNvSpPr txBox="1">
            <a:spLocks noChangeArrowheads="1"/>
          </p:cNvSpPr>
          <p:nvPr/>
        </p:nvSpPr>
        <p:spPr bwMode="auto">
          <a:xfrm>
            <a:off x="1500188" y="3635375"/>
            <a:ext cx="1476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latin typeface="Times New Roman" charset="0"/>
              </a:rPr>
              <a:t>A-&gt;B closed</a:t>
            </a:r>
          </a:p>
        </p:txBody>
      </p:sp>
      <p:sp>
        <p:nvSpPr>
          <p:cNvPr id="138268" name="Text Box 28"/>
          <p:cNvSpPr txBox="1">
            <a:spLocks noChangeArrowheads="1"/>
          </p:cNvSpPr>
          <p:nvPr/>
        </p:nvSpPr>
        <p:spPr bwMode="auto">
          <a:xfrm>
            <a:off x="5842000" y="2859088"/>
            <a:ext cx="1476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latin typeface="Times New Roman" charset="0"/>
              </a:rPr>
              <a:t>A-&gt;B closed</a:t>
            </a:r>
          </a:p>
        </p:txBody>
      </p:sp>
      <p:sp>
        <p:nvSpPr>
          <p:cNvPr id="138269" name="Text Box 29"/>
          <p:cNvSpPr txBox="1">
            <a:spLocks noChangeArrowheads="1"/>
          </p:cNvSpPr>
          <p:nvPr/>
        </p:nvSpPr>
        <p:spPr bwMode="auto">
          <a:xfrm>
            <a:off x="5697538" y="5365750"/>
            <a:ext cx="2012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latin typeface="Times New Roman" charset="0"/>
              </a:rPr>
              <a:t>all states removed</a:t>
            </a:r>
          </a:p>
        </p:txBody>
      </p:sp>
      <p:sp>
        <p:nvSpPr>
          <p:cNvPr id="138270" name="Text Box 30"/>
          <p:cNvSpPr txBox="1">
            <a:spLocks noChangeArrowheads="1"/>
          </p:cNvSpPr>
          <p:nvPr/>
        </p:nvSpPr>
        <p:spPr bwMode="auto">
          <a:xfrm>
            <a:off x="750888" y="2173288"/>
            <a:ext cx="15716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latin typeface="Times New Roman" charset="0"/>
              </a:rPr>
              <a:t>propose close</a:t>
            </a:r>
            <a:br>
              <a:rPr lang="en-US" altLang="x-none" sz="2000">
                <a:latin typeface="Times New Roman" charset="0"/>
              </a:rPr>
            </a:br>
            <a:r>
              <a:rPr lang="en-US" altLang="x-none" sz="2000">
                <a:latin typeface="Times New Roman" charset="0"/>
              </a:rPr>
              <a:t>A-&gt;B</a:t>
            </a:r>
          </a:p>
        </p:txBody>
      </p:sp>
      <p:sp>
        <p:nvSpPr>
          <p:cNvPr id="138271" name="Text Box 31"/>
          <p:cNvSpPr txBox="1">
            <a:spLocks noChangeArrowheads="1"/>
          </p:cNvSpPr>
          <p:nvPr/>
        </p:nvSpPr>
        <p:spPr bwMode="auto">
          <a:xfrm>
            <a:off x="6329363" y="3330575"/>
            <a:ext cx="15716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latin typeface="Times New Roman" charset="0"/>
              </a:rPr>
              <a:t>propose close</a:t>
            </a:r>
            <a:br>
              <a:rPr lang="en-US" altLang="x-none" sz="2000">
                <a:latin typeface="Times New Roman" charset="0"/>
              </a:rPr>
            </a:br>
            <a:r>
              <a:rPr lang="en-US" altLang="x-none" sz="2000">
                <a:latin typeface="Times New Roman" charset="0"/>
              </a:rPr>
              <a:t>B-&gt;A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C4BA2B-5124-F049-AEDD-F87676F591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CC442E-A3EF-3540-9151-FED5573EA0F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0825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0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4452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1011" name="Text Box 3"/>
          <p:cNvSpPr txBox="1">
            <a:spLocks noChangeArrowheads="1"/>
          </p:cNvSpPr>
          <p:nvPr/>
        </p:nvSpPr>
        <p:spPr bwMode="auto">
          <a:xfrm>
            <a:off x="268288" y="36513"/>
            <a:ext cx="20780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>
                <a:solidFill>
                  <a:srgbClr val="000000"/>
                </a:solidFill>
                <a:latin typeface="Times New Roman" charset="0"/>
              </a:rPr>
              <a:t>%netstat -t -a</a:t>
            </a:r>
          </a:p>
        </p:txBody>
      </p:sp>
      <p:sp>
        <p:nvSpPr>
          <p:cNvPr id="171012" name="Text Box 4"/>
          <p:cNvSpPr txBox="1">
            <a:spLocks noChangeArrowheads="1"/>
          </p:cNvSpPr>
          <p:nvPr/>
        </p:nvSpPr>
        <p:spPr bwMode="auto">
          <a:xfrm>
            <a:off x="8585200" y="198438"/>
            <a:ext cx="6286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900">
                <a:solidFill>
                  <a:srgbClr val="000000"/>
                </a:solidFill>
                <a:latin typeface="Times New Roman" charset="0"/>
              </a:rPr>
              <a:t>CLOSED</a:t>
            </a:r>
          </a:p>
        </p:txBody>
      </p:sp>
      <p:sp>
        <p:nvSpPr>
          <p:cNvPr id="171013" name="Text Box 5"/>
          <p:cNvSpPr txBox="1">
            <a:spLocks noChangeArrowheads="1"/>
          </p:cNvSpPr>
          <p:nvPr/>
        </p:nvSpPr>
        <p:spPr bwMode="auto">
          <a:xfrm>
            <a:off x="8610600" y="360363"/>
            <a:ext cx="5778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900">
                <a:solidFill>
                  <a:srgbClr val="000000"/>
                </a:solidFill>
                <a:latin typeface="Times New Roman" charset="0"/>
              </a:rPr>
              <a:t>LISTEN</a:t>
            </a:r>
          </a:p>
        </p:txBody>
      </p:sp>
      <p:sp>
        <p:nvSpPr>
          <p:cNvPr id="171014" name="Text Box 6"/>
          <p:cNvSpPr txBox="1">
            <a:spLocks noChangeArrowheads="1"/>
          </p:cNvSpPr>
          <p:nvPr/>
        </p:nvSpPr>
        <p:spPr bwMode="auto">
          <a:xfrm>
            <a:off x="8658225" y="603250"/>
            <a:ext cx="5016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900">
                <a:solidFill>
                  <a:srgbClr val="000000"/>
                </a:solidFill>
                <a:latin typeface="Times New Roman" charset="0"/>
              </a:rPr>
              <a:t>SYN </a:t>
            </a:r>
            <a:br>
              <a:rPr lang="en-US" altLang="x-none" sz="900">
                <a:solidFill>
                  <a:srgbClr val="000000"/>
                </a:solidFill>
                <a:latin typeface="Times New Roman" charset="0"/>
              </a:rPr>
            </a:br>
            <a:r>
              <a:rPr lang="en-US" altLang="x-none" sz="900">
                <a:solidFill>
                  <a:srgbClr val="000000"/>
                </a:solidFill>
                <a:latin typeface="Times New Roman" charset="0"/>
              </a:rPr>
              <a:t>RCVD</a:t>
            </a:r>
          </a:p>
        </p:txBody>
      </p:sp>
      <p:grpSp>
        <p:nvGrpSpPr>
          <p:cNvPr id="171015" name="Group 7"/>
          <p:cNvGrpSpPr>
            <a:grpSpLocks/>
          </p:cNvGrpSpPr>
          <p:nvPr/>
        </p:nvGrpSpPr>
        <p:grpSpPr bwMode="auto">
          <a:xfrm>
            <a:off x="6153150" y="12700"/>
            <a:ext cx="2584450" cy="2625725"/>
            <a:chOff x="3876" y="8"/>
            <a:chExt cx="1628" cy="1654"/>
          </a:xfrm>
        </p:grpSpPr>
        <p:sp>
          <p:nvSpPr>
            <p:cNvPr id="171036" name="Line 8"/>
            <p:cNvSpPr>
              <a:spLocks noChangeShapeType="1"/>
            </p:cNvSpPr>
            <p:nvPr/>
          </p:nvSpPr>
          <p:spPr bwMode="auto">
            <a:xfrm>
              <a:off x="4394" y="213"/>
              <a:ext cx="1069" cy="3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037" name="Text Box 9"/>
            <p:cNvSpPr txBox="1">
              <a:spLocks noChangeArrowheads="1"/>
            </p:cNvSpPr>
            <p:nvPr/>
          </p:nvSpPr>
          <p:spPr bwMode="auto">
            <a:xfrm rot="706751">
              <a:off x="4813" y="241"/>
              <a:ext cx="28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000">
                  <a:solidFill>
                    <a:srgbClr val="000000"/>
                  </a:solidFill>
                  <a:latin typeface="Arial" charset="0"/>
                </a:rPr>
                <a:t>SYN</a:t>
              </a:r>
              <a:endParaRPr lang="en-US" altLang="x-none" sz="8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71038" name="Line 10"/>
            <p:cNvSpPr>
              <a:spLocks noChangeShapeType="1"/>
            </p:cNvSpPr>
            <p:nvPr/>
          </p:nvSpPr>
          <p:spPr bwMode="auto">
            <a:xfrm>
              <a:off x="5463" y="92"/>
              <a:ext cx="10" cy="15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1039" name="Group 11"/>
            <p:cNvGrpSpPr>
              <a:grpSpLocks/>
            </p:cNvGrpSpPr>
            <p:nvPr/>
          </p:nvGrpSpPr>
          <p:grpSpPr bwMode="auto">
            <a:xfrm>
              <a:off x="4352" y="612"/>
              <a:ext cx="1152" cy="381"/>
              <a:chOff x="1904" y="2274"/>
              <a:chExt cx="1721" cy="474"/>
            </a:xfrm>
          </p:grpSpPr>
          <p:sp>
            <p:nvSpPr>
              <p:cNvPr id="171046" name="Line 12"/>
              <p:cNvSpPr>
                <a:spLocks noChangeShapeType="1"/>
              </p:cNvSpPr>
              <p:nvPr/>
            </p:nvSpPr>
            <p:spPr bwMode="auto">
              <a:xfrm flipH="1">
                <a:off x="1979" y="2274"/>
                <a:ext cx="1572" cy="47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047" name="Text Box 13"/>
              <p:cNvSpPr txBox="1">
                <a:spLocks noChangeArrowheads="1"/>
              </p:cNvSpPr>
              <p:nvPr/>
            </p:nvSpPr>
            <p:spPr bwMode="auto">
              <a:xfrm rot="-1080000">
                <a:off x="1904" y="2334"/>
                <a:ext cx="1721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buChar char="r"/>
                  <a:defRPr sz="28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x-none" sz="1000">
                    <a:solidFill>
                      <a:srgbClr val="000000"/>
                    </a:solidFill>
                    <a:latin typeface="Arial" charset="0"/>
                  </a:rPr>
                  <a:t>SYN/ACK</a:t>
                </a:r>
                <a:endParaRPr lang="en-US" altLang="x-none" sz="8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  <p:sp>
          <p:nvSpPr>
            <p:cNvPr id="171040" name="Line 14"/>
            <p:cNvSpPr>
              <a:spLocks noChangeShapeType="1"/>
            </p:cNvSpPr>
            <p:nvPr/>
          </p:nvSpPr>
          <p:spPr bwMode="auto">
            <a:xfrm flipH="1">
              <a:off x="4390" y="169"/>
              <a:ext cx="1" cy="14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041" name="Line 15"/>
            <p:cNvSpPr>
              <a:spLocks noChangeShapeType="1"/>
            </p:cNvSpPr>
            <p:nvPr/>
          </p:nvSpPr>
          <p:spPr bwMode="auto">
            <a:xfrm>
              <a:off x="4393" y="1144"/>
              <a:ext cx="1069" cy="299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042" name="Text Box 16"/>
            <p:cNvSpPr txBox="1">
              <a:spLocks noChangeArrowheads="1"/>
            </p:cNvSpPr>
            <p:nvPr/>
          </p:nvSpPr>
          <p:spPr bwMode="auto">
            <a:xfrm rot="706751">
              <a:off x="4815" y="1177"/>
              <a:ext cx="28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000">
                  <a:solidFill>
                    <a:srgbClr val="000000"/>
                  </a:solidFill>
                  <a:latin typeface="Arial" charset="0"/>
                </a:rPr>
                <a:t>ACK</a:t>
              </a:r>
              <a:endParaRPr lang="en-US" altLang="x-none" sz="10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71043" name="Text Box 17"/>
            <p:cNvSpPr txBox="1">
              <a:spLocks noChangeArrowheads="1"/>
            </p:cNvSpPr>
            <p:nvPr/>
          </p:nvSpPr>
          <p:spPr bwMode="auto">
            <a:xfrm>
              <a:off x="4021" y="8"/>
              <a:ext cx="39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CLOSED</a:t>
              </a:r>
            </a:p>
          </p:txBody>
        </p:sp>
        <p:sp>
          <p:nvSpPr>
            <p:cNvPr id="171044" name="Text Box 18"/>
            <p:cNvSpPr txBox="1">
              <a:spLocks noChangeArrowheads="1"/>
            </p:cNvSpPr>
            <p:nvPr/>
          </p:nvSpPr>
          <p:spPr bwMode="auto">
            <a:xfrm>
              <a:off x="4071" y="134"/>
              <a:ext cx="2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SYN </a:t>
              </a:r>
              <a:b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</a:b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SENT</a:t>
              </a:r>
            </a:p>
          </p:txBody>
        </p:sp>
        <p:sp>
          <p:nvSpPr>
            <p:cNvPr id="171045" name="Text Box 19"/>
            <p:cNvSpPr txBox="1">
              <a:spLocks noChangeArrowheads="1"/>
            </p:cNvSpPr>
            <p:nvPr/>
          </p:nvSpPr>
          <p:spPr bwMode="auto">
            <a:xfrm>
              <a:off x="3876" y="879"/>
              <a:ext cx="6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ESTABLSIHED</a:t>
              </a:r>
            </a:p>
          </p:txBody>
        </p:sp>
      </p:grpSp>
      <p:sp>
        <p:nvSpPr>
          <p:cNvPr id="171016" name="Text Box 20"/>
          <p:cNvSpPr txBox="1">
            <a:spLocks noChangeArrowheads="1"/>
          </p:cNvSpPr>
          <p:nvPr/>
        </p:nvSpPr>
        <p:spPr bwMode="auto">
          <a:xfrm>
            <a:off x="8191500" y="2233613"/>
            <a:ext cx="952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900">
                <a:solidFill>
                  <a:srgbClr val="000000"/>
                </a:solidFill>
                <a:latin typeface="Times New Roman" charset="0"/>
              </a:rPr>
              <a:t>ESTABLSIHED</a:t>
            </a:r>
          </a:p>
        </p:txBody>
      </p:sp>
      <p:sp>
        <p:nvSpPr>
          <p:cNvPr id="171017" name="Line 21"/>
          <p:cNvSpPr>
            <a:spLocks noChangeShapeType="1"/>
          </p:cNvSpPr>
          <p:nvPr/>
        </p:nvSpPr>
        <p:spPr bwMode="auto">
          <a:xfrm>
            <a:off x="7051675" y="4014788"/>
            <a:ext cx="1697038" cy="4762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018" name="Text Box 22"/>
          <p:cNvSpPr txBox="1">
            <a:spLocks noChangeArrowheads="1"/>
          </p:cNvSpPr>
          <p:nvPr/>
        </p:nvSpPr>
        <p:spPr bwMode="auto">
          <a:xfrm rot="706751">
            <a:off x="7743825" y="4059238"/>
            <a:ext cx="3889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000">
                <a:solidFill>
                  <a:srgbClr val="000000"/>
                </a:solidFill>
                <a:latin typeface="Arial" charset="0"/>
              </a:rPr>
              <a:t>FIN</a:t>
            </a:r>
            <a:endParaRPr lang="en-US" altLang="x-none" sz="8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71019" name="Line 23"/>
          <p:cNvSpPr>
            <a:spLocks noChangeShapeType="1"/>
          </p:cNvSpPr>
          <p:nvPr/>
        </p:nvSpPr>
        <p:spPr bwMode="auto">
          <a:xfrm>
            <a:off x="8748713" y="3822700"/>
            <a:ext cx="15875" cy="2492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1020" name="Group 24"/>
          <p:cNvGrpSpPr>
            <a:grpSpLocks/>
          </p:cNvGrpSpPr>
          <p:nvPr/>
        </p:nvGrpSpPr>
        <p:grpSpPr bwMode="auto">
          <a:xfrm>
            <a:off x="6985000" y="4648200"/>
            <a:ext cx="1828800" cy="604838"/>
            <a:chOff x="1904" y="2274"/>
            <a:chExt cx="1721" cy="474"/>
          </a:xfrm>
        </p:grpSpPr>
        <p:sp>
          <p:nvSpPr>
            <p:cNvPr id="171034" name="Line 25"/>
            <p:cNvSpPr>
              <a:spLocks noChangeShapeType="1"/>
            </p:cNvSpPr>
            <p:nvPr/>
          </p:nvSpPr>
          <p:spPr bwMode="auto">
            <a:xfrm flipH="1">
              <a:off x="1979" y="2274"/>
              <a:ext cx="1572" cy="47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035" name="Text Box 26"/>
            <p:cNvSpPr txBox="1">
              <a:spLocks noChangeArrowheads="1"/>
            </p:cNvSpPr>
            <p:nvPr/>
          </p:nvSpPr>
          <p:spPr bwMode="auto">
            <a:xfrm rot="-1080000">
              <a:off x="1904" y="2334"/>
              <a:ext cx="172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000">
                  <a:solidFill>
                    <a:srgbClr val="000000"/>
                  </a:solidFill>
                  <a:latin typeface="Arial" charset="0"/>
                </a:rPr>
                <a:t>ACK</a:t>
              </a:r>
              <a:endParaRPr lang="en-US" altLang="x-none" sz="8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171021" name="Line 27"/>
          <p:cNvSpPr>
            <a:spLocks noChangeShapeType="1"/>
          </p:cNvSpPr>
          <p:nvPr/>
        </p:nvSpPr>
        <p:spPr bwMode="auto">
          <a:xfrm flipH="1">
            <a:off x="7045325" y="3944938"/>
            <a:ext cx="1588" cy="2287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022" name="Line 28"/>
          <p:cNvSpPr>
            <a:spLocks noChangeShapeType="1"/>
          </p:cNvSpPr>
          <p:nvPr/>
        </p:nvSpPr>
        <p:spPr bwMode="auto">
          <a:xfrm>
            <a:off x="7086600" y="5730875"/>
            <a:ext cx="1697038" cy="4746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023" name="Text Box 29"/>
          <p:cNvSpPr txBox="1">
            <a:spLocks noChangeArrowheads="1"/>
          </p:cNvSpPr>
          <p:nvPr/>
        </p:nvSpPr>
        <p:spPr bwMode="auto">
          <a:xfrm rot="706751">
            <a:off x="7720013" y="5710238"/>
            <a:ext cx="444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000">
                <a:solidFill>
                  <a:srgbClr val="000000"/>
                </a:solidFill>
                <a:latin typeface="Arial" charset="0"/>
              </a:rPr>
              <a:t>ACK</a:t>
            </a:r>
            <a:endParaRPr lang="en-US" altLang="x-none" sz="10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71024" name="Text Box 30"/>
          <p:cNvSpPr txBox="1">
            <a:spLocks noChangeArrowheads="1"/>
          </p:cNvSpPr>
          <p:nvPr/>
        </p:nvSpPr>
        <p:spPr bwMode="auto">
          <a:xfrm>
            <a:off x="6546850" y="3889375"/>
            <a:ext cx="5683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900">
                <a:solidFill>
                  <a:srgbClr val="000000"/>
                </a:solidFill>
                <a:latin typeface="Times New Roman" charset="0"/>
              </a:rPr>
              <a:t>FIN</a:t>
            </a:r>
            <a:br>
              <a:rPr lang="en-US" altLang="x-none" sz="900">
                <a:solidFill>
                  <a:srgbClr val="000000"/>
                </a:solidFill>
                <a:latin typeface="Times New Roman" charset="0"/>
              </a:rPr>
            </a:br>
            <a:r>
              <a:rPr lang="en-US" altLang="x-none" sz="900">
                <a:solidFill>
                  <a:srgbClr val="000000"/>
                </a:solidFill>
                <a:latin typeface="Times New Roman" charset="0"/>
              </a:rPr>
              <a:t>WAIT 1</a:t>
            </a:r>
          </a:p>
        </p:txBody>
      </p:sp>
      <p:sp>
        <p:nvSpPr>
          <p:cNvPr id="171025" name="Text Box 31"/>
          <p:cNvSpPr txBox="1">
            <a:spLocks noChangeArrowheads="1"/>
          </p:cNvSpPr>
          <p:nvPr/>
        </p:nvSpPr>
        <p:spPr bwMode="auto">
          <a:xfrm>
            <a:off x="6573838" y="3554413"/>
            <a:ext cx="952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900">
                <a:solidFill>
                  <a:srgbClr val="000000"/>
                </a:solidFill>
                <a:latin typeface="Times New Roman" charset="0"/>
              </a:rPr>
              <a:t>ESTABLSIHED</a:t>
            </a:r>
          </a:p>
        </p:txBody>
      </p:sp>
      <p:sp>
        <p:nvSpPr>
          <p:cNvPr id="171026" name="Text Box 32"/>
          <p:cNvSpPr txBox="1">
            <a:spLocks noChangeArrowheads="1"/>
          </p:cNvSpPr>
          <p:nvPr/>
        </p:nvSpPr>
        <p:spPr bwMode="auto">
          <a:xfrm>
            <a:off x="8191500" y="3551238"/>
            <a:ext cx="952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900">
                <a:solidFill>
                  <a:srgbClr val="000000"/>
                </a:solidFill>
                <a:latin typeface="Times New Roman" charset="0"/>
              </a:rPr>
              <a:t>ESTABLSIHED</a:t>
            </a:r>
          </a:p>
        </p:txBody>
      </p:sp>
      <p:sp>
        <p:nvSpPr>
          <p:cNvPr id="171027" name="Text Box 33"/>
          <p:cNvSpPr txBox="1">
            <a:spLocks noChangeArrowheads="1"/>
          </p:cNvSpPr>
          <p:nvPr/>
        </p:nvSpPr>
        <p:spPr bwMode="auto">
          <a:xfrm>
            <a:off x="8683625" y="4530725"/>
            <a:ext cx="54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900">
                <a:solidFill>
                  <a:srgbClr val="000000"/>
                </a:solidFill>
                <a:latin typeface="Times New Roman" charset="0"/>
              </a:rPr>
              <a:t>CLOSE</a:t>
            </a:r>
            <a:br>
              <a:rPr lang="en-US" altLang="x-none" sz="900">
                <a:solidFill>
                  <a:srgbClr val="000000"/>
                </a:solidFill>
                <a:latin typeface="Times New Roman" charset="0"/>
              </a:rPr>
            </a:br>
            <a:r>
              <a:rPr lang="en-US" altLang="x-none" sz="900">
                <a:solidFill>
                  <a:srgbClr val="000000"/>
                </a:solidFill>
                <a:latin typeface="Times New Roman" charset="0"/>
              </a:rPr>
              <a:t>WAIT</a:t>
            </a:r>
          </a:p>
        </p:txBody>
      </p:sp>
      <p:grpSp>
        <p:nvGrpSpPr>
          <p:cNvPr id="171028" name="Group 34"/>
          <p:cNvGrpSpPr>
            <a:grpSpLocks/>
          </p:cNvGrpSpPr>
          <p:nvPr/>
        </p:nvGrpSpPr>
        <p:grpSpPr bwMode="auto">
          <a:xfrm>
            <a:off x="6975475" y="4981575"/>
            <a:ext cx="1828800" cy="604838"/>
            <a:chOff x="1904" y="2274"/>
            <a:chExt cx="1721" cy="474"/>
          </a:xfrm>
        </p:grpSpPr>
        <p:sp>
          <p:nvSpPr>
            <p:cNvPr id="171032" name="Line 35"/>
            <p:cNvSpPr>
              <a:spLocks noChangeShapeType="1"/>
            </p:cNvSpPr>
            <p:nvPr/>
          </p:nvSpPr>
          <p:spPr bwMode="auto">
            <a:xfrm flipH="1">
              <a:off x="1979" y="2274"/>
              <a:ext cx="1572" cy="47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033" name="Text Box 36"/>
            <p:cNvSpPr txBox="1">
              <a:spLocks noChangeArrowheads="1"/>
            </p:cNvSpPr>
            <p:nvPr/>
          </p:nvSpPr>
          <p:spPr bwMode="auto">
            <a:xfrm rot="-1080000">
              <a:off x="1904" y="2334"/>
              <a:ext cx="172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000">
                  <a:solidFill>
                    <a:srgbClr val="000000"/>
                  </a:solidFill>
                  <a:latin typeface="Arial" charset="0"/>
                </a:rPr>
                <a:t>FIN</a:t>
              </a:r>
              <a:endParaRPr lang="en-US" altLang="x-none" sz="8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171029" name="Text Box 37"/>
          <p:cNvSpPr txBox="1">
            <a:spLocks noChangeArrowheads="1"/>
          </p:cNvSpPr>
          <p:nvPr/>
        </p:nvSpPr>
        <p:spPr bwMode="auto">
          <a:xfrm>
            <a:off x="8674100" y="4916488"/>
            <a:ext cx="4699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900">
                <a:solidFill>
                  <a:srgbClr val="000000"/>
                </a:solidFill>
                <a:latin typeface="Times New Roman" charset="0"/>
              </a:rPr>
              <a:t>LAST</a:t>
            </a:r>
            <a:br>
              <a:rPr lang="en-US" altLang="x-none" sz="900">
                <a:solidFill>
                  <a:srgbClr val="000000"/>
                </a:solidFill>
                <a:latin typeface="Times New Roman" charset="0"/>
              </a:rPr>
            </a:br>
            <a:r>
              <a:rPr lang="en-US" altLang="x-none" sz="900">
                <a:solidFill>
                  <a:srgbClr val="000000"/>
                </a:solidFill>
                <a:latin typeface="Times New Roman" charset="0"/>
              </a:rPr>
              <a:t>ACK</a:t>
            </a:r>
          </a:p>
        </p:txBody>
      </p:sp>
      <p:sp>
        <p:nvSpPr>
          <p:cNvPr id="171030" name="Text Box 38"/>
          <p:cNvSpPr txBox="1">
            <a:spLocks noChangeArrowheads="1"/>
          </p:cNvSpPr>
          <p:nvPr/>
        </p:nvSpPr>
        <p:spPr bwMode="auto">
          <a:xfrm>
            <a:off x="6546850" y="5146675"/>
            <a:ext cx="5683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900">
                <a:solidFill>
                  <a:srgbClr val="000000"/>
                </a:solidFill>
                <a:latin typeface="Times New Roman" charset="0"/>
              </a:rPr>
              <a:t>FIN</a:t>
            </a:r>
            <a:br>
              <a:rPr lang="en-US" altLang="x-none" sz="900">
                <a:solidFill>
                  <a:srgbClr val="000000"/>
                </a:solidFill>
                <a:latin typeface="Times New Roman" charset="0"/>
              </a:rPr>
            </a:br>
            <a:r>
              <a:rPr lang="en-US" altLang="x-none" sz="900">
                <a:solidFill>
                  <a:srgbClr val="000000"/>
                </a:solidFill>
                <a:latin typeface="Times New Roman" charset="0"/>
              </a:rPr>
              <a:t>WAIT 2</a:t>
            </a:r>
          </a:p>
        </p:txBody>
      </p:sp>
      <p:sp>
        <p:nvSpPr>
          <p:cNvPr id="171031" name="Text Box 39"/>
          <p:cNvSpPr txBox="1">
            <a:spLocks noChangeArrowheads="1"/>
          </p:cNvSpPr>
          <p:nvPr/>
        </p:nvSpPr>
        <p:spPr bwMode="auto">
          <a:xfrm>
            <a:off x="6580188" y="5537200"/>
            <a:ext cx="482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900">
                <a:solidFill>
                  <a:srgbClr val="000000"/>
                </a:solidFill>
                <a:latin typeface="Times New Roman" charset="0"/>
              </a:rPr>
              <a:t>TIME</a:t>
            </a:r>
            <a:br>
              <a:rPr lang="en-US" altLang="x-none" sz="900">
                <a:solidFill>
                  <a:srgbClr val="000000"/>
                </a:solidFill>
                <a:latin typeface="Times New Roman" charset="0"/>
              </a:rPr>
            </a:br>
            <a:r>
              <a:rPr lang="en-US" altLang="x-none" sz="900">
                <a:solidFill>
                  <a:srgbClr val="000000"/>
                </a:solidFill>
                <a:latin typeface="Times New Roman" charset="0"/>
              </a:rPr>
              <a:t>WAIT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03F5E0-FA37-1149-A202-FC8FB95EC8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75802E-658D-BD4C-8FD8-2A032DC3E1CD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9954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01613"/>
            <a:ext cx="7772400" cy="841375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TCP Connection Management</a:t>
            </a:r>
            <a:endParaRPr lang="en-US" altLang="x-none" sz="4400">
              <a:ea typeface="ＭＳ Ｐゴシック" charset="-128"/>
            </a:endParaRPr>
          </a:p>
        </p:txBody>
      </p:sp>
      <p:pic>
        <p:nvPicPr>
          <p:cNvPr id="173059" name="Picture 3" descr="transCli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2662238"/>
            <a:ext cx="5264150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3060" name="Text Box 5"/>
          <p:cNvSpPr txBox="1">
            <a:spLocks noChangeArrowheads="1"/>
          </p:cNvSpPr>
          <p:nvPr/>
        </p:nvSpPr>
        <p:spPr bwMode="auto">
          <a:xfrm>
            <a:off x="1103313" y="1649413"/>
            <a:ext cx="3800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solidFill>
                  <a:srgbClr val="000000"/>
                </a:solidFill>
              </a:rPr>
              <a:t>TCP lifecycle: init SYN/FIN</a:t>
            </a:r>
            <a:endParaRPr lang="en-US" altLang="x-none" sz="10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73061" name="Text Box 20"/>
          <p:cNvSpPr txBox="1">
            <a:spLocks noChangeArrowheads="1"/>
          </p:cNvSpPr>
          <p:nvPr/>
        </p:nvSpPr>
        <p:spPr bwMode="auto">
          <a:xfrm>
            <a:off x="7893050" y="1471613"/>
            <a:ext cx="6286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900">
                <a:solidFill>
                  <a:srgbClr val="000000"/>
                </a:solidFill>
                <a:latin typeface="Times New Roman" charset="0"/>
              </a:rPr>
              <a:t>CLOSED</a:t>
            </a:r>
          </a:p>
        </p:txBody>
      </p:sp>
      <p:sp>
        <p:nvSpPr>
          <p:cNvPr id="173062" name="Text Box 21"/>
          <p:cNvSpPr txBox="1">
            <a:spLocks noChangeArrowheads="1"/>
          </p:cNvSpPr>
          <p:nvPr/>
        </p:nvSpPr>
        <p:spPr bwMode="auto">
          <a:xfrm>
            <a:off x="7966075" y="1876425"/>
            <a:ext cx="5016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900">
                <a:solidFill>
                  <a:srgbClr val="000000"/>
                </a:solidFill>
                <a:latin typeface="Times New Roman" charset="0"/>
              </a:rPr>
              <a:t>SYN </a:t>
            </a:r>
            <a:br>
              <a:rPr lang="en-US" altLang="x-none" sz="900">
                <a:solidFill>
                  <a:srgbClr val="000000"/>
                </a:solidFill>
                <a:latin typeface="Times New Roman" charset="0"/>
              </a:rPr>
            </a:br>
            <a:r>
              <a:rPr lang="en-US" altLang="x-none" sz="900">
                <a:solidFill>
                  <a:srgbClr val="000000"/>
                </a:solidFill>
                <a:latin typeface="Times New Roman" charset="0"/>
              </a:rPr>
              <a:t>RCVD</a:t>
            </a:r>
          </a:p>
        </p:txBody>
      </p:sp>
      <p:grpSp>
        <p:nvGrpSpPr>
          <p:cNvPr id="173063" name="Group 22"/>
          <p:cNvGrpSpPr>
            <a:grpSpLocks/>
          </p:cNvGrpSpPr>
          <p:nvPr/>
        </p:nvGrpSpPr>
        <p:grpSpPr bwMode="auto">
          <a:xfrm>
            <a:off x="5461000" y="1285875"/>
            <a:ext cx="2584450" cy="2625725"/>
            <a:chOff x="3876" y="8"/>
            <a:chExt cx="1628" cy="1654"/>
          </a:xfrm>
        </p:grpSpPr>
        <p:sp>
          <p:nvSpPr>
            <p:cNvPr id="173085" name="Line 23"/>
            <p:cNvSpPr>
              <a:spLocks noChangeShapeType="1"/>
            </p:cNvSpPr>
            <p:nvPr/>
          </p:nvSpPr>
          <p:spPr bwMode="auto">
            <a:xfrm>
              <a:off x="4394" y="213"/>
              <a:ext cx="1069" cy="3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086" name="Text Box 24"/>
            <p:cNvSpPr txBox="1">
              <a:spLocks noChangeArrowheads="1"/>
            </p:cNvSpPr>
            <p:nvPr/>
          </p:nvSpPr>
          <p:spPr bwMode="auto">
            <a:xfrm rot="706751">
              <a:off x="4813" y="241"/>
              <a:ext cx="28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000">
                  <a:solidFill>
                    <a:srgbClr val="000000"/>
                  </a:solidFill>
                  <a:latin typeface="Arial" charset="0"/>
                </a:rPr>
                <a:t>SYN</a:t>
              </a:r>
              <a:endParaRPr lang="en-US" altLang="x-none" sz="8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73087" name="Line 25"/>
            <p:cNvSpPr>
              <a:spLocks noChangeShapeType="1"/>
            </p:cNvSpPr>
            <p:nvPr/>
          </p:nvSpPr>
          <p:spPr bwMode="auto">
            <a:xfrm>
              <a:off x="5463" y="92"/>
              <a:ext cx="10" cy="15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3088" name="Group 26"/>
            <p:cNvGrpSpPr>
              <a:grpSpLocks/>
            </p:cNvGrpSpPr>
            <p:nvPr/>
          </p:nvGrpSpPr>
          <p:grpSpPr bwMode="auto">
            <a:xfrm>
              <a:off x="4352" y="612"/>
              <a:ext cx="1152" cy="381"/>
              <a:chOff x="1904" y="2274"/>
              <a:chExt cx="1721" cy="474"/>
            </a:xfrm>
          </p:grpSpPr>
          <p:sp>
            <p:nvSpPr>
              <p:cNvPr id="173095" name="Line 27"/>
              <p:cNvSpPr>
                <a:spLocks noChangeShapeType="1"/>
              </p:cNvSpPr>
              <p:nvPr/>
            </p:nvSpPr>
            <p:spPr bwMode="auto">
              <a:xfrm flipH="1">
                <a:off x="1979" y="2274"/>
                <a:ext cx="1572" cy="47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096" name="Text Box 28"/>
              <p:cNvSpPr txBox="1">
                <a:spLocks noChangeArrowheads="1"/>
              </p:cNvSpPr>
              <p:nvPr/>
            </p:nvSpPr>
            <p:spPr bwMode="auto">
              <a:xfrm rot="-1080000">
                <a:off x="1904" y="2334"/>
                <a:ext cx="1721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buChar char="r"/>
                  <a:defRPr sz="28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x-none" sz="1000">
                    <a:solidFill>
                      <a:srgbClr val="000000"/>
                    </a:solidFill>
                    <a:latin typeface="Arial" charset="0"/>
                  </a:rPr>
                  <a:t>SYN/ACK</a:t>
                </a:r>
                <a:endParaRPr lang="en-US" altLang="x-none" sz="8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  <p:sp>
          <p:nvSpPr>
            <p:cNvPr id="173089" name="Line 29"/>
            <p:cNvSpPr>
              <a:spLocks noChangeShapeType="1"/>
            </p:cNvSpPr>
            <p:nvPr/>
          </p:nvSpPr>
          <p:spPr bwMode="auto">
            <a:xfrm flipH="1">
              <a:off x="4390" y="169"/>
              <a:ext cx="1" cy="14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090" name="Line 30"/>
            <p:cNvSpPr>
              <a:spLocks noChangeShapeType="1"/>
            </p:cNvSpPr>
            <p:nvPr/>
          </p:nvSpPr>
          <p:spPr bwMode="auto">
            <a:xfrm>
              <a:off x="4393" y="1144"/>
              <a:ext cx="1069" cy="299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091" name="Text Box 31"/>
            <p:cNvSpPr txBox="1">
              <a:spLocks noChangeArrowheads="1"/>
            </p:cNvSpPr>
            <p:nvPr/>
          </p:nvSpPr>
          <p:spPr bwMode="auto">
            <a:xfrm rot="706751">
              <a:off x="4815" y="1177"/>
              <a:ext cx="28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000">
                  <a:solidFill>
                    <a:srgbClr val="000000"/>
                  </a:solidFill>
                  <a:latin typeface="Arial" charset="0"/>
                </a:rPr>
                <a:t>ACK</a:t>
              </a:r>
              <a:endParaRPr lang="en-US" altLang="x-none" sz="10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73092" name="Text Box 32"/>
            <p:cNvSpPr txBox="1">
              <a:spLocks noChangeArrowheads="1"/>
            </p:cNvSpPr>
            <p:nvPr/>
          </p:nvSpPr>
          <p:spPr bwMode="auto">
            <a:xfrm>
              <a:off x="4021" y="8"/>
              <a:ext cx="39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CLOSED</a:t>
              </a:r>
            </a:p>
          </p:txBody>
        </p:sp>
        <p:sp>
          <p:nvSpPr>
            <p:cNvPr id="173093" name="Text Box 33"/>
            <p:cNvSpPr txBox="1">
              <a:spLocks noChangeArrowheads="1"/>
            </p:cNvSpPr>
            <p:nvPr/>
          </p:nvSpPr>
          <p:spPr bwMode="auto">
            <a:xfrm>
              <a:off x="4071" y="134"/>
              <a:ext cx="2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SYN </a:t>
              </a:r>
              <a:b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</a:b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SENT</a:t>
              </a:r>
            </a:p>
          </p:txBody>
        </p:sp>
        <p:sp>
          <p:nvSpPr>
            <p:cNvPr id="173094" name="Text Box 34"/>
            <p:cNvSpPr txBox="1">
              <a:spLocks noChangeArrowheads="1"/>
            </p:cNvSpPr>
            <p:nvPr/>
          </p:nvSpPr>
          <p:spPr bwMode="auto">
            <a:xfrm>
              <a:off x="3876" y="879"/>
              <a:ext cx="6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ESTABLSIHED</a:t>
              </a:r>
            </a:p>
          </p:txBody>
        </p:sp>
      </p:grpSp>
      <p:grpSp>
        <p:nvGrpSpPr>
          <p:cNvPr id="173064" name="Group 56"/>
          <p:cNvGrpSpPr>
            <a:grpSpLocks/>
          </p:cNvGrpSpPr>
          <p:nvPr/>
        </p:nvGrpSpPr>
        <p:grpSpPr bwMode="auto">
          <a:xfrm>
            <a:off x="5799138" y="4010025"/>
            <a:ext cx="2682875" cy="2763838"/>
            <a:chOff x="3653" y="2526"/>
            <a:chExt cx="1690" cy="1741"/>
          </a:xfrm>
        </p:grpSpPr>
        <p:sp>
          <p:nvSpPr>
            <p:cNvPr id="173066" name="Line 37"/>
            <p:cNvSpPr>
              <a:spLocks noChangeShapeType="1"/>
            </p:cNvSpPr>
            <p:nvPr/>
          </p:nvSpPr>
          <p:spPr bwMode="auto">
            <a:xfrm>
              <a:off x="3971" y="2818"/>
              <a:ext cx="1069" cy="3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067" name="Text Box 38"/>
            <p:cNvSpPr txBox="1">
              <a:spLocks noChangeArrowheads="1"/>
            </p:cNvSpPr>
            <p:nvPr/>
          </p:nvSpPr>
          <p:spPr bwMode="auto">
            <a:xfrm rot="706751">
              <a:off x="4407" y="2846"/>
              <a:ext cx="24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000">
                  <a:solidFill>
                    <a:srgbClr val="000000"/>
                  </a:solidFill>
                  <a:latin typeface="Arial" charset="0"/>
                </a:rPr>
                <a:t>FIN</a:t>
              </a:r>
              <a:endParaRPr lang="en-US" altLang="x-none" sz="8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73068" name="Line 39"/>
            <p:cNvSpPr>
              <a:spLocks noChangeShapeType="1"/>
            </p:cNvSpPr>
            <p:nvPr/>
          </p:nvSpPr>
          <p:spPr bwMode="auto">
            <a:xfrm>
              <a:off x="5040" y="2697"/>
              <a:ext cx="10" cy="15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3069" name="Group 40"/>
            <p:cNvGrpSpPr>
              <a:grpSpLocks/>
            </p:cNvGrpSpPr>
            <p:nvPr/>
          </p:nvGrpSpPr>
          <p:grpSpPr bwMode="auto">
            <a:xfrm>
              <a:off x="3929" y="3217"/>
              <a:ext cx="1152" cy="381"/>
              <a:chOff x="1904" y="2274"/>
              <a:chExt cx="1721" cy="474"/>
            </a:xfrm>
          </p:grpSpPr>
          <p:sp>
            <p:nvSpPr>
              <p:cNvPr id="173083" name="Line 41"/>
              <p:cNvSpPr>
                <a:spLocks noChangeShapeType="1"/>
              </p:cNvSpPr>
              <p:nvPr/>
            </p:nvSpPr>
            <p:spPr bwMode="auto">
              <a:xfrm flipH="1">
                <a:off x="1979" y="2274"/>
                <a:ext cx="1572" cy="47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084" name="Text Box 42"/>
              <p:cNvSpPr txBox="1">
                <a:spLocks noChangeArrowheads="1"/>
              </p:cNvSpPr>
              <p:nvPr/>
            </p:nvSpPr>
            <p:spPr bwMode="auto">
              <a:xfrm rot="-1080000">
                <a:off x="1904" y="2334"/>
                <a:ext cx="1721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buChar char="r"/>
                  <a:defRPr sz="28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x-none" sz="1000">
                    <a:solidFill>
                      <a:srgbClr val="000000"/>
                    </a:solidFill>
                    <a:latin typeface="Arial" charset="0"/>
                  </a:rPr>
                  <a:t>ACK</a:t>
                </a:r>
                <a:endParaRPr lang="en-US" altLang="x-none" sz="8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  <p:sp>
          <p:nvSpPr>
            <p:cNvPr id="173070" name="Line 43"/>
            <p:cNvSpPr>
              <a:spLocks noChangeShapeType="1"/>
            </p:cNvSpPr>
            <p:nvPr/>
          </p:nvSpPr>
          <p:spPr bwMode="auto">
            <a:xfrm flipH="1">
              <a:off x="3967" y="2774"/>
              <a:ext cx="1" cy="14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071" name="Line 44"/>
            <p:cNvSpPr>
              <a:spLocks noChangeShapeType="1"/>
            </p:cNvSpPr>
            <p:nvPr/>
          </p:nvSpPr>
          <p:spPr bwMode="auto">
            <a:xfrm>
              <a:off x="3993" y="3899"/>
              <a:ext cx="1069" cy="299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072" name="Text Box 45"/>
            <p:cNvSpPr txBox="1">
              <a:spLocks noChangeArrowheads="1"/>
            </p:cNvSpPr>
            <p:nvPr/>
          </p:nvSpPr>
          <p:spPr bwMode="auto">
            <a:xfrm rot="706751">
              <a:off x="4392" y="3886"/>
              <a:ext cx="28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000">
                  <a:solidFill>
                    <a:srgbClr val="000000"/>
                  </a:solidFill>
                  <a:latin typeface="Arial" charset="0"/>
                </a:rPr>
                <a:t>ACK</a:t>
              </a:r>
              <a:endParaRPr lang="en-US" altLang="x-none" sz="10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73073" name="Text Box 46"/>
            <p:cNvSpPr txBox="1">
              <a:spLocks noChangeArrowheads="1"/>
            </p:cNvSpPr>
            <p:nvPr/>
          </p:nvSpPr>
          <p:spPr bwMode="auto">
            <a:xfrm>
              <a:off x="3653" y="2739"/>
              <a:ext cx="35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FIN</a:t>
              </a:r>
              <a:b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</a:b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WAIT 1</a:t>
              </a:r>
            </a:p>
          </p:txBody>
        </p:sp>
        <p:sp>
          <p:nvSpPr>
            <p:cNvPr id="173074" name="Text Box 47"/>
            <p:cNvSpPr txBox="1">
              <a:spLocks noChangeArrowheads="1"/>
            </p:cNvSpPr>
            <p:nvPr/>
          </p:nvSpPr>
          <p:spPr bwMode="auto">
            <a:xfrm>
              <a:off x="3670" y="2528"/>
              <a:ext cx="6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ESTABLSIHED</a:t>
              </a:r>
            </a:p>
          </p:txBody>
        </p:sp>
        <p:sp>
          <p:nvSpPr>
            <p:cNvPr id="173075" name="Text Box 48"/>
            <p:cNvSpPr txBox="1">
              <a:spLocks noChangeArrowheads="1"/>
            </p:cNvSpPr>
            <p:nvPr/>
          </p:nvSpPr>
          <p:spPr bwMode="auto">
            <a:xfrm>
              <a:off x="4689" y="2526"/>
              <a:ext cx="6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ESTABLSIHED</a:t>
              </a:r>
            </a:p>
          </p:txBody>
        </p:sp>
        <p:sp>
          <p:nvSpPr>
            <p:cNvPr id="173076" name="Text Box 49"/>
            <p:cNvSpPr txBox="1">
              <a:spLocks noChangeArrowheads="1"/>
            </p:cNvSpPr>
            <p:nvPr/>
          </p:nvSpPr>
          <p:spPr bwMode="auto">
            <a:xfrm>
              <a:off x="4999" y="3143"/>
              <a:ext cx="3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CLOSE</a:t>
              </a:r>
              <a:b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</a:b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WAIT</a:t>
              </a:r>
            </a:p>
          </p:txBody>
        </p:sp>
        <p:grpSp>
          <p:nvGrpSpPr>
            <p:cNvPr id="173077" name="Group 50"/>
            <p:cNvGrpSpPr>
              <a:grpSpLocks/>
            </p:cNvGrpSpPr>
            <p:nvPr/>
          </p:nvGrpSpPr>
          <p:grpSpPr bwMode="auto">
            <a:xfrm>
              <a:off x="3923" y="3427"/>
              <a:ext cx="1152" cy="381"/>
              <a:chOff x="1904" y="2274"/>
              <a:chExt cx="1721" cy="474"/>
            </a:xfrm>
          </p:grpSpPr>
          <p:sp>
            <p:nvSpPr>
              <p:cNvPr id="173081" name="Line 51"/>
              <p:cNvSpPr>
                <a:spLocks noChangeShapeType="1"/>
              </p:cNvSpPr>
              <p:nvPr/>
            </p:nvSpPr>
            <p:spPr bwMode="auto">
              <a:xfrm flipH="1">
                <a:off x="1979" y="2274"/>
                <a:ext cx="1572" cy="47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082" name="Text Box 52"/>
              <p:cNvSpPr txBox="1">
                <a:spLocks noChangeArrowheads="1"/>
              </p:cNvSpPr>
              <p:nvPr/>
            </p:nvSpPr>
            <p:spPr bwMode="auto">
              <a:xfrm rot="-1080000">
                <a:off x="1904" y="2334"/>
                <a:ext cx="1721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buChar char="r"/>
                  <a:defRPr sz="28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x-none" sz="1000">
                    <a:solidFill>
                      <a:srgbClr val="000000"/>
                    </a:solidFill>
                    <a:latin typeface="Arial" charset="0"/>
                  </a:rPr>
                  <a:t>FIN</a:t>
                </a:r>
                <a:endParaRPr lang="en-US" altLang="x-none" sz="8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  <p:sp>
          <p:nvSpPr>
            <p:cNvPr id="173078" name="Text Box 53"/>
            <p:cNvSpPr txBox="1">
              <a:spLocks noChangeArrowheads="1"/>
            </p:cNvSpPr>
            <p:nvPr/>
          </p:nvSpPr>
          <p:spPr bwMode="auto">
            <a:xfrm>
              <a:off x="4993" y="3386"/>
              <a:ext cx="2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LAST</a:t>
              </a:r>
              <a:b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</a:b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ACK</a:t>
              </a:r>
            </a:p>
          </p:txBody>
        </p:sp>
        <p:sp>
          <p:nvSpPr>
            <p:cNvPr id="173079" name="Text Box 54"/>
            <p:cNvSpPr txBox="1">
              <a:spLocks noChangeArrowheads="1"/>
            </p:cNvSpPr>
            <p:nvPr/>
          </p:nvSpPr>
          <p:spPr bwMode="auto">
            <a:xfrm>
              <a:off x="3653" y="3531"/>
              <a:ext cx="35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FIN</a:t>
              </a:r>
              <a:b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</a:b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WAIT 2</a:t>
              </a:r>
            </a:p>
          </p:txBody>
        </p:sp>
        <p:sp>
          <p:nvSpPr>
            <p:cNvPr id="173080" name="Text Box 55"/>
            <p:cNvSpPr txBox="1">
              <a:spLocks noChangeArrowheads="1"/>
            </p:cNvSpPr>
            <p:nvPr/>
          </p:nvSpPr>
          <p:spPr bwMode="auto">
            <a:xfrm>
              <a:off x="3674" y="3777"/>
              <a:ext cx="30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TIME</a:t>
              </a:r>
              <a:b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</a:b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WAIT</a:t>
              </a:r>
            </a:p>
          </p:txBody>
        </p:sp>
      </p:grpSp>
      <p:sp>
        <p:nvSpPr>
          <p:cNvPr id="173065" name="Rectangle 40"/>
          <p:cNvSpPr>
            <a:spLocks noChangeArrowheads="1"/>
          </p:cNvSpPr>
          <p:nvPr/>
        </p:nvSpPr>
        <p:spPr bwMode="auto">
          <a:xfrm>
            <a:off x="0" y="6318250"/>
            <a:ext cx="5638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solidFill>
                  <a:srgbClr val="000000"/>
                </a:solidFill>
                <a:latin typeface="Times New Roman" charset="0"/>
              </a:rPr>
              <a:t>http://dsd.lbl.gov/TCP-tuning/ip-sysctl-2.6.txt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1CAB70-2707-2E48-8B7B-A5D960655C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E0EAD2-50A2-C44C-87B5-CC1241096B9E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0042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01613"/>
            <a:ext cx="7772400" cy="841375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TCP Connection Management</a:t>
            </a:r>
            <a:endParaRPr lang="en-US" altLang="x-none" sz="4400">
              <a:ea typeface="ＭＳ Ｐゴシック" charset="-128"/>
            </a:endParaRPr>
          </a:p>
        </p:txBody>
      </p:sp>
      <p:pic>
        <p:nvPicPr>
          <p:cNvPr id="175107" name="Picture 4" descr="transServer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3176588"/>
            <a:ext cx="4702175" cy="279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5108" name="Text Box 6"/>
          <p:cNvSpPr txBox="1">
            <a:spLocks noChangeArrowheads="1"/>
          </p:cNvSpPr>
          <p:nvPr/>
        </p:nvSpPr>
        <p:spPr bwMode="auto">
          <a:xfrm>
            <a:off x="1143000" y="1857375"/>
            <a:ext cx="30035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solidFill>
                  <a:srgbClr val="000000"/>
                </a:solidFill>
              </a:rPr>
              <a:t>TCP lifecycle: wait for SYN/FIN</a:t>
            </a:r>
            <a:endParaRPr lang="en-US" altLang="x-none" sz="10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75109" name="Text Box 7"/>
          <p:cNvSpPr txBox="1">
            <a:spLocks noChangeArrowheads="1"/>
          </p:cNvSpPr>
          <p:nvPr/>
        </p:nvSpPr>
        <p:spPr bwMode="auto">
          <a:xfrm>
            <a:off x="7893050" y="1471613"/>
            <a:ext cx="6286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900">
                <a:solidFill>
                  <a:srgbClr val="000000"/>
                </a:solidFill>
                <a:latin typeface="Times New Roman" charset="0"/>
              </a:rPr>
              <a:t>CLOSED</a:t>
            </a:r>
          </a:p>
        </p:txBody>
      </p:sp>
      <p:sp>
        <p:nvSpPr>
          <p:cNvPr id="175110" name="Text Box 8"/>
          <p:cNvSpPr txBox="1">
            <a:spLocks noChangeArrowheads="1"/>
          </p:cNvSpPr>
          <p:nvPr/>
        </p:nvSpPr>
        <p:spPr bwMode="auto">
          <a:xfrm>
            <a:off x="7966075" y="1876425"/>
            <a:ext cx="5016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900">
                <a:solidFill>
                  <a:srgbClr val="000000"/>
                </a:solidFill>
                <a:latin typeface="Times New Roman" charset="0"/>
              </a:rPr>
              <a:t>SYN </a:t>
            </a:r>
            <a:br>
              <a:rPr lang="en-US" altLang="x-none" sz="900">
                <a:solidFill>
                  <a:srgbClr val="000000"/>
                </a:solidFill>
                <a:latin typeface="Times New Roman" charset="0"/>
              </a:rPr>
            </a:br>
            <a:r>
              <a:rPr lang="en-US" altLang="x-none" sz="900">
                <a:solidFill>
                  <a:srgbClr val="000000"/>
                </a:solidFill>
                <a:latin typeface="Times New Roman" charset="0"/>
              </a:rPr>
              <a:t>RCVD</a:t>
            </a:r>
          </a:p>
        </p:txBody>
      </p:sp>
      <p:grpSp>
        <p:nvGrpSpPr>
          <p:cNvPr id="175111" name="Group 9"/>
          <p:cNvGrpSpPr>
            <a:grpSpLocks/>
          </p:cNvGrpSpPr>
          <p:nvPr/>
        </p:nvGrpSpPr>
        <p:grpSpPr bwMode="auto">
          <a:xfrm>
            <a:off x="5461000" y="1285875"/>
            <a:ext cx="2584450" cy="2625725"/>
            <a:chOff x="3876" y="8"/>
            <a:chExt cx="1628" cy="1654"/>
          </a:xfrm>
        </p:grpSpPr>
        <p:sp>
          <p:nvSpPr>
            <p:cNvPr id="175132" name="Line 10"/>
            <p:cNvSpPr>
              <a:spLocks noChangeShapeType="1"/>
            </p:cNvSpPr>
            <p:nvPr/>
          </p:nvSpPr>
          <p:spPr bwMode="auto">
            <a:xfrm>
              <a:off x="4394" y="213"/>
              <a:ext cx="1069" cy="3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33" name="Text Box 11"/>
            <p:cNvSpPr txBox="1">
              <a:spLocks noChangeArrowheads="1"/>
            </p:cNvSpPr>
            <p:nvPr/>
          </p:nvSpPr>
          <p:spPr bwMode="auto">
            <a:xfrm rot="706751">
              <a:off x="4813" y="241"/>
              <a:ext cx="28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000">
                  <a:solidFill>
                    <a:srgbClr val="000000"/>
                  </a:solidFill>
                  <a:latin typeface="Arial" charset="0"/>
                </a:rPr>
                <a:t>SYN</a:t>
              </a:r>
              <a:endParaRPr lang="en-US" altLang="x-none" sz="8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75134" name="Line 12"/>
            <p:cNvSpPr>
              <a:spLocks noChangeShapeType="1"/>
            </p:cNvSpPr>
            <p:nvPr/>
          </p:nvSpPr>
          <p:spPr bwMode="auto">
            <a:xfrm>
              <a:off x="5463" y="92"/>
              <a:ext cx="10" cy="15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5135" name="Group 13"/>
            <p:cNvGrpSpPr>
              <a:grpSpLocks/>
            </p:cNvGrpSpPr>
            <p:nvPr/>
          </p:nvGrpSpPr>
          <p:grpSpPr bwMode="auto">
            <a:xfrm>
              <a:off x="4352" y="612"/>
              <a:ext cx="1152" cy="381"/>
              <a:chOff x="1904" y="2274"/>
              <a:chExt cx="1721" cy="474"/>
            </a:xfrm>
          </p:grpSpPr>
          <p:sp>
            <p:nvSpPr>
              <p:cNvPr id="175142" name="Line 14"/>
              <p:cNvSpPr>
                <a:spLocks noChangeShapeType="1"/>
              </p:cNvSpPr>
              <p:nvPr/>
            </p:nvSpPr>
            <p:spPr bwMode="auto">
              <a:xfrm flipH="1">
                <a:off x="1979" y="2274"/>
                <a:ext cx="1572" cy="47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143" name="Text Box 15"/>
              <p:cNvSpPr txBox="1">
                <a:spLocks noChangeArrowheads="1"/>
              </p:cNvSpPr>
              <p:nvPr/>
            </p:nvSpPr>
            <p:spPr bwMode="auto">
              <a:xfrm rot="-1080000">
                <a:off x="1904" y="2334"/>
                <a:ext cx="1721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buChar char="r"/>
                  <a:defRPr sz="28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x-none" sz="1000">
                    <a:solidFill>
                      <a:srgbClr val="000000"/>
                    </a:solidFill>
                    <a:latin typeface="Arial" charset="0"/>
                  </a:rPr>
                  <a:t>SYN/ACK</a:t>
                </a:r>
                <a:endParaRPr lang="en-US" altLang="x-none" sz="8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  <p:sp>
          <p:nvSpPr>
            <p:cNvPr id="175136" name="Line 16"/>
            <p:cNvSpPr>
              <a:spLocks noChangeShapeType="1"/>
            </p:cNvSpPr>
            <p:nvPr/>
          </p:nvSpPr>
          <p:spPr bwMode="auto">
            <a:xfrm flipH="1">
              <a:off x="4390" y="169"/>
              <a:ext cx="1" cy="14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37" name="Line 17"/>
            <p:cNvSpPr>
              <a:spLocks noChangeShapeType="1"/>
            </p:cNvSpPr>
            <p:nvPr/>
          </p:nvSpPr>
          <p:spPr bwMode="auto">
            <a:xfrm>
              <a:off x="4393" y="1144"/>
              <a:ext cx="1069" cy="299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38" name="Text Box 18"/>
            <p:cNvSpPr txBox="1">
              <a:spLocks noChangeArrowheads="1"/>
            </p:cNvSpPr>
            <p:nvPr/>
          </p:nvSpPr>
          <p:spPr bwMode="auto">
            <a:xfrm rot="706751">
              <a:off x="4815" y="1177"/>
              <a:ext cx="28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000">
                  <a:solidFill>
                    <a:srgbClr val="000000"/>
                  </a:solidFill>
                  <a:latin typeface="Arial" charset="0"/>
                </a:rPr>
                <a:t>ACK</a:t>
              </a:r>
              <a:endParaRPr lang="en-US" altLang="x-none" sz="10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75139" name="Text Box 19"/>
            <p:cNvSpPr txBox="1">
              <a:spLocks noChangeArrowheads="1"/>
            </p:cNvSpPr>
            <p:nvPr/>
          </p:nvSpPr>
          <p:spPr bwMode="auto">
            <a:xfrm>
              <a:off x="4021" y="8"/>
              <a:ext cx="39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CLOSED</a:t>
              </a:r>
            </a:p>
          </p:txBody>
        </p:sp>
        <p:sp>
          <p:nvSpPr>
            <p:cNvPr id="175140" name="Text Box 20"/>
            <p:cNvSpPr txBox="1">
              <a:spLocks noChangeArrowheads="1"/>
            </p:cNvSpPr>
            <p:nvPr/>
          </p:nvSpPr>
          <p:spPr bwMode="auto">
            <a:xfrm>
              <a:off x="4071" y="134"/>
              <a:ext cx="2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SYN </a:t>
              </a:r>
              <a:b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</a:b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SENT</a:t>
              </a:r>
            </a:p>
          </p:txBody>
        </p:sp>
        <p:sp>
          <p:nvSpPr>
            <p:cNvPr id="175141" name="Text Box 21"/>
            <p:cNvSpPr txBox="1">
              <a:spLocks noChangeArrowheads="1"/>
            </p:cNvSpPr>
            <p:nvPr/>
          </p:nvSpPr>
          <p:spPr bwMode="auto">
            <a:xfrm>
              <a:off x="3876" y="879"/>
              <a:ext cx="6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ESTABLSIHED</a:t>
              </a:r>
            </a:p>
          </p:txBody>
        </p:sp>
      </p:grpSp>
      <p:grpSp>
        <p:nvGrpSpPr>
          <p:cNvPr id="175112" name="Group 22"/>
          <p:cNvGrpSpPr>
            <a:grpSpLocks/>
          </p:cNvGrpSpPr>
          <p:nvPr/>
        </p:nvGrpSpPr>
        <p:grpSpPr bwMode="auto">
          <a:xfrm>
            <a:off x="5799138" y="4010025"/>
            <a:ext cx="2682875" cy="2763838"/>
            <a:chOff x="3653" y="2526"/>
            <a:chExt cx="1690" cy="1741"/>
          </a:xfrm>
        </p:grpSpPr>
        <p:sp>
          <p:nvSpPr>
            <p:cNvPr id="175113" name="Line 23"/>
            <p:cNvSpPr>
              <a:spLocks noChangeShapeType="1"/>
            </p:cNvSpPr>
            <p:nvPr/>
          </p:nvSpPr>
          <p:spPr bwMode="auto">
            <a:xfrm>
              <a:off x="3971" y="2818"/>
              <a:ext cx="1069" cy="3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14" name="Text Box 24"/>
            <p:cNvSpPr txBox="1">
              <a:spLocks noChangeArrowheads="1"/>
            </p:cNvSpPr>
            <p:nvPr/>
          </p:nvSpPr>
          <p:spPr bwMode="auto">
            <a:xfrm rot="706751">
              <a:off x="4407" y="2846"/>
              <a:ext cx="24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000">
                  <a:solidFill>
                    <a:srgbClr val="000000"/>
                  </a:solidFill>
                  <a:latin typeface="Arial" charset="0"/>
                </a:rPr>
                <a:t>FIN</a:t>
              </a:r>
              <a:endParaRPr lang="en-US" altLang="x-none" sz="8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75115" name="Line 25"/>
            <p:cNvSpPr>
              <a:spLocks noChangeShapeType="1"/>
            </p:cNvSpPr>
            <p:nvPr/>
          </p:nvSpPr>
          <p:spPr bwMode="auto">
            <a:xfrm>
              <a:off x="5040" y="2697"/>
              <a:ext cx="10" cy="15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5116" name="Group 26"/>
            <p:cNvGrpSpPr>
              <a:grpSpLocks/>
            </p:cNvGrpSpPr>
            <p:nvPr/>
          </p:nvGrpSpPr>
          <p:grpSpPr bwMode="auto">
            <a:xfrm>
              <a:off x="3929" y="3217"/>
              <a:ext cx="1152" cy="381"/>
              <a:chOff x="1904" y="2274"/>
              <a:chExt cx="1721" cy="474"/>
            </a:xfrm>
          </p:grpSpPr>
          <p:sp>
            <p:nvSpPr>
              <p:cNvPr id="175130" name="Line 27"/>
              <p:cNvSpPr>
                <a:spLocks noChangeShapeType="1"/>
              </p:cNvSpPr>
              <p:nvPr/>
            </p:nvSpPr>
            <p:spPr bwMode="auto">
              <a:xfrm flipH="1">
                <a:off x="1979" y="2274"/>
                <a:ext cx="1572" cy="47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131" name="Text Box 28"/>
              <p:cNvSpPr txBox="1">
                <a:spLocks noChangeArrowheads="1"/>
              </p:cNvSpPr>
              <p:nvPr/>
            </p:nvSpPr>
            <p:spPr bwMode="auto">
              <a:xfrm rot="-1080000">
                <a:off x="1904" y="2334"/>
                <a:ext cx="1721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buChar char="r"/>
                  <a:defRPr sz="28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x-none" sz="1000">
                    <a:solidFill>
                      <a:srgbClr val="000000"/>
                    </a:solidFill>
                    <a:latin typeface="Arial" charset="0"/>
                  </a:rPr>
                  <a:t>ACK</a:t>
                </a:r>
                <a:endParaRPr lang="en-US" altLang="x-none" sz="8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  <p:sp>
          <p:nvSpPr>
            <p:cNvPr id="175117" name="Line 29"/>
            <p:cNvSpPr>
              <a:spLocks noChangeShapeType="1"/>
            </p:cNvSpPr>
            <p:nvPr/>
          </p:nvSpPr>
          <p:spPr bwMode="auto">
            <a:xfrm flipH="1">
              <a:off x="3967" y="2774"/>
              <a:ext cx="1" cy="14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18" name="Line 30"/>
            <p:cNvSpPr>
              <a:spLocks noChangeShapeType="1"/>
            </p:cNvSpPr>
            <p:nvPr/>
          </p:nvSpPr>
          <p:spPr bwMode="auto">
            <a:xfrm>
              <a:off x="3993" y="3899"/>
              <a:ext cx="1069" cy="299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19" name="Text Box 31"/>
            <p:cNvSpPr txBox="1">
              <a:spLocks noChangeArrowheads="1"/>
            </p:cNvSpPr>
            <p:nvPr/>
          </p:nvSpPr>
          <p:spPr bwMode="auto">
            <a:xfrm rot="706751">
              <a:off x="4392" y="3886"/>
              <a:ext cx="28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000">
                  <a:solidFill>
                    <a:srgbClr val="000000"/>
                  </a:solidFill>
                  <a:latin typeface="Arial" charset="0"/>
                </a:rPr>
                <a:t>ACK</a:t>
              </a:r>
              <a:endParaRPr lang="en-US" altLang="x-none" sz="10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75120" name="Text Box 32"/>
            <p:cNvSpPr txBox="1">
              <a:spLocks noChangeArrowheads="1"/>
            </p:cNvSpPr>
            <p:nvPr/>
          </p:nvSpPr>
          <p:spPr bwMode="auto">
            <a:xfrm>
              <a:off x="3653" y="2739"/>
              <a:ext cx="35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FIN</a:t>
              </a:r>
              <a:b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</a:b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WAIT 1</a:t>
              </a:r>
            </a:p>
          </p:txBody>
        </p:sp>
        <p:sp>
          <p:nvSpPr>
            <p:cNvPr id="175121" name="Text Box 33"/>
            <p:cNvSpPr txBox="1">
              <a:spLocks noChangeArrowheads="1"/>
            </p:cNvSpPr>
            <p:nvPr/>
          </p:nvSpPr>
          <p:spPr bwMode="auto">
            <a:xfrm>
              <a:off x="3670" y="2528"/>
              <a:ext cx="6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ESTABLSIHED</a:t>
              </a:r>
            </a:p>
          </p:txBody>
        </p:sp>
        <p:sp>
          <p:nvSpPr>
            <p:cNvPr id="175122" name="Text Box 34"/>
            <p:cNvSpPr txBox="1">
              <a:spLocks noChangeArrowheads="1"/>
            </p:cNvSpPr>
            <p:nvPr/>
          </p:nvSpPr>
          <p:spPr bwMode="auto">
            <a:xfrm>
              <a:off x="4689" y="2526"/>
              <a:ext cx="6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ESTABLSIHED</a:t>
              </a:r>
            </a:p>
          </p:txBody>
        </p:sp>
        <p:sp>
          <p:nvSpPr>
            <p:cNvPr id="175123" name="Text Box 35"/>
            <p:cNvSpPr txBox="1">
              <a:spLocks noChangeArrowheads="1"/>
            </p:cNvSpPr>
            <p:nvPr/>
          </p:nvSpPr>
          <p:spPr bwMode="auto">
            <a:xfrm>
              <a:off x="4999" y="3143"/>
              <a:ext cx="3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CLOSE</a:t>
              </a:r>
              <a:b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</a:b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WAIT</a:t>
              </a:r>
            </a:p>
          </p:txBody>
        </p:sp>
        <p:grpSp>
          <p:nvGrpSpPr>
            <p:cNvPr id="175124" name="Group 36"/>
            <p:cNvGrpSpPr>
              <a:grpSpLocks/>
            </p:cNvGrpSpPr>
            <p:nvPr/>
          </p:nvGrpSpPr>
          <p:grpSpPr bwMode="auto">
            <a:xfrm>
              <a:off x="3923" y="3427"/>
              <a:ext cx="1152" cy="381"/>
              <a:chOff x="1904" y="2274"/>
              <a:chExt cx="1721" cy="474"/>
            </a:xfrm>
          </p:grpSpPr>
          <p:sp>
            <p:nvSpPr>
              <p:cNvPr id="175128" name="Line 37"/>
              <p:cNvSpPr>
                <a:spLocks noChangeShapeType="1"/>
              </p:cNvSpPr>
              <p:nvPr/>
            </p:nvSpPr>
            <p:spPr bwMode="auto">
              <a:xfrm flipH="1">
                <a:off x="1979" y="2274"/>
                <a:ext cx="1572" cy="47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129" name="Text Box 38"/>
              <p:cNvSpPr txBox="1">
                <a:spLocks noChangeArrowheads="1"/>
              </p:cNvSpPr>
              <p:nvPr/>
            </p:nvSpPr>
            <p:spPr bwMode="auto">
              <a:xfrm rot="-1080000">
                <a:off x="1904" y="2334"/>
                <a:ext cx="1721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buChar char="r"/>
                  <a:defRPr sz="28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x-none" sz="1000">
                    <a:solidFill>
                      <a:srgbClr val="000000"/>
                    </a:solidFill>
                    <a:latin typeface="Arial" charset="0"/>
                  </a:rPr>
                  <a:t>FIN</a:t>
                </a:r>
                <a:endParaRPr lang="en-US" altLang="x-none" sz="8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  <p:sp>
          <p:nvSpPr>
            <p:cNvPr id="175125" name="Text Box 39"/>
            <p:cNvSpPr txBox="1">
              <a:spLocks noChangeArrowheads="1"/>
            </p:cNvSpPr>
            <p:nvPr/>
          </p:nvSpPr>
          <p:spPr bwMode="auto">
            <a:xfrm>
              <a:off x="4993" y="3386"/>
              <a:ext cx="2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LAST</a:t>
              </a:r>
              <a:b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</a:b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ACK</a:t>
              </a:r>
            </a:p>
          </p:txBody>
        </p:sp>
        <p:sp>
          <p:nvSpPr>
            <p:cNvPr id="175126" name="Text Box 40"/>
            <p:cNvSpPr txBox="1">
              <a:spLocks noChangeArrowheads="1"/>
            </p:cNvSpPr>
            <p:nvPr/>
          </p:nvSpPr>
          <p:spPr bwMode="auto">
            <a:xfrm>
              <a:off x="3653" y="3531"/>
              <a:ext cx="35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FIN</a:t>
              </a:r>
              <a:b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</a:b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WAIT 2</a:t>
              </a:r>
            </a:p>
          </p:txBody>
        </p:sp>
        <p:sp>
          <p:nvSpPr>
            <p:cNvPr id="175127" name="Text Box 41"/>
            <p:cNvSpPr txBox="1">
              <a:spLocks noChangeArrowheads="1"/>
            </p:cNvSpPr>
            <p:nvPr/>
          </p:nvSpPr>
          <p:spPr bwMode="auto">
            <a:xfrm>
              <a:off x="3674" y="3777"/>
              <a:ext cx="30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TIME</a:t>
              </a:r>
              <a:b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</a:b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WAIT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AB827F-7B6B-054B-9415-7EEBA2667B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E0EAD2-50A2-C44C-87B5-CC1241096B9E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973618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8548</TotalTime>
  <Words>1902</Words>
  <Application>Microsoft Macintosh PowerPoint</Application>
  <PresentationFormat>On-screen Show (4:3)</PresentationFormat>
  <Paragraphs>480</Paragraphs>
  <Slides>36</Slides>
  <Notes>36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50" baseType="lpstr">
      <vt:lpstr>ＭＳ Ｐゴシック</vt:lpstr>
      <vt:lpstr>宋体</vt:lpstr>
      <vt:lpstr>ZapfDingbats</vt:lpstr>
      <vt:lpstr>Arial</vt:lpstr>
      <vt:lpstr>Comic Sans MS</vt:lpstr>
      <vt:lpstr>Courier New</vt:lpstr>
      <vt:lpstr>Symbol</vt:lpstr>
      <vt:lpstr>Tahoma</vt:lpstr>
      <vt:lpstr>Times New Roman</vt:lpstr>
      <vt:lpstr>Wingdings</vt:lpstr>
      <vt:lpstr>Default Design</vt:lpstr>
      <vt:lpstr>2_Default Design</vt:lpstr>
      <vt:lpstr>Clip</vt:lpstr>
      <vt:lpstr>Equation</vt:lpstr>
      <vt:lpstr>Network Transport Layer: TCP/Reno Analysis, TCP Cubic, TCP/Vegas</vt:lpstr>
      <vt:lpstr>Admin.</vt:lpstr>
      <vt:lpstr>PowerPoint Presentation</vt:lpstr>
      <vt:lpstr>Three Way Handshake (TWH) [Tomlinson 1975]</vt:lpstr>
      <vt:lpstr>Time_Wait Design Options</vt:lpstr>
      <vt:lpstr>TCP Four Way Teardown  (For Bi-Directional Transport)</vt:lpstr>
      <vt:lpstr>PowerPoint Presentation</vt:lpstr>
      <vt:lpstr>TCP Connection Management</vt:lpstr>
      <vt:lpstr>TCP Connection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Derive CC: A Simple Model</vt:lpstr>
      <vt:lpstr>PowerPoint Presentation</vt:lpstr>
      <vt:lpstr>PowerPoint Presentation</vt:lpstr>
      <vt:lpstr>PowerPoint Presentation</vt:lpstr>
      <vt:lpstr>Implication: Congestion (overload) Case</vt:lpstr>
      <vt:lpstr>PowerPoint Presentation</vt:lpstr>
      <vt:lpstr>Implication: No Congestion Case</vt:lpstr>
      <vt:lpstr>PowerPoint Presentation</vt:lpstr>
      <vt:lpstr>PowerPoint Presentation</vt:lpstr>
      <vt:lpstr>Intuition: Another Look</vt:lpstr>
      <vt:lpstr>PowerPoint Presentation</vt:lpstr>
      <vt:lpstr>PowerPoint Presentation</vt:lpstr>
      <vt:lpstr>Mapping A(M)I-MD to Protocol</vt:lpstr>
      <vt:lpstr>Obtain d(t) Approach 1: End Hosts  Consider Loss as Congestion</vt:lpstr>
    </vt:vector>
  </TitlesOfParts>
  <Manager/>
  <Company>Yale University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 Overview</dc:title>
  <dc:subject/>
  <dc:creator>Yang Richard Yang</dc:creator>
  <cp:keywords/>
  <dc:description/>
  <cp:lastModifiedBy>Qiao Xiang</cp:lastModifiedBy>
  <cp:revision>382</cp:revision>
  <cp:lastPrinted>2017-11-07T22:27:12Z</cp:lastPrinted>
  <dcterms:created xsi:type="dcterms:W3CDTF">1999-10-08T19:08:27Z</dcterms:created>
  <dcterms:modified xsi:type="dcterms:W3CDTF">2022-11-07T13:29:36Z</dcterms:modified>
  <cp:category/>
</cp:coreProperties>
</file>