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850" r:id="rId2"/>
    <p:sldMasterId id="2147484381" r:id="rId3"/>
    <p:sldMasterId id="2147484405" r:id="rId4"/>
  </p:sldMasterIdLst>
  <p:notesMasterIdLst>
    <p:notesMasterId r:id="rId71"/>
  </p:notesMasterIdLst>
  <p:handoutMasterIdLst>
    <p:handoutMasterId r:id="rId72"/>
  </p:handoutMasterIdLst>
  <p:sldIdLst>
    <p:sldId id="355" r:id="rId5"/>
    <p:sldId id="530" r:id="rId6"/>
    <p:sldId id="531" r:id="rId7"/>
    <p:sldId id="620" r:id="rId8"/>
    <p:sldId id="621" r:id="rId9"/>
    <p:sldId id="508" r:id="rId10"/>
    <p:sldId id="2094" r:id="rId11"/>
    <p:sldId id="1716" r:id="rId12"/>
    <p:sldId id="2481" r:id="rId13"/>
    <p:sldId id="2475" r:id="rId14"/>
    <p:sldId id="683" r:id="rId15"/>
    <p:sldId id="2476" r:id="rId16"/>
    <p:sldId id="537" r:id="rId17"/>
    <p:sldId id="538" r:id="rId18"/>
    <p:sldId id="539" r:id="rId19"/>
    <p:sldId id="540" r:id="rId20"/>
    <p:sldId id="565" r:id="rId21"/>
    <p:sldId id="542" r:id="rId22"/>
    <p:sldId id="622" r:id="rId23"/>
    <p:sldId id="546" r:id="rId24"/>
    <p:sldId id="547" r:id="rId25"/>
    <p:sldId id="624" r:id="rId26"/>
    <p:sldId id="723" r:id="rId27"/>
    <p:sldId id="725" r:id="rId28"/>
    <p:sldId id="724" r:id="rId29"/>
    <p:sldId id="549" r:id="rId30"/>
    <p:sldId id="720" r:id="rId31"/>
    <p:sldId id="721" r:id="rId32"/>
    <p:sldId id="726" r:id="rId33"/>
    <p:sldId id="727" r:id="rId34"/>
    <p:sldId id="728" r:id="rId35"/>
    <p:sldId id="729" r:id="rId36"/>
    <p:sldId id="764" r:id="rId37"/>
    <p:sldId id="685" r:id="rId38"/>
    <p:sldId id="2189" r:id="rId39"/>
    <p:sldId id="670" r:id="rId40"/>
    <p:sldId id="671" r:id="rId41"/>
    <p:sldId id="672" r:id="rId42"/>
    <p:sldId id="2190" r:id="rId43"/>
    <p:sldId id="1992" r:id="rId44"/>
    <p:sldId id="2191" r:id="rId45"/>
    <p:sldId id="2192" r:id="rId46"/>
    <p:sldId id="731" r:id="rId47"/>
    <p:sldId id="730" r:id="rId48"/>
    <p:sldId id="753" r:id="rId49"/>
    <p:sldId id="627" r:id="rId50"/>
    <p:sldId id="555" r:id="rId51"/>
    <p:sldId id="556" r:id="rId52"/>
    <p:sldId id="557" r:id="rId53"/>
    <p:sldId id="559" r:id="rId54"/>
    <p:sldId id="560" r:id="rId55"/>
    <p:sldId id="561" r:id="rId56"/>
    <p:sldId id="765" r:id="rId57"/>
    <p:sldId id="674" r:id="rId58"/>
    <p:sldId id="619" r:id="rId59"/>
    <p:sldId id="2482" r:id="rId60"/>
    <p:sldId id="2483" r:id="rId61"/>
    <p:sldId id="2484" r:id="rId62"/>
    <p:sldId id="2485" r:id="rId63"/>
    <p:sldId id="625" r:id="rId64"/>
    <p:sldId id="626" r:id="rId65"/>
    <p:sldId id="664" r:id="rId66"/>
    <p:sldId id="2486" r:id="rId67"/>
    <p:sldId id="628" r:id="rId68"/>
    <p:sldId id="629" r:id="rId69"/>
    <p:sldId id="630" r:id="rId7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FF99CC"/>
    <a:srgbClr val="CCFFFF"/>
    <a:srgbClr val="FF0000"/>
    <a:srgbClr val="0099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9"/>
    <p:restoredTop sz="93781"/>
  </p:normalViewPr>
  <p:slideViewPr>
    <p:cSldViewPr snapToGrid="0">
      <p:cViewPr varScale="1">
        <p:scale>
          <a:sx n="133" d="100"/>
          <a:sy n="133" d="100"/>
        </p:scale>
        <p:origin x="19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D8ED75C-4A89-854D-82BE-E8CB942D6A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1823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3217B48-3620-E341-8DBB-81E8940D2C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7864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6AA32EE-19D8-1F49-BDCE-9B9ADA095BAD}" type="slidenum">
              <a:rPr lang="en-US" altLang="en-US" sz="1300"/>
              <a:pPr/>
              <a:t>1</a:t>
            </a:fld>
            <a:endParaRPr lang="en-US" altLang="en-US" sz="1300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7555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E0C140-35CC-4D4A-B8E3-9AE13DB73386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9025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E0C140-35CC-4D4A-B8E3-9AE13DB73386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1"/>
            <a:r>
              <a:rPr lang="en-US" altLang="en-US" sz="1600" dirty="0">
                <a:solidFill>
                  <a:srgbClr val="000000"/>
                </a:solidFill>
              </a:rPr>
              <a:t>AI: </a:t>
            </a:r>
            <a:r>
              <a:rPr lang="en-US" altLang="en-US" sz="1600" dirty="0"/>
              <a:t>increases window by 1 per round</a:t>
            </a:r>
          </a:p>
          <a:p>
            <a:pPr lvl="1"/>
            <a:r>
              <a:rPr lang="en-US" altLang="en-US" sz="1600" dirty="0"/>
              <a:t>MD: cuts window size </a:t>
            </a:r>
          </a:p>
          <a:p>
            <a:pPr lvl="2"/>
            <a:r>
              <a:rPr lang="en-US" altLang="en-US" sz="1600" dirty="0"/>
              <a:t>to half when detecting congestion by 3DUP</a:t>
            </a:r>
          </a:p>
          <a:p>
            <a:pPr lvl="2"/>
            <a:r>
              <a:rPr lang="en-US" altLang="en-US" sz="1600" dirty="0"/>
              <a:t>to 1 if timeout</a:t>
            </a:r>
          </a:p>
          <a:p>
            <a:pPr lvl="3"/>
            <a:r>
              <a:rPr lang="en-US" altLang="en-US" sz="1600" dirty="0"/>
              <a:t>if already timeout, doubles timeout</a:t>
            </a:r>
          </a:p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2796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B2F6ACF-F586-304F-80FA-6FD457141CEA}" type="slidenum">
              <a:rPr lang="en-US" altLang="en-US" sz="1300">
                <a:solidFill>
                  <a:srgbClr val="000000"/>
                </a:solidFill>
              </a:rPr>
              <a:pPr/>
              <a:t>13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3035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EAA15AE-663B-B142-8DC4-ABF8A9F8E335}" type="slidenum">
              <a:rPr lang="en-US" altLang="en-US" sz="1300">
                <a:solidFill>
                  <a:srgbClr val="000000"/>
                </a:solidFill>
              </a:rPr>
              <a:pPr/>
              <a:t>14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9081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C014632-15B9-D643-BDE6-0DBA053D6D53}" type="slidenum">
              <a:rPr lang="en-US" altLang="en-US" sz="1300">
                <a:solidFill>
                  <a:srgbClr val="000000"/>
                </a:solidFill>
              </a:rPr>
              <a:pPr/>
              <a:t>15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7442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31DA428-1870-7646-8560-D5A43C4A31DE}" type="slidenum">
              <a:rPr lang="en-US" altLang="en-US" sz="1300">
                <a:solidFill>
                  <a:srgbClr val="000000"/>
                </a:solidFill>
              </a:rPr>
              <a:pPr/>
              <a:t>16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7349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CB759D2-DE6F-5E48-AF30-F86068016CDD}" type="slidenum">
              <a:rPr lang="en-US" altLang="en-US" sz="1300">
                <a:solidFill>
                  <a:srgbClr val="000000"/>
                </a:solidFill>
              </a:rPr>
              <a:pPr/>
              <a:t>17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8593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A935415-892A-3444-8C74-F4BA6BED37ED}" type="slidenum">
              <a:rPr lang="en-US" altLang="en-US" sz="1300">
                <a:solidFill>
                  <a:srgbClr val="000000"/>
                </a:solidFill>
              </a:rPr>
              <a:pPr/>
              <a:t>18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580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4068C1-05EC-374F-8DF5-54F9B93AA2ED}" type="slidenum">
              <a:rPr lang="en-US" altLang="en-US" sz="1300">
                <a:solidFill>
                  <a:srgbClr val="000000"/>
                </a:solidFill>
              </a:rPr>
              <a:pPr/>
              <a:t>19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9998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6EB4768-EF35-3349-AE0F-B1B498FA19C2}" type="slidenum">
              <a:rPr lang="en-US" altLang="en-US" sz="1300">
                <a:solidFill>
                  <a:srgbClr val="000000"/>
                </a:solidFill>
              </a:rPr>
              <a:pPr/>
              <a:t>20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6398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AB86CB8-72B2-5E4B-B2A7-5D6FE0E0F604}" type="slidenum">
              <a:rPr lang="en-US" altLang="en-US" sz="1300"/>
              <a:pPr/>
              <a:t>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005503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4BB779B-0C53-D94E-ADB4-B8D6CDECA465}" type="slidenum">
              <a:rPr lang="en-US" altLang="en-US" sz="1300">
                <a:solidFill>
                  <a:srgbClr val="000000"/>
                </a:solidFill>
              </a:rPr>
              <a:pPr/>
              <a:t>21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23806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4068C1-05EC-374F-8DF5-54F9B93AA2ED}" type="slidenum">
              <a:rPr lang="en-US" altLang="en-US" sz="1300">
                <a:solidFill>
                  <a:srgbClr val="000000"/>
                </a:solidFill>
              </a:rPr>
              <a:pPr/>
              <a:t>22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691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0409DE0-B4B2-F446-9DB7-824027F308F7}" type="slidenum">
              <a:rPr lang="en-US" altLang="en-US" sz="1300">
                <a:solidFill>
                  <a:srgbClr val="000000"/>
                </a:solidFill>
              </a:rPr>
              <a:pPr/>
              <a:t>23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37572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217B48-3620-E341-8DBB-81E8940D2C4F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8760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4068C1-05EC-374F-8DF5-54F9B93AA2ED}" type="slidenum">
              <a:rPr lang="en-US" altLang="en-US" sz="1300">
                <a:solidFill>
                  <a:srgbClr val="000000"/>
                </a:solidFill>
              </a:rPr>
              <a:pPr/>
              <a:t>25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11315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03FBF60-21E5-924A-94D2-BEACFC884DD7}" type="slidenum">
              <a:rPr lang="en-US" altLang="en-US" sz="1300">
                <a:solidFill>
                  <a:srgbClr val="000000"/>
                </a:solidFill>
              </a:rPr>
              <a:pPr/>
              <a:t>26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4333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F337BD7-058D-CF47-B677-1850AF160A64}" type="slidenum">
              <a:rPr lang="en-US" altLang="en-US" sz="1300">
                <a:solidFill>
                  <a:srgbClr val="000000"/>
                </a:solidFill>
              </a:rPr>
              <a:pPr/>
              <a:t>27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05625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3422344-43EA-7540-BA92-3E74B8C1F433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28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24470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03FBF60-21E5-924A-94D2-BEACFC884DD7}" type="slidenum">
              <a:rPr lang="en-US" altLang="en-US" sz="1300">
                <a:solidFill>
                  <a:srgbClr val="000000"/>
                </a:solidFill>
              </a:rPr>
              <a:pPr/>
              <a:t>31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73121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4068C1-05EC-374F-8DF5-54F9B93AA2ED}" type="slidenum">
              <a:rPr lang="en-US" altLang="en-US" sz="1300">
                <a:solidFill>
                  <a:srgbClr val="000000"/>
                </a:solidFill>
              </a:rPr>
              <a:pPr/>
              <a:t>32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8298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CC889F9-3456-5B43-AB4C-1BA8E126C007}" type="slidenum">
              <a:rPr lang="en-US" altLang="en-US" sz="1300">
                <a:solidFill>
                  <a:srgbClr val="000000"/>
                </a:solidFill>
              </a:rPr>
              <a:pPr/>
              <a:t>3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5268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EB8CE9-DD82-1544-A299-EFE14CB2AADE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4500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EB8CE9-DD82-1544-A299-EFE14CB2AADE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55041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E024E1-1F25-7245-A6BB-0D7F3C9DC484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4981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09AF67-0E6E-E144-A50D-5B9D80E48997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4264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B9EA2B-1C3F-A642-B009-B8F26AD8456E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8348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45113B-DDD5-5A4A-A564-3B76635D94EE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0029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56F0A5-45DD-1342-93C6-C37C453EE61D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0443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71469F-07B2-A04F-B3D0-E88CF9ABC98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90244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4068C1-05EC-374F-8DF5-54F9B93AA2ED}" type="slidenum">
              <a:rPr lang="en-US" altLang="en-US" sz="1300">
                <a:solidFill>
                  <a:srgbClr val="000000"/>
                </a:solidFill>
              </a:rPr>
              <a:pPr/>
              <a:t>46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70034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CF9728A-59F6-364B-8077-126FA2554CA9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47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0035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59A625-5045-D349-95AC-199C0443BE6D}" type="slidenum">
              <a:rPr lang="en-US" altLang="en-US" sz="1300">
                <a:solidFill>
                  <a:srgbClr val="000000"/>
                </a:solidFill>
              </a:rPr>
              <a:pPr/>
              <a:t>4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2222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2B2C507-C0C3-6D4D-9832-D34CCD3FEC25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48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63351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3D4A7D0-F1E6-F94F-9E5C-A14D299416BC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49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  <a:ea typeface="ＭＳ Ｐゴシック" charset="-128"/>
              </a:rPr>
              <a:t>Proof of Little’s Law:</a:t>
            </a:r>
          </a:p>
          <a:p>
            <a:endParaRPr lang="en-US" altLang="en-US">
              <a:latin typeface="Times New Roman" charset="0"/>
              <a:ea typeface="ＭＳ Ｐゴシック" charset="-128"/>
            </a:endParaRPr>
          </a:p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60434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1290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4596F89-0E93-464C-B324-024AA2476104}" type="slidenum">
              <a:rPr lang="en-US" altLang="en-US" sz="1300">
                <a:solidFill>
                  <a:srgbClr val="000000"/>
                </a:solidFill>
              </a:rPr>
              <a:pPr/>
              <a:t>50</a:t>
            </a:fld>
            <a:endParaRPr lang="en-US" alt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6075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EC64F14-D969-0C45-B1D9-5429070A4666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51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92191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EB0D033-9209-FF47-9D50-ED43EE92BC99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52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3008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2658EF-C304-3F4F-A2C0-0BE696CCEF3D}" type="slidenum">
              <a:rPr lang="en-US" altLang="en-US" sz="1300">
                <a:solidFill>
                  <a:srgbClr val="000000"/>
                </a:solidFill>
              </a:rPr>
              <a:pPr/>
              <a:t>54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47592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8B52813-2C66-3544-9E64-C1E06864C44B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55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479924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04A4590-0FE3-4043-BBAE-D15BFB1E8000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56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28971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665788-6F96-E54E-8B10-1352B5A4829D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57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553484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885D964-F0EA-AC4E-A263-6F8C6D5D29AE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58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945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AB7834-715C-EF4D-B211-564F2EE89C4B}" type="slidenum">
              <a:rPr lang="en-US" altLang="en-US" sz="1300">
                <a:solidFill>
                  <a:srgbClr val="000000"/>
                </a:solidFill>
              </a:rPr>
              <a:pPr/>
              <a:t>5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59785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2794C59-1ED2-244E-8E12-02641CF9B79C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59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28527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5250313-771C-5940-9315-B9E55150B067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60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05946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4F23F7E-01BB-A444-9A29-28E56568EA8A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61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68331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FE557FD-D5A3-4448-864A-8A18150F56A4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62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577809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6ECDBCD-5B42-0C45-B9BF-28942317A595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63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61221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9091489-3C4E-8A41-9A91-C4A5E5F2A136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64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493345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1679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3FA8796-A450-E24B-BBB0-D1239979CBB2}" type="slidenum">
              <a:rPr lang="en-US" altLang="en-US" sz="1300">
                <a:solidFill>
                  <a:srgbClr val="000000"/>
                </a:solidFill>
              </a:rPr>
              <a:pPr/>
              <a:t>65</a:t>
            </a:fld>
            <a:endParaRPr lang="en-US" alt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4712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1699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558A3C4-0FDA-AE48-90EE-47B80E047686}" type="slidenum">
              <a:rPr lang="en-US" altLang="en-US" sz="1300">
                <a:solidFill>
                  <a:srgbClr val="000000"/>
                </a:solidFill>
              </a:rPr>
              <a:pPr/>
              <a:t>66</a:t>
            </a:fld>
            <a:endParaRPr lang="en-US" alt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248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DA38290-E4D5-D749-A680-0A4438C57ABC}" type="slidenum">
              <a:rPr lang="en-US" altLang="en-US" sz="1300">
                <a:solidFill>
                  <a:srgbClr val="000000"/>
                </a:solidFill>
              </a:rPr>
              <a:pPr/>
              <a:t>6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  <a:ea typeface="ＭＳ Ｐゴシック" charset="-128"/>
              </a:rPr>
              <a:t>Implement d(t): loss/delay</a:t>
            </a:r>
          </a:p>
          <a:p>
            <a:r>
              <a:rPr lang="en-US" altLang="en-US">
                <a:latin typeface="Times New Roman" charset="0"/>
                <a:ea typeface="ＭＳ Ｐゴシック" charset="-128"/>
              </a:rPr>
              <a:t>Adjust window size</a:t>
            </a:r>
          </a:p>
          <a:p>
            <a:r>
              <a:rPr lang="en-US" altLang="en-US">
                <a:latin typeface="Times New Roman" charset="0"/>
                <a:ea typeface="ＭＳ Ｐゴシック" charset="-128"/>
              </a:rPr>
              <a:t>b_D: exponential backoff timeout after window size is 1</a:t>
            </a:r>
          </a:p>
        </p:txBody>
      </p:sp>
    </p:spTree>
    <p:extLst>
      <p:ext uri="{BB962C8B-B14F-4D97-AF65-F5344CB8AC3E}">
        <p14:creationId xmlns:p14="http://schemas.microsoft.com/office/powerpoint/2010/main" val="1516084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AA6930-8950-EF41-B3C2-6199E9D6B68C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0976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DA38290-E4D5-D749-A680-0A4438C57ABC}" type="slidenum">
              <a:rPr lang="en-US" altLang="en-US" sz="1300">
                <a:solidFill>
                  <a:srgbClr val="000000"/>
                </a:solidFill>
              </a:rPr>
              <a:pPr/>
              <a:t>9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  <a:ea typeface="ＭＳ Ｐゴシック" charset="-128"/>
              </a:rPr>
              <a:t>Implement d(t): loss/delay</a:t>
            </a:r>
          </a:p>
          <a:p>
            <a:r>
              <a:rPr lang="en-US" altLang="en-US">
                <a:latin typeface="Times New Roman" charset="0"/>
                <a:ea typeface="ＭＳ Ｐゴシック" charset="-128"/>
              </a:rPr>
              <a:t>Adjust window size</a:t>
            </a:r>
          </a:p>
          <a:p>
            <a:r>
              <a:rPr lang="en-US" altLang="en-US">
                <a:latin typeface="Times New Roman" charset="0"/>
                <a:ea typeface="ＭＳ Ｐゴシック" charset="-128"/>
              </a:rPr>
              <a:t>b_D: exponential backoff timeout after window size is 1</a:t>
            </a:r>
          </a:p>
        </p:txBody>
      </p:sp>
    </p:spTree>
    <p:extLst>
      <p:ext uri="{BB962C8B-B14F-4D97-AF65-F5344CB8AC3E}">
        <p14:creationId xmlns:p14="http://schemas.microsoft.com/office/powerpoint/2010/main" val="1602479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2F6ACF-F586-304F-80FA-6FD457141CEA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3427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841A5-F5BA-B44E-A7B6-A843B700C9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24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5B532-C662-204A-B081-69E6869E65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01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19300" cy="6153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905500" cy="6153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C7B01-ACDE-7B40-B981-C91656B53D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8108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267B1-F28C-234A-A954-FBCD80C328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135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C442E-A3EF-3540-9151-FED5573EA0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3529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F48EE-A817-AA49-B472-401227490C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947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01FE0-B426-7E4D-A359-D11F02A9B5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8893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9B6F9-A4A4-BA4C-8D94-418C0F516F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924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0EAD2-50A2-C44C-87B5-CC1241096B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290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5802E-658D-BD4C-8FD8-2A032DC3E1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5736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EE87D-B49A-824C-905A-453DC176E9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60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4AF7-D57A-5549-BAC0-476DB3CE52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322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7C2D4-7EE5-6341-83A0-8B1A4A0D85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305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C3BE4-8263-2F45-88B4-6B68A8204A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018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19300" cy="6153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905500" cy="6153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2E20A-176D-7040-9154-C5AD722D29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5542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419ACACB-99A9-6346-AC58-3F9441C47E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7533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E5CEDB5E-D4AF-A243-8F3E-F9F4C01DE2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19486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59B381D9-EF46-8B4D-8877-465317163A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1490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F309388A-5419-944E-88B0-B4EF8F683E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630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3F486AB6-459B-7549-B699-53212CAE9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2779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848E6094-4E5F-0C47-87E4-62C7085599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20137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E2C8B519-DFB0-D54C-80E2-1AB8C9EFAB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29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8E44C-9AB9-544A-8EDB-07817D2A61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0497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472F4002-D8C6-4748-AED7-6039055AAC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54448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9A9EED97-A8FD-D647-9704-B59CA8005C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86462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E02ABEB5-4886-FE43-9B8F-A5CC078347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1339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19300" cy="6153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905500" cy="6153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04070AAF-2E21-5E47-A943-04133A3487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3111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A8BFD5CB-2A2E-2F4D-B6DF-1603BB3B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43182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16A46FDF-B669-4F40-BE94-20D212A2A5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3023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DF08A65D-004C-8C40-A034-D4B877E7F7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2238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121A38C9-345D-AB45-B265-58A6F09290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49421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478E8092-EA49-1749-A2A6-CA41690553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01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C493454F-C7E9-6A4B-8BA4-0B73CB6A9A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578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7536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3DBDE0AE-85DA-B645-B1FB-9E81890A25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13257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CE926B07-7027-3840-8C9A-7C18BDC014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01412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CB06A474-3A0D-B046-825D-4C81248D87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0187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B773FF9B-AE91-764A-B732-ACDBB4F97F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5473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FC661073-FD13-4540-B719-0F5F8B9B7C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63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C50C2-D1FC-4646-9037-CC8131C814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128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57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B94F0-48DF-8A4B-A44B-BB803C4813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42EAA-F75E-C14C-89FD-8ECF4B073D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78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1EBE7-556D-6C4E-86BE-3CA3C3D779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010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4FA824C-AF7B-7D47-8459-9CEB7B3C9E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Rectangle 7"/>
          <p:cNvSpPr>
            <a:spLocks noChangeArrowheads="1"/>
          </p:cNvSpPr>
          <p:nvPr userDrawn="1"/>
        </p:nvSpPr>
        <p:spPr bwMode="auto">
          <a:xfrm>
            <a:off x="0" y="1244600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39" r:id="rId1"/>
    <p:sldLayoutId id="2147485240" r:id="rId2"/>
    <p:sldLayoutId id="2147485241" r:id="rId3"/>
    <p:sldLayoutId id="2147485259" r:id="rId4"/>
    <p:sldLayoutId id="2147485242" r:id="rId5"/>
    <p:sldLayoutId id="2147485260" r:id="rId6"/>
    <p:sldLayoutId id="2147485243" r:id="rId7"/>
    <p:sldLayoutId id="2147485244" r:id="rId8"/>
    <p:sldLayoutId id="2147485245" r:id="rId9"/>
    <p:sldLayoutId id="2147485246" r:id="rId10"/>
    <p:sldLayoutId id="214748524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393EDEA-48A4-9245-A752-2B4FD295EB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3557" name="Rectangle 7"/>
          <p:cNvSpPr>
            <a:spLocks noChangeArrowheads="1"/>
          </p:cNvSpPr>
          <p:nvPr userDrawn="1"/>
        </p:nvSpPr>
        <p:spPr bwMode="auto">
          <a:xfrm>
            <a:off x="0" y="1165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48" r:id="rId1"/>
    <p:sldLayoutId id="2147485249" r:id="rId2"/>
    <p:sldLayoutId id="2147485250" r:id="rId3"/>
    <p:sldLayoutId id="2147485251" r:id="rId4"/>
    <p:sldLayoutId id="2147485252" r:id="rId5"/>
    <p:sldLayoutId id="2147485253" r:id="rId6"/>
    <p:sldLayoutId id="2147485254" r:id="rId7"/>
    <p:sldLayoutId id="2147485255" r:id="rId8"/>
    <p:sldLayoutId id="2147485256" r:id="rId9"/>
    <p:sldLayoutId id="2147485257" r:id="rId10"/>
    <p:sldLayoutId id="214748525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ea typeface=""/>
              </a:defRPr>
            </a:lvl1pPr>
          </a:lstStyle>
          <a:p>
            <a:pPr>
              <a:defRPr/>
            </a:pPr>
            <a:fld id="{DD4B5B84-4B6C-2A4D-BF09-A1C731BC09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5845" name="Rectangle 7"/>
          <p:cNvSpPr>
            <a:spLocks noChangeArrowheads="1"/>
          </p:cNvSpPr>
          <p:nvPr userDrawn="1"/>
        </p:nvSpPr>
        <p:spPr bwMode="auto">
          <a:xfrm>
            <a:off x="0" y="1165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61" r:id="rId1"/>
    <p:sldLayoutId id="2147485262" r:id="rId2"/>
    <p:sldLayoutId id="2147485263" r:id="rId3"/>
    <p:sldLayoutId id="2147485264" r:id="rId4"/>
    <p:sldLayoutId id="2147485265" r:id="rId5"/>
    <p:sldLayoutId id="2147485266" r:id="rId6"/>
    <p:sldLayoutId id="2147485267" r:id="rId7"/>
    <p:sldLayoutId id="2147485268" r:id="rId8"/>
    <p:sldLayoutId id="2147485269" r:id="rId9"/>
    <p:sldLayoutId id="2147485270" r:id="rId10"/>
    <p:sldLayoutId id="21474852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pitchFamily="18" charset="0"/>
                <a:ea typeface="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ea typeface=""/>
              </a:defRPr>
            </a:lvl1pPr>
          </a:lstStyle>
          <a:p>
            <a:pPr>
              <a:defRPr/>
            </a:pPr>
            <a:fld id="{B95F65CD-E7FA-DA48-B806-37D95A7A30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0422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defRPr/>
            </a:pPr>
            <a:endParaRPr lang="en-US" altLang="en-US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83" r:id="rId1"/>
    <p:sldLayoutId id="2147485284" r:id="rId2"/>
    <p:sldLayoutId id="2147485285" r:id="rId3"/>
    <p:sldLayoutId id="2147485286" r:id="rId4"/>
    <p:sldLayoutId id="2147485287" r:id="rId5"/>
    <p:sldLayoutId id="2147485288" r:id="rId6"/>
    <p:sldLayoutId id="2147485289" r:id="rId7"/>
    <p:sldLayoutId id="2147485290" r:id="rId8"/>
    <p:sldLayoutId id="2147485291" r:id="rId9"/>
    <p:sldLayoutId id="2147485292" r:id="rId10"/>
    <p:sldLayoutId id="214748529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0.png"/><Relationship Id="rId4" Type="http://schemas.openxmlformats.org/officeDocument/2006/relationships/image" Target="../media/image12.png"/><Relationship Id="rId9" Type="http://schemas.openxmlformats.org/officeDocument/2006/relationships/image" Target="../media/image17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jpe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4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5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0.png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6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7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notesSlide" Target="../notesSlides/notesSlide55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1.png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9.bin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416050"/>
            <a:ext cx="7772400" cy="2054225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charset="-128"/>
              </a:rPr>
              <a:t>Network Transport Layer:</a:t>
            </a:r>
            <a:br>
              <a:rPr lang="en-US" altLang="en-US" dirty="0">
                <a:ea typeface="ＭＳ Ｐゴシック" charset="-128"/>
              </a:rPr>
            </a:br>
            <a:r>
              <a:rPr lang="en-US" altLang="en-US" sz="2800" dirty="0">
                <a:ea typeface="ＭＳ Ｐゴシック" charset="-128"/>
              </a:rPr>
              <a:t>TCP/Reno Analysis, TCP Cubic, TCP/Vegas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5960C3-98CA-A344-B937-6842E7DFF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</a:t>
            </a:r>
            <a:r>
              <a:rPr lang="en-US" altLang="zh-CN" sz="2400" kern="0" dirty="0">
                <a:ea typeface="ＭＳ Ｐゴシック" charset="-128"/>
              </a:rPr>
              <a:t>2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11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zh-CN" sz="2400" kern="0" dirty="0">
                <a:ea typeface="宋体" charset="-122"/>
              </a:rPr>
              <a:t>08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22</a:t>
            </a:r>
            <a:endParaRPr lang="en-US" altLang="x-none" sz="2400" kern="0" dirty="0">
              <a:ea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8240A-9FA9-1D4D-A524-32EB6BDE207A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694D-DD09-FD41-A834-B50BFDB9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solidFill>
                  <a:srgbClr val="3333CC"/>
                </a:solidFill>
              </a:rPr>
              <a:t>TCP/Reno Formulas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93AEB-E3B7-A440-84D9-3A183F3ED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685476"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099" dirty="0"/>
              <a:t>Multiplicative Increase (MI)</a:t>
            </a:r>
          </a:p>
          <a:p>
            <a:pPr marL="628488" lvl="1" defTabSz="685476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1799" dirty="0"/>
              <a:t>double </a:t>
            </a:r>
            <a:r>
              <a:rPr lang="en-US" altLang="en-US" sz="1799" i="1" dirty="0"/>
              <a:t>the rate:</a:t>
            </a:r>
            <a:r>
              <a:rPr lang="en-US" altLang="en-US" sz="1799" dirty="0"/>
              <a:t> x(t+1) = </a:t>
            </a:r>
            <a:r>
              <a:rPr lang="en-US" altLang="en-US" sz="1799" dirty="0">
                <a:solidFill>
                  <a:srgbClr val="C00000"/>
                </a:solidFill>
              </a:rPr>
              <a:t>2</a:t>
            </a:r>
            <a:r>
              <a:rPr lang="en-US" altLang="en-US" sz="1799" dirty="0"/>
              <a:t> x(t)</a:t>
            </a:r>
            <a:endParaRPr lang="en-US" altLang="en-US" sz="1799" dirty="0">
              <a:sym typeface="Wingdings" charset="2"/>
            </a:endParaRPr>
          </a:p>
          <a:p>
            <a:pPr marL="628488" lvl="1" defTabSz="685476">
              <a:buClr>
                <a:srgbClr val="3333CC"/>
              </a:buClr>
              <a:buFont typeface="Wingdings" pitchFamily="2" charset="2"/>
              <a:buChar char="q"/>
            </a:pPr>
            <a:endParaRPr lang="en-US" altLang="en-US" sz="1799" dirty="0">
              <a:sym typeface="Wingdings" charset="2"/>
            </a:endParaRPr>
          </a:p>
          <a:p>
            <a:pPr defTabSz="685476"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099" dirty="0"/>
              <a:t>Additive Increase (AI)</a:t>
            </a:r>
          </a:p>
          <a:p>
            <a:pPr marL="628488" lvl="1" defTabSz="685476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1799" dirty="0"/>
              <a:t>Linear increase </a:t>
            </a:r>
            <a:r>
              <a:rPr lang="en-US" altLang="en-US" sz="1799" i="1" dirty="0"/>
              <a:t>the rate:</a:t>
            </a:r>
            <a:r>
              <a:rPr lang="en-US" altLang="en-US" sz="1799" dirty="0"/>
              <a:t> x(t+1) = x(t) + </a:t>
            </a:r>
            <a:r>
              <a:rPr lang="en-US" altLang="en-US" sz="1799" dirty="0">
                <a:solidFill>
                  <a:srgbClr val="C00000"/>
                </a:solidFill>
              </a:rPr>
              <a:t>1</a:t>
            </a:r>
          </a:p>
          <a:p>
            <a:pPr marL="628488" lvl="1" defTabSz="685476">
              <a:buClr>
                <a:srgbClr val="3333CC"/>
              </a:buClr>
              <a:buFont typeface="Wingdings" pitchFamily="2" charset="2"/>
              <a:buChar char="q"/>
            </a:pPr>
            <a:endParaRPr lang="en-US" altLang="en-US" sz="1799" dirty="0"/>
          </a:p>
          <a:p>
            <a:pPr marL="385622" defTabSz="685476"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099" dirty="0"/>
              <a:t>Multiplicative decrease (MD)</a:t>
            </a:r>
          </a:p>
          <a:p>
            <a:pPr marL="685638" lvl="1" indent="-342900" defTabSz="685476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2095" dirty="0"/>
              <a:t>half </a:t>
            </a:r>
            <a:r>
              <a:rPr lang="en-US" altLang="en-US" sz="2095" i="1" dirty="0"/>
              <a:t>the rate:</a:t>
            </a:r>
            <a:r>
              <a:rPr lang="en-US" altLang="en-US" sz="2095" dirty="0"/>
              <a:t> x(t+1) = </a:t>
            </a:r>
            <a:r>
              <a:rPr lang="en-US" altLang="en-US" sz="2095" dirty="0">
                <a:solidFill>
                  <a:srgbClr val="C00000"/>
                </a:solidFill>
              </a:rPr>
              <a:t>1/2</a:t>
            </a:r>
            <a:r>
              <a:rPr lang="en-US" altLang="en-US" sz="2095" dirty="0"/>
              <a:t> x(t)</a:t>
            </a:r>
          </a:p>
          <a:p>
            <a:pPr marL="385622" defTabSz="685476">
              <a:buClr>
                <a:srgbClr val="3333CC"/>
              </a:buClr>
              <a:buFont typeface="Wingdings" pitchFamily="2" charset="2"/>
              <a:buChar char="q"/>
            </a:pPr>
            <a:endParaRPr lang="en-US" altLang="en-US" sz="2099" dirty="0">
              <a:solidFill>
                <a:srgbClr val="000000"/>
              </a:solidFill>
            </a:endParaRPr>
          </a:p>
          <a:p>
            <a:pPr marL="628488" lvl="1" defTabSz="685476">
              <a:buClr>
                <a:srgbClr val="3333CC"/>
              </a:buClr>
              <a:buFont typeface="Wingdings" pitchFamily="2" charset="2"/>
              <a:buChar char="q"/>
            </a:pPr>
            <a:endParaRPr lang="en-US" altLang="en-US" sz="1799" dirty="0">
              <a:solidFill>
                <a:srgbClr val="000000"/>
              </a:solidFill>
              <a:sym typeface="Wingdings" charset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D57EF-6846-634D-8A26-60FCBE969B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C442E-A3EF-3540-9151-FED5573EA0F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27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1BF4-8735-2949-ABBD-BD62068AA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03905"/>
            <a:ext cx="8020050" cy="1143000"/>
          </a:xfrm>
        </p:spPr>
        <p:txBody>
          <a:bodyPr/>
          <a:lstStyle/>
          <a:p>
            <a:r>
              <a:rPr lang="en-US" altLang="en-US" sz="3600" dirty="0">
                <a:solidFill>
                  <a:srgbClr val="3333CC"/>
                </a:solidFill>
              </a:rPr>
              <a:t>TCP/Reno Formula Switching </a:t>
            </a:r>
            <a:br>
              <a:rPr lang="en-US" altLang="en-US" sz="3600" dirty="0">
                <a:solidFill>
                  <a:srgbClr val="3333CC"/>
                </a:solidFill>
              </a:rPr>
            </a:br>
            <a:r>
              <a:rPr lang="en-US" altLang="en-US" sz="3600" dirty="0">
                <a:solidFill>
                  <a:srgbClr val="3333CC"/>
                </a:solidFill>
              </a:rPr>
              <a:t>(Control Structure)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6B8A6-F8D8-5D4D-B7E7-8492DB985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685476"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396" dirty="0">
                <a:solidFill>
                  <a:srgbClr val="000000"/>
                </a:solidFill>
              </a:rPr>
              <a:t>Two “phases”</a:t>
            </a:r>
          </a:p>
          <a:p>
            <a:pPr marL="685638" lvl="1" indent="-342900" defTabSz="685476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2096" dirty="0">
                <a:solidFill>
                  <a:srgbClr val="FF0000"/>
                </a:solidFill>
              </a:rPr>
              <a:t>slow-start</a:t>
            </a:r>
          </a:p>
          <a:p>
            <a:pPr marL="856966" lvl="2" indent="-214211" defTabSz="685476">
              <a:buClr>
                <a:srgbClr val="3333CC"/>
              </a:buClr>
            </a:pPr>
            <a:r>
              <a:rPr lang="en-US" altLang="en-US" sz="1797" dirty="0">
                <a:solidFill>
                  <a:srgbClr val="000000"/>
                </a:solidFill>
                <a:sym typeface="Wingdings" charset="2"/>
              </a:rPr>
              <a:t>Goal: getting to equilibrium gradually but quickly, to </a:t>
            </a:r>
            <a:r>
              <a:rPr lang="en-US" altLang="en-US" sz="1797" dirty="0">
                <a:solidFill>
                  <a:srgbClr val="000000"/>
                </a:solidFill>
              </a:rPr>
              <a:t>get a rough estimate of the optimal of </a:t>
            </a:r>
            <a:r>
              <a:rPr lang="en-US" altLang="en-US" sz="1797" i="1" dirty="0" err="1">
                <a:solidFill>
                  <a:srgbClr val="000000"/>
                </a:solidFill>
              </a:rPr>
              <a:t>cwnd</a:t>
            </a:r>
            <a:endParaRPr lang="en-US" altLang="en-US" sz="1797" i="1" dirty="0">
              <a:solidFill>
                <a:srgbClr val="000000"/>
              </a:solidFill>
            </a:endParaRPr>
          </a:p>
          <a:p>
            <a:pPr marL="856966" lvl="2" indent="-214211" defTabSz="685476">
              <a:buClr>
                <a:srgbClr val="3333CC"/>
              </a:buClr>
            </a:pPr>
            <a:r>
              <a:rPr lang="en-US" altLang="en-US" sz="1797" i="1" dirty="0">
                <a:solidFill>
                  <a:srgbClr val="000000"/>
                </a:solidFill>
              </a:rPr>
              <a:t>Formula: MI</a:t>
            </a:r>
            <a:endParaRPr lang="en-US" altLang="en-US" sz="1797" dirty="0">
              <a:solidFill>
                <a:srgbClr val="FF0000"/>
              </a:solidFill>
            </a:endParaRPr>
          </a:p>
          <a:p>
            <a:pPr marL="685638" lvl="1" indent="-342900" defTabSz="685476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2096" dirty="0">
                <a:solidFill>
                  <a:srgbClr val="FF0000"/>
                </a:solidFill>
              </a:rPr>
              <a:t>congestion avoidance</a:t>
            </a:r>
            <a:endParaRPr lang="en-US" altLang="zh-CN" sz="2096" dirty="0">
              <a:solidFill>
                <a:srgbClr val="FF0000"/>
              </a:solidFill>
              <a:ea typeface="宋体" charset="-122"/>
            </a:endParaRPr>
          </a:p>
          <a:p>
            <a:pPr marL="856966" lvl="2" indent="-214211" defTabSz="685476">
              <a:buClr>
                <a:srgbClr val="3333CC"/>
              </a:buClr>
            </a:pPr>
            <a:r>
              <a:rPr lang="en-US" altLang="en-US" sz="1797" dirty="0">
                <a:solidFill>
                  <a:srgbClr val="000000"/>
                </a:solidFill>
              </a:rPr>
              <a:t>Goal: </a:t>
            </a:r>
            <a:r>
              <a:rPr lang="en-US" altLang="en-US" sz="1797" dirty="0"/>
              <a:t>Maintains equilibrium and reacts around equilibrium</a:t>
            </a:r>
          </a:p>
          <a:p>
            <a:pPr marL="856966" lvl="2" indent="-214211" defTabSz="685476">
              <a:buClr>
                <a:srgbClr val="3333CC"/>
              </a:buClr>
            </a:pPr>
            <a:r>
              <a:rPr lang="en-US" altLang="en-US" sz="1797" dirty="0">
                <a:solidFill>
                  <a:srgbClr val="000000"/>
                </a:solidFill>
              </a:rPr>
              <a:t>Formula: AI MD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B4D0B39C-81F4-0844-9C86-BB1CECB6B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44290" y="4065533"/>
            <a:ext cx="4066309" cy="26695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C291A-675F-DE45-8F3A-0D87346409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C442E-A3EF-3540-9151-FED5573EA0F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9439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1BF4-8735-2949-ABBD-BD62068AA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31618"/>
            <a:ext cx="8020050" cy="1143000"/>
          </a:xfrm>
        </p:spPr>
        <p:txBody>
          <a:bodyPr/>
          <a:lstStyle/>
          <a:p>
            <a:r>
              <a:rPr lang="en-US" altLang="en-US" sz="3600" dirty="0">
                <a:solidFill>
                  <a:srgbClr val="3333CC"/>
                </a:solidFill>
              </a:rPr>
              <a:t>TCP/Reno Formula Switching </a:t>
            </a:r>
            <a:br>
              <a:rPr lang="en-US" altLang="en-US" sz="3600" dirty="0">
                <a:solidFill>
                  <a:srgbClr val="3333CC"/>
                </a:solidFill>
              </a:rPr>
            </a:br>
            <a:r>
              <a:rPr lang="en-US" altLang="en-US" sz="3600" dirty="0">
                <a:solidFill>
                  <a:srgbClr val="3333CC"/>
                </a:solidFill>
              </a:rPr>
              <a:t>(Control Structure)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6B8A6-F8D8-5D4D-B7E7-8492DB985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685476"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396" dirty="0">
                <a:solidFill>
                  <a:srgbClr val="000000"/>
                </a:solidFill>
              </a:rPr>
              <a:t>Important variables:</a:t>
            </a:r>
          </a:p>
          <a:p>
            <a:pPr marL="685638" lvl="1" indent="-342900" defTabSz="685476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2096" b="1" dirty="0" err="1">
                <a:solidFill>
                  <a:srgbClr val="000000"/>
                </a:solidFill>
                <a:latin typeface="Courier New" charset="0"/>
              </a:rPr>
              <a:t>cwnd</a:t>
            </a:r>
            <a:r>
              <a:rPr lang="en-US" altLang="en-US" sz="2096" b="1" dirty="0">
                <a:solidFill>
                  <a:srgbClr val="000000"/>
                </a:solidFill>
                <a:latin typeface="Courier New" charset="0"/>
              </a:rPr>
              <a:t>: </a:t>
            </a:r>
            <a:r>
              <a:rPr lang="en-US" altLang="en-US" sz="2096" dirty="0">
                <a:solidFill>
                  <a:srgbClr val="000000"/>
                </a:solidFill>
              </a:rPr>
              <a:t>congestion window size</a:t>
            </a:r>
          </a:p>
          <a:p>
            <a:pPr marL="685638" lvl="1" indent="-342900" defTabSz="685476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2096" b="1" dirty="0" err="1">
                <a:solidFill>
                  <a:srgbClr val="000000"/>
                </a:solidFill>
                <a:latin typeface="Courier New" charset="0"/>
              </a:rPr>
              <a:t>ssthresh</a:t>
            </a:r>
            <a:r>
              <a:rPr lang="en-US" altLang="en-US" sz="2096" b="1" dirty="0">
                <a:solidFill>
                  <a:srgbClr val="000000"/>
                </a:solidFill>
                <a:latin typeface="Courier New" charset="0"/>
              </a:rPr>
              <a:t>:</a:t>
            </a:r>
            <a:r>
              <a:rPr lang="en-US" altLang="en-US" sz="2096" dirty="0">
                <a:solidFill>
                  <a:srgbClr val="000000"/>
                </a:solidFill>
              </a:rPr>
              <a:t> threshold between the slow-start phase and the congestion avoidance phase</a:t>
            </a:r>
          </a:p>
          <a:p>
            <a:pPr marL="385622" defTabSz="685476"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396" dirty="0">
                <a:solidFill>
                  <a:srgbClr val="000000"/>
                </a:solidFill>
              </a:rPr>
              <a:t>If </a:t>
            </a:r>
            <a:r>
              <a:rPr lang="en-US" altLang="en-US" sz="2396" dirty="0" err="1">
                <a:solidFill>
                  <a:srgbClr val="000000"/>
                </a:solidFill>
              </a:rPr>
              <a:t>cwnd</a:t>
            </a:r>
            <a:r>
              <a:rPr lang="en-US" altLang="en-US" sz="2396" dirty="0">
                <a:solidFill>
                  <a:srgbClr val="000000"/>
                </a:solidFill>
              </a:rPr>
              <a:t> &lt; </a:t>
            </a:r>
            <a:r>
              <a:rPr lang="en-US" altLang="en-US" sz="2396" dirty="0" err="1">
                <a:solidFill>
                  <a:srgbClr val="000000"/>
                </a:solidFill>
              </a:rPr>
              <a:t>ssthresh</a:t>
            </a:r>
            <a:endParaRPr lang="en-US" altLang="en-US" sz="2396" dirty="0">
              <a:solidFill>
                <a:srgbClr val="000000"/>
              </a:solidFill>
            </a:endParaRPr>
          </a:p>
          <a:p>
            <a:pPr marL="685638" lvl="1" indent="-342900" defTabSz="685476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2096" dirty="0">
                <a:solidFill>
                  <a:srgbClr val="000000"/>
                </a:solidFill>
              </a:rPr>
              <a:t>MI</a:t>
            </a:r>
          </a:p>
          <a:p>
            <a:pPr marL="385622" defTabSz="685476"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396" dirty="0">
                <a:solidFill>
                  <a:srgbClr val="000000"/>
                </a:solidFill>
              </a:rPr>
              <a:t>Else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096" dirty="0">
                <a:solidFill>
                  <a:srgbClr val="000000"/>
                </a:solidFill>
              </a:rPr>
              <a:t>AIMD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0FDE594-F70D-0642-992F-469FF0D9D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44290" y="4065533"/>
            <a:ext cx="4066309" cy="26695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69920-5886-694A-AF2A-36943FB63E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C442E-A3EF-3540-9151-FED5573EA0F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857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4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 dirty="0">
                <a:solidFill>
                  <a:srgbClr val="3333CC"/>
                </a:solidFill>
              </a:rPr>
              <a:t>MI: Slow Start</a:t>
            </a:r>
          </a:p>
        </p:txBody>
      </p:sp>
      <p:sp>
        <p:nvSpPr>
          <p:cNvPr id="119811" name="Rectangle 5"/>
          <p:cNvSpPr>
            <a:spLocks noChangeArrowheads="1"/>
          </p:cNvSpPr>
          <p:nvPr/>
        </p:nvSpPr>
        <p:spPr bwMode="auto">
          <a:xfrm>
            <a:off x="533400" y="1676400"/>
            <a:ext cx="7848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Algorithm: MI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rgbClr val="FF0000"/>
                </a:solidFill>
              </a:rPr>
              <a:t>double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i="1" dirty="0" err="1">
                <a:solidFill>
                  <a:srgbClr val="000000"/>
                </a:solidFill>
              </a:rPr>
              <a:t>cwnd</a:t>
            </a:r>
            <a:r>
              <a:rPr lang="en-US" altLang="en-US" dirty="0">
                <a:solidFill>
                  <a:srgbClr val="000000"/>
                </a:solidFill>
              </a:rPr>
              <a:t>  every RTT until </a:t>
            </a:r>
            <a:r>
              <a:rPr lang="en-US" altLang="en-US" dirty="0">
                <a:solidFill>
                  <a:srgbClr val="FF0000"/>
                </a:solidFill>
              </a:rPr>
              <a:t>network congested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  <a:p>
            <a:pPr lvl="1">
              <a:buClr>
                <a:srgbClr val="3333CC"/>
              </a:buClr>
            </a:pPr>
            <a:endParaRPr lang="en-US" altLang="en-US" dirty="0">
              <a:solidFill>
                <a:srgbClr val="000000"/>
              </a:solidFill>
              <a:sym typeface="Wingdings" charset="2"/>
            </a:endParaRPr>
          </a:p>
          <a:p>
            <a:pPr marL="457200" lvl="1" indent="-457200"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en-US" sz="2800" dirty="0">
                <a:solidFill>
                  <a:srgbClr val="000000"/>
                </a:solidFill>
                <a:sym typeface="Wingdings" charset="2"/>
              </a:rPr>
              <a:t>Goal: getting to equilibrium gradually but quickly, to </a:t>
            </a:r>
            <a:r>
              <a:rPr lang="en-US" altLang="en-US" sz="2800" dirty="0">
                <a:solidFill>
                  <a:srgbClr val="000000"/>
                </a:solidFill>
              </a:rPr>
              <a:t>get a rough estimate of the optimal of </a:t>
            </a:r>
            <a:r>
              <a:rPr lang="en-US" altLang="en-US" sz="2800" i="1" dirty="0" err="1">
                <a:solidFill>
                  <a:srgbClr val="000000"/>
                </a:solidFill>
              </a:rPr>
              <a:t>cwnd</a:t>
            </a:r>
            <a:endParaRPr lang="en-US" altLang="en-US" sz="2800" i="1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DA34F1-589A-DD46-9D3A-1A2D9E28DA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6232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111125" y="261938"/>
            <a:ext cx="802005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 dirty="0">
                <a:solidFill>
                  <a:srgbClr val="3333CC"/>
                </a:solidFill>
              </a:rPr>
              <a:t>MI: Slow-start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40350" y="1811338"/>
            <a:ext cx="3681413" cy="4006850"/>
            <a:chOff x="3364" y="1141"/>
            <a:chExt cx="2319" cy="2358"/>
          </a:xfrm>
        </p:grpSpPr>
        <p:sp>
          <p:nvSpPr>
            <p:cNvPr id="121902" name="Line 4"/>
            <p:cNvSpPr>
              <a:spLocks noChangeShapeType="1"/>
            </p:cNvSpPr>
            <p:nvPr/>
          </p:nvSpPr>
          <p:spPr bwMode="auto">
            <a:xfrm>
              <a:off x="3364" y="1141"/>
              <a:ext cx="11" cy="2358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03" name="Line 5"/>
            <p:cNvSpPr>
              <a:spLocks noChangeShapeType="1"/>
            </p:cNvSpPr>
            <p:nvPr/>
          </p:nvSpPr>
          <p:spPr bwMode="auto">
            <a:xfrm flipH="1">
              <a:off x="5671" y="1141"/>
              <a:ext cx="12" cy="2358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362575" y="2165350"/>
            <a:ext cx="3659188" cy="374650"/>
            <a:chOff x="3021" y="1364"/>
            <a:chExt cx="2305" cy="236"/>
          </a:xfrm>
        </p:grpSpPr>
        <p:sp>
          <p:nvSpPr>
            <p:cNvPr id="121899" name="Line 7"/>
            <p:cNvSpPr>
              <a:spLocks noChangeShapeType="1"/>
            </p:cNvSpPr>
            <p:nvPr/>
          </p:nvSpPr>
          <p:spPr bwMode="auto">
            <a:xfrm flipV="1">
              <a:off x="3056" y="1406"/>
              <a:ext cx="2270" cy="175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00" name="Freeform 8"/>
            <p:cNvSpPr>
              <a:spLocks/>
            </p:cNvSpPr>
            <p:nvPr/>
          </p:nvSpPr>
          <p:spPr bwMode="auto">
            <a:xfrm>
              <a:off x="3021" y="1561"/>
              <a:ext cx="42" cy="39"/>
            </a:xfrm>
            <a:custGeom>
              <a:avLst/>
              <a:gdLst>
                <a:gd name="T0" fmla="*/ 38 w 42"/>
                <a:gd name="T1" fmla="*/ 0 h 39"/>
                <a:gd name="T2" fmla="*/ 0 w 42"/>
                <a:gd name="T3" fmla="*/ 22 h 39"/>
                <a:gd name="T4" fmla="*/ 42 w 42"/>
                <a:gd name="T5" fmla="*/ 39 h 39"/>
                <a:gd name="T6" fmla="*/ 38 w 42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39"/>
                <a:gd name="T14" fmla="*/ 42 w 42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39">
                  <a:moveTo>
                    <a:pt x="38" y="0"/>
                  </a:moveTo>
                  <a:lnTo>
                    <a:pt x="0" y="22"/>
                  </a:lnTo>
                  <a:lnTo>
                    <a:pt x="42" y="3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01" name="Rectangle 9"/>
            <p:cNvSpPr>
              <a:spLocks noChangeArrowheads="1"/>
            </p:cNvSpPr>
            <p:nvPr/>
          </p:nvSpPr>
          <p:spPr bwMode="auto">
            <a:xfrm rot="-300000">
              <a:off x="3817" y="1364"/>
              <a:ext cx="81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FF"/>
                  </a:solidFill>
                  <a:latin typeface="Arial" charset="0"/>
                </a:rPr>
                <a:t>ACK for segment 1</a:t>
              </a:r>
              <a:endParaRPr lang="en-US" altLang="en-US" sz="12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416425" y="1830388"/>
            <a:ext cx="4605338" cy="301625"/>
            <a:chOff x="2425" y="1153"/>
            <a:chExt cx="2901" cy="190"/>
          </a:xfrm>
        </p:grpSpPr>
        <p:sp>
          <p:nvSpPr>
            <p:cNvPr id="121895" name="Line 11"/>
            <p:cNvSpPr>
              <a:spLocks noChangeShapeType="1"/>
            </p:cNvSpPr>
            <p:nvPr/>
          </p:nvSpPr>
          <p:spPr bwMode="auto">
            <a:xfrm>
              <a:off x="3021" y="1229"/>
              <a:ext cx="2256" cy="86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96" name="Freeform 12"/>
            <p:cNvSpPr>
              <a:spLocks/>
            </p:cNvSpPr>
            <p:nvPr/>
          </p:nvSpPr>
          <p:spPr bwMode="auto">
            <a:xfrm>
              <a:off x="5269" y="1289"/>
              <a:ext cx="57" cy="54"/>
            </a:xfrm>
            <a:custGeom>
              <a:avLst/>
              <a:gdLst>
                <a:gd name="T0" fmla="*/ 3 w 57"/>
                <a:gd name="T1" fmla="*/ 0 h 54"/>
                <a:gd name="T2" fmla="*/ 57 w 57"/>
                <a:gd name="T3" fmla="*/ 29 h 54"/>
                <a:gd name="T4" fmla="*/ 0 w 57"/>
                <a:gd name="T5" fmla="*/ 54 h 54"/>
                <a:gd name="T6" fmla="*/ 3 w 57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4"/>
                <a:gd name="T14" fmla="*/ 57 w 57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4">
                  <a:moveTo>
                    <a:pt x="3" y="0"/>
                  </a:moveTo>
                  <a:lnTo>
                    <a:pt x="57" y="29"/>
                  </a:lnTo>
                  <a:lnTo>
                    <a:pt x="0" y="5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97" name="Rectangle 13"/>
            <p:cNvSpPr>
              <a:spLocks noChangeArrowheads="1"/>
            </p:cNvSpPr>
            <p:nvPr/>
          </p:nvSpPr>
          <p:spPr bwMode="auto">
            <a:xfrm rot="120000">
              <a:off x="3999" y="1153"/>
              <a:ext cx="4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b="1">
                  <a:solidFill>
                    <a:srgbClr val="0000FF"/>
                  </a:solidFill>
                  <a:latin typeface="Arial" charset="0"/>
                </a:rPr>
                <a:t>segment 1</a:t>
              </a:r>
              <a:endParaRPr lang="en-US" alt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1898" name="Rectangle 14"/>
            <p:cNvSpPr>
              <a:spLocks noChangeArrowheads="1"/>
            </p:cNvSpPr>
            <p:nvPr/>
          </p:nvSpPr>
          <p:spPr bwMode="auto">
            <a:xfrm>
              <a:off x="2425" y="1172"/>
              <a:ext cx="50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b="1">
                  <a:solidFill>
                    <a:srgbClr val="FF0000"/>
                  </a:solidFill>
                  <a:latin typeface="Arial" charset="0"/>
                </a:rPr>
                <a:t>cwnd = 1</a:t>
              </a:r>
              <a:endParaRPr lang="en-US" altLang="en-US" sz="16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47823" name="Rectangle 15"/>
          <p:cNvSpPr>
            <a:spLocks noChangeArrowheads="1"/>
          </p:cNvSpPr>
          <p:nvPr/>
        </p:nvSpPr>
        <p:spPr bwMode="auto">
          <a:xfrm>
            <a:off x="4394200" y="2493963"/>
            <a:ext cx="8080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>
                <a:solidFill>
                  <a:srgbClr val="FF0000"/>
                </a:solidFill>
                <a:latin typeface="Arial" charset="0"/>
              </a:rPr>
              <a:t>cwnd = 2</a:t>
            </a:r>
            <a:endParaRPr lang="en-US" altLang="en-US" sz="160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5380038" y="2524125"/>
            <a:ext cx="3659187" cy="512763"/>
            <a:chOff x="3032" y="1590"/>
            <a:chExt cx="2305" cy="323"/>
          </a:xfrm>
        </p:grpSpPr>
        <p:sp>
          <p:nvSpPr>
            <p:cNvPr id="121889" name="Freeform 17"/>
            <p:cNvSpPr>
              <a:spLocks/>
            </p:cNvSpPr>
            <p:nvPr/>
          </p:nvSpPr>
          <p:spPr bwMode="auto">
            <a:xfrm>
              <a:off x="5280" y="1860"/>
              <a:ext cx="57" cy="53"/>
            </a:xfrm>
            <a:custGeom>
              <a:avLst/>
              <a:gdLst>
                <a:gd name="T0" fmla="*/ 3 w 57"/>
                <a:gd name="T1" fmla="*/ 0 h 53"/>
                <a:gd name="T2" fmla="*/ 57 w 57"/>
                <a:gd name="T3" fmla="*/ 28 h 53"/>
                <a:gd name="T4" fmla="*/ 0 w 57"/>
                <a:gd name="T5" fmla="*/ 53 h 53"/>
                <a:gd name="T6" fmla="*/ 3 w 57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3"/>
                <a:gd name="T14" fmla="*/ 57 w 57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3">
                  <a:moveTo>
                    <a:pt x="3" y="0"/>
                  </a:moveTo>
                  <a:lnTo>
                    <a:pt x="57" y="28"/>
                  </a:lnTo>
                  <a:lnTo>
                    <a:pt x="0" y="5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90" name="Line 18"/>
            <p:cNvSpPr>
              <a:spLocks noChangeShapeType="1"/>
            </p:cNvSpPr>
            <p:nvPr/>
          </p:nvSpPr>
          <p:spPr bwMode="auto">
            <a:xfrm>
              <a:off x="3032" y="1666"/>
              <a:ext cx="2257" cy="88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91" name="Freeform 19"/>
            <p:cNvSpPr>
              <a:spLocks/>
            </p:cNvSpPr>
            <p:nvPr/>
          </p:nvSpPr>
          <p:spPr bwMode="auto">
            <a:xfrm>
              <a:off x="5280" y="1726"/>
              <a:ext cx="57" cy="54"/>
            </a:xfrm>
            <a:custGeom>
              <a:avLst/>
              <a:gdLst>
                <a:gd name="T0" fmla="*/ 3 w 57"/>
                <a:gd name="T1" fmla="*/ 0 h 54"/>
                <a:gd name="T2" fmla="*/ 57 w 57"/>
                <a:gd name="T3" fmla="*/ 29 h 54"/>
                <a:gd name="T4" fmla="*/ 0 w 57"/>
                <a:gd name="T5" fmla="*/ 54 h 54"/>
                <a:gd name="T6" fmla="*/ 3 w 57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4"/>
                <a:gd name="T14" fmla="*/ 57 w 57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4">
                  <a:moveTo>
                    <a:pt x="3" y="0"/>
                  </a:moveTo>
                  <a:lnTo>
                    <a:pt x="57" y="29"/>
                  </a:lnTo>
                  <a:lnTo>
                    <a:pt x="0" y="5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92" name="Rectangle 20"/>
            <p:cNvSpPr>
              <a:spLocks noChangeArrowheads="1"/>
            </p:cNvSpPr>
            <p:nvPr/>
          </p:nvSpPr>
          <p:spPr bwMode="auto">
            <a:xfrm rot="120000">
              <a:off x="3991" y="1590"/>
              <a:ext cx="4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rgbClr val="0000FF"/>
                  </a:solidFill>
                  <a:latin typeface="Arial" charset="0"/>
                </a:rPr>
                <a:t>segment 2</a:t>
              </a:r>
              <a:endParaRPr lang="en-US" alt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1893" name="Line 21"/>
            <p:cNvSpPr>
              <a:spLocks noChangeShapeType="1"/>
            </p:cNvSpPr>
            <p:nvPr/>
          </p:nvSpPr>
          <p:spPr bwMode="auto">
            <a:xfrm>
              <a:off x="3032" y="1800"/>
              <a:ext cx="2257" cy="86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94" name="Rectangle 22"/>
            <p:cNvSpPr>
              <a:spLocks noChangeArrowheads="1"/>
            </p:cNvSpPr>
            <p:nvPr/>
          </p:nvSpPr>
          <p:spPr bwMode="auto">
            <a:xfrm rot="120000">
              <a:off x="3991" y="1722"/>
              <a:ext cx="4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rgbClr val="0000FF"/>
                  </a:solidFill>
                  <a:latin typeface="Arial" charset="0"/>
                </a:rPr>
                <a:t>segment 3</a:t>
              </a:r>
              <a:endParaRPr lang="en-US" altLang="en-US" sz="12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5380038" y="3019425"/>
            <a:ext cx="3622675" cy="495300"/>
            <a:chOff x="3032" y="1977"/>
            <a:chExt cx="2305" cy="237"/>
          </a:xfrm>
        </p:grpSpPr>
        <p:sp>
          <p:nvSpPr>
            <p:cNvPr id="121886" name="Line 24"/>
            <p:cNvSpPr>
              <a:spLocks noChangeShapeType="1"/>
            </p:cNvSpPr>
            <p:nvPr/>
          </p:nvSpPr>
          <p:spPr bwMode="auto">
            <a:xfrm flipV="1">
              <a:off x="3068" y="2020"/>
              <a:ext cx="2269" cy="175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87" name="Freeform 25"/>
            <p:cNvSpPr>
              <a:spLocks/>
            </p:cNvSpPr>
            <p:nvPr/>
          </p:nvSpPr>
          <p:spPr bwMode="auto">
            <a:xfrm>
              <a:off x="3032" y="2175"/>
              <a:ext cx="42" cy="39"/>
            </a:xfrm>
            <a:custGeom>
              <a:avLst/>
              <a:gdLst>
                <a:gd name="T0" fmla="*/ 39 w 42"/>
                <a:gd name="T1" fmla="*/ 0 h 39"/>
                <a:gd name="T2" fmla="*/ 0 w 42"/>
                <a:gd name="T3" fmla="*/ 23 h 39"/>
                <a:gd name="T4" fmla="*/ 42 w 42"/>
                <a:gd name="T5" fmla="*/ 39 h 39"/>
                <a:gd name="T6" fmla="*/ 39 w 42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39"/>
                <a:gd name="T14" fmla="*/ 42 w 42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39">
                  <a:moveTo>
                    <a:pt x="39" y="0"/>
                  </a:moveTo>
                  <a:lnTo>
                    <a:pt x="0" y="23"/>
                  </a:lnTo>
                  <a:lnTo>
                    <a:pt x="42" y="3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88" name="Rectangle 26"/>
            <p:cNvSpPr>
              <a:spLocks noChangeArrowheads="1"/>
            </p:cNvSpPr>
            <p:nvPr/>
          </p:nvSpPr>
          <p:spPr bwMode="auto">
            <a:xfrm rot="-300000">
              <a:off x="3727" y="1977"/>
              <a:ext cx="1031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FF"/>
                  </a:solidFill>
                  <a:latin typeface="Arial" charset="0"/>
                </a:rPr>
                <a:t>ACK for segments 2 + 3</a:t>
              </a:r>
              <a:endParaRPr lang="en-US" altLang="en-US" sz="12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47835" name="Rectangle 27"/>
          <p:cNvSpPr>
            <a:spLocks noChangeArrowheads="1"/>
          </p:cNvSpPr>
          <p:nvPr/>
        </p:nvSpPr>
        <p:spPr bwMode="auto">
          <a:xfrm>
            <a:off x="4394200" y="3406775"/>
            <a:ext cx="8080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>
                <a:solidFill>
                  <a:srgbClr val="FF0000"/>
                </a:solidFill>
                <a:latin typeface="Arial" charset="0"/>
              </a:rPr>
              <a:t>cwnd = 4</a:t>
            </a:r>
            <a:endParaRPr lang="en-US" altLang="en-US" sz="160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5380038" y="3508375"/>
            <a:ext cx="3659187" cy="935038"/>
            <a:chOff x="3032" y="2210"/>
            <a:chExt cx="2305" cy="589"/>
          </a:xfrm>
        </p:grpSpPr>
        <p:sp>
          <p:nvSpPr>
            <p:cNvPr id="121874" name="Rectangle 29"/>
            <p:cNvSpPr>
              <a:spLocks noChangeArrowheads="1"/>
            </p:cNvSpPr>
            <p:nvPr/>
          </p:nvSpPr>
          <p:spPr bwMode="auto">
            <a:xfrm rot="120000">
              <a:off x="3991" y="2210"/>
              <a:ext cx="4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rgbClr val="0000FF"/>
                  </a:solidFill>
                  <a:latin typeface="Arial" charset="0"/>
                </a:rPr>
                <a:t>segment 4</a:t>
              </a:r>
              <a:endParaRPr lang="en-US" alt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1875" name="Line 30"/>
            <p:cNvSpPr>
              <a:spLocks noChangeShapeType="1"/>
            </p:cNvSpPr>
            <p:nvPr/>
          </p:nvSpPr>
          <p:spPr bwMode="auto">
            <a:xfrm>
              <a:off x="3032" y="2286"/>
              <a:ext cx="2257" cy="87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6" name="Freeform 31"/>
            <p:cNvSpPr>
              <a:spLocks/>
            </p:cNvSpPr>
            <p:nvPr/>
          </p:nvSpPr>
          <p:spPr bwMode="auto">
            <a:xfrm>
              <a:off x="5280" y="2346"/>
              <a:ext cx="57" cy="53"/>
            </a:xfrm>
            <a:custGeom>
              <a:avLst/>
              <a:gdLst>
                <a:gd name="T0" fmla="*/ 3 w 57"/>
                <a:gd name="T1" fmla="*/ 0 h 53"/>
                <a:gd name="T2" fmla="*/ 57 w 57"/>
                <a:gd name="T3" fmla="*/ 29 h 53"/>
                <a:gd name="T4" fmla="*/ 0 w 57"/>
                <a:gd name="T5" fmla="*/ 53 h 53"/>
                <a:gd name="T6" fmla="*/ 3 w 57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3"/>
                <a:gd name="T14" fmla="*/ 57 w 57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3">
                  <a:moveTo>
                    <a:pt x="3" y="0"/>
                  </a:moveTo>
                  <a:lnTo>
                    <a:pt x="57" y="29"/>
                  </a:lnTo>
                  <a:lnTo>
                    <a:pt x="0" y="5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7" name="Line 32"/>
            <p:cNvSpPr>
              <a:spLocks noChangeShapeType="1"/>
            </p:cNvSpPr>
            <p:nvPr/>
          </p:nvSpPr>
          <p:spPr bwMode="auto">
            <a:xfrm>
              <a:off x="3032" y="2420"/>
              <a:ext cx="2257" cy="86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8" name="Freeform 33"/>
            <p:cNvSpPr>
              <a:spLocks/>
            </p:cNvSpPr>
            <p:nvPr/>
          </p:nvSpPr>
          <p:spPr bwMode="auto">
            <a:xfrm>
              <a:off x="5280" y="2480"/>
              <a:ext cx="57" cy="53"/>
            </a:xfrm>
            <a:custGeom>
              <a:avLst/>
              <a:gdLst>
                <a:gd name="T0" fmla="*/ 3 w 57"/>
                <a:gd name="T1" fmla="*/ 0 h 53"/>
                <a:gd name="T2" fmla="*/ 57 w 57"/>
                <a:gd name="T3" fmla="*/ 28 h 53"/>
                <a:gd name="T4" fmla="*/ 0 w 57"/>
                <a:gd name="T5" fmla="*/ 53 h 53"/>
                <a:gd name="T6" fmla="*/ 3 w 57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3"/>
                <a:gd name="T14" fmla="*/ 57 w 57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3">
                  <a:moveTo>
                    <a:pt x="3" y="0"/>
                  </a:moveTo>
                  <a:lnTo>
                    <a:pt x="57" y="28"/>
                  </a:lnTo>
                  <a:lnTo>
                    <a:pt x="0" y="5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9" name="Rectangle 34"/>
            <p:cNvSpPr>
              <a:spLocks noChangeArrowheads="1"/>
            </p:cNvSpPr>
            <p:nvPr/>
          </p:nvSpPr>
          <p:spPr bwMode="auto">
            <a:xfrm rot="120000">
              <a:off x="3991" y="2342"/>
              <a:ext cx="4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rgbClr val="0000FF"/>
                  </a:solidFill>
                  <a:latin typeface="Arial" charset="0"/>
                </a:rPr>
                <a:t>segment 5</a:t>
              </a:r>
              <a:endParaRPr lang="en-US" alt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1880" name="Line 35"/>
            <p:cNvSpPr>
              <a:spLocks noChangeShapeType="1"/>
            </p:cNvSpPr>
            <p:nvPr/>
          </p:nvSpPr>
          <p:spPr bwMode="auto">
            <a:xfrm>
              <a:off x="3032" y="2552"/>
              <a:ext cx="2257" cy="87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81" name="Freeform 36"/>
            <p:cNvSpPr>
              <a:spLocks/>
            </p:cNvSpPr>
            <p:nvPr/>
          </p:nvSpPr>
          <p:spPr bwMode="auto">
            <a:xfrm>
              <a:off x="5280" y="2612"/>
              <a:ext cx="57" cy="53"/>
            </a:xfrm>
            <a:custGeom>
              <a:avLst/>
              <a:gdLst>
                <a:gd name="T0" fmla="*/ 3 w 57"/>
                <a:gd name="T1" fmla="*/ 0 h 53"/>
                <a:gd name="T2" fmla="*/ 57 w 57"/>
                <a:gd name="T3" fmla="*/ 28 h 53"/>
                <a:gd name="T4" fmla="*/ 0 w 57"/>
                <a:gd name="T5" fmla="*/ 53 h 53"/>
                <a:gd name="T6" fmla="*/ 3 w 57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3"/>
                <a:gd name="T14" fmla="*/ 57 w 57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3">
                  <a:moveTo>
                    <a:pt x="3" y="0"/>
                  </a:moveTo>
                  <a:lnTo>
                    <a:pt x="57" y="28"/>
                  </a:lnTo>
                  <a:lnTo>
                    <a:pt x="0" y="5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82" name="Rectangle 37"/>
            <p:cNvSpPr>
              <a:spLocks noChangeArrowheads="1"/>
            </p:cNvSpPr>
            <p:nvPr/>
          </p:nvSpPr>
          <p:spPr bwMode="auto">
            <a:xfrm rot="120000">
              <a:off x="3991" y="2475"/>
              <a:ext cx="4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rgbClr val="0000FF"/>
                  </a:solidFill>
                  <a:latin typeface="Arial" charset="0"/>
                </a:rPr>
                <a:t>segment 6</a:t>
              </a:r>
              <a:endParaRPr lang="en-US" alt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1883" name="Line 38"/>
            <p:cNvSpPr>
              <a:spLocks noChangeShapeType="1"/>
            </p:cNvSpPr>
            <p:nvPr/>
          </p:nvSpPr>
          <p:spPr bwMode="auto">
            <a:xfrm>
              <a:off x="3032" y="2685"/>
              <a:ext cx="2257" cy="86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84" name="Freeform 39"/>
            <p:cNvSpPr>
              <a:spLocks/>
            </p:cNvSpPr>
            <p:nvPr/>
          </p:nvSpPr>
          <p:spPr bwMode="auto">
            <a:xfrm>
              <a:off x="5280" y="2745"/>
              <a:ext cx="57" cy="54"/>
            </a:xfrm>
            <a:custGeom>
              <a:avLst/>
              <a:gdLst>
                <a:gd name="T0" fmla="*/ 3 w 57"/>
                <a:gd name="T1" fmla="*/ 0 h 54"/>
                <a:gd name="T2" fmla="*/ 57 w 57"/>
                <a:gd name="T3" fmla="*/ 29 h 54"/>
                <a:gd name="T4" fmla="*/ 0 w 57"/>
                <a:gd name="T5" fmla="*/ 54 h 54"/>
                <a:gd name="T6" fmla="*/ 3 w 57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4"/>
                <a:gd name="T14" fmla="*/ 57 w 57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4">
                  <a:moveTo>
                    <a:pt x="3" y="0"/>
                  </a:moveTo>
                  <a:lnTo>
                    <a:pt x="57" y="29"/>
                  </a:lnTo>
                  <a:lnTo>
                    <a:pt x="0" y="5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85" name="Rectangle 40"/>
            <p:cNvSpPr>
              <a:spLocks noChangeArrowheads="1"/>
            </p:cNvSpPr>
            <p:nvPr/>
          </p:nvSpPr>
          <p:spPr bwMode="auto">
            <a:xfrm rot="120000">
              <a:off x="3991" y="2608"/>
              <a:ext cx="4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rgbClr val="0000FF"/>
                  </a:solidFill>
                  <a:latin typeface="Arial" charset="0"/>
                </a:rPr>
                <a:t>segment 7</a:t>
              </a:r>
              <a:endParaRPr lang="en-US" altLang="en-US" sz="12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47849" name="Line 41"/>
          <p:cNvSpPr>
            <a:spLocks noChangeShapeType="1"/>
          </p:cNvSpPr>
          <p:nvPr/>
        </p:nvSpPr>
        <p:spPr bwMode="auto">
          <a:xfrm flipV="1">
            <a:off x="5394325" y="4051300"/>
            <a:ext cx="3611563" cy="760413"/>
          </a:xfrm>
          <a:prstGeom prst="line">
            <a:avLst/>
          </a:prstGeom>
          <a:noFill/>
          <a:ln w="6350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50" name="Rectangle 42"/>
          <p:cNvSpPr>
            <a:spLocks noChangeArrowheads="1"/>
          </p:cNvSpPr>
          <p:nvPr/>
        </p:nvSpPr>
        <p:spPr bwMode="auto">
          <a:xfrm>
            <a:off x="4476750" y="4687888"/>
            <a:ext cx="8080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>
                <a:solidFill>
                  <a:srgbClr val="FF0000"/>
                </a:solidFill>
                <a:latin typeface="Arial" charset="0"/>
              </a:rPr>
              <a:t>cwnd = 6</a:t>
            </a:r>
            <a:endParaRPr lang="en-US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1869" name="Rectangle 43"/>
          <p:cNvSpPr>
            <a:spLocks noChangeArrowheads="1"/>
          </p:cNvSpPr>
          <p:nvPr/>
        </p:nvSpPr>
        <p:spPr bwMode="auto">
          <a:xfrm>
            <a:off x="182563" y="1447800"/>
            <a:ext cx="4108450" cy="5091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1870" name="Rectangle 44"/>
          <p:cNvSpPr>
            <a:spLocks noChangeArrowheads="1"/>
          </p:cNvSpPr>
          <p:nvPr/>
        </p:nvSpPr>
        <p:spPr bwMode="auto">
          <a:xfrm>
            <a:off x="258763" y="1752600"/>
            <a:ext cx="4191000" cy="492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Initially: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	</a:t>
            </a:r>
            <a:r>
              <a:rPr lang="en-US" altLang="en-US" sz="2000" dirty="0" err="1">
                <a:solidFill>
                  <a:srgbClr val="000000"/>
                </a:solidFill>
              </a:rPr>
              <a:t>cwnd</a:t>
            </a:r>
            <a:r>
              <a:rPr lang="en-US" altLang="en-US" sz="2000" dirty="0">
                <a:solidFill>
                  <a:srgbClr val="000000"/>
                </a:solidFill>
              </a:rPr>
              <a:t> = 1;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	</a:t>
            </a:r>
            <a:r>
              <a:rPr lang="en-US" altLang="en-US" sz="2000" dirty="0" err="1">
                <a:solidFill>
                  <a:srgbClr val="000000"/>
                </a:solidFill>
              </a:rPr>
              <a:t>ssthresh</a:t>
            </a:r>
            <a:r>
              <a:rPr lang="en-US" altLang="en-US" sz="2000" dirty="0">
                <a:solidFill>
                  <a:srgbClr val="000000"/>
                </a:solidFill>
              </a:rPr>
              <a:t> = infinite (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e.g., </a:t>
            </a:r>
            <a:r>
              <a:rPr lang="en-US" altLang="en-US" sz="2000" dirty="0">
                <a:solidFill>
                  <a:srgbClr val="000000"/>
                </a:solidFill>
              </a:rPr>
              <a:t>64K);</a:t>
            </a:r>
            <a:endParaRPr lang="en-US" altLang="zh-CN" sz="2000" dirty="0">
              <a:solidFill>
                <a:srgbClr val="000000"/>
              </a:solidFill>
              <a:ea typeface="宋体" charset="-122"/>
            </a:endParaRP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For each newly </a:t>
            </a:r>
            <a:r>
              <a:rPr lang="en-US" altLang="en-US" sz="2000" b="1" dirty="0" err="1">
                <a:solidFill>
                  <a:srgbClr val="000000"/>
                </a:solidFill>
              </a:rPr>
              <a:t>ACKed</a:t>
            </a:r>
            <a:r>
              <a:rPr lang="en-US" altLang="en-US" sz="2000" b="1" dirty="0">
                <a:solidFill>
                  <a:srgbClr val="000000"/>
                </a:solidFill>
              </a:rPr>
              <a:t> segment: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	if (</a:t>
            </a:r>
            <a:r>
              <a:rPr lang="en-US" altLang="en-US" sz="2000" dirty="0" err="1">
                <a:solidFill>
                  <a:srgbClr val="000000"/>
                </a:solidFill>
              </a:rPr>
              <a:t>cwnd</a:t>
            </a:r>
            <a:r>
              <a:rPr lang="en-US" altLang="en-US" sz="2000" dirty="0">
                <a:solidFill>
                  <a:srgbClr val="000000"/>
                </a:solidFill>
              </a:rPr>
              <a:t> &lt; </a:t>
            </a:r>
            <a:r>
              <a:rPr lang="en-US" altLang="en-US" sz="2000" dirty="0" err="1">
                <a:solidFill>
                  <a:srgbClr val="000000"/>
                </a:solidFill>
              </a:rPr>
              <a:t>ssthresh</a:t>
            </a:r>
            <a:r>
              <a:rPr lang="en-US" altLang="en-US" sz="2000" dirty="0">
                <a:solidFill>
                  <a:srgbClr val="000000"/>
                </a:solidFill>
              </a:rPr>
              <a:t>) 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	    /* MI: slow start*/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	    </a:t>
            </a:r>
            <a:r>
              <a:rPr lang="en-US" altLang="en-US" sz="2000" dirty="0" err="1">
                <a:solidFill>
                  <a:srgbClr val="000000"/>
                </a:solidFill>
              </a:rPr>
              <a:t>cwnd</a:t>
            </a:r>
            <a:r>
              <a:rPr lang="en-US" altLang="en-US" sz="2000" dirty="0">
                <a:solidFill>
                  <a:srgbClr val="000000"/>
                </a:solidFill>
              </a:rPr>
              <a:t> = </a:t>
            </a:r>
            <a:r>
              <a:rPr lang="en-US" altLang="en-US" sz="2000" dirty="0" err="1">
                <a:solidFill>
                  <a:srgbClr val="000000"/>
                </a:solidFill>
              </a:rPr>
              <a:t>cwnd</a:t>
            </a:r>
            <a:r>
              <a:rPr lang="en-US" altLang="en-US" sz="2000" dirty="0">
                <a:solidFill>
                  <a:srgbClr val="000000"/>
                </a:solidFill>
              </a:rPr>
              <a:t> + 1;</a:t>
            </a:r>
          </a:p>
        </p:txBody>
      </p:sp>
      <p:sp>
        <p:nvSpPr>
          <p:cNvPr id="247854" name="Line 46"/>
          <p:cNvSpPr>
            <a:spLocks noChangeShapeType="1"/>
          </p:cNvSpPr>
          <p:nvPr/>
        </p:nvSpPr>
        <p:spPr bwMode="auto">
          <a:xfrm flipV="1">
            <a:off x="5357813" y="4537075"/>
            <a:ext cx="3611562" cy="760413"/>
          </a:xfrm>
          <a:prstGeom prst="line">
            <a:avLst/>
          </a:prstGeom>
          <a:noFill/>
          <a:ln w="6350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55" name="Rectangle 47"/>
          <p:cNvSpPr>
            <a:spLocks noChangeArrowheads="1"/>
          </p:cNvSpPr>
          <p:nvPr/>
        </p:nvSpPr>
        <p:spPr bwMode="auto">
          <a:xfrm>
            <a:off x="4484688" y="5151438"/>
            <a:ext cx="8080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>
                <a:solidFill>
                  <a:srgbClr val="FF0000"/>
                </a:solidFill>
                <a:latin typeface="Arial" charset="0"/>
              </a:rPr>
              <a:t>cwnd = 8</a:t>
            </a:r>
            <a:endParaRPr lang="en-US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7856" name="Line 48"/>
          <p:cNvSpPr>
            <a:spLocks noChangeShapeType="1"/>
          </p:cNvSpPr>
          <p:nvPr/>
        </p:nvSpPr>
        <p:spPr bwMode="auto">
          <a:xfrm>
            <a:off x="7189788" y="5334000"/>
            <a:ext cx="0" cy="67310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1744D4-50C9-754B-9E6F-D8CDDEF90B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152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23" grpId="0" autoUpdateAnimBg="0"/>
      <p:bldP spid="247835" grpId="0" autoUpdateAnimBg="0"/>
      <p:bldP spid="247849" grpId="0" animBg="1"/>
      <p:bldP spid="247850" grpId="0" autoUpdateAnimBg="0"/>
      <p:bldP spid="247854" grpId="0" animBg="1"/>
      <p:bldP spid="247855" grpId="0" autoUpdateAnimBg="0"/>
      <p:bldP spid="2478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Startup Behavior </a:t>
            </a:r>
            <a:r>
              <a:rPr lang="en-US" altLang="en-US" sz="2800">
                <a:solidFill>
                  <a:srgbClr val="FF0000"/>
                </a:solidFill>
              </a:rPr>
              <a:t>with</a:t>
            </a:r>
            <a:r>
              <a:rPr lang="en-US" altLang="en-US" sz="2800"/>
              <a:t> Slow-start</a:t>
            </a: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420688" y="6443663"/>
            <a:ext cx="1128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Times New Roman" charset="0"/>
              </a:rPr>
              <a:t>See [Jac89]</a:t>
            </a:r>
          </a:p>
        </p:txBody>
      </p:sp>
      <p:pic>
        <p:nvPicPr>
          <p:cNvPr id="12390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9150" y="1577975"/>
            <a:ext cx="7713663" cy="478155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D6B430-B77C-FB43-8E2E-1A6B619EE9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C442E-A3EF-3540-9151-FED5573EA0F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4914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AIMD: Congestion Avoidance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Algorithm: AIMD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/>
              <a:t>increases window by 1 per round-trip time (how?)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/>
              <a:t>cuts window size </a:t>
            </a:r>
          </a:p>
          <a:p>
            <a:pPr lvl="2"/>
            <a:r>
              <a:rPr lang="en-US" altLang="en-US" dirty="0"/>
              <a:t>to half when detecting congestion by 3DUP</a:t>
            </a:r>
          </a:p>
          <a:p>
            <a:pPr lvl="2"/>
            <a:r>
              <a:rPr lang="en-US" altLang="en-US" dirty="0"/>
              <a:t>to 1 if timeout</a:t>
            </a:r>
          </a:p>
          <a:p>
            <a:pPr lvl="2"/>
            <a:r>
              <a:rPr lang="en-US" altLang="en-US" dirty="0"/>
              <a:t>if already timeout, doubles timeout</a:t>
            </a:r>
          </a:p>
          <a:p>
            <a:pPr lvl="2"/>
            <a:endParaRPr lang="en-US" altLang="en-US" dirty="0"/>
          </a:p>
          <a:p>
            <a:pPr marL="457200" lvl="2" indent="-457200"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en-US" sz="2800" dirty="0"/>
              <a:t>Goal: Maintains equilibrium and reacts around equilibrium</a:t>
            </a:r>
          </a:p>
          <a:p>
            <a:pPr marL="342900" lvl="2" indent="-342900"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90364B-B280-B54E-9E98-4CB62D2D80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C442E-A3EF-3540-9151-FED5573EA0F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254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411163" y="265113"/>
            <a:ext cx="8555037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 dirty="0">
                <a:solidFill>
                  <a:srgbClr val="3333CC"/>
                </a:solidFill>
              </a:rPr>
              <a:t>TCP/Reno Full </a:t>
            </a:r>
            <a:r>
              <a:rPr lang="en-US" altLang="en-US" sz="4000" u="sng" dirty="0" err="1">
                <a:solidFill>
                  <a:srgbClr val="3333CC"/>
                </a:solidFill>
              </a:rPr>
              <a:t>Alg</a:t>
            </a:r>
            <a:endParaRPr lang="en-US" altLang="en-US" sz="4000" u="sng" dirty="0">
              <a:solidFill>
                <a:srgbClr val="3333CC"/>
              </a:solidFill>
            </a:endParaRP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582613" y="1249363"/>
            <a:ext cx="7931150" cy="5476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687388" y="1333500"/>
            <a:ext cx="7759700" cy="537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 b="1">
                <a:solidFill>
                  <a:srgbClr val="000000"/>
                </a:solidFill>
              </a:rPr>
              <a:t>Initially:</a:t>
            </a:r>
            <a:endParaRPr lang="en-US" altLang="en-US" sz="20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	cwnd = 1;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	ssthresh = infinite (</a:t>
            </a:r>
            <a:r>
              <a:rPr lang="en-US" altLang="zh-CN" sz="2000">
                <a:solidFill>
                  <a:srgbClr val="000000"/>
                </a:solidFill>
                <a:ea typeface="宋体" charset="-122"/>
              </a:rPr>
              <a:t>e.g., </a:t>
            </a:r>
            <a:r>
              <a:rPr lang="en-US" altLang="en-US" sz="2000">
                <a:solidFill>
                  <a:srgbClr val="000000"/>
                </a:solidFill>
              </a:rPr>
              <a:t>64K);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 b="1">
                <a:solidFill>
                  <a:srgbClr val="000000"/>
                </a:solidFill>
              </a:rPr>
              <a:t>For each newly ACKed segment:</a:t>
            </a:r>
            <a:endParaRPr lang="en-US" altLang="en-US" sz="20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	if (cwnd &lt; ssthresh)         </a:t>
            </a:r>
            <a:r>
              <a:rPr lang="en-US" altLang="en-US" sz="2000">
                <a:solidFill>
                  <a:srgbClr val="FF0000"/>
                </a:solidFill>
              </a:rPr>
              <a:t>// slow start: MI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  	    cwnd = cwnd + 1;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	else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	                                        </a:t>
            </a:r>
            <a:r>
              <a:rPr lang="en-US" altLang="en-US" sz="2000">
                <a:solidFill>
                  <a:srgbClr val="FF0000"/>
                </a:solidFill>
              </a:rPr>
              <a:t>// congestion avoidance; AI</a:t>
            </a:r>
            <a:br>
              <a:rPr lang="en-US" altLang="en-US" sz="2000">
                <a:solidFill>
                  <a:srgbClr val="FF0000"/>
                </a:solidFill>
              </a:rPr>
            </a:br>
            <a:r>
              <a:rPr lang="en-US" altLang="en-US" sz="2000">
                <a:solidFill>
                  <a:srgbClr val="000000"/>
                </a:solidFill>
              </a:rPr>
              <a:t>    cwnd += 1/cwnd;</a:t>
            </a:r>
            <a:endParaRPr lang="en-US" altLang="en-US" sz="1800" b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1800" b="1">
                <a:solidFill>
                  <a:srgbClr val="000000"/>
                </a:solidFill>
              </a:rPr>
              <a:t>Triple-duplicate ACKs: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                                            </a:t>
            </a:r>
            <a:r>
              <a:rPr lang="en-US" altLang="en-US" sz="2000">
                <a:solidFill>
                  <a:srgbClr val="FF0000"/>
                </a:solidFill>
              </a:rPr>
              <a:t>// MD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	cwnd = ssthresh = cwnd/2;</a:t>
            </a:r>
            <a:endParaRPr lang="en-US" altLang="en-US" sz="1800" b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1800" b="1">
                <a:solidFill>
                  <a:srgbClr val="000000"/>
                </a:solidFill>
              </a:rPr>
              <a:t>Timeout: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	ssthresh = cwnd/2;         // </a:t>
            </a:r>
            <a:r>
              <a:rPr lang="en-US" altLang="en-US" sz="2000">
                <a:solidFill>
                  <a:srgbClr val="FF0000"/>
                </a:solidFill>
              </a:rPr>
              <a:t>reset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	cwnd = 1;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1600">
                <a:solidFill>
                  <a:srgbClr val="000000"/>
                </a:solidFill>
              </a:rPr>
              <a:t>(if already timed out, double timeout value; this is called exponential backoff)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C9D592-6264-6149-B2F3-E0BD7B292D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1537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533400" y="1508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u="sng" dirty="0">
                <a:solidFill>
                  <a:srgbClr val="3333CC"/>
                </a:solidFill>
              </a:rPr>
              <a:t>TCP/Reno: Big Picture </a:t>
            </a:r>
          </a:p>
        </p:txBody>
      </p:sp>
      <p:sp>
        <p:nvSpPr>
          <p:cNvPr id="95235" name="Line 3"/>
          <p:cNvSpPr>
            <a:spLocks noChangeShapeType="1"/>
          </p:cNvSpPr>
          <p:nvPr/>
        </p:nvSpPr>
        <p:spPr bwMode="auto">
          <a:xfrm>
            <a:off x="1295400" y="2446338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6" name="Line 4"/>
          <p:cNvSpPr>
            <a:spLocks noChangeShapeType="1"/>
          </p:cNvSpPr>
          <p:nvPr/>
        </p:nvSpPr>
        <p:spPr bwMode="auto">
          <a:xfrm>
            <a:off x="1295400" y="4732338"/>
            <a:ext cx="708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8394700" y="4576763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Time</a:t>
            </a:r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441325" y="2370138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cwnd</a:t>
            </a:r>
          </a:p>
        </p:txBody>
      </p:sp>
      <p:sp>
        <p:nvSpPr>
          <p:cNvPr id="95239" name="Line 8"/>
          <p:cNvSpPr>
            <a:spLocks noChangeShapeType="1"/>
          </p:cNvSpPr>
          <p:nvPr/>
        </p:nvSpPr>
        <p:spPr bwMode="auto">
          <a:xfrm flipH="1">
            <a:off x="2322513" y="2727325"/>
            <a:ext cx="17462" cy="1023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0" name="Line 9"/>
          <p:cNvSpPr>
            <a:spLocks noChangeShapeType="1"/>
          </p:cNvSpPr>
          <p:nvPr/>
        </p:nvSpPr>
        <p:spPr bwMode="auto">
          <a:xfrm flipV="1">
            <a:off x="2346325" y="3360738"/>
            <a:ext cx="1143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1" name="Line 10"/>
          <p:cNvSpPr>
            <a:spLocks noChangeShapeType="1"/>
          </p:cNvSpPr>
          <p:nvPr/>
        </p:nvSpPr>
        <p:spPr bwMode="auto">
          <a:xfrm>
            <a:off x="3500438" y="3371850"/>
            <a:ext cx="0" cy="730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2" name="Line 11"/>
          <p:cNvSpPr>
            <a:spLocks noChangeShapeType="1"/>
          </p:cNvSpPr>
          <p:nvPr/>
        </p:nvSpPr>
        <p:spPr bwMode="auto">
          <a:xfrm flipV="1">
            <a:off x="3500438" y="3327400"/>
            <a:ext cx="2362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3" name="Rectangle 12"/>
          <p:cNvSpPr>
            <a:spLocks noChangeArrowheads="1"/>
          </p:cNvSpPr>
          <p:nvPr/>
        </p:nvSpPr>
        <p:spPr bwMode="auto">
          <a:xfrm>
            <a:off x="1440310" y="4779963"/>
            <a:ext cx="564257" cy="739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slow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start</a:t>
            </a:r>
            <a:br>
              <a:rPr lang="en-US" altLang="en-US" sz="14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(MI)</a:t>
            </a:r>
          </a:p>
        </p:txBody>
      </p:sp>
      <p:sp>
        <p:nvSpPr>
          <p:cNvPr id="95244" name="Rectangle 13"/>
          <p:cNvSpPr>
            <a:spLocks noChangeArrowheads="1"/>
          </p:cNvSpPr>
          <p:nvPr/>
        </p:nvSpPr>
        <p:spPr bwMode="auto">
          <a:xfrm>
            <a:off x="2369815" y="4776788"/>
            <a:ext cx="1051570" cy="95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congestion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avoidance</a:t>
            </a:r>
            <a:br>
              <a:rPr lang="en-US" altLang="en-US" sz="14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(AIMD)</a:t>
            </a:r>
            <a:br>
              <a:rPr lang="en-US" altLang="en-US" sz="1400" dirty="0">
                <a:solidFill>
                  <a:srgbClr val="000000"/>
                </a:solidFill>
                <a:latin typeface="Arial" charset="0"/>
              </a:rPr>
            </a:br>
            <a:endParaRPr lang="en-US" alt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5245" name="Line 14"/>
          <p:cNvSpPr>
            <a:spLocks noChangeShapeType="1"/>
          </p:cNvSpPr>
          <p:nvPr/>
        </p:nvSpPr>
        <p:spPr bwMode="auto">
          <a:xfrm>
            <a:off x="5851525" y="3338513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6" name="Line 15"/>
          <p:cNvSpPr>
            <a:spLocks noChangeShapeType="1"/>
          </p:cNvSpPr>
          <p:nvPr/>
        </p:nvSpPr>
        <p:spPr bwMode="auto">
          <a:xfrm flipV="1">
            <a:off x="5872163" y="3719513"/>
            <a:ext cx="1143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7" name="Line 16"/>
          <p:cNvSpPr>
            <a:spLocks noChangeShapeType="1"/>
          </p:cNvSpPr>
          <p:nvPr/>
        </p:nvSpPr>
        <p:spPr bwMode="auto">
          <a:xfrm>
            <a:off x="1289050" y="3735388"/>
            <a:ext cx="1046163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8" name="Line 17"/>
          <p:cNvSpPr>
            <a:spLocks noChangeShapeType="1"/>
          </p:cNvSpPr>
          <p:nvPr/>
        </p:nvSpPr>
        <p:spPr bwMode="auto">
          <a:xfrm flipV="1">
            <a:off x="3097213" y="4075113"/>
            <a:ext cx="374650" cy="1111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9" name="Rectangle 18"/>
          <p:cNvSpPr>
            <a:spLocks noChangeArrowheads="1"/>
          </p:cNvSpPr>
          <p:nvPr/>
        </p:nvSpPr>
        <p:spPr bwMode="auto">
          <a:xfrm>
            <a:off x="3324225" y="2982913"/>
            <a:ext cx="420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TD</a:t>
            </a:r>
          </a:p>
        </p:txBody>
      </p:sp>
      <p:sp>
        <p:nvSpPr>
          <p:cNvPr id="95250" name="Text Box 19"/>
          <p:cNvSpPr txBox="1">
            <a:spLocks noChangeArrowheads="1"/>
          </p:cNvSpPr>
          <p:nvPr/>
        </p:nvSpPr>
        <p:spPr bwMode="auto">
          <a:xfrm>
            <a:off x="376238" y="6073775"/>
            <a:ext cx="30543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charset="0"/>
              </a:rPr>
              <a:t>TD: Triple duplicate acknowledgements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charset="0"/>
              </a:rPr>
              <a:t>TO: Timeout</a:t>
            </a:r>
          </a:p>
        </p:txBody>
      </p:sp>
      <p:sp>
        <p:nvSpPr>
          <p:cNvPr id="95251" name="Line 20"/>
          <p:cNvSpPr>
            <a:spLocks noChangeShapeType="1"/>
          </p:cNvSpPr>
          <p:nvPr/>
        </p:nvSpPr>
        <p:spPr bwMode="auto">
          <a:xfrm flipV="1">
            <a:off x="5462588" y="4095750"/>
            <a:ext cx="374650" cy="1111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2" name="Rectangle 21"/>
          <p:cNvSpPr>
            <a:spLocks noChangeArrowheads="1"/>
          </p:cNvSpPr>
          <p:nvPr/>
        </p:nvSpPr>
        <p:spPr bwMode="auto">
          <a:xfrm>
            <a:off x="6770688" y="3344863"/>
            <a:ext cx="430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TO</a:t>
            </a:r>
          </a:p>
        </p:txBody>
      </p:sp>
      <p:sp>
        <p:nvSpPr>
          <p:cNvPr id="95253" name="Arc 22"/>
          <p:cNvSpPr>
            <a:spLocks/>
          </p:cNvSpPr>
          <p:nvPr/>
        </p:nvSpPr>
        <p:spPr bwMode="auto">
          <a:xfrm>
            <a:off x="6989763" y="4243388"/>
            <a:ext cx="288925" cy="485775"/>
          </a:xfrm>
          <a:custGeom>
            <a:avLst/>
            <a:gdLst>
              <a:gd name="T0" fmla="*/ 2147483646 w 21600"/>
              <a:gd name="T1" fmla="*/ 0 h 21747"/>
              <a:gd name="T2" fmla="*/ 0 w 21600"/>
              <a:gd name="T3" fmla="*/ 2147483646 h 21747"/>
              <a:gd name="T4" fmla="*/ 0 w 21600"/>
              <a:gd name="T5" fmla="*/ 2147483646 h 21747"/>
              <a:gd name="T6" fmla="*/ 0 60000 65536"/>
              <a:gd name="T7" fmla="*/ 0 60000 65536"/>
              <a:gd name="T8" fmla="*/ 0 60000 65536"/>
              <a:gd name="T9" fmla="*/ 0 w 21600"/>
              <a:gd name="T10" fmla="*/ 0 h 21747"/>
              <a:gd name="T11" fmla="*/ 21600 w 21600"/>
              <a:gd name="T12" fmla="*/ 21747 h 217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747" fill="none" extrusionOk="0">
                <a:moveTo>
                  <a:pt x="21599" y="-1"/>
                </a:moveTo>
                <a:cubicBezTo>
                  <a:pt x="21599" y="48"/>
                  <a:pt x="21600" y="97"/>
                  <a:pt x="21600" y="147"/>
                </a:cubicBezTo>
                <a:cubicBezTo>
                  <a:pt x="21600" y="12076"/>
                  <a:pt x="11929" y="21746"/>
                  <a:pt x="0" y="21747"/>
                </a:cubicBezTo>
              </a:path>
              <a:path w="21600" h="21747" stroke="0" extrusionOk="0">
                <a:moveTo>
                  <a:pt x="21599" y="-1"/>
                </a:moveTo>
                <a:cubicBezTo>
                  <a:pt x="21599" y="48"/>
                  <a:pt x="21600" y="97"/>
                  <a:pt x="21600" y="147"/>
                </a:cubicBezTo>
                <a:cubicBezTo>
                  <a:pt x="21600" y="12076"/>
                  <a:pt x="11929" y="21746"/>
                  <a:pt x="0" y="21747"/>
                </a:cubicBezTo>
                <a:lnTo>
                  <a:pt x="0" y="147"/>
                </a:lnTo>
                <a:lnTo>
                  <a:pt x="21599" y="-1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4" name="Line 23"/>
          <p:cNvSpPr>
            <a:spLocks noChangeShapeType="1"/>
          </p:cNvSpPr>
          <p:nvPr/>
        </p:nvSpPr>
        <p:spPr bwMode="auto">
          <a:xfrm flipV="1">
            <a:off x="6694488" y="4237038"/>
            <a:ext cx="374650" cy="1111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5" name="Line 24"/>
          <p:cNvSpPr>
            <a:spLocks noChangeShapeType="1"/>
          </p:cNvSpPr>
          <p:nvPr/>
        </p:nvSpPr>
        <p:spPr bwMode="auto">
          <a:xfrm flipV="1">
            <a:off x="7258050" y="3860800"/>
            <a:ext cx="1143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6" name="Text Box 25"/>
          <p:cNvSpPr txBox="1">
            <a:spLocks noChangeArrowheads="1"/>
          </p:cNvSpPr>
          <p:nvPr/>
        </p:nvSpPr>
        <p:spPr bwMode="auto">
          <a:xfrm>
            <a:off x="1352550" y="3508375"/>
            <a:ext cx="674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ssthresh</a:t>
            </a:r>
          </a:p>
        </p:txBody>
      </p:sp>
      <p:sp>
        <p:nvSpPr>
          <p:cNvPr id="95257" name="Text Box 26"/>
          <p:cNvSpPr txBox="1">
            <a:spLocks noChangeArrowheads="1"/>
          </p:cNvSpPr>
          <p:nvPr/>
        </p:nvSpPr>
        <p:spPr bwMode="auto">
          <a:xfrm>
            <a:off x="2871788" y="3827463"/>
            <a:ext cx="6746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ssthresh</a:t>
            </a:r>
          </a:p>
        </p:txBody>
      </p:sp>
      <p:sp>
        <p:nvSpPr>
          <p:cNvPr id="95258" name="Text Box 27"/>
          <p:cNvSpPr txBox="1">
            <a:spLocks noChangeArrowheads="1"/>
          </p:cNvSpPr>
          <p:nvPr/>
        </p:nvSpPr>
        <p:spPr bwMode="auto">
          <a:xfrm>
            <a:off x="5238750" y="3848100"/>
            <a:ext cx="674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ssthresh</a:t>
            </a:r>
          </a:p>
        </p:txBody>
      </p:sp>
      <p:sp>
        <p:nvSpPr>
          <p:cNvPr id="95259" name="Text Box 28"/>
          <p:cNvSpPr txBox="1">
            <a:spLocks noChangeArrowheads="1"/>
          </p:cNvSpPr>
          <p:nvPr/>
        </p:nvSpPr>
        <p:spPr bwMode="auto">
          <a:xfrm>
            <a:off x="6383338" y="3989388"/>
            <a:ext cx="6746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ssthresh</a:t>
            </a:r>
          </a:p>
        </p:txBody>
      </p:sp>
      <p:sp>
        <p:nvSpPr>
          <p:cNvPr id="95260" name="Line 29"/>
          <p:cNvSpPr>
            <a:spLocks noChangeShapeType="1"/>
          </p:cNvSpPr>
          <p:nvPr/>
        </p:nvSpPr>
        <p:spPr bwMode="auto">
          <a:xfrm>
            <a:off x="6996113" y="3744913"/>
            <a:ext cx="0" cy="993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61" name="Rectangle 30"/>
          <p:cNvSpPr>
            <a:spLocks noChangeArrowheads="1"/>
          </p:cNvSpPr>
          <p:nvPr/>
        </p:nvSpPr>
        <p:spPr bwMode="auto">
          <a:xfrm>
            <a:off x="4333875" y="4784725"/>
            <a:ext cx="1041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congestion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avoidance</a:t>
            </a:r>
          </a:p>
        </p:txBody>
      </p:sp>
      <p:sp>
        <p:nvSpPr>
          <p:cNvPr id="95262" name="Rectangle 31"/>
          <p:cNvSpPr>
            <a:spLocks noChangeArrowheads="1"/>
          </p:cNvSpPr>
          <p:nvPr/>
        </p:nvSpPr>
        <p:spPr bwMode="auto">
          <a:xfrm>
            <a:off x="5624513" y="3003550"/>
            <a:ext cx="420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TD</a:t>
            </a:r>
          </a:p>
        </p:txBody>
      </p:sp>
      <p:sp>
        <p:nvSpPr>
          <p:cNvPr id="95263" name="Rectangle 32"/>
          <p:cNvSpPr>
            <a:spLocks noChangeArrowheads="1"/>
          </p:cNvSpPr>
          <p:nvPr/>
        </p:nvSpPr>
        <p:spPr bwMode="auto">
          <a:xfrm>
            <a:off x="5818188" y="4784725"/>
            <a:ext cx="1041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congestion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avoidance</a:t>
            </a:r>
          </a:p>
        </p:txBody>
      </p:sp>
      <p:sp>
        <p:nvSpPr>
          <p:cNvPr id="95264" name="Rectangle 33"/>
          <p:cNvSpPr>
            <a:spLocks noChangeArrowheads="1"/>
          </p:cNvSpPr>
          <p:nvPr/>
        </p:nvSpPr>
        <p:spPr bwMode="auto">
          <a:xfrm>
            <a:off x="6859588" y="4789488"/>
            <a:ext cx="5889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slow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start</a:t>
            </a:r>
          </a:p>
        </p:txBody>
      </p:sp>
      <p:sp>
        <p:nvSpPr>
          <p:cNvPr id="95265" name="Rectangle 34"/>
          <p:cNvSpPr>
            <a:spLocks noChangeArrowheads="1"/>
          </p:cNvSpPr>
          <p:nvPr/>
        </p:nvSpPr>
        <p:spPr bwMode="auto">
          <a:xfrm>
            <a:off x="7381875" y="4792663"/>
            <a:ext cx="1041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congestion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avoidance</a:t>
            </a:r>
          </a:p>
        </p:txBody>
      </p:sp>
      <p:sp>
        <p:nvSpPr>
          <p:cNvPr id="95266" name="Rectangle 35"/>
          <p:cNvSpPr>
            <a:spLocks noChangeArrowheads="1"/>
          </p:cNvSpPr>
          <p:nvPr/>
        </p:nvSpPr>
        <p:spPr bwMode="auto">
          <a:xfrm>
            <a:off x="2138363" y="2422525"/>
            <a:ext cx="420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TD</a:t>
            </a:r>
          </a:p>
        </p:txBody>
      </p:sp>
      <p:sp>
        <p:nvSpPr>
          <p:cNvPr id="95267" name="Line 38"/>
          <p:cNvSpPr>
            <a:spLocks noChangeShapeType="1"/>
          </p:cNvSpPr>
          <p:nvPr/>
        </p:nvSpPr>
        <p:spPr bwMode="auto">
          <a:xfrm flipV="1">
            <a:off x="1289050" y="4654550"/>
            <a:ext cx="292100" cy="90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68" name="Line 39"/>
          <p:cNvSpPr>
            <a:spLocks noChangeShapeType="1"/>
          </p:cNvSpPr>
          <p:nvPr/>
        </p:nvSpPr>
        <p:spPr bwMode="auto">
          <a:xfrm flipV="1">
            <a:off x="1590675" y="4479925"/>
            <a:ext cx="238125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69" name="Line 40"/>
          <p:cNvSpPr>
            <a:spLocks noChangeShapeType="1"/>
          </p:cNvSpPr>
          <p:nvPr/>
        </p:nvSpPr>
        <p:spPr bwMode="auto">
          <a:xfrm flipV="1">
            <a:off x="1847850" y="4105275"/>
            <a:ext cx="219075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70" name="Line 41"/>
          <p:cNvSpPr>
            <a:spLocks noChangeShapeType="1"/>
          </p:cNvSpPr>
          <p:nvPr/>
        </p:nvSpPr>
        <p:spPr bwMode="auto">
          <a:xfrm flipV="1">
            <a:off x="2066925" y="2774950"/>
            <a:ext cx="242888" cy="1312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8FE766-C72B-A643-AB70-7959B40326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8B519-DFB0-D54C-80E2-1AB8C9EFABEA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1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basic congestion control alg.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TCP/Reno congestion control</a:t>
            </a:r>
          </a:p>
          <a:p>
            <a:pPr lvl="2">
              <a:buClr>
                <a:srgbClr val="3333CC"/>
              </a:buClr>
              <a:buFont typeface="Arial" charset="0"/>
              <a:buChar char="•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design</a:t>
            </a:r>
          </a:p>
          <a:p>
            <a:pPr lvl="2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宋体" charset="-122"/>
              </a:rPr>
              <a:t>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34BDA3-0A27-F24D-97A6-9A4EC1880F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8B519-DFB0-D54C-80E2-1AB8C9EFABEA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672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Admin.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447088" cy="47815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Lab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3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due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today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By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email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to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the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TA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Midterm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e</a:t>
            </a:r>
            <a:r>
              <a:rPr lang="en-US" altLang="en-US" dirty="0">
                <a:ea typeface="ＭＳ Ｐゴシック" charset="-128"/>
              </a:rPr>
              <a:t>xam</a:t>
            </a:r>
            <a:r>
              <a:rPr lang="en-US" altLang="zh-CN" dirty="0">
                <a:ea typeface="ＭＳ Ｐゴシック" charset="-128"/>
              </a:rPr>
              <a:t>:</a:t>
            </a:r>
            <a:r>
              <a:rPr lang="en-US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2:30-4:10pm,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Nov.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10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66C5F3-06C0-FF40-BBD0-7135042AB5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804AF7-D57A-5549-BAC0-476DB3CE527E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Objective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To understand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/>
              <a:t>the throughput of TCP/Reno as a function of RTT (RTT), loss rate (p) and packet size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/>
              <a:t>the underlying queue dynamics</a:t>
            </a:r>
          </a:p>
          <a:p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We will analyze TCP/Reno under two different setups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FE7A61-8515-B846-8F32-0F4B524304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EDB5E-D4AF-A243-8F3E-F9F4C01DE2D6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 dirty="0">
                <a:solidFill>
                  <a:srgbClr val="3333CC"/>
                </a:solidFill>
              </a:rPr>
              <a:t>TCP/Reno Throughput Analysis</a:t>
            </a: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357188" y="1492250"/>
            <a:ext cx="8077200" cy="340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Given mean packet loss rate p, mean round-trip time RTT, packet size S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Consider only the congestion avoidance mode (long flows such as large files)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Assume no timeout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Assume mean window size is W</a:t>
            </a:r>
            <a:r>
              <a:rPr lang="en-US" altLang="en-US" baseline="-25000" dirty="0">
                <a:solidFill>
                  <a:srgbClr val="000000"/>
                </a:solidFill>
              </a:rPr>
              <a:t>m</a:t>
            </a:r>
            <a:r>
              <a:rPr lang="en-US" altLang="en-US" dirty="0">
                <a:solidFill>
                  <a:srgbClr val="000000"/>
                </a:solidFill>
              </a:rPr>
              <a:t> segments, each with S bytes sent in one RTT: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090738" y="5549900"/>
            <a:ext cx="4421187" cy="809625"/>
            <a:chOff x="1097" y="3564"/>
            <a:chExt cx="2785" cy="510"/>
          </a:xfrm>
        </p:grpSpPr>
        <p:sp>
          <p:nvSpPr>
            <p:cNvPr id="105477" name="Text Box 11"/>
            <p:cNvSpPr txBox="1">
              <a:spLocks noChangeArrowheads="1"/>
            </p:cNvSpPr>
            <p:nvPr/>
          </p:nvSpPr>
          <p:spPr bwMode="auto">
            <a:xfrm>
              <a:off x="1097" y="3671"/>
              <a:ext cx="112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Throughput =</a:t>
              </a:r>
              <a:endParaRPr lang="en-US" altLang="en-US" sz="10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05478" name="Text Box 12"/>
            <p:cNvSpPr txBox="1">
              <a:spLocks noChangeArrowheads="1"/>
            </p:cNvSpPr>
            <p:nvPr/>
          </p:nvSpPr>
          <p:spPr bwMode="auto">
            <a:xfrm>
              <a:off x="2268" y="3575"/>
              <a:ext cx="6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W</a:t>
              </a:r>
              <a:r>
                <a:rPr lang="en-US" altLang="en-US" sz="2000" baseline="-25000">
                  <a:solidFill>
                    <a:srgbClr val="000000"/>
                  </a:solidFill>
                </a:rPr>
                <a:t>m</a:t>
              </a:r>
              <a:r>
                <a:rPr lang="en-US" altLang="en-US" sz="2000">
                  <a:solidFill>
                    <a:srgbClr val="000000"/>
                  </a:solidFill>
                </a:rPr>
                <a:t> * S</a:t>
              </a:r>
              <a:r>
                <a:rPr lang="en-US" altLang="en-US" sz="1000">
                  <a:solidFill>
                    <a:srgbClr val="00000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05479" name="Text Box 13"/>
            <p:cNvSpPr txBox="1">
              <a:spLocks noChangeArrowheads="1"/>
            </p:cNvSpPr>
            <p:nvPr/>
          </p:nvSpPr>
          <p:spPr bwMode="auto">
            <a:xfrm>
              <a:off x="2333" y="3797"/>
              <a:ext cx="4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RTT</a:t>
              </a:r>
              <a:r>
                <a:rPr lang="en-US" altLang="en-US" sz="1000">
                  <a:solidFill>
                    <a:srgbClr val="00000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05480" name="Text Box 14"/>
            <p:cNvSpPr txBox="1">
              <a:spLocks noChangeArrowheads="1"/>
            </p:cNvSpPr>
            <p:nvPr/>
          </p:nvSpPr>
          <p:spPr bwMode="auto">
            <a:xfrm>
              <a:off x="2956" y="3695"/>
              <a:ext cx="8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bytes/sec</a:t>
              </a:r>
              <a:endParaRPr lang="en-US" altLang="en-US" sz="10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05481" name="Line 15"/>
            <p:cNvSpPr>
              <a:spLocks noChangeShapeType="1"/>
            </p:cNvSpPr>
            <p:nvPr/>
          </p:nvSpPr>
          <p:spPr bwMode="auto">
            <a:xfrm flipV="1">
              <a:off x="2262" y="3804"/>
              <a:ext cx="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82" name="Rectangle 16"/>
            <p:cNvSpPr>
              <a:spLocks noChangeArrowheads="1"/>
            </p:cNvSpPr>
            <p:nvPr/>
          </p:nvSpPr>
          <p:spPr bwMode="auto">
            <a:xfrm>
              <a:off x="1104" y="3564"/>
              <a:ext cx="2778" cy="51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58AF1F-6FF5-614B-923D-ADD2188FB9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8B519-DFB0-D54C-80E2-1AB8C9EFABEA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1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Font typeface="Wingdings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basic congestion control alg.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TCP/Reno congestion control</a:t>
            </a:r>
          </a:p>
          <a:p>
            <a:pPr lvl="2">
              <a:buClr>
                <a:srgbClr val="3333CC"/>
              </a:buClr>
              <a:buFont typeface="Arial" charset="0"/>
              <a:buChar char="•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design</a:t>
            </a:r>
          </a:p>
          <a:p>
            <a:pPr lvl="2">
              <a:buClr>
                <a:srgbClr val="3333CC"/>
              </a:buClr>
              <a:buFont typeface="Arial" charset="0"/>
              <a:buChar char="•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analysis</a:t>
            </a:r>
          </a:p>
          <a:p>
            <a:pPr lvl="3">
              <a:buClr>
                <a:srgbClr val="3333CC"/>
              </a:buClr>
              <a:buFont typeface="Arial" charset="0"/>
              <a:buChar char="•"/>
            </a:pPr>
            <a:r>
              <a:rPr lang="en-US" altLang="en-US" dirty="0">
                <a:solidFill>
                  <a:srgbClr val="C00000"/>
                </a:solidFill>
              </a:rPr>
              <a:t>small fish in a big pond</a:t>
            </a:r>
          </a:p>
          <a:p>
            <a:pPr lvl="4">
              <a:buClr>
                <a:srgbClr val="3333CC"/>
              </a:buClr>
              <a:buFont typeface="Arial" charset="0"/>
              <a:buChar char="•"/>
            </a:pPr>
            <a:r>
              <a:rPr lang="en-US" altLang="en-US" dirty="0">
                <a:solidFill>
                  <a:srgbClr val="C00000"/>
                </a:solidFill>
              </a:rPr>
              <a:t>loss rate given from the environment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C25B83-FD24-9E43-A979-6E23D1BEC9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8B519-DFB0-D54C-80E2-1AB8C9EFABEA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089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333375" y="121938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u="sng" dirty="0">
                <a:solidFill>
                  <a:srgbClr val="3333CC"/>
                </a:solidFill>
              </a:rPr>
              <a:t>TCP/Reno Throughput Modeling</a:t>
            </a:r>
            <a:r>
              <a:rPr lang="zh-CN" altLang="en-US" sz="3600" u="sng" dirty="0">
                <a:solidFill>
                  <a:srgbClr val="3333CC"/>
                </a:solidFill>
              </a:rPr>
              <a:t> </a:t>
            </a:r>
            <a:r>
              <a:rPr lang="en-US" altLang="en-US" sz="3600" dirty="0">
                <a:solidFill>
                  <a:srgbClr val="3333CC"/>
                </a:solidFill>
              </a:rPr>
              <a:t>(</a:t>
            </a:r>
            <a:r>
              <a:rPr lang="en-US" altLang="en-US" sz="3600" dirty="0">
                <a:solidFill>
                  <a:srgbClr val="C00000"/>
                </a:solidFill>
              </a:rPr>
              <a:t>Fixed, Given</a:t>
            </a:r>
            <a:r>
              <a:rPr lang="en-US" altLang="en-US" sz="3600" dirty="0">
                <a:solidFill>
                  <a:srgbClr val="3333CC"/>
                </a:solidFill>
              </a:rPr>
              <a:t> Loss Rate)</a:t>
            </a:r>
            <a:endParaRPr lang="en-US" altLang="en-US" sz="3600" u="sng" dirty="0">
              <a:solidFill>
                <a:srgbClr val="3333CC"/>
              </a:solidFill>
            </a:endParaRP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334963" y="1314450"/>
            <a:ext cx="8077200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</a:pPr>
            <a:endParaRPr lang="en-US" altLang="en-US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</a:pPr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113668" name="Object 2"/>
          <p:cNvGraphicFramePr>
            <a:graphicFrameLocks noChangeAspect="1"/>
          </p:cNvGraphicFramePr>
          <p:nvPr/>
        </p:nvGraphicFramePr>
        <p:xfrm>
          <a:off x="1673225" y="1831975"/>
          <a:ext cx="489585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03" name="Equation" r:id="rId4" imgW="2286000" imgH="482600" progId="Equation.3">
                  <p:embed/>
                </p:oleObj>
              </mc:Choice>
              <mc:Fallback>
                <p:oleObj name="Equation" r:id="rId4" imgW="2286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1831975"/>
                        <a:ext cx="489585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3"/>
          <p:cNvGraphicFramePr>
            <a:graphicFrameLocks noChangeAspect="1"/>
          </p:cNvGraphicFramePr>
          <p:nvPr/>
        </p:nvGraphicFramePr>
        <p:xfrm>
          <a:off x="1674813" y="3227388"/>
          <a:ext cx="533558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04" name="Equation" r:id="rId6" imgW="2273300" imgH="228600" progId="Equation.3">
                  <p:embed/>
                </p:oleObj>
              </mc:Choice>
              <mc:Fallback>
                <p:oleObj name="Equation" r:id="rId6" imgW="2273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3227388"/>
                        <a:ext cx="533558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927100" y="3817938"/>
            <a:ext cx="6907213" cy="744537"/>
            <a:chOff x="927100" y="3817938"/>
            <a:chExt cx="6907213" cy="744537"/>
          </a:xfrm>
        </p:grpSpPr>
        <p:sp>
          <p:nvSpPr>
            <p:cNvPr id="113670" name="Rectangle 6"/>
            <p:cNvSpPr>
              <a:spLocks noChangeArrowheads="1"/>
            </p:cNvSpPr>
            <p:nvPr/>
          </p:nvSpPr>
          <p:spPr bwMode="auto">
            <a:xfrm>
              <a:off x="927100" y="3937000"/>
              <a:ext cx="5270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=&gt;</a:t>
              </a:r>
            </a:p>
          </p:txBody>
        </p:sp>
        <p:graphicFrame>
          <p:nvGraphicFramePr>
            <p:cNvPr id="113671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4635081"/>
                </p:ext>
              </p:extLst>
            </p:nvPr>
          </p:nvGraphicFramePr>
          <p:xfrm>
            <a:off x="1662113" y="3817938"/>
            <a:ext cx="6172200" cy="744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105" name="Equation" r:id="rId8" imgW="2628900" imgH="317500" progId="Equation.3">
                    <p:embed/>
                  </p:oleObj>
                </mc:Choice>
                <mc:Fallback>
                  <p:oleObj name="Equation" r:id="rId8" imgW="2628900" imgH="317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2113" y="3817938"/>
                          <a:ext cx="6172200" cy="744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925513" y="4972050"/>
            <a:ext cx="6045200" cy="625475"/>
            <a:chOff x="925513" y="4972050"/>
            <a:chExt cx="6045200" cy="625475"/>
          </a:xfrm>
        </p:grpSpPr>
        <p:graphicFrame>
          <p:nvGraphicFramePr>
            <p:cNvPr id="113672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6365763"/>
                </p:ext>
              </p:extLst>
            </p:nvPr>
          </p:nvGraphicFramePr>
          <p:xfrm>
            <a:off x="1692275" y="4972050"/>
            <a:ext cx="5278438" cy="625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106" name="Equation" r:id="rId10" imgW="2247900" imgH="266700" progId="Equation.3">
                    <p:embed/>
                  </p:oleObj>
                </mc:Choice>
                <mc:Fallback>
                  <p:oleObj name="Equation" r:id="rId10" imgW="2247900" imgH="266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2275" y="4972050"/>
                          <a:ext cx="5278438" cy="625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673" name="Rectangle 9"/>
            <p:cNvSpPr>
              <a:spLocks noChangeArrowheads="1"/>
            </p:cNvSpPr>
            <p:nvPr/>
          </p:nvSpPr>
          <p:spPr bwMode="auto">
            <a:xfrm>
              <a:off x="925513" y="5008563"/>
              <a:ext cx="5270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=&gt;</a:t>
              </a:r>
            </a:p>
          </p:txBody>
        </p:sp>
      </p:grpSp>
      <p:sp>
        <p:nvSpPr>
          <p:cNvPr id="4" name="Frame 3"/>
          <p:cNvSpPr/>
          <p:nvPr/>
        </p:nvSpPr>
        <p:spPr bwMode="auto">
          <a:xfrm>
            <a:off x="1529593" y="4797287"/>
            <a:ext cx="5666339" cy="954157"/>
          </a:xfrm>
          <a:prstGeom prst="fram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9038" y="6032122"/>
            <a:ext cx="68694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This is called the TCP throughput </a:t>
            </a:r>
            <a:r>
              <a:rPr lang="en-US" dirty="0" err="1"/>
              <a:t>sqrt</a:t>
            </a:r>
            <a:r>
              <a:rPr lang="en-US" dirty="0"/>
              <a:t> of loss rate law.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21A08-B151-5A45-95AA-C93CDD3C7E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8B519-DFB0-D54C-80E2-1AB8C9EFABEA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121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228600"/>
            <a:ext cx="8313717" cy="1143000"/>
          </a:xfrm>
        </p:spPr>
        <p:txBody>
          <a:bodyPr/>
          <a:lstStyle/>
          <a:p>
            <a:r>
              <a:rPr lang="en-US"/>
              <a:t>Exercise: Application </a:t>
            </a:r>
            <a:r>
              <a:rPr lang="en-US" dirty="0"/>
              <a:t>of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50101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State of art network link can reach 100 </a:t>
            </a:r>
            <a:r>
              <a:rPr lang="en-US" dirty="0" err="1"/>
              <a:t>Gbps</a:t>
            </a:r>
            <a:r>
              <a:rPr lang="en-US" dirty="0"/>
              <a:t>. Assume packet size 1250 bytes, RTT 100 </a:t>
            </a:r>
            <a:r>
              <a:rPr lang="en-US" dirty="0" err="1"/>
              <a:t>ms</a:t>
            </a:r>
            <a:r>
              <a:rPr lang="en-US" dirty="0"/>
              <a:t>, what is the highest packet loss rate to still reach 100 </a:t>
            </a:r>
            <a:r>
              <a:rPr lang="en-US" dirty="0" err="1"/>
              <a:t>Gbps</a:t>
            </a:r>
            <a:r>
              <a:rPr lang="en-US" dirty="0"/>
              <a:t>?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5175" y="6034088"/>
            <a:ext cx="28360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dirty="0" err="1">
                <a:latin typeface="Comic Sans MS" charset="0"/>
                <a:ea typeface="宋体" charset="-122"/>
              </a:rPr>
              <a:t>tcp-reno-tput.xlsx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940FD-DF7E-0542-90FC-E85307965A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EDB5E-D4AF-A243-8F3E-F9F4C01DE2D6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54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1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Font typeface="Wingdings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basic congestion control alg.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TCP/Reno congestion control</a:t>
            </a:r>
          </a:p>
          <a:p>
            <a:pPr lvl="2">
              <a:buClr>
                <a:srgbClr val="3333CC"/>
              </a:buClr>
              <a:buFont typeface="Arial" charset="0"/>
              <a:buChar char="•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design</a:t>
            </a:r>
          </a:p>
          <a:p>
            <a:pPr lvl="2">
              <a:buClr>
                <a:srgbClr val="3333CC"/>
              </a:buClr>
              <a:buFont typeface="Arial" charset="0"/>
              <a:buChar char="•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analysis</a:t>
            </a:r>
          </a:p>
          <a:p>
            <a:pPr lvl="3">
              <a:buClr>
                <a:srgbClr val="3333CC"/>
              </a:buClr>
              <a:buFont typeface="Arial" charset="0"/>
              <a:buChar char="•"/>
            </a:pPr>
            <a:r>
              <a:rPr lang="en-US" altLang="en-US" dirty="0"/>
              <a:t>small fish in a big pond</a:t>
            </a:r>
          </a:p>
          <a:p>
            <a:pPr lvl="3">
              <a:buClr>
                <a:srgbClr val="3333CC"/>
              </a:buClr>
              <a:buFont typeface="Arial" charset="0"/>
              <a:buChar char="•"/>
            </a:pPr>
            <a:r>
              <a:rPr lang="en-US" altLang="en-US" dirty="0">
                <a:solidFill>
                  <a:srgbClr val="C00000"/>
                </a:solidFill>
              </a:rPr>
              <a:t>big fish in small pond</a:t>
            </a:r>
          </a:p>
          <a:p>
            <a:pPr lvl="4">
              <a:buClr>
                <a:srgbClr val="3333CC"/>
              </a:buClr>
              <a:buFont typeface="Arial" charset="0"/>
              <a:buChar char="•"/>
            </a:pPr>
            <a:r>
              <a:rPr lang="en-US" altLang="en-US" dirty="0"/>
              <a:t>growth causes losses</a:t>
            </a:r>
          </a:p>
          <a:p>
            <a:pPr lvl="4">
              <a:buClr>
                <a:srgbClr val="3333CC"/>
              </a:buClr>
              <a:buFont typeface="Arial" charset="0"/>
              <a:buChar char="•"/>
            </a:pPr>
            <a:endParaRPr lang="en-US" altLang="zh-CN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92268A-2516-E74F-A790-8BF816C60B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8B519-DFB0-D54C-80E2-1AB8C9EFABEA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538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>
                <a:solidFill>
                  <a:srgbClr val="3333CC"/>
                </a:solidFill>
              </a:rPr>
              <a:t>TCP/Reno</a:t>
            </a:r>
            <a:r>
              <a:rPr lang="en-US" altLang="zh-CN" u="sng">
                <a:solidFill>
                  <a:srgbClr val="3333CC"/>
                </a:solidFill>
                <a:ea typeface="宋体" charset="-122"/>
              </a:rPr>
              <a:t> </a:t>
            </a:r>
            <a:r>
              <a:rPr lang="en-US" altLang="en-US" u="sng">
                <a:solidFill>
                  <a:srgbClr val="3333CC"/>
                </a:solidFill>
              </a:rPr>
              <a:t>Throughput Modeling</a:t>
            </a:r>
            <a:r>
              <a:rPr lang="en-US" altLang="zh-CN" u="sng">
                <a:solidFill>
                  <a:srgbClr val="3333CC"/>
                </a:solidFill>
                <a:ea typeface="宋体" charset="-122"/>
              </a:rPr>
              <a:t>: </a:t>
            </a:r>
            <a:br>
              <a:rPr lang="en-US" altLang="zh-CN" u="sng">
                <a:solidFill>
                  <a:srgbClr val="3333CC"/>
                </a:solidFill>
                <a:ea typeface="宋体" charset="-122"/>
              </a:rPr>
            </a:br>
            <a:r>
              <a:rPr lang="en-US" altLang="zh-CN" u="sng">
                <a:solidFill>
                  <a:srgbClr val="3333CC"/>
                </a:solidFill>
                <a:ea typeface="宋体" charset="-122"/>
              </a:rPr>
              <a:t>Relating W with Loss Rate p</a:t>
            </a:r>
            <a:endParaRPr lang="en-US" altLang="en-US" u="sng">
              <a:solidFill>
                <a:srgbClr val="3333CC"/>
              </a:solidFill>
            </a:endParaRPr>
          </a:p>
        </p:txBody>
      </p:sp>
      <p:sp>
        <p:nvSpPr>
          <p:cNvPr id="109572" name="Line 4"/>
          <p:cNvSpPr>
            <a:spLocks noChangeShapeType="1"/>
          </p:cNvSpPr>
          <p:nvPr/>
        </p:nvSpPr>
        <p:spPr bwMode="auto">
          <a:xfrm>
            <a:off x="1295400" y="1663256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3" name="Line 5"/>
          <p:cNvSpPr>
            <a:spLocks noChangeShapeType="1"/>
          </p:cNvSpPr>
          <p:nvPr/>
        </p:nvSpPr>
        <p:spPr bwMode="auto">
          <a:xfrm>
            <a:off x="1295400" y="3949256"/>
            <a:ext cx="708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8394700" y="3793681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Time</a:t>
            </a:r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441325" y="1587056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cwnd</a:t>
            </a:r>
          </a:p>
        </p:txBody>
      </p:sp>
      <p:sp>
        <p:nvSpPr>
          <p:cNvPr id="109576" name="Line 8"/>
          <p:cNvSpPr>
            <a:spLocks noChangeShapeType="1"/>
          </p:cNvSpPr>
          <p:nvPr/>
        </p:nvSpPr>
        <p:spPr bwMode="auto">
          <a:xfrm flipV="1">
            <a:off x="1489075" y="2577656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7" name="Line 9"/>
          <p:cNvSpPr>
            <a:spLocks noChangeShapeType="1"/>
          </p:cNvSpPr>
          <p:nvPr/>
        </p:nvSpPr>
        <p:spPr bwMode="auto">
          <a:xfrm>
            <a:off x="2643188" y="2588768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8" name="Rectangle 10"/>
          <p:cNvSpPr>
            <a:spLocks noChangeArrowheads="1"/>
          </p:cNvSpPr>
          <p:nvPr/>
        </p:nvSpPr>
        <p:spPr bwMode="auto">
          <a:xfrm>
            <a:off x="1617663" y="3995293"/>
            <a:ext cx="1041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congestion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avoidance</a:t>
            </a:r>
          </a:p>
        </p:txBody>
      </p:sp>
      <p:sp>
        <p:nvSpPr>
          <p:cNvPr id="109579" name="Line 11"/>
          <p:cNvSpPr>
            <a:spLocks noChangeShapeType="1"/>
          </p:cNvSpPr>
          <p:nvPr/>
        </p:nvSpPr>
        <p:spPr bwMode="auto">
          <a:xfrm flipV="1">
            <a:off x="2247900" y="3265043"/>
            <a:ext cx="374650" cy="1111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80" name="Rectangle 12"/>
          <p:cNvSpPr>
            <a:spLocks noChangeArrowheads="1"/>
          </p:cNvSpPr>
          <p:nvPr/>
        </p:nvSpPr>
        <p:spPr bwMode="auto">
          <a:xfrm>
            <a:off x="2466975" y="2199831"/>
            <a:ext cx="420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TD</a:t>
            </a:r>
          </a:p>
        </p:txBody>
      </p:sp>
      <p:sp>
        <p:nvSpPr>
          <p:cNvPr id="109581" name="Text Box 13"/>
          <p:cNvSpPr txBox="1">
            <a:spLocks noChangeArrowheads="1"/>
          </p:cNvSpPr>
          <p:nvPr/>
        </p:nvSpPr>
        <p:spPr bwMode="auto">
          <a:xfrm>
            <a:off x="2032000" y="3007868"/>
            <a:ext cx="674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ssthresh</a:t>
            </a:r>
          </a:p>
        </p:txBody>
      </p:sp>
      <p:sp>
        <p:nvSpPr>
          <p:cNvPr id="109582" name="Line 14"/>
          <p:cNvSpPr>
            <a:spLocks noChangeShapeType="1"/>
          </p:cNvSpPr>
          <p:nvPr/>
        </p:nvSpPr>
        <p:spPr bwMode="auto">
          <a:xfrm flipV="1">
            <a:off x="2657475" y="2591943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3" name="Line 15"/>
          <p:cNvSpPr>
            <a:spLocks noChangeShapeType="1"/>
          </p:cNvSpPr>
          <p:nvPr/>
        </p:nvSpPr>
        <p:spPr bwMode="auto">
          <a:xfrm>
            <a:off x="3800475" y="2604643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4" name="Line 16"/>
          <p:cNvSpPr>
            <a:spLocks noChangeShapeType="1"/>
          </p:cNvSpPr>
          <p:nvPr/>
        </p:nvSpPr>
        <p:spPr bwMode="auto">
          <a:xfrm flipV="1">
            <a:off x="3816350" y="2569718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5" name="Line 17"/>
          <p:cNvSpPr>
            <a:spLocks noChangeShapeType="1"/>
          </p:cNvSpPr>
          <p:nvPr/>
        </p:nvSpPr>
        <p:spPr bwMode="auto">
          <a:xfrm>
            <a:off x="4962525" y="2585593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2" name="Text Box 18"/>
          <p:cNvSpPr txBox="1">
            <a:spLocks noChangeArrowheads="1"/>
          </p:cNvSpPr>
          <p:nvPr/>
        </p:nvSpPr>
        <p:spPr bwMode="auto">
          <a:xfrm>
            <a:off x="625475" y="4689031"/>
            <a:ext cx="73869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Total packets sent per cycle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 = (W/2 + W)/2 * W/2 =</a:t>
            </a:r>
            <a:r>
              <a:rPr lang="en-US" altLang="en-US" sz="2000" dirty="0">
                <a:solidFill>
                  <a:srgbClr val="000000"/>
                </a:solidFill>
              </a:rPr>
              <a:t> 3W</a:t>
            </a:r>
            <a:r>
              <a:rPr lang="en-US" altLang="en-US" sz="2000" baseline="30000" dirty="0">
                <a:solidFill>
                  <a:srgbClr val="000000"/>
                </a:solidFill>
              </a:rPr>
              <a:t>2</a:t>
            </a:r>
            <a:r>
              <a:rPr lang="en-US" altLang="en-US" sz="2000" dirty="0">
                <a:solidFill>
                  <a:srgbClr val="000000"/>
                </a:solidFill>
              </a:rPr>
              <a:t>/8</a:t>
            </a:r>
          </a:p>
        </p:txBody>
      </p:sp>
      <p:sp>
        <p:nvSpPr>
          <p:cNvPr id="109588" name="Line 20"/>
          <p:cNvSpPr>
            <a:spLocks noChangeShapeType="1"/>
          </p:cNvSpPr>
          <p:nvPr/>
        </p:nvSpPr>
        <p:spPr bwMode="auto">
          <a:xfrm flipV="1">
            <a:off x="4968875" y="2576068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5" name="Text Box 21"/>
          <p:cNvSpPr txBox="1">
            <a:spLocks noChangeArrowheads="1"/>
          </p:cNvSpPr>
          <p:nvPr/>
        </p:nvSpPr>
        <p:spPr bwMode="auto">
          <a:xfrm>
            <a:off x="3203575" y="3392043"/>
            <a:ext cx="679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W/2</a:t>
            </a:r>
          </a:p>
        </p:txBody>
      </p:sp>
      <p:sp>
        <p:nvSpPr>
          <p:cNvPr id="354326" name="Text Box 22"/>
          <p:cNvSpPr txBox="1">
            <a:spLocks noChangeArrowheads="1"/>
          </p:cNvSpPr>
          <p:nvPr/>
        </p:nvSpPr>
        <p:spPr bwMode="auto">
          <a:xfrm>
            <a:off x="4819650" y="2158556"/>
            <a:ext cx="422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09591" name="Freeform 24"/>
          <p:cNvSpPr>
            <a:spLocks/>
          </p:cNvSpPr>
          <p:nvPr/>
        </p:nvSpPr>
        <p:spPr bwMode="auto">
          <a:xfrm>
            <a:off x="3800475" y="2577656"/>
            <a:ext cx="1157288" cy="1376362"/>
          </a:xfrm>
          <a:custGeom>
            <a:avLst/>
            <a:gdLst>
              <a:gd name="T0" fmla="*/ 0 w 729"/>
              <a:gd name="T1" fmla="*/ 2147483646 h 867"/>
              <a:gd name="T2" fmla="*/ 0 w 729"/>
              <a:gd name="T3" fmla="*/ 2147483646 h 867"/>
              <a:gd name="T4" fmla="*/ 2147483646 w 729"/>
              <a:gd name="T5" fmla="*/ 2147483646 h 867"/>
              <a:gd name="T6" fmla="*/ 2147483646 w 729"/>
              <a:gd name="T7" fmla="*/ 0 h 867"/>
              <a:gd name="T8" fmla="*/ 0 w 729"/>
              <a:gd name="T9" fmla="*/ 2147483646 h 8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9"/>
              <a:gd name="T16" fmla="*/ 0 h 867"/>
              <a:gd name="T17" fmla="*/ 729 w 729"/>
              <a:gd name="T18" fmla="*/ 867 h 8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9" h="867">
                <a:moveTo>
                  <a:pt x="0" y="437"/>
                </a:moveTo>
                <a:lnTo>
                  <a:pt x="0" y="867"/>
                </a:lnTo>
                <a:lnTo>
                  <a:pt x="729" y="867"/>
                </a:lnTo>
                <a:lnTo>
                  <a:pt x="729" y="0"/>
                </a:lnTo>
                <a:lnTo>
                  <a:pt x="0" y="437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678238" y="1826768"/>
            <a:ext cx="1341437" cy="958850"/>
            <a:chOff x="2317" y="1504"/>
            <a:chExt cx="845" cy="604"/>
          </a:xfrm>
        </p:grpSpPr>
        <p:graphicFrame>
          <p:nvGraphicFramePr>
            <p:cNvPr id="109599" name="Object 5"/>
            <p:cNvGraphicFramePr>
              <a:graphicFrameLocks noChangeAspect="1"/>
            </p:cNvGraphicFramePr>
            <p:nvPr/>
          </p:nvGraphicFramePr>
          <p:xfrm>
            <a:off x="2317" y="1504"/>
            <a:ext cx="845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063" name="Equation" r:id="rId4" imgW="685800" imgH="254000" progId="Equation.3">
                    <p:embed/>
                  </p:oleObj>
                </mc:Choice>
                <mc:Fallback>
                  <p:oleObj name="Equation" r:id="rId4" imgW="685800" imgH="2540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7" y="1504"/>
                          <a:ext cx="845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600" name="Line 25"/>
            <p:cNvSpPr>
              <a:spLocks noChangeShapeType="1"/>
            </p:cNvSpPr>
            <p:nvPr/>
          </p:nvSpPr>
          <p:spPr bwMode="auto">
            <a:xfrm flipH="1">
              <a:off x="2797" y="1824"/>
              <a:ext cx="27" cy="2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9594" name="Line 27"/>
          <p:cNvSpPr>
            <a:spLocks noChangeShapeType="1"/>
          </p:cNvSpPr>
          <p:nvPr/>
        </p:nvSpPr>
        <p:spPr bwMode="auto">
          <a:xfrm flipV="1">
            <a:off x="1279525" y="2966593"/>
            <a:ext cx="633412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5433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421937"/>
              </p:ext>
            </p:extLst>
          </p:nvPr>
        </p:nvGraphicFramePr>
        <p:xfrm>
          <a:off x="3883025" y="6058598"/>
          <a:ext cx="47434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64" name="Equation" r:id="rId6" imgW="2019300" imgH="266700" progId="Equation.3">
                  <p:embed/>
                </p:oleObj>
              </mc:Choice>
              <mc:Fallback>
                <p:oleObj name="Equation" r:id="rId6" imgW="2019300" imgH="266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025" y="6058598"/>
                        <a:ext cx="474345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6994525" y="2064893"/>
            <a:ext cx="1068388" cy="911225"/>
            <a:chOff x="6994525" y="2625725"/>
            <a:chExt cx="1068388" cy="911225"/>
          </a:xfrm>
        </p:grpSpPr>
        <p:graphicFrame>
          <p:nvGraphicFramePr>
            <p:cNvPr id="109597" name="Object 4"/>
            <p:cNvGraphicFramePr>
              <a:graphicFrameLocks noChangeAspect="1"/>
            </p:cNvGraphicFramePr>
            <p:nvPr/>
          </p:nvGraphicFramePr>
          <p:xfrm>
            <a:off x="6994525" y="2625725"/>
            <a:ext cx="1068388" cy="446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065" name="Equation" r:id="rId8" imgW="545863" imgH="228501" progId="Equation.3">
                    <p:embed/>
                  </p:oleObj>
                </mc:Choice>
                <mc:Fallback>
                  <p:oleObj name="Equation" r:id="rId8" imgW="545863" imgH="228501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94525" y="2625725"/>
                          <a:ext cx="1068388" cy="446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598" name="Line 34"/>
            <p:cNvSpPr>
              <a:spLocks noChangeShapeType="1"/>
            </p:cNvSpPr>
            <p:nvPr/>
          </p:nvSpPr>
          <p:spPr bwMode="auto">
            <a:xfrm flipH="1">
              <a:off x="7240588" y="3087688"/>
              <a:ext cx="74612" cy="449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626877" y="5065299"/>
            <a:ext cx="3278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Assume one loss per cycle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3883025" y="5068079"/>
            <a:ext cx="32656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=&gt; p = 1/(</a:t>
            </a:r>
            <a:r>
              <a:rPr lang="en-US" altLang="en-US" sz="1800" dirty="0">
                <a:solidFill>
                  <a:srgbClr val="000000"/>
                </a:solidFill>
              </a:rPr>
              <a:t>3W</a:t>
            </a:r>
            <a:r>
              <a:rPr lang="en-US" altLang="en-US" sz="2000" baseline="30000" dirty="0">
                <a:solidFill>
                  <a:srgbClr val="000000"/>
                </a:solidFill>
              </a:rPr>
              <a:t>2</a:t>
            </a:r>
            <a:r>
              <a:rPr lang="en-US" altLang="en-US" sz="1800" dirty="0">
                <a:solidFill>
                  <a:srgbClr val="000000"/>
                </a:solidFill>
              </a:rPr>
              <a:t>/8) = 8/(3W</a:t>
            </a:r>
            <a:r>
              <a:rPr lang="en-US" altLang="en-US" sz="2000" baseline="30000" dirty="0">
                <a:solidFill>
                  <a:srgbClr val="000000"/>
                </a:solidFill>
              </a:rPr>
              <a:t>2</a:t>
            </a:r>
            <a:r>
              <a:rPr lang="en-US" altLang="en-US" sz="2000" dirty="0">
                <a:solidFill>
                  <a:srgbClr val="000000"/>
                </a:solidFill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36125" y="5569355"/>
            <a:ext cx="2032173" cy="478584"/>
            <a:chOff x="3836125" y="5569355"/>
            <a:chExt cx="2032173" cy="478584"/>
          </a:xfrm>
        </p:grpSpPr>
        <p:graphicFrame>
          <p:nvGraphicFramePr>
            <p:cNvPr id="354330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085792"/>
                </p:ext>
              </p:extLst>
            </p:nvPr>
          </p:nvGraphicFramePr>
          <p:xfrm>
            <a:off x="4439548" y="5571689"/>
            <a:ext cx="1428750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066" name="Equation" r:id="rId10" imgW="876300" imgH="292100" progId="Equation.3">
                    <p:embed/>
                  </p:oleObj>
                </mc:Choice>
                <mc:Fallback>
                  <p:oleObj name="Equation" r:id="rId10" imgW="876300" imgH="2921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9548" y="5571689"/>
                          <a:ext cx="1428750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3"/>
            <p:cNvSpPr/>
            <p:nvPr/>
          </p:nvSpPr>
          <p:spPr>
            <a:xfrm>
              <a:off x="3836125" y="5569355"/>
              <a:ext cx="53091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=&gt;</a:t>
              </a:r>
              <a:endParaRPr lang="en-US"/>
            </a:p>
          </p:txBody>
        </p:sp>
      </p:grpSp>
      <p:sp>
        <p:nvSpPr>
          <p:cNvPr id="38" name="Frame 37"/>
          <p:cNvSpPr/>
          <p:nvPr/>
        </p:nvSpPr>
        <p:spPr bwMode="auto">
          <a:xfrm>
            <a:off x="7641430" y="5855419"/>
            <a:ext cx="1084057" cy="954157"/>
          </a:xfrm>
          <a:prstGeom prst="fram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D07D3-68FA-2B47-A641-FAD84E6BB9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8B519-DFB0-D54C-80E2-1AB8C9EFABEA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22" grpId="0"/>
      <p:bldP spid="354325" grpId="0"/>
      <p:bldP spid="354326" grpId="0"/>
      <p:bldP spid="34" grpId="0"/>
      <p:bldP spid="35" grpId="0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6078"/>
            <a:ext cx="8020050" cy="1143000"/>
          </a:xfrm>
        </p:spPr>
        <p:txBody>
          <a:bodyPr/>
          <a:lstStyle/>
          <a:p>
            <a:r>
              <a:rPr lang="en-US" altLang="en-US" sz="3200" dirty="0"/>
              <a:t>A Puzzle: </a:t>
            </a:r>
            <a:r>
              <a:rPr lang="en-US" altLang="en-US" sz="3200" dirty="0" err="1"/>
              <a:t>cwnd</a:t>
            </a:r>
            <a:r>
              <a:rPr lang="en-US" altLang="en-US" sz="3200" dirty="0"/>
              <a:t> and Rate </a:t>
            </a:r>
            <a:br>
              <a:rPr lang="en-US" altLang="en-US" sz="3200" dirty="0"/>
            </a:br>
            <a:r>
              <a:rPr lang="en-US" altLang="en-US" sz="3200" dirty="0"/>
              <a:t>of a TCP Session</a:t>
            </a:r>
          </a:p>
        </p:txBody>
      </p:sp>
      <p:pic>
        <p:nvPicPr>
          <p:cNvPr id="9728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5413" y="1541463"/>
            <a:ext cx="6442075" cy="3813175"/>
          </a:xfrm>
        </p:spPr>
      </p:pic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438150" y="5524500"/>
            <a:ext cx="81153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charset="0"/>
              </a:rPr>
              <a:t>Question: although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charset="0"/>
              </a:rPr>
              <a:t>cwnd</a:t>
            </a:r>
            <a:r>
              <a:rPr lang="en-US" altLang="en-US" sz="2400" dirty="0">
                <a:solidFill>
                  <a:srgbClr val="000000"/>
                </a:solidFill>
                <a:latin typeface="Times New Roman" charset="0"/>
              </a:rPr>
              <a:t> fluctuates widely (i.e., cut to half), why can the sending rate stay relatively smooth?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28A22-05B3-5643-A2D4-6DAD634062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EDB5E-D4AF-A243-8F3E-F9F4C01DE2D6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334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4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>
                <a:solidFill>
                  <a:srgbClr val="3333CC"/>
                </a:solidFill>
              </a:rPr>
              <a:t>TCP/Reno</a:t>
            </a:r>
            <a:r>
              <a:rPr lang="en-US" altLang="zh-CN" u="sng">
                <a:solidFill>
                  <a:srgbClr val="3333CC"/>
                </a:solidFill>
                <a:ea typeface="宋体" charset="-122"/>
              </a:rPr>
              <a:t> Queueing Dynamics</a:t>
            </a:r>
            <a:endParaRPr lang="en-US" altLang="en-US" u="sng">
              <a:solidFill>
                <a:srgbClr val="3333CC"/>
              </a:solidFill>
            </a:endParaRPr>
          </a:p>
        </p:txBody>
      </p:sp>
      <p:sp>
        <p:nvSpPr>
          <p:cNvPr id="99332" name="Line 6"/>
          <p:cNvSpPr>
            <a:spLocks noChangeShapeType="1"/>
          </p:cNvSpPr>
          <p:nvPr/>
        </p:nvSpPr>
        <p:spPr bwMode="auto">
          <a:xfrm>
            <a:off x="1069975" y="1600199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3" name="Line 7"/>
          <p:cNvSpPr>
            <a:spLocks noChangeShapeType="1"/>
          </p:cNvSpPr>
          <p:nvPr/>
        </p:nvSpPr>
        <p:spPr bwMode="auto">
          <a:xfrm>
            <a:off x="1084263" y="3900487"/>
            <a:ext cx="72977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Rectangle 8"/>
          <p:cNvSpPr>
            <a:spLocks noChangeArrowheads="1"/>
          </p:cNvSpPr>
          <p:nvPr/>
        </p:nvSpPr>
        <p:spPr bwMode="auto">
          <a:xfrm>
            <a:off x="8394700" y="3744912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Time</a:t>
            </a:r>
          </a:p>
        </p:txBody>
      </p:sp>
      <p:sp>
        <p:nvSpPr>
          <p:cNvPr id="99335" name="Rectangle 9"/>
          <p:cNvSpPr>
            <a:spLocks noChangeArrowheads="1"/>
          </p:cNvSpPr>
          <p:nvPr/>
        </p:nvSpPr>
        <p:spPr bwMode="auto">
          <a:xfrm>
            <a:off x="441325" y="1538287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cwnd</a:t>
            </a:r>
          </a:p>
        </p:txBody>
      </p:sp>
      <p:sp>
        <p:nvSpPr>
          <p:cNvPr id="99336" name="Line 10"/>
          <p:cNvSpPr>
            <a:spLocks noChangeShapeType="1"/>
          </p:cNvSpPr>
          <p:nvPr/>
        </p:nvSpPr>
        <p:spPr bwMode="auto">
          <a:xfrm flipV="1">
            <a:off x="1489075" y="2528887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Line 11"/>
          <p:cNvSpPr>
            <a:spLocks noChangeShapeType="1"/>
          </p:cNvSpPr>
          <p:nvPr/>
        </p:nvSpPr>
        <p:spPr bwMode="auto">
          <a:xfrm>
            <a:off x="2643188" y="2539999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8" name="Rectangle 12"/>
          <p:cNvSpPr>
            <a:spLocks noChangeArrowheads="1"/>
          </p:cNvSpPr>
          <p:nvPr/>
        </p:nvSpPr>
        <p:spPr bwMode="auto">
          <a:xfrm>
            <a:off x="1617663" y="3946524"/>
            <a:ext cx="1041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congestion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avoidance</a:t>
            </a:r>
          </a:p>
        </p:txBody>
      </p:sp>
      <p:sp>
        <p:nvSpPr>
          <p:cNvPr id="99339" name="Line 13"/>
          <p:cNvSpPr>
            <a:spLocks noChangeShapeType="1"/>
          </p:cNvSpPr>
          <p:nvPr/>
        </p:nvSpPr>
        <p:spPr bwMode="auto">
          <a:xfrm flipV="1">
            <a:off x="2247900" y="3216274"/>
            <a:ext cx="374650" cy="1111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40" name="Rectangle 14"/>
          <p:cNvSpPr>
            <a:spLocks noChangeArrowheads="1"/>
          </p:cNvSpPr>
          <p:nvPr/>
        </p:nvSpPr>
        <p:spPr bwMode="auto">
          <a:xfrm>
            <a:off x="2466975" y="2151062"/>
            <a:ext cx="420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TD</a:t>
            </a:r>
          </a:p>
        </p:txBody>
      </p:sp>
      <p:sp>
        <p:nvSpPr>
          <p:cNvPr id="99341" name="Text Box 15"/>
          <p:cNvSpPr txBox="1">
            <a:spLocks noChangeArrowheads="1"/>
          </p:cNvSpPr>
          <p:nvPr/>
        </p:nvSpPr>
        <p:spPr bwMode="auto">
          <a:xfrm>
            <a:off x="2032000" y="2959099"/>
            <a:ext cx="674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ssthresh</a:t>
            </a:r>
          </a:p>
        </p:txBody>
      </p:sp>
      <p:sp>
        <p:nvSpPr>
          <p:cNvPr id="99342" name="Line 16"/>
          <p:cNvSpPr>
            <a:spLocks noChangeShapeType="1"/>
          </p:cNvSpPr>
          <p:nvPr/>
        </p:nvSpPr>
        <p:spPr bwMode="auto">
          <a:xfrm flipV="1">
            <a:off x="2657475" y="2543174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3" name="Line 17"/>
          <p:cNvSpPr>
            <a:spLocks noChangeShapeType="1"/>
          </p:cNvSpPr>
          <p:nvPr/>
        </p:nvSpPr>
        <p:spPr bwMode="auto">
          <a:xfrm>
            <a:off x="3800475" y="2555874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Line 18"/>
          <p:cNvSpPr>
            <a:spLocks noChangeShapeType="1"/>
          </p:cNvSpPr>
          <p:nvPr/>
        </p:nvSpPr>
        <p:spPr bwMode="auto">
          <a:xfrm flipV="1">
            <a:off x="3816350" y="2520949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5" name="Line 19"/>
          <p:cNvSpPr>
            <a:spLocks noChangeShapeType="1"/>
          </p:cNvSpPr>
          <p:nvPr/>
        </p:nvSpPr>
        <p:spPr bwMode="auto">
          <a:xfrm>
            <a:off x="4962525" y="2536824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Text Box 21"/>
          <p:cNvSpPr txBox="1">
            <a:spLocks noChangeArrowheads="1"/>
          </p:cNvSpPr>
          <p:nvPr/>
        </p:nvSpPr>
        <p:spPr bwMode="auto">
          <a:xfrm>
            <a:off x="7604125" y="2673349"/>
            <a:ext cx="828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bottleneck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bandwidth</a:t>
            </a:r>
          </a:p>
        </p:txBody>
      </p:sp>
      <p:sp>
        <p:nvSpPr>
          <p:cNvPr id="99347" name="Line 22"/>
          <p:cNvSpPr>
            <a:spLocks noChangeShapeType="1"/>
          </p:cNvSpPr>
          <p:nvPr/>
        </p:nvSpPr>
        <p:spPr bwMode="auto">
          <a:xfrm flipV="1">
            <a:off x="4968875" y="2614612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Freeform 25"/>
          <p:cNvSpPr>
            <a:spLocks/>
          </p:cNvSpPr>
          <p:nvPr/>
        </p:nvSpPr>
        <p:spPr bwMode="auto">
          <a:xfrm>
            <a:off x="3800475" y="2528887"/>
            <a:ext cx="1157288" cy="1376362"/>
          </a:xfrm>
          <a:custGeom>
            <a:avLst/>
            <a:gdLst>
              <a:gd name="T0" fmla="*/ 0 w 729"/>
              <a:gd name="T1" fmla="*/ 2147483646 h 867"/>
              <a:gd name="T2" fmla="*/ 0 w 729"/>
              <a:gd name="T3" fmla="*/ 2147483646 h 867"/>
              <a:gd name="T4" fmla="*/ 2147483646 w 729"/>
              <a:gd name="T5" fmla="*/ 2147483646 h 867"/>
              <a:gd name="T6" fmla="*/ 2147483646 w 729"/>
              <a:gd name="T7" fmla="*/ 0 h 867"/>
              <a:gd name="T8" fmla="*/ 0 w 729"/>
              <a:gd name="T9" fmla="*/ 2147483646 h 8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9"/>
              <a:gd name="T16" fmla="*/ 0 h 867"/>
              <a:gd name="T17" fmla="*/ 729 w 729"/>
              <a:gd name="T18" fmla="*/ 867 h 8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9" h="867">
                <a:moveTo>
                  <a:pt x="0" y="437"/>
                </a:moveTo>
                <a:lnTo>
                  <a:pt x="0" y="867"/>
                </a:lnTo>
                <a:lnTo>
                  <a:pt x="729" y="867"/>
                </a:lnTo>
                <a:lnTo>
                  <a:pt x="729" y="0"/>
                </a:lnTo>
                <a:lnTo>
                  <a:pt x="0" y="437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9349" name="Line 30"/>
          <p:cNvSpPr>
            <a:spLocks noChangeShapeType="1"/>
          </p:cNvSpPr>
          <p:nvPr/>
        </p:nvSpPr>
        <p:spPr bwMode="auto">
          <a:xfrm flipV="1">
            <a:off x="1279525" y="2917824"/>
            <a:ext cx="633412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4094163" y="1878012"/>
            <a:ext cx="1579562" cy="1054100"/>
            <a:chOff x="2579" y="1567"/>
            <a:chExt cx="995" cy="664"/>
          </a:xfrm>
        </p:grpSpPr>
        <p:sp>
          <p:nvSpPr>
            <p:cNvPr id="99358" name="Text Box 24"/>
            <p:cNvSpPr txBox="1">
              <a:spLocks noChangeArrowheads="1"/>
            </p:cNvSpPr>
            <p:nvPr/>
          </p:nvSpPr>
          <p:spPr bwMode="auto">
            <a:xfrm>
              <a:off x="2579" y="1567"/>
              <a:ext cx="9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filling buffer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9359" name="Freeform 32"/>
            <p:cNvSpPr>
              <a:spLocks/>
            </p:cNvSpPr>
            <p:nvPr/>
          </p:nvSpPr>
          <p:spPr bwMode="auto">
            <a:xfrm>
              <a:off x="2706" y="1984"/>
              <a:ext cx="421" cy="247"/>
            </a:xfrm>
            <a:custGeom>
              <a:avLst/>
              <a:gdLst>
                <a:gd name="T0" fmla="*/ 0 w 412"/>
                <a:gd name="T1" fmla="*/ 229 h 247"/>
                <a:gd name="T2" fmla="*/ 607 w 412"/>
                <a:gd name="T3" fmla="*/ 0 h 247"/>
                <a:gd name="T4" fmla="*/ 607 w 412"/>
                <a:gd name="T5" fmla="*/ 247 h 247"/>
                <a:gd name="T6" fmla="*/ 0 w 412"/>
                <a:gd name="T7" fmla="*/ 229 h 2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2"/>
                <a:gd name="T13" fmla="*/ 0 h 247"/>
                <a:gd name="T14" fmla="*/ 412 w 412"/>
                <a:gd name="T15" fmla="*/ 247 h 2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2" h="247">
                  <a:moveTo>
                    <a:pt x="0" y="229"/>
                  </a:moveTo>
                  <a:lnTo>
                    <a:pt x="412" y="0"/>
                  </a:lnTo>
                  <a:lnTo>
                    <a:pt x="412" y="247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9360" name="Line 33"/>
            <p:cNvSpPr>
              <a:spLocks noChangeShapeType="1"/>
            </p:cNvSpPr>
            <p:nvPr/>
          </p:nvSpPr>
          <p:spPr bwMode="auto">
            <a:xfrm>
              <a:off x="2990" y="1829"/>
              <a:ext cx="18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949825" y="2917824"/>
            <a:ext cx="2249488" cy="741363"/>
            <a:chOff x="3118" y="2222"/>
            <a:chExt cx="1417" cy="467"/>
          </a:xfrm>
        </p:grpSpPr>
        <p:sp>
          <p:nvSpPr>
            <p:cNvPr id="99355" name="Freeform 34"/>
            <p:cNvSpPr>
              <a:spLocks/>
            </p:cNvSpPr>
            <p:nvPr/>
          </p:nvSpPr>
          <p:spPr bwMode="auto">
            <a:xfrm>
              <a:off x="3118" y="2222"/>
              <a:ext cx="412" cy="229"/>
            </a:xfrm>
            <a:custGeom>
              <a:avLst/>
              <a:gdLst>
                <a:gd name="T0" fmla="*/ 412 w 412"/>
                <a:gd name="T1" fmla="*/ 2 h 229"/>
                <a:gd name="T2" fmla="*/ 13 w 412"/>
                <a:gd name="T3" fmla="*/ 229 h 229"/>
                <a:gd name="T4" fmla="*/ 0 w 412"/>
                <a:gd name="T5" fmla="*/ 0 h 229"/>
                <a:gd name="T6" fmla="*/ 412 w 412"/>
                <a:gd name="T7" fmla="*/ 2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2"/>
                <a:gd name="T13" fmla="*/ 0 h 229"/>
                <a:gd name="T14" fmla="*/ 412 w 412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2" h="229">
                  <a:moveTo>
                    <a:pt x="412" y="2"/>
                  </a:moveTo>
                  <a:lnTo>
                    <a:pt x="13" y="229"/>
                  </a:lnTo>
                  <a:lnTo>
                    <a:pt x="0" y="0"/>
                  </a:lnTo>
                  <a:lnTo>
                    <a:pt x="412" y="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9356" name="Text Box 35"/>
            <p:cNvSpPr txBox="1">
              <a:spLocks noChangeArrowheads="1"/>
            </p:cNvSpPr>
            <p:nvPr/>
          </p:nvSpPr>
          <p:spPr bwMode="auto">
            <a:xfrm>
              <a:off x="3388" y="2458"/>
              <a:ext cx="11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draining buffer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9357" name="Line 36"/>
            <p:cNvSpPr>
              <a:spLocks noChangeShapeType="1"/>
            </p:cNvSpPr>
            <p:nvPr/>
          </p:nvSpPr>
          <p:spPr bwMode="auto">
            <a:xfrm flipH="1" flipV="1">
              <a:off x="3319" y="2350"/>
              <a:ext cx="201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47527" name="Text Box 39"/>
          <p:cNvSpPr txBox="1">
            <a:spLocks noChangeArrowheads="1"/>
          </p:cNvSpPr>
          <p:nvPr/>
        </p:nvSpPr>
        <p:spPr bwMode="auto">
          <a:xfrm>
            <a:off x="596105" y="4682241"/>
            <a:ext cx="80676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If the buffer at the bottleneck is large enough, the buffer is never empty (not idle), during the cut-to-half to “grow-back” process.</a:t>
            </a:r>
          </a:p>
        </p:txBody>
      </p:sp>
      <p:sp>
        <p:nvSpPr>
          <p:cNvPr id="99353" name="Freeform 41"/>
          <p:cNvSpPr>
            <a:spLocks/>
          </p:cNvSpPr>
          <p:nvPr/>
        </p:nvSpPr>
        <p:spPr bwMode="auto">
          <a:xfrm>
            <a:off x="1079500" y="3168649"/>
            <a:ext cx="434975" cy="688975"/>
          </a:xfrm>
          <a:custGeom>
            <a:avLst/>
            <a:gdLst>
              <a:gd name="T0" fmla="*/ 0 w 274"/>
              <a:gd name="T1" fmla="*/ 2147483646 h 434"/>
              <a:gd name="T2" fmla="*/ 2147483646 w 274"/>
              <a:gd name="T3" fmla="*/ 2147483646 h 434"/>
              <a:gd name="T4" fmla="*/ 2147483646 w 274"/>
              <a:gd name="T5" fmla="*/ 0 h 434"/>
              <a:gd name="T6" fmla="*/ 0 60000 65536"/>
              <a:gd name="T7" fmla="*/ 0 60000 65536"/>
              <a:gd name="T8" fmla="*/ 0 60000 65536"/>
              <a:gd name="T9" fmla="*/ 0 w 274"/>
              <a:gd name="T10" fmla="*/ 0 h 434"/>
              <a:gd name="T11" fmla="*/ 274 w 274"/>
              <a:gd name="T12" fmla="*/ 434 h 4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4" h="434">
                <a:moveTo>
                  <a:pt x="0" y="434"/>
                </a:moveTo>
                <a:cubicBezTo>
                  <a:pt x="71" y="375"/>
                  <a:pt x="143" y="317"/>
                  <a:pt x="189" y="245"/>
                </a:cubicBezTo>
                <a:cubicBezTo>
                  <a:pt x="235" y="173"/>
                  <a:pt x="254" y="86"/>
                  <a:pt x="27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9935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3" y="0"/>
            <a:ext cx="2865437" cy="16970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 Box 39"/>
          <p:cNvSpPr txBox="1">
            <a:spLocks noChangeArrowheads="1"/>
          </p:cNvSpPr>
          <p:nvPr/>
        </p:nvSpPr>
        <p:spPr bwMode="auto">
          <a:xfrm>
            <a:off x="596104" y="5925814"/>
            <a:ext cx="8067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Exercise: How big should the buffer be to achieve full utilization?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10A57-7D9B-0544-B426-709EC645AE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8B519-DFB0-D54C-80E2-1AB8C9EFABEA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451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527" grpId="0"/>
      <p:bldP spid="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Extreme: Zero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Assume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BW: 10 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RTT: 100 </a:t>
            </a:r>
            <a:r>
              <a:rPr lang="en-US" dirty="0" err="1"/>
              <a:t>ms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Packet: 1250 bytes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BDP (full window size): 100,000 packets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A loss can cut window size from 100,000 to 50,000 packets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To fully grow back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Need 50,000 RTTs =&gt; 5000 seconds, 1.4 hours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Q: What is the link utilization in one cycle?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AA904-3E7B-D14B-A08F-B45D8F3740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EDB5E-D4AF-A243-8F3E-F9F4C01DE2D6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431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D30EFD-336C-9641-9730-AAF04308CB6F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u="sng" dirty="0">
                <a:solidFill>
                  <a:srgbClr val="3333CC"/>
                </a:solidFill>
              </a:rPr>
              <a:t>Recap: Transport Design</a:t>
            </a: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Basic structure/reliability: sliding window protocols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Determine the </a:t>
            </a:r>
            <a:r>
              <a:rPr lang="ja-JP" altLang="en-US" dirty="0">
                <a:solidFill>
                  <a:srgbClr val="000000"/>
                </a:solidFill>
              </a:rPr>
              <a:t>“</a:t>
            </a:r>
            <a:r>
              <a:rPr lang="en-US" altLang="ja-JP" dirty="0">
                <a:solidFill>
                  <a:srgbClr val="000000"/>
                </a:solidFill>
              </a:rPr>
              <a:t>right</a:t>
            </a:r>
            <a:r>
              <a:rPr lang="ja-JP" altLang="en-US" dirty="0">
                <a:solidFill>
                  <a:srgbClr val="000000"/>
                </a:solidFill>
              </a:rPr>
              <a:t>”</a:t>
            </a:r>
            <a:r>
              <a:rPr lang="en-US" altLang="ja-JP" dirty="0">
                <a:solidFill>
                  <a:srgbClr val="000000"/>
                </a:solidFill>
              </a:rPr>
              <a:t> parameters</a:t>
            </a:r>
          </a:p>
          <a:p>
            <a:pPr lvl="1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Timeout</a:t>
            </a:r>
          </a:p>
          <a:p>
            <a:pPr lvl="2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mean + variation</a:t>
            </a:r>
          </a:p>
          <a:p>
            <a:pPr lvl="1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Sliding window size</a:t>
            </a:r>
          </a:p>
          <a:p>
            <a:pPr lvl="2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Related w/ congestion control or more generally resource allocation</a:t>
            </a:r>
          </a:p>
          <a:p>
            <a:pPr lvl="3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Bad congestion control can lead to congestion collapse (e.g., zombie packets)</a:t>
            </a:r>
          </a:p>
          <a:p>
            <a:pPr lvl="2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Goals: </a:t>
            </a:r>
            <a:r>
              <a:rPr lang="en-US" altLang="en-US" dirty="0">
                <a:solidFill>
                  <a:srgbClr val="C00000"/>
                </a:solidFill>
              </a:rPr>
              <a:t>distributed</a:t>
            </a:r>
            <a:r>
              <a:rPr lang="en-US" altLang="en-US" dirty="0">
                <a:solidFill>
                  <a:srgbClr val="000000"/>
                </a:solidFill>
              </a:rPr>
              <a:t> algorithm to achieve </a:t>
            </a:r>
            <a:r>
              <a:rPr lang="en-US" altLang="en-US" dirty="0">
                <a:solidFill>
                  <a:srgbClr val="C00000"/>
                </a:solidFill>
              </a:rPr>
              <a:t>fairness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>
                <a:solidFill>
                  <a:srgbClr val="C00000"/>
                </a:solidFill>
              </a:rPr>
              <a:t>efficiency</a:t>
            </a:r>
          </a:p>
        </p:txBody>
      </p:sp>
    </p:spTree>
    <p:extLst>
      <p:ext uri="{BB962C8B-B14F-4D97-AF65-F5344CB8AC3E}">
        <p14:creationId xmlns:p14="http://schemas.microsoft.com/office/powerpoint/2010/main" val="3834044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itchFamily="2" charset="2"/>
                  <a:buChar char="q"/>
                </a:pPr>
                <a:r>
                  <a:rPr lang="en-US" dirty="0"/>
                  <a:t>Assume a generic AIMD </a:t>
                </a:r>
                <a:r>
                  <a:rPr lang="en-US" dirty="0" err="1"/>
                  <a:t>alg</a:t>
                </a:r>
                <a:r>
                  <a:rPr lang="en-US" dirty="0"/>
                  <a:t>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altLang="zh-CN" dirty="0"/>
                  <a:t>increase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+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after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successful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RTT</a:t>
                </a:r>
                <a:endParaRPr lang="en-US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/>
                  <a:t>reduce to β W after each loss event</a:t>
                </a:r>
              </a:p>
              <a:p>
                <a:pPr lvl="1">
                  <a:buFont typeface="Wingdings" pitchFamily="2" charset="2"/>
                  <a:buChar char="q"/>
                </a:pPr>
                <a:endParaRPr lang="en-US" dirty="0"/>
              </a:p>
              <a:p>
                <a:pPr>
                  <a:buFont typeface="Wingdings" pitchFamily="2" charset="2"/>
                  <a:buChar char="q"/>
                </a:pPr>
                <a:r>
                  <a:rPr lang="en-US" dirty="0"/>
                  <a:t>Q: What value β gives higher utilization (assume small/zero buffer)?</a:t>
                </a:r>
              </a:p>
              <a:p>
                <a:pPr lvl="1">
                  <a:buFont typeface="Wingdings" pitchFamily="2" charset="2"/>
                  <a:buChar char="q"/>
                </a:pPr>
                <a:endParaRPr lang="en-US" dirty="0"/>
              </a:p>
              <a:p>
                <a:pPr>
                  <a:buFont typeface="Wingdings" pitchFamily="2" charset="2"/>
                  <a:buChar char="q"/>
                </a:pPr>
                <a:r>
                  <a:rPr lang="en-US" dirty="0"/>
                  <a:t>Q: Assume picking a high value β, how to make the </a:t>
                </a:r>
                <a:r>
                  <a:rPr lang="en-US" dirty="0" err="1"/>
                  <a:t>alg</a:t>
                </a:r>
                <a:r>
                  <a:rPr lang="en-US" dirty="0"/>
                  <a:t> TCP friendly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(same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throughput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altLang="zh-CN" dirty="0"/>
                  <a:t>=1,</a:t>
                </a:r>
                <a:r>
                  <a:rPr lang="zh-CN" altLang="en-US" dirty="0"/>
                  <a:t> </a:t>
                </a:r>
                <a:r>
                  <a:rPr lang="en-US" dirty="0"/>
                  <a:t>β</a:t>
                </a:r>
                <a:r>
                  <a:rPr lang="en-US" altLang="zh-CN" dirty="0"/>
                  <a:t>=0.5)</a:t>
                </a:r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5" t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128A6-83C2-8549-B5B7-43006F521D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EDB5E-D4AF-A243-8F3E-F9F4C01DE2D6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516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 dirty="0">
                <a:solidFill>
                  <a:srgbClr val="3333CC"/>
                </a:solidFill>
              </a:rPr>
              <a:t>Generic AIMD and TCP Friendliness</a:t>
            </a:r>
          </a:p>
        </p:txBody>
      </p:sp>
      <p:sp>
        <p:nvSpPr>
          <p:cNvPr id="109572" name="Line 4"/>
          <p:cNvSpPr>
            <a:spLocks noChangeShapeType="1"/>
          </p:cNvSpPr>
          <p:nvPr/>
        </p:nvSpPr>
        <p:spPr bwMode="auto">
          <a:xfrm>
            <a:off x="1268896" y="1331951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3" name="Line 5"/>
          <p:cNvSpPr>
            <a:spLocks noChangeShapeType="1"/>
          </p:cNvSpPr>
          <p:nvPr/>
        </p:nvSpPr>
        <p:spPr bwMode="auto">
          <a:xfrm>
            <a:off x="1268896" y="3617951"/>
            <a:ext cx="708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8368196" y="3462376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Time</a:t>
            </a:r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414821" y="1255751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cwnd</a:t>
            </a:r>
          </a:p>
        </p:txBody>
      </p:sp>
      <p:sp>
        <p:nvSpPr>
          <p:cNvPr id="109576" name="Line 8"/>
          <p:cNvSpPr>
            <a:spLocks noChangeShapeType="1"/>
          </p:cNvSpPr>
          <p:nvPr/>
        </p:nvSpPr>
        <p:spPr bwMode="auto">
          <a:xfrm flipV="1">
            <a:off x="1462571" y="2246351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7" name="Line 9"/>
          <p:cNvSpPr>
            <a:spLocks noChangeShapeType="1"/>
          </p:cNvSpPr>
          <p:nvPr/>
        </p:nvSpPr>
        <p:spPr bwMode="auto">
          <a:xfrm>
            <a:off x="2616684" y="2257463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8" name="Rectangle 10"/>
          <p:cNvSpPr>
            <a:spLocks noChangeArrowheads="1"/>
          </p:cNvSpPr>
          <p:nvPr/>
        </p:nvSpPr>
        <p:spPr bwMode="auto">
          <a:xfrm>
            <a:off x="1591159" y="3663988"/>
            <a:ext cx="1041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congestion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avoidance</a:t>
            </a:r>
          </a:p>
        </p:txBody>
      </p:sp>
      <p:sp>
        <p:nvSpPr>
          <p:cNvPr id="109579" name="Line 11"/>
          <p:cNvSpPr>
            <a:spLocks noChangeShapeType="1"/>
          </p:cNvSpPr>
          <p:nvPr/>
        </p:nvSpPr>
        <p:spPr bwMode="auto">
          <a:xfrm flipV="1">
            <a:off x="2221396" y="2933738"/>
            <a:ext cx="374650" cy="1111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80" name="Rectangle 12"/>
          <p:cNvSpPr>
            <a:spLocks noChangeArrowheads="1"/>
          </p:cNvSpPr>
          <p:nvPr/>
        </p:nvSpPr>
        <p:spPr bwMode="auto">
          <a:xfrm>
            <a:off x="2440471" y="1868526"/>
            <a:ext cx="420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TD</a:t>
            </a:r>
          </a:p>
        </p:txBody>
      </p:sp>
      <p:sp>
        <p:nvSpPr>
          <p:cNvPr id="109581" name="Text Box 13"/>
          <p:cNvSpPr txBox="1">
            <a:spLocks noChangeArrowheads="1"/>
          </p:cNvSpPr>
          <p:nvPr/>
        </p:nvSpPr>
        <p:spPr bwMode="auto">
          <a:xfrm>
            <a:off x="2005496" y="2676563"/>
            <a:ext cx="674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ssthresh</a:t>
            </a:r>
          </a:p>
        </p:txBody>
      </p:sp>
      <p:sp>
        <p:nvSpPr>
          <p:cNvPr id="109582" name="Line 14"/>
          <p:cNvSpPr>
            <a:spLocks noChangeShapeType="1"/>
          </p:cNvSpPr>
          <p:nvPr/>
        </p:nvSpPr>
        <p:spPr bwMode="auto">
          <a:xfrm flipV="1">
            <a:off x="2630971" y="2260638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3" name="Line 15"/>
          <p:cNvSpPr>
            <a:spLocks noChangeShapeType="1"/>
          </p:cNvSpPr>
          <p:nvPr/>
        </p:nvSpPr>
        <p:spPr bwMode="auto">
          <a:xfrm>
            <a:off x="3773971" y="2273338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4" name="Line 16"/>
          <p:cNvSpPr>
            <a:spLocks noChangeShapeType="1"/>
          </p:cNvSpPr>
          <p:nvPr/>
        </p:nvSpPr>
        <p:spPr bwMode="auto">
          <a:xfrm flipV="1">
            <a:off x="3789846" y="2238413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5" name="Line 17"/>
          <p:cNvSpPr>
            <a:spLocks noChangeShapeType="1"/>
          </p:cNvSpPr>
          <p:nvPr/>
        </p:nvSpPr>
        <p:spPr bwMode="auto">
          <a:xfrm>
            <a:off x="4936021" y="2254288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2" name="Text Box 18"/>
          <p:cNvSpPr txBox="1">
            <a:spLocks noChangeArrowheads="1"/>
          </p:cNvSpPr>
          <p:nvPr/>
        </p:nvSpPr>
        <p:spPr bwMode="auto">
          <a:xfrm>
            <a:off x="585719" y="4145692"/>
            <a:ext cx="37882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Total packets sent per cycle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 =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109588" name="Line 20"/>
          <p:cNvSpPr>
            <a:spLocks noChangeShapeType="1"/>
          </p:cNvSpPr>
          <p:nvPr/>
        </p:nvSpPr>
        <p:spPr bwMode="auto">
          <a:xfrm flipV="1">
            <a:off x="4942371" y="2244763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5" name="Text Box 21"/>
          <p:cNvSpPr txBox="1">
            <a:spLocks noChangeArrowheads="1"/>
          </p:cNvSpPr>
          <p:nvPr/>
        </p:nvSpPr>
        <p:spPr bwMode="auto">
          <a:xfrm>
            <a:off x="3177071" y="3060738"/>
            <a:ext cx="5597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βW</a:t>
            </a:r>
          </a:p>
        </p:txBody>
      </p:sp>
      <p:sp>
        <p:nvSpPr>
          <p:cNvPr id="354326" name="Text Box 22"/>
          <p:cNvSpPr txBox="1">
            <a:spLocks noChangeArrowheads="1"/>
          </p:cNvSpPr>
          <p:nvPr/>
        </p:nvSpPr>
        <p:spPr bwMode="auto">
          <a:xfrm>
            <a:off x="4793146" y="1827251"/>
            <a:ext cx="422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09591" name="Freeform 24"/>
          <p:cNvSpPr>
            <a:spLocks/>
          </p:cNvSpPr>
          <p:nvPr/>
        </p:nvSpPr>
        <p:spPr bwMode="auto">
          <a:xfrm>
            <a:off x="3773971" y="2246351"/>
            <a:ext cx="1157288" cy="1376362"/>
          </a:xfrm>
          <a:custGeom>
            <a:avLst/>
            <a:gdLst>
              <a:gd name="T0" fmla="*/ 0 w 729"/>
              <a:gd name="T1" fmla="*/ 2147483646 h 867"/>
              <a:gd name="T2" fmla="*/ 0 w 729"/>
              <a:gd name="T3" fmla="*/ 2147483646 h 867"/>
              <a:gd name="T4" fmla="*/ 2147483646 w 729"/>
              <a:gd name="T5" fmla="*/ 2147483646 h 867"/>
              <a:gd name="T6" fmla="*/ 2147483646 w 729"/>
              <a:gd name="T7" fmla="*/ 0 h 867"/>
              <a:gd name="T8" fmla="*/ 0 w 729"/>
              <a:gd name="T9" fmla="*/ 2147483646 h 8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9"/>
              <a:gd name="T16" fmla="*/ 0 h 867"/>
              <a:gd name="T17" fmla="*/ 729 w 729"/>
              <a:gd name="T18" fmla="*/ 867 h 8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9" h="867">
                <a:moveTo>
                  <a:pt x="0" y="437"/>
                </a:moveTo>
                <a:lnTo>
                  <a:pt x="0" y="867"/>
                </a:lnTo>
                <a:lnTo>
                  <a:pt x="729" y="867"/>
                </a:lnTo>
                <a:lnTo>
                  <a:pt x="729" y="0"/>
                </a:lnTo>
                <a:lnTo>
                  <a:pt x="0" y="437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9594" name="Line 27"/>
          <p:cNvSpPr>
            <a:spLocks noChangeShapeType="1"/>
          </p:cNvSpPr>
          <p:nvPr/>
        </p:nvSpPr>
        <p:spPr bwMode="auto">
          <a:xfrm flipV="1">
            <a:off x="1253021" y="2635288"/>
            <a:ext cx="633412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568913" y="4705130"/>
            <a:ext cx="3278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Assume one loss per cycle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333427" y="4054073"/>
                <a:ext cx="1026948" cy="5632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mr-I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427" y="4054073"/>
                <a:ext cx="1026948" cy="5632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202169" y="4064099"/>
                <a:ext cx="1125565" cy="5659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(1−</m:t>
                              </m:r>
                              <m:r>
                                <a:rPr lang="mr-I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169" y="4064099"/>
                <a:ext cx="1125565" cy="5659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41175" y="4086063"/>
                <a:ext cx="1890261" cy="517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f>
                          <m:fPr>
                            <m:ctrlPr>
                              <a:rPr lang="mr-IN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(1−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)(1+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den>
                        </m:f>
                      </m:e>
                    </m:box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0000"/>
                        </a:solidFill>
                        <a:latin typeface="Cambria Math" charset="0"/>
                        <a:ea typeface="宋体" charset="-122"/>
                      </a:rPr>
                      <m:t>w</m:t>
                    </m:r>
                    <m:r>
                      <a:rPr lang="en-US" altLang="zh-CN" b="0" i="0" baseline="30000" smtClean="0">
                        <a:solidFill>
                          <a:srgbClr val="000000"/>
                        </a:solidFill>
                        <a:latin typeface="Cambria Math" charset="0"/>
                        <a:ea typeface="宋体" charset="-122"/>
                      </a:rPr>
                      <m:t>2</m:t>
                    </m:r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175" y="4086063"/>
                <a:ext cx="1890261" cy="517578"/>
              </a:xfrm>
              <a:prstGeom prst="rect">
                <a:avLst/>
              </a:prstGeom>
              <a:blipFill rotWithShape="0">
                <a:blip r:embed="rId5"/>
                <a:stretch>
                  <a:fillRect l="-4839" t="-7059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760719" y="4656832"/>
                <a:ext cx="2125299" cy="5537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p 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f>
                          <m:fPr>
                            <m:ctrlPr>
                              <a:rPr lang="mr-IN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(1−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)(1+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w</m:t>
                            </m:r>
                            <m:r>
                              <a:rPr lang="en-US" altLang="zh-CN" baseline="3000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719" y="4656832"/>
                <a:ext cx="2125299" cy="553735"/>
              </a:xfrm>
              <a:prstGeom prst="rect">
                <a:avLst/>
              </a:prstGeom>
              <a:blipFill rotWithShape="0">
                <a:blip r:embed="rId6"/>
                <a:stretch>
                  <a:fillRect l="-4585" t="-47253" b="-59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465108" y="5468509"/>
                <a:ext cx="1478644" cy="5254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tput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𝑊</m:t>
                            </m:r>
                            <m:r>
                              <a:rPr lang="en-US" altLang="zh-CN" b="0" i="1" baseline="-25000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𝑆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𝑅𝑇𝑇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108" y="5468509"/>
                <a:ext cx="1478644" cy="525400"/>
              </a:xfrm>
              <a:prstGeom prst="rect">
                <a:avLst/>
              </a:prstGeom>
              <a:blipFill rotWithShape="0">
                <a:blip r:embed="rId7"/>
                <a:stretch>
                  <a:fillRect l="-6173" t="-8140" b="-1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915973" y="4511756"/>
                <a:ext cx="2658736" cy="84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宋体" charset="-122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p</m:t>
                            </m:r>
                          </m:den>
                        </m:f>
                      </m:e>
                    </m:rad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</m:e>
                    </m:box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973" y="4511756"/>
                <a:ext cx="2658736" cy="843885"/>
              </a:xfrm>
              <a:prstGeom prst="rect">
                <a:avLst/>
              </a:prstGeom>
              <a:blipFill rotWithShape="0">
                <a:blip r:embed="rId8"/>
                <a:stretch>
                  <a:fillRect l="-3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974987" y="5490583"/>
                <a:ext cx="1611344" cy="515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𝑆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𝑅𝑇𝑇</m:t>
                            </m:r>
                          </m:den>
                        </m:f>
                        <m:f>
                          <m:f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(1+</m:t>
                            </m:r>
                            <m:r>
                              <a:rPr lang="mr-I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987" y="5490583"/>
                <a:ext cx="1611344" cy="515654"/>
              </a:xfrm>
              <a:prstGeom prst="rect">
                <a:avLst/>
              </a:prstGeom>
              <a:blipFill rotWithShape="0">
                <a:blip r:embed="rId9"/>
                <a:stretch>
                  <a:fillRect l="-5682" t="-714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6589608" y="5348221"/>
                <a:ext cx="2315856" cy="84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𝑆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𝑅𝑇𝑇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宋体" charset="-122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p</m:t>
                            </m:r>
                          </m:den>
                        </m:f>
                      </m:e>
                    </m:rad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</m:e>
                    </m:box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608" y="5348221"/>
                <a:ext cx="2315856" cy="843885"/>
              </a:xfrm>
              <a:prstGeom prst="rect">
                <a:avLst/>
              </a:prstGeom>
              <a:blipFill rotWithShape="0">
                <a:blip r:embed="rId10"/>
                <a:stretch>
                  <a:fillRect l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 Box 18"/>
          <p:cNvSpPr txBox="1">
            <a:spLocks noChangeArrowheads="1"/>
          </p:cNvSpPr>
          <p:nvPr/>
        </p:nvSpPr>
        <p:spPr bwMode="auto">
          <a:xfrm>
            <a:off x="1253021" y="6216652"/>
            <a:ext cx="19848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TCP friendly =&gt;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3286639" y="6134849"/>
                <a:ext cx="2315856" cy="595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=3 </m:t>
                      </m:r>
                      <m:box>
                        <m:boxPr>
                          <m:ctrlPr>
                            <a:rPr lang="mr-IN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639" y="6134849"/>
                <a:ext cx="2315856" cy="5959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304D26-7F95-2441-84FF-D66C183BC8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8B519-DFB0-D54C-80E2-1AB8C9EFABEA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688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25" grpId="0"/>
      <p:bldP spid="7" grpId="0"/>
      <p:bldP spid="39" grpId="0"/>
      <p:bldP spid="8" grpId="0"/>
      <p:bldP spid="41" grpId="0"/>
      <p:bldP spid="42" grpId="0"/>
      <p:bldP spid="43" grpId="0"/>
      <p:bldP spid="45" grpId="0"/>
      <p:bldP spid="46" grpId="0"/>
      <p:bldP spid="47" grpId="0"/>
      <p:bldP spid="4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1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Font typeface="Wingdings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basic congestion control alg.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TCP/Reno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 Cubic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E02311-266D-CA40-B870-E63B3309C0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8B519-DFB0-D54C-80E2-1AB8C9EFABEA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9268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Cubic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Designed in 2008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Default for Linux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Most sockets in MAC  appear to use cubic as well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sw_vers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sysctl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3063A-713F-6342-97F5-9267188C1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EDB5E-D4AF-A243-8F3E-F9F4C01DE2D6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715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Cubic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3974054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dirty="0"/>
              <a:t>Improve TCP efficiency over fast, long-distance links</a:t>
            </a:r>
          </a:p>
          <a:p>
            <a:pPr>
              <a:buFont typeface="Wingdings" pitchFamily="2" charset="2"/>
              <a:buChar char="q"/>
            </a:pPr>
            <a:endParaRPr lang="en-US" sz="2400" dirty="0"/>
          </a:p>
          <a:p>
            <a:pPr>
              <a:buFont typeface="Wingdings" pitchFamily="2" charset="2"/>
              <a:buChar char="q"/>
            </a:pPr>
            <a:endParaRPr lang="en-US" sz="2400" dirty="0"/>
          </a:p>
          <a:p>
            <a:pPr>
              <a:buFont typeface="Wingdings" pitchFamily="2" charset="2"/>
              <a:buChar char="q"/>
            </a:pPr>
            <a:r>
              <a:rPr lang="en-US" sz="2400" dirty="0"/>
              <a:t>TCP friendliness</a:t>
            </a:r>
          </a:p>
          <a:p>
            <a:pPr>
              <a:buFont typeface="Wingdings" pitchFamily="2" charset="2"/>
              <a:buChar char="q"/>
            </a:pPr>
            <a:endParaRPr lang="en-US" sz="2400" dirty="0"/>
          </a:p>
          <a:p>
            <a:pPr>
              <a:buFont typeface="Wingdings" pitchFamily="2" charset="2"/>
              <a:buChar char="q"/>
            </a:pPr>
            <a:endParaRPr lang="en-US" sz="2400" dirty="0"/>
          </a:p>
          <a:p>
            <a:pPr>
              <a:buFont typeface="Wingdings" pitchFamily="2" charset="2"/>
              <a:buChar char="q"/>
            </a:pPr>
            <a:r>
              <a:rPr lang="en-US" sz="2400" dirty="0"/>
              <a:t>Fairness of flows w/ different RTTs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38868" y="4949183"/>
            <a:ext cx="458490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Window growth depends</a:t>
            </a:r>
            <a:br>
              <a:rPr lang="en-US" dirty="0"/>
            </a:br>
            <a:r>
              <a:rPr lang="en-US" dirty="0"/>
              <a:t>on real-time (from congestion-</a:t>
            </a:r>
            <a:br>
              <a:rPr lang="en-US" dirty="0"/>
            </a:br>
            <a:r>
              <a:rPr lang="en-US" dirty="0"/>
              <a:t>epoch through synchronized losses)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82305" y="1600200"/>
            <a:ext cx="41873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Smaller reduction, longer stay at</a:t>
            </a:r>
            <a:br>
              <a:rPr lang="en-US" dirty="0"/>
            </a:br>
            <a:r>
              <a:rPr lang="en-US" dirty="0"/>
              <a:t>BDP, faster than linear </a:t>
            </a:r>
            <a:br>
              <a:rPr lang="en-US" dirty="0"/>
            </a:br>
            <a:r>
              <a:rPr lang="en-US" dirty="0"/>
              <a:t>increase---cubic function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567418" y="3606969"/>
            <a:ext cx="42171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Follows TCP if TCP gives higher rate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A3A20F-6C86-E647-88A8-33119DA25E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49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250"/>
              <a:t>TCP BIC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610658"/>
            <a:ext cx="7772400" cy="2275792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buFont typeface="Wingdings" charset="2"/>
              <a:buChar char="q"/>
            </a:pPr>
            <a:r>
              <a:rPr lang="en-US" altLang="en-US" sz="1500" dirty="0"/>
              <a:t>Setting</a:t>
            </a:r>
            <a:endParaRPr lang="en-US" altLang="en-US" sz="1650" dirty="0"/>
          </a:p>
          <a:p>
            <a:pPr lvl="1">
              <a:spcBef>
                <a:spcPts val="300"/>
              </a:spcBef>
              <a:buFont typeface="Lucida Grande" charset="0"/>
              <a:buChar char="-"/>
            </a:pPr>
            <a:r>
              <a:rPr lang="en-US" altLang="en-US" sz="1650" dirty="0" err="1"/>
              <a:t>W</a:t>
            </a:r>
            <a:r>
              <a:rPr lang="en-US" altLang="en-US" sz="1650" baseline="-25000" dirty="0" err="1"/>
              <a:t>max</a:t>
            </a:r>
            <a:r>
              <a:rPr lang="en-US" altLang="en-US" sz="1650" baseline="-25000" dirty="0"/>
              <a:t> </a:t>
            </a:r>
            <a:r>
              <a:rPr lang="en-US" altLang="en-US" sz="1650" dirty="0"/>
              <a:t>= </a:t>
            </a:r>
            <a:r>
              <a:rPr lang="en-US" altLang="en-US" sz="1650" dirty="0" err="1"/>
              <a:t>cwnd</a:t>
            </a:r>
            <a:r>
              <a:rPr lang="en-US" altLang="en-US" sz="1650" dirty="0"/>
              <a:t> size before reduction</a:t>
            </a:r>
          </a:p>
          <a:p>
            <a:pPr lvl="2">
              <a:spcBef>
                <a:spcPts val="300"/>
              </a:spcBef>
              <a:buFont typeface="Lucida Grande" charset="0"/>
              <a:buChar char="-"/>
            </a:pPr>
            <a:r>
              <a:rPr lang="en-US" altLang="en-US" sz="1350" dirty="0"/>
              <a:t>Too big</a:t>
            </a:r>
          </a:p>
          <a:p>
            <a:pPr lvl="1">
              <a:spcBef>
                <a:spcPts val="300"/>
              </a:spcBef>
              <a:buFont typeface="Lucida Grande" charset="0"/>
              <a:buChar char="-"/>
            </a:pPr>
            <a:r>
              <a:rPr lang="en-US" altLang="en-US" sz="1650" dirty="0" err="1"/>
              <a:t>W</a:t>
            </a:r>
            <a:r>
              <a:rPr lang="en-US" altLang="en-US" sz="1650" baseline="-25000" dirty="0" err="1"/>
              <a:t>min</a:t>
            </a:r>
            <a:r>
              <a:rPr lang="en-US" altLang="en-US" sz="1650" dirty="0"/>
              <a:t> = β*</a:t>
            </a:r>
            <a:r>
              <a:rPr lang="en-US" altLang="en-US" sz="1650" dirty="0" err="1"/>
              <a:t>W</a:t>
            </a:r>
            <a:r>
              <a:rPr lang="en-US" altLang="en-US" sz="1650" baseline="-25000" dirty="0" err="1"/>
              <a:t>max</a:t>
            </a:r>
            <a:r>
              <a:rPr lang="en-US" altLang="en-US" sz="1650" dirty="0"/>
              <a:t> – just after reduction, where β is multiplicative decrease factor</a:t>
            </a:r>
          </a:p>
          <a:p>
            <a:pPr lvl="2">
              <a:spcBef>
                <a:spcPts val="300"/>
              </a:spcBef>
              <a:buFont typeface="Lucida Grande" charset="0"/>
              <a:buChar char="-"/>
            </a:pPr>
            <a:r>
              <a:rPr lang="en-US" altLang="en-US" sz="1350" dirty="0"/>
              <a:t>Small</a:t>
            </a:r>
          </a:p>
          <a:p>
            <a:pPr>
              <a:spcBef>
                <a:spcPts val="300"/>
              </a:spcBef>
              <a:buFont typeface="Wingdings" charset="2"/>
              <a:buChar char="q"/>
            </a:pPr>
            <a:r>
              <a:rPr lang="en-US" altLang="en-US" sz="1650" dirty="0"/>
              <a:t>Basic idea</a:t>
            </a:r>
            <a:endParaRPr lang="en-US" altLang="en-US" sz="1350" dirty="0"/>
          </a:p>
          <a:p>
            <a:pPr lvl="1">
              <a:spcBef>
                <a:spcPts val="300"/>
              </a:spcBef>
              <a:buFont typeface="Lucida Grande" charset="0"/>
              <a:buChar char="-"/>
            </a:pPr>
            <a:r>
              <a:rPr lang="en-US" altLang="en-US" sz="1650" dirty="0"/>
              <a:t>binary search between </a:t>
            </a:r>
            <a:r>
              <a:rPr lang="en-US" altLang="en-US" sz="1650" dirty="0" err="1"/>
              <a:t>W</a:t>
            </a:r>
            <a:r>
              <a:rPr lang="en-US" altLang="en-US" sz="1650" baseline="-25000" dirty="0" err="1"/>
              <a:t>max</a:t>
            </a:r>
            <a:r>
              <a:rPr lang="en-US" altLang="en-US" sz="1650" dirty="0"/>
              <a:t> and </a:t>
            </a:r>
            <a:r>
              <a:rPr lang="en-US" altLang="en-US" sz="1650" dirty="0" err="1"/>
              <a:t>W</a:t>
            </a:r>
            <a:r>
              <a:rPr lang="en-US" altLang="en-US" sz="1650" baseline="-25000" dirty="0" err="1"/>
              <a:t>min</a:t>
            </a:r>
            <a:endParaRPr lang="en-US" altLang="en-US" sz="1350" dirty="0"/>
          </a:p>
          <a:p>
            <a:pPr lvl="2">
              <a:spcBef>
                <a:spcPts val="300"/>
              </a:spcBef>
              <a:buNone/>
            </a:pPr>
            <a:endParaRPr lang="en-US" altLang="en-US" sz="1350" baseline="-25000" dirty="0"/>
          </a:p>
          <a:p>
            <a:pPr lvl="2">
              <a:spcBef>
                <a:spcPts val="300"/>
              </a:spcBef>
              <a:buNone/>
            </a:pPr>
            <a:endParaRPr lang="en-US" altLang="en-US" sz="1350" dirty="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5743233" y="2378871"/>
            <a:ext cx="1100480" cy="3803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232765" y="1851424"/>
            <a:ext cx="4669972" cy="1615326"/>
            <a:chOff x="226079" y="3985490"/>
            <a:chExt cx="7233939" cy="2871430"/>
          </a:xfrm>
        </p:grpSpPr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226079" y="3985490"/>
              <a:ext cx="7233939" cy="2860459"/>
              <a:chOff x="226079" y="3552590"/>
              <a:chExt cx="7233939" cy="2860459"/>
            </a:xfrm>
          </p:grpSpPr>
          <p:sp>
            <p:nvSpPr>
              <p:cNvPr id="17" name="Line 7"/>
              <p:cNvSpPr>
                <a:spLocks noChangeShapeType="1"/>
              </p:cNvSpPr>
              <p:nvPr/>
            </p:nvSpPr>
            <p:spPr bwMode="auto">
              <a:xfrm>
                <a:off x="910432" y="5914790"/>
                <a:ext cx="586592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Line 6"/>
              <p:cNvSpPr>
                <a:spLocks noChangeShapeType="1"/>
              </p:cNvSpPr>
              <p:nvPr/>
            </p:nvSpPr>
            <p:spPr bwMode="auto">
              <a:xfrm>
                <a:off x="896144" y="3614502"/>
                <a:ext cx="0" cy="2286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Rectangle 8"/>
              <p:cNvSpPr>
                <a:spLocks noChangeArrowheads="1"/>
              </p:cNvSpPr>
              <p:nvPr/>
            </p:nvSpPr>
            <p:spPr bwMode="auto">
              <a:xfrm>
                <a:off x="6779647" y="5759215"/>
                <a:ext cx="680371" cy="411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685752">
                  <a:defRPr/>
                </a:pPr>
                <a:r>
                  <a:rPr lang="en-US" altLang="en-US" sz="1050">
                    <a:solidFill>
                      <a:srgbClr val="000000"/>
                    </a:solidFill>
                    <a:latin typeface="Century Gothic" charset="0"/>
                  </a:rPr>
                  <a:t>Time</a:t>
                </a:r>
              </a:p>
            </p:txBody>
          </p:sp>
          <p:sp>
            <p:nvSpPr>
              <p:cNvPr id="20" name="Rectangle 9"/>
              <p:cNvSpPr>
                <a:spLocks noChangeArrowheads="1"/>
              </p:cNvSpPr>
              <p:nvPr/>
            </p:nvSpPr>
            <p:spPr bwMode="auto">
              <a:xfrm>
                <a:off x="226079" y="3552590"/>
                <a:ext cx="794593" cy="411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685752">
                  <a:defRPr/>
                </a:pPr>
                <a:r>
                  <a:rPr lang="en-US" altLang="en-US" sz="1050">
                    <a:solidFill>
                      <a:srgbClr val="000000"/>
                    </a:solidFill>
                    <a:latin typeface="Century Gothic" charset="0"/>
                  </a:rPr>
                  <a:t>cwnd</a:t>
                </a:r>
              </a:p>
            </p:txBody>
          </p:sp>
          <p:sp>
            <p:nvSpPr>
              <p:cNvPr id="21" name="Line 10"/>
              <p:cNvSpPr>
                <a:spLocks noChangeShapeType="1"/>
              </p:cNvSpPr>
              <p:nvPr/>
            </p:nvSpPr>
            <p:spPr bwMode="auto">
              <a:xfrm flipV="1">
                <a:off x="1315243" y="4535251"/>
                <a:ext cx="1154113" cy="6905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Line 11"/>
              <p:cNvSpPr>
                <a:spLocks noChangeShapeType="1"/>
              </p:cNvSpPr>
              <p:nvPr/>
            </p:nvSpPr>
            <p:spPr bwMode="auto">
              <a:xfrm>
                <a:off x="2469357" y="4554302"/>
                <a:ext cx="0" cy="6667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Rectangle 12"/>
              <p:cNvSpPr>
                <a:spLocks noChangeArrowheads="1"/>
              </p:cNvSpPr>
              <p:nvPr/>
            </p:nvSpPr>
            <p:spPr bwMode="auto">
              <a:xfrm>
                <a:off x="1443831" y="5960827"/>
                <a:ext cx="586013" cy="452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685752">
                  <a:defRPr/>
                </a:pPr>
                <a:r>
                  <a:rPr lang="en-US" altLang="en-US" sz="1200">
                    <a:solidFill>
                      <a:srgbClr val="000000"/>
                    </a:solidFill>
                    <a:latin typeface="Century Gothic" charset="0"/>
                  </a:rPr>
                  <a:t>CA</a:t>
                </a:r>
              </a:p>
            </p:txBody>
          </p:sp>
          <p:sp>
            <p:nvSpPr>
              <p:cNvPr id="24" name="Line 13"/>
              <p:cNvSpPr>
                <a:spLocks noChangeShapeType="1"/>
              </p:cNvSpPr>
              <p:nvPr/>
            </p:nvSpPr>
            <p:spPr bwMode="auto">
              <a:xfrm flipV="1">
                <a:off x="2074069" y="5230577"/>
                <a:ext cx="374650" cy="11113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Rectangle 14"/>
              <p:cNvSpPr>
                <a:spLocks noChangeArrowheads="1"/>
              </p:cNvSpPr>
              <p:nvPr/>
            </p:nvSpPr>
            <p:spPr bwMode="auto">
              <a:xfrm>
                <a:off x="2293144" y="4165365"/>
                <a:ext cx="461858" cy="411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685752">
                  <a:defRPr/>
                </a:pPr>
                <a:r>
                  <a:rPr lang="en-US" altLang="en-US" sz="1050">
                    <a:solidFill>
                      <a:srgbClr val="000000"/>
                    </a:solidFill>
                    <a:latin typeface="Century Gothic" charset="0"/>
                  </a:rPr>
                  <a:t>TD</a:t>
                </a:r>
              </a:p>
            </p:txBody>
          </p:sp>
          <p:sp>
            <p:nvSpPr>
              <p:cNvPr id="26" name="Text Box 15"/>
              <p:cNvSpPr txBox="1">
                <a:spLocks noChangeArrowheads="1"/>
              </p:cNvSpPr>
              <p:nvPr/>
            </p:nvSpPr>
            <p:spPr bwMode="auto">
              <a:xfrm>
                <a:off x="1773845" y="5036059"/>
                <a:ext cx="770260" cy="410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685752">
                  <a:defRPr/>
                </a:pPr>
                <a:r>
                  <a:rPr lang="en-US" altLang="en-US" sz="900">
                    <a:solidFill>
                      <a:srgbClr val="000000"/>
                    </a:solidFill>
                    <a:latin typeface="Century Gothic" charset="0"/>
                  </a:rPr>
                  <a:t>Wmin</a:t>
                </a:r>
                <a:endParaRPr lang="en-US" altLang="en-US" sz="900" dirty="0">
                  <a:solidFill>
                    <a:srgbClr val="000000"/>
                  </a:solidFill>
                  <a:latin typeface="Century Gothic" charset="0"/>
                </a:endParaRPr>
              </a:p>
            </p:txBody>
          </p:sp>
          <p:sp>
            <p:nvSpPr>
              <p:cNvPr id="27" name="Line 16"/>
              <p:cNvSpPr>
                <a:spLocks noChangeShapeType="1"/>
              </p:cNvSpPr>
              <p:nvPr/>
            </p:nvSpPr>
            <p:spPr bwMode="auto">
              <a:xfrm flipV="1">
                <a:off x="2448719" y="4557476"/>
                <a:ext cx="1177925" cy="682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 flipV="1">
                <a:off x="4775994" y="4628914"/>
                <a:ext cx="1162050" cy="682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Line 18"/>
              <p:cNvSpPr>
                <a:spLocks noChangeShapeType="1"/>
              </p:cNvSpPr>
              <p:nvPr/>
            </p:nvSpPr>
            <p:spPr bwMode="auto">
              <a:xfrm flipV="1">
                <a:off x="3619883" y="4535251"/>
                <a:ext cx="1165636" cy="6905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Line 17"/>
              <p:cNvSpPr>
                <a:spLocks noChangeShapeType="1"/>
              </p:cNvSpPr>
              <p:nvPr/>
            </p:nvSpPr>
            <p:spPr bwMode="auto">
              <a:xfrm>
                <a:off x="3619883" y="4569384"/>
                <a:ext cx="0" cy="6564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Line 30"/>
              <p:cNvSpPr>
                <a:spLocks noChangeShapeType="1"/>
              </p:cNvSpPr>
              <p:nvPr/>
            </p:nvSpPr>
            <p:spPr bwMode="auto">
              <a:xfrm flipV="1">
                <a:off x="1105695" y="4932127"/>
                <a:ext cx="5030346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Line 17"/>
              <p:cNvSpPr>
                <a:spLocks noChangeShapeType="1"/>
              </p:cNvSpPr>
              <p:nvPr/>
            </p:nvSpPr>
            <p:spPr bwMode="auto">
              <a:xfrm>
                <a:off x="4788614" y="4543190"/>
                <a:ext cx="6430" cy="7683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3428648" y="4598265"/>
              <a:ext cx="461858" cy="41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  <a:latin typeface="Century Gothic" charset="0"/>
                </a:rPr>
                <a:t>TD</a:t>
              </a: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4577998" y="4606744"/>
              <a:ext cx="461858" cy="41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  <a:latin typeface="Century Gothic" charset="0"/>
                </a:rPr>
                <a:t>TD</a:t>
              </a:r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5740047" y="4693865"/>
              <a:ext cx="461858" cy="41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  <a:latin typeface="Century Gothic" charset="0"/>
                </a:rPr>
                <a:t>TD</a:t>
              </a: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6305787" y="5178514"/>
              <a:ext cx="548765" cy="41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  <a:latin typeface="Century Gothic" charset="0"/>
                </a:rPr>
                <a:t>W</a:t>
              </a:r>
              <a:r>
                <a:rPr lang="en-US" altLang="en-US" sz="1050" baseline="-25000">
                  <a:solidFill>
                    <a:srgbClr val="000000"/>
                  </a:solidFill>
                  <a:latin typeface="Century Gothic" charset="0"/>
                </a:rPr>
                <a:t>m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808437" y="6401827"/>
              <a:ext cx="586013" cy="452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Century Gothic" charset="0"/>
                </a:rPr>
                <a:t>CA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023954" y="6401829"/>
              <a:ext cx="586013" cy="452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Century Gothic" charset="0"/>
                </a:rPr>
                <a:t>CA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5251221" y="6404698"/>
              <a:ext cx="586013" cy="452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Century Gothic" charset="0"/>
                </a:rPr>
                <a:t>CA</a:t>
              </a:r>
            </a:p>
          </p:txBody>
        </p:sp>
      </p:grpSp>
      <p:sp>
        <p:nvSpPr>
          <p:cNvPr id="35" name="Text Box 15"/>
          <p:cNvSpPr txBox="1">
            <a:spLocks noChangeArrowheads="1"/>
          </p:cNvSpPr>
          <p:nvPr/>
        </p:nvSpPr>
        <p:spPr bwMode="auto">
          <a:xfrm>
            <a:off x="3966223" y="2254521"/>
            <a:ext cx="5389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defTabSz="685752">
              <a:defRPr/>
            </a:pPr>
            <a:r>
              <a:rPr lang="en-US" altLang="en-US" sz="900" dirty="0" err="1">
                <a:solidFill>
                  <a:srgbClr val="000000"/>
                </a:solidFill>
                <a:latin typeface="Century Gothic" charset="0"/>
              </a:rPr>
              <a:t>Wmax</a:t>
            </a:r>
            <a:endParaRPr lang="en-US" altLang="en-US" sz="900" dirty="0">
              <a:solidFill>
                <a:srgbClr val="000000"/>
              </a:solidFill>
              <a:latin typeface="Century Gothic" charset="0"/>
            </a:endParaRPr>
          </a:p>
        </p:txBody>
      </p:sp>
      <p:sp>
        <p:nvSpPr>
          <p:cNvPr id="33" name="Slide Number Placeholder 3">
            <a:extLst>
              <a:ext uri="{FF2B5EF4-FFF2-40B4-BE49-F238E27FC236}">
                <a16:creationId xmlns:a16="http://schemas.microsoft.com/office/drawing/2014/main" id="{7E469793-722F-D045-9906-8D7034474024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640B0B-09B7-3148-A1D0-9AF321ECB539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980639-D411-2D4F-A1EE-A45D6EFFE2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091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250" dirty="0"/>
              <a:t>TCP BIC Algorithm: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921814"/>
            <a:ext cx="7772400" cy="1621736"/>
          </a:xfrm>
        </p:spPr>
        <p:txBody>
          <a:bodyPr>
            <a:noAutofit/>
          </a:bodyPr>
          <a:lstStyle/>
          <a:p>
            <a:pPr marL="257157" lvl="1" indent="-257157">
              <a:spcBef>
                <a:spcPts val="300"/>
              </a:spcBef>
              <a:buSzPct val="85000"/>
              <a:buFont typeface="Wingdings" charset="2"/>
              <a:buChar char="q"/>
            </a:pPr>
            <a:r>
              <a:rPr lang="en-US" altLang="en-US" sz="1650" dirty="0"/>
              <a:t>Pure binary search (jump from </a:t>
            </a:r>
            <a:r>
              <a:rPr lang="en-US" altLang="en-US" sz="1650" dirty="0" err="1"/>
              <a:t>W</a:t>
            </a:r>
            <a:r>
              <a:rPr lang="en-US" altLang="en-US" sz="1650" baseline="-25000" dirty="0" err="1"/>
              <a:t>min</a:t>
            </a:r>
            <a:r>
              <a:rPr lang="en-US" altLang="en-US" sz="1650" dirty="0"/>
              <a:t> to (</a:t>
            </a:r>
            <a:r>
              <a:rPr lang="en-US" altLang="en-US" sz="1650" dirty="0" err="1"/>
              <a:t>W</a:t>
            </a:r>
            <a:r>
              <a:rPr lang="en-US" altLang="en-US" sz="1650" baseline="-25000" dirty="0" err="1"/>
              <a:t>max</a:t>
            </a:r>
            <a:r>
              <a:rPr lang="en-US" altLang="en-US" sz="1650" dirty="0"/>
              <a:t> and </a:t>
            </a:r>
            <a:r>
              <a:rPr lang="en-US" altLang="en-US" sz="1650" dirty="0" err="1"/>
              <a:t>W</a:t>
            </a:r>
            <a:r>
              <a:rPr lang="en-US" altLang="en-US" sz="1650" baseline="-25000" dirty="0" err="1"/>
              <a:t>min</a:t>
            </a:r>
            <a:r>
              <a:rPr lang="en-US" altLang="en-US" sz="1650" dirty="0">
                <a:solidFill>
                  <a:srgbClr val="000000"/>
                </a:solidFill>
                <a:cs typeface="ＭＳ Ｐゴシック" charset="0"/>
              </a:rPr>
              <a:t>)/2) may be too aggressive</a:t>
            </a:r>
            <a:endParaRPr lang="en-US" altLang="en-US" sz="1350" dirty="0"/>
          </a:p>
          <a:p>
            <a:pPr lvl="1">
              <a:spcBef>
                <a:spcPts val="300"/>
              </a:spcBef>
              <a:buFont typeface="Courier New" charset="0"/>
              <a:buChar char="o"/>
            </a:pPr>
            <a:r>
              <a:rPr lang="en-US" altLang="en-US" sz="1350" dirty="0"/>
              <a:t>Use a large step size </a:t>
            </a:r>
            <a:r>
              <a:rPr lang="en-US" altLang="en-US" sz="1350" dirty="0" err="1"/>
              <a:t>Smax</a:t>
            </a:r>
            <a:endParaRPr lang="en-US" altLang="en-US" sz="1350" dirty="0"/>
          </a:p>
          <a:p>
            <a:pPr lvl="1">
              <a:spcBef>
                <a:spcPts val="300"/>
              </a:spcBef>
              <a:buFont typeface="Courier New" charset="0"/>
              <a:buChar char="o"/>
            </a:pPr>
            <a:endParaRPr lang="en-US" altLang="en-US" sz="1350" dirty="0"/>
          </a:p>
          <a:p>
            <a:pPr>
              <a:spcBef>
                <a:spcPts val="300"/>
              </a:spcBef>
              <a:buFont typeface="Wingdings" charset="2"/>
              <a:buChar char="q"/>
            </a:pPr>
            <a:r>
              <a:rPr lang="en-US" altLang="en-US" sz="1650" dirty="0"/>
              <a:t>What if you grow above </a:t>
            </a:r>
            <a:r>
              <a:rPr lang="en-US" altLang="en-US" sz="1650" dirty="0" err="1">
                <a:solidFill>
                  <a:srgbClr val="000000"/>
                </a:solidFill>
              </a:rPr>
              <a:t>W</a:t>
            </a:r>
            <a:r>
              <a:rPr lang="en-US" altLang="en-US" sz="1650" baseline="-25000" dirty="0" err="1">
                <a:solidFill>
                  <a:srgbClr val="000000"/>
                </a:solidFill>
              </a:rPr>
              <a:t>max</a:t>
            </a:r>
            <a:r>
              <a:rPr lang="en-US" altLang="en-US" sz="1650" dirty="0">
                <a:solidFill>
                  <a:srgbClr val="000000"/>
                </a:solidFill>
              </a:rPr>
              <a:t>?</a:t>
            </a:r>
            <a:endParaRPr lang="en-US" altLang="en-US" sz="1350" dirty="0"/>
          </a:p>
          <a:p>
            <a:pPr lvl="1">
              <a:spcBef>
                <a:spcPts val="300"/>
              </a:spcBef>
              <a:buFont typeface="Lucida Grande" charset="0"/>
              <a:buChar char="-"/>
            </a:pPr>
            <a:r>
              <a:rPr lang="en-US" altLang="en-US" sz="1650" dirty="0"/>
              <a:t>Use binary growth (slow start) to probe more</a:t>
            </a:r>
            <a:endParaRPr lang="en-US" altLang="en-US" sz="1350" dirty="0"/>
          </a:p>
          <a:p>
            <a:pPr lvl="2">
              <a:spcBef>
                <a:spcPts val="300"/>
              </a:spcBef>
              <a:buNone/>
            </a:pPr>
            <a:endParaRPr lang="en-US" altLang="en-US" sz="1350" baseline="-25000" dirty="0"/>
          </a:p>
          <a:p>
            <a:pPr lvl="2">
              <a:spcBef>
                <a:spcPts val="300"/>
              </a:spcBef>
              <a:buNone/>
            </a:pPr>
            <a:endParaRPr lang="en-US" altLang="en-US" sz="1350" dirty="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5743233" y="2378871"/>
            <a:ext cx="1100480" cy="3803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232765" y="1851424"/>
            <a:ext cx="4669972" cy="1615326"/>
            <a:chOff x="226079" y="3985490"/>
            <a:chExt cx="7233939" cy="2871430"/>
          </a:xfrm>
        </p:grpSpPr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226079" y="3985490"/>
              <a:ext cx="7233939" cy="2860459"/>
              <a:chOff x="226079" y="3552590"/>
              <a:chExt cx="7233939" cy="2860459"/>
            </a:xfrm>
          </p:grpSpPr>
          <p:sp>
            <p:nvSpPr>
              <p:cNvPr id="17" name="Line 7"/>
              <p:cNvSpPr>
                <a:spLocks noChangeShapeType="1"/>
              </p:cNvSpPr>
              <p:nvPr/>
            </p:nvSpPr>
            <p:spPr bwMode="auto">
              <a:xfrm>
                <a:off x="910432" y="5914790"/>
                <a:ext cx="586592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Line 6"/>
              <p:cNvSpPr>
                <a:spLocks noChangeShapeType="1"/>
              </p:cNvSpPr>
              <p:nvPr/>
            </p:nvSpPr>
            <p:spPr bwMode="auto">
              <a:xfrm>
                <a:off x="896144" y="3614502"/>
                <a:ext cx="0" cy="2286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Rectangle 8"/>
              <p:cNvSpPr>
                <a:spLocks noChangeArrowheads="1"/>
              </p:cNvSpPr>
              <p:nvPr/>
            </p:nvSpPr>
            <p:spPr bwMode="auto">
              <a:xfrm>
                <a:off x="6779647" y="5759215"/>
                <a:ext cx="680371" cy="411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685752">
                  <a:defRPr/>
                </a:pPr>
                <a:r>
                  <a:rPr lang="en-US" altLang="en-US" sz="1050">
                    <a:solidFill>
                      <a:srgbClr val="000000"/>
                    </a:solidFill>
                    <a:latin typeface="Century Gothic" charset="0"/>
                  </a:rPr>
                  <a:t>Time</a:t>
                </a:r>
              </a:p>
            </p:txBody>
          </p:sp>
          <p:sp>
            <p:nvSpPr>
              <p:cNvPr id="20" name="Rectangle 9"/>
              <p:cNvSpPr>
                <a:spLocks noChangeArrowheads="1"/>
              </p:cNvSpPr>
              <p:nvPr/>
            </p:nvSpPr>
            <p:spPr bwMode="auto">
              <a:xfrm>
                <a:off x="226079" y="3552590"/>
                <a:ext cx="794593" cy="411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685752">
                  <a:defRPr/>
                </a:pPr>
                <a:r>
                  <a:rPr lang="en-US" altLang="en-US" sz="1050">
                    <a:solidFill>
                      <a:srgbClr val="000000"/>
                    </a:solidFill>
                    <a:latin typeface="Century Gothic" charset="0"/>
                  </a:rPr>
                  <a:t>cwnd</a:t>
                </a:r>
              </a:p>
            </p:txBody>
          </p:sp>
          <p:sp>
            <p:nvSpPr>
              <p:cNvPr id="21" name="Line 10"/>
              <p:cNvSpPr>
                <a:spLocks noChangeShapeType="1"/>
              </p:cNvSpPr>
              <p:nvPr/>
            </p:nvSpPr>
            <p:spPr bwMode="auto">
              <a:xfrm flipV="1">
                <a:off x="1315243" y="4535251"/>
                <a:ext cx="1154113" cy="6905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Line 11"/>
              <p:cNvSpPr>
                <a:spLocks noChangeShapeType="1"/>
              </p:cNvSpPr>
              <p:nvPr/>
            </p:nvSpPr>
            <p:spPr bwMode="auto">
              <a:xfrm>
                <a:off x="2469357" y="4554302"/>
                <a:ext cx="0" cy="6667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Rectangle 12"/>
              <p:cNvSpPr>
                <a:spLocks noChangeArrowheads="1"/>
              </p:cNvSpPr>
              <p:nvPr/>
            </p:nvSpPr>
            <p:spPr bwMode="auto">
              <a:xfrm>
                <a:off x="1443831" y="5960827"/>
                <a:ext cx="586013" cy="452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685752">
                  <a:defRPr/>
                </a:pPr>
                <a:r>
                  <a:rPr lang="en-US" altLang="en-US" sz="1200">
                    <a:solidFill>
                      <a:srgbClr val="000000"/>
                    </a:solidFill>
                    <a:latin typeface="Century Gothic" charset="0"/>
                  </a:rPr>
                  <a:t>CA</a:t>
                </a:r>
              </a:p>
            </p:txBody>
          </p:sp>
          <p:sp>
            <p:nvSpPr>
              <p:cNvPr id="24" name="Line 13"/>
              <p:cNvSpPr>
                <a:spLocks noChangeShapeType="1"/>
              </p:cNvSpPr>
              <p:nvPr/>
            </p:nvSpPr>
            <p:spPr bwMode="auto">
              <a:xfrm flipV="1">
                <a:off x="2074069" y="5230577"/>
                <a:ext cx="374650" cy="11113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Rectangle 14"/>
              <p:cNvSpPr>
                <a:spLocks noChangeArrowheads="1"/>
              </p:cNvSpPr>
              <p:nvPr/>
            </p:nvSpPr>
            <p:spPr bwMode="auto">
              <a:xfrm>
                <a:off x="2293144" y="4165365"/>
                <a:ext cx="461858" cy="411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685752">
                  <a:defRPr/>
                </a:pPr>
                <a:r>
                  <a:rPr lang="en-US" altLang="en-US" sz="1050">
                    <a:solidFill>
                      <a:srgbClr val="000000"/>
                    </a:solidFill>
                    <a:latin typeface="Century Gothic" charset="0"/>
                  </a:rPr>
                  <a:t>TD</a:t>
                </a:r>
              </a:p>
            </p:txBody>
          </p:sp>
          <p:sp>
            <p:nvSpPr>
              <p:cNvPr id="26" name="Text Box 15"/>
              <p:cNvSpPr txBox="1">
                <a:spLocks noChangeArrowheads="1"/>
              </p:cNvSpPr>
              <p:nvPr/>
            </p:nvSpPr>
            <p:spPr bwMode="auto">
              <a:xfrm>
                <a:off x="1773845" y="5036059"/>
                <a:ext cx="770260" cy="410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685752">
                  <a:defRPr/>
                </a:pPr>
                <a:r>
                  <a:rPr lang="en-US" altLang="en-US" sz="900">
                    <a:solidFill>
                      <a:srgbClr val="000000"/>
                    </a:solidFill>
                    <a:latin typeface="Century Gothic" charset="0"/>
                  </a:rPr>
                  <a:t>Wmin</a:t>
                </a:r>
                <a:endParaRPr lang="en-US" altLang="en-US" sz="900" dirty="0">
                  <a:solidFill>
                    <a:srgbClr val="000000"/>
                  </a:solidFill>
                  <a:latin typeface="Century Gothic" charset="0"/>
                </a:endParaRPr>
              </a:p>
            </p:txBody>
          </p:sp>
          <p:sp>
            <p:nvSpPr>
              <p:cNvPr id="27" name="Line 16"/>
              <p:cNvSpPr>
                <a:spLocks noChangeShapeType="1"/>
              </p:cNvSpPr>
              <p:nvPr/>
            </p:nvSpPr>
            <p:spPr bwMode="auto">
              <a:xfrm flipV="1">
                <a:off x="2448719" y="4557476"/>
                <a:ext cx="1177925" cy="682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 flipV="1">
                <a:off x="4775994" y="4628914"/>
                <a:ext cx="1162050" cy="682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Line 18"/>
              <p:cNvSpPr>
                <a:spLocks noChangeShapeType="1"/>
              </p:cNvSpPr>
              <p:nvPr/>
            </p:nvSpPr>
            <p:spPr bwMode="auto">
              <a:xfrm flipV="1">
                <a:off x="3619883" y="4535251"/>
                <a:ext cx="1165636" cy="6905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Line 17"/>
              <p:cNvSpPr>
                <a:spLocks noChangeShapeType="1"/>
              </p:cNvSpPr>
              <p:nvPr/>
            </p:nvSpPr>
            <p:spPr bwMode="auto">
              <a:xfrm>
                <a:off x="3619883" y="4569384"/>
                <a:ext cx="0" cy="6564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Line 30"/>
              <p:cNvSpPr>
                <a:spLocks noChangeShapeType="1"/>
              </p:cNvSpPr>
              <p:nvPr/>
            </p:nvSpPr>
            <p:spPr bwMode="auto">
              <a:xfrm flipV="1">
                <a:off x="1105695" y="4932127"/>
                <a:ext cx="5030346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Line 17"/>
              <p:cNvSpPr>
                <a:spLocks noChangeShapeType="1"/>
              </p:cNvSpPr>
              <p:nvPr/>
            </p:nvSpPr>
            <p:spPr bwMode="auto">
              <a:xfrm>
                <a:off x="4788614" y="4543190"/>
                <a:ext cx="6430" cy="7683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3428648" y="4598265"/>
              <a:ext cx="461858" cy="41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  <a:latin typeface="Century Gothic" charset="0"/>
                </a:rPr>
                <a:t>TD</a:t>
              </a: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4577998" y="4606744"/>
              <a:ext cx="461858" cy="41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  <a:latin typeface="Century Gothic" charset="0"/>
                </a:rPr>
                <a:t>TD</a:t>
              </a:r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5740047" y="4693865"/>
              <a:ext cx="461858" cy="41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  <a:latin typeface="Century Gothic" charset="0"/>
                </a:rPr>
                <a:t>TD</a:t>
              </a: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6305787" y="5178514"/>
              <a:ext cx="548765" cy="41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  <a:latin typeface="Century Gothic" charset="0"/>
                </a:rPr>
                <a:t>W</a:t>
              </a:r>
              <a:r>
                <a:rPr lang="en-US" altLang="en-US" sz="1050" baseline="-25000">
                  <a:solidFill>
                    <a:srgbClr val="000000"/>
                  </a:solidFill>
                  <a:latin typeface="Century Gothic" charset="0"/>
                </a:rPr>
                <a:t>m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808437" y="6401827"/>
              <a:ext cx="586013" cy="452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Century Gothic" charset="0"/>
                </a:rPr>
                <a:t>CA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023954" y="6401829"/>
              <a:ext cx="586013" cy="452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Century Gothic" charset="0"/>
                </a:rPr>
                <a:t>CA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5251221" y="6404698"/>
              <a:ext cx="586013" cy="452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Century Gothic" charset="0"/>
                </a:rPr>
                <a:t>CA</a:t>
              </a:r>
            </a:p>
          </p:txBody>
        </p:sp>
      </p:grpSp>
      <p:sp>
        <p:nvSpPr>
          <p:cNvPr id="35" name="Text Box 15"/>
          <p:cNvSpPr txBox="1">
            <a:spLocks noChangeArrowheads="1"/>
          </p:cNvSpPr>
          <p:nvPr/>
        </p:nvSpPr>
        <p:spPr bwMode="auto">
          <a:xfrm>
            <a:off x="3966223" y="2254521"/>
            <a:ext cx="5389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defTabSz="685752">
              <a:defRPr/>
            </a:pPr>
            <a:r>
              <a:rPr lang="en-US" altLang="en-US" sz="900" dirty="0" err="1">
                <a:solidFill>
                  <a:srgbClr val="000000"/>
                </a:solidFill>
                <a:latin typeface="Century Gothic" charset="0"/>
              </a:rPr>
              <a:t>Wmax</a:t>
            </a:r>
            <a:endParaRPr lang="en-US" altLang="en-US" sz="900" dirty="0">
              <a:solidFill>
                <a:srgbClr val="000000"/>
              </a:solidFill>
              <a:latin typeface="Century Gothic" charset="0"/>
            </a:endParaRPr>
          </a:p>
        </p:txBody>
      </p:sp>
      <p:sp>
        <p:nvSpPr>
          <p:cNvPr id="33" name="Slide Number Placeholder 3">
            <a:extLst>
              <a:ext uri="{FF2B5EF4-FFF2-40B4-BE49-F238E27FC236}">
                <a16:creationId xmlns:a16="http://schemas.microsoft.com/office/drawing/2014/main" id="{FEACC32D-40FC-774D-928E-44D25D20B46D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640B0B-09B7-3148-A1D0-9AF321ECB539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D3D3C1-FAFB-DC40-B640-A7CCF2689D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098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/>
        </p:nvSpPr>
        <p:spPr>
          <a:xfrm>
            <a:off x="6542486" y="1862139"/>
            <a:ext cx="1278731" cy="5072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323411" y="2212183"/>
            <a:ext cx="1259681" cy="3551634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880373" y="2202658"/>
            <a:ext cx="1434703" cy="3551634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211117" y="2189560"/>
            <a:ext cx="1669256" cy="3551634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1610916" y="4092702"/>
            <a:ext cx="4346972" cy="2143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620443" y="2189560"/>
            <a:ext cx="1593056" cy="3551634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276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699"/>
              <a:t>TCP BIC Algorithm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044666-BDC2-6148-B8BE-BAE7EB878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620441" y="3890963"/>
            <a:ext cx="0" cy="1366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43000" y="3070623"/>
            <a:ext cx="9429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Packet loss event</a:t>
            </a:r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>
            <a:off x="1614488" y="3486121"/>
            <a:ext cx="0" cy="34769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14488" y="3890963"/>
            <a:ext cx="596860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519987" y="3733802"/>
            <a:ext cx="59531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W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319213" y="5256611"/>
            <a:ext cx="13144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W</a:t>
            </a:r>
            <a:r>
              <a:rPr lang="en-US" altLang="en-US" sz="1050" baseline="-25000">
                <a:solidFill>
                  <a:srgbClr val="000000"/>
                </a:solidFill>
              </a:rPr>
              <a:t>min </a:t>
            </a:r>
            <a:r>
              <a:rPr lang="en-US" altLang="en-US" sz="1050">
                <a:solidFill>
                  <a:srgbClr val="000000"/>
                </a:solidFill>
              </a:rPr>
              <a:t>= β*W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</a:p>
        </p:txBody>
      </p:sp>
      <p:cxnSp>
        <p:nvCxnSpPr>
          <p:cNvPr id="16" name="Straight Connector 15"/>
          <p:cNvCxnSpPr>
            <a:endCxn id="17" idx="1"/>
          </p:cNvCxnSpPr>
          <p:nvPr/>
        </p:nvCxnSpPr>
        <p:spPr>
          <a:xfrm flipV="1">
            <a:off x="1620441" y="4607282"/>
            <a:ext cx="4346972" cy="877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967413" y="4480324"/>
            <a:ext cx="185380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midpoint = (W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  <a:r>
              <a:rPr lang="en-US" altLang="en-US" sz="1050">
                <a:solidFill>
                  <a:srgbClr val="000000"/>
                </a:solidFill>
              </a:rPr>
              <a:t> + W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  <a:r>
              <a:rPr lang="en-US" altLang="en-US" sz="1050">
                <a:solidFill>
                  <a:srgbClr val="000000"/>
                </a:solidFill>
              </a:rPr>
              <a:t>)/2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286124" y="4827986"/>
            <a:ext cx="185380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 dirty="0">
                <a:solidFill>
                  <a:srgbClr val="000000"/>
                </a:solidFill>
              </a:rPr>
              <a:t>midpoint – </a:t>
            </a:r>
            <a:r>
              <a:rPr lang="en-US" altLang="en-US" sz="1050" dirty="0" err="1">
                <a:solidFill>
                  <a:srgbClr val="000000"/>
                </a:solidFill>
              </a:rPr>
              <a:t>W</a:t>
            </a:r>
            <a:r>
              <a:rPr lang="en-US" altLang="en-US" sz="1050" baseline="-25000" dirty="0" err="1">
                <a:solidFill>
                  <a:srgbClr val="000000"/>
                </a:solidFill>
              </a:rPr>
              <a:t>min</a:t>
            </a:r>
            <a:r>
              <a:rPr lang="en-US" altLang="en-US" sz="1050" baseline="-25000" dirty="0">
                <a:solidFill>
                  <a:srgbClr val="000000"/>
                </a:solidFill>
              </a:rPr>
              <a:t> </a:t>
            </a:r>
            <a:r>
              <a:rPr lang="en-US" altLang="en-US" sz="1050" dirty="0">
                <a:solidFill>
                  <a:srgbClr val="000000"/>
                </a:solidFill>
              </a:rPr>
              <a:t>&gt; </a:t>
            </a:r>
            <a:r>
              <a:rPr lang="en-US" altLang="en-US" sz="1050" dirty="0" err="1">
                <a:solidFill>
                  <a:srgbClr val="000000"/>
                </a:solidFill>
              </a:rPr>
              <a:t>S</a:t>
            </a:r>
            <a:r>
              <a:rPr lang="en-US" altLang="en-US" sz="1050" baseline="-25000" dirty="0" err="1">
                <a:solidFill>
                  <a:srgbClr val="000000"/>
                </a:solidFill>
              </a:rPr>
              <a:t>max</a:t>
            </a:r>
            <a:endParaRPr lang="en-US" altLang="en-US" sz="1050" baseline="-25000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>
            <a:stCxn id="19" idx="0"/>
          </p:cNvCxnSpPr>
          <p:nvPr/>
        </p:nvCxnSpPr>
        <p:spPr>
          <a:xfrm flipV="1">
            <a:off x="4213026" y="4595816"/>
            <a:ext cx="596" cy="23217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205289" y="5110164"/>
            <a:ext cx="8335" cy="232172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620441" y="4968480"/>
            <a:ext cx="465534" cy="28813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516857" y="4727974"/>
            <a:ext cx="1075135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W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  <a:r>
              <a:rPr lang="en-US" altLang="en-US" sz="1050">
                <a:solidFill>
                  <a:srgbClr val="000000"/>
                </a:solidFill>
              </a:rPr>
              <a:t> + S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</a:p>
        </p:txBody>
      </p:sp>
      <p:cxnSp>
        <p:nvCxnSpPr>
          <p:cNvPr id="30" name="Straight Connector 29"/>
          <p:cNvCxnSpPr>
            <a:endCxn id="28" idx="2"/>
          </p:cNvCxnSpPr>
          <p:nvPr/>
        </p:nvCxnSpPr>
        <p:spPr>
          <a:xfrm>
            <a:off x="1614489" y="4958954"/>
            <a:ext cx="439936" cy="2293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714500" y="4727974"/>
            <a:ext cx="47267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W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2082404" y="4679157"/>
            <a:ext cx="465534" cy="28932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9" idx="1"/>
          </p:cNvCxnSpPr>
          <p:nvPr/>
        </p:nvCxnSpPr>
        <p:spPr>
          <a:xfrm flipV="1">
            <a:off x="1641872" y="4431069"/>
            <a:ext cx="4346972" cy="996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88844" y="4304111"/>
            <a:ext cx="185380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midpoint = (W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  <a:r>
              <a:rPr lang="en-US" altLang="en-US" sz="1050">
                <a:solidFill>
                  <a:srgbClr val="000000"/>
                </a:solidFill>
              </a:rPr>
              <a:t> + W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  <a:r>
              <a:rPr lang="en-US" altLang="en-US" sz="1050">
                <a:solidFill>
                  <a:srgbClr val="000000"/>
                </a:solidFill>
              </a:rPr>
              <a:t>)/2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2231232" y="4743452"/>
            <a:ext cx="1076325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W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  <a:r>
              <a:rPr lang="en-US" altLang="en-US" sz="1050">
                <a:solidFill>
                  <a:srgbClr val="000000"/>
                </a:solidFill>
              </a:rPr>
              <a:t> + S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547939" y="4264820"/>
            <a:ext cx="669131" cy="4143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2747964" y="4061224"/>
            <a:ext cx="47386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W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2722961" y="4275535"/>
            <a:ext cx="44053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>
            <a:grpSpLocks/>
          </p:cNvGrpSpPr>
          <p:nvPr/>
        </p:nvGrpSpPr>
        <p:grpSpPr bwMode="auto">
          <a:xfrm>
            <a:off x="1485900" y="2189560"/>
            <a:ext cx="1853804" cy="3598543"/>
            <a:chOff x="457199" y="1776064"/>
            <a:chExt cx="2471071" cy="4798365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2761627" y="1776064"/>
              <a:ext cx="0" cy="473581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36539" y="1776064"/>
              <a:ext cx="0" cy="473581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733" name="TextBox 51"/>
            <p:cNvSpPr txBox="1">
              <a:spLocks noChangeArrowheads="1"/>
            </p:cNvSpPr>
            <p:nvPr/>
          </p:nvSpPr>
          <p:spPr bwMode="auto">
            <a:xfrm>
              <a:off x="457199" y="6235853"/>
              <a:ext cx="2471071" cy="338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</a:rPr>
                <a:t>Additive Increase</a:t>
              </a:r>
              <a:endParaRPr lang="en-US" altLang="en-US" sz="105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2553721" y="6405510"/>
              <a:ext cx="217428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636539" y="6392809"/>
              <a:ext cx="217428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5957887" y="3986606"/>
            <a:ext cx="185380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midpoint = (</a:t>
            </a:r>
            <a:r>
              <a:rPr lang="en-US" altLang="en-US" sz="1050" dirty="0" err="1">
                <a:solidFill>
                  <a:srgbClr val="000000"/>
                </a:solidFill>
              </a:rPr>
              <a:t>W</a:t>
            </a:r>
            <a:r>
              <a:rPr lang="en-US" altLang="en-US" sz="1050" baseline="-25000" dirty="0" err="1">
                <a:solidFill>
                  <a:srgbClr val="000000"/>
                </a:solidFill>
              </a:rPr>
              <a:t>min</a:t>
            </a:r>
            <a:r>
              <a:rPr lang="en-US" altLang="en-US" sz="1050" dirty="0">
                <a:solidFill>
                  <a:srgbClr val="000000"/>
                </a:solidFill>
              </a:rPr>
              <a:t> + </a:t>
            </a:r>
            <a:r>
              <a:rPr lang="en-US" altLang="en-US" sz="1050" dirty="0" err="1">
                <a:solidFill>
                  <a:srgbClr val="000000"/>
                </a:solidFill>
              </a:rPr>
              <a:t>W</a:t>
            </a:r>
            <a:r>
              <a:rPr lang="en-US" altLang="en-US" sz="1050" baseline="-25000" dirty="0" err="1">
                <a:solidFill>
                  <a:srgbClr val="000000"/>
                </a:solidFill>
              </a:rPr>
              <a:t>max</a:t>
            </a:r>
            <a:r>
              <a:rPr lang="en-US" altLang="en-US" sz="1050" dirty="0">
                <a:solidFill>
                  <a:srgbClr val="000000"/>
                </a:solidFill>
              </a:rPr>
              <a:t>)/2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3211116" y="4114133"/>
            <a:ext cx="333708" cy="15068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3377803" y="4133852"/>
            <a:ext cx="84296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W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  <a:r>
              <a:rPr lang="en-US" altLang="en-US" sz="1050">
                <a:solidFill>
                  <a:srgbClr val="000000"/>
                </a:solidFill>
              </a:rPr>
              <a:t> + S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</a:p>
        </p:txBody>
      </p:sp>
      <p:grpSp>
        <p:nvGrpSpPr>
          <p:cNvPr id="66" name="Group 65"/>
          <p:cNvGrpSpPr>
            <a:grpSpLocks/>
          </p:cNvGrpSpPr>
          <p:nvPr/>
        </p:nvGrpSpPr>
        <p:grpSpPr bwMode="auto">
          <a:xfrm>
            <a:off x="4233863" y="3732613"/>
            <a:ext cx="498873" cy="253916"/>
            <a:chOff x="2486318" y="4111320"/>
            <a:chExt cx="665053" cy="338337"/>
          </a:xfrm>
        </p:grpSpPr>
        <p:sp>
          <p:nvSpPr>
            <p:cNvPr id="27729" name="TextBox 63"/>
            <p:cNvSpPr txBox="1">
              <a:spLocks noChangeArrowheads="1"/>
            </p:cNvSpPr>
            <p:nvPr/>
          </p:nvSpPr>
          <p:spPr bwMode="auto">
            <a:xfrm>
              <a:off x="2520951" y="4111320"/>
              <a:ext cx="630420" cy="33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</a:rPr>
                <a:t>W</a:t>
              </a:r>
              <a:r>
                <a:rPr lang="en-US" altLang="en-US" sz="1050" baseline="-25000">
                  <a:solidFill>
                    <a:srgbClr val="000000"/>
                  </a:solidFill>
                </a:rPr>
                <a:t>min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2486318" y="4396886"/>
              <a:ext cx="587278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Connector 68"/>
          <p:cNvCxnSpPr/>
          <p:nvPr/>
        </p:nvCxnSpPr>
        <p:spPr>
          <a:xfrm flipV="1">
            <a:off x="3544824" y="3946924"/>
            <a:ext cx="1100328" cy="16721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752976" y="3855244"/>
            <a:ext cx="146923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900" dirty="0">
                <a:solidFill>
                  <a:srgbClr val="000000"/>
                </a:solidFill>
              </a:rPr>
              <a:t>(midpoint – </a:t>
            </a:r>
            <a:r>
              <a:rPr lang="en-US" altLang="en-US" sz="900" dirty="0" err="1">
                <a:solidFill>
                  <a:srgbClr val="000000"/>
                </a:solidFill>
              </a:rPr>
              <a:t>W</a:t>
            </a:r>
            <a:r>
              <a:rPr lang="en-US" altLang="en-US" sz="900" baseline="-25000" dirty="0" err="1">
                <a:solidFill>
                  <a:srgbClr val="000000"/>
                </a:solidFill>
              </a:rPr>
              <a:t>min</a:t>
            </a:r>
            <a:r>
              <a:rPr lang="en-US" altLang="en-US" sz="900" dirty="0">
                <a:solidFill>
                  <a:srgbClr val="000000"/>
                </a:solidFill>
              </a:rPr>
              <a:t>)&lt; </a:t>
            </a:r>
            <a:r>
              <a:rPr lang="en-US" altLang="en-US" sz="900" dirty="0" err="1">
                <a:solidFill>
                  <a:srgbClr val="000000"/>
                </a:solidFill>
              </a:rPr>
              <a:t>S</a:t>
            </a:r>
            <a:r>
              <a:rPr lang="en-US" altLang="en-US" sz="900" baseline="-25000" dirty="0" err="1">
                <a:solidFill>
                  <a:srgbClr val="000000"/>
                </a:solidFill>
              </a:rPr>
              <a:t>min</a:t>
            </a:r>
            <a:endParaRPr lang="en-US" altLang="en-US" sz="900" baseline="-25000" dirty="0">
              <a:solidFill>
                <a:srgbClr val="000000"/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4645152" y="3890963"/>
            <a:ext cx="228076" cy="5595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>
            <a:grpSpLocks/>
          </p:cNvGrpSpPr>
          <p:nvPr/>
        </p:nvGrpSpPr>
        <p:grpSpPr bwMode="auto">
          <a:xfrm>
            <a:off x="3118249" y="2200277"/>
            <a:ext cx="1853803" cy="3598543"/>
            <a:chOff x="510485" y="1776064"/>
            <a:chExt cx="2471071" cy="4798365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859352" y="1776064"/>
              <a:ext cx="0" cy="473581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37451" y="1776064"/>
              <a:ext cx="0" cy="473581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726" name="TextBox 77"/>
            <p:cNvSpPr txBox="1">
              <a:spLocks noChangeArrowheads="1"/>
            </p:cNvSpPr>
            <p:nvPr/>
          </p:nvSpPr>
          <p:spPr bwMode="auto">
            <a:xfrm>
              <a:off x="510485" y="6235853"/>
              <a:ext cx="2471071" cy="338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</a:rPr>
                <a:t>Binary Search</a:t>
              </a:r>
              <a:endParaRPr lang="en-US" altLang="en-US" sz="105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>
              <a:off x="2432429" y="6405509"/>
              <a:ext cx="418987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H="1">
              <a:off x="637451" y="6392808"/>
              <a:ext cx="488818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Connector 87"/>
          <p:cNvCxnSpPr/>
          <p:nvPr/>
        </p:nvCxnSpPr>
        <p:spPr>
          <a:xfrm flipV="1">
            <a:off x="4873230" y="3839767"/>
            <a:ext cx="192881" cy="4881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4513661" y="3588545"/>
            <a:ext cx="91201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W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  <a:r>
              <a:rPr lang="en-US" altLang="en-US" sz="1050">
                <a:solidFill>
                  <a:srgbClr val="000000"/>
                </a:solidFill>
              </a:rPr>
              <a:t> + S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</a:p>
        </p:txBody>
      </p:sp>
      <p:cxnSp>
        <p:nvCxnSpPr>
          <p:cNvPr id="98" name="Straight Connector 97"/>
          <p:cNvCxnSpPr/>
          <p:nvPr/>
        </p:nvCxnSpPr>
        <p:spPr>
          <a:xfrm flipV="1">
            <a:off x="5060158" y="3794522"/>
            <a:ext cx="194072" cy="476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544617" y="3557589"/>
            <a:ext cx="91201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W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  <a:r>
              <a:rPr lang="en-US" altLang="en-US" sz="1050">
                <a:solidFill>
                  <a:srgbClr val="000000"/>
                </a:solidFill>
              </a:rPr>
              <a:t> + S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5254228" y="3579020"/>
            <a:ext cx="1060846" cy="21193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>
            <a:grpSpLocks/>
          </p:cNvGrpSpPr>
          <p:nvPr/>
        </p:nvGrpSpPr>
        <p:grpSpPr bwMode="auto">
          <a:xfrm>
            <a:off x="5537598" y="3364709"/>
            <a:ext cx="896540" cy="253916"/>
            <a:chOff x="2307521" y="4111320"/>
            <a:chExt cx="740450" cy="338337"/>
          </a:xfrm>
        </p:grpSpPr>
        <p:sp>
          <p:nvSpPr>
            <p:cNvPr id="27722" name="TextBox 102"/>
            <p:cNvSpPr txBox="1">
              <a:spLocks noChangeArrowheads="1"/>
            </p:cNvSpPr>
            <p:nvPr/>
          </p:nvSpPr>
          <p:spPr bwMode="auto">
            <a:xfrm>
              <a:off x="2307521" y="4111320"/>
              <a:ext cx="740450" cy="33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</a:rPr>
                <a:t>W</a:t>
              </a:r>
              <a:r>
                <a:rPr lang="en-US" altLang="en-US" sz="1050" baseline="-25000">
                  <a:solidFill>
                    <a:srgbClr val="000000"/>
                  </a:solidFill>
                </a:rPr>
                <a:t>max</a:t>
              </a:r>
              <a:r>
                <a:rPr lang="en-US" altLang="en-US" sz="1050">
                  <a:solidFill>
                    <a:srgbClr val="000000"/>
                  </a:solidFill>
                </a:rPr>
                <a:t> +S</a:t>
              </a:r>
              <a:r>
                <a:rPr lang="en-US" altLang="en-US" sz="1050" baseline="-25000">
                  <a:solidFill>
                    <a:srgbClr val="000000"/>
                  </a:solidFill>
                </a:rPr>
                <a:t>max</a:t>
              </a: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2486488" y="4396886"/>
              <a:ext cx="494617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Straight Connector 105"/>
          <p:cNvCxnSpPr/>
          <p:nvPr/>
        </p:nvCxnSpPr>
        <p:spPr>
          <a:xfrm>
            <a:off x="4764882" y="3824288"/>
            <a:ext cx="41433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937523" y="3788569"/>
            <a:ext cx="41314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>
            <a:grpSpLocks/>
          </p:cNvGrpSpPr>
          <p:nvPr/>
        </p:nvGrpSpPr>
        <p:grpSpPr bwMode="auto">
          <a:xfrm>
            <a:off x="4714875" y="2213373"/>
            <a:ext cx="1853804" cy="3598543"/>
            <a:chOff x="412795" y="1776064"/>
            <a:chExt cx="2471071" cy="4798365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2545819" y="1776064"/>
              <a:ext cx="0" cy="473581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636573" y="1776064"/>
              <a:ext cx="0" cy="473581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719" name="TextBox 113"/>
            <p:cNvSpPr txBox="1">
              <a:spLocks noChangeArrowheads="1"/>
            </p:cNvSpPr>
            <p:nvPr/>
          </p:nvSpPr>
          <p:spPr bwMode="auto">
            <a:xfrm>
              <a:off x="412795" y="6235853"/>
              <a:ext cx="2471071" cy="338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</a:rPr>
                <a:t>Slow Start</a:t>
              </a:r>
              <a:endParaRPr lang="en-US" altLang="en-US" sz="105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>
              <a:off x="2118897" y="6405510"/>
              <a:ext cx="418987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H="1">
              <a:off x="636573" y="6392809"/>
              <a:ext cx="488818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Connector 117"/>
          <p:cNvCxnSpPr/>
          <p:nvPr/>
        </p:nvCxnSpPr>
        <p:spPr>
          <a:xfrm flipV="1">
            <a:off x="6309124" y="3336132"/>
            <a:ext cx="286940" cy="24050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>
            <a:grpSpLocks/>
          </p:cNvGrpSpPr>
          <p:nvPr/>
        </p:nvGrpSpPr>
        <p:grpSpPr bwMode="auto">
          <a:xfrm>
            <a:off x="5680474" y="3115870"/>
            <a:ext cx="983456" cy="253916"/>
            <a:chOff x="2235384" y="4111320"/>
            <a:chExt cx="812587" cy="338626"/>
          </a:xfrm>
        </p:grpSpPr>
        <p:sp>
          <p:nvSpPr>
            <p:cNvPr id="27715" name="TextBox 121"/>
            <p:cNvSpPr txBox="1">
              <a:spLocks noChangeArrowheads="1"/>
            </p:cNvSpPr>
            <p:nvPr/>
          </p:nvSpPr>
          <p:spPr bwMode="auto">
            <a:xfrm>
              <a:off x="2235384" y="4111320"/>
              <a:ext cx="812587" cy="338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</a:rPr>
                <a:t>W</a:t>
              </a:r>
              <a:r>
                <a:rPr lang="en-US" altLang="en-US" sz="1050" baseline="-25000">
                  <a:solidFill>
                    <a:srgbClr val="000000"/>
                  </a:solidFill>
                </a:rPr>
                <a:t>max</a:t>
              </a:r>
              <a:r>
                <a:rPr lang="en-US" altLang="en-US" sz="1050">
                  <a:solidFill>
                    <a:srgbClr val="000000"/>
                  </a:solidFill>
                </a:rPr>
                <a:t> + 2S</a:t>
              </a:r>
              <a:r>
                <a:rPr lang="en-US" altLang="en-US" sz="1050" baseline="-25000">
                  <a:solidFill>
                    <a:srgbClr val="000000"/>
                  </a:solidFill>
                </a:rPr>
                <a:t>max</a:t>
              </a:r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2319003" y="4427299"/>
              <a:ext cx="662072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Straight Connector 124"/>
          <p:cNvCxnSpPr/>
          <p:nvPr/>
        </p:nvCxnSpPr>
        <p:spPr>
          <a:xfrm>
            <a:off x="5784056" y="3352800"/>
            <a:ext cx="80129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6561535" y="3124200"/>
            <a:ext cx="285750" cy="24050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>
            <a:grpSpLocks/>
          </p:cNvGrpSpPr>
          <p:nvPr/>
        </p:nvGrpSpPr>
        <p:grpSpPr bwMode="auto">
          <a:xfrm>
            <a:off x="5922170" y="2896795"/>
            <a:ext cx="984647" cy="253916"/>
            <a:chOff x="2204414" y="4111320"/>
            <a:chExt cx="812587" cy="338626"/>
          </a:xfrm>
        </p:grpSpPr>
        <p:sp>
          <p:nvSpPr>
            <p:cNvPr id="27713" name="TextBox 127"/>
            <p:cNvSpPr txBox="1">
              <a:spLocks noChangeArrowheads="1"/>
            </p:cNvSpPr>
            <p:nvPr/>
          </p:nvSpPr>
          <p:spPr bwMode="auto">
            <a:xfrm>
              <a:off x="2204414" y="4111320"/>
              <a:ext cx="812587" cy="338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</a:rPr>
                <a:t>W</a:t>
              </a:r>
              <a:r>
                <a:rPr lang="en-US" altLang="en-US" sz="1050" baseline="-25000">
                  <a:solidFill>
                    <a:srgbClr val="000000"/>
                  </a:solidFill>
                </a:rPr>
                <a:t>max</a:t>
              </a:r>
              <a:r>
                <a:rPr lang="en-US" altLang="en-US" sz="1050">
                  <a:solidFill>
                    <a:srgbClr val="000000"/>
                  </a:solidFill>
                </a:rPr>
                <a:t> + 3S</a:t>
              </a:r>
              <a:r>
                <a:rPr lang="en-US" altLang="en-US" sz="1050" baseline="-25000">
                  <a:solidFill>
                    <a:srgbClr val="000000"/>
                  </a:solidFill>
                </a:rPr>
                <a:t>max</a:t>
              </a: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319375" y="4427299"/>
              <a:ext cx="66127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/>
          <p:cNvCxnSpPr/>
          <p:nvPr/>
        </p:nvCxnSpPr>
        <p:spPr>
          <a:xfrm flipV="1">
            <a:off x="6818711" y="2502694"/>
            <a:ext cx="764381" cy="64293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>
            <a:grpSpLocks/>
          </p:cNvGrpSpPr>
          <p:nvPr/>
        </p:nvGrpSpPr>
        <p:grpSpPr bwMode="auto">
          <a:xfrm>
            <a:off x="6047186" y="2222897"/>
            <a:ext cx="1853803" cy="3598543"/>
            <a:chOff x="279115" y="1776064"/>
            <a:chExt cx="2471071" cy="4798365"/>
          </a:xfrm>
        </p:grpSpPr>
        <p:cxnSp>
          <p:nvCxnSpPr>
            <p:cNvPr id="134" name="Straight Connector 133"/>
            <p:cNvCxnSpPr/>
            <p:nvPr/>
          </p:nvCxnSpPr>
          <p:spPr>
            <a:xfrm>
              <a:off x="2318502" y="1776064"/>
              <a:ext cx="0" cy="473581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636206" y="1776064"/>
              <a:ext cx="0" cy="473581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710" name="TextBox 135"/>
            <p:cNvSpPr txBox="1">
              <a:spLocks noChangeArrowheads="1"/>
            </p:cNvSpPr>
            <p:nvPr/>
          </p:nvSpPr>
          <p:spPr bwMode="auto">
            <a:xfrm>
              <a:off x="279115" y="6235853"/>
              <a:ext cx="2471071" cy="338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</a:rPr>
                <a:t>Additive Inc.</a:t>
              </a:r>
              <a:endParaRPr lang="en-US" altLang="en-US" sz="105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137" name="Straight Arrow Connector 136"/>
            <p:cNvCxnSpPr/>
            <p:nvPr/>
          </p:nvCxnSpPr>
          <p:spPr>
            <a:xfrm>
              <a:off x="2032829" y="6405510"/>
              <a:ext cx="225364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flipH="1">
              <a:off x="636206" y="6378520"/>
              <a:ext cx="288847" cy="14289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>
            <a:grpSpLocks/>
          </p:cNvGrpSpPr>
          <p:nvPr/>
        </p:nvGrpSpPr>
        <p:grpSpPr bwMode="auto">
          <a:xfrm>
            <a:off x="4873229" y="2250284"/>
            <a:ext cx="2718196" cy="253916"/>
            <a:chOff x="4973307" y="1857137"/>
            <a:chExt cx="3625163" cy="338338"/>
          </a:xfrm>
        </p:grpSpPr>
        <p:sp>
          <p:nvSpPr>
            <p:cNvPr id="27705" name="TextBox 26"/>
            <p:cNvSpPr txBox="1">
              <a:spLocks noChangeArrowheads="1"/>
            </p:cNvSpPr>
            <p:nvPr/>
          </p:nvSpPr>
          <p:spPr bwMode="auto">
            <a:xfrm>
              <a:off x="6174502" y="1857137"/>
              <a:ext cx="1454758" cy="338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</a:rPr>
                <a:t>Max Probing</a:t>
              </a:r>
              <a:endParaRPr lang="en-US" altLang="en-US" sz="105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143" name="Straight Connector 142"/>
            <p:cNvCxnSpPr>
              <a:stCxn id="27705" idx="1"/>
            </p:cNvCxnSpPr>
            <p:nvPr/>
          </p:nvCxnSpPr>
          <p:spPr>
            <a:xfrm flipH="1" flipV="1">
              <a:off x="4973307" y="2015786"/>
              <a:ext cx="1201195" cy="1052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7567927" y="2028477"/>
              <a:ext cx="1030543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Slide Number Placeholder 3">
            <a:extLst>
              <a:ext uri="{FF2B5EF4-FFF2-40B4-BE49-F238E27FC236}">
                <a16:creationId xmlns:a16="http://schemas.microsoft.com/office/drawing/2014/main" id="{3CD93BF4-63E3-3A4D-BF5A-49C295238E8E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640B0B-09B7-3148-A1D0-9AF321ECB539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B0F1C0-81F0-EE40-8300-F7A10C0D36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92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2" grpId="1" animBg="1"/>
      <p:bldP spid="110" grpId="0" animBg="1"/>
      <p:bldP spid="110" grpId="1" animBg="1"/>
      <p:bldP spid="87" grpId="0" animBg="1"/>
      <p:bldP spid="87" grpId="1" animBg="1"/>
      <p:bldP spid="57" grpId="0" animBg="1"/>
      <p:bldP spid="57" grpId="1" animBg="1"/>
      <p:bldP spid="9" grpId="0"/>
      <p:bldP spid="14" grpId="0"/>
      <p:bldP spid="15" grpId="0"/>
      <p:bldP spid="15" grpId="1"/>
      <p:bldP spid="17" grpId="0"/>
      <p:bldP spid="17" grpId="1"/>
      <p:bldP spid="19" grpId="0"/>
      <p:bldP spid="19" grpId="1"/>
      <p:bldP spid="28" grpId="0"/>
      <p:bldP spid="28" grpId="1"/>
      <p:bldP spid="36" grpId="0"/>
      <p:bldP spid="36" grpId="1"/>
      <p:bldP spid="39" grpId="0"/>
      <p:bldP spid="39" grpId="1"/>
      <p:bldP spid="40" grpId="0"/>
      <p:bldP spid="40" grpId="1"/>
      <p:bldP spid="46" grpId="0"/>
      <p:bldP spid="46" grpId="1"/>
      <p:bldP spid="59" grpId="0"/>
      <p:bldP spid="59" grpId="1"/>
      <p:bldP spid="63" grpId="0"/>
      <p:bldP spid="63" grpId="1"/>
      <p:bldP spid="71" grpId="0"/>
      <p:bldP spid="71" grpId="1"/>
      <p:bldP spid="92" grpId="0"/>
      <p:bldP spid="92" grpId="1"/>
      <p:bldP spid="99" grpId="0"/>
      <p:bldP spid="99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699" dirty="0"/>
              <a:t>TCP BIC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2860" lvl="1" indent="0">
              <a:spcBef>
                <a:spcPts val="300"/>
              </a:spcBef>
              <a:buNone/>
            </a:pPr>
            <a:r>
              <a:rPr lang="en-US" altLang="en-US" sz="1650" dirty="0">
                <a:latin typeface="Courier New" charset="0"/>
                <a:ea typeface="Courier New" charset="0"/>
                <a:cs typeface="Courier New" charset="0"/>
              </a:rPr>
              <a:t>while (</a:t>
            </a:r>
            <a:r>
              <a:rPr lang="en-US" altLang="en-US" sz="1650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sz="1650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altLang="en-US" sz="1650" dirty="0" err="1">
                <a:latin typeface="Courier New" charset="0"/>
                <a:ea typeface="Courier New" charset="0"/>
                <a:cs typeface="Courier New" charset="0"/>
              </a:rPr>
              <a:t>Wmax</a:t>
            </a:r>
            <a:r>
              <a:rPr lang="en-US" altLang="en-US" sz="1650" dirty="0">
                <a:latin typeface="Courier New" charset="0"/>
                <a:ea typeface="Courier New" charset="0"/>
                <a:cs typeface="Courier New" charset="0"/>
              </a:rPr>
              <a:t>) {</a:t>
            </a:r>
          </a:p>
          <a:p>
            <a:pPr marL="42860" lvl="1" indent="0">
              <a:spcBef>
                <a:spcPts val="300"/>
              </a:spcBef>
              <a:buNone/>
            </a:pPr>
            <a:r>
              <a:rPr lang="en-US" altLang="en-US" sz="165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if ( (midpoint -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Wmin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) &gt;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Smax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 ) </a:t>
            </a: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	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Smax</a:t>
            </a:r>
            <a:endParaRPr lang="en-US" altLang="en-US" sz="1350" dirty="0">
              <a:latin typeface="Courier New" charset="0"/>
              <a:ea typeface="Courier New" charset="0"/>
              <a:cs typeface="Courier New" charset="0"/>
            </a:endParaRP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 else</a:t>
            </a: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	 if ((midpoint -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Wmin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) &lt;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Smin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	     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Wmax</a:t>
            </a:r>
            <a:endParaRPr lang="en-US" altLang="en-US" sz="1350" dirty="0">
              <a:latin typeface="Courier New" charset="0"/>
              <a:ea typeface="Courier New" charset="0"/>
              <a:cs typeface="Courier New" charset="0"/>
            </a:endParaRP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	 else</a:t>
            </a: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	     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cwnd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 = midpoint</a:t>
            </a: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if (no packet loss)</a:t>
            </a: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Wmin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endParaRPr lang="en-US" altLang="en-US" sz="1350" dirty="0">
              <a:latin typeface="Courier New" charset="0"/>
              <a:ea typeface="Courier New" charset="0"/>
              <a:cs typeface="Courier New" charset="0"/>
            </a:endParaRP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Wmin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 = β*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endParaRPr lang="en-US" altLang="en-US" sz="1350" dirty="0">
              <a:latin typeface="Courier New" charset="0"/>
              <a:ea typeface="Courier New" charset="0"/>
              <a:cs typeface="Courier New" charset="0"/>
            </a:endParaRP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Wmax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midpoint = (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Wmax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Wmin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)/2</a:t>
            </a:r>
          </a:p>
          <a:p>
            <a:pPr marL="171438" lvl="2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6542486" y="1862139"/>
            <a:ext cx="1278731" cy="5072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266715" y="2559191"/>
            <a:ext cx="17430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800">
                <a:solidFill>
                  <a:srgbClr val="3333CC"/>
                </a:solidFill>
              </a:rPr>
              <a:t>Additive Increase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096455" y="3760532"/>
            <a:ext cx="17418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800">
                <a:solidFill>
                  <a:srgbClr val="3333CC"/>
                </a:solidFill>
              </a:rPr>
              <a:t>Binary Search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4119613" y="3397718"/>
            <a:ext cx="2106621" cy="521166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6" idx="1"/>
          </p:cNvCxnSpPr>
          <p:nvPr/>
        </p:nvCxnSpPr>
        <p:spPr>
          <a:xfrm>
            <a:off x="4119613" y="2369345"/>
            <a:ext cx="2147102" cy="513012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24D909E2-041F-5142-BA0D-1E8590EB92B0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640B0B-09B7-3148-A1D0-9AF321ECB539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513360-8AE7-1D4C-9966-BE41F6EBEA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89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699"/>
              <a:t>TCP BIC Algorithm: Probe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2860" lvl="1" indent="0">
              <a:spcBef>
                <a:spcPts val="300"/>
              </a:spcBef>
              <a:buNone/>
            </a:pPr>
            <a:r>
              <a:rPr lang="en-US" altLang="en-US" sz="1500" dirty="0">
                <a:latin typeface="Courier New" charset="0"/>
                <a:ea typeface="Courier New" charset="0"/>
                <a:cs typeface="Courier New" charset="0"/>
              </a:rPr>
              <a:t>while (</a:t>
            </a:r>
            <a:r>
              <a:rPr lang="en-US" altLang="en-US" sz="1500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sz="1500" dirty="0">
                <a:latin typeface="Courier New" charset="0"/>
                <a:ea typeface="Courier New" charset="0"/>
                <a:cs typeface="Courier New" charset="0"/>
              </a:rPr>
              <a:t> &gt;= </a:t>
            </a:r>
            <a:r>
              <a:rPr lang="en-US" altLang="en-US" sz="1500" dirty="0" err="1">
                <a:latin typeface="Courier New" charset="0"/>
                <a:ea typeface="Courier New" charset="0"/>
                <a:cs typeface="Courier New" charset="0"/>
              </a:rPr>
              <a:t>W</a:t>
            </a:r>
            <a:r>
              <a:rPr lang="en-US" altLang="en-US" sz="1500" baseline="-25000" dirty="0" err="1">
                <a:latin typeface="Courier New" charset="0"/>
                <a:ea typeface="Courier New" charset="0"/>
                <a:cs typeface="Courier New" charset="0"/>
              </a:rPr>
              <a:t>max</a:t>
            </a:r>
            <a:r>
              <a:rPr lang="en-US" altLang="en-US" sz="1500" dirty="0">
                <a:latin typeface="Courier New" charset="0"/>
                <a:ea typeface="Courier New" charset="0"/>
                <a:cs typeface="Courier New" charset="0"/>
              </a:rPr>
              <a:t>){</a:t>
            </a:r>
          </a:p>
          <a:p>
            <a:pPr marL="42860" lvl="1" indent="0">
              <a:spcBef>
                <a:spcPts val="300"/>
              </a:spcBef>
              <a:buNone/>
            </a:pPr>
            <a:r>
              <a:rPr lang="en-US" altLang="en-US" sz="1500" dirty="0">
                <a:latin typeface="Courier New" charset="0"/>
                <a:ea typeface="Courier New" charset="0"/>
                <a:cs typeface="Courier New" charset="0"/>
              </a:rPr>
              <a:t>  if (</a:t>
            </a:r>
            <a:r>
              <a:rPr lang="en-US" altLang="en-US" sz="1500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sz="1500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altLang="en-US" sz="1500" dirty="0" err="1">
                <a:latin typeface="Courier New" charset="0"/>
                <a:ea typeface="Courier New" charset="0"/>
                <a:cs typeface="Courier New" charset="0"/>
              </a:rPr>
              <a:t>W</a:t>
            </a:r>
            <a:r>
              <a:rPr lang="en-US" altLang="en-US" sz="1500" baseline="-25000" dirty="0" err="1">
                <a:latin typeface="Courier New" charset="0"/>
                <a:ea typeface="Courier New" charset="0"/>
                <a:cs typeface="Courier New" charset="0"/>
              </a:rPr>
              <a:t>max</a:t>
            </a:r>
            <a:r>
              <a:rPr lang="en-US" altLang="en-US" sz="1500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altLang="en-US" sz="1500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altLang="en-US" sz="1500" baseline="-25000" dirty="0" err="1">
                <a:latin typeface="Courier New" charset="0"/>
                <a:ea typeface="Courier New" charset="0"/>
                <a:cs typeface="Courier New" charset="0"/>
              </a:rPr>
              <a:t>max</a:t>
            </a:r>
            <a:r>
              <a:rPr lang="en-US" altLang="en-US" sz="15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171438" lvl="2" indent="0">
              <a:spcBef>
                <a:spcPts val="300"/>
              </a:spcBef>
              <a:buNone/>
            </a:pP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altLang="en-US" baseline="-25000" dirty="0" err="1">
                <a:latin typeface="Courier New" charset="0"/>
                <a:ea typeface="Courier New" charset="0"/>
                <a:cs typeface="Courier New" charset="0"/>
              </a:rPr>
              <a:t>min</a:t>
            </a:r>
            <a:endParaRPr lang="en-US" altLang="en-US" baseline="-25000" dirty="0">
              <a:latin typeface="Courier New" charset="0"/>
              <a:ea typeface="Courier New" charset="0"/>
              <a:cs typeface="Courier New" charset="0"/>
            </a:endParaRPr>
          </a:p>
          <a:p>
            <a:pPr marL="171438" lvl="2" indent="0">
              <a:spcBef>
                <a:spcPts val="300"/>
              </a:spcBef>
              <a:buNone/>
            </a:pP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 else</a:t>
            </a:r>
          </a:p>
          <a:p>
            <a:pPr marL="171438" lvl="2" indent="0">
              <a:spcBef>
                <a:spcPts val="300"/>
              </a:spcBef>
              <a:buNone/>
            </a:pP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altLang="en-US" baseline="-25000" dirty="0" err="1">
                <a:latin typeface="Courier New" charset="0"/>
                <a:ea typeface="Courier New" charset="0"/>
                <a:cs typeface="Courier New" charset="0"/>
              </a:rPr>
              <a:t>max</a:t>
            </a:r>
            <a:endParaRPr lang="en-US" altLang="en-US" baseline="-25000" dirty="0">
              <a:latin typeface="Courier New" charset="0"/>
              <a:ea typeface="Courier New" charset="0"/>
              <a:cs typeface="Courier New" charset="0"/>
            </a:endParaRPr>
          </a:p>
          <a:p>
            <a:pPr marL="171438" lvl="2" indent="0">
              <a:spcBef>
                <a:spcPts val="300"/>
              </a:spcBef>
              <a:buNone/>
            </a:pPr>
            <a:endParaRPr lang="en-US" altLang="en-US" baseline="-25000" dirty="0">
              <a:latin typeface="Courier New" charset="0"/>
              <a:ea typeface="Courier New" charset="0"/>
              <a:cs typeface="Courier New" charset="0"/>
            </a:endParaRPr>
          </a:p>
          <a:p>
            <a:pPr marL="171438" lvl="2" indent="0">
              <a:spcBef>
                <a:spcPts val="300"/>
              </a:spcBef>
              <a:buNone/>
            </a:pP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 if (packet loss)</a:t>
            </a:r>
          </a:p>
          <a:p>
            <a:pPr marL="171438" lvl="2" indent="0">
              <a:spcBef>
                <a:spcPts val="300"/>
              </a:spcBef>
              <a:buNone/>
            </a:pP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W</a:t>
            </a:r>
            <a:r>
              <a:rPr lang="en-US" altLang="en-US" baseline="-25000" dirty="0" err="1">
                <a:latin typeface="Courier New" charset="0"/>
                <a:ea typeface="Courier New" charset="0"/>
                <a:cs typeface="Courier New" charset="0"/>
              </a:rPr>
              <a:t>min</a:t>
            </a:r>
            <a:r>
              <a:rPr lang="en-US" altLang="en-US" baseline="-25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= β*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endParaRPr lang="en-US" alt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171438" lvl="2" indent="0">
              <a:spcBef>
                <a:spcPts val="300"/>
              </a:spcBef>
              <a:buNone/>
            </a:pP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W</a:t>
            </a:r>
            <a:r>
              <a:rPr lang="en-US" altLang="en-US" baseline="-25000" dirty="0" err="1">
                <a:latin typeface="Courier New" charset="0"/>
                <a:ea typeface="Courier New" charset="0"/>
                <a:cs typeface="Courier New" charset="0"/>
              </a:rPr>
              <a:t>max</a:t>
            </a:r>
            <a:r>
              <a:rPr lang="en-US" altLang="en-US" baseline="-25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altLang="en-US" baseline="-25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lvl="1" indent="-128579">
              <a:spcBef>
                <a:spcPts val="300"/>
              </a:spcBef>
              <a:buNone/>
            </a:pP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6542486" y="1862139"/>
            <a:ext cx="1278731" cy="5072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274142" y="2582549"/>
            <a:ext cx="1743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defTabSz="685752">
              <a:defRPr/>
            </a:pPr>
            <a:r>
              <a:rPr lang="en-US" altLang="en-US" sz="1800" dirty="0">
                <a:solidFill>
                  <a:srgbClr val="3333CC"/>
                </a:solidFill>
              </a:rPr>
              <a:t>Slow growth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274142" y="3119520"/>
            <a:ext cx="1743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defTabSz="685752">
              <a:defRPr/>
            </a:pPr>
            <a:r>
              <a:rPr lang="en-US" altLang="en-US" sz="1800" dirty="0">
                <a:solidFill>
                  <a:srgbClr val="3333CC"/>
                </a:solidFill>
              </a:rPr>
              <a:t>Fast growth</a:t>
            </a:r>
          </a:p>
        </p:txBody>
      </p:sp>
      <p:cxnSp>
        <p:nvCxnSpPr>
          <p:cNvPr id="12" name="Straight Arrow Connector 11"/>
          <p:cNvCxnSpPr>
            <a:endCxn id="6" idx="1"/>
          </p:cNvCxnSpPr>
          <p:nvPr/>
        </p:nvCxnSpPr>
        <p:spPr>
          <a:xfrm>
            <a:off x="4206153" y="2725425"/>
            <a:ext cx="1067989" cy="41790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206153" y="3254060"/>
            <a:ext cx="1067990" cy="4763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42"/>
          <p:cNvSpPr>
            <a:spLocks noChangeArrowheads="1"/>
          </p:cNvSpPr>
          <p:nvPr/>
        </p:nvSpPr>
        <p:spPr bwMode="auto">
          <a:xfrm>
            <a:off x="7127945" y="2999267"/>
            <a:ext cx="17418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defTabSz="685752">
              <a:defRPr/>
            </a:pPr>
            <a:r>
              <a:rPr lang="en-US" altLang="en-US" sz="1800">
                <a:solidFill>
                  <a:srgbClr val="000000"/>
                </a:solidFill>
                <a:latin typeface="Century Gothic" charset="0"/>
              </a:rPr>
              <a:t>Max Probing</a:t>
            </a:r>
          </a:p>
        </p:txBody>
      </p:sp>
      <p:sp>
        <p:nvSpPr>
          <p:cNvPr id="15" name="Left Brace 14"/>
          <p:cNvSpPr/>
          <p:nvPr/>
        </p:nvSpPr>
        <p:spPr>
          <a:xfrm flipH="1">
            <a:off x="6486526" y="2053828"/>
            <a:ext cx="153591" cy="2137172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E34BF09-027C-1240-94E5-3D55E118464E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640B0B-09B7-3148-A1D0-9AF321ECB539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95BCA9-EA6C-214D-BC47-361AA76A5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189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4" grpId="0" autoUpdateAnimBg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2BA45B-7065-E149-A885-FDFF7A4A3C0D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95234" name="Group 2"/>
          <p:cNvGrpSpPr>
            <a:grpSpLocks/>
          </p:cNvGrpSpPr>
          <p:nvPr/>
        </p:nvGrpSpPr>
        <p:grpSpPr bwMode="auto">
          <a:xfrm>
            <a:off x="971550" y="3036888"/>
            <a:ext cx="2914650" cy="49212"/>
            <a:chOff x="476" y="3583"/>
            <a:chExt cx="4640" cy="64"/>
          </a:xfrm>
        </p:grpSpPr>
        <p:sp>
          <p:nvSpPr>
            <p:cNvPr id="95292" name="Line 3"/>
            <p:cNvSpPr>
              <a:spLocks noChangeShapeType="1"/>
            </p:cNvSpPr>
            <p:nvPr/>
          </p:nvSpPr>
          <p:spPr bwMode="auto">
            <a:xfrm>
              <a:off x="476" y="3612"/>
              <a:ext cx="4587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93" name="Freeform 4"/>
            <p:cNvSpPr>
              <a:spLocks/>
            </p:cNvSpPr>
            <p:nvPr/>
          </p:nvSpPr>
          <p:spPr bwMode="auto">
            <a:xfrm>
              <a:off x="5052" y="3583"/>
              <a:ext cx="64" cy="64"/>
            </a:xfrm>
            <a:custGeom>
              <a:avLst/>
              <a:gdLst>
                <a:gd name="T0" fmla="*/ 0 w 64"/>
                <a:gd name="T1" fmla="*/ 64 h 64"/>
                <a:gd name="T2" fmla="*/ 64 w 64"/>
                <a:gd name="T3" fmla="*/ 35 h 64"/>
                <a:gd name="T4" fmla="*/ 0 w 64"/>
                <a:gd name="T5" fmla="*/ 0 h 64"/>
                <a:gd name="T6" fmla="*/ 0 w 64"/>
                <a:gd name="T7" fmla="*/ 64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64"/>
                <a:gd name="T14" fmla="*/ 64 w 64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64">
                  <a:moveTo>
                    <a:pt x="0" y="64"/>
                  </a:moveTo>
                  <a:lnTo>
                    <a:pt x="64" y="35"/>
                  </a:lnTo>
                  <a:lnTo>
                    <a:pt x="0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5235" name="Group 5"/>
          <p:cNvGrpSpPr>
            <a:grpSpLocks/>
          </p:cNvGrpSpPr>
          <p:nvPr/>
        </p:nvGrpSpPr>
        <p:grpSpPr bwMode="auto">
          <a:xfrm>
            <a:off x="936625" y="342900"/>
            <a:ext cx="82550" cy="2705100"/>
            <a:chOff x="446" y="1336"/>
            <a:chExt cx="64" cy="2276"/>
          </a:xfrm>
        </p:grpSpPr>
        <p:sp>
          <p:nvSpPr>
            <p:cNvPr id="95290" name="Line 6"/>
            <p:cNvSpPr>
              <a:spLocks noChangeShapeType="1"/>
            </p:cNvSpPr>
            <p:nvPr/>
          </p:nvSpPr>
          <p:spPr bwMode="auto">
            <a:xfrm flipV="1">
              <a:off x="476" y="1383"/>
              <a:ext cx="1" cy="222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91" name="Freeform 7"/>
            <p:cNvSpPr>
              <a:spLocks/>
            </p:cNvSpPr>
            <p:nvPr/>
          </p:nvSpPr>
          <p:spPr bwMode="auto">
            <a:xfrm>
              <a:off x="446" y="1336"/>
              <a:ext cx="64" cy="64"/>
            </a:xfrm>
            <a:custGeom>
              <a:avLst/>
              <a:gdLst>
                <a:gd name="T0" fmla="*/ 64 w 64"/>
                <a:gd name="T1" fmla="*/ 64 h 64"/>
                <a:gd name="T2" fmla="*/ 30 w 64"/>
                <a:gd name="T3" fmla="*/ 0 h 64"/>
                <a:gd name="T4" fmla="*/ 0 w 64"/>
                <a:gd name="T5" fmla="*/ 64 h 64"/>
                <a:gd name="T6" fmla="*/ 64 w 64"/>
                <a:gd name="T7" fmla="*/ 64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64"/>
                <a:gd name="T14" fmla="*/ 64 w 64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64">
                  <a:moveTo>
                    <a:pt x="64" y="64"/>
                  </a:moveTo>
                  <a:lnTo>
                    <a:pt x="30" y="0"/>
                  </a:lnTo>
                  <a:lnTo>
                    <a:pt x="0" y="64"/>
                  </a:lnTo>
                  <a:lnTo>
                    <a:pt x="64" y="64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5236" name="Line 8"/>
          <p:cNvSpPr>
            <a:spLocks noChangeShapeType="1"/>
          </p:cNvSpPr>
          <p:nvPr/>
        </p:nvSpPr>
        <p:spPr bwMode="auto">
          <a:xfrm flipV="1">
            <a:off x="971550" y="692150"/>
            <a:ext cx="2428875" cy="23447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5237" name="Line 9"/>
          <p:cNvSpPr>
            <a:spLocks noChangeShapeType="1"/>
          </p:cNvSpPr>
          <p:nvPr/>
        </p:nvSpPr>
        <p:spPr bwMode="auto">
          <a:xfrm>
            <a:off x="971550" y="692150"/>
            <a:ext cx="2332038" cy="2393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5238" name="Text Box 10"/>
          <p:cNvSpPr txBox="1">
            <a:spLocks noChangeArrowheads="1"/>
          </p:cNvSpPr>
          <p:nvPr/>
        </p:nvSpPr>
        <p:spPr bwMode="auto">
          <a:xfrm>
            <a:off x="1600200" y="5715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400" b="1" baseline="-25000">
                <a:solidFill>
                  <a:srgbClr val="00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95239" name="Text Box 11"/>
          <p:cNvSpPr txBox="1">
            <a:spLocks noChangeArrowheads="1"/>
          </p:cNvSpPr>
          <p:nvPr/>
        </p:nvSpPr>
        <p:spPr bwMode="auto">
          <a:xfrm>
            <a:off x="1758950" y="3009900"/>
            <a:ext cx="1400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charset="0"/>
              </a:rPr>
              <a:t>efficiency</a:t>
            </a:r>
          </a:p>
        </p:txBody>
      </p:sp>
      <p:sp>
        <p:nvSpPr>
          <p:cNvPr id="95240" name="Line 12"/>
          <p:cNvSpPr>
            <a:spLocks noChangeShapeType="1"/>
          </p:cNvSpPr>
          <p:nvPr/>
        </p:nvSpPr>
        <p:spPr bwMode="auto">
          <a:xfrm>
            <a:off x="990600" y="419100"/>
            <a:ext cx="2590800" cy="2667000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7565" name="AutoShape 13"/>
          <p:cNvSpPr>
            <a:spLocks noChangeArrowheads="1"/>
          </p:cNvSpPr>
          <p:nvPr/>
        </p:nvSpPr>
        <p:spPr bwMode="auto">
          <a:xfrm>
            <a:off x="990600" y="419100"/>
            <a:ext cx="2590800" cy="2667000"/>
          </a:xfrm>
          <a:prstGeom prst="rtTriangle">
            <a:avLst/>
          </a:prstGeom>
          <a:solidFill>
            <a:schemeClr val="accent1">
              <a:alpha val="1215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5242" name="Oval 14"/>
          <p:cNvSpPr>
            <a:spLocks noChangeArrowheads="1"/>
          </p:cNvSpPr>
          <p:nvPr/>
        </p:nvSpPr>
        <p:spPr bwMode="auto">
          <a:xfrm flipH="1">
            <a:off x="1676400" y="11049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905375" y="342900"/>
            <a:ext cx="4179888" cy="3124200"/>
            <a:chOff x="3090" y="216"/>
            <a:chExt cx="2633" cy="1968"/>
          </a:xfrm>
        </p:grpSpPr>
        <p:grpSp>
          <p:nvGrpSpPr>
            <p:cNvPr id="95277" name="Group 16"/>
            <p:cNvGrpSpPr>
              <a:grpSpLocks/>
            </p:cNvGrpSpPr>
            <p:nvPr/>
          </p:nvGrpSpPr>
          <p:grpSpPr bwMode="auto">
            <a:xfrm>
              <a:off x="3446" y="1913"/>
              <a:ext cx="1836" cy="31"/>
              <a:chOff x="476" y="3583"/>
              <a:chExt cx="4640" cy="64"/>
            </a:xfrm>
          </p:grpSpPr>
          <p:sp>
            <p:nvSpPr>
              <p:cNvPr id="95288" name="Line 17"/>
              <p:cNvSpPr>
                <a:spLocks noChangeShapeType="1"/>
              </p:cNvSpPr>
              <p:nvPr/>
            </p:nvSpPr>
            <p:spPr bwMode="auto">
              <a:xfrm>
                <a:off x="476" y="3612"/>
                <a:ext cx="4587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89" name="Freeform 18"/>
              <p:cNvSpPr>
                <a:spLocks/>
              </p:cNvSpPr>
              <p:nvPr/>
            </p:nvSpPr>
            <p:spPr bwMode="auto">
              <a:xfrm>
                <a:off x="5052" y="3583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5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5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278" name="Group 19"/>
            <p:cNvGrpSpPr>
              <a:grpSpLocks/>
            </p:cNvGrpSpPr>
            <p:nvPr/>
          </p:nvGrpSpPr>
          <p:grpSpPr bwMode="auto">
            <a:xfrm>
              <a:off x="3424" y="216"/>
              <a:ext cx="52" cy="1704"/>
              <a:chOff x="446" y="1336"/>
              <a:chExt cx="64" cy="2276"/>
            </a:xfrm>
          </p:grpSpPr>
          <p:sp>
            <p:nvSpPr>
              <p:cNvPr id="95286" name="Line 20"/>
              <p:cNvSpPr>
                <a:spLocks noChangeShapeType="1"/>
              </p:cNvSpPr>
              <p:nvPr/>
            </p:nvSpPr>
            <p:spPr bwMode="auto">
              <a:xfrm flipV="1">
                <a:off x="476" y="1383"/>
                <a:ext cx="1" cy="222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87" name="Freeform 21"/>
              <p:cNvSpPr>
                <a:spLocks/>
              </p:cNvSpPr>
              <p:nvPr/>
            </p:nvSpPr>
            <p:spPr bwMode="auto">
              <a:xfrm>
                <a:off x="446" y="1336"/>
                <a:ext cx="64" cy="64"/>
              </a:xfrm>
              <a:custGeom>
                <a:avLst/>
                <a:gdLst>
                  <a:gd name="T0" fmla="*/ 64 w 64"/>
                  <a:gd name="T1" fmla="*/ 64 h 64"/>
                  <a:gd name="T2" fmla="*/ 30 w 64"/>
                  <a:gd name="T3" fmla="*/ 0 h 64"/>
                  <a:gd name="T4" fmla="*/ 0 w 64"/>
                  <a:gd name="T5" fmla="*/ 64 h 64"/>
                  <a:gd name="T6" fmla="*/ 64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64" y="64"/>
                    </a:moveTo>
                    <a:lnTo>
                      <a:pt x="30" y="0"/>
                    </a:lnTo>
                    <a:lnTo>
                      <a:pt x="0" y="64"/>
                    </a:lnTo>
                    <a:lnTo>
                      <a:pt x="64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279" name="Line 22"/>
            <p:cNvSpPr>
              <a:spLocks noChangeShapeType="1"/>
            </p:cNvSpPr>
            <p:nvPr/>
          </p:nvSpPr>
          <p:spPr bwMode="auto">
            <a:xfrm flipV="1">
              <a:off x="3446" y="436"/>
              <a:ext cx="1530" cy="1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80" name="Line 23"/>
            <p:cNvSpPr>
              <a:spLocks noChangeShapeType="1"/>
            </p:cNvSpPr>
            <p:nvPr/>
          </p:nvSpPr>
          <p:spPr bwMode="auto">
            <a:xfrm>
              <a:off x="3446" y="436"/>
              <a:ext cx="1469" cy="1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5281" name="Freeform 24"/>
            <p:cNvSpPr>
              <a:spLocks/>
            </p:cNvSpPr>
            <p:nvPr/>
          </p:nvSpPr>
          <p:spPr bwMode="auto">
            <a:xfrm>
              <a:off x="3442" y="360"/>
              <a:ext cx="680" cy="1569"/>
            </a:xfrm>
            <a:custGeom>
              <a:avLst/>
              <a:gdLst>
                <a:gd name="T0" fmla="*/ 0 w 680"/>
                <a:gd name="T1" fmla="*/ 1569 h 1569"/>
                <a:gd name="T2" fmla="*/ 680 w 680"/>
                <a:gd name="T3" fmla="*/ 0 h 1569"/>
                <a:gd name="T4" fmla="*/ 0 60000 65536"/>
                <a:gd name="T5" fmla="*/ 0 60000 65536"/>
                <a:gd name="T6" fmla="*/ 0 w 680"/>
                <a:gd name="T7" fmla="*/ 0 h 1569"/>
                <a:gd name="T8" fmla="*/ 680 w 680"/>
                <a:gd name="T9" fmla="*/ 1569 h 15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80" h="1569">
                  <a:moveTo>
                    <a:pt x="0" y="1569"/>
                  </a:moveTo>
                  <a:lnTo>
                    <a:pt x="680" y="0"/>
                  </a:lnTo>
                </a:path>
              </a:pathLst>
            </a:cu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82" name="Text Box 25"/>
            <p:cNvSpPr txBox="1">
              <a:spLocks noChangeArrowheads="1"/>
            </p:cNvSpPr>
            <p:nvPr/>
          </p:nvSpPr>
          <p:spPr bwMode="auto">
            <a:xfrm>
              <a:off x="3090" y="1896"/>
              <a:ext cx="26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efficiency: distributed linear rule</a:t>
              </a:r>
            </a:p>
          </p:txBody>
        </p:sp>
        <p:sp>
          <p:nvSpPr>
            <p:cNvPr id="95283" name="Oval 26"/>
            <p:cNvSpPr>
              <a:spLocks noChangeArrowheads="1"/>
            </p:cNvSpPr>
            <p:nvPr/>
          </p:nvSpPr>
          <p:spPr bwMode="auto">
            <a:xfrm flipH="1">
              <a:off x="3952" y="696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95284" name="Freeform 27"/>
            <p:cNvSpPr>
              <a:spLocks/>
            </p:cNvSpPr>
            <p:nvPr/>
          </p:nvSpPr>
          <p:spPr bwMode="auto">
            <a:xfrm>
              <a:off x="3435" y="708"/>
              <a:ext cx="535" cy="1229"/>
            </a:xfrm>
            <a:custGeom>
              <a:avLst/>
              <a:gdLst>
                <a:gd name="T0" fmla="*/ 535 w 535"/>
                <a:gd name="T1" fmla="*/ 0 h 1229"/>
                <a:gd name="T2" fmla="*/ 0 w 535"/>
                <a:gd name="T3" fmla="*/ 499 h 1229"/>
                <a:gd name="T4" fmla="*/ 15 w 535"/>
                <a:gd name="T5" fmla="*/ 1229 h 1229"/>
                <a:gd name="T6" fmla="*/ 535 w 535"/>
                <a:gd name="T7" fmla="*/ 0 h 1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5"/>
                <a:gd name="T13" fmla="*/ 0 h 1229"/>
                <a:gd name="T14" fmla="*/ 535 w 535"/>
                <a:gd name="T15" fmla="*/ 1229 h 1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5" h="1229">
                  <a:moveTo>
                    <a:pt x="535" y="0"/>
                  </a:moveTo>
                  <a:lnTo>
                    <a:pt x="0" y="499"/>
                  </a:lnTo>
                  <a:lnTo>
                    <a:pt x="15" y="1229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hlink">
                <a:alpha val="4901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85" name="Text Box 28"/>
            <p:cNvSpPr txBox="1">
              <a:spLocks noChangeArrowheads="1"/>
            </p:cNvSpPr>
            <p:nvPr/>
          </p:nvSpPr>
          <p:spPr bwMode="auto">
            <a:xfrm>
              <a:off x="3772" y="408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400" b="1" baseline="-250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5435600" y="3619500"/>
            <a:ext cx="2949575" cy="3124200"/>
            <a:chOff x="3424" y="2280"/>
            <a:chExt cx="1858" cy="1968"/>
          </a:xfrm>
        </p:grpSpPr>
        <p:sp>
          <p:nvSpPr>
            <p:cNvPr id="95262" name="Line 30"/>
            <p:cNvSpPr>
              <a:spLocks noChangeShapeType="1"/>
            </p:cNvSpPr>
            <p:nvPr/>
          </p:nvSpPr>
          <p:spPr bwMode="auto">
            <a:xfrm flipH="1">
              <a:off x="3447" y="2767"/>
              <a:ext cx="544" cy="12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63" name="Line 31"/>
            <p:cNvSpPr>
              <a:spLocks noChangeShapeType="1"/>
            </p:cNvSpPr>
            <p:nvPr/>
          </p:nvSpPr>
          <p:spPr bwMode="auto">
            <a:xfrm flipV="1">
              <a:off x="3445" y="2376"/>
              <a:ext cx="1008" cy="86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95264" name="Group 32"/>
            <p:cNvGrpSpPr>
              <a:grpSpLocks/>
            </p:cNvGrpSpPr>
            <p:nvPr/>
          </p:nvGrpSpPr>
          <p:grpSpPr bwMode="auto">
            <a:xfrm>
              <a:off x="3446" y="3977"/>
              <a:ext cx="1836" cy="31"/>
              <a:chOff x="476" y="3583"/>
              <a:chExt cx="4640" cy="64"/>
            </a:xfrm>
          </p:grpSpPr>
          <p:sp>
            <p:nvSpPr>
              <p:cNvPr id="95275" name="Line 33"/>
              <p:cNvSpPr>
                <a:spLocks noChangeShapeType="1"/>
              </p:cNvSpPr>
              <p:nvPr/>
            </p:nvSpPr>
            <p:spPr bwMode="auto">
              <a:xfrm>
                <a:off x="476" y="3612"/>
                <a:ext cx="4587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76" name="Freeform 34"/>
              <p:cNvSpPr>
                <a:spLocks/>
              </p:cNvSpPr>
              <p:nvPr/>
            </p:nvSpPr>
            <p:spPr bwMode="auto">
              <a:xfrm>
                <a:off x="5052" y="3583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5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5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265" name="Group 35"/>
            <p:cNvGrpSpPr>
              <a:grpSpLocks/>
            </p:cNvGrpSpPr>
            <p:nvPr/>
          </p:nvGrpSpPr>
          <p:grpSpPr bwMode="auto">
            <a:xfrm>
              <a:off x="3424" y="2280"/>
              <a:ext cx="52" cy="1704"/>
              <a:chOff x="446" y="1336"/>
              <a:chExt cx="64" cy="2276"/>
            </a:xfrm>
          </p:grpSpPr>
          <p:sp>
            <p:nvSpPr>
              <p:cNvPr id="95273" name="Line 36"/>
              <p:cNvSpPr>
                <a:spLocks noChangeShapeType="1"/>
              </p:cNvSpPr>
              <p:nvPr/>
            </p:nvSpPr>
            <p:spPr bwMode="auto">
              <a:xfrm flipV="1">
                <a:off x="476" y="1383"/>
                <a:ext cx="1" cy="222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74" name="Freeform 37"/>
              <p:cNvSpPr>
                <a:spLocks/>
              </p:cNvSpPr>
              <p:nvPr/>
            </p:nvSpPr>
            <p:spPr bwMode="auto">
              <a:xfrm>
                <a:off x="446" y="1336"/>
                <a:ext cx="64" cy="64"/>
              </a:xfrm>
              <a:custGeom>
                <a:avLst/>
                <a:gdLst>
                  <a:gd name="T0" fmla="*/ 64 w 64"/>
                  <a:gd name="T1" fmla="*/ 64 h 64"/>
                  <a:gd name="T2" fmla="*/ 30 w 64"/>
                  <a:gd name="T3" fmla="*/ 0 h 64"/>
                  <a:gd name="T4" fmla="*/ 0 w 64"/>
                  <a:gd name="T5" fmla="*/ 64 h 64"/>
                  <a:gd name="T6" fmla="*/ 64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64" y="64"/>
                    </a:moveTo>
                    <a:lnTo>
                      <a:pt x="30" y="0"/>
                    </a:lnTo>
                    <a:lnTo>
                      <a:pt x="0" y="64"/>
                    </a:lnTo>
                    <a:lnTo>
                      <a:pt x="64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266" name="Line 38"/>
            <p:cNvSpPr>
              <a:spLocks noChangeShapeType="1"/>
            </p:cNvSpPr>
            <p:nvPr/>
          </p:nvSpPr>
          <p:spPr bwMode="auto">
            <a:xfrm flipV="1">
              <a:off x="3446" y="2500"/>
              <a:ext cx="1530" cy="1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67" name="Line 39"/>
            <p:cNvSpPr>
              <a:spLocks noChangeShapeType="1"/>
            </p:cNvSpPr>
            <p:nvPr/>
          </p:nvSpPr>
          <p:spPr bwMode="auto">
            <a:xfrm>
              <a:off x="3446" y="2500"/>
              <a:ext cx="1469" cy="1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5268" name="Line 40"/>
            <p:cNvSpPr>
              <a:spLocks noChangeShapeType="1"/>
            </p:cNvSpPr>
            <p:nvPr/>
          </p:nvSpPr>
          <p:spPr bwMode="auto">
            <a:xfrm flipV="1">
              <a:off x="3443" y="2431"/>
              <a:ext cx="714" cy="1536"/>
            </a:xfrm>
            <a:prstGeom prst="line">
              <a:avLst/>
            </a:pr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69" name="Text Box 41"/>
            <p:cNvSpPr txBox="1">
              <a:spLocks noChangeArrowheads="1"/>
            </p:cNvSpPr>
            <p:nvPr/>
          </p:nvSpPr>
          <p:spPr bwMode="auto">
            <a:xfrm>
              <a:off x="3760" y="3960"/>
              <a:ext cx="10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charset="0"/>
                  <a:ea typeface="宋体" charset="-122"/>
                </a:rPr>
                <a:t>intersection</a:t>
              </a: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95270" name="Oval 42"/>
            <p:cNvSpPr>
              <a:spLocks noChangeArrowheads="1"/>
            </p:cNvSpPr>
            <p:nvPr/>
          </p:nvSpPr>
          <p:spPr bwMode="auto">
            <a:xfrm flipH="1">
              <a:off x="3952" y="2760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95271" name="Line 43"/>
            <p:cNvSpPr>
              <a:spLocks noChangeShapeType="1"/>
            </p:cNvSpPr>
            <p:nvPr/>
          </p:nvSpPr>
          <p:spPr bwMode="auto">
            <a:xfrm flipV="1">
              <a:off x="3452" y="3123"/>
              <a:ext cx="1824" cy="864"/>
            </a:xfrm>
            <a:prstGeom prst="line">
              <a:avLst/>
            </a:prstGeom>
            <a:noFill/>
            <a:ln w="3175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72" name="Text Box 44"/>
            <p:cNvSpPr txBox="1">
              <a:spLocks noChangeArrowheads="1"/>
            </p:cNvSpPr>
            <p:nvPr/>
          </p:nvSpPr>
          <p:spPr bwMode="auto">
            <a:xfrm>
              <a:off x="3712" y="2472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400" b="1" baseline="-250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</p:grpSp>
      <p:sp>
        <p:nvSpPr>
          <p:cNvPr id="95245" name="Text Box 45"/>
          <p:cNvSpPr txBox="1">
            <a:spLocks noChangeArrowheads="1"/>
          </p:cNvSpPr>
          <p:nvPr/>
        </p:nvSpPr>
        <p:spPr bwMode="auto">
          <a:xfrm>
            <a:off x="3748088" y="228600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>
                <a:solidFill>
                  <a:srgbClr val="000000"/>
                </a:solidFill>
                <a:latin typeface="Times New Roman" charset="0"/>
                <a:ea typeface="宋体" charset="-122"/>
              </a:rPr>
              <a:t>congestion</a:t>
            </a:r>
            <a:endParaRPr lang="en-US" altLang="en-US" sz="2400" b="1" u="sng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990600" y="3543300"/>
            <a:ext cx="2971800" cy="3200400"/>
            <a:chOff x="624" y="2232"/>
            <a:chExt cx="1872" cy="2016"/>
          </a:xfrm>
        </p:grpSpPr>
        <p:grpSp>
          <p:nvGrpSpPr>
            <p:cNvPr id="95248" name="Group 47"/>
            <p:cNvGrpSpPr>
              <a:grpSpLocks/>
            </p:cNvGrpSpPr>
            <p:nvPr/>
          </p:nvGrpSpPr>
          <p:grpSpPr bwMode="auto">
            <a:xfrm>
              <a:off x="646" y="3977"/>
              <a:ext cx="1836" cy="31"/>
              <a:chOff x="476" y="3583"/>
              <a:chExt cx="4640" cy="64"/>
            </a:xfrm>
          </p:grpSpPr>
          <p:sp>
            <p:nvSpPr>
              <p:cNvPr id="95260" name="Line 48"/>
              <p:cNvSpPr>
                <a:spLocks noChangeShapeType="1"/>
              </p:cNvSpPr>
              <p:nvPr/>
            </p:nvSpPr>
            <p:spPr bwMode="auto">
              <a:xfrm>
                <a:off x="476" y="3612"/>
                <a:ext cx="4587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61" name="Freeform 49"/>
              <p:cNvSpPr>
                <a:spLocks/>
              </p:cNvSpPr>
              <p:nvPr/>
            </p:nvSpPr>
            <p:spPr bwMode="auto">
              <a:xfrm>
                <a:off x="5052" y="3583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5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5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249" name="Group 50"/>
            <p:cNvGrpSpPr>
              <a:grpSpLocks/>
            </p:cNvGrpSpPr>
            <p:nvPr/>
          </p:nvGrpSpPr>
          <p:grpSpPr bwMode="auto">
            <a:xfrm>
              <a:off x="624" y="2280"/>
              <a:ext cx="52" cy="1704"/>
              <a:chOff x="446" y="1336"/>
              <a:chExt cx="64" cy="2276"/>
            </a:xfrm>
          </p:grpSpPr>
          <p:sp>
            <p:nvSpPr>
              <p:cNvPr id="95258" name="Line 51"/>
              <p:cNvSpPr>
                <a:spLocks noChangeShapeType="1"/>
              </p:cNvSpPr>
              <p:nvPr/>
            </p:nvSpPr>
            <p:spPr bwMode="auto">
              <a:xfrm flipV="1">
                <a:off x="476" y="1383"/>
                <a:ext cx="1" cy="222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59" name="Freeform 52"/>
              <p:cNvSpPr>
                <a:spLocks/>
              </p:cNvSpPr>
              <p:nvPr/>
            </p:nvSpPr>
            <p:spPr bwMode="auto">
              <a:xfrm>
                <a:off x="446" y="1336"/>
                <a:ext cx="64" cy="64"/>
              </a:xfrm>
              <a:custGeom>
                <a:avLst/>
                <a:gdLst>
                  <a:gd name="T0" fmla="*/ 64 w 64"/>
                  <a:gd name="T1" fmla="*/ 64 h 64"/>
                  <a:gd name="T2" fmla="*/ 30 w 64"/>
                  <a:gd name="T3" fmla="*/ 0 h 64"/>
                  <a:gd name="T4" fmla="*/ 0 w 64"/>
                  <a:gd name="T5" fmla="*/ 64 h 64"/>
                  <a:gd name="T6" fmla="*/ 64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64" y="64"/>
                    </a:moveTo>
                    <a:lnTo>
                      <a:pt x="30" y="0"/>
                    </a:lnTo>
                    <a:lnTo>
                      <a:pt x="0" y="64"/>
                    </a:lnTo>
                    <a:lnTo>
                      <a:pt x="64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250" name="Line 53"/>
            <p:cNvSpPr>
              <a:spLocks noChangeShapeType="1"/>
            </p:cNvSpPr>
            <p:nvPr/>
          </p:nvSpPr>
          <p:spPr bwMode="auto">
            <a:xfrm flipV="1">
              <a:off x="646" y="2500"/>
              <a:ext cx="1530" cy="1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51" name="Line 54"/>
            <p:cNvSpPr>
              <a:spLocks noChangeShapeType="1"/>
            </p:cNvSpPr>
            <p:nvPr/>
          </p:nvSpPr>
          <p:spPr bwMode="auto">
            <a:xfrm>
              <a:off x="646" y="2500"/>
              <a:ext cx="1469" cy="1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5252" name="Line 55"/>
            <p:cNvSpPr>
              <a:spLocks noChangeShapeType="1"/>
            </p:cNvSpPr>
            <p:nvPr/>
          </p:nvSpPr>
          <p:spPr bwMode="auto">
            <a:xfrm flipV="1">
              <a:off x="672" y="2232"/>
              <a:ext cx="672" cy="1776"/>
            </a:xfrm>
            <a:prstGeom prst="line">
              <a:avLst/>
            </a:pr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53" name="Text Box 56"/>
            <p:cNvSpPr txBox="1">
              <a:spLocks noChangeArrowheads="1"/>
            </p:cNvSpPr>
            <p:nvPr/>
          </p:nvSpPr>
          <p:spPr bwMode="auto">
            <a:xfrm>
              <a:off x="1178" y="3960"/>
              <a:ext cx="7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fairness</a:t>
              </a:r>
            </a:p>
          </p:txBody>
        </p:sp>
        <p:sp>
          <p:nvSpPr>
            <p:cNvPr id="95254" name="Line 57"/>
            <p:cNvSpPr>
              <a:spLocks noChangeShapeType="1"/>
            </p:cNvSpPr>
            <p:nvPr/>
          </p:nvSpPr>
          <p:spPr bwMode="auto">
            <a:xfrm flipV="1">
              <a:off x="672" y="3096"/>
              <a:ext cx="1824" cy="864"/>
            </a:xfrm>
            <a:prstGeom prst="line">
              <a:avLst/>
            </a:pr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55" name="Freeform 58"/>
            <p:cNvSpPr>
              <a:spLocks/>
            </p:cNvSpPr>
            <p:nvPr/>
          </p:nvSpPr>
          <p:spPr bwMode="auto">
            <a:xfrm>
              <a:off x="693" y="2399"/>
              <a:ext cx="1536" cy="1554"/>
            </a:xfrm>
            <a:custGeom>
              <a:avLst/>
              <a:gdLst>
                <a:gd name="T0" fmla="*/ 603 w 1536"/>
                <a:gd name="T1" fmla="*/ 0 h 1554"/>
                <a:gd name="T2" fmla="*/ 0 w 1536"/>
                <a:gd name="T3" fmla="*/ 1554 h 1554"/>
                <a:gd name="T4" fmla="*/ 1536 w 1536"/>
                <a:gd name="T5" fmla="*/ 834 h 1554"/>
                <a:gd name="T6" fmla="*/ 624 w 1536"/>
                <a:gd name="T7" fmla="*/ 18 h 15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554"/>
                <a:gd name="T14" fmla="*/ 1536 w 1536"/>
                <a:gd name="T15" fmla="*/ 1554 h 15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554">
                  <a:moveTo>
                    <a:pt x="603" y="0"/>
                  </a:moveTo>
                  <a:lnTo>
                    <a:pt x="0" y="1554"/>
                  </a:lnTo>
                  <a:lnTo>
                    <a:pt x="1536" y="834"/>
                  </a:lnTo>
                  <a:lnTo>
                    <a:pt x="624" y="18"/>
                  </a:lnTo>
                </a:path>
              </a:pathLst>
            </a:custGeom>
            <a:solidFill>
              <a:srgbClr val="FFFF00">
                <a:alpha val="52156"/>
              </a:srgb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5256" name="Text Box 59"/>
            <p:cNvSpPr txBox="1">
              <a:spLocks noChangeArrowheads="1"/>
            </p:cNvSpPr>
            <p:nvPr/>
          </p:nvSpPr>
          <p:spPr bwMode="auto">
            <a:xfrm>
              <a:off x="924" y="2472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400" b="1" baseline="-250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95257" name="Oval 60"/>
            <p:cNvSpPr>
              <a:spLocks noChangeArrowheads="1"/>
            </p:cNvSpPr>
            <p:nvPr/>
          </p:nvSpPr>
          <p:spPr bwMode="auto">
            <a:xfrm flipH="1">
              <a:off x="1138" y="2704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aphicFrame>
        <p:nvGraphicFramePr>
          <p:cNvPr id="95247" name="Object 2"/>
          <p:cNvGraphicFramePr>
            <a:graphicFrameLocks noChangeAspect="1"/>
          </p:cNvGraphicFramePr>
          <p:nvPr/>
        </p:nvGraphicFramePr>
        <p:xfrm>
          <a:off x="5599113" y="0"/>
          <a:ext cx="3544887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18" name="Equation" r:id="rId4" imgW="2717800" imgH="482600" progId="Equation.3">
                  <p:embed/>
                </p:oleObj>
              </mc:Choice>
              <mc:Fallback>
                <p:oleObj name="Equation" r:id="rId4" imgW="2717800" imgH="482600" progId="Equation.3">
                  <p:embed/>
                  <p:pic>
                    <p:nvPicPr>
                      <p:cNvPr id="9524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9113" y="0"/>
                        <a:ext cx="3544887" cy="6365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7877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400"/>
              <a:t>TCP BIC - Summary</a:t>
            </a:r>
          </a:p>
        </p:txBody>
      </p:sp>
      <p:pic>
        <p:nvPicPr>
          <p:cNvPr id="30722" name="Content Placeholder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7975" y="2967038"/>
            <a:ext cx="3143250" cy="1666875"/>
          </a:xfrm>
        </p:spPr>
      </p:pic>
      <p:sp>
        <p:nvSpPr>
          <p:cNvPr id="51" name="Rectangle 50"/>
          <p:cNvSpPr/>
          <p:nvPr/>
        </p:nvSpPr>
        <p:spPr>
          <a:xfrm>
            <a:off x="1743076" y="3902989"/>
            <a:ext cx="926306" cy="1329927"/>
          </a:xfrm>
          <a:prstGeom prst="rect">
            <a:avLst/>
          </a:prstGeom>
          <a:solidFill>
            <a:schemeClr val="tx2">
              <a:lumMod val="60000"/>
              <a:lumOff val="40000"/>
              <a:alpha val="7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6542486" y="1862139"/>
            <a:ext cx="1278731" cy="5072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grpSp>
        <p:nvGrpSpPr>
          <p:cNvPr id="30725" name="Group 9"/>
          <p:cNvGrpSpPr>
            <a:grpSpLocks/>
          </p:cNvGrpSpPr>
          <p:nvPr/>
        </p:nvGrpSpPr>
        <p:grpSpPr bwMode="auto">
          <a:xfrm>
            <a:off x="1716881" y="2795706"/>
            <a:ext cx="5491163" cy="2159793"/>
            <a:chOff x="202034" y="2576690"/>
            <a:chExt cx="8601028" cy="3383024"/>
          </a:xfrm>
        </p:grpSpPr>
        <p:sp>
          <p:nvSpPr>
            <p:cNvPr id="6" name="Rectangle 5"/>
            <p:cNvSpPr/>
            <p:nvPr/>
          </p:nvSpPr>
          <p:spPr>
            <a:xfrm>
              <a:off x="4545442" y="5006723"/>
              <a:ext cx="4257620" cy="9529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75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FFFFFF"/>
                </a:solidFill>
                <a:latin typeface="Comic Sans M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2034" y="2576690"/>
              <a:ext cx="4257621" cy="952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75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FFFFFF"/>
                </a:solidFill>
                <a:latin typeface="Comic Sans MS"/>
              </a:endParaRPr>
            </a:p>
          </p:txBody>
        </p:sp>
      </p:grpSp>
      <p:sp>
        <p:nvSpPr>
          <p:cNvPr id="30726" name="TextBox 11"/>
          <p:cNvSpPr txBox="1">
            <a:spLocks noChangeArrowheads="1"/>
          </p:cNvSpPr>
          <p:nvPr/>
        </p:nvSpPr>
        <p:spPr bwMode="auto">
          <a:xfrm>
            <a:off x="1283494" y="3012400"/>
            <a:ext cx="9429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Packet loss event</a:t>
            </a:r>
          </a:p>
        </p:txBody>
      </p:sp>
      <p:cxnSp>
        <p:nvCxnSpPr>
          <p:cNvPr id="14" name="Straight Arrow Connector 13"/>
          <p:cNvCxnSpPr>
            <a:stCxn id="30726" idx="2"/>
          </p:cNvCxnSpPr>
          <p:nvPr/>
        </p:nvCxnSpPr>
        <p:spPr>
          <a:xfrm flipH="1">
            <a:off x="1754981" y="3427898"/>
            <a:ext cx="1" cy="34650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457700" y="2174199"/>
            <a:ext cx="0" cy="3408759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>
            <a:spLocks/>
          </p:cNvSpPr>
          <p:nvPr/>
        </p:nvSpPr>
        <p:spPr>
          <a:xfrm>
            <a:off x="1797845" y="3563658"/>
            <a:ext cx="656035" cy="2536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cxnSp>
        <p:nvCxnSpPr>
          <p:cNvPr id="21" name="Straight Arrow Connector 20"/>
          <p:cNvCxnSpPr>
            <a:endCxn id="30750" idx="1"/>
          </p:cNvCxnSpPr>
          <p:nvPr/>
        </p:nvCxnSpPr>
        <p:spPr>
          <a:xfrm flipH="1">
            <a:off x="1726407" y="5484138"/>
            <a:ext cx="132160" cy="6533"/>
          </a:xfrm>
          <a:prstGeom prst="straightConnector1">
            <a:avLst/>
          </a:prstGeom>
          <a:ln w="12700">
            <a:solidFill>
              <a:srgbClr val="4F81BD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37222" y="5474611"/>
            <a:ext cx="132159" cy="4763"/>
          </a:xfrm>
          <a:prstGeom prst="straightConnector1">
            <a:avLst/>
          </a:prstGeom>
          <a:ln w="12700">
            <a:solidFill>
              <a:srgbClr val="4F81BD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732" name="TextBox 22"/>
          <p:cNvSpPr txBox="1">
            <a:spLocks noChangeArrowheads="1"/>
          </p:cNvSpPr>
          <p:nvPr/>
        </p:nvSpPr>
        <p:spPr bwMode="auto">
          <a:xfrm>
            <a:off x="3107532" y="5246013"/>
            <a:ext cx="94178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Binary Increase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680098" y="5473420"/>
            <a:ext cx="526256" cy="0"/>
          </a:xfrm>
          <a:prstGeom prst="straightConnector1">
            <a:avLst/>
          </a:prstGeom>
          <a:ln w="12700">
            <a:solidFill>
              <a:srgbClr val="4F81BD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885012" y="5467468"/>
            <a:ext cx="572690" cy="0"/>
          </a:xfrm>
          <a:prstGeom prst="straightConnector1">
            <a:avLst/>
          </a:prstGeom>
          <a:ln w="12700">
            <a:solidFill>
              <a:srgbClr val="4F81BD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735" name="TextBox 27"/>
          <p:cNvSpPr txBox="1">
            <a:spLocks noChangeArrowheads="1"/>
          </p:cNvSpPr>
          <p:nvPr/>
        </p:nvSpPr>
        <p:spPr bwMode="auto">
          <a:xfrm>
            <a:off x="6204348" y="5269826"/>
            <a:ext cx="94178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Additive Increase</a:t>
            </a:r>
          </a:p>
        </p:txBody>
      </p:sp>
      <p:cxnSp>
        <p:nvCxnSpPr>
          <p:cNvPr id="29" name="Straight Arrow Connector 28"/>
          <p:cNvCxnSpPr>
            <a:endCxn id="30735" idx="1"/>
          </p:cNvCxnSpPr>
          <p:nvPr/>
        </p:nvCxnSpPr>
        <p:spPr>
          <a:xfrm flipH="1">
            <a:off x="6204348" y="5472231"/>
            <a:ext cx="130970" cy="5344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013972" y="5461514"/>
            <a:ext cx="132159" cy="4763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738" name="TextBox 30"/>
          <p:cNvSpPr txBox="1">
            <a:spLocks noChangeArrowheads="1"/>
          </p:cNvSpPr>
          <p:nvPr/>
        </p:nvSpPr>
        <p:spPr bwMode="auto">
          <a:xfrm>
            <a:off x="4875610" y="5243632"/>
            <a:ext cx="9429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Slow</a:t>
            </a:r>
          </a:p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Start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4448176" y="5471041"/>
            <a:ext cx="666750" cy="13097"/>
          </a:xfrm>
          <a:prstGeom prst="straightConnector1">
            <a:avLst/>
          </a:prstGeom>
          <a:ln w="12700">
            <a:solidFill>
              <a:srgbClr val="4F81BD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537598" y="5465087"/>
            <a:ext cx="656034" cy="8334"/>
          </a:xfrm>
          <a:prstGeom prst="straightConnector1">
            <a:avLst/>
          </a:prstGeom>
          <a:ln w="12700">
            <a:solidFill>
              <a:srgbClr val="4F81BD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732360" y="3817262"/>
            <a:ext cx="0" cy="185856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42" name="TextBox 38"/>
          <p:cNvSpPr txBox="1">
            <a:spLocks noChangeArrowheads="1"/>
          </p:cNvSpPr>
          <p:nvPr/>
        </p:nvSpPr>
        <p:spPr bwMode="auto">
          <a:xfrm>
            <a:off x="5103020" y="2081332"/>
            <a:ext cx="145970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Max Probing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448176" y="2211109"/>
            <a:ext cx="883444" cy="13097"/>
          </a:xfrm>
          <a:prstGeom prst="straightConnector1">
            <a:avLst/>
          </a:prstGeom>
          <a:ln w="12700">
            <a:solidFill>
              <a:srgbClr val="4F81BD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335317" y="2205156"/>
            <a:ext cx="734616" cy="8334"/>
          </a:xfrm>
          <a:prstGeom prst="straightConnector1">
            <a:avLst/>
          </a:prstGeom>
          <a:ln w="12700">
            <a:solidFill>
              <a:srgbClr val="4F81BD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1733551" y="4170877"/>
            <a:ext cx="93583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+ S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</a:p>
        </p:txBody>
      </p:sp>
      <p:sp>
        <p:nvSpPr>
          <p:cNvPr id="30746" name="TextBox 49"/>
          <p:cNvSpPr txBox="1">
            <a:spLocks noChangeArrowheads="1"/>
          </p:cNvSpPr>
          <p:nvPr/>
        </p:nvSpPr>
        <p:spPr bwMode="auto">
          <a:xfrm>
            <a:off x="7037785" y="3704153"/>
            <a:ext cx="595313" cy="2539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Time</a:t>
            </a:r>
            <a:endParaRPr lang="en-US" altLang="en-US" sz="1050" baseline="-2500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69099" y="3905300"/>
            <a:ext cx="1798905" cy="1338334"/>
          </a:xfrm>
          <a:prstGeom prst="rect">
            <a:avLst/>
          </a:prstGeom>
          <a:solidFill>
            <a:schemeClr val="accent2">
              <a:lumMod val="75000"/>
              <a:alpha val="56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30750" name="TextBox 19"/>
          <p:cNvSpPr txBox="1">
            <a:spLocks noChangeArrowheads="1"/>
          </p:cNvSpPr>
          <p:nvPr/>
        </p:nvSpPr>
        <p:spPr bwMode="auto">
          <a:xfrm>
            <a:off x="1726407" y="5282922"/>
            <a:ext cx="9429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Additive Increase</a:t>
            </a:r>
          </a:p>
        </p:txBody>
      </p:sp>
      <p:sp>
        <p:nvSpPr>
          <p:cNvPr id="30751" name="TextBox 18"/>
          <p:cNvSpPr txBox="1">
            <a:spLocks noChangeArrowheads="1"/>
          </p:cNvSpPr>
          <p:nvPr/>
        </p:nvSpPr>
        <p:spPr bwMode="auto">
          <a:xfrm>
            <a:off x="2745582" y="3624382"/>
            <a:ext cx="59531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W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3227785" y="4170877"/>
            <a:ext cx="93583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jump to midpoint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468417" y="2375416"/>
            <a:ext cx="1725215" cy="1479947"/>
          </a:xfrm>
          <a:prstGeom prst="rect">
            <a:avLst/>
          </a:prstGeom>
          <a:solidFill>
            <a:schemeClr val="accent6">
              <a:lumMod val="75000"/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201967" y="2375416"/>
            <a:ext cx="935832" cy="1459706"/>
          </a:xfrm>
          <a:prstGeom prst="rect">
            <a:avLst/>
          </a:prstGeom>
          <a:solidFill>
            <a:schemeClr val="accent3">
              <a:lumMod val="75000"/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863704" y="2481381"/>
            <a:ext cx="93583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+ S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196014" y="2480191"/>
            <a:ext cx="93583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+ S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193631" y="2375414"/>
            <a:ext cx="0" cy="330041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680098" y="2375414"/>
            <a:ext cx="0" cy="330041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Slide Number Placeholder 3">
            <a:extLst>
              <a:ext uri="{FF2B5EF4-FFF2-40B4-BE49-F238E27FC236}">
                <a16:creationId xmlns:a16="http://schemas.microsoft.com/office/drawing/2014/main" id="{CC32D650-AA3E-264F-9520-DFB61C2F1D5C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640B0B-09B7-3148-A1D0-9AF321ECB539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C7D0A7-F013-4943-B9B9-6155924288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11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46" grpId="0"/>
      <p:bldP spid="47" grpId="0"/>
      <p:bldP spid="53" grpId="0" animBg="1"/>
      <p:bldP spid="54" grpId="0" animBg="1"/>
      <p:bldP spid="48" grpId="0"/>
      <p:bldP spid="4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400"/>
              <a:t>TCP BIC in Action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6542486" y="1862139"/>
            <a:ext cx="1278731" cy="5072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pic>
        <p:nvPicPr>
          <p:cNvPr id="31747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8523" y="1956199"/>
            <a:ext cx="5154216" cy="399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2B686-A587-CD44-B010-687041F5CA07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640B0B-09B7-3148-A1D0-9AF321ECB539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49CD8C-5BC1-2F4C-86B9-BAE95B8A4A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7081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9CED89-72BB-0540-806B-A9DD5C1F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kern="1200" dirty="0">
                <a:solidFill>
                  <a:srgbClr val="3333CC"/>
                </a:solidFill>
                <a:latin typeface="Comic Sans MS" charset="0"/>
                <a:ea typeface="ＭＳ Ｐゴシック" charset="-128"/>
              </a:rPr>
              <a:t>TCP BIC Analysis</a:t>
            </a:r>
            <a:endParaRPr lang="en-US" dirty="0"/>
          </a:p>
        </p:txBody>
      </p:sp>
      <p:sp>
        <p:nvSpPr>
          <p:cNvPr id="207875" name="Rectangle 3"/>
          <p:cNvSpPr>
            <a:spLocks noChangeArrowheads="1"/>
          </p:cNvSpPr>
          <p:nvPr/>
        </p:nvSpPr>
        <p:spPr bwMode="auto">
          <a:xfrm>
            <a:off x="533400" y="2041997"/>
            <a:ext cx="7924800" cy="35861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257157" indent="-257157" defTabSz="685752">
              <a:spcBef>
                <a:spcPct val="20000"/>
              </a:spcBef>
              <a:buClr>
                <a:srgbClr val="3333CC"/>
              </a:buClr>
              <a:buSzPct val="85000"/>
              <a:buFont typeface="Wingdings" charset="0"/>
              <a:buChar char="q"/>
              <a:defRPr/>
            </a:pPr>
            <a:r>
              <a:rPr lang="en-US" sz="21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Advantages</a:t>
            </a:r>
          </a:p>
          <a:p>
            <a:pPr marL="685752" lvl="1" indent="-342876" defTabSz="685752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100" i="1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Faster convergence at large gap</a:t>
            </a:r>
          </a:p>
          <a:p>
            <a:pPr marL="685752" lvl="1" indent="-342876" defTabSz="685752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100" i="1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Slower growth at convergence to avoid timeout</a:t>
            </a:r>
          </a:p>
          <a:p>
            <a:pPr marL="685752" lvl="1" indent="-342876" defTabSz="685752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endParaRPr lang="en-US" sz="2100" i="1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  <a:p>
            <a:pPr marL="342876" indent="-342876" defTabSz="685752">
              <a:spcBef>
                <a:spcPct val="20000"/>
              </a:spcBef>
              <a:buClr>
                <a:srgbClr val="3333CC"/>
              </a:buClr>
              <a:buSzPct val="85000"/>
              <a:buFont typeface="Wingdings" charset="2"/>
              <a:buChar char="q"/>
              <a:defRPr/>
            </a:pPr>
            <a:r>
              <a:rPr lang="en-US" sz="2100" i="1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Issues</a:t>
            </a:r>
          </a:p>
          <a:p>
            <a:pPr marL="685752" lvl="1" indent="-342876" defTabSz="685752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1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Still depend on RTT</a:t>
            </a:r>
          </a:p>
          <a:p>
            <a:pPr marL="685752" lvl="1" indent="-342876" defTabSz="685752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1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Complex growth function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710559" y="5512744"/>
            <a:ext cx="584752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52">
              <a:defRPr/>
            </a:pPr>
            <a:r>
              <a:rPr lang="en-US" sz="1050" dirty="0">
                <a:solidFill>
                  <a:srgbClr val="000000"/>
                </a:solidFill>
              </a:rPr>
              <a:t>More details: http://</a:t>
            </a:r>
            <a:r>
              <a:rPr lang="en-US" sz="1050" dirty="0" err="1">
                <a:solidFill>
                  <a:srgbClr val="000000"/>
                </a:solidFill>
              </a:rPr>
              <a:t>www.land.ufrj.br</a:t>
            </a:r>
            <a:r>
              <a:rPr lang="en-US" sz="1050" dirty="0">
                <a:solidFill>
                  <a:srgbClr val="000000"/>
                </a:solidFill>
              </a:rPr>
              <a:t>/~classes/coppe-redes-2007/</a:t>
            </a:r>
            <a:r>
              <a:rPr lang="en-US" sz="1050" dirty="0" err="1">
                <a:solidFill>
                  <a:srgbClr val="000000"/>
                </a:solidFill>
              </a:rPr>
              <a:t>projeto</a:t>
            </a:r>
            <a:r>
              <a:rPr lang="en-US" sz="1050" dirty="0">
                <a:solidFill>
                  <a:srgbClr val="000000"/>
                </a:solidFill>
              </a:rPr>
              <a:t>/BIC-TCP-infocom-04.pdf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BC581-E12B-D74F-9CAF-96C8824A8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2281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Cubic High-Level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If (received ACK &amp;&amp; state == cong avoid)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Compute W</a:t>
            </a:r>
            <a:r>
              <a:rPr lang="en-US" baseline="-25000" dirty="0"/>
              <a:t>cubic</a:t>
            </a:r>
            <a:r>
              <a:rPr lang="en-US" dirty="0"/>
              <a:t>(t+RTT).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If cwnd &lt; W</a:t>
            </a:r>
            <a:r>
              <a:rPr lang="en-US" baseline="-25000" dirty="0"/>
              <a:t>TCP</a:t>
            </a:r>
            <a:r>
              <a:rPr lang="en-US" dirty="0"/>
              <a:t>  </a:t>
            </a:r>
          </a:p>
          <a:p>
            <a:pPr lvl="2"/>
            <a:r>
              <a:rPr lang="en-US" dirty="0"/>
              <a:t>Cubic in TCP mode </a:t>
            </a:r>
          </a:p>
          <a:p>
            <a:pPr lvl="2"/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If cwnd &lt; Wmax  </a:t>
            </a:r>
          </a:p>
          <a:p>
            <a:pPr lvl="2"/>
            <a:r>
              <a:rPr lang="en-US" dirty="0"/>
              <a:t>Cubic  in concave region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If cwnd &gt; Wmax </a:t>
            </a:r>
          </a:p>
          <a:p>
            <a:pPr lvl="2"/>
            <a:r>
              <a:rPr lang="en-US" dirty="0"/>
              <a:t>Cubic  in convex region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422FF-F1B7-D640-A230-EBDE744931C4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640B0B-09B7-3148-A1D0-9AF321ECB539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FD3E3-2594-EA4B-B0D3-DC18AD624D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6562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ea typeface="굴림" pitchFamily="34" charset="-127"/>
              </a:rPr>
              <a:t>The Cubic function</a:t>
            </a:r>
            <a:endParaRPr lang="ko-KR" altLang="en-US" sz="3200" dirty="0">
              <a:ea typeface="굴림" pitchFamily="34" charset="-127"/>
            </a:endParaRPr>
          </a:p>
        </p:txBody>
      </p:sp>
      <p:pic>
        <p:nvPicPr>
          <p:cNvPr id="3778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388166"/>
            <a:ext cx="7086600" cy="36576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</p:pic>
      <p:pic>
        <p:nvPicPr>
          <p:cNvPr id="37786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5350566"/>
            <a:ext cx="3457575" cy="4191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</p:pic>
      <p:pic>
        <p:nvPicPr>
          <p:cNvPr id="37786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80000" y="5336279"/>
            <a:ext cx="1914525" cy="447675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</p:pic>
      <p:sp>
        <p:nvSpPr>
          <p:cNvPr id="377867" name="Rectangle 11"/>
          <p:cNvSpPr>
            <a:spLocks noChangeArrowheads="1"/>
          </p:cNvSpPr>
          <p:nvPr/>
        </p:nvSpPr>
        <p:spPr bwMode="auto">
          <a:xfrm>
            <a:off x="647700" y="6011356"/>
            <a:ext cx="7543800" cy="6715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1800" dirty="0"/>
              <a:t>where </a:t>
            </a:r>
            <a:r>
              <a:rPr lang="en-US" altLang="ko-KR" sz="1800" b="1" i="1" dirty="0"/>
              <a:t>C </a:t>
            </a:r>
            <a:r>
              <a:rPr lang="en-US" altLang="ko-KR" sz="1800" dirty="0"/>
              <a:t>is a scaling factor, </a:t>
            </a:r>
            <a:r>
              <a:rPr lang="en-US" altLang="ko-KR" sz="1800" b="1" i="1" dirty="0"/>
              <a:t>t</a:t>
            </a:r>
            <a:r>
              <a:rPr lang="en-US" altLang="ko-KR" sz="1800" i="1" dirty="0"/>
              <a:t> </a:t>
            </a:r>
            <a:r>
              <a:rPr lang="en-US" altLang="ko-KR" sz="1800" dirty="0"/>
              <a:t>is the elapsed time from the last window reduction, and </a:t>
            </a:r>
            <a:r>
              <a:rPr lang="en-US" altLang="ko-KR" sz="1800" b="1" i="1" dirty="0"/>
              <a:t>β</a:t>
            </a:r>
            <a:r>
              <a:rPr lang="en-US" altLang="ko-KR" sz="1800" i="1" dirty="0"/>
              <a:t> </a:t>
            </a:r>
            <a:r>
              <a:rPr lang="en-US" altLang="ko-KR" sz="1800" dirty="0"/>
              <a:t>is a constant multiplication decrease factor</a:t>
            </a:r>
          </a:p>
        </p:txBody>
      </p:sp>
      <p:sp>
        <p:nvSpPr>
          <p:cNvPr id="377868" name="Oval 12"/>
          <p:cNvSpPr>
            <a:spLocks noChangeArrowheads="1"/>
          </p:cNvSpPr>
          <p:nvPr/>
        </p:nvSpPr>
        <p:spPr bwMode="auto">
          <a:xfrm>
            <a:off x="2971800" y="3140766"/>
            <a:ext cx="3200400" cy="3810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7869" name="Oval 13"/>
          <p:cNvSpPr>
            <a:spLocks noChangeArrowheads="1"/>
          </p:cNvSpPr>
          <p:nvPr/>
        </p:nvSpPr>
        <p:spPr bwMode="auto">
          <a:xfrm rot="-25647964">
            <a:off x="704850" y="4264716"/>
            <a:ext cx="1257300" cy="381000"/>
          </a:xfrm>
          <a:prstGeom prst="ellipse">
            <a:avLst/>
          </a:prstGeom>
          <a:noFill/>
          <a:ln w="28575" algn="ctr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7870" name="Oval 14"/>
          <p:cNvSpPr>
            <a:spLocks noChangeArrowheads="1"/>
          </p:cNvSpPr>
          <p:nvPr/>
        </p:nvSpPr>
        <p:spPr bwMode="auto">
          <a:xfrm rot="-25647964">
            <a:off x="7029450" y="2054916"/>
            <a:ext cx="1257300" cy="381000"/>
          </a:xfrm>
          <a:prstGeom prst="ellipse">
            <a:avLst/>
          </a:prstGeom>
          <a:noFill/>
          <a:ln w="28575" algn="ctr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7871" name="Text Box 15"/>
          <p:cNvSpPr txBox="1">
            <a:spLocks noChangeArrowheads="1"/>
          </p:cNvSpPr>
          <p:nvPr/>
        </p:nvSpPr>
        <p:spPr bwMode="auto">
          <a:xfrm>
            <a:off x="1524000" y="4436166"/>
            <a:ext cx="2053767" cy="461665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33CC"/>
                </a:solidFill>
                <a:latin typeface="Times New Roman" pitchFamily="18" charset="0"/>
              </a:rPr>
              <a:t>concave region</a:t>
            </a:r>
          </a:p>
        </p:txBody>
      </p:sp>
      <p:sp>
        <p:nvSpPr>
          <p:cNvPr id="377872" name="Text Box 16"/>
          <p:cNvSpPr txBox="1">
            <a:spLocks noChangeArrowheads="1"/>
          </p:cNvSpPr>
          <p:nvPr/>
        </p:nvSpPr>
        <p:spPr bwMode="auto">
          <a:xfrm>
            <a:off x="6037262" y="1878703"/>
            <a:ext cx="1072730" cy="830997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33CC"/>
                </a:solidFill>
                <a:latin typeface="Times New Roman" pitchFamily="18" charset="0"/>
              </a:rPr>
              <a:t>convex</a:t>
            </a:r>
            <a:br>
              <a:rPr lang="en-US" altLang="ko-KR" dirty="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en-US" altLang="ko-KR" dirty="0">
                <a:solidFill>
                  <a:srgbClr val="0033CC"/>
                </a:solidFill>
                <a:latin typeface="Times New Roman" pitchFamily="18" charset="0"/>
              </a:rPr>
              <a:t>region</a:t>
            </a:r>
          </a:p>
        </p:txBody>
      </p:sp>
      <p:sp>
        <p:nvSpPr>
          <p:cNvPr id="377873" name="Text Box 17"/>
          <p:cNvSpPr txBox="1">
            <a:spLocks noChangeArrowheads="1"/>
          </p:cNvSpPr>
          <p:nvPr/>
        </p:nvSpPr>
        <p:spPr bwMode="auto">
          <a:xfrm>
            <a:off x="3390900" y="3521766"/>
            <a:ext cx="11811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itchFamily="18" charset="0"/>
              </a:rPr>
              <a:t>slow down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773108" y="123358"/>
            <a:ext cx="4136112" cy="1070554"/>
            <a:chOff x="4773108" y="123358"/>
            <a:chExt cx="4136112" cy="1070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4773109" y="639914"/>
                  <a:ext cx="4136111" cy="5539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000000"/>
                      </a:solidFill>
                      <a:ea typeface="Cambria Math" charset="0"/>
                      <a:cs typeface="Cambria Math" charset="0"/>
                    </a:rPr>
                    <a:t>W</a:t>
                  </a:r>
                  <a:r>
                    <a:rPr lang="en-US" altLang="zh-CN" baseline="-25000" dirty="0" err="1">
                      <a:solidFill>
                        <a:srgbClr val="000000"/>
                      </a:solidFill>
                      <a:ea typeface="Cambria Math" charset="0"/>
                      <a:cs typeface="Cambria Math" charset="0"/>
                    </a:rPr>
                    <a:t>tcp</a:t>
                  </a:r>
                  <a:r>
                    <a:rPr lang="en-US" altLang="zh-CN" baseline="-25000" dirty="0">
                      <a:solidFill>
                        <a:srgbClr val="000000"/>
                      </a:solidFill>
                      <a:ea typeface="Cambria Math" charset="0"/>
                      <a:cs typeface="Cambria Math" charset="0"/>
                    </a:rPr>
                    <a:t>(t)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𝑊𝑚𝑎𝑥</m:t>
                      </m:r>
                      <m:r>
                        <a:rPr lang="en-US" altLang="zh-CN" b="0" i="1" baseline="-25000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𝛽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′+3 </m:t>
                      </m:r>
                      <m:box>
                        <m:boxPr>
                          <m:ctrlPr>
                            <a:rPr lang="mr-IN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′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′</m:t>
                              </m:r>
                            </m:den>
                          </m:f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 </m:t>
                          </m:r>
                          <m:f>
                            <m:fPr>
                              <m:ctrlPr>
                                <a:rPr lang="mr-IN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𝑅𝑇𝑇</m:t>
                              </m:r>
                            </m:den>
                          </m:f>
                        </m:e>
                      </m:box>
                    </m:oMath>
                  </a14:m>
                  <a:endParaRPr lang="en-US" baseline="300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3109" y="639914"/>
                  <a:ext cx="4136111" cy="55399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360" t="-6593" b="-98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773108" y="123358"/>
                  <a:ext cx="4136111" cy="45313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=1 −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oMath>
                    </m:oMathPara>
                  </a14:m>
                  <a:endParaRPr lang="en-US" baseline="30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3108" y="123358"/>
                  <a:ext cx="4136111" cy="45313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102667" b="-134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1D65FE-F41A-7348-89C8-146B5924B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51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8" grpId="0" animBg="1"/>
      <p:bldP spid="377869" grpId="0" animBg="1"/>
      <p:bldP spid="377870" grpId="0" animBg="1"/>
      <p:bldP spid="377871" grpId="0"/>
      <p:bldP spid="377872" grpId="0"/>
      <p:bldP spid="37787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13" y="0"/>
            <a:ext cx="5838297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40F2E8-6BD5-D144-AE00-33642E3146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40427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1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Font typeface="Wingdings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basic congestion control alg.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TCP/Reno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 Cubic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TCP/Vegas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7ACB84-C23A-B748-9F3D-6CD2952FEA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BDE0AE-85DA-B645-B1FB-9E81890A259B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3901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TCP/Vegas </a:t>
            </a:r>
            <a:r>
              <a:rPr lang="en-US" altLang="en-US" sz="3200"/>
              <a:t>(Brakmo &amp; Peterson 1994)</a:t>
            </a:r>
            <a:endParaRPr lang="en-US" altLang="en-US" sz="3600"/>
          </a:p>
        </p:txBody>
      </p:sp>
      <p:grpSp>
        <p:nvGrpSpPr>
          <p:cNvPr id="121859" name="Group 13"/>
          <p:cNvGrpSpPr>
            <a:grpSpLocks/>
          </p:cNvGrpSpPr>
          <p:nvPr/>
        </p:nvGrpSpPr>
        <p:grpSpPr bwMode="auto">
          <a:xfrm>
            <a:off x="485775" y="1538288"/>
            <a:ext cx="8355013" cy="3370262"/>
            <a:chOff x="306" y="969"/>
            <a:chExt cx="5263" cy="2123"/>
          </a:xfrm>
        </p:grpSpPr>
        <p:sp>
          <p:nvSpPr>
            <p:cNvPr id="121861" name="Rectangle 3"/>
            <p:cNvSpPr>
              <a:spLocks noChangeArrowheads="1"/>
            </p:cNvSpPr>
            <p:nvPr/>
          </p:nvSpPr>
          <p:spPr bwMode="auto">
            <a:xfrm>
              <a:off x="560" y="2864"/>
              <a:ext cx="154" cy="219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kumimoji="1" lang="en-US" altLang="en-US" sz="2400">
                  <a:solidFill>
                    <a:srgbClr val="000000"/>
                  </a:solidFill>
                  <a:latin typeface="Tahoma" charset="0"/>
                </a:rPr>
                <a:t>SS</a:t>
              </a:r>
            </a:p>
          </p:txBody>
        </p:sp>
        <p:sp>
          <p:nvSpPr>
            <p:cNvPr id="121862" name="Freeform 4"/>
            <p:cNvSpPr>
              <a:spLocks/>
            </p:cNvSpPr>
            <p:nvPr/>
          </p:nvSpPr>
          <p:spPr bwMode="auto">
            <a:xfrm>
              <a:off x="560" y="2272"/>
              <a:ext cx="165" cy="543"/>
            </a:xfrm>
            <a:custGeom>
              <a:avLst/>
              <a:gdLst>
                <a:gd name="T0" fmla="*/ 0 w 165"/>
                <a:gd name="T1" fmla="*/ 543 h 543"/>
                <a:gd name="T2" fmla="*/ 65 w 165"/>
                <a:gd name="T3" fmla="*/ 519 h 543"/>
                <a:gd name="T4" fmla="*/ 97 w 165"/>
                <a:gd name="T5" fmla="*/ 478 h 543"/>
                <a:gd name="T6" fmla="*/ 113 w 165"/>
                <a:gd name="T7" fmla="*/ 430 h 543"/>
                <a:gd name="T8" fmla="*/ 146 w 165"/>
                <a:gd name="T9" fmla="*/ 267 h 543"/>
                <a:gd name="T10" fmla="*/ 162 w 165"/>
                <a:gd name="T11" fmla="*/ 113 h 543"/>
                <a:gd name="T12" fmla="*/ 162 w 165"/>
                <a:gd name="T13" fmla="*/ 0 h 5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543"/>
                <a:gd name="T23" fmla="*/ 165 w 165"/>
                <a:gd name="T24" fmla="*/ 543 h 5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543">
                  <a:moveTo>
                    <a:pt x="0" y="543"/>
                  </a:moveTo>
                  <a:cubicBezTo>
                    <a:pt x="24" y="536"/>
                    <a:pt x="49" y="530"/>
                    <a:pt x="65" y="519"/>
                  </a:cubicBezTo>
                  <a:cubicBezTo>
                    <a:pt x="81" y="508"/>
                    <a:pt x="89" y="493"/>
                    <a:pt x="97" y="478"/>
                  </a:cubicBezTo>
                  <a:cubicBezTo>
                    <a:pt x="105" y="463"/>
                    <a:pt x="105" y="465"/>
                    <a:pt x="113" y="430"/>
                  </a:cubicBezTo>
                  <a:cubicBezTo>
                    <a:pt x="121" y="395"/>
                    <a:pt x="138" y="320"/>
                    <a:pt x="146" y="267"/>
                  </a:cubicBezTo>
                  <a:cubicBezTo>
                    <a:pt x="154" y="214"/>
                    <a:pt x="159" y="157"/>
                    <a:pt x="162" y="113"/>
                  </a:cubicBezTo>
                  <a:cubicBezTo>
                    <a:pt x="165" y="69"/>
                    <a:pt x="162" y="19"/>
                    <a:pt x="162" y="0"/>
                  </a:cubicBezTo>
                </a:path>
              </a:pathLst>
            </a:custGeom>
            <a:noFill/>
            <a:ln w="38100">
              <a:solidFill>
                <a:srgbClr val="33CC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63" name="Text Box 5"/>
            <p:cNvSpPr txBox="1">
              <a:spLocks noChangeArrowheads="1"/>
            </p:cNvSpPr>
            <p:nvPr/>
          </p:nvSpPr>
          <p:spPr bwMode="auto">
            <a:xfrm>
              <a:off x="5175" y="2691"/>
              <a:ext cx="3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1" lang="en-US" altLang="en-US" sz="2400">
                  <a:solidFill>
                    <a:srgbClr val="000000"/>
                  </a:solidFill>
                  <a:latin typeface="Tahoma" charset="0"/>
                </a:rPr>
                <a:t>time</a:t>
              </a:r>
            </a:p>
          </p:txBody>
        </p:sp>
        <p:sp>
          <p:nvSpPr>
            <p:cNvPr id="121864" name="Text Box 6"/>
            <p:cNvSpPr txBox="1">
              <a:spLocks noChangeArrowheads="1"/>
            </p:cNvSpPr>
            <p:nvPr/>
          </p:nvSpPr>
          <p:spPr bwMode="auto">
            <a:xfrm>
              <a:off x="306" y="969"/>
              <a:ext cx="6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1" lang="en-US" altLang="en-US" sz="2400">
                  <a:solidFill>
                    <a:srgbClr val="000000"/>
                  </a:solidFill>
                  <a:latin typeface="Tahoma" charset="0"/>
                </a:rPr>
                <a:t>window</a:t>
              </a:r>
            </a:p>
          </p:txBody>
        </p:sp>
        <p:sp>
          <p:nvSpPr>
            <p:cNvPr id="121865" name="Rectangle 7"/>
            <p:cNvSpPr>
              <a:spLocks noChangeArrowheads="1"/>
            </p:cNvSpPr>
            <p:nvPr/>
          </p:nvSpPr>
          <p:spPr bwMode="auto">
            <a:xfrm>
              <a:off x="714" y="2864"/>
              <a:ext cx="3766" cy="219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21866" name="Text Box 8"/>
            <p:cNvSpPr txBox="1">
              <a:spLocks noChangeArrowheads="1"/>
            </p:cNvSpPr>
            <p:nvPr/>
          </p:nvSpPr>
          <p:spPr bwMode="auto">
            <a:xfrm>
              <a:off x="1036" y="2861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1" lang="en-US" altLang="en-US" sz="2400">
                  <a:solidFill>
                    <a:srgbClr val="000000"/>
                  </a:solidFill>
                  <a:latin typeface="Tahoma" charset="0"/>
                </a:rPr>
                <a:t>CA</a:t>
              </a:r>
            </a:p>
          </p:txBody>
        </p:sp>
        <p:sp>
          <p:nvSpPr>
            <p:cNvPr id="121867" name="Line 9"/>
            <p:cNvSpPr>
              <a:spLocks noChangeShapeType="1"/>
            </p:cNvSpPr>
            <p:nvPr/>
          </p:nvSpPr>
          <p:spPr bwMode="auto">
            <a:xfrm flipV="1">
              <a:off x="560" y="1225"/>
              <a:ext cx="0" cy="15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68" name="Line 10"/>
            <p:cNvSpPr>
              <a:spLocks noChangeShapeType="1"/>
            </p:cNvSpPr>
            <p:nvPr/>
          </p:nvSpPr>
          <p:spPr bwMode="auto">
            <a:xfrm>
              <a:off x="560" y="2815"/>
              <a:ext cx="45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69" name="Freeform 11"/>
            <p:cNvSpPr>
              <a:spLocks/>
            </p:cNvSpPr>
            <p:nvPr/>
          </p:nvSpPr>
          <p:spPr bwMode="auto">
            <a:xfrm>
              <a:off x="718" y="1827"/>
              <a:ext cx="3704" cy="448"/>
            </a:xfrm>
            <a:custGeom>
              <a:avLst/>
              <a:gdLst>
                <a:gd name="T0" fmla="*/ 0 w 3704"/>
                <a:gd name="T1" fmla="*/ 448 h 448"/>
                <a:gd name="T2" fmla="*/ 488 w 3704"/>
                <a:gd name="T3" fmla="*/ 48 h 448"/>
                <a:gd name="T4" fmla="*/ 656 w 3704"/>
                <a:gd name="T5" fmla="*/ 160 h 448"/>
                <a:gd name="T6" fmla="*/ 768 w 3704"/>
                <a:gd name="T7" fmla="*/ 336 h 448"/>
                <a:gd name="T8" fmla="*/ 1000 w 3704"/>
                <a:gd name="T9" fmla="*/ 144 h 448"/>
                <a:gd name="T10" fmla="*/ 1168 w 3704"/>
                <a:gd name="T11" fmla="*/ 248 h 448"/>
                <a:gd name="T12" fmla="*/ 1296 w 3704"/>
                <a:gd name="T13" fmla="*/ 184 h 448"/>
                <a:gd name="T14" fmla="*/ 1432 w 3704"/>
                <a:gd name="T15" fmla="*/ 224 h 448"/>
                <a:gd name="T16" fmla="*/ 1576 w 3704"/>
                <a:gd name="T17" fmla="*/ 192 h 448"/>
                <a:gd name="T18" fmla="*/ 1848 w 3704"/>
                <a:gd name="T19" fmla="*/ 208 h 448"/>
                <a:gd name="T20" fmla="*/ 2104 w 3704"/>
                <a:gd name="T21" fmla="*/ 184 h 448"/>
                <a:gd name="T22" fmla="*/ 3704 w 3704"/>
                <a:gd name="T23" fmla="*/ 160 h 4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04"/>
                <a:gd name="T37" fmla="*/ 0 h 448"/>
                <a:gd name="T38" fmla="*/ 3704 w 3704"/>
                <a:gd name="T39" fmla="*/ 448 h 4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04" h="448">
                  <a:moveTo>
                    <a:pt x="0" y="448"/>
                  </a:moveTo>
                  <a:cubicBezTo>
                    <a:pt x="189" y="272"/>
                    <a:pt x="379" y="96"/>
                    <a:pt x="488" y="48"/>
                  </a:cubicBezTo>
                  <a:cubicBezTo>
                    <a:pt x="597" y="0"/>
                    <a:pt x="609" y="112"/>
                    <a:pt x="656" y="160"/>
                  </a:cubicBezTo>
                  <a:cubicBezTo>
                    <a:pt x="703" y="208"/>
                    <a:pt x="711" y="339"/>
                    <a:pt x="768" y="336"/>
                  </a:cubicBezTo>
                  <a:cubicBezTo>
                    <a:pt x="825" y="333"/>
                    <a:pt x="933" y="159"/>
                    <a:pt x="1000" y="144"/>
                  </a:cubicBezTo>
                  <a:cubicBezTo>
                    <a:pt x="1067" y="129"/>
                    <a:pt x="1119" y="241"/>
                    <a:pt x="1168" y="248"/>
                  </a:cubicBezTo>
                  <a:cubicBezTo>
                    <a:pt x="1217" y="255"/>
                    <a:pt x="1252" y="188"/>
                    <a:pt x="1296" y="184"/>
                  </a:cubicBezTo>
                  <a:cubicBezTo>
                    <a:pt x="1340" y="180"/>
                    <a:pt x="1385" y="223"/>
                    <a:pt x="1432" y="224"/>
                  </a:cubicBezTo>
                  <a:cubicBezTo>
                    <a:pt x="1479" y="225"/>
                    <a:pt x="1507" y="195"/>
                    <a:pt x="1576" y="192"/>
                  </a:cubicBezTo>
                  <a:cubicBezTo>
                    <a:pt x="1645" y="189"/>
                    <a:pt x="1760" y="209"/>
                    <a:pt x="1848" y="208"/>
                  </a:cubicBezTo>
                  <a:cubicBezTo>
                    <a:pt x="1936" y="207"/>
                    <a:pt x="1795" y="192"/>
                    <a:pt x="2104" y="184"/>
                  </a:cubicBezTo>
                  <a:cubicBezTo>
                    <a:pt x="2413" y="176"/>
                    <a:pt x="3437" y="164"/>
                    <a:pt x="3704" y="160"/>
                  </a:cubicBezTo>
                </a:path>
              </a:pathLst>
            </a:cu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1860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533400" y="5310188"/>
            <a:ext cx="7772400" cy="938212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Idea: try to detect congestion by </a:t>
            </a:r>
            <a:r>
              <a:rPr lang="en-US" altLang="zh-CN" sz="2000" dirty="0">
                <a:solidFill>
                  <a:srgbClr val="C00000"/>
                </a:solidFill>
                <a:ea typeface="宋体" charset="-122"/>
              </a:rPr>
              <a:t>delay before loss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Objective: not to overflow the buffer; instead, try to maintain a </a:t>
            </a:r>
            <a:r>
              <a:rPr lang="en-US" altLang="zh-CN" sz="2000" i="1" dirty="0">
                <a:solidFill>
                  <a:srgbClr val="FF0000"/>
                </a:solidFill>
                <a:ea typeface="宋体" charset="-122"/>
              </a:rPr>
              <a:t>constant</a:t>
            </a:r>
            <a:r>
              <a:rPr lang="en-US" altLang="zh-CN" sz="2000" dirty="0">
                <a:ea typeface="宋体" charset="-122"/>
              </a:rPr>
              <a:t> number of packets in the bottleneck queue</a:t>
            </a:r>
            <a:endParaRPr lang="en-US" alt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55136E-4668-1F44-AF87-25E248A18C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</p:cSld>
  <p:clrMapOvr>
    <a:masterClrMapping/>
  </p:clrMapOvr>
  <p:transition spd="slow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TCP/Vegas: Key Question</a:t>
            </a:r>
            <a:endParaRPr lang="en-US" alt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How to estimate the number of packets queued in the bottleneck queue?</a:t>
            </a:r>
            <a:endParaRPr lang="en-US" altLang="en-US" dirty="0"/>
          </a:p>
        </p:txBody>
      </p:sp>
      <p:grpSp>
        <p:nvGrpSpPr>
          <p:cNvPr id="123908" name="Group 4"/>
          <p:cNvGrpSpPr>
            <a:grpSpLocks/>
          </p:cNvGrpSpPr>
          <p:nvPr/>
        </p:nvGrpSpPr>
        <p:grpSpPr bwMode="auto">
          <a:xfrm>
            <a:off x="485775" y="2800350"/>
            <a:ext cx="8355013" cy="3370263"/>
            <a:chOff x="306" y="969"/>
            <a:chExt cx="5263" cy="2123"/>
          </a:xfrm>
        </p:grpSpPr>
        <p:sp>
          <p:nvSpPr>
            <p:cNvPr id="123915" name="Rectangle 5"/>
            <p:cNvSpPr>
              <a:spLocks noChangeArrowheads="1"/>
            </p:cNvSpPr>
            <p:nvPr/>
          </p:nvSpPr>
          <p:spPr bwMode="auto">
            <a:xfrm>
              <a:off x="560" y="2864"/>
              <a:ext cx="154" cy="219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kumimoji="1" lang="en-US" altLang="en-US" sz="2400">
                  <a:solidFill>
                    <a:srgbClr val="000000"/>
                  </a:solidFill>
                  <a:latin typeface="Tahoma" charset="0"/>
                </a:rPr>
                <a:t>SS</a:t>
              </a:r>
            </a:p>
          </p:txBody>
        </p:sp>
        <p:sp>
          <p:nvSpPr>
            <p:cNvPr id="123916" name="Freeform 6"/>
            <p:cNvSpPr>
              <a:spLocks/>
            </p:cNvSpPr>
            <p:nvPr/>
          </p:nvSpPr>
          <p:spPr bwMode="auto">
            <a:xfrm>
              <a:off x="560" y="2272"/>
              <a:ext cx="165" cy="543"/>
            </a:xfrm>
            <a:custGeom>
              <a:avLst/>
              <a:gdLst>
                <a:gd name="T0" fmla="*/ 0 w 165"/>
                <a:gd name="T1" fmla="*/ 543 h 543"/>
                <a:gd name="T2" fmla="*/ 65 w 165"/>
                <a:gd name="T3" fmla="*/ 519 h 543"/>
                <a:gd name="T4" fmla="*/ 97 w 165"/>
                <a:gd name="T5" fmla="*/ 478 h 543"/>
                <a:gd name="T6" fmla="*/ 113 w 165"/>
                <a:gd name="T7" fmla="*/ 430 h 543"/>
                <a:gd name="T8" fmla="*/ 146 w 165"/>
                <a:gd name="T9" fmla="*/ 267 h 543"/>
                <a:gd name="T10" fmla="*/ 162 w 165"/>
                <a:gd name="T11" fmla="*/ 113 h 543"/>
                <a:gd name="T12" fmla="*/ 162 w 165"/>
                <a:gd name="T13" fmla="*/ 0 h 5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543"/>
                <a:gd name="T23" fmla="*/ 165 w 165"/>
                <a:gd name="T24" fmla="*/ 543 h 5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543">
                  <a:moveTo>
                    <a:pt x="0" y="543"/>
                  </a:moveTo>
                  <a:cubicBezTo>
                    <a:pt x="24" y="536"/>
                    <a:pt x="49" y="530"/>
                    <a:pt x="65" y="519"/>
                  </a:cubicBezTo>
                  <a:cubicBezTo>
                    <a:pt x="81" y="508"/>
                    <a:pt x="89" y="493"/>
                    <a:pt x="97" y="478"/>
                  </a:cubicBezTo>
                  <a:cubicBezTo>
                    <a:pt x="105" y="463"/>
                    <a:pt x="105" y="465"/>
                    <a:pt x="113" y="430"/>
                  </a:cubicBezTo>
                  <a:cubicBezTo>
                    <a:pt x="121" y="395"/>
                    <a:pt x="138" y="320"/>
                    <a:pt x="146" y="267"/>
                  </a:cubicBezTo>
                  <a:cubicBezTo>
                    <a:pt x="154" y="214"/>
                    <a:pt x="159" y="157"/>
                    <a:pt x="162" y="113"/>
                  </a:cubicBezTo>
                  <a:cubicBezTo>
                    <a:pt x="165" y="69"/>
                    <a:pt x="162" y="19"/>
                    <a:pt x="162" y="0"/>
                  </a:cubicBezTo>
                </a:path>
              </a:pathLst>
            </a:custGeom>
            <a:noFill/>
            <a:ln w="38100">
              <a:solidFill>
                <a:srgbClr val="33CC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17" name="Text Box 7"/>
            <p:cNvSpPr txBox="1">
              <a:spLocks noChangeArrowheads="1"/>
            </p:cNvSpPr>
            <p:nvPr/>
          </p:nvSpPr>
          <p:spPr bwMode="auto">
            <a:xfrm>
              <a:off x="5175" y="2691"/>
              <a:ext cx="3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1" lang="en-US" altLang="en-US" sz="2400">
                  <a:solidFill>
                    <a:srgbClr val="000000"/>
                  </a:solidFill>
                  <a:latin typeface="Tahoma" charset="0"/>
                </a:rPr>
                <a:t>time</a:t>
              </a:r>
            </a:p>
          </p:txBody>
        </p:sp>
        <p:sp>
          <p:nvSpPr>
            <p:cNvPr id="123918" name="Text Box 8"/>
            <p:cNvSpPr txBox="1">
              <a:spLocks noChangeArrowheads="1"/>
            </p:cNvSpPr>
            <p:nvPr/>
          </p:nvSpPr>
          <p:spPr bwMode="auto">
            <a:xfrm>
              <a:off x="306" y="969"/>
              <a:ext cx="6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1" lang="en-US" altLang="en-US" sz="2400">
                  <a:solidFill>
                    <a:srgbClr val="000000"/>
                  </a:solidFill>
                  <a:latin typeface="Tahoma" charset="0"/>
                </a:rPr>
                <a:t>window</a:t>
              </a:r>
            </a:p>
          </p:txBody>
        </p:sp>
        <p:sp>
          <p:nvSpPr>
            <p:cNvPr id="123919" name="Rectangle 9"/>
            <p:cNvSpPr>
              <a:spLocks noChangeArrowheads="1"/>
            </p:cNvSpPr>
            <p:nvPr/>
          </p:nvSpPr>
          <p:spPr bwMode="auto">
            <a:xfrm>
              <a:off x="714" y="2864"/>
              <a:ext cx="3766" cy="219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23920" name="Text Box 10"/>
            <p:cNvSpPr txBox="1">
              <a:spLocks noChangeArrowheads="1"/>
            </p:cNvSpPr>
            <p:nvPr/>
          </p:nvSpPr>
          <p:spPr bwMode="auto">
            <a:xfrm>
              <a:off x="1036" y="2861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1" lang="en-US" altLang="en-US" sz="2400">
                  <a:solidFill>
                    <a:srgbClr val="000000"/>
                  </a:solidFill>
                  <a:latin typeface="Tahoma" charset="0"/>
                </a:rPr>
                <a:t>CA</a:t>
              </a:r>
            </a:p>
          </p:txBody>
        </p:sp>
        <p:sp>
          <p:nvSpPr>
            <p:cNvPr id="123921" name="Line 11"/>
            <p:cNvSpPr>
              <a:spLocks noChangeShapeType="1"/>
            </p:cNvSpPr>
            <p:nvPr/>
          </p:nvSpPr>
          <p:spPr bwMode="auto">
            <a:xfrm flipV="1">
              <a:off x="560" y="1225"/>
              <a:ext cx="0" cy="15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22" name="Line 12"/>
            <p:cNvSpPr>
              <a:spLocks noChangeShapeType="1"/>
            </p:cNvSpPr>
            <p:nvPr/>
          </p:nvSpPr>
          <p:spPr bwMode="auto">
            <a:xfrm>
              <a:off x="560" y="2815"/>
              <a:ext cx="45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23" name="Freeform 13"/>
            <p:cNvSpPr>
              <a:spLocks/>
            </p:cNvSpPr>
            <p:nvPr/>
          </p:nvSpPr>
          <p:spPr bwMode="auto">
            <a:xfrm>
              <a:off x="718" y="1827"/>
              <a:ext cx="3704" cy="448"/>
            </a:xfrm>
            <a:custGeom>
              <a:avLst/>
              <a:gdLst>
                <a:gd name="T0" fmla="*/ 0 w 3704"/>
                <a:gd name="T1" fmla="*/ 448 h 448"/>
                <a:gd name="T2" fmla="*/ 488 w 3704"/>
                <a:gd name="T3" fmla="*/ 48 h 448"/>
                <a:gd name="T4" fmla="*/ 656 w 3704"/>
                <a:gd name="T5" fmla="*/ 160 h 448"/>
                <a:gd name="T6" fmla="*/ 768 w 3704"/>
                <a:gd name="T7" fmla="*/ 336 h 448"/>
                <a:gd name="T8" fmla="*/ 1000 w 3704"/>
                <a:gd name="T9" fmla="*/ 144 h 448"/>
                <a:gd name="T10" fmla="*/ 1168 w 3704"/>
                <a:gd name="T11" fmla="*/ 248 h 448"/>
                <a:gd name="T12" fmla="*/ 1296 w 3704"/>
                <a:gd name="T13" fmla="*/ 184 h 448"/>
                <a:gd name="T14" fmla="*/ 1432 w 3704"/>
                <a:gd name="T15" fmla="*/ 224 h 448"/>
                <a:gd name="T16" fmla="*/ 1576 w 3704"/>
                <a:gd name="T17" fmla="*/ 192 h 448"/>
                <a:gd name="T18" fmla="*/ 1848 w 3704"/>
                <a:gd name="T19" fmla="*/ 208 h 448"/>
                <a:gd name="T20" fmla="*/ 2104 w 3704"/>
                <a:gd name="T21" fmla="*/ 184 h 448"/>
                <a:gd name="T22" fmla="*/ 3704 w 3704"/>
                <a:gd name="T23" fmla="*/ 160 h 4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04"/>
                <a:gd name="T37" fmla="*/ 0 h 448"/>
                <a:gd name="T38" fmla="*/ 3704 w 3704"/>
                <a:gd name="T39" fmla="*/ 448 h 4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04" h="448">
                  <a:moveTo>
                    <a:pt x="0" y="448"/>
                  </a:moveTo>
                  <a:cubicBezTo>
                    <a:pt x="189" y="272"/>
                    <a:pt x="379" y="96"/>
                    <a:pt x="488" y="48"/>
                  </a:cubicBezTo>
                  <a:cubicBezTo>
                    <a:pt x="597" y="0"/>
                    <a:pt x="609" y="112"/>
                    <a:pt x="656" y="160"/>
                  </a:cubicBezTo>
                  <a:cubicBezTo>
                    <a:pt x="703" y="208"/>
                    <a:pt x="711" y="339"/>
                    <a:pt x="768" y="336"/>
                  </a:cubicBezTo>
                  <a:cubicBezTo>
                    <a:pt x="825" y="333"/>
                    <a:pt x="933" y="159"/>
                    <a:pt x="1000" y="144"/>
                  </a:cubicBezTo>
                  <a:cubicBezTo>
                    <a:pt x="1067" y="129"/>
                    <a:pt x="1119" y="241"/>
                    <a:pt x="1168" y="248"/>
                  </a:cubicBezTo>
                  <a:cubicBezTo>
                    <a:pt x="1217" y="255"/>
                    <a:pt x="1252" y="188"/>
                    <a:pt x="1296" y="184"/>
                  </a:cubicBezTo>
                  <a:cubicBezTo>
                    <a:pt x="1340" y="180"/>
                    <a:pt x="1385" y="223"/>
                    <a:pt x="1432" y="224"/>
                  </a:cubicBezTo>
                  <a:cubicBezTo>
                    <a:pt x="1479" y="225"/>
                    <a:pt x="1507" y="195"/>
                    <a:pt x="1576" y="192"/>
                  </a:cubicBezTo>
                  <a:cubicBezTo>
                    <a:pt x="1645" y="189"/>
                    <a:pt x="1760" y="209"/>
                    <a:pt x="1848" y="208"/>
                  </a:cubicBezTo>
                  <a:cubicBezTo>
                    <a:pt x="1936" y="207"/>
                    <a:pt x="1795" y="192"/>
                    <a:pt x="2104" y="184"/>
                  </a:cubicBezTo>
                  <a:cubicBezTo>
                    <a:pt x="2413" y="176"/>
                    <a:pt x="3437" y="164"/>
                    <a:pt x="3704" y="160"/>
                  </a:cubicBezTo>
                </a:path>
              </a:pathLst>
            </a:cu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9550" name="Cloud"/>
          <p:cNvSpPr>
            <a:spLocks noChangeAspect="1" noEditPoints="1" noChangeArrowheads="1"/>
          </p:cNvSpPr>
          <p:nvPr/>
        </p:nvSpPr>
        <p:spPr bwMode="auto">
          <a:xfrm>
            <a:off x="6553200" y="0"/>
            <a:ext cx="2590800" cy="1736725"/>
          </a:xfrm>
          <a:custGeom>
            <a:avLst/>
            <a:gdLst>
              <a:gd name="T0" fmla="*/ 8036 w 21600"/>
              <a:gd name="T1" fmla="*/ 868363 h 21600"/>
              <a:gd name="T2" fmla="*/ 1295400 w 21600"/>
              <a:gd name="T3" fmla="*/ 1734876 h 21600"/>
              <a:gd name="T4" fmla="*/ 2588641 w 21600"/>
              <a:gd name="T5" fmla="*/ 868363 h 21600"/>
              <a:gd name="T6" fmla="*/ 1295400 w 21600"/>
              <a:gd name="T7" fmla="*/ 99299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123910" name="Rectangle 15"/>
          <p:cNvSpPr>
            <a:spLocks noChangeArrowheads="1"/>
          </p:cNvSpPr>
          <p:nvPr/>
        </p:nvSpPr>
        <p:spPr bwMode="auto">
          <a:xfrm>
            <a:off x="8050213" y="674688"/>
            <a:ext cx="449262" cy="314325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23911" name="Line 16"/>
          <p:cNvSpPr>
            <a:spLocks noChangeShapeType="1"/>
          </p:cNvSpPr>
          <p:nvPr/>
        </p:nvSpPr>
        <p:spPr bwMode="auto">
          <a:xfrm>
            <a:off x="8210550" y="674688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2" name="Line 17"/>
          <p:cNvSpPr>
            <a:spLocks noChangeShapeType="1"/>
          </p:cNvSpPr>
          <p:nvPr/>
        </p:nvSpPr>
        <p:spPr bwMode="auto">
          <a:xfrm>
            <a:off x="8362950" y="669925"/>
            <a:ext cx="0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3" name="Line 18"/>
          <p:cNvSpPr>
            <a:spLocks noChangeShapeType="1"/>
          </p:cNvSpPr>
          <p:nvPr/>
        </p:nvSpPr>
        <p:spPr bwMode="auto">
          <a:xfrm>
            <a:off x="7899400" y="674688"/>
            <a:ext cx="180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4" name="Line 19"/>
          <p:cNvSpPr>
            <a:spLocks noChangeShapeType="1"/>
          </p:cNvSpPr>
          <p:nvPr/>
        </p:nvSpPr>
        <p:spPr bwMode="auto">
          <a:xfrm>
            <a:off x="7866063" y="984250"/>
            <a:ext cx="180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3CEAA4-DC47-DD49-B511-C6F647C7C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Recall: Little’s Law</a:t>
            </a:r>
            <a:endParaRPr lang="en-US" alt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For any system with no 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or (low) loss. 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Assume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mean arrival rate X, mean service 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time T, and mean number of requests in 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the system W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Then relationship between W, X, and T:</a:t>
            </a:r>
          </a:p>
        </p:txBody>
      </p:sp>
      <p:sp>
        <p:nvSpPr>
          <p:cNvPr id="125956" name="Cloud"/>
          <p:cNvSpPr>
            <a:spLocks noChangeAspect="1" noEditPoints="1" noChangeArrowheads="1"/>
          </p:cNvSpPr>
          <p:nvPr/>
        </p:nvSpPr>
        <p:spPr bwMode="auto">
          <a:xfrm>
            <a:off x="6254750" y="1711325"/>
            <a:ext cx="2590800" cy="17367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T, W</a:t>
            </a:r>
          </a:p>
        </p:txBody>
      </p:sp>
      <p:sp>
        <p:nvSpPr>
          <p:cNvPr id="125957" name="Line 5"/>
          <p:cNvSpPr>
            <a:spLocks noChangeShapeType="1"/>
          </p:cNvSpPr>
          <p:nvPr/>
        </p:nvSpPr>
        <p:spPr bwMode="auto">
          <a:xfrm>
            <a:off x="4965700" y="2525713"/>
            <a:ext cx="127635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48518" name="Object 2"/>
          <p:cNvGraphicFramePr>
            <a:graphicFrameLocks noChangeAspect="1"/>
          </p:cNvGraphicFramePr>
          <p:nvPr/>
        </p:nvGraphicFramePr>
        <p:xfrm>
          <a:off x="2508250" y="4687888"/>
          <a:ext cx="3465513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79" name="Equation" r:id="rId4" imgW="545626" imgH="177646" progId="Equation.3">
                  <p:embed/>
                </p:oleObj>
              </mc:Choice>
              <mc:Fallback>
                <p:oleObj name="Equation" r:id="rId4" imgW="545626" imgH="17764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4687888"/>
                        <a:ext cx="3465513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9" name="Rectangle 8"/>
          <p:cNvSpPr>
            <a:spLocks noChangeArrowheads="1"/>
          </p:cNvSpPr>
          <p:nvPr/>
        </p:nvSpPr>
        <p:spPr bwMode="auto">
          <a:xfrm>
            <a:off x="5486400" y="217170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endParaRPr lang="en-US" altLang="en-US" sz="2400">
              <a:solidFill>
                <a:srgbClr val="000000"/>
              </a:solidFill>
            </a:endParaRPr>
          </a:p>
        </p:txBody>
      </p:sp>
      <p:pic>
        <p:nvPicPr>
          <p:cNvPr id="12596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163" y="0"/>
            <a:ext cx="10287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D0910D-441B-8746-AF3A-F6DC3C31EE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E37698-2780-4F47-A96B-13DD958FE379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498975" y="381000"/>
            <a:ext cx="4264025" cy="3200400"/>
            <a:chOff x="2834" y="240"/>
            <a:chExt cx="2686" cy="2016"/>
          </a:xfrm>
        </p:grpSpPr>
        <p:grpSp>
          <p:nvGrpSpPr>
            <p:cNvPr id="99376" name="Group 3"/>
            <p:cNvGrpSpPr>
              <a:grpSpLocks/>
            </p:cNvGrpSpPr>
            <p:nvPr/>
          </p:nvGrpSpPr>
          <p:grpSpPr bwMode="auto">
            <a:xfrm>
              <a:off x="3238" y="1937"/>
              <a:ext cx="1836" cy="31"/>
              <a:chOff x="476" y="3583"/>
              <a:chExt cx="4640" cy="64"/>
            </a:xfrm>
          </p:grpSpPr>
          <p:sp>
            <p:nvSpPr>
              <p:cNvPr id="99388" name="Line 4"/>
              <p:cNvSpPr>
                <a:spLocks noChangeShapeType="1"/>
              </p:cNvSpPr>
              <p:nvPr/>
            </p:nvSpPr>
            <p:spPr bwMode="auto">
              <a:xfrm>
                <a:off x="476" y="3612"/>
                <a:ext cx="4587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89" name="Freeform 5"/>
              <p:cNvSpPr>
                <a:spLocks/>
              </p:cNvSpPr>
              <p:nvPr/>
            </p:nvSpPr>
            <p:spPr bwMode="auto">
              <a:xfrm>
                <a:off x="5052" y="3583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5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5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9377" name="Group 6"/>
            <p:cNvGrpSpPr>
              <a:grpSpLocks/>
            </p:cNvGrpSpPr>
            <p:nvPr/>
          </p:nvGrpSpPr>
          <p:grpSpPr bwMode="auto">
            <a:xfrm>
              <a:off x="3216" y="240"/>
              <a:ext cx="52" cy="1704"/>
              <a:chOff x="446" y="1336"/>
              <a:chExt cx="64" cy="2276"/>
            </a:xfrm>
          </p:grpSpPr>
          <p:sp>
            <p:nvSpPr>
              <p:cNvPr id="99386" name="Line 7"/>
              <p:cNvSpPr>
                <a:spLocks noChangeShapeType="1"/>
              </p:cNvSpPr>
              <p:nvPr/>
            </p:nvSpPr>
            <p:spPr bwMode="auto">
              <a:xfrm flipV="1">
                <a:off x="476" y="1383"/>
                <a:ext cx="1" cy="222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87" name="Freeform 8"/>
              <p:cNvSpPr>
                <a:spLocks/>
              </p:cNvSpPr>
              <p:nvPr/>
            </p:nvSpPr>
            <p:spPr bwMode="auto">
              <a:xfrm>
                <a:off x="446" y="1336"/>
                <a:ext cx="64" cy="64"/>
              </a:xfrm>
              <a:custGeom>
                <a:avLst/>
                <a:gdLst>
                  <a:gd name="T0" fmla="*/ 64 w 64"/>
                  <a:gd name="T1" fmla="*/ 64 h 64"/>
                  <a:gd name="T2" fmla="*/ 30 w 64"/>
                  <a:gd name="T3" fmla="*/ 0 h 64"/>
                  <a:gd name="T4" fmla="*/ 0 w 64"/>
                  <a:gd name="T5" fmla="*/ 64 h 64"/>
                  <a:gd name="T6" fmla="*/ 64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64" y="64"/>
                    </a:moveTo>
                    <a:lnTo>
                      <a:pt x="30" y="0"/>
                    </a:lnTo>
                    <a:lnTo>
                      <a:pt x="0" y="64"/>
                    </a:lnTo>
                    <a:lnTo>
                      <a:pt x="64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9378" name="Line 9"/>
            <p:cNvSpPr>
              <a:spLocks noChangeShapeType="1"/>
            </p:cNvSpPr>
            <p:nvPr/>
          </p:nvSpPr>
          <p:spPr bwMode="auto">
            <a:xfrm flipV="1">
              <a:off x="3238" y="460"/>
              <a:ext cx="1530" cy="1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79" name="Line 10"/>
            <p:cNvSpPr>
              <a:spLocks noChangeShapeType="1"/>
            </p:cNvSpPr>
            <p:nvPr/>
          </p:nvSpPr>
          <p:spPr bwMode="auto">
            <a:xfrm>
              <a:off x="3238" y="460"/>
              <a:ext cx="1469" cy="1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9380" name="Line 11"/>
            <p:cNvSpPr>
              <a:spLocks noChangeShapeType="1"/>
            </p:cNvSpPr>
            <p:nvPr/>
          </p:nvSpPr>
          <p:spPr bwMode="auto">
            <a:xfrm flipV="1">
              <a:off x="3264" y="1248"/>
              <a:ext cx="2256" cy="672"/>
            </a:xfrm>
            <a:prstGeom prst="line">
              <a:avLst/>
            </a:pr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81" name="Line 12"/>
            <p:cNvSpPr>
              <a:spLocks noChangeShapeType="1"/>
            </p:cNvSpPr>
            <p:nvPr/>
          </p:nvSpPr>
          <p:spPr bwMode="auto">
            <a:xfrm flipV="1">
              <a:off x="3840" y="864"/>
              <a:ext cx="1152" cy="110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82" name="Text Box 13"/>
            <p:cNvSpPr txBox="1">
              <a:spLocks noChangeArrowheads="1"/>
            </p:cNvSpPr>
            <p:nvPr/>
          </p:nvSpPr>
          <p:spPr bwMode="auto">
            <a:xfrm>
              <a:off x="2834" y="1968"/>
              <a:ext cx="26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efficiency: distributed linear rule</a:t>
              </a:r>
            </a:p>
          </p:txBody>
        </p:sp>
        <p:sp>
          <p:nvSpPr>
            <p:cNvPr id="99383" name="Oval 14"/>
            <p:cNvSpPr>
              <a:spLocks noChangeArrowheads="1"/>
            </p:cNvSpPr>
            <p:nvPr/>
          </p:nvSpPr>
          <p:spPr bwMode="auto">
            <a:xfrm flipH="1">
              <a:off x="4128" y="163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99384" name="Freeform 15"/>
            <p:cNvSpPr>
              <a:spLocks/>
            </p:cNvSpPr>
            <p:nvPr/>
          </p:nvSpPr>
          <p:spPr bwMode="auto">
            <a:xfrm>
              <a:off x="4128" y="1056"/>
              <a:ext cx="1056" cy="624"/>
            </a:xfrm>
            <a:custGeom>
              <a:avLst/>
              <a:gdLst>
                <a:gd name="T0" fmla="*/ 672 w 1056"/>
                <a:gd name="T1" fmla="*/ 0 h 624"/>
                <a:gd name="T2" fmla="*/ 0 w 1056"/>
                <a:gd name="T3" fmla="*/ 624 h 624"/>
                <a:gd name="T4" fmla="*/ 1056 w 1056"/>
                <a:gd name="T5" fmla="*/ 288 h 624"/>
                <a:gd name="T6" fmla="*/ 672 w 1056"/>
                <a:gd name="T7" fmla="*/ 0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6"/>
                <a:gd name="T13" fmla="*/ 0 h 624"/>
                <a:gd name="T14" fmla="*/ 1056 w 1056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6" h="624">
                  <a:moveTo>
                    <a:pt x="672" y="0"/>
                  </a:moveTo>
                  <a:lnTo>
                    <a:pt x="0" y="624"/>
                  </a:lnTo>
                  <a:lnTo>
                    <a:pt x="1056" y="2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hlink">
                <a:alpha val="52156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9385" name="Text Box 16"/>
            <p:cNvSpPr txBox="1">
              <a:spLocks noChangeArrowheads="1"/>
            </p:cNvSpPr>
            <p:nvPr/>
          </p:nvSpPr>
          <p:spPr bwMode="auto">
            <a:xfrm>
              <a:off x="4080" y="1584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400" b="1" baseline="-250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</p:grpSp>
      <p:sp>
        <p:nvSpPr>
          <p:cNvPr id="99331" name="Rectangle 17"/>
          <p:cNvSpPr>
            <a:spLocks noChangeArrowheads="1"/>
          </p:cNvSpPr>
          <p:nvPr/>
        </p:nvSpPr>
        <p:spPr bwMode="auto">
          <a:xfrm>
            <a:off x="3540125" y="0"/>
            <a:ext cx="197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>
                <a:solidFill>
                  <a:srgbClr val="000000"/>
                </a:solidFill>
                <a:latin typeface="Times New Roman" charset="0"/>
                <a:ea typeface="宋体" charset="-122"/>
              </a:rPr>
              <a:t>no-congestion</a:t>
            </a:r>
            <a:endParaRPr lang="en-US" altLang="en-US" sz="2400" b="1" u="sng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99332" name="Group 18"/>
          <p:cNvGrpSpPr>
            <a:grpSpLocks/>
          </p:cNvGrpSpPr>
          <p:nvPr/>
        </p:nvGrpSpPr>
        <p:grpSpPr bwMode="auto">
          <a:xfrm>
            <a:off x="971550" y="3074988"/>
            <a:ext cx="2914650" cy="49212"/>
            <a:chOff x="476" y="3583"/>
            <a:chExt cx="4640" cy="64"/>
          </a:xfrm>
        </p:grpSpPr>
        <p:sp>
          <p:nvSpPr>
            <p:cNvPr id="99374" name="Line 19"/>
            <p:cNvSpPr>
              <a:spLocks noChangeShapeType="1"/>
            </p:cNvSpPr>
            <p:nvPr/>
          </p:nvSpPr>
          <p:spPr bwMode="auto">
            <a:xfrm>
              <a:off x="476" y="3612"/>
              <a:ext cx="4587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75" name="Freeform 20"/>
            <p:cNvSpPr>
              <a:spLocks/>
            </p:cNvSpPr>
            <p:nvPr/>
          </p:nvSpPr>
          <p:spPr bwMode="auto">
            <a:xfrm>
              <a:off x="5052" y="3583"/>
              <a:ext cx="64" cy="64"/>
            </a:xfrm>
            <a:custGeom>
              <a:avLst/>
              <a:gdLst>
                <a:gd name="T0" fmla="*/ 0 w 64"/>
                <a:gd name="T1" fmla="*/ 64 h 64"/>
                <a:gd name="T2" fmla="*/ 64 w 64"/>
                <a:gd name="T3" fmla="*/ 35 h 64"/>
                <a:gd name="T4" fmla="*/ 0 w 64"/>
                <a:gd name="T5" fmla="*/ 0 h 64"/>
                <a:gd name="T6" fmla="*/ 0 w 64"/>
                <a:gd name="T7" fmla="*/ 64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64"/>
                <a:gd name="T14" fmla="*/ 64 w 64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64">
                  <a:moveTo>
                    <a:pt x="0" y="64"/>
                  </a:moveTo>
                  <a:lnTo>
                    <a:pt x="64" y="35"/>
                  </a:lnTo>
                  <a:lnTo>
                    <a:pt x="0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9333" name="Group 21"/>
          <p:cNvGrpSpPr>
            <a:grpSpLocks/>
          </p:cNvGrpSpPr>
          <p:nvPr/>
        </p:nvGrpSpPr>
        <p:grpSpPr bwMode="auto">
          <a:xfrm>
            <a:off x="936625" y="381000"/>
            <a:ext cx="82550" cy="2705100"/>
            <a:chOff x="446" y="1336"/>
            <a:chExt cx="64" cy="2276"/>
          </a:xfrm>
        </p:grpSpPr>
        <p:sp>
          <p:nvSpPr>
            <p:cNvPr id="99372" name="Line 22"/>
            <p:cNvSpPr>
              <a:spLocks noChangeShapeType="1"/>
            </p:cNvSpPr>
            <p:nvPr/>
          </p:nvSpPr>
          <p:spPr bwMode="auto">
            <a:xfrm flipV="1">
              <a:off x="476" y="1383"/>
              <a:ext cx="1" cy="222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73" name="Freeform 23"/>
            <p:cNvSpPr>
              <a:spLocks/>
            </p:cNvSpPr>
            <p:nvPr/>
          </p:nvSpPr>
          <p:spPr bwMode="auto">
            <a:xfrm>
              <a:off x="446" y="1336"/>
              <a:ext cx="64" cy="64"/>
            </a:xfrm>
            <a:custGeom>
              <a:avLst/>
              <a:gdLst>
                <a:gd name="T0" fmla="*/ 64 w 64"/>
                <a:gd name="T1" fmla="*/ 64 h 64"/>
                <a:gd name="T2" fmla="*/ 30 w 64"/>
                <a:gd name="T3" fmla="*/ 0 h 64"/>
                <a:gd name="T4" fmla="*/ 0 w 64"/>
                <a:gd name="T5" fmla="*/ 64 h 64"/>
                <a:gd name="T6" fmla="*/ 64 w 64"/>
                <a:gd name="T7" fmla="*/ 64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64"/>
                <a:gd name="T14" fmla="*/ 64 w 64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64">
                  <a:moveTo>
                    <a:pt x="64" y="64"/>
                  </a:moveTo>
                  <a:lnTo>
                    <a:pt x="30" y="0"/>
                  </a:lnTo>
                  <a:lnTo>
                    <a:pt x="0" y="64"/>
                  </a:lnTo>
                  <a:lnTo>
                    <a:pt x="64" y="64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9334" name="Line 24"/>
          <p:cNvSpPr>
            <a:spLocks noChangeShapeType="1"/>
          </p:cNvSpPr>
          <p:nvPr/>
        </p:nvSpPr>
        <p:spPr bwMode="auto">
          <a:xfrm flipV="1">
            <a:off x="971550" y="730250"/>
            <a:ext cx="2428875" cy="23447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9335" name="Text Box 25"/>
          <p:cNvSpPr txBox="1">
            <a:spLocks noChangeArrowheads="1"/>
          </p:cNvSpPr>
          <p:nvPr/>
        </p:nvSpPr>
        <p:spPr bwMode="auto">
          <a:xfrm>
            <a:off x="1847850" y="24384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400" b="1" baseline="-25000">
                <a:solidFill>
                  <a:srgbClr val="00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99336" name="Text Box 26"/>
          <p:cNvSpPr txBox="1">
            <a:spLocks noChangeArrowheads="1"/>
          </p:cNvSpPr>
          <p:nvPr/>
        </p:nvSpPr>
        <p:spPr bwMode="auto">
          <a:xfrm>
            <a:off x="1758950" y="3048000"/>
            <a:ext cx="1400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charset="0"/>
              </a:rPr>
              <a:t>efficiency</a:t>
            </a:r>
          </a:p>
        </p:txBody>
      </p:sp>
      <p:sp>
        <p:nvSpPr>
          <p:cNvPr id="99337" name="Line 27"/>
          <p:cNvSpPr>
            <a:spLocks noChangeShapeType="1"/>
          </p:cNvSpPr>
          <p:nvPr/>
        </p:nvSpPr>
        <p:spPr bwMode="auto">
          <a:xfrm>
            <a:off x="990600" y="1295400"/>
            <a:ext cx="1752600" cy="1828800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9338" name="Line 28"/>
          <p:cNvSpPr>
            <a:spLocks noChangeShapeType="1"/>
          </p:cNvSpPr>
          <p:nvPr/>
        </p:nvSpPr>
        <p:spPr bwMode="auto">
          <a:xfrm>
            <a:off x="990600" y="685800"/>
            <a:ext cx="2332038" cy="2393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1677" name="Freeform 29"/>
          <p:cNvSpPr>
            <a:spLocks/>
          </p:cNvSpPr>
          <p:nvPr/>
        </p:nvSpPr>
        <p:spPr bwMode="auto">
          <a:xfrm>
            <a:off x="960438" y="381000"/>
            <a:ext cx="2697162" cy="2743200"/>
          </a:xfrm>
          <a:custGeom>
            <a:avLst/>
            <a:gdLst>
              <a:gd name="T0" fmla="*/ 0 w 1699"/>
              <a:gd name="T1" fmla="*/ 2147483646 h 1728"/>
              <a:gd name="T2" fmla="*/ 2147483646 w 1699"/>
              <a:gd name="T3" fmla="*/ 2147483646 h 1728"/>
              <a:gd name="T4" fmla="*/ 2147483646 w 1699"/>
              <a:gd name="T5" fmla="*/ 2147483646 h 1728"/>
              <a:gd name="T6" fmla="*/ 2147483646 w 1699"/>
              <a:gd name="T7" fmla="*/ 2147483646 h 1728"/>
              <a:gd name="T8" fmla="*/ 2147483646 w 1699"/>
              <a:gd name="T9" fmla="*/ 2147483646 h 1728"/>
              <a:gd name="T10" fmla="*/ 2147483646 w 1699"/>
              <a:gd name="T11" fmla="*/ 0 h 17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9"/>
              <a:gd name="T19" fmla="*/ 0 h 1728"/>
              <a:gd name="T20" fmla="*/ 1699 w 1699"/>
              <a:gd name="T21" fmla="*/ 1728 h 17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9" h="1728">
                <a:moveTo>
                  <a:pt x="0" y="100"/>
                </a:moveTo>
                <a:cubicBezTo>
                  <a:pt x="18" y="158"/>
                  <a:pt x="13" y="127"/>
                  <a:pt x="13" y="194"/>
                </a:cubicBezTo>
                <a:lnTo>
                  <a:pt x="19" y="576"/>
                </a:lnTo>
                <a:lnTo>
                  <a:pt x="1123" y="1728"/>
                </a:lnTo>
                <a:lnTo>
                  <a:pt x="1699" y="1728"/>
                </a:lnTo>
                <a:lnTo>
                  <a:pt x="19" y="0"/>
                </a:lnTo>
              </a:path>
            </a:pathLst>
          </a:custGeom>
          <a:solidFill>
            <a:schemeClr val="accent1">
              <a:alpha val="54117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9340" name="Oval 30"/>
          <p:cNvSpPr>
            <a:spLocks noChangeArrowheads="1"/>
          </p:cNvSpPr>
          <p:nvPr/>
        </p:nvSpPr>
        <p:spPr bwMode="auto">
          <a:xfrm flipH="1">
            <a:off x="2209800" y="2590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990600" y="3657600"/>
            <a:ext cx="3195638" cy="3124200"/>
            <a:chOff x="624" y="2304"/>
            <a:chExt cx="2013" cy="1968"/>
          </a:xfrm>
        </p:grpSpPr>
        <p:sp>
          <p:nvSpPr>
            <p:cNvPr id="99358" name="Text Box 32"/>
            <p:cNvSpPr txBox="1">
              <a:spLocks noChangeArrowheads="1"/>
            </p:cNvSpPr>
            <p:nvPr/>
          </p:nvSpPr>
          <p:spPr bwMode="auto">
            <a:xfrm>
              <a:off x="1156" y="3984"/>
              <a:ext cx="7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fairness</a:t>
              </a:r>
            </a:p>
          </p:txBody>
        </p:sp>
        <p:grpSp>
          <p:nvGrpSpPr>
            <p:cNvPr id="99359" name="Group 33"/>
            <p:cNvGrpSpPr>
              <a:grpSpLocks/>
            </p:cNvGrpSpPr>
            <p:nvPr/>
          </p:nvGrpSpPr>
          <p:grpSpPr bwMode="auto">
            <a:xfrm>
              <a:off x="646" y="4001"/>
              <a:ext cx="1836" cy="31"/>
              <a:chOff x="476" y="3583"/>
              <a:chExt cx="4640" cy="64"/>
            </a:xfrm>
          </p:grpSpPr>
          <p:sp>
            <p:nvSpPr>
              <p:cNvPr id="99370" name="Line 34"/>
              <p:cNvSpPr>
                <a:spLocks noChangeShapeType="1"/>
              </p:cNvSpPr>
              <p:nvPr/>
            </p:nvSpPr>
            <p:spPr bwMode="auto">
              <a:xfrm>
                <a:off x="476" y="3612"/>
                <a:ext cx="4587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71" name="Freeform 35"/>
              <p:cNvSpPr>
                <a:spLocks/>
              </p:cNvSpPr>
              <p:nvPr/>
            </p:nvSpPr>
            <p:spPr bwMode="auto">
              <a:xfrm>
                <a:off x="5052" y="3583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5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5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9360" name="Group 36"/>
            <p:cNvGrpSpPr>
              <a:grpSpLocks/>
            </p:cNvGrpSpPr>
            <p:nvPr/>
          </p:nvGrpSpPr>
          <p:grpSpPr bwMode="auto">
            <a:xfrm>
              <a:off x="624" y="2304"/>
              <a:ext cx="52" cy="1704"/>
              <a:chOff x="446" y="1336"/>
              <a:chExt cx="64" cy="2276"/>
            </a:xfrm>
          </p:grpSpPr>
          <p:sp>
            <p:nvSpPr>
              <p:cNvPr id="99368" name="Line 37"/>
              <p:cNvSpPr>
                <a:spLocks noChangeShapeType="1"/>
              </p:cNvSpPr>
              <p:nvPr/>
            </p:nvSpPr>
            <p:spPr bwMode="auto">
              <a:xfrm flipV="1">
                <a:off x="476" y="1383"/>
                <a:ext cx="1" cy="222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69" name="Freeform 38"/>
              <p:cNvSpPr>
                <a:spLocks/>
              </p:cNvSpPr>
              <p:nvPr/>
            </p:nvSpPr>
            <p:spPr bwMode="auto">
              <a:xfrm>
                <a:off x="446" y="1336"/>
                <a:ext cx="64" cy="64"/>
              </a:xfrm>
              <a:custGeom>
                <a:avLst/>
                <a:gdLst>
                  <a:gd name="T0" fmla="*/ 64 w 64"/>
                  <a:gd name="T1" fmla="*/ 64 h 64"/>
                  <a:gd name="T2" fmla="*/ 30 w 64"/>
                  <a:gd name="T3" fmla="*/ 0 h 64"/>
                  <a:gd name="T4" fmla="*/ 0 w 64"/>
                  <a:gd name="T5" fmla="*/ 64 h 64"/>
                  <a:gd name="T6" fmla="*/ 64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64" y="64"/>
                    </a:moveTo>
                    <a:lnTo>
                      <a:pt x="30" y="0"/>
                    </a:lnTo>
                    <a:lnTo>
                      <a:pt x="0" y="64"/>
                    </a:lnTo>
                    <a:lnTo>
                      <a:pt x="64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9361" name="Line 39"/>
            <p:cNvSpPr>
              <a:spLocks noChangeShapeType="1"/>
            </p:cNvSpPr>
            <p:nvPr/>
          </p:nvSpPr>
          <p:spPr bwMode="auto">
            <a:xfrm flipV="1">
              <a:off x="646" y="2524"/>
              <a:ext cx="1530" cy="1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62" name="Line 40"/>
            <p:cNvSpPr>
              <a:spLocks noChangeShapeType="1"/>
            </p:cNvSpPr>
            <p:nvPr/>
          </p:nvSpPr>
          <p:spPr bwMode="auto">
            <a:xfrm>
              <a:off x="646" y="2524"/>
              <a:ext cx="1469" cy="1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9363" name="Freeform 41"/>
            <p:cNvSpPr>
              <a:spLocks/>
            </p:cNvSpPr>
            <p:nvPr/>
          </p:nvSpPr>
          <p:spPr bwMode="auto">
            <a:xfrm>
              <a:off x="672" y="3310"/>
              <a:ext cx="1965" cy="674"/>
            </a:xfrm>
            <a:custGeom>
              <a:avLst/>
              <a:gdLst>
                <a:gd name="T0" fmla="*/ 0 w 1965"/>
                <a:gd name="T1" fmla="*/ 674 h 674"/>
                <a:gd name="T2" fmla="*/ 1965 w 1965"/>
                <a:gd name="T3" fmla="*/ 0 h 674"/>
                <a:gd name="T4" fmla="*/ 0 60000 65536"/>
                <a:gd name="T5" fmla="*/ 0 60000 65536"/>
                <a:gd name="T6" fmla="*/ 0 w 1965"/>
                <a:gd name="T7" fmla="*/ 0 h 674"/>
                <a:gd name="T8" fmla="*/ 1965 w 1965"/>
                <a:gd name="T9" fmla="*/ 674 h 6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65" h="674">
                  <a:moveTo>
                    <a:pt x="0" y="674"/>
                  </a:moveTo>
                  <a:lnTo>
                    <a:pt x="1965" y="0"/>
                  </a:lnTo>
                </a:path>
              </a:pathLst>
            </a:cu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64" name="Line 42"/>
            <p:cNvSpPr>
              <a:spLocks noChangeShapeType="1"/>
            </p:cNvSpPr>
            <p:nvPr/>
          </p:nvSpPr>
          <p:spPr bwMode="auto">
            <a:xfrm flipV="1">
              <a:off x="638" y="2359"/>
              <a:ext cx="672" cy="1632"/>
            </a:xfrm>
            <a:prstGeom prst="line">
              <a:avLst/>
            </a:pr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65" name="Freeform 43"/>
            <p:cNvSpPr>
              <a:spLocks/>
            </p:cNvSpPr>
            <p:nvPr/>
          </p:nvSpPr>
          <p:spPr bwMode="auto">
            <a:xfrm>
              <a:off x="638" y="2476"/>
              <a:ext cx="1597" cy="1536"/>
            </a:xfrm>
            <a:custGeom>
              <a:avLst/>
              <a:gdLst>
                <a:gd name="T0" fmla="*/ 624 w 1597"/>
                <a:gd name="T1" fmla="*/ 0 h 1536"/>
                <a:gd name="T2" fmla="*/ 0 w 1597"/>
                <a:gd name="T3" fmla="*/ 1536 h 1536"/>
                <a:gd name="T4" fmla="*/ 1597 w 1597"/>
                <a:gd name="T5" fmla="*/ 973 h 1536"/>
                <a:gd name="T6" fmla="*/ 624 w 1597"/>
                <a:gd name="T7" fmla="*/ 0 h 15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97"/>
                <a:gd name="T13" fmla="*/ 0 h 1536"/>
                <a:gd name="T14" fmla="*/ 1597 w 1597"/>
                <a:gd name="T15" fmla="*/ 1536 h 1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97" h="1536">
                  <a:moveTo>
                    <a:pt x="624" y="0"/>
                  </a:moveTo>
                  <a:lnTo>
                    <a:pt x="0" y="1536"/>
                  </a:lnTo>
                  <a:lnTo>
                    <a:pt x="1597" y="973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FFFF00">
                <a:alpha val="49019"/>
              </a:srgb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9366" name="Text Box 44"/>
            <p:cNvSpPr txBox="1">
              <a:spLocks noChangeArrowheads="1"/>
            </p:cNvSpPr>
            <p:nvPr/>
          </p:nvSpPr>
          <p:spPr bwMode="auto">
            <a:xfrm>
              <a:off x="1500" y="3648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400" b="1" baseline="-250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99367" name="Oval 45"/>
            <p:cNvSpPr>
              <a:spLocks noChangeArrowheads="1"/>
            </p:cNvSpPr>
            <p:nvPr/>
          </p:nvSpPr>
          <p:spPr bwMode="auto">
            <a:xfrm flipH="1">
              <a:off x="1536" y="3675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5105400" y="3733800"/>
            <a:ext cx="3657600" cy="3048000"/>
            <a:chOff x="3216" y="2352"/>
            <a:chExt cx="2304" cy="1920"/>
          </a:xfrm>
        </p:grpSpPr>
        <p:sp>
          <p:nvSpPr>
            <p:cNvPr id="99344" name="Text Box 47"/>
            <p:cNvSpPr txBox="1">
              <a:spLocks noChangeArrowheads="1"/>
            </p:cNvSpPr>
            <p:nvPr/>
          </p:nvSpPr>
          <p:spPr bwMode="auto">
            <a:xfrm>
              <a:off x="3408" y="3984"/>
              <a:ext cx="10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convergence</a:t>
              </a:r>
            </a:p>
          </p:txBody>
        </p:sp>
        <p:grpSp>
          <p:nvGrpSpPr>
            <p:cNvPr id="99345" name="Group 48"/>
            <p:cNvGrpSpPr>
              <a:grpSpLocks/>
            </p:cNvGrpSpPr>
            <p:nvPr/>
          </p:nvGrpSpPr>
          <p:grpSpPr bwMode="auto">
            <a:xfrm>
              <a:off x="3238" y="4049"/>
              <a:ext cx="1836" cy="31"/>
              <a:chOff x="476" y="3583"/>
              <a:chExt cx="4640" cy="64"/>
            </a:xfrm>
          </p:grpSpPr>
          <p:sp>
            <p:nvSpPr>
              <p:cNvPr id="99356" name="Line 49"/>
              <p:cNvSpPr>
                <a:spLocks noChangeShapeType="1"/>
              </p:cNvSpPr>
              <p:nvPr/>
            </p:nvSpPr>
            <p:spPr bwMode="auto">
              <a:xfrm>
                <a:off x="476" y="3612"/>
                <a:ext cx="4587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57" name="Freeform 50"/>
              <p:cNvSpPr>
                <a:spLocks/>
              </p:cNvSpPr>
              <p:nvPr/>
            </p:nvSpPr>
            <p:spPr bwMode="auto">
              <a:xfrm>
                <a:off x="5052" y="3583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5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5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9346" name="Group 51"/>
            <p:cNvGrpSpPr>
              <a:grpSpLocks/>
            </p:cNvGrpSpPr>
            <p:nvPr/>
          </p:nvGrpSpPr>
          <p:grpSpPr bwMode="auto">
            <a:xfrm>
              <a:off x="3216" y="2352"/>
              <a:ext cx="52" cy="1704"/>
              <a:chOff x="446" y="1336"/>
              <a:chExt cx="64" cy="2276"/>
            </a:xfrm>
          </p:grpSpPr>
          <p:sp>
            <p:nvSpPr>
              <p:cNvPr id="99354" name="Line 52"/>
              <p:cNvSpPr>
                <a:spLocks noChangeShapeType="1"/>
              </p:cNvSpPr>
              <p:nvPr/>
            </p:nvSpPr>
            <p:spPr bwMode="auto">
              <a:xfrm flipV="1">
                <a:off x="476" y="1383"/>
                <a:ext cx="1" cy="222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55" name="Freeform 53"/>
              <p:cNvSpPr>
                <a:spLocks/>
              </p:cNvSpPr>
              <p:nvPr/>
            </p:nvSpPr>
            <p:spPr bwMode="auto">
              <a:xfrm>
                <a:off x="446" y="1336"/>
                <a:ext cx="64" cy="64"/>
              </a:xfrm>
              <a:custGeom>
                <a:avLst/>
                <a:gdLst>
                  <a:gd name="T0" fmla="*/ 64 w 64"/>
                  <a:gd name="T1" fmla="*/ 64 h 64"/>
                  <a:gd name="T2" fmla="*/ 30 w 64"/>
                  <a:gd name="T3" fmla="*/ 0 h 64"/>
                  <a:gd name="T4" fmla="*/ 0 w 64"/>
                  <a:gd name="T5" fmla="*/ 64 h 64"/>
                  <a:gd name="T6" fmla="*/ 64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64" y="64"/>
                    </a:moveTo>
                    <a:lnTo>
                      <a:pt x="30" y="0"/>
                    </a:lnTo>
                    <a:lnTo>
                      <a:pt x="0" y="64"/>
                    </a:lnTo>
                    <a:lnTo>
                      <a:pt x="64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9347" name="Line 54"/>
            <p:cNvSpPr>
              <a:spLocks noChangeShapeType="1"/>
            </p:cNvSpPr>
            <p:nvPr/>
          </p:nvSpPr>
          <p:spPr bwMode="auto">
            <a:xfrm flipV="1">
              <a:off x="3238" y="2572"/>
              <a:ext cx="1530" cy="1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48" name="Line 55"/>
            <p:cNvSpPr>
              <a:spLocks noChangeShapeType="1"/>
            </p:cNvSpPr>
            <p:nvPr/>
          </p:nvSpPr>
          <p:spPr bwMode="auto">
            <a:xfrm>
              <a:off x="3238" y="2572"/>
              <a:ext cx="1469" cy="1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9349" name="Line 56"/>
            <p:cNvSpPr>
              <a:spLocks noChangeShapeType="1"/>
            </p:cNvSpPr>
            <p:nvPr/>
          </p:nvSpPr>
          <p:spPr bwMode="auto">
            <a:xfrm flipV="1">
              <a:off x="3264" y="3360"/>
              <a:ext cx="2256" cy="672"/>
            </a:xfrm>
            <a:prstGeom prst="line">
              <a:avLst/>
            </a:pr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50" name="Line 57"/>
            <p:cNvSpPr>
              <a:spLocks noChangeShapeType="1"/>
            </p:cNvSpPr>
            <p:nvPr/>
          </p:nvSpPr>
          <p:spPr bwMode="auto">
            <a:xfrm flipV="1">
              <a:off x="3840" y="2976"/>
              <a:ext cx="1152" cy="110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51" name="Text Box 58"/>
            <p:cNvSpPr txBox="1">
              <a:spLocks noChangeArrowheads="1"/>
            </p:cNvSpPr>
            <p:nvPr/>
          </p:nvSpPr>
          <p:spPr bwMode="auto">
            <a:xfrm>
              <a:off x="4092" y="3744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400" b="1" baseline="-250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99352" name="Freeform 59"/>
            <p:cNvSpPr>
              <a:spLocks/>
            </p:cNvSpPr>
            <p:nvPr/>
          </p:nvSpPr>
          <p:spPr bwMode="auto">
            <a:xfrm>
              <a:off x="4152" y="3098"/>
              <a:ext cx="1010" cy="670"/>
            </a:xfrm>
            <a:custGeom>
              <a:avLst/>
              <a:gdLst>
                <a:gd name="T0" fmla="*/ 728 w 1010"/>
                <a:gd name="T1" fmla="*/ 0 h 670"/>
                <a:gd name="T2" fmla="*/ 0 w 1010"/>
                <a:gd name="T3" fmla="*/ 670 h 670"/>
                <a:gd name="T4" fmla="*/ 1010 w 1010"/>
                <a:gd name="T5" fmla="*/ 351 h 670"/>
                <a:gd name="T6" fmla="*/ 728 w 1010"/>
                <a:gd name="T7" fmla="*/ 0 h 6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0"/>
                <a:gd name="T13" fmla="*/ 0 h 670"/>
                <a:gd name="T14" fmla="*/ 1010 w 1010"/>
                <a:gd name="T15" fmla="*/ 670 h 6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0" h="670">
                  <a:moveTo>
                    <a:pt x="728" y="0"/>
                  </a:moveTo>
                  <a:lnTo>
                    <a:pt x="0" y="670"/>
                  </a:lnTo>
                  <a:lnTo>
                    <a:pt x="1010" y="351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FF0000">
                <a:alpha val="52156"/>
              </a:srgbClr>
            </a:solidFill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9353" name="Oval 60"/>
            <p:cNvSpPr>
              <a:spLocks noChangeArrowheads="1"/>
            </p:cNvSpPr>
            <p:nvPr/>
          </p:nvSpPr>
          <p:spPr bwMode="auto">
            <a:xfrm flipH="1">
              <a:off x="4128" y="3744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aphicFrame>
        <p:nvGraphicFramePr>
          <p:cNvPr id="99343" name="Object 2"/>
          <p:cNvGraphicFramePr>
            <a:graphicFrameLocks noChangeAspect="1"/>
          </p:cNvGraphicFramePr>
          <p:nvPr/>
        </p:nvGraphicFramePr>
        <p:xfrm>
          <a:off x="5599113" y="0"/>
          <a:ext cx="3544887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42" name="Equation" r:id="rId4" imgW="2717800" imgH="482600" progId="Equation.3">
                  <p:embed/>
                </p:oleObj>
              </mc:Choice>
              <mc:Fallback>
                <p:oleObj name="Equation" r:id="rId4" imgW="2717800" imgH="482600" progId="Equation.3">
                  <p:embed/>
                  <p:pic>
                    <p:nvPicPr>
                      <p:cNvPr id="9934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9113" y="0"/>
                        <a:ext cx="3544887" cy="6365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87835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itle 1"/>
          <p:cNvSpPr>
            <a:spLocks noGrp="1"/>
          </p:cNvSpPr>
          <p:nvPr>
            <p:ph type="title"/>
          </p:nvPr>
        </p:nvSpPr>
        <p:spPr>
          <a:xfrm>
            <a:off x="487363" y="42863"/>
            <a:ext cx="7772400" cy="1143000"/>
          </a:xfrm>
        </p:spPr>
        <p:txBody>
          <a:bodyPr/>
          <a:lstStyle/>
          <a:p>
            <a:r>
              <a:rPr lang="en-US" altLang="en-US"/>
              <a:t>Estimating Number </a:t>
            </a:r>
            <a:br>
              <a:rPr lang="en-US" altLang="en-US"/>
            </a:br>
            <a:r>
              <a:rPr lang="en-US" altLang="en-US"/>
              <a:t>of Packets in the Queue</a:t>
            </a:r>
          </a:p>
        </p:txBody>
      </p:sp>
      <p:sp>
        <p:nvSpPr>
          <p:cNvPr id="5" name="Cloud"/>
          <p:cNvSpPr>
            <a:spLocks noChangeAspect="1" noEditPoints="1" noChangeArrowheads="1"/>
          </p:cNvSpPr>
          <p:nvPr/>
        </p:nvSpPr>
        <p:spPr bwMode="auto">
          <a:xfrm>
            <a:off x="1574800" y="2506663"/>
            <a:ext cx="4267200" cy="2860675"/>
          </a:xfrm>
          <a:custGeom>
            <a:avLst/>
            <a:gdLst>
              <a:gd name="T0" fmla="*/ 13236 w 21600"/>
              <a:gd name="T1" fmla="*/ 1430337 h 21600"/>
              <a:gd name="T2" fmla="*/ 2133600 w 21600"/>
              <a:gd name="T3" fmla="*/ 2857629 h 21600"/>
              <a:gd name="T4" fmla="*/ 4263644 w 21600"/>
              <a:gd name="T5" fmla="*/ 1430337 h 21600"/>
              <a:gd name="T6" fmla="*/ 2133600 w 21600"/>
              <a:gd name="T7" fmla="*/ 163562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44037" name="Rectangle 15"/>
          <p:cNvSpPr>
            <a:spLocks noChangeArrowheads="1"/>
          </p:cNvSpPr>
          <p:nvPr/>
        </p:nvSpPr>
        <p:spPr bwMode="auto">
          <a:xfrm>
            <a:off x="4070350" y="3603625"/>
            <a:ext cx="739775" cy="4762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44038" name="Rectangle 10"/>
          <p:cNvSpPr>
            <a:spLocks noChangeArrowheads="1"/>
          </p:cNvSpPr>
          <p:nvPr/>
        </p:nvSpPr>
        <p:spPr bwMode="auto">
          <a:xfrm>
            <a:off x="4249738" y="3606800"/>
            <a:ext cx="169862" cy="474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44039" name="Rectangle 11"/>
          <p:cNvSpPr>
            <a:spLocks noChangeArrowheads="1"/>
          </p:cNvSpPr>
          <p:nvPr/>
        </p:nvSpPr>
        <p:spPr bwMode="auto">
          <a:xfrm>
            <a:off x="4437063" y="3606800"/>
            <a:ext cx="168275" cy="474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128007" name="Right Arrow 16"/>
          <p:cNvSpPr>
            <a:spLocks noChangeArrowheads="1"/>
          </p:cNvSpPr>
          <p:nvPr/>
        </p:nvSpPr>
        <p:spPr bwMode="auto">
          <a:xfrm>
            <a:off x="3352800" y="3832225"/>
            <a:ext cx="693738" cy="46038"/>
          </a:xfrm>
          <a:prstGeom prst="rightArrow">
            <a:avLst>
              <a:gd name="adj1" fmla="val 50000"/>
              <a:gd name="adj2" fmla="val 4960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28008" name="Freeform 8"/>
          <p:cNvSpPr>
            <a:spLocks noChangeArrowheads="1"/>
          </p:cNvSpPr>
          <p:nvPr/>
        </p:nvSpPr>
        <p:spPr bwMode="auto">
          <a:xfrm>
            <a:off x="512763" y="3797300"/>
            <a:ext cx="6397625" cy="2343150"/>
          </a:xfrm>
          <a:custGeom>
            <a:avLst/>
            <a:gdLst>
              <a:gd name="T0" fmla="*/ 4291356 w 6398171"/>
              <a:gd name="T1" fmla="*/ 65456 h 2343807"/>
              <a:gd name="T2" fmla="*/ 5188998 w 6398171"/>
              <a:gd name="T3" fmla="*/ 81156 h 2343807"/>
              <a:gd name="T4" fmla="*/ 5850396 w 6398171"/>
              <a:gd name="T5" fmla="*/ 269653 h 2343807"/>
              <a:gd name="T6" fmla="*/ 6291348 w 6398171"/>
              <a:gd name="T7" fmla="*/ 1023652 h 2343807"/>
              <a:gd name="T8" fmla="*/ 5251974 w 6398171"/>
              <a:gd name="T9" fmla="*/ 2107515 h 2343807"/>
              <a:gd name="T10" fmla="*/ 1818903 w 6398171"/>
              <a:gd name="T11" fmla="*/ 2248887 h 2343807"/>
              <a:gd name="T12" fmla="*/ 370080 w 6398171"/>
              <a:gd name="T13" fmla="*/ 1589147 h 2343807"/>
              <a:gd name="T14" fmla="*/ 149603 w 6398171"/>
              <a:gd name="T15" fmla="*/ 348195 h 2343807"/>
              <a:gd name="T16" fmla="*/ 1267720 w 6398171"/>
              <a:gd name="T17" fmla="*/ 49742 h 2343807"/>
              <a:gd name="T18" fmla="*/ 2763781 w 6398171"/>
              <a:gd name="T19" fmla="*/ 49742 h 234380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398171"/>
              <a:gd name="T31" fmla="*/ 0 h 2343807"/>
              <a:gd name="T32" fmla="*/ 6398171 w 6398171"/>
              <a:gd name="T33" fmla="*/ 2343807 h 234380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398171" h="2343807">
                <a:moveTo>
                  <a:pt x="4296103" y="65690"/>
                </a:moveTo>
                <a:cubicBezTo>
                  <a:pt x="4615354" y="56493"/>
                  <a:pt x="4934606" y="47297"/>
                  <a:pt x="5194737" y="81455"/>
                </a:cubicBezTo>
                <a:cubicBezTo>
                  <a:pt x="5454868" y="115613"/>
                  <a:pt x="5672958" y="112986"/>
                  <a:pt x="5856889" y="270641"/>
                </a:cubicBezTo>
                <a:cubicBezTo>
                  <a:pt x="6040820" y="428296"/>
                  <a:pt x="6398171" y="719958"/>
                  <a:pt x="6298323" y="1027386"/>
                </a:cubicBezTo>
                <a:cubicBezTo>
                  <a:pt x="6198475" y="1334814"/>
                  <a:pt x="6004033" y="1910255"/>
                  <a:pt x="5257799" y="2115207"/>
                </a:cubicBezTo>
                <a:cubicBezTo>
                  <a:pt x="4511565" y="2320159"/>
                  <a:pt x="2635469" y="2343807"/>
                  <a:pt x="1820917" y="2257097"/>
                </a:cubicBezTo>
                <a:cubicBezTo>
                  <a:pt x="1006365" y="2170387"/>
                  <a:pt x="649013" y="1912883"/>
                  <a:pt x="370489" y="1594945"/>
                </a:cubicBezTo>
                <a:cubicBezTo>
                  <a:pt x="91965" y="1277007"/>
                  <a:pt x="0" y="606972"/>
                  <a:pt x="149772" y="349469"/>
                </a:cubicBezTo>
                <a:cubicBezTo>
                  <a:pt x="299544" y="91966"/>
                  <a:pt x="832944" y="99848"/>
                  <a:pt x="1269123" y="49924"/>
                </a:cubicBezTo>
                <a:cubicBezTo>
                  <a:pt x="1705302" y="0"/>
                  <a:pt x="2236075" y="24962"/>
                  <a:pt x="2766848" y="499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372225" y="3963988"/>
            <a:ext cx="169863" cy="474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78488" y="5603875"/>
            <a:ext cx="169862" cy="474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992563" y="5808663"/>
            <a:ext cx="169862" cy="474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589213" y="5792788"/>
            <a:ext cx="169862" cy="474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981075" y="5414963"/>
            <a:ext cx="169863" cy="474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2241550" y="3602038"/>
            <a:ext cx="169863" cy="474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254677-2A6A-0D44-9C86-D9082CF4A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TCP/Vegas CA algorithm</a:t>
            </a:r>
            <a:endParaRPr lang="en-US" altLang="en-US" i="1">
              <a:latin typeface="Times New Roman" charset="0"/>
            </a:endParaRPr>
          </a:p>
        </p:txBody>
      </p:sp>
      <p:sp>
        <p:nvSpPr>
          <p:cNvPr id="130051" name="Rectangle 1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ZapfDingbats" charset="0"/>
              <a:buNone/>
            </a:pPr>
            <a:r>
              <a:rPr lang="en-US" altLang="en-US"/>
              <a:t>               T = T</a:t>
            </a:r>
            <a:r>
              <a:rPr lang="en-US" altLang="en-US" baseline="-25000"/>
              <a:t>prop</a:t>
            </a:r>
            <a:r>
              <a:rPr lang="en-US" altLang="en-US"/>
              <a:t> + T</a:t>
            </a:r>
            <a:r>
              <a:rPr lang="en-US" altLang="en-US" baseline="-25000"/>
              <a:t>queueing</a:t>
            </a:r>
            <a:br>
              <a:rPr lang="en-US" altLang="en-US"/>
            </a:br>
            <a:endParaRPr lang="en-US" altLang="en-US"/>
          </a:p>
          <a:p>
            <a:pPr>
              <a:buFont typeface="ZapfDingbats" charset="0"/>
              <a:buNone/>
            </a:pPr>
            <a:r>
              <a:rPr lang="en-US" altLang="en-US"/>
              <a:t>Applying Little’s Law:</a:t>
            </a:r>
          </a:p>
          <a:p>
            <a:pPr>
              <a:buFont typeface="ZapfDingbats" charset="0"/>
              <a:buNone/>
            </a:pPr>
            <a:r>
              <a:rPr lang="en-US" altLang="en-US"/>
              <a:t>            x</a:t>
            </a:r>
            <a:r>
              <a:rPr lang="en-US" altLang="en-US" baseline="-25000"/>
              <a:t>vegas</a:t>
            </a:r>
            <a:r>
              <a:rPr lang="en-US" altLang="en-US"/>
              <a:t> T = x</a:t>
            </a:r>
            <a:r>
              <a:rPr lang="en-US" altLang="en-US" baseline="-25000"/>
              <a:t>vegas</a:t>
            </a:r>
            <a:r>
              <a:rPr lang="en-US" altLang="en-US"/>
              <a:t> T</a:t>
            </a:r>
            <a:r>
              <a:rPr lang="en-US" altLang="en-US" baseline="-25000"/>
              <a:t>prop</a:t>
            </a:r>
            <a:r>
              <a:rPr lang="en-US" altLang="en-US"/>
              <a:t> + x</a:t>
            </a:r>
            <a:r>
              <a:rPr lang="en-US" altLang="en-US" baseline="-25000"/>
              <a:t>vegas</a:t>
            </a:r>
            <a:r>
              <a:rPr lang="en-US" altLang="en-US"/>
              <a:t> T</a:t>
            </a:r>
            <a:r>
              <a:rPr lang="en-US" altLang="en-US" baseline="-25000"/>
              <a:t>queueing</a:t>
            </a:r>
            <a:r>
              <a:rPr lang="en-US" altLang="en-US"/>
              <a:t>,</a:t>
            </a:r>
            <a:br>
              <a:rPr lang="en-US" altLang="en-US"/>
            </a:br>
            <a:r>
              <a:rPr lang="en-US" altLang="en-US"/>
              <a:t>where x</a:t>
            </a:r>
            <a:r>
              <a:rPr lang="en-US" altLang="en-US" baseline="-25000"/>
              <a:t>vegas</a:t>
            </a:r>
            <a:r>
              <a:rPr lang="en-US" altLang="en-US"/>
              <a:t> = W / T is the sending rate</a:t>
            </a:r>
          </a:p>
          <a:p>
            <a:pPr>
              <a:buFont typeface="ZapfDingbats" charset="0"/>
              <a:buNone/>
            </a:pPr>
            <a:endParaRPr lang="en-US" altLang="en-US"/>
          </a:p>
          <a:p>
            <a:pPr>
              <a:buFont typeface="ZapfDingbats" charset="0"/>
              <a:buNone/>
            </a:pPr>
            <a:r>
              <a:rPr lang="en-US" altLang="en-US"/>
              <a:t>Then number of packets in the queue is</a:t>
            </a:r>
            <a:br>
              <a:rPr lang="en-US" altLang="en-US"/>
            </a:br>
            <a:r>
              <a:rPr lang="en-US" altLang="en-US"/>
              <a:t> x</a:t>
            </a:r>
            <a:r>
              <a:rPr lang="en-US" altLang="en-US" baseline="-25000"/>
              <a:t>vegas</a:t>
            </a:r>
            <a:r>
              <a:rPr lang="en-US" altLang="en-US"/>
              <a:t> T</a:t>
            </a:r>
            <a:r>
              <a:rPr lang="en-US" altLang="en-US" baseline="-25000"/>
              <a:t>queueing</a:t>
            </a:r>
            <a:r>
              <a:rPr lang="en-US" altLang="en-US"/>
              <a:t> = x</a:t>
            </a:r>
            <a:r>
              <a:rPr lang="en-US" altLang="en-US" baseline="-25000"/>
              <a:t>vegas</a:t>
            </a:r>
            <a:r>
              <a:rPr lang="en-US" altLang="en-US"/>
              <a:t> T - x</a:t>
            </a:r>
            <a:r>
              <a:rPr lang="en-US" altLang="en-US" baseline="-25000"/>
              <a:t>vegas</a:t>
            </a:r>
            <a:r>
              <a:rPr lang="en-US" altLang="en-US"/>
              <a:t> T</a:t>
            </a:r>
            <a:r>
              <a:rPr lang="en-US" altLang="en-US" baseline="-25000"/>
              <a:t>prop</a:t>
            </a:r>
            <a:r>
              <a:rPr lang="en-US" altLang="en-US"/>
              <a:t> </a:t>
            </a:r>
          </a:p>
          <a:p>
            <a:pPr>
              <a:buFont typeface="ZapfDingbats" charset="0"/>
              <a:buNone/>
            </a:pPr>
            <a:r>
              <a:rPr lang="en-US" altLang="en-US"/>
              <a:t>                      = W – W/T T</a:t>
            </a:r>
            <a:r>
              <a:rPr lang="en-US" altLang="en-US" baseline="-25000"/>
              <a:t>prop</a:t>
            </a:r>
          </a:p>
        </p:txBody>
      </p:sp>
      <p:sp>
        <p:nvSpPr>
          <p:cNvPr id="5" name="Cloud"/>
          <p:cNvSpPr>
            <a:spLocks noChangeAspect="1" noEditPoints="1" noChangeArrowheads="1"/>
          </p:cNvSpPr>
          <p:nvPr/>
        </p:nvSpPr>
        <p:spPr bwMode="auto">
          <a:xfrm>
            <a:off x="6553200" y="0"/>
            <a:ext cx="2590800" cy="1736725"/>
          </a:xfrm>
          <a:custGeom>
            <a:avLst/>
            <a:gdLst>
              <a:gd name="T0" fmla="*/ 8036 w 21600"/>
              <a:gd name="T1" fmla="*/ 868363 h 21600"/>
              <a:gd name="T2" fmla="*/ 1295400 w 21600"/>
              <a:gd name="T3" fmla="*/ 1734876 h 21600"/>
              <a:gd name="T4" fmla="*/ 2588641 w 21600"/>
              <a:gd name="T5" fmla="*/ 868363 h 21600"/>
              <a:gd name="T6" fmla="*/ 1295400 w 21600"/>
              <a:gd name="T7" fmla="*/ 99299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130053" name="Rectangle 15"/>
          <p:cNvSpPr>
            <a:spLocks noChangeArrowheads="1"/>
          </p:cNvSpPr>
          <p:nvPr/>
        </p:nvSpPr>
        <p:spPr bwMode="auto">
          <a:xfrm>
            <a:off x="8050213" y="674688"/>
            <a:ext cx="449262" cy="314325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30054" name="Line 16"/>
          <p:cNvSpPr>
            <a:spLocks noChangeShapeType="1"/>
          </p:cNvSpPr>
          <p:nvPr/>
        </p:nvSpPr>
        <p:spPr bwMode="auto">
          <a:xfrm>
            <a:off x="8210550" y="674688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0055" name="Line 17"/>
          <p:cNvSpPr>
            <a:spLocks noChangeShapeType="1"/>
          </p:cNvSpPr>
          <p:nvPr/>
        </p:nvSpPr>
        <p:spPr bwMode="auto">
          <a:xfrm>
            <a:off x="8362950" y="669925"/>
            <a:ext cx="0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0056" name="Line 18"/>
          <p:cNvSpPr>
            <a:spLocks noChangeShapeType="1"/>
          </p:cNvSpPr>
          <p:nvPr/>
        </p:nvSpPr>
        <p:spPr bwMode="auto">
          <a:xfrm>
            <a:off x="7899400" y="674688"/>
            <a:ext cx="180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0057" name="Line 19"/>
          <p:cNvSpPr>
            <a:spLocks noChangeShapeType="1"/>
          </p:cNvSpPr>
          <p:nvPr/>
        </p:nvSpPr>
        <p:spPr bwMode="auto">
          <a:xfrm>
            <a:off x="7866063" y="984250"/>
            <a:ext cx="180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424FDA-B572-1548-82FF-040BF9790E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98" name="Group 2"/>
          <p:cNvGrpSpPr>
            <a:grpSpLocks/>
          </p:cNvGrpSpPr>
          <p:nvPr/>
        </p:nvGrpSpPr>
        <p:grpSpPr bwMode="auto">
          <a:xfrm>
            <a:off x="1312863" y="4073525"/>
            <a:ext cx="5956300" cy="2370138"/>
            <a:chOff x="816" y="2704"/>
            <a:chExt cx="3752" cy="1493"/>
          </a:xfrm>
        </p:grpSpPr>
        <p:grpSp>
          <p:nvGrpSpPr>
            <p:cNvPr id="132110" name="Group 3"/>
            <p:cNvGrpSpPr>
              <a:grpSpLocks/>
            </p:cNvGrpSpPr>
            <p:nvPr/>
          </p:nvGrpSpPr>
          <p:grpSpPr bwMode="auto">
            <a:xfrm>
              <a:off x="1448" y="2950"/>
              <a:ext cx="2362" cy="897"/>
              <a:chOff x="1448" y="1096"/>
              <a:chExt cx="2362" cy="897"/>
            </a:xfrm>
          </p:grpSpPr>
          <p:sp>
            <p:nvSpPr>
              <p:cNvPr id="132112" name="Rectangle 4"/>
              <p:cNvSpPr>
                <a:spLocks noChangeArrowheads="1"/>
              </p:cNvSpPr>
              <p:nvPr/>
            </p:nvSpPr>
            <p:spPr bwMode="auto">
              <a:xfrm>
                <a:off x="1448" y="1096"/>
                <a:ext cx="1384" cy="472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113" name="Text Box 5"/>
              <p:cNvSpPr txBox="1">
                <a:spLocks noChangeArrowheads="1"/>
              </p:cNvSpPr>
              <p:nvPr/>
            </p:nvSpPr>
            <p:spPr bwMode="auto">
              <a:xfrm>
                <a:off x="3014" y="1756"/>
                <a:ext cx="796" cy="237"/>
              </a:xfrm>
              <a:prstGeom prst="rect">
                <a:avLst/>
              </a:prstGeom>
              <a:noFill/>
              <a:ln w="9525">
                <a:solidFill>
                  <a:srgbClr val="3333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buClrTx/>
                  <a:buSzTx/>
                  <a:buFontTx/>
                  <a:buNone/>
                </a:pPr>
                <a:r>
                  <a:rPr kumimoji="1" lang="en-US" altLang="en-US" sz="2400">
                    <a:solidFill>
                      <a:srgbClr val="3333FF"/>
                    </a:solidFill>
                    <a:latin typeface="Tahoma" charset="0"/>
                  </a:rPr>
                  <a:t>queue size</a:t>
                </a:r>
              </a:p>
            </p:txBody>
          </p:sp>
          <p:sp>
            <p:nvSpPr>
              <p:cNvPr id="132114" name="Line 6"/>
              <p:cNvSpPr>
                <a:spLocks noChangeShapeType="1"/>
              </p:cNvSpPr>
              <p:nvPr/>
            </p:nvSpPr>
            <p:spPr bwMode="auto">
              <a:xfrm flipH="1" flipV="1">
                <a:off x="2832" y="1568"/>
                <a:ext cx="184" cy="184"/>
              </a:xfrm>
              <a:prstGeom prst="line">
                <a:avLst/>
              </a:prstGeom>
              <a:noFill/>
              <a:ln w="9525">
                <a:solidFill>
                  <a:srgbClr val="3333FF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2111" name="Rectangle 7"/>
            <p:cNvSpPr>
              <a:spLocks noChangeArrowheads="1"/>
            </p:cNvSpPr>
            <p:nvPr/>
          </p:nvSpPr>
          <p:spPr bwMode="auto">
            <a:xfrm>
              <a:off x="816" y="2704"/>
              <a:ext cx="3752" cy="14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for every RTT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{   if W – W/RTT RTT</a:t>
              </a:r>
              <a:r>
                <a:rPr lang="en-US" altLang="en-US" sz="2000" baseline="-25000">
                  <a:solidFill>
                    <a:srgbClr val="000000"/>
                  </a:solidFill>
                  <a:latin typeface="Lucida Console" charset="0"/>
                </a:rPr>
                <a:t>min</a:t>
              </a:r>
              <a:r>
                <a:rPr lang="en-US" altLang="zh-CN" sz="2000" baseline="-25000">
                  <a:solidFill>
                    <a:srgbClr val="000000"/>
                  </a:solidFill>
                  <a:latin typeface="Lucida Console" charset="0"/>
                  <a:ea typeface="宋体" charset="-122"/>
                </a:rPr>
                <a:t> </a:t>
              </a: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&lt; </a:t>
              </a:r>
              <a:r>
                <a:rPr lang="en-US" altLang="en-US" sz="2000">
                  <a:solidFill>
                    <a:srgbClr val="000000"/>
                  </a:solidFill>
                  <a:latin typeface="Symbol" charset="2"/>
                </a:rPr>
                <a:t>a   </a:t>
              </a: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then W</a:t>
              </a:r>
              <a:r>
                <a:rPr lang="en-US" altLang="en-US" sz="2000" baseline="-25000">
                  <a:solidFill>
                    <a:srgbClr val="000000"/>
                  </a:solidFill>
                  <a:latin typeface="Lucida Console" charset="0"/>
                </a:rPr>
                <a:t> </a:t>
              </a: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++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    if W – W/RTT RTT</a:t>
              </a:r>
              <a:r>
                <a:rPr lang="en-US" altLang="en-US" sz="2000" baseline="-25000">
                  <a:solidFill>
                    <a:srgbClr val="000000"/>
                  </a:solidFill>
                  <a:latin typeface="Lucida Console" charset="0"/>
                </a:rPr>
                <a:t>min</a:t>
              </a:r>
              <a:r>
                <a:rPr lang="en-US" altLang="zh-CN" sz="2000" baseline="-25000">
                  <a:solidFill>
                    <a:srgbClr val="000000"/>
                  </a:solidFill>
                  <a:latin typeface="Lucida Console" charset="0"/>
                  <a:ea typeface="宋体" charset="-122"/>
                </a:rPr>
                <a:t> </a:t>
              </a: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&gt; </a:t>
              </a:r>
              <a:r>
                <a:rPr lang="en-US" altLang="en-US" sz="2000">
                  <a:solidFill>
                    <a:srgbClr val="000000"/>
                  </a:solidFill>
                  <a:latin typeface="Symbol" charset="2"/>
                </a:rPr>
                <a:t>a   </a:t>
              </a: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then W</a:t>
              </a:r>
              <a:r>
                <a:rPr lang="en-US" altLang="en-US" sz="2000" baseline="-25000">
                  <a:solidFill>
                    <a:srgbClr val="000000"/>
                  </a:solidFill>
                  <a:latin typeface="Lucida Console" charset="0"/>
                </a:rPr>
                <a:t> </a:t>
              </a: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--   }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for every loss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	W := W/2</a:t>
              </a:r>
            </a:p>
          </p:txBody>
        </p:sp>
      </p:grpSp>
      <p:sp>
        <p:nvSpPr>
          <p:cNvPr id="13209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TCP/Vegas CA algorithm</a:t>
            </a:r>
            <a:endParaRPr lang="en-US" altLang="en-US" i="1">
              <a:latin typeface="Times New Roman" charset="0"/>
            </a:endParaRPr>
          </a:p>
        </p:txBody>
      </p:sp>
      <p:sp>
        <p:nvSpPr>
          <p:cNvPr id="132100" name="Rectangle 9"/>
          <p:cNvSpPr>
            <a:spLocks noChangeArrowheads="1"/>
          </p:cNvSpPr>
          <p:nvPr/>
        </p:nvSpPr>
        <p:spPr bwMode="auto">
          <a:xfrm>
            <a:off x="2981325" y="3309938"/>
            <a:ext cx="285750" cy="204787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1" lang="en-US" altLang="en-US" sz="1400">
                <a:solidFill>
                  <a:srgbClr val="000000"/>
                </a:solidFill>
                <a:latin typeface="Tahoma" charset="0"/>
              </a:rPr>
              <a:t>SS</a:t>
            </a:r>
          </a:p>
        </p:txBody>
      </p:sp>
      <p:sp>
        <p:nvSpPr>
          <p:cNvPr id="132101" name="Freeform 10"/>
          <p:cNvSpPr>
            <a:spLocks/>
          </p:cNvSpPr>
          <p:nvPr/>
        </p:nvSpPr>
        <p:spPr bwMode="auto">
          <a:xfrm>
            <a:off x="2981325" y="2754313"/>
            <a:ext cx="323850" cy="509587"/>
          </a:xfrm>
          <a:custGeom>
            <a:avLst/>
            <a:gdLst>
              <a:gd name="T0" fmla="*/ 0 w 165"/>
              <a:gd name="T1" fmla="*/ 2147483646 h 543"/>
              <a:gd name="T2" fmla="*/ 2147483646 w 165"/>
              <a:gd name="T3" fmla="*/ 2147483646 h 543"/>
              <a:gd name="T4" fmla="*/ 2147483646 w 165"/>
              <a:gd name="T5" fmla="*/ 2147483646 h 543"/>
              <a:gd name="T6" fmla="*/ 2147483646 w 165"/>
              <a:gd name="T7" fmla="*/ 2147483646 h 543"/>
              <a:gd name="T8" fmla="*/ 2147483646 w 165"/>
              <a:gd name="T9" fmla="*/ 2147483646 h 543"/>
              <a:gd name="T10" fmla="*/ 2147483646 w 165"/>
              <a:gd name="T11" fmla="*/ 2147483646 h 543"/>
              <a:gd name="T12" fmla="*/ 2147483646 w 165"/>
              <a:gd name="T13" fmla="*/ 0 h 5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5"/>
              <a:gd name="T22" fmla="*/ 0 h 543"/>
              <a:gd name="T23" fmla="*/ 165 w 165"/>
              <a:gd name="T24" fmla="*/ 543 h 54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5" h="543">
                <a:moveTo>
                  <a:pt x="0" y="543"/>
                </a:moveTo>
                <a:cubicBezTo>
                  <a:pt x="24" y="536"/>
                  <a:pt x="49" y="530"/>
                  <a:pt x="65" y="519"/>
                </a:cubicBezTo>
                <a:cubicBezTo>
                  <a:pt x="81" y="508"/>
                  <a:pt x="89" y="493"/>
                  <a:pt x="97" y="478"/>
                </a:cubicBezTo>
                <a:cubicBezTo>
                  <a:pt x="105" y="463"/>
                  <a:pt x="105" y="465"/>
                  <a:pt x="113" y="430"/>
                </a:cubicBezTo>
                <a:cubicBezTo>
                  <a:pt x="121" y="395"/>
                  <a:pt x="138" y="320"/>
                  <a:pt x="146" y="267"/>
                </a:cubicBezTo>
                <a:cubicBezTo>
                  <a:pt x="154" y="214"/>
                  <a:pt x="159" y="157"/>
                  <a:pt x="162" y="113"/>
                </a:cubicBezTo>
                <a:cubicBezTo>
                  <a:pt x="165" y="69"/>
                  <a:pt x="162" y="19"/>
                  <a:pt x="162" y="0"/>
                </a:cubicBezTo>
              </a:path>
            </a:pathLst>
          </a:custGeom>
          <a:noFill/>
          <a:ln w="38100">
            <a:solidFill>
              <a:srgbClr val="33CC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2" name="Text Box 11"/>
          <p:cNvSpPr txBox="1">
            <a:spLocks noChangeArrowheads="1"/>
          </p:cNvSpPr>
          <p:nvPr/>
        </p:nvSpPr>
        <p:spPr bwMode="auto">
          <a:xfrm>
            <a:off x="7591425" y="3146425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en-US" altLang="en-US" sz="2400">
                <a:solidFill>
                  <a:srgbClr val="000000"/>
                </a:solidFill>
                <a:latin typeface="Tahoma" charset="0"/>
              </a:rPr>
              <a:t>time</a:t>
            </a:r>
          </a:p>
        </p:txBody>
      </p:sp>
      <p:sp>
        <p:nvSpPr>
          <p:cNvPr id="132103" name="Text Box 12"/>
          <p:cNvSpPr txBox="1">
            <a:spLocks noChangeArrowheads="1"/>
          </p:cNvSpPr>
          <p:nvPr/>
        </p:nvSpPr>
        <p:spPr bwMode="auto">
          <a:xfrm>
            <a:off x="2962275" y="1406525"/>
            <a:ext cx="954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en-US" altLang="en-US" sz="2400">
                <a:solidFill>
                  <a:srgbClr val="000000"/>
                </a:solidFill>
                <a:latin typeface="Tahoma" charset="0"/>
              </a:rPr>
              <a:t>window</a:t>
            </a:r>
          </a:p>
        </p:txBody>
      </p:sp>
      <p:sp>
        <p:nvSpPr>
          <p:cNvPr id="132104" name="Rectangle 13"/>
          <p:cNvSpPr>
            <a:spLocks noChangeArrowheads="1"/>
          </p:cNvSpPr>
          <p:nvPr/>
        </p:nvSpPr>
        <p:spPr bwMode="auto">
          <a:xfrm>
            <a:off x="3294063" y="3309938"/>
            <a:ext cx="3605212" cy="204787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32105" name="Text Box 14"/>
          <p:cNvSpPr txBox="1">
            <a:spLocks noChangeArrowheads="1"/>
          </p:cNvSpPr>
          <p:nvPr/>
        </p:nvSpPr>
        <p:spPr bwMode="auto">
          <a:xfrm>
            <a:off x="4014788" y="3287713"/>
            <a:ext cx="396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en-US" altLang="en-US" sz="1400">
                <a:solidFill>
                  <a:srgbClr val="000000"/>
                </a:solidFill>
                <a:latin typeface="Tahoma" charset="0"/>
              </a:rPr>
              <a:t>CA</a:t>
            </a:r>
          </a:p>
        </p:txBody>
      </p:sp>
      <p:sp>
        <p:nvSpPr>
          <p:cNvPr id="132106" name="Line 15"/>
          <p:cNvSpPr>
            <a:spLocks noChangeShapeType="1"/>
          </p:cNvSpPr>
          <p:nvPr/>
        </p:nvSpPr>
        <p:spPr bwMode="auto">
          <a:xfrm flipV="1">
            <a:off x="2981325" y="1771650"/>
            <a:ext cx="0" cy="148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7" name="Line 16"/>
          <p:cNvSpPr>
            <a:spLocks noChangeShapeType="1"/>
          </p:cNvSpPr>
          <p:nvPr/>
        </p:nvSpPr>
        <p:spPr bwMode="auto">
          <a:xfrm>
            <a:off x="2981325" y="3263900"/>
            <a:ext cx="45815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8" name="Freeform 17"/>
          <p:cNvSpPr>
            <a:spLocks/>
          </p:cNvSpPr>
          <p:nvPr/>
        </p:nvSpPr>
        <p:spPr bwMode="auto">
          <a:xfrm>
            <a:off x="3311525" y="2336800"/>
            <a:ext cx="3529013" cy="420688"/>
          </a:xfrm>
          <a:custGeom>
            <a:avLst/>
            <a:gdLst>
              <a:gd name="T0" fmla="*/ 0 w 3704"/>
              <a:gd name="T1" fmla="*/ 2147483646 h 448"/>
              <a:gd name="T2" fmla="*/ 2147483646 w 3704"/>
              <a:gd name="T3" fmla="*/ 2147483646 h 448"/>
              <a:gd name="T4" fmla="*/ 2147483646 w 3704"/>
              <a:gd name="T5" fmla="*/ 2147483646 h 448"/>
              <a:gd name="T6" fmla="*/ 2147483646 w 3704"/>
              <a:gd name="T7" fmla="*/ 2147483646 h 448"/>
              <a:gd name="T8" fmla="*/ 2147483646 w 3704"/>
              <a:gd name="T9" fmla="*/ 2147483646 h 448"/>
              <a:gd name="T10" fmla="*/ 2147483646 w 3704"/>
              <a:gd name="T11" fmla="*/ 2147483646 h 448"/>
              <a:gd name="T12" fmla="*/ 2147483646 w 3704"/>
              <a:gd name="T13" fmla="*/ 2147483646 h 448"/>
              <a:gd name="T14" fmla="*/ 2147483646 w 3704"/>
              <a:gd name="T15" fmla="*/ 2147483646 h 448"/>
              <a:gd name="T16" fmla="*/ 2147483646 w 3704"/>
              <a:gd name="T17" fmla="*/ 2147483646 h 448"/>
              <a:gd name="T18" fmla="*/ 2147483646 w 3704"/>
              <a:gd name="T19" fmla="*/ 2147483646 h 448"/>
              <a:gd name="T20" fmla="*/ 2147483646 w 3704"/>
              <a:gd name="T21" fmla="*/ 2147483646 h 448"/>
              <a:gd name="T22" fmla="*/ 2147483646 w 3704"/>
              <a:gd name="T23" fmla="*/ 2147483646 h 4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704"/>
              <a:gd name="T37" fmla="*/ 0 h 448"/>
              <a:gd name="T38" fmla="*/ 3704 w 3704"/>
              <a:gd name="T39" fmla="*/ 448 h 4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704" h="448">
                <a:moveTo>
                  <a:pt x="0" y="448"/>
                </a:moveTo>
                <a:cubicBezTo>
                  <a:pt x="189" y="272"/>
                  <a:pt x="379" y="96"/>
                  <a:pt x="488" y="48"/>
                </a:cubicBezTo>
                <a:cubicBezTo>
                  <a:pt x="597" y="0"/>
                  <a:pt x="609" y="112"/>
                  <a:pt x="656" y="160"/>
                </a:cubicBezTo>
                <a:cubicBezTo>
                  <a:pt x="703" y="208"/>
                  <a:pt x="711" y="339"/>
                  <a:pt x="768" y="336"/>
                </a:cubicBezTo>
                <a:cubicBezTo>
                  <a:pt x="825" y="333"/>
                  <a:pt x="933" y="159"/>
                  <a:pt x="1000" y="144"/>
                </a:cubicBezTo>
                <a:cubicBezTo>
                  <a:pt x="1067" y="129"/>
                  <a:pt x="1119" y="241"/>
                  <a:pt x="1168" y="248"/>
                </a:cubicBezTo>
                <a:cubicBezTo>
                  <a:pt x="1217" y="255"/>
                  <a:pt x="1252" y="188"/>
                  <a:pt x="1296" y="184"/>
                </a:cubicBezTo>
                <a:cubicBezTo>
                  <a:pt x="1340" y="180"/>
                  <a:pt x="1385" y="223"/>
                  <a:pt x="1432" y="224"/>
                </a:cubicBezTo>
                <a:cubicBezTo>
                  <a:pt x="1479" y="225"/>
                  <a:pt x="1507" y="195"/>
                  <a:pt x="1576" y="192"/>
                </a:cubicBezTo>
                <a:cubicBezTo>
                  <a:pt x="1645" y="189"/>
                  <a:pt x="1760" y="209"/>
                  <a:pt x="1848" y="208"/>
                </a:cubicBezTo>
                <a:cubicBezTo>
                  <a:pt x="1936" y="207"/>
                  <a:pt x="1795" y="192"/>
                  <a:pt x="2104" y="184"/>
                </a:cubicBezTo>
                <a:cubicBezTo>
                  <a:pt x="2413" y="176"/>
                  <a:pt x="3437" y="164"/>
                  <a:pt x="3704" y="160"/>
                </a:cubicBezTo>
              </a:path>
            </a:pathLst>
          </a:custGeom>
          <a:noFill/>
          <a:ln w="38100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9" name="Rectangle 18"/>
          <p:cNvSpPr>
            <a:spLocks noChangeArrowheads="1"/>
          </p:cNvSpPr>
          <p:nvPr/>
        </p:nvSpPr>
        <p:spPr bwMode="auto">
          <a:xfrm>
            <a:off x="400050" y="1806575"/>
            <a:ext cx="2246313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9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maintain a </a:t>
            </a:r>
            <a:r>
              <a:rPr lang="en-US" altLang="zh-CN" sz="2400" i="1">
                <a:solidFill>
                  <a:srgbClr val="FF0000"/>
                </a:solidFill>
                <a:ea typeface="宋体" charset="-122"/>
              </a:rPr>
              <a:t>constant</a:t>
            </a: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 number of packets in the bottleneck buffer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490F2E-3DAA-F04D-B5DC-E915ADDBD0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If two flows, one TCP Vegas and one TCP </a:t>
            </a:r>
            <a:r>
              <a:rPr lang="en-US" dirty="0" err="1"/>
              <a:t>reno</a:t>
            </a:r>
            <a:r>
              <a:rPr lang="en-US" dirty="0"/>
              <a:t> run together, how may bandwidth partitioned among them?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Issues that limit Vegas deployment?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EC7CE-C2FE-774C-BA96-42E11A18EC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9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0" name="Rectangle 5"/>
          <p:cNvSpPr>
            <a:spLocks noChangeArrowheads="1"/>
          </p:cNvSpPr>
          <p:nvPr/>
        </p:nvSpPr>
        <p:spPr bwMode="auto">
          <a:xfrm>
            <a:off x="533400" y="1371600"/>
            <a:ext cx="8077200" cy="531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Font typeface="Wingdings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basic congestion control alg.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TCP/Reno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 Cubic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TCP/Vegas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en-US" sz="2200" dirty="0">
                <a:ea typeface="宋体" charset="-122"/>
              </a:rPr>
              <a:t>network wide resource allocation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ea typeface="宋体" charset="-122"/>
              </a:rPr>
              <a:t>general framework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97C03C9-9B09-CF4C-81A0-8F9834D117C8}"/>
              </a:ext>
            </a:extLst>
          </p:cNvPr>
          <p:cNvSpPr txBox="1">
            <a:spLocks/>
          </p:cNvSpPr>
          <p:nvPr/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C3A951-8924-2142-ACC4-DE41A2DA2F01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3754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8747B0-4471-1442-B338-CEE9478C62F4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455613" y="284163"/>
            <a:ext cx="7772400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u="sng">
                <a:solidFill>
                  <a:srgbClr val="3333CC"/>
                </a:solidFill>
              </a:rPr>
              <a:t>Motivation</a:t>
            </a:r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511175" y="15113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3200" dirty="0">
                <a:solidFill>
                  <a:srgbClr val="000000"/>
                </a:solidFill>
              </a:rPr>
              <a:t>So far our discussion is implicitly on a network with a single bottleneck link; this simplifies design and analysis: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2800" dirty="0">
                <a:solidFill>
                  <a:srgbClr val="000000"/>
                </a:solidFill>
              </a:rPr>
              <a:t>efficiency</a:t>
            </a:r>
            <a:r>
              <a:rPr lang="en-US" altLang="zh-CN" sz="2800" dirty="0">
                <a:solidFill>
                  <a:srgbClr val="000000"/>
                </a:solidFill>
                <a:ea typeface="宋体" charset="-122"/>
              </a:rPr>
              <a:t>/optimality</a:t>
            </a:r>
            <a:r>
              <a:rPr lang="en-US" altLang="en-US" sz="2800" dirty="0">
                <a:solidFill>
                  <a:srgbClr val="000000"/>
                </a:solidFill>
              </a:rPr>
              <a:t> (high utilization)</a:t>
            </a:r>
          </a:p>
          <a:p>
            <a:pPr lvl="2"/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fully utilize the bandwidth of the link</a:t>
            </a:r>
          </a:p>
          <a:p>
            <a:pPr lvl="2"/>
            <a:endParaRPr lang="en-US" altLang="en-US" sz="2400" dirty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2800" dirty="0">
                <a:solidFill>
                  <a:srgbClr val="000000"/>
                </a:solidFill>
              </a:rPr>
              <a:t>fairness (resource sharing)</a:t>
            </a:r>
          </a:p>
          <a:p>
            <a:pPr lvl="2"/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each flow receives an </a:t>
            </a:r>
            <a:r>
              <a:rPr lang="en-US" altLang="zh-CN" sz="2400" b="1" i="1" dirty="0">
                <a:solidFill>
                  <a:srgbClr val="FF0000"/>
                </a:solidFill>
                <a:ea typeface="宋体" charset="-122"/>
              </a:rPr>
              <a:t>equal</a:t>
            </a: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 share of the link’s bandwidth</a:t>
            </a:r>
          </a:p>
        </p:txBody>
      </p:sp>
    </p:spTree>
    <p:extLst>
      <p:ext uri="{BB962C8B-B14F-4D97-AF65-F5344CB8AC3E}">
        <p14:creationId xmlns:p14="http://schemas.microsoft.com/office/powerpoint/2010/main" val="15640786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8DE3F2-A8C6-6748-A7A7-3AB2BDB627ED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455613" y="284163"/>
            <a:ext cx="7772400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u="sng">
                <a:solidFill>
                  <a:srgbClr val="3333CC"/>
                </a:solidFill>
              </a:rPr>
              <a:t>Network Resource Allocation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11175" y="15113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It is important to understand and design protocols for a general network topology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how </a:t>
            </a:r>
            <a:r>
              <a:rPr lang="en-US" altLang="zh-CN" sz="2000" dirty="0">
                <a:solidFill>
                  <a:srgbClr val="C00000"/>
                </a:solidFill>
                <a:ea typeface="宋体" charset="-122"/>
              </a:rPr>
              <a:t>will 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TCP allocate resource in a </a:t>
            </a:r>
            <a:r>
              <a:rPr lang="en-US" altLang="zh-CN" sz="2000" dirty="0">
                <a:solidFill>
                  <a:srgbClr val="C00000"/>
                </a:solidFill>
                <a:ea typeface="宋体" charset="-122"/>
              </a:rPr>
              <a:t>general topology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?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how </a:t>
            </a:r>
            <a:r>
              <a:rPr lang="en-US" altLang="zh-CN" sz="2000" dirty="0">
                <a:solidFill>
                  <a:srgbClr val="C00000"/>
                </a:solidFill>
                <a:ea typeface="宋体" charset="-122"/>
              </a:rPr>
              <a:t>should 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resource be allocated in a </a:t>
            </a:r>
            <a:r>
              <a:rPr lang="en-US" altLang="zh-CN" sz="2000" dirty="0">
                <a:solidFill>
                  <a:srgbClr val="C00000"/>
                </a:solidFill>
                <a:ea typeface="宋体" charset="-122"/>
              </a:rPr>
              <a:t>general topology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?</a:t>
            </a:r>
          </a:p>
        </p:txBody>
      </p:sp>
      <p:grpSp>
        <p:nvGrpSpPr>
          <p:cNvPr id="148484" name="Group 4"/>
          <p:cNvGrpSpPr>
            <a:grpSpLocks/>
          </p:cNvGrpSpPr>
          <p:nvPr/>
        </p:nvGrpSpPr>
        <p:grpSpPr bwMode="auto">
          <a:xfrm>
            <a:off x="6226175" y="3998913"/>
            <a:ext cx="2693988" cy="1663700"/>
            <a:chOff x="3199" y="1238"/>
            <a:chExt cx="1697" cy="1048"/>
          </a:xfrm>
        </p:grpSpPr>
        <p:sp>
          <p:nvSpPr>
            <p:cNvPr id="148500" name="Oval 5"/>
            <p:cNvSpPr>
              <a:spLocks noChangeArrowheads="1"/>
            </p:cNvSpPr>
            <p:nvPr/>
          </p:nvSpPr>
          <p:spPr bwMode="auto">
            <a:xfrm>
              <a:off x="4804" y="1733"/>
              <a:ext cx="92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8501" name="Oval 6"/>
            <p:cNvSpPr>
              <a:spLocks noChangeArrowheads="1"/>
            </p:cNvSpPr>
            <p:nvPr/>
          </p:nvSpPr>
          <p:spPr bwMode="auto">
            <a:xfrm>
              <a:off x="3199" y="1737"/>
              <a:ext cx="92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8502" name="Oval 7"/>
            <p:cNvSpPr>
              <a:spLocks noChangeArrowheads="1"/>
            </p:cNvSpPr>
            <p:nvPr/>
          </p:nvSpPr>
          <p:spPr bwMode="auto">
            <a:xfrm>
              <a:off x="3992" y="1742"/>
              <a:ext cx="92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8503" name="Line 8"/>
            <p:cNvSpPr>
              <a:spLocks noChangeShapeType="1"/>
            </p:cNvSpPr>
            <p:nvPr/>
          </p:nvSpPr>
          <p:spPr bwMode="auto">
            <a:xfrm>
              <a:off x="4093" y="1783"/>
              <a:ext cx="722" cy="1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504" name="Freeform 9"/>
            <p:cNvSpPr>
              <a:spLocks/>
            </p:cNvSpPr>
            <p:nvPr/>
          </p:nvSpPr>
          <p:spPr bwMode="auto">
            <a:xfrm>
              <a:off x="3220" y="1238"/>
              <a:ext cx="1618" cy="555"/>
            </a:xfrm>
            <a:custGeom>
              <a:avLst/>
              <a:gdLst>
                <a:gd name="T0" fmla="*/ 0 w 1563"/>
                <a:gd name="T1" fmla="*/ 9 h 555"/>
                <a:gd name="T2" fmla="*/ 236 w 1563"/>
                <a:gd name="T3" fmla="*/ 430 h 555"/>
                <a:gd name="T4" fmla="*/ 1424 w 1563"/>
                <a:gd name="T5" fmla="*/ 476 h 555"/>
                <a:gd name="T6" fmla="*/ 2705 w 1563"/>
                <a:gd name="T7" fmla="*/ 476 h 555"/>
                <a:gd name="T8" fmla="*/ 3120 w 1563"/>
                <a:gd name="T9" fmla="*/ 0 h 5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3"/>
                <a:gd name="T16" fmla="*/ 0 h 555"/>
                <a:gd name="T17" fmla="*/ 1563 w 1563"/>
                <a:gd name="T18" fmla="*/ 555 h 5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3" h="555">
                  <a:moveTo>
                    <a:pt x="0" y="9"/>
                  </a:moveTo>
                  <a:cubicBezTo>
                    <a:pt x="0" y="180"/>
                    <a:pt x="0" y="352"/>
                    <a:pt x="119" y="430"/>
                  </a:cubicBezTo>
                  <a:cubicBezTo>
                    <a:pt x="238" y="508"/>
                    <a:pt x="507" y="468"/>
                    <a:pt x="713" y="476"/>
                  </a:cubicBezTo>
                  <a:cubicBezTo>
                    <a:pt x="919" y="484"/>
                    <a:pt x="1211" y="555"/>
                    <a:pt x="1353" y="476"/>
                  </a:cubicBezTo>
                  <a:cubicBezTo>
                    <a:pt x="1495" y="397"/>
                    <a:pt x="1529" y="198"/>
                    <a:pt x="1563" y="0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505" name="Freeform 10"/>
            <p:cNvSpPr>
              <a:spLocks/>
            </p:cNvSpPr>
            <p:nvPr/>
          </p:nvSpPr>
          <p:spPr bwMode="auto">
            <a:xfrm>
              <a:off x="3353" y="1297"/>
              <a:ext cx="732" cy="418"/>
            </a:xfrm>
            <a:custGeom>
              <a:avLst/>
              <a:gdLst>
                <a:gd name="T0" fmla="*/ 0 w 1563"/>
                <a:gd name="T1" fmla="*/ 2 h 555"/>
                <a:gd name="T2" fmla="*/ 0 w 1563"/>
                <a:gd name="T3" fmla="*/ 2 h 555"/>
                <a:gd name="T4" fmla="*/ 0 w 1563"/>
                <a:gd name="T5" fmla="*/ 2 h 555"/>
                <a:gd name="T6" fmla="*/ 0 w 1563"/>
                <a:gd name="T7" fmla="*/ 2 h 555"/>
                <a:gd name="T8" fmla="*/ 0 w 1563"/>
                <a:gd name="T9" fmla="*/ 0 h 5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3"/>
                <a:gd name="T16" fmla="*/ 0 h 555"/>
                <a:gd name="T17" fmla="*/ 1563 w 1563"/>
                <a:gd name="T18" fmla="*/ 555 h 5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3" h="555">
                  <a:moveTo>
                    <a:pt x="0" y="9"/>
                  </a:moveTo>
                  <a:cubicBezTo>
                    <a:pt x="0" y="180"/>
                    <a:pt x="0" y="352"/>
                    <a:pt x="119" y="430"/>
                  </a:cubicBezTo>
                  <a:cubicBezTo>
                    <a:pt x="238" y="508"/>
                    <a:pt x="507" y="468"/>
                    <a:pt x="713" y="476"/>
                  </a:cubicBezTo>
                  <a:cubicBezTo>
                    <a:pt x="919" y="484"/>
                    <a:pt x="1211" y="555"/>
                    <a:pt x="1353" y="476"/>
                  </a:cubicBezTo>
                  <a:cubicBezTo>
                    <a:pt x="1495" y="397"/>
                    <a:pt x="1529" y="198"/>
                    <a:pt x="1563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506" name="Freeform 11"/>
            <p:cNvSpPr>
              <a:spLocks/>
            </p:cNvSpPr>
            <p:nvPr/>
          </p:nvSpPr>
          <p:spPr bwMode="auto">
            <a:xfrm>
              <a:off x="4095" y="1844"/>
              <a:ext cx="731" cy="442"/>
            </a:xfrm>
            <a:custGeom>
              <a:avLst/>
              <a:gdLst>
                <a:gd name="T0" fmla="*/ 0 w 1536"/>
                <a:gd name="T1" fmla="*/ 23 h 515"/>
                <a:gd name="T2" fmla="*/ 0 w 1536"/>
                <a:gd name="T3" fmla="*/ 3 h 515"/>
                <a:gd name="T4" fmla="*/ 0 w 1536"/>
                <a:gd name="T5" fmla="*/ 3 h 515"/>
                <a:gd name="T6" fmla="*/ 0 w 1536"/>
                <a:gd name="T7" fmla="*/ 3 h 515"/>
                <a:gd name="T8" fmla="*/ 0 w 1536"/>
                <a:gd name="T9" fmla="*/ 24 h 5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36"/>
                <a:gd name="T16" fmla="*/ 0 h 515"/>
                <a:gd name="T17" fmla="*/ 1536 w 1536"/>
                <a:gd name="T18" fmla="*/ 515 h 5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36" h="515">
                  <a:moveTo>
                    <a:pt x="0" y="497"/>
                  </a:moveTo>
                  <a:cubicBezTo>
                    <a:pt x="32" y="427"/>
                    <a:pt x="55" y="152"/>
                    <a:pt x="192" y="76"/>
                  </a:cubicBezTo>
                  <a:cubicBezTo>
                    <a:pt x="329" y="0"/>
                    <a:pt x="630" y="38"/>
                    <a:pt x="823" y="39"/>
                  </a:cubicBezTo>
                  <a:cubicBezTo>
                    <a:pt x="1016" y="40"/>
                    <a:pt x="1234" y="6"/>
                    <a:pt x="1353" y="85"/>
                  </a:cubicBezTo>
                  <a:cubicBezTo>
                    <a:pt x="1472" y="164"/>
                    <a:pt x="1498" y="426"/>
                    <a:pt x="1536" y="515"/>
                  </a:cubicBezTo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507" name="Freeform 12"/>
            <p:cNvSpPr>
              <a:spLocks/>
            </p:cNvSpPr>
            <p:nvPr/>
          </p:nvSpPr>
          <p:spPr bwMode="auto">
            <a:xfrm>
              <a:off x="3403" y="1265"/>
              <a:ext cx="623" cy="372"/>
            </a:xfrm>
            <a:custGeom>
              <a:avLst/>
              <a:gdLst>
                <a:gd name="T0" fmla="*/ 0 w 1563"/>
                <a:gd name="T1" fmla="*/ 1 h 555"/>
                <a:gd name="T2" fmla="*/ 0 w 1563"/>
                <a:gd name="T3" fmla="*/ 1 h 555"/>
                <a:gd name="T4" fmla="*/ 0 w 1563"/>
                <a:gd name="T5" fmla="*/ 1 h 555"/>
                <a:gd name="T6" fmla="*/ 0 w 1563"/>
                <a:gd name="T7" fmla="*/ 1 h 555"/>
                <a:gd name="T8" fmla="*/ 0 w 1563"/>
                <a:gd name="T9" fmla="*/ 0 h 5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3"/>
                <a:gd name="T16" fmla="*/ 0 h 555"/>
                <a:gd name="T17" fmla="*/ 1563 w 1563"/>
                <a:gd name="T18" fmla="*/ 555 h 5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3" h="555">
                  <a:moveTo>
                    <a:pt x="0" y="9"/>
                  </a:moveTo>
                  <a:cubicBezTo>
                    <a:pt x="0" y="180"/>
                    <a:pt x="0" y="352"/>
                    <a:pt x="119" y="430"/>
                  </a:cubicBezTo>
                  <a:cubicBezTo>
                    <a:pt x="238" y="508"/>
                    <a:pt x="507" y="468"/>
                    <a:pt x="713" y="476"/>
                  </a:cubicBezTo>
                  <a:cubicBezTo>
                    <a:pt x="919" y="484"/>
                    <a:pt x="1211" y="555"/>
                    <a:pt x="1353" y="476"/>
                  </a:cubicBezTo>
                  <a:cubicBezTo>
                    <a:pt x="1495" y="397"/>
                    <a:pt x="1529" y="198"/>
                    <a:pt x="1563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508" name="Line 13"/>
            <p:cNvSpPr>
              <a:spLocks noChangeShapeType="1"/>
            </p:cNvSpPr>
            <p:nvPr/>
          </p:nvSpPr>
          <p:spPr bwMode="auto">
            <a:xfrm>
              <a:off x="3271" y="1780"/>
              <a:ext cx="722" cy="1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48485" name="Group 14"/>
          <p:cNvGrpSpPr>
            <a:grpSpLocks/>
          </p:cNvGrpSpPr>
          <p:nvPr/>
        </p:nvGrpSpPr>
        <p:grpSpPr bwMode="auto">
          <a:xfrm>
            <a:off x="474663" y="4219575"/>
            <a:ext cx="1522412" cy="931863"/>
            <a:chOff x="988" y="967"/>
            <a:chExt cx="959" cy="587"/>
          </a:xfrm>
        </p:grpSpPr>
        <p:sp>
          <p:nvSpPr>
            <p:cNvPr id="148495" name="Oval 15"/>
            <p:cNvSpPr>
              <a:spLocks noChangeArrowheads="1"/>
            </p:cNvSpPr>
            <p:nvPr/>
          </p:nvSpPr>
          <p:spPr bwMode="auto">
            <a:xfrm>
              <a:off x="988" y="1466"/>
              <a:ext cx="92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8496" name="Oval 16"/>
            <p:cNvSpPr>
              <a:spLocks noChangeArrowheads="1"/>
            </p:cNvSpPr>
            <p:nvPr/>
          </p:nvSpPr>
          <p:spPr bwMode="auto">
            <a:xfrm>
              <a:off x="1781" y="1471"/>
              <a:ext cx="92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8497" name="Freeform 17"/>
            <p:cNvSpPr>
              <a:spLocks/>
            </p:cNvSpPr>
            <p:nvPr/>
          </p:nvSpPr>
          <p:spPr bwMode="auto">
            <a:xfrm>
              <a:off x="1009" y="967"/>
              <a:ext cx="938" cy="555"/>
            </a:xfrm>
            <a:custGeom>
              <a:avLst/>
              <a:gdLst>
                <a:gd name="T0" fmla="*/ 0 w 1563"/>
                <a:gd name="T1" fmla="*/ 9 h 555"/>
                <a:gd name="T2" fmla="*/ 1 w 1563"/>
                <a:gd name="T3" fmla="*/ 430 h 555"/>
                <a:gd name="T4" fmla="*/ 1 w 1563"/>
                <a:gd name="T5" fmla="*/ 476 h 555"/>
                <a:gd name="T6" fmla="*/ 1 w 1563"/>
                <a:gd name="T7" fmla="*/ 476 h 555"/>
                <a:gd name="T8" fmla="*/ 1 w 1563"/>
                <a:gd name="T9" fmla="*/ 0 h 5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3"/>
                <a:gd name="T16" fmla="*/ 0 h 555"/>
                <a:gd name="T17" fmla="*/ 1563 w 1563"/>
                <a:gd name="T18" fmla="*/ 555 h 5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3" h="555">
                  <a:moveTo>
                    <a:pt x="0" y="9"/>
                  </a:moveTo>
                  <a:cubicBezTo>
                    <a:pt x="0" y="180"/>
                    <a:pt x="0" y="352"/>
                    <a:pt x="119" y="430"/>
                  </a:cubicBezTo>
                  <a:cubicBezTo>
                    <a:pt x="238" y="508"/>
                    <a:pt x="507" y="468"/>
                    <a:pt x="713" y="476"/>
                  </a:cubicBezTo>
                  <a:cubicBezTo>
                    <a:pt x="919" y="484"/>
                    <a:pt x="1211" y="555"/>
                    <a:pt x="1353" y="476"/>
                  </a:cubicBezTo>
                  <a:cubicBezTo>
                    <a:pt x="1495" y="397"/>
                    <a:pt x="1529" y="198"/>
                    <a:pt x="1563" y="0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498" name="Freeform 18"/>
            <p:cNvSpPr>
              <a:spLocks/>
            </p:cNvSpPr>
            <p:nvPr/>
          </p:nvSpPr>
          <p:spPr bwMode="auto">
            <a:xfrm>
              <a:off x="1192" y="994"/>
              <a:ext cx="623" cy="372"/>
            </a:xfrm>
            <a:custGeom>
              <a:avLst/>
              <a:gdLst>
                <a:gd name="T0" fmla="*/ 0 w 1563"/>
                <a:gd name="T1" fmla="*/ 1 h 555"/>
                <a:gd name="T2" fmla="*/ 0 w 1563"/>
                <a:gd name="T3" fmla="*/ 1 h 555"/>
                <a:gd name="T4" fmla="*/ 0 w 1563"/>
                <a:gd name="T5" fmla="*/ 1 h 555"/>
                <a:gd name="T6" fmla="*/ 0 w 1563"/>
                <a:gd name="T7" fmla="*/ 1 h 555"/>
                <a:gd name="T8" fmla="*/ 0 w 1563"/>
                <a:gd name="T9" fmla="*/ 0 h 5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3"/>
                <a:gd name="T16" fmla="*/ 0 h 555"/>
                <a:gd name="T17" fmla="*/ 1563 w 1563"/>
                <a:gd name="T18" fmla="*/ 555 h 5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3" h="555">
                  <a:moveTo>
                    <a:pt x="0" y="9"/>
                  </a:moveTo>
                  <a:cubicBezTo>
                    <a:pt x="0" y="180"/>
                    <a:pt x="0" y="352"/>
                    <a:pt x="119" y="430"/>
                  </a:cubicBezTo>
                  <a:cubicBezTo>
                    <a:pt x="238" y="508"/>
                    <a:pt x="507" y="468"/>
                    <a:pt x="713" y="476"/>
                  </a:cubicBezTo>
                  <a:cubicBezTo>
                    <a:pt x="919" y="484"/>
                    <a:pt x="1211" y="555"/>
                    <a:pt x="1353" y="476"/>
                  </a:cubicBezTo>
                  <a:cubicBezTo>
                    <a:pt x="1495" y="397"/>
                    <a:pt x="1529" y="198"/>
                    <a:pt x="1563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499" name="Line 19"/>
            <p:cNvSpPr>
              <a:spLocks noChangeShapeType="1"/>
            </p:cNvSpPr>
            <p:nvPr/>
          </p:nvSpPr>
          <p:spPr bwMode="auto">
            <a:xfrm>
              <a:off x="1060" y="1509"/>
              <a:ext cx="722" cy="1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48486" name="Group 20"/>
          <p:cNvGrpSpPr>
            <a:grpSpLocks/>
          </p:cNvGrpSpPr>
          <p:nvPr/>
        </p:nvGrpSpPr>
        <p:grpSpPr bwMode="auto">
          <a:xfrm>
            <a:off x="2830513" y="4057650"/>
            <a:ext cx="2693987" cy="1663700"/>
            <a:chOff x="647" y="1288"/>
            <a:chExt cx="1697" cy="1048"/>
          </a:xfrm>
        </p:grpSpPr>
        <p:sp>
          <p:nvSpPr>
            <p:cNvPr id="148487" name="Oval 21"/>
            <p:cNvSpPr>
              <a:spLocks noChangeArrowheads="1"/>
            </p:cNvSpPr>
            <p:nvPr/>
          </p:nvSpPr>
          <p:spPr bwMode="auto">
            <a:xfrm>
              <a:off x="2252" y="1783"/>
              <a:ext cx="92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8488" name="Oval 22"/>
            <p:cNvSpPr>
              <a:spLocks noChangeArrowheads="1"/>
            </p:cNvSpPr>
            <p:nvPr/>
          </p:nvSpPr>
          <p:spPr bwMode="auto">
            <a:xfrm>
              <a:off x="647" y="1787"/>
              <a:ext cx="92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8489" name="Oval 23"/>
            <p:cNvSpPr>
              <a:spLocks noChangeArrowheads="1"/>
            </p:cNvSpPr>
            <p:nvPr/>
          </p:nvSpPr>
          <p:spPr bwMode="auto">
            <a:xfrm>
              <a:off x="1440" y="1792"/>
              <a:ext cx="92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8490" name="Line 24"/>
            <p:cNvSpPr>
              <a:spLocks noChangeShapeType="1"/>
            </p:cNvSpPr>
            <p:nvPr/>
          </p:nvSpPr>
          <p:spPr bwMode="auto">
            <a:xfrm>
              <a:off x="1541" y="1833"/>
              <a:ext cx="722" cy="1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491" name="Freeform 25"/>
            <p:cNvSpPr>
              <a:spLocks/>
            </p:cNvSpPr>
            <p:nvPr/>
          </p:nvSpPr>
          <p:spPr bwMode="auto">
            <a:xfrm>
              <a:off x="668" y="1288"/>
              <a:ext cx="1618" cy="555"/>
            </a:xfrm>
            <a:custGeom>
              <a:avLst/>
              <a:gdLst>
                <a:gd name="T0" fmla="*/ 0 w 1563"/>
                <a:gd name="T1" fmla="*/ 9 h 555"/>
                <a:gd name="T2" fmla="*/ 236 w 1563"/>
                <a:gd name="T3" fmla="*/ 430 h 555"/>
                <a:gd name="T4" fmla="*/ 1424 w 1563"/>
                <a:gd name="T5" fmla="*/ 476 h 555"/>
                <a:gd name="T6" fmla="*/ 2705 w 1563"/>
                <a:gd name="T7" fmla="*/ 476 h 555"/>
                <a:gd name="T8" fmla="*/ 3120 w 1563"/>
                <a:gd name="T9" fmla="*/ 0 h 5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3"/>
                <a:gd name="T16" fmla="*/ 0 h 555"/>
                <a:gd name="T17" fmla="*/ 1563 w 1563"/>
                <a:gd name="T18" fmla="*/ 555 h 5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3" h="555">
                  <a:moveTo>
                    <a:pt x="0" y="9"/>
                  </a:moveTo>
                  <a:cubicBezTo>
                    <a:pt x="0" y="180"/>
                    <a:pt x="0" y="352"/>
                    <a:pt x="119" y="430"/>
                  </a:cubicBezTo>
                  <a:cubicBezTo>
                    <a:pt x="238" y="508"/>
                    <a:pt x="507" y="468"/>
                    <a:pt x="713" y="476"/>
                  </a:cubicBezTo>
                  <a:cubicBezTo>
                    <a:pt x="919" y="484"/>
                    <a:pt x="1211" y="555"/>
                    <a:pt x="1353" y="476"/>
                  </a:cubicBezTo>
                  <a:cubicBezTo>
                    <a:pt x="1495" y="397"/>
                    <a:pt x="1529" y="198"/>
                    <a:pt x="1563" y="0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492" name="Freeform 26"/>
            <p:cNvSpPr>
              <a:spLocks/>
            </p:cNvSpPr>
            <p:nvPr/>
          </p:nvSpPr>
          <p:spPr bwMode="auto">
            <a:xfrm>
              <a:off x="1543" y="1894"/>
              <a:ext cx="731" cy="442"/>
            </a:xfrm>
            <a:custGeom>
              <a:avLst/>
              <a:gdLst>
                <a:gd name="T0" fmla="*/ 0 w 1536"/>
                <a:gd name="T1" fmla="*/ 23 h 515"/>
                <a:gd name="T2" fmla="*/ 0 w 1536"/>
                <a:gd name="T3" fmla="*/ 3 h 515"/>
                <a:gd name="T4" fmla="*/ 0 w 1536"/>
                <a:gd name="T5" fmla="*/ 3 h 515"/>
                <a:gd name="T6" fmla="*/ 0 w 1536"/>
                <a:gd name="T7" fmla="*/ 3 h 515"/>
                <a:gd name="T8" fmla="*/ 0 w 1536"/>
                <a:gd name="T9" fmla="*/ 24 h 5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36"/>
                <a:gd name="T16" fmla="*/ 0 h 515"/>
                <a:gd name="T17" fmla="*/ 1536 w 1536"/>
                <a:gd name="T18" fmla="*/ 515 h 5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36" h="515">
                  <a:moveTo>
                    <a:pt x="0" y="497"/>
                  </a:moveTo>
                  <a:cubicBezTo>
                    <a:pt x="32" y="427"/>
                    <a:pt x="55" y="152"/>
                    <a:pt x="192" y="76"/>
                  </a:cubicBezTo>
                  <a:cubicBezTo>
                    <a:pt x="329" y="0"/>
                    <a:pt x="630" y="38"/>
                    <a:pt x="823" y="39"/>
                  </a:cubicBezTo>
                  <a:cubicBezTo>
                    <a:pt x="1016" y="40"/>
                    <a:pt x="1234" y="6"/>
                    <a:pt x="1353" y="85"/>
                  </a:cubicBezTo>
                  <a:cubicBezTo>
                    <a:pt x="1472" y="164"/>
                    <a:pt x="1498" y="426"/>
                    <a:pt x="1536" y="515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493" name="Freeform 27"/>
            <p:cNvSpPr>
              <a:spLocks/>
            </p:cNvSpPr>
            <p:nvPr/>
          </p:nvSpPr>
          <p:spPr bwMode="auto">
            <a:xfrm>
              <a:off x="851" y="1315"/>
              <a:ext cx="623" cy="372"/>
            </a:xfrm>
            <a:custGeom>
              <a:avLst/>
              <a:gdLst>
                <a:gd name="T0" fmla="*/ 0 w 1563"/>
                <a:gd name="T1" fmla="*/ 1 h 555"/>
                <a:gd name="T2" fmla="*/ 0 w 1563"/>
                <a:gd name="T3" fmla="*/ 1 h 555"/>
                <a:gd name="T4" fmla="*/ 0 w 1563"/>
                <a:gd name="T5" fmla="*/ 1 h 555"/>
                <a:gd name="T6" fmla="*/ 0 w 1563"/>
                <a:gd name="T7" fmla="*/ 1 h 555"/>
                <a:gd name="T8" fmla="*/ 0 w 1563"/>
                <a:gd name="T9" fmla="*/ 0 h 5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3"/>
                <a:gd name="T16" fmla="*/ 0 h 555"/>
                <a:gd name="T17" fmla="*/ 1563 w 1563"/>
                <a:gd name="T18" fmla="*/ 555 h 5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3" h="555">
                  <a:moveTo>
                    <a:pt x="0" y="9"/>
                  </a:moveTo>
                  <a:cubicBezTo>
                    <a:pt x="0" y="180"/>
                    <a:pt x="0" y="352"/>
                    <a:pt x="119" y="430"/>
                  </a:cubicBezTo>
                  <a:cubicBezTo>
                    <a:pt x="238" y="508"/>
                    <a:pt x="507" y="468"/>
                    <a:pt x="713" y="476"/>
                  </a:cubicBezTo>
                  <a:cubicBezTo>
                    <a:pt x="919" y="484"/>
                    <a:pt x="1211" y="555"/>
                    <a:pt x="1353" y="476"/>
                  </a:cubicBezTo>
                  <a:cubicBezTo>
                    <a:pt x="1495" y="397"/>
                    <a:pt x="1529" y="198"/>
                    <a:pt x="1563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494" name="Line 28"/>
            <p:cNvSpPr>
              <a:spLocks noChangeShapeType="1"/>
            </p:cNvSpPr>
            <p:nvPr/>
          </p:nvSpPr>
          <p:spPr bwMode="auto">
            <a:xfrm>
              <a:off x="719" y="1830"/>
              <a:ext cx="722" cy="1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7430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30CAEA-F466-B641-BE0F-DD99D9AC7567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406400" y="228600"/>
            <a:ext cx="77724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Example: TCP/Reno Rates</a:t>
            </a:r>
          </a:p>
        </p:txBody>
      </p:sp>
      <p:sp>
        <p:nvSpPr>
          <p:cNvPr id="150531" name="Line 14"/>
          <p:cNvSpPr>
            <a:spLocks noChangeShapeType="1"/>
          </p:cNvSpPr>
          <p:nvPr/>
        </p:nvSpPr>
        <p:spPr bwMode="auto">
          <a:xfrm>
            <a:off x="4395788" y="5829300"/>
            <a:ext cx="161925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32" name="Line 15"/>
          <p:cNvSpPr>
            <a:spLocks noChangeShapeType="1"/>
          </p:cNvSpPr>
          <p:nvPr/>
        </p:nvSpPr>
        <p:spPr bwMode="auto">
          <a:xfrm flipH="1">
            <a:off x="4802188" y="5853113"/>
            <a:ext cx="161925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33" name="Line 16"/>
          <p:cNvSpPr>
            <a:spLocks noChangeShapeType="1"/>
          </p:cNvSpPr>
          <p:nvPr/>
        </p:nvSpPr>
        <p:spPr bwMode="auto">
          <a:xfrm>
            <a:off x="1439863" y="5268913"/>
            <a:ext cx="450850" cy="39211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34" name="Line 17"/>
          <p:cNvSpPr>
            <a:spLocks noChangeShapeType="1"/>
          </p:cNvSpPr>
          <p:nvPr/>
        </p:nvSpPr>
        <p:spPr bwMode="auto">
          <a:xfrm>
            <a:off x="1879600" y="5645150"/>
            <a:ext cx="5160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35" name="Line 18"/>
          <p:cNvSpPr>
            <a:spLocks noChangeShapeType="1"/>
          </p:cNvSpPr>
          <p:nvPr/>
        </p:nvSpPr>
        <p:spPr bwMode="auto">
          <a:xfrm flipH="1">
            <a:off x="7032625" y="5270500"/>
            <a:ext cx="450850" cy="3905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36" name="Line 19"/>
          <p:cNvSpPr>
            <a:spLocks noChangeShapeType="1"/>
          </p:cNvSpPr>
          <p:nvPr/>
        </p:nvSpPr>
        <p:spPr bwMode="auto">
          <a:xfrm>
            <a:off x="1890713" y="5821363"/>
            <a:ext cx="2493962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37" name="Line 20"/>
          <p:cNvSpPr>
            <a:spLocks noChangeShapeType="1"/>
          </p:cNvSpPr>
          <p:nvPr/>
        </p:nvSpPr>
        <p:spPr bwMode="auto">
          <a:xfrm flipH="1">
            <a:off x="1430338" y="5830888"/>
            <a:ext cx="450850" cy="39211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38" name="Line 21"/>
          <p:cNvSpPr>
            <a:spLocks noChangeShapeType="1"/>
          </p:cNvSpPr>
          <p:nvPr/>
        </p:nvSpPr>
        <p:spPr bwMode="auto">
          <a:xfrm>
            <a:off x="4535488" y="5961063"/>
            <a:ext cx="0" cy="43656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39" name="Line 22"/>
          <p:cNvSpPr>
            <a:spLocks noChangeShapeType="1"/>
          </p:cNvSpPr>
          <p:nvPr/>
        </p:nvSpPr>
        <p:spPr bwMode="auto">
          <a:xfrm>
            <a:off x="4826000" y="5970588"/>
            <a:ext cx="0" cy="4365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40" name="Line 23"/>
          <p:cNvSpPr>
            <a:spLocks noChangeShapeType="1"/>
          </p:cNvSpPr>
          <p:nvPr/>
        </p:nvSpPr>
        <p:spPr bwMode="auto">
          <a:xfrm flipV="1">
            <a:off x="4965700" y="5853113"/>
            <a:ext cx="2085975" cy="15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41" name="Line 24"/>
          <p:cNvSpPr>
            <a:spLocks noChangeShapeType="1"/>
          </p:cNvSpPr>
          <p:nvPr/>
        </p:nvSpPr>
        <p:spPr bwMode="auto">
          <a:xfrm flipH="1" flipV="1">
            <a:off x="7058025" y="5846763"/>
            <a:ext cx="450850" cy="392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42" name="Rectangle 25"/>
          <p:cNvSpPr>
            <a:spLocks noChangeArrowheads="1"/>
          </p:cNvSpPr>
          <p:nvPr/>
        </p:nvSpPr>
        <p:spPr bwMode="auto">
          <a:xfrm>
            <a:off x="990600" y="4994275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150543" name="Rectangle 26"/>
          <p:cNvSpPr>
            <a:spLocks noChangeArrowheads="1"/>
          </p:cNvSpPr>
          <p:nvPr/>
        </p:nvSpPr>
        <p:spPr bwMode="auto">
          <a:xfrm>
            <a:off x="1038225" y="6224588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150544" name="Rectangle 27"/>
          <p:cNvSpPr>
            <a:spLocks noChangeArrowheads="1"/>
          </p:cNvSpPr>
          <p:nvPr/>
        </p:nvSpPr>
        <p:spPr bwMode="auto">
          <a:xfrm>
            <a:off x="4678363" y="6434138"/>
            <a:ext cx="379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18" name="Rectangle 29"/>
              <p:cNvSpPr>
                <a:spLocks noChangeArrowheads="1"/>
              </p:cNvSpPr>
              <p:nvPr/>
            </p:nvSpPr>
            <p:spPr bwMode="auto">
              <a:xfrm>
                <a:off x="1465263" y="3608388"/>
                <a:ext cx="5704163" cy="900112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lnSpc>
                    <a:spcPct val="90000"/>
                  </a:lnSpc>
                  <a:buClr>
                    <a:srgbClr val="3333CC"/>
                  </a:buClr>
                  <a:buSzTx/>
                  <a:buFont typeface="Wingdings" charset="2"/>
                  <a:buChar char="n"/>
                </a:pPr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Rates:	</a:t>
                </a:r>
                <a:r>
                  <a:rPr kumimoji="1" lang="en-US" altLang="en-US" sz="2400" i="1" dirty="0">
                    <a:solidFill>
                      <a:srgbClr val="0000FF"/>
                    </a:solidFill>
                    <a:latin typeface="Times New Roman" charset="0"/>
                  </a:rPr>
                  <a:t>x</a:t>
                </a:r>
                <a:r>
                  <a:rPr kumimoji="1" lang="en-US" altLang="en-US" sz="2400" i="1" baseline="-25000" dirty="0">
                    <a:solidFill>
                      <a:srgbClr val="0000FF"/>
                    </a:solidFill>
                    <a:latin typeface="Times New Roman" charset="0"/>
                  </a:rPr>
                  <a:t>1</a:t>
                </a:r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kumimoji="1" lang="mr-IN" alt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kumimoji="1" lang="mr-IN" altLang="en-US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en-US" sz="2400" b="0" i="1" smtClean="0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en-US" sz="2400" b="0" i="1" smtClean="0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  <m:t>1+2</m:t>
                            </m:r>
                            <m:rad>
                              <m:radPr>
                                <m:degHide m:val="on"/>
                                <m:ctrlPr>
                                  <a:rPr kumimoji="1" lang="en-US" alt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1" lang="en-US" alt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box>
                  </m:oMath>
                </a14:m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 = 0.26</a:t>
                </a:r>
              </a:p>
              <a:p>
                <a:pPr>
                  <a:lnSpc>
                    <a:spcPct val="90000"/>
                  </a:lnSpc>
                  <a:buClr>
                    <a:srgbClr val="3333CC"/>
                  </a:buClr>
                  <a:buSzTx/>
                  <a:buFont typeface="Wingdings" charset="2"/>
                  <a:buNone/>
                </a:pPr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			</a:t>
                </a:r>
                <a:r>
                  <a:rPr kumimoji="1" lang="en-US" altLang="en-US" sz="2400" i="1" dirty="0">
                    <a:solidFill>
                      <a:srgbClr val="0000FF"/>
                    </a:solidFill>
                    <a:latin typeface="Times New Roman" charset="0"/>
                  </a:rPr>
                  <a:t>x</a:t>
                </a:r>
                <a:r>
                  <a:rPr kumimoji="1" lang="en-US" altLang="en-US" sz="2400" i="1" baseline="-25000" dirty="0">
                    <a:solidFill>
                      <a:srgbClr val="0000FF"/>
                    </a:solidFill>
                    <a:latin typeface="Times New Roman" charset="0"/>
                  </a:rPr>
                  <a:t>2</a:t>
                </a:r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 = </a:t>
                </a:r>
                <a:r>
                  <a:rPr kumimoji="1" lang="en-US" altLang="en-US" sz="2400" i="1" dirty="0">
                    <a:solidFill>
                      <a:srgbClr val="0000FF"/>
                    </a:solidFill>
                    <a:latin typeface="Times New Roman" charset="0"/>
                  </a:rPr>
                  <a:t>x</a:t>
                </a:r>
                <a:r>
                  <a:rPr kumimoji="1" lang="en-US" altLang="en-US" sz="2400" i="1" baseline="-25000" dirty="0">
                    <a:solidFill>
                      <a:srgbClr val="0000FF"/>
                    </a:solidFill>
                    <a:latin typeface="Times New Roman" charset="0"/>
                  </a:rPr>
                  <a:t>3</a:t>
                </a:r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     = 0.74</a:t>
                </a:r>
                <a:endParaRPr kumimoji="1" lang="en-US" altLang="en-US" sz="2400" i="1" baseline="-25000" dirty="0">
                  <a:solidFill>
                    <a:srgbClr val="0000FF"/>
                  </a:solidFill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51218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5263" y="3608388"/>
                <a:ext cx="5704163" cy="900112"/>
              </a:xfrm>
              <a:prstGeom prst="rect">
                <a:avLst/>
              </a:prstGeom>
              <a:blipFill rotWithShape="0">
                <a:blip r:embed="rId3"/>
                <a:stretch>
                  <a:fillRect l="-1062" t="-13636" b="-11688"/>
                </a:stretch>
              </a:blipFill>
              <a:ln w="381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546" name="Rectangle 28"/>
          <p:cNvSpPr>
            <a:spLocks noChangeArrowheads="1"/>
          </p:cNvSpPr>
          <p:nvPr/>
        </p:nvSpPr>
        <p:spPr bwMode="auto">
          <a:xfrm>
            <a:off x="2905125" y="5927725"/>
            <a:ext cx="82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0547" name="Rectangle 29"/>
          <p:cNvSpPr>
            <a:spLocks noChangeArrowheads="1"/>
          </p:cNvSpPr>
          <p:nvPr/>
        </p:nvSpPr>
        <p:spPr bwMode="auto">
          <a:xfrm>
            <a:off x="5580063" y="5942013"/>
            <a:ext cx="879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</a:t>
            </a:r>
            <a:r>
              <a:rPr lang="en-US" altLang="en-US" sz="2400" i="1" baseline="-25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85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3B6542-DB5B-B74B-9BE2-A8B5896FC3C1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06400" y="228600"/>
            <a:ext cx="77724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Example: TCP/Vegas Rates</a:t>
            </a:r>
          </a:p>
        </p:txBody>
      </p:sp>
      <p:sp>
        <p:nvSpPr>
          <p:cNvPr id="152579" name="Line 14"/>
          <p:cNvSpPr>
            <a:spLocks noChangeShapeType="1"/>
          </p:cNvSpPr>
          <p:nvPr/>
        </p:nvSpPr>
        <p:spPr bwMode="auto">
          <a:xfrm>
            <a:off x="4395788" y="5829300"/>
            <a:ext cx="161925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80" name="Line 15"/>
          <p:cNvSpPr>
            <a:spLocks noChangeShapeType="1"/>
          </p:cNvSpPr>
          <p:nvPr/>
        </p:nvSpPr>
        <p:spPr bwMode="auto">
          <a:xfrm flipH="1">
            <a:off x="4802188" y="5853113"/>
            <a:ext cx="161925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81" name="Line 16"/>
          <p:cNvSpPr>
            <a:spLocks noChangeShapeType="1"/>
          </p:cNvSpPr>
          <p:nvPr/>
        </p:nvSpPr>
        <p:spPr bwMode="auto">
          <a:xfrm>
            <a:off x="1439863" y="5268913"/>
            <a:ext cx="450850" cy="39211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82" name="Line 17"/>
          <p:cNvSpPr>
            <a:spLocks noChangeShapeType="1"/>
          </p:cNvSpPr>
          <p:nvPr/>
        </p:nvSpPr>
        <p:spPr bwMode="auto">
          <a:xfrm>
            <a:off x="1879600" y="5645150"/>
            <a:ext cx="5160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83" name="Line 18"/>
          <p:cNvSpPr>
            <a:spLocks noChangeShapeType="1"/>
          </p:cNvSpPr>
          <p:nvPr/>
        </p:nvSpPr>
        <p:spPr bwMode="auto">
          <a:xfrm flipH="1">
            <a:off x="7032625" y="5270500"/>
            <a:ext cx="450850" cy="3905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84" name="Line 19"/>
          <p:cNvSpPr>
            <a:spLocks noChangeShapeType="1"/>
          </p:cNvSpPr>
          <p:nvPr/>
        </p:nvSpPr>
        <p:spPr bwMode="auto">
          <a:xfrm>
            <a:off x="1890713" y="5821363"/>
            <a:ext cx="2493962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85" name="Line 20"/>
          <p:cNvSpPr>
            <a:spLocks noChangeShapeType="1"/>
          </p:cNvSpPr>
          <p:nvPr/>
        </p:nvSpPr>
        <p:spPr bwMode="auto">
          <a:xfrm flipH="1">
            <a:off x="1430338" y="5830888"/>
            <a:ext cx="450850" cy="39211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86" name="Line 21"/>
          <p:cNvSpPr>
            <a:spLocks noChangeShapeType="1"/>
          </p:cNvSpPr>
          <p:nvPr/>
        </p:nvSpPr>
        <p:spPr bwMode="auto">
          <a:xfrm>
            <a:off x="4535488" y="5961063"/>
            <a:ext cx="0" cy="43656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87" name="Line 22"/>
          <p:cNvSpPr>
            <a:spLocks noChangeShapeType="1"/>
          </p:cNvSpPr>
          <p:nvPr/>
        </p:nvSpPr>
        <p:spPr bwMode="auto">
          <a:xfrm>
            <a:off x="4826000" y="5970588"/>
            <a:ext cx="0" cy="4365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88" name="Line 23"/>
          <p:cNvSpPr>
            <a:spLocks noChangeShapeType="1"/>
          </p:cNvSpPr>
          <p:nvPr/>
        </p:nvSpPr>
        <p:spPr bwMode="auto">
          <a:xfrm flipV="1">
            <a:off x="4965700" y="5853113"/>
            <a:ext cx="2085975" cy="15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89" name="Line 24"/>
          <p:cNvSpPr>
            <a:spLocks noChangeShapeType="1"/>
          </p:cNvSpPr>
          <p:nvPr/>
        </p:nvSpPr>
        <p:spPr bwMode="auto">
          <a:xfrm flipH="1" flipV="1">
            <a:off x="7058025" y="5846763"/>
            <a:ext cx="450850" cy="392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90" name="Rectangle 25"/>
          <p:cNvSpPr>
            <a:spLocks noChangeArrowheads="1"/>
          </p:cNvSpPr>
          <p:nvPr/>
        </p:nvSpPr>
        <p:spPr bwMode="auto">
          <a:xfrm>
            <a:off x="990600" y="4994275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152591" name="Rectangle 26"/>
          <p:cNvSpPr>
            <a:spLocks noChangeArrowheads="1"/>
          </p:cNvSpPr>
          <p:nvPr/>
        </p:nvSpPr>
        <p:spPr bwMode="auto">
          <a:xfrm>
            <a:off x="1038225" y="6224588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152592" name="Rectangle 27"/>
          <p:cNvSpPr>
            <a:spLocks noChangeArrowheads="1"/>
          </p:cNvSpPr>
          <p:nvPr/>
        </p:nvSpPr>
        <p:spPr bwMode="auto">
          <a:xfrm>
            <a:off x="4678363" y="6434138"/>
            <a:ext cx="379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52242" name="Rectangle 29"/>
          <p:cNvSpPr>
            <a:spLocks noChangeArrowheads="1"/>
          </p:cNvSpPr>
          <p:nvPr/>
        </p:nvSpPr>
        <p:spPr bwMode="auto">
          <a:xfrm>
            <a:off x="1465263" y="3608388"/>
            <a:ext cx="4154487" cy="900112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buClr>
                <a:srgbClr val="3333CC"/>
              </a:buClr>
              <a:buSzTx/>
              <a:buFont typeface="Wingdings" charset="2"/>
              <a:buChar char="n"/>
            </a:pP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Rates    :	</a:t>
            </a:r>
            <a:r>
              <a:rPr kumimoji="1" lang="en-US" altLang="en-US" sz="2400" i="1" dirty="0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 dirty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        = 1/3</a:t>
            </a:r>
          </a:p>
          <a:p>
            <a:pPr>
              <a:lnSpc>
                <a:spcPct val="90000"/>
              </a:lnSpc>
              <a:buClr>
                <a:srgbClr val="3333CC"/>
              </a:buClr>
              <a:buSzTx/>
              <a:buFont typeface="Wingdings" charset="2"/>
              <a:buNone/>
            </a:pP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			</a:t>
            </a:r>
            <a:r>
              <a:rPr kumimoji="1" lang="en-US" altLang="en-US" sz="2400" i="1" dirty="0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 dirty="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 = </a:t>
            </a:r>
            <a:r>
              <a:rPr kumimoji="1" lang="en-US" altLang="en-US" sz="2400" i="1" dirty="0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 dirty="0">
                <a:solidFill>
                  <a:srgbClr val="0000FF"/>
                </a:solidFill>
                <a:latin typeface="Times New Roman" charset="0"/>
              </a:rPr>
              <a:t>3</a:t>
            </a: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 = 2/3</a:t>
            </a:r>
            <a:endParaRPr kumimoji="1" lang="en-US" altLang="en-US" sz="2400" i="1" baseline="-25000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152594" name="Rectangle 28"/>
          <p:cNvSpPr>
            <a:spLocks noChangeArrowheads="1"/>
          </p:cNvSpPr>
          <p:nvPr/>
        </p:nvSpPr>
        <p:spPr bwMode="auto">
          <a:xfrm>
            <a:off x="2905125" y="5927725"/>
            <a:ext cx="82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2595" name="Rectangle 29"/>
          <p:cNvSpPr>
            <a:spLocks noChangeArrowheads="1"/>
          </p:cNvSpPr>
          <p:nvPr/>
        </p:nvSpPr>
        <p:spPr bwMode="auto">
          <a:xfrm>
            <a:off x="5580063" y="5942013"/>
            <a:ext cx="879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</a:t>
            </a:r>
            <a:r>
              <a:rPr lang="en-US" altLang="en-US" sz="2400" i="1" baseline="-25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71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2"/>
          <p:cNvSpPr>
            <a:spLocks noChangeArrowheads="1"/>
          </p:cNvSpPr>
          <p:nvPr/>
        </p:nvSpPr>
        <p:spPr bwMode="auto">
          <a:xfrm>
            <a:off x="476250" y="369888"/>
            <a:ext cx="8202613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3200" u="sng">
                <a:solidFill>
                  <a:srgbClr val="3333CC"/>
                </a:solidFill>
                <a:ea typeface="宋体" charset="-122"/>
              </a:rPr>
              <a:t>Example: Max-min Fairness</a:t>
            </a:r>
            <a:endParaRPr lang="en-GB" altLang="en-US" sz="3200" u="sng">
              <a:solidFill>
                <a:srgbClr val="3333CC"/>
              </a:solidFill>
            </a:endParaRPr>
          </a:p>
        </p:txBody>
      </p:sp>
      <p:sp>
        <p:nvSpPr>
          <p:cNvPr id="156674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71488" y="1441450"/>
            <a:ext cx="8058150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GB" altLang="zh-CN" sz="3600" dirty="0">
                <a:solidFill>
                  <a:srgbClr val="000000"/>
                </a:solidFill>
                <a:ea typeface="宋体" charset="-122"/>
              </a:rPr>
              <a:t>Max-min fairness: </a:t>
            </a:r>
            <a:r>
              <a:rPr lang="en-GB" altLang="zh-CN" sz="3200" dirty="0">
                <a:solidFill>
                  <a:srgbClr val="000000"/>
                </a:solidFill>
                <a:ea typeface="宋体" charset="-122"/>
              </a:rPr>
              <a:t>m</a:t>
            </a:r>
            <a:r>
              <a:rPr lang="en-GB" altLang="en-US" sz="3200" dirty="0">
                <a:solidFill>
                  <a:srgbClr val="000000"/>
                </a:solidFill>
              </a:rPr>
              <a:t>aximizes the throughput of the flow receiving the minimum (of resources)</a:t>
            </a:r>
          </a:p>
          <a:p>
            <a:pPr lvl="2"/>
            <a:r>
              <a:rPr lang="en-US" altLang="en-US" sz="2800" dirty="0">
                <a:solidFill>
                  <a:srgbClr val="000000"/>
                </a:solidFill>
              </a:rPr>
              <a:t>Justification: John Rawls, </a:t>
            </a:r>
            <a:r>
              <a:rPr lang="en-US" altLang="en-US" sz="2800" i="1" dirty="0">
                <a:solidFill>
                  <a:srgbClr val="000000"/>
                </a:solidFill>
              </a:rPr>
              <a:t>A Theory of Justice</a:t>
            </a:r>
            <a:r>
              <a:rPr lang="en-US" altLang="en-US" sz="2800" dirty="0">
                <a:solidFill>
                  <a:srgbClr val="000000"/>
                </a:solidFill>
              </a:rPr>
              <a:t>  (1971)</a:t>
            </a:r>
          </a:p>
          <a:p>
            <a:pPr lvl="3"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Comic Sans MS" charset="0"/>
              </a:rPr>
              <a:t>http://</a:t>
            </a:r>
            <a:r>
              <a:rPr lang="en-US" altLang="en-US" sz="2400" dirty="0" err="1">
                <a:solidFill>
                  <a:srgbClr val="000000"/>
                </a:solidFill>
                <a:latin typeface="Comic Sans MS" charset="0"/>
              </a:rPr>
              <a:t>en.wikipedia.org</a:t>
            </a:r>
            <a:r>
              <a:rPr lang="en-US" altLang="en-US" sz="2400" dirty="0">
                <a:solidFill>
                  <a:srgbClr val="000000"/>
                </a:solidFill>
                <a:latin typeface="Comic Sans MS" charset="0"/>
              </a:rPr>
              <a:t>/wiki/</a:t>
            </a:r>
            <a:r>
              <a:rPr lang="en-US" altLang="en-US" sz="2400" dirty="0" err="1">
                <a:solidFill>
                  <a:srgbClr val="000000"/>
                </a:solidFill>
                <a:latin typeface="Comic Sans MS" charset="0"/>
              </a:rPr>
              <a:t>John_Rawls</a:t>
            </a:r>
            <a:endParaRPr lang="en-US" altLang="en-US" sz="2400" dirty="0">
              <a:solidFill>
                <a:srgbClr val="000000"/>
              </a:solidFill>
              <a:latin typeface="Comic Sans MS" charset="0"/>
            </a:endParaRPr>
          </a:p>
          <a:p>
            <a:pPr lvl="2"/>
            <a:r>
              <a:rPr lang="en-GB" altLang="en-US" sz="2800" dirty="0">
                <a:solidFill>
                  <a:srgbClr val="000000"/>
                </a:solidFill>
              </a:rPr>
              <a:t>This is a resource allocation scheme used in ATM and some other network resource allocation proposals</a:t>
            </a:r>
            <a:endParaRPr lang="en-US" altLang="en-US" sz="2800" dirty="0">
              <a:solidFill>
                <a:srgbClr val="000000"/>
              </a:solidFill>
            </a:endParaRPr>
          </a:p>
        </p:txBody>
      </p:sp>
      <p:pic>
        <p:nvPicPr>
          <p:cNvPr id="15667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0" y="15875"/>
            <a:ext cx="909638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F9011CF-E7C4-3B4D-9F73-AC9511C061EA}"/>
              </a:ext>
            </a:extLst>
          </p:cNvPr>
          <p:cNvSpPr txBox="1">
            <a:spLocks/>
          </p:cNvSpPr>
          <p:nvPr/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C3A951-8924-2142-ACC4-DE41A2DA2F01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0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1570B0-E2C9-E349-9B89-D773C68CE3D0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0013"/>
            <a:ext cx="8020050" cy="11430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Mapping A(M)I-MD to Protocol</a:t>
            </a:r>
            <a:endParaRPr lang="en-US" altLang="en-US" sz="3200">
              <a:ea typeface="ＭＳ Ｐゴシック" charset="-128"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Basic questions to look at: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How to obtain d(t)--the congestion signal?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What values do we choose for the formula?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How to map formula to code?</a:t>
            </a:r>
          </a:p>
        </p:txBody>
      </p:sp>
      <p:graphicFrame>
        <p:nvGraphicFramePr>
          <p:cNvPr id="109572" name="Object 2"/>
          <p:cNvGraphicFramePr>
            <a:graphicFrameLocks noChangeAspect="1"/>
          </p:cNvGraphicFramePr>
          <p:nvPr>
            <p:extLst/>
          </p:nvPr>
        </p:nvGraphicFramePr>
        <p:xfrm>
          <a:off x="1206357" y="4377604"/>
          <a:ext cx="641985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66" name="Equation" r:id="rId4" imgW="2552700" imgH="482600" progId="Equation.3">
                  <p:embed/>
                </p:oleObj>
              </mc:Choice>
              <mc:Fallback>
                <p:oleObj name="Equation" r:id="rId4" imgW="2552700" imgH="482600" progId="Equation.3">
                  <p:embed/>
                  <p:pic>
                    <p:nvPicPr>
                      <p:cNvPr id="10957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357" y="4377604"/>
                        <a:ext cx="6419850" cy="1228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61252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966258-D66E-4244-9D37-FBBFEA4CE424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406400" y="228600"/>
            <a:ext cx="77724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Example: Max-Min</a:t>
            </a:r>
          </a:p>
        </p:txBody>
      </p:sp>
      <p:graphicFrame>
        <p:nvGraphicFramePr>
          <p:cNvPr id="158723" name="Object 2"/>
          <p:cNvGraphicFramePr>
            <a:graphicFrameLocks/>
          </p:cNvGraphicFramePr>
          <p:nvPr/>
        </p:nvGraphicFramePr>
        <p:xfrm>
          <a:off x="666750" y="1387475"/>
          <a:ext cx="4183063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89" name="Equation" r:id="rId4" imgW="1498600" imgH="787400" progId="Equation.3">
                  <p:embed/>
                </p:oleObj>
              </mc:Choice>
              <mc:Fallback>
                <p:oleObj name="Equation" r:id="rId4" imgW="1498600" imgH="787400" progId="Equation.3">
                  <p:embed/>
                  <p:pic>
                    <p:nvPicPr>
                      <p:cNvPr id="158723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1387475"/>
                        <a:ext cx="4183063" cy="164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4" name="Line 14"/>
          <p:cNvSpPr>
            <a:spLocks noChangeShapeType="1"/>
          </p:cNvSpPr>
          <p:nvPr/>
        </p:nvSpPr>
        <p:spPr bwMode="auto">
          <a:xfrm>
            <a:off x="4395788" y="5829300"/>
            <a:ext cx="161925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25" name="Line 15"/>
          <p:cNvSpPr>
            <a:spLocks noChangeShapeType="1"/>
          </p:cNvSpPr>
          <p:nvPr/>
        </p:nvSpPr>
        <p:spPr bwMode="auto">
          <a:xfrm flipH="1">
            <a:off x="4802188" y="5853113"/>
            <a:ext cx="161925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26" name="Line 16"/>
          <p:cNvSpPr>
            <a:spLocks noChangeShapeType="1"/>
          </p:cNvSpPr>
          <p:nvPr/>
        </p:nvSpPr>
        <p:spPr bwMode="auto">
          <a:xfrm>
            <a:off x="1439863" y="5268913"/>
            <a:ext cx="450850" cy="39211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27" name="Line 17"/>
          <p:cNvSpPr>
            <a:spLocks noChangeShapeType="1"/>
          </p:cNvSpPr>
          <p:nvPr/>
        </p:nvSpPr>
        <p:spPr bwMode="auto">
          <a:xfrm>
            <a:off x="1879600" y="5645150"/>
            <a:ext cx="5160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28" name="Line 18"/>
          <p:cNvSpPr>
            <a:spLocks noChangeShapeType="1"/>
          </p:cNvSpPr>
          <p:nvPr/>
        </p:nvSpPr>
        <p:spPr bwMode="auto">
          <a:xfrm flipH="1">
            <a:off x="7032625" y="5270500"/>
            <a:ext cx="450850" cy="3905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29" name="Line 19"/>
          <p:cNvSpPr>
            <a:spLocks noChangeShapeType="1"/>
          </p:cNvSpPr>
          <p:nvPr/>
        </p:nvSpPr>
        <p:spPr bwMode="auto">
          <a:xfrm>
            <a:off x="1890713" y="5821363"/>
            <a:ext cx="2493962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30" name="Line 20"/>
          <p:cNvSpPr>
            <a:spLocks noChangeShapeType="1"/>
          </p:cNvSpPr>
          <p:nvPr/>
        </p:nvSpPr>
        <p:spPr bwMode="auto">
          <a:xfrm flipH="1">
            <a:off x="1430338" y="5830888"/>
            <a:ext cx="450850" cy="39211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31" name="Line 21"/>
          <p:cNvSpPr>
            <a:spLocks noChangeShapeType="1"/>
          </p:cNvSpPr>
          <p:nvPr/>
        </p:nvSpPr>
        <p:spPr bwMode="auto">
          <a:xfrm>
            <a:off x="4535488" y="5961063"/>
            <a:ext cx="0" cy="43656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32" name="Line 22"/>
          <p:cNvSpPr>
            <a:spLocks noChangeShapeType="1"/>
          </p:cNvSpPr>
          <p:nvPr/>
        </p:nvSpPr>
        <p:spPr bwMode="auto">
          <a:xfrm>
            <a:off x="4826000" y="5970588"/>
            <a:ext cx="0" cy="4365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33" name="Line 23"/>
          <p:cNvSpPr>
            <a:spLocks noChangeShapeType="1"/>
          </p:cNvSpPr>
          <p:nvPr/>
        </p:nvSpPr>
        <p:spPr bwMode="auto">
          <a:xfrm flipV="1">
            <a:off x="4965700" y="5853113"/>
            <a:ext cx="2085975" cy="15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34" name="Line 24"/>
          <p:cNvSpPr>
            <a:spLocks noChangeShapeType="1"/>
          </p:cNvSpPr>
          <p:nvPr/>
        </p:nvSpPr>
        <p:spPr bwMode="auto">
          <a:xfrm flipH="1" flipV="1">
            <a:off x="7058025" y="5846763"/>
            <a:ext cx="450850" cy="392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35" name="Rectangle 25"/>
          <p:cNvSpPr>
            <a:spLocks noChangeArrowheads="1"/>
          </p:cNvSpPr>
          <p:nvPr/>
        </p:nvSpPr>
        <p:spPr bwMode="auto">
          <a:xfrm>
            <a:off x="990600" y="4994275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158736" name="Rectangle 26"/>
          <p:cNvSpPr>
            <a:spLocks noChangeArrowheads="1"/>
          </p:cNvSpPr>
          <p:nvPr/>
        </p:nvSpPr>
        <p:spPr bwMode="auto">
          <a:xfrm>
            <a:off x="1038225" y="6224588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158737" name="Rectangle 27"/>
          <p:cNvSpPr>
            <a:spLocks noChangeArrowheads="1"/>
          </p:cNvSpPr>
          <p:nvPr/>
        </p:nvSpPr>
        <p:spPr bwMode="auto">
          <a:xfrm>
            <a:off x="4678363" y="6434138"/>
            <a:ext cx="379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6166" name="Rectangle 29"/>
          <p:cNvSpPr>
            <a:spLocks noChangeArrowheads="1"/>
          </p:cNvSpPr>
          <p:nvPr/>
        </p:nvSpPr>
        <p:spPr bwMode="auto">
          <a:xfrm>
            <a:off x="1465263" y="3608388"/>
            <a:ext cx="4686300" cy="900112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buClr>
                <a:srgbClr val="3333CC"/>
              </a:buClr>
              <a:buSzTx/>
              <a:buFont typeface="Wingdings" charset="2"/>
              <a:buChar char="n"/>
            </a:pPr>
            <a:r>
              <a:rPr kumimoji="1" lang="en-US" altLang="en-US" sz="2400">
                <a:solidFill>
                  <a:srgbClr val="0000FF"/>
                </a:solidFill>
                <a:latin typeface="Tahoma" charset="0"/>
              </a:rPr>
              <a:t>Rates: </a:t>
            </a:r>
            <a:r>
              <a:rPr kumimoji="1" lang="en-US" altLang="en-US" sz="2400" i="1">
                <a:solidFill>
                  <a:srgbClr val="0000FF"/>
                </a:solidFill>
                <a:latin typeface="Times New Roman" charset="0"/>
              </a:rPr>
              <a:t> x</a:t>
            </a:r>
            <a:r>
              <a:rPr kumimoji="1" lang="en-US" altLang="en-US" sz="2400" i="1" baseline="-25000">
                <a:solidFill>
                  <a:srgbClr val="0000FF"/>
                </a:solidFill>
                <a:latin typeface="Times New Roman" charset="0"/>
              </a:rPr>
              <a:t>1 </a:t>
            </a:r>
            <a:r>
              <a:rPr kumimoji="1" lang="en-US" altLang="en-US" sz="2400">
                <a:solidFill>
                  <a:srgbClr val="0000FF"/>
                </a:solidFill>
                <a:latin typeface="Tahoma" charset="0"/>
              </a:rPr>
              <a:t>=</a:t>
            </a:r>
            <a:r>
              <a:rPr kumimoji="1" lang="en-US" altLang="en-US" sz="2400" i="1" baseline="-2500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kumimoji="1" lang="en-US" altLang="en-US" sz="2400" i="1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kumimoji="1" lang="en-US" altLang="en-US" sz="2400">
                <a:solidFill>
                  <a:srgbClr val="0000FF"/>
                </a:solidFill>
                <a:latin typeface="Tahoma" charset="0"/>
              </a:rPr>
              <a:t> = </a:t>
            </a:r>
            <a:r>
              <a:rPr kumimoji="1" lang="en-US" altLang="en-US" sz="2400" i="1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>
                <a:solidFill>
                  <a:srgbClr val="0000FF"/>
                </a:solidFill>
                <a:latin typeface="Times New Roman" charset="0"/>
              </a:rPr>
              <a:t>3</a:t>
            </a:r>
            <a:r>
              <a:rPr kumimoji="1" lang="en-US" altLang="en-US" sz="2400">
                <a:solidFill>
                  <a:srgbClr val="0000FF"/>
                </a:solidFill>
                <a:latin typeface="Tahoma" charset="0"/>
              </a:rPr>
              <a:t> = 1/2</a:t>
            </a:r>
            <a:endParaRPr kumimoji="1" lang="en-US" altLang="en-US" sz="2400" i="1" baseline="-2500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158739" name="Rectangle 33"/>
          <p:cNvSpPr>
            <a:spLocks noChangeArrowheads="1"/>
          </p:cNvSpPr>
          <p:nvPr/>
        </p:nvSpPr>
        <p:spPr bwMode="auto">
          <a:xfrm>
            <a:off x="2905125" y="5927725"/>
            <a:ext cx="82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8740" name="Rectangle 34"/>
          <p:cNvSpPr>
            <a:spLocks noChangeArrowheads="1"/>
          </p:cNvSpPr>
          <p:nvPr/>
        </p:nvSpPr>
        <p:spPr bwMode="auto">
          <a:xfrm>
            <a:off x="5580063" y="5942013"/>
            <a:ext cx="879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</a:t>
            </a:r>
            <a:r>
              <a:rPr lang="en-US" altLang="en-US" sz="2400" i="1" baseline="-25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54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59D5AC-592F-5445-8B9C-D8B7B82081B8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476250" y="427038"/>
            <a:ext cx="8202613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u="sng" dirty="0">
                <a:solidFill>
                  <a:srgbClr val="3333CC"/>
                </a:solidFill>
              </a:rPr>
              <a:t>Framework: Network Resource Allocation </a:t>
            </a:r>
            <a:br>
              <a:rPr lang="en-GB" altLang="en-US" u="sng" dirty="0">
                <a:solidFill>
                  <a:srgbClr val="3333CC"/>
                </a:solidFill>
              </a:rPr>
            </a:br>
            <a:r>
              <a:rPr lang="en-GB" altLang="zh-CN" u="sng" dirty="0">
                <a:solidFill>
                  <a:srgbClr val="3333CC"/>
                </a:solidFill>
                <a:ea typeface="宋体" charset="-122"/>
              </a:rPr>
              <a:t>Using</a:t>
            </a:r>
            <a:r>
              <a:rPr lang="en-GB" altLang="en-US" u="sng" dirty="0">
                <a:solidFill>
                  <a:srgbClr val="3333CC"/>
                </a:solidFill>
              </a:rPr>
              <a:t> Utility Functions</a:t>
            </a:r>
          </a:p>
        </p:txBody>
      </p:sp>
      <p:sp>
        <p:nvSpPr>
          <p:cNvPr id="160771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71488" y="1441450"/>
            <a:ext cx="8245475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lvl="1">
              <a:buClr>
                <a:srgbClr val="3333CC"/>
              </a:buClr>
            </a:pPr>
            <a:endParaRPr lang="en-GB" altLang="en-US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endParaRPr lang="en-GB" altLang="en-US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  <a:buFont typeface="ZapfDingbats" charset="0"/>
              <a:buNone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160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94663" cy="4960938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GB" altLang="en-US" dirty="0"/>
              <a:t>A set of </a:t>
            </a:r>
            <a:r>
              <a:rPr lang="en-GB" altLang="zh-CN" dirty="0">
                <a:ea typeface="宋体" charset="-122"/>
              </a:rPr>
              <a:t>flows</a:t>
            </a:r>
            <a:r>
              <a:rPr lang="en-GB" altLang="en-US" dirty="0"/>
              <a:t> </a:t>
            </a:r>
            <a:r>
              <a:rPr lang="en-GB" altLang="zh-CN" dirty="0">
                <a:ea typeface="宋体" charset="-122"/>
              </a:rPr>
              <a:t>F</a:t>
            </a:r>
            <a:endParaRPr lang="en-GB" altLang="en-US" dirty="0"/>
          </a:p>
          <a:p>
            <a:pPr>
              <a:buFont typeface="Wingdings" pitchFamily="2" charset="2"/>
              <a:buChar char="q"/>
            </a:pPr>
            <a:r>
              <a:rPr lang="en-GB" altLang="en-US" dirty="0"/>
              <a:t>Let </a:t>
            </a:r>
            <a:r>
              <a:rPr lang="en-GB" altLang="en-US" dirty="0" err="1"/>
              <a:t>x</a:t>
            </a:r>
            <a:r>
              <a:rPr lang="en-GB" altLang="zh-CN" baseline="-25000" dirty="0" err="1">
                <a:ea typeface="宋体" charset="-122"/>
              </a:rPr>
              <a:t>f</a:t>
            </a:r>
            <a:r>
              <a:rPr lang="en-GB" altLang="en-US" dirty="0"/>
              <a:t> be the </a:t>
            </a:r>
            <a:r>
              <a:rPr lang="en-GB" altLang="zh-CN" dirty="0">
                <a:ea typeface="宋体" charset="-122"/>
              </a:rPr>
              <a:t>rate of flow f</a:t>
            </a:r>
            <a:r>
              <a:rPr lang="en-GB" altLang="en-US" dirty="0"/>
              <a:t>, and the utility to </a:t>
            </a:r>
            <a:r>
              <a:rPr lang="en-GB" altLang="zh-CN" dirty="0">
                <a:ea typeface="宋体" charset="-122"/>
              </a:rPr>
              <a:t>flow</a:t>
            </a:r>
            <a:r>
              <a:rPr lang="en-GB" altLang="en-US" dirty="0"/>
              <a:t> </a:t>
            </a:r>
            <a:r>
              <a:rPr lang="en-GB" altLang="zh-CN" dirty="0">
                <a:ea typeface="宋体" charset="-122"/>
              </a:rPr>
              <a:t>f </a:t>
            </a:r>
            <a:r>
              <a:rPr lang="en-GB" altLang="en-US" dirty="0"/>
              <a:t>is </a:t>
            </a:r>
            <a:r>
              <a:rPr lang="en-GB" altLang="en-US" dirty="0" err="1"/>
              <a:t>U</a:t>
            </a:r>
            <a:r>
              <a:rPr lang="en-GB" altLang="zh-CN" baseline="-25000" dirty="0" err="1">
                <a:ea typeface="宋体" charset="-122"/>
              </a:rPr>
              <a:t>f</a:t>
            </a:r>
            <a:r>
              <a:rPr lang="en-GB" altLang="en-US" dirty="0"/>
              <a:t>(</a:t>
            </a:r>
            <a:r>
              <a:rPr lang="en-GB" altLang="en-US" dirty="0" err="1"/>
              <a:t>x</a:t>
            </a:r>
            <a:r>
              <a:rPr lang="en-GB" altLang="zh-CN" baseline="-25000" dirty="0" err="1">
                <a:ea typeface="宋体" charset="-122"/>
              </a:rPr>
              <a:t>f</a:t>
            </a:r>
            <a:r>
              <a:rPr lang="en-GB" altLang="en-US" dirty="0"/>
              <a:t>).</a:t>
            </a:r>
          </a:p>
          <a:p>
            <a:pPr>
              <a:buFont typeface="Wingdings" pitchFamily="2" charset="2"/>
              <a:buChar char="q"/>
            </a:pPr>
            <a:r>
              <a:rPr lang="en-GB" altLang="en-US" dirty="0"/>
              <a:t>Maximize aggregate utility, subject to capacity constraints</a:t>
            </a:r>
          </a:p>
        </p:txBody>
      </p:sp>
      <p:graphicFrame>
        <p:nvGraphicFramePr>
          <p:cNvPr id="160773" name="Object 2"/>
          <p:cNvGraphicFramePr>
            <a:graphicFrameLocks noChangeAspect="1"/>
          </p:cNvGraphicFramePr>
          <p:nvPr/>
        </p:nvGraphicFramePr>
        <p:xfrm>
          <a:off x="1533525" y="4405313"/>
          <a:ext cx="6213475" cy="227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13" name="Equation" r:id="rId4" imgW="2362200" imgH="863600" progId="Equation.3">
                  <p:embed/>
                </p:oleObj>
              </mc:Choice>
              <mc:Fallback>
                <p:oleObj name="Equation" r:id="rId4" imgW="2362200" imgH="863600" progId="Equation.3">
                  <p:embed/>
                  <p:pic>
                    <p:nvPicPr>
                      <p:cNvPr id="16077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4405313"/>
                        <a:ext cx="6213475" cy="22717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1624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CC66A7-FFB6-E24A-AB61-4AB0D1616DF6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406400" y="228600"/>
            <a:ext cx="77724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 dirty="0">
                <a:solidFill>
                  <a:srgbClr val="3333CC"/>
                </a:solidFill>
              </a:rPr>
              <a:t>Example: Maximize Throughput</a:t>
            </a:r>
          </a:p>
        </p:txBody>
      </p:sp>
      <p:graphicFrame>
        <p:nvGraphicFramePr>
          <p:cNvPr id="154627" name="Object 2"/>
          <p:cNvGraphicFramePr>
            <a:graphicFrameLocks/>
          </p:cNvGraphicFramePr>
          <p:nvPr/>
        </p:nvGraphicFramePr>
        <p:xfrm>
          <a:off x="684213" y="1347788"/>
          <a:ext cx="4148137" cy="172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37" name="Equation" r:id="rId4" imgW="1485900" imgH="825500" progId="Equation.3">
                  <p:embed/>
                </p:oleObj>
              </mc:Choice>
              <mc:Fallback>
                <p:oleObj name="Equation" r:id="rId4" imgW="1485900" imgH="825500" progId="Equation.3">
                  <p:embed/>
                  <p:pic>
                    <p:nvPicPr>
                      <p:cNvPr id="154627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347788"/>
                        <a:ext cx="4148137" cy="172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28" name="Line 14"/>
          <p:cNvSpPr>
            <a:spLocks noChangeShapeType="1"/>
          </p:cNvSpPr>
          <p:nvPr/>
        </p:nvSpPr>
        <p:spPr bwMode="auto">
          <a:xfrm>
            <a:off x="4395788" y="5829300"/>
            <a:ext cx="161925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29" name="Line 15"/>
          <p:cNvSpPr>
            <a:spLocks noChangeShapeType="1"/>
          </p:cNvSpPr>
          <p:nvPr/>
        </p:nvSpPr>
        <p:spPr bwMode="auto">
          <a:xfrm flipH="1">
            <a:off x="4802188" y="5853113"/>
            <a:ext cx="161925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30" name="Line 16"/>
          <p:cNvSpPr>
            <a:spLocks noChangeShapeType="1"/>
          </p:cNvSpPr>
          <p:nvPr/>
        </p:nvSpPr>
        <p:spPr bwMode="auto">
          <a:xfrm>
            <a:off x="1439863" y="5268913"/>
            <a:ext cx="450850" cy="39211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31" name="Line 17"/>
          <p:cNvSpPr>
            <a:spLocks noChangeShapeType="1"/>
          </p:cNvSpPr>
          <p:nvPr/>
        </p:nvSpPr>
        <p:spPr bwMode="auto">
          <a:xfrm>
            <a:off x="1879600" y="5645150"/>
            <a:ext cx="5160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32" name="Line 18"/>
          <p:cNvSpPr>
            <a:spLocks noChangeShapeType="1"/>
          </p:cNvSpPr>
          <p:nvPr/>
        </p:nvSpPr>
        <p:spPr bwMode="auto">
          <a:xfrm flipH="1">
            <a:off x="7032625" y="5270500"/>
            <a:ext cx="450850" cy="3905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33" name="Line 19"/>
          <p:cNvSpPr>
            <a:spLocks noChangeShapeType="1"/>
          </p:cNvSpPr>
          <p:nvPr/>
        </p:nvSpPr>
        <p:spPr bwMode="auto">
          <a:xfrm>
            <a:off x="1890713" y="5821363"/>
            <a:ext cx="2493962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34" name="Line 20"/>
          <p:cNvSpPr>
            <a:spLocks noChangeShapeType="1"/>
          </p:cNvSpPr>
          <p:nvPr/>
        </p:nvSpPr>
        <p:spPr bwMode="auto">
          <a:xfrm flipH="1">
            <a:off x="1430338" y="5830888"/>
            <a:ext cx="450850" cy="39211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35" name="Line 21"/>
          <p:cNvSpPr>
            <a:spLocks noChangeShapeType="1"/>
          </p:cNvSpPr>
          <p:nvPr/>
        </p:nvSpPr>
        <p:spPr bwMode="auto">
          <a:xfrm>
            <a:off x="4535488" y="5961063"/>
            <a:ext cx="0" cy="43656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36" name="Line 22"/>
          <p:cNvSpPr>
            <a:spLocks noChangeShapeType="1"/>
          </p:cNvSpPr>
          <p:nvPr/>
        </p:nvSpPr>
        <p:spPr bwMode="auto">
          <a:xfrm>
            <a:off x="4826000" y="5970588"/>
            <a:ext cx="0" cy="4365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37" name="Line 23"/>
          <p:cNvSpPr>
            <a:spLocks noChangeShapeType="1"/>
          </p:cNvSpPr>
          <p:nvPr/>
        </p:nvSpPr>
        <p:spPr bwMode="auto">
          <a:xfrm flipV="1">
            <a:off x="4965700" y="5853113"/>
            <a:ext cx="2085975" cy="15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38" name="Line 24"/>
          <p:cNvSpPr>
            <a:spLocks noChangeShapeType="1"/>
          </p:cNvSpPr>
          <p:nvPr/>
        </p:nvSpPr>
        <p:spPr bwMode="auto">
          <a:xfrm flipH="1" flipV="1">
            <a:off x="7058025" y="5846763"/>
            <a:ext cx="450850" cy="392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39" name="Rectangle 25"/>
          <p:cNvSpPr>
            <a:spLocks noChangeArrowheads="1"/>
          </p:cNvSpPr>
          <p:nvPr/>
        </p:nvSpPr>
        <p:spPr bwMode="auto">
          <a:xfrm>
            <a:off x="990600" y="4994275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154640" name="Rectangle 26"/>
          <p:cNvSpPr>
            <a:spLocks noChangeArrowheads="1"/>
          </p:cNvSpPr>
          <p:nvPr/>
        </p:nvSpPr>
        <p:spPr bwMode="auto">
          <a:xfrm>
            <a:off x="1038225" y="6224588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154641" name="Rectangle 27"/>
          <p:cNvSpPr>
            <a:spLocks noChangeArrowheads="1"/>
          </p:cNvSpPr>
          <p:nvPr/>
        </p:nvSpPr>
        <p:spPr bwMode="auto">
          <a:xfrm>
            <a:off x="4678363" y="6434138"/>
            <a:ext cx="379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5142" name="Rectangle 29"/>
          <p:cNvSpPr>
            <a:spLocks noChangeArrowheads="1"/>
          </p:cNvSpPr>
          <p:nvPr/>
        </p:nvSpPr>
        <p:spPr bwMode="auto">
          <a:xfrm>
            <a:off x="1465263" y="3608388"/>
            <a:ext cx="4154487" cy="900112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buClr>
                <a:srgbClr val="3333CC"/>
              </a:buClr>
              <a:buSzTx/>
              <a:buFont typeface="Wingdings" charset="2"/>
              <a:buChar char="n"/>
            </a:pP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Optimal:	</a:t>
            </a:r>
            <a:r>
              <a:rPr kumimoji="1" lang="en-US" altLang="en-US" sz="2400" i="1" dirty="0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 dirty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        = 0</a:t>
            </a:r>
          </a:p>
          <a:p>
            <a:pPr>
              <a:lnSpc>
                <a:spcPct val="90000"/>
              </a:lnSpc>
              <a:buClr>
                <a:srgbClr val="3333CC"/>
              </a:buClr>
              <a:buSzTx/>
              <a:buFont typeface="Wingdings" charset="2"/>
              <a:buNone/>
            </a:pP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			</a:t>
            </a:r>
            <a:r>
              <a:rPr kumimoji="1" lang="en-US" altLang="en-US" sz="2400" i="1" dirty="0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 dirty="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 = </a:t>
            </a:r>
            <a:r>
              <a:rPr kumimoji="1" lang="en-US" altLang="en-US" sz="2400" i="1" dirty="0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 dirty="0">
                <a:solidFill>
                  <a:srgbClr val="0000FF"/>
                </a:solidFill>
                <a:latin typeface="Times New Roman" charset="0"/>
              </a:rPr>
              <a:t>3</a:t>
            </a: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 = 1</a:t>
            </a:r>
            <a:endParaRPr kumimoji="1" lang="en-US" altLang="en-US" sz="2400" i="1" baseline="-25000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154643" name="Rectangle 33"/>
          <p:cNvSpPr>
            <a:spLocks noChangeArrowheads="1"/>
          </p:cNvSpPr>
          <p:nvPr/>
        </p:nvSpPr>
        <p:spPr bwMode="auto">
          <a:xfrm>
            <a:off x="2905125" y="5927725"/>
            <a:ext cx="82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4644" name="Rectangle 34"/>
          <p:cNvSpPr>
            <a:spLocks noChangeArrowheads="1"/>
          </p:cNvSpPr>
          <p:nvPr/>
        </p:nvSpPr>
        <p:spPr bwMode="auto">
          <a:xfrm>
            <a:off x="5580063" y="5942013"/>
            <a:ext cx="879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</a:t>
            </a:r>
            <a:r>
              <a:rPr lang="en-US" altLang="en-US" sz="2400" i="1" baseline="-25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684499" y="1771690"/>
                <a:ext cx="1609287" cy="360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𝑈</m:t>
                      </m:r>
                      <m:r>
                        <a:rPr lang="en-US" b="0" i="1" baseline="-25000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𝑥𝑓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499" y="1771690"/>
                <a:ext cx="1609287" cy="360804"/>
              </a:xfrm>
              <a:prstGeom prst="rect">
                <a:avLst/>
              </a:prstGeom>
              <a:blipFill rotWithShape="0">
                <a:blip r:embed="rId6"/>
                <a:stretch>
                  <a:fillRect l="-4545" r="-3409" b="-38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16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B89191-64D5-8E4A-9242-A55897A59A40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18" name="Rectangle 2"/>
          <p:cNvSpPr>
            <a:spLocks noChangeArrowheads="1"/>
          </p:cNvSpPr>
          <p:nvPr/>
        </p:nvSpPr>
        <p:spPr bwMode="auto">
          <a:xfrm>
            <a:off x="406400" y="228600"/>
            <a:ext cx="77724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Example: Proportional Fairness</a:t>
            </a:r>
          </a:p>
        </p:txBody>
      </p:sp>
      <p:graphicFrame>
        <p:nvGraphicFramePr>
          <p:cNvPr id="162819" name="Object 2"/>
          <p:cNvGraphicFramePr>
            <a:graphicFrameLocks/>
          </p:cNvGraphicFramePr>
          <p:nvPr/>
        </p:nvGraphicFramePr>
        <p:xfrm>
          <a:off x="684213" y="1347788"/>
          <a:ext cx="4148137" cy="172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61" name="Equation" r:id="rId4" imgW="1485900" imgH="825500" progId="Equation.3">
                  <p:embed/>
                </p:oleObj>
              </mc:Choice>
              <mc:Fallback>
                <p:oleObj name="Equation" r:id="rId4" imgW="1485900" imgH="825500" progId="Equation.3">
                  <p:embed/>
                  <p:pic>
                    <p:nvPicPr>
                      <p:cNvPr id="162819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347788"/>
                        <a:ext cx="4148137" cy="172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0" name="Line 14"/>
          <p:cNvSpPr>
            <a:spLocks noChangeShapeType="1"/>
          </p:cNvSpPr>
          <p:nvPr/>
        </p:nvSpPr>
        <p:spPr bwMode="auto">
          <a:xfrm>
            <a:off x="4395788" y="5829300"/>
            <a:ext cx="161925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21" name="Line 15"/>
          <p:cNvSpPr>
            <a:spLocks noChangeShapeType="1"/>
          </p:cNvSpPr>
          <p:nvPr/>
        </p:nvSpPr>
        <p:spPr bwMode="auto">
          <a:xfrm flipH="1">
            <a:off x="4802188" y="5853113"/>
            <a:ext cx="161925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22" name="Line 16"/>
          <p:cNvSpPr>
            <a:spLocks noChangeShapeType="1"/>
          </p:cNvSpPr>
          <p:nvPr/>
        </p:nvSpPr>
        <p:spPr bwMode="auto">
          <a:xfrm>
            <a:off x="1439863" y="5268913"/>
            <a:ext cx="450850" cy="39211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23" name="Line 17"/>
          <p:cNvSpPr>
            <a:spLocks noChangeShapeType="1"/>
          </p:cNvSpPr>
          <p:nvPr/>
        </p:nvSpPr>
        <p:spPr bwMode="auto">
          <a:xfrm>
            <a:off x="1879600" y="5645150"/>
            <a:ext cx="5160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24" name="Line 18"/>
          <p:cNvSpPr>
            <a:spLocks noChangeShapeType="1"/>
          </p:cNvSpPr>
          <p:nvPr/>
        </p:nvSpPr>
        <p:spPr bwMode="auto">
          <a:xfrm flipH="1">
            <a:off x="7032625" y="5270500"/>
            <a:ext cx="450850" cy="3905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25" name="Line 19"/>
          <p:cNvSpPr>
            <a:spLocks noChangeShapeType="1"/>
          </p:cNvSpPr>
          <p:nvPr/>
        </p:nvSpPr>
        <p:spPr bwMode="auto">
          <a:xfrm>
            <a:off x="1890713" y="5821363"/>
            <a:ext cx="2493962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26" name="Line 20"/>
          <p:cNvSpPr>
            <a:spLocks noChangeShapeType="1"/>
          </p:cNvSpPr>
          <p:nvPr/>
        </p:nvSpPr>
        <p:spPr bwMode="auto">
          <a:xfrm flipH="1">
            <a:off x="1430338" y="5830888"/>
            <a:ext cx="450850" cy="39211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27" name="Line 21"/>
          <p:cNvSpPr>
            <a:spLocks noChangeShapeType="1"/>
          </p:cNvSpPr>
          <p:nvPr/>
        </p:nvSpPr>
        <p:spPr bwMode="auto">
          <a:xfrm>
            <a:off x="4535488" y="5961063"/>
            <a:ext cx="0" cy="43656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28" name="Line 22"/>
          <p:cNvSpPr>
            <a:spLocks noChangeShapeType="1"/>
          </p:cNvSpPr>
          <p:nvPr/>
        </p:nvSpPr>
        <p:spPr bwMode="auto">
          <a:xfrm>
            <a:off x="4826000" y="5970588"/>
            <a:ext cx="0" cy="4365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29" name="Line 23"/>
          <p:cNvSpPr>
            <a:spLocks noChangeShapeType="1"/>
          </p:cNvSpPr>
          <p:nvPr/>
        </p:nvSpPr>
        <p:spPr bwMode="auto">
          <a:xfrm flipV="1">
            <a:off x="4965700" y="5853113"/>
            <a:ext cx="2085975" cy="15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30" name="Line 24"/>
          <p:cNvSpPr>
            <a:spLocks noChangeShapeType="1"/>
          </p:cNvSpPr>
          <p:nvPr/>
        </p:nvSpPr>
        <p:spPr bwMode="auto">
          <a:xfrm flipH="1" flipV="1">
            <a:off x="7058025" y="5846763"/>
            <a:ext cx="450850" cy="392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31" name="Rectangle 25"/>
          <p:cNvSpPr>
            <a:spLocks noChangeArrowheads="1"/>
          </p:cNvSpPr>
          <p:nvPr/>
        </p:nvSpPr>
        <p:spPr bwMode="auto">
          <a:xfrm>
            <a:off x="990600" y="4994275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162832" name="Rectangle 26"/>
          <p:cNvSpPr>
            <a:spLocks noChangeArrowheads="1"/>
          </p:cNvSpPr>
          <p:nvPr/>
        </p:nvSpPr>
        <p:spPr bwMode="auto">
          <a:xfrm>
            <a:off x="1038225" y="6224588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162833" name="Rectangle 27"/>
          <p:cNvSpPr>
            <a:spLocks noChangeArrowheads="1"/>
          </p:cNvSpPr>
          <p:nvPr/>
        </p:nvSpPr>
        <p:spPr bwMode="auto">
          <a:xfrm>
            <a:off x="4678363" y="6434138"/>
            <a:ext cx="379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8215" name="Rectangle 29"/>
          <p:cNvSpPr>
            <a:spLocks noChangeArrowheads="1"/>
          </p:cNvSpPr>
          <p:nvPr/>
        </p:nvSpPr>
        <p:spPr bwMode="auto">
          <a:xfrm>
            <a:off x="1465263" y="3608388"/>
            <a:ext cx="4154487" cy="900112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buClr>
                <a:srgbClr val="3333CC"/>
              </a:buClr>
              <a:buSzTx/>
              <a:buFont typeface="Wingdings" charset="2"/>
              <a:buChar char="n"/>
            </a:pP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Optimal:	</a:t>
            </a:r>
            <a:r>
              <a:rPr kumimoji="1" lang="en-US" altLang="en-US" sz="2400" i="1" dirty="0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 dirty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       = 1/3</a:t>
            </a:r>
          </a:p>
          <a:p>
            <a:pPr>
              <a:lnSpc>
                <a:spcPct val="90000"/>
              </a:lnSpc>
              <a:buClr>
                <a:srgbClr val="3333CC"/>
              </a:buClr>
              <a:buSzTx/>
              <a:buFont typeface="Wingdings" charset="2"/>
              <a:buNone/>
            </a:pP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			</a:t>
            </a:r>
            <a:r>
              <a:rPr kumimoji="1" lang="en-US" altLang="en-US" sz="2400" i="1" dirty="0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 dirty="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 = </a:t>
            </a:r>
            <a:r>
              <a:rPr kumimoji="1" lang="en-US" altLang="en-US" sz="2400" i="1" dirty="0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 dirty="0">
                <a:solidFill>
                  <a:srgbClr val="0000FF"/>
                </a:solidFill>
                <a:latin typeface="Times New Roman" charset="0"/>
              </a:rPr>
              <a:t>3</a:t>
            </a: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 = 2/3</a:t>
            </a:r>
            <a:endParaRPr kumimoji="1" lang="en-US" altLang="en-US" sz="2400" i="1" baseline="-25000" dirty="0">
              <a:solidFill>
                <a:srgbClr val="0000FF"/>
              </a:solidFill>
              <a:latin typeface="Times New Roman" charset="0"/>
            </a:endParaRPr>
          </a:p>
        </p:txBody>
      </p:sp>
      <p:graphicFrame>
        <p:nvGraphicFramePr>
          <p:cNvPr id="162835" name="Object 4"/>
          <p:cNvGraphicFramePr>
            <a:graphicFrameLocks noChangeAspect="1"/>
          </p:cNvGraphicFramePr>
          <p:nvPr/>
        </p:nvGraphicFramePr>
        <p:xfrm>
          <a:off x="5689600" y="1516063"/>
          <a:ext cx="287496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62" name="Equation" r:id="rId6" imgW="927100" imgH="279400" progId="Equation.3">
                  <p:embed/>
                </p:oleObj>
              </mc:Choice>
              <mc:Fallback>
                <p:oleObj name="Equation" r:id="rId6" imgW="927100" imgH="279400" progId="Equation.3">
                  <p:embed/>
                  <p:pic>
                    <p:nvPicPr>
                      <p:cNvPr id="16283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1516063"/>
                        <a:ext cx="2874963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36" name="Rectangle 34"/>
          <p:cNvSpPr>
            <a:spLocks noChangeArrowheads="1"/>
          </p:cNvSpPr>
          <p:nvPr/>
        </p:nvSpPr>
        <p:spPr bwMode="auto">
          <a:xfrm>
            <a:off x="2905125" y="5927725"/>
            <a:ext cx="82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37" name="Rectangle 35"/>
          <p:cNvSpPr>
            <a:spLocks noChangeArrowheads="1"/>
          </p:cNvSpPr>
          <p:nvPr/>
        </p:nvSpPr>
        <p:spPr bwMode="auto">
          <a:xfrm>
            <a:off x="5580063" y="5942013"/>
            <a:ext cx="879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</a:t>
            </a:r>
            <a:r>
              <a:rPr lang="en-US" altLang="en-US" sz="2400" i="1" baseline="-25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9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6160A0-C590-B843-AFD7-92EC6E6A6CAE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4866" name="Rectangle 2"/>
          <p:cNvSpPr>
            <a:spLocks noChangeArrowheads="1"/>
          </p:cNvSpPr>
          <p:nvPr/>
        </p:nvSpPr>
        <p:spPr bwMode="auto">
          <a:xfrm>
            <a:off x="406400" y="228600"/>
            <a:ext cx="77724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u="sng" dirty="0">
                <a:solidFill>
                  <a:srgbClr val="3333CC"/>
                </a:solidFill>
              </a:rPr>
              <a:t>Example 3: a </a:t>
            </a:r>
            <a:r>
              <a:rPr lang="en-US" altLang="en-US" sz="3200" u="sng">
                <a:solidFill>
                  <a:srgbClr val="3333CC"/>
                </a:solidFill>
              </a:rPr>
              <a:t>“Funny” Utility </a:t>
            </a:r>
            <a:r>
              <a:rPr lang="en-US" altLang="en-US" sz="3200" u="sng" dirty="0">
                <a:solidFill>
                  <a:srgbClr val="3333CC"/>
                </a:solidFill>
              </a:rPr>
              <a:t>Function</a:t>
            </a:r>
          </a:p>
        </p:txBody>
      </p:sp>
      <p:graphicFrame>
        <p:nvGraphicFramePr>
          <p:cNvPr id="164867" name="Object 2"/>
          <p:cNvGraphicFramePr>
            <a:graphicFrameLocks/>
          </p:cNvGraphicFramePr>
          <p:nvPr/>
        </p:nvGraphicFramePr>
        <p:xfrm>
          <a:off x="419100" y="1374775"/>
          <a:ext cx="4679950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85" name="Equation" r:id="rId4" imgW="1676400" imgH="800100" progId="Equation.3">
                  <p:embed/>
                </p:oleObj>
              </mc:Choice>
              <mc:Fallback>
                <p:oleObj name="Equation" r:id="rId4" imgW="1676400" imgH="800100" progId="Equation.3">
                  <p:embed/>
                  <p:pic>
                    <p:nvPicPr>
                      <p:cNvPr id="164867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1374775"/>
                        <a:ext cx="4679950" cy="166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68" name="Line 14"/>
          <p:cNvSpPr>
            <a:spLocks noChangeShapeType="1"/>
          </p:cNvSpPr>
          <p:nvPr/>
        </p:nvSpPr>
        <p:spPr bwMode="auto">
          <a:xfrm>
            <a:off x="4395788" y="5829300"/>
            <a:ext cx="161925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69" name="Line 15"/>
          <p:cNvSpPr>
            <a:spLocks noChangeShapeType="1"/>
          </p:cNvSpPr>
          <p:nvPr/>
        </p:nvSpPr>
        <p:spPr bwMode="auto">
          <a:xfrm flipH="1">
            <a:off x="4802188" y="5853113"/>
            <a:ext cx="161925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70" name="Line 16"/>
          <p:cNvSpPr>
            <a:spLocks noChangeShapeType="1"/>
          </p:cNvSpPr>
          <p:nvPr/>
        </p:nvSpPr>
        <p:spPr bwMode="auto">
          <a:xfrm>
            <a:off x="1439863" y="5268913"/>
            <a:ext cx="450850" cy="39211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71" name="Line 17"/>
          <p:cNvSpPr>
            <a:spLocks noChangeShapeType="1"/>
          </p:cNvSpPr>
          <p:nvPr/>
        </p:nvSpPr>
        <p:spPr bwMode="auto">
          <a:xfrm>
            <a:off x="1879600" y="5645150"/>
            <a:ext cx="5160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72" name="Line 18"/>
          <p:cNvSpPr>
            <a:spLocks noChangeShapeType="1"/>
          </p:cNvSpPr>
          <p:nvPr/>
        </p:nvSpPr>
        <p:spPr bwMode="auto">
          <a:xfrm flipH="1">
            <a:off x="7032625" y="5270500"/>
            <a:ext cx="450850" cy="3905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73" name="Line 19"/>
          <p:cNvSpPr>
            <a:spLocks noChangeShapeType="1"/>
          </p:cNvSpPr>
          <p:nvPr/>
        </p:nvSpPr>
        <p:spPr bwMode="auto">
          <a:xfrm>
            <a:off x="1890713" y="5821363"/>
            <a:ext cx="2493962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74" name="Line 20"/>
          <p:cNvSpPr>
            <a:spLocks noChangeShapeType="1"/>
          </p:cNvSpPr>
          <p:nvPr/>
        </p:nvSpPr>
        <p:spPr bwMode="auto">
          <a:xfrm flipH="1">
            <a:off x="1430338" y="5830888"/>
            <a:ext cx="450850" cy="39211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75" name="Line 21"/>
          <p:cNvSpPr>
            <a:spLocks noChangeShapeType="1"/>
          </p:cNvSpPr>
          <p:nvPr/>
        </p:nvSpPr>
        <p:spPr bwMode="auto">
          <a:xfrm>
            <a:off x="4535488" y="5961063"/>
            <a:ext cx="0" cy="43656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76" name="Line 22"/>
          <p:cNvSpPr>
            <a:spLocks noChangeShapeType="1"/>
          </p:cNvSpPr>
          <p:nvPr/>
        </p:nvSpPr>
        <p:spPr bwMode="auto">
          <a:xfrm>
            <a:off x="4826000" y="5970588"/>
            <a:ext cx="0" cy="4365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77" name="Line 23"/>
          <p:cNvSpPr>
            <a:spLocks noChangeShapeType="1"/>
          </p:cNvSpPr>
          <p:nvPr/>
        </p:nvSpPr>
        <p:spPr bwMode="auto">
          <a:xfrm flipV="1">
            <a:off x="4965700" y="5853113"/>
            <a:ext cx="2085975" cy="15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78" name="Line 24"/>
          <p:cNvSpPr>
            <a:spLocks noChangeShapeType="1"/>
          </p:cNvSpPr>
          <p:nvPr/>
        </p:nvSpPr>
        <p:spPr bwMode="auto">
          <a:xfrm flipH="1" flipV="1">
            <a:off x="7058025" y="5846763"/>
            <a:ext cx="450850" cy="392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79" name="Rectangle 25"/>
          <p:cNvSpPr>
            <a:spLocks noChangeArrowheads="1"/>
          </p:cNvSpPr>
          <p:nvPr/>
        </p:nvSpPr>
        <p:spPr bwMode="auto">
          <a:xfrm>
            <a:off x="990600" y="4994275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164880" name="Rectangle 26"/>
          <p:cNvSpPr>
            <a:spLocks noChangeArrowheads="1"/>
          </p:cNvSpPr>
          <p:nvPr/>
        </p:nvSpPr>
        <p:spPr bwMode="auto">
          <a:xfrm>
            <a:off x="1038225" y="6224588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164881" name="Rectangle 27"/>
          <p:cNvSpPr>
            <a:spLocks noChangeArrowheads="1"/>
          </p:cNvSpPr>
          <p:nvPr/>
        </p:nvSpPr>
        <p:spPr bwMode="auto">
          <a:xfrm>
            <a:off x="4678363" y="6434138"/>
            <a:ext cx="379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39" name="Rectangle 29"/>
              <p:cNvSpPr>
                <a:spLocks noChangeArrowheads="1"/>
              </p:cNvSpPr>
              <p:nvPr/>
            </p:nvSpPr>
            <p:spPr bwMode="auto">
              <a:xfrm>
                <a:off x="1465263" y="3608388"/>
                <a:ext cx="5240337" cy="900112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lnSpc>
                    <a:spcPct val="90000"/>
                  </a:lnSpc>
                  <a:buClr>
                    <a:srgbClr val="3333CC"/>
                  </a:buClr>
                  <a:buSzTx/>
                  <a:buFont typeface="Wingdings" charset="2"/>
                  <a:buChar char="n"/>
                </a:pPr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Optimal:	</a:t>
                </a:r>
                <a:r>
                  <a:rPr kumimoji="1" lang="en-US" altLang="en-US" sz="2400" i="1" dirty="0">
                    <a:solidFill>
                      <a:srgbClr val="0000FF"/>
                    </a:solidFill>
                    <a:latin typeface="Times New Roman" charset="0"/>
                  </a:rPr>
                  <a:t>x</a:t>
                </a:r>
                <a:r>
                  <a:rPr kumimoji="1" lang="en-US" altLang="en-US" sz="2400" i="1" baseline="-25000" dirty="0">
                    <a:solidFill>
                      <a:srgbClr val="0000FF"/>
                    </a:solidFill>
                    <a:latin typeface="Times New Roman" charset="0"/>
                  </a:rPr>
                  <a:t>1</a:t>
                </a:r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kumimoji="1" lang="mr-IN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kumimoji="1" lang="mr-IN" alt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en-US" sz="2400" i="1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en-US" sz="2400" i="1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  <m:t>1+2</m:t>
                            </m:r>
                            <m:rad>
                              <m:radPr>
                                <m:degHide m:val="on"/>
                                <m:ctrlPr>
                                  <a:rPr kumimoji="1" lang="en-US" alt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1" lang="en-US" altLang="en-US" sz="2400" i="1">
                                    <a:solidFill>
                                      <a:srgbClr val="0000FF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box>
                  </m:oMath>
                </a14:m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 = 0.26			</a:t>
                </a:r>
                <a:r>
                  <a:rPr kumimoji="1" lang="en-US" altLang="en-US" sz="2400" i="1" dirty="0">
                    <a:solidFill>
                      <a:srgbClr val="0000FF"/>
                    </a:solidFill>
                    <a:latin typeface="Times New Roman" charset="0"/>
                  </a:rPr>
                  <a:t>x</a:t>
                </a:r>
                <a:r>
                  <a:rPr kumimoji="1" lang="en-US" altLang="en-US" sz="2400" i="1" baseline="-25000" dirty="0">
                    <a:solidFill>
                      <a:srgbClr val="0000FF"/>
                    </a:solidFill>
                    <a:latin typeface="Times New Roman" charset="0"/>
                  </a:rPr>
                  <a:t>2</a:t>
                </a:r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 = </a:t>
                </a:r>
                <a:r>
                  <a:rPr kumimoji="1" lang="en-US" altLang="en-US" sz="2400" i="1" dirty="0">
                    <a:solidFill>
                      <a:srgbClr val="0000FF"/>
                    </a:solidFill>
                    <a:latin typeface="Times New Roman" charset="0"/>
                  </a:rPr>
                  <a:t>x</a:t>
                </a:r>
                <a:r>
                  <a:rPr kumimoji="1" lang="en-US" altLang="en-US" sz="2400" i="1" baseline="-25000" dirty="0">
                    <a:solidFill>
                      <a:srgbClr val="0000FF"/>
                    </a:solidFill>
                    <a:latin typeface="Times New Roman" charset="0"/>
                  </a:rPr>
                  <a:t>3</a:t>
                </a:r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     = 0.74</a:t>
                </a:r>
                <a:endParaRPr kumimoji="1" lang="en-US" altLang="en-US" sz="2400" i="1" baseline="-25000" dirty="0">
                  <a:solidFill>
                    <a:srgbClr val="0000FF"/>
                  </a:solidFill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9239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5263" y="3608388"/>
                <a:ext cx="5240337" cy="900112"/>
              </a:xfrm>
              <a:prstGeom prst="rect">
                <a:avLst/>
              </a:prstGeom>
              <a:blipFill rotWithShape="0">
                <a:blip r:embed="rId6"/>
                <a:stretch>
                  <a:fillRect l="-1155" t="-13636" b="-3896"/>
                </a:stretch>
              </a:blipFill>
              <a:ln w="381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4883" name="Object 34"/>
          <p:cNvGraphicFramePr>
            <a:graphicFrameLocks noChangeAspect="1"/>
          </p:cNvGraphicFramePr>
          <p:nvPr/>
        </p:nvGraphicFramePr>
        <p:xfrm>
          <a:off x="5580063" y="1982788"/>
          <a:ext cx="3348037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86" name="Equation" r:id="rId7" imgW="1193800" imgH="444500" progId="Equation.3">
                  <p:embed/>
                </p:oleObj>
              </mc:Choice>
              <mc:Fallback>
                <p:oleObj name="Equation" r:id="rId7" imgW="1193800" imgH="444500" progId="Equation.3">
                  <p:embed/>
                  <p:pic>
                    <p:nvPicPr>
                      <p:cNvPr id="164883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982788"/>
                        <a:ext cx="3348037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84" name="Rectangle 34"/>
          <p:cNvSpPr>
            <a:spLocks noChangeArrowheads="1"/>
          </p:cNvSpPr>
          <p:nvPr/>
        </p:nvSpPr>
        <p:spPr bwMode="auto">
          <a:xfrm>
            <a:off x="2905125" y="5927725"/>
            <a:ext cx="82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4885" name="Rectangle 35"/>
          <p:cNvSpPr>
            <a:spLocks noChangeArrowheads="1"/>
          </p:cNvSpPr>
          <p:nvPr/>
        </p:nvSpPr>
        <p:spPr bwMode="auto">
          <a:xfrm>
            <a:off x="5580063" y="5942013"/>
            <a:ext cx="879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</a:t>
            </a:r>
            <a:r>
              <a:rPr lang="en-US" altLang="en-US" sz="2400" i="1" baseline="-25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40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Summary: Allocations</a:t>
            </a:r>
          </a:p>
        </p:txBody>
      </p:sp>
      <p:graphicFrame>
        <p:nvGraphicFramePr>
          <p:cNvPr id="30" name="Content Placeholder 29"/>
          <p:cNvGraphicFramePr>
            <a:graphicFrameLocks noGrp="1"/>
          </p:cNvGraphicFramePr>
          <p:nvPr>
            <p:ph idx="1"/>
          </p:nvPr>
        </p:nvGraphicFramePr>
        <p:xfrm>
          <a:off x="533400" y="1600200"/>
          <a:ext cx="7772400" cy="2600325"/>
        </p:xfrm>
        <a:graphic>
          <a:graphicData uri="http://schemas.openxmlformats.org/drawingml/2006/table">
            <a:tbl>
              <a:tblPr/>
              <a:tblGrid>
                <a:gridCol w="316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</a:rPr>
                        <a:t>Objective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</a:rPr>
                        <a:t>Allocation (x1, x2, x3)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TCP/Reno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TCP/Vegas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Max Throughput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Max-min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Max sum log(x)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Max sum of -1/(RTT</a:t>
                      </a:r>
                      <a:r>
                        <a:rPr kumimoji="0" lang="en-US" alt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 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6954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792B2B-47A6-0148-9DEF-86740E3B803E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6955" name="Line 14"/>
          <p:cNvSpPr>
            <a:spLocks noChangeShapeType="1"/>
          </p:cNvSpPr>
          <p:nvPr/>
        </p:nvSpPr>
        <p:spPr bwMode="auto">
          <a:xfrm>
            <a:off x="4395788" y="5829300"/>
            <a:ext cx="161925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56" name="Line 15"/>
          <p:cNvSpPr>
            <a:spLocks noChangeShapeType="1"/>
          </p:cNvSpPr>
          <p:nvPr/>
        </p:nvSpPr>
        <p:spPr bwMode="auto">
          <a:xfrm flipH="1">
            <a:off x="4802188" y="5853113"/>
            <a:ext cx="161925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57" name="Line 16"/>
          <p:cNvSpPr>
            <a:spLocks noChangeShapeType="1"/>
          </p:cNvSpPr>
          <p:nvPr/>
        </p:nvSpPr>
        <p:spPr bwMode="auto">
          <a:xfrm>
            <a:off x="1439863" y="5268913"/>
            <a:ext cx="450850" cy="39211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58" name="Line 17"/>
          <p:cNvSpPr>
            <a:spLocks noChangeShapeType="1"/>
          </p:cNvSpPr>
          <p:nvPr/>
        </p:nvSpPr>
        <p:spPr bwMode="auto">
          <a:xfrm>
            <a:off x="1879600" y="5645150"/>
            <a:ext cx="5160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59" name="Line 18"/>
          <p:cNvSpPr>
            <a:spLocks noChangeShapeType="1"/>
          </p:cNvSpPr>
          <p:nvPr/>
        </p:nvSpPr>
        <p:spPr bwMode="auto">
          <a:xfrm flipH="1">
            <a:off x="7032625" y="5270500"/>
            <a:ext cx="450850" cy="3905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60" name="Line 19"/>
          <p:cNvSpPr>
            <a:spLocks noChangeShapeType="1"/>
          </p:cNvSpPr>
          <p:nvPr/>
        </p:nvSpPr>
        <p:spPr bwMode="auto">
          <a:xfrm>
            <a:off x="1890713" y="5821363"/>
            <a:ext cx="2493962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61" name="Line 20"/>
          <p:cNvSpPr>
            <a:spLocks noChangeShapeType="1"/>
          </p:cNvSpPr>
          <p:nvPr/>
        </p:nvSpPr>
        <p:spPr bwMode="auto">
          <a:xfrm flipH="1">
            <a:off x="1430338" y="5830888"/>
            <a:ext cx="450850" cy="39211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62" name="Line 21"/>
          <p:cNvSpPr>
            <a:spLocks noChangeShapeType="1"/>
          </p:cNvSpPr>
          <p:nvPr/>
        </p:nvSpPr>
        <p:spPr bwMode="auto">
          <a:xfrm>
            <a:off x="4535488" y="5961063"/>
            <a:ext cx="0" cy="43656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63" name="Line 22"/>
          <p:cNvSpPr>
            <a:spLocks noChangeShapeType="1"/>
          </p:cNvSpPr>
          <p:nvPr/>
        </p:nvSpPr>
        <p:spPr bwMode="auto">
          <a:xfrm>
            <a:off x="4826000" y="5970588"/>
            <a:ext cx="0" cy="4365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64" name="Line 23"/>
          <p:cNvSpPr>
            <a:spLocks noChangeShapeType="1"/>
          </p:cNvSpPr>
          <p:nvPr/>
        </p:nvSpPr>
        <p:spPr bwMode="auto">
          <a:xfrm flipV="1">
            <a:off x="4965700" y="5853113"/>
            <a:ext cx="2085975" cy="15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65" name="Line 24"/>
          <p:cNvSpPr>
            <a:spLocks noChangeShapeType="1"/>
          </p:cNvSpPr>
          <p:nvPr/>
        </p:nvSpPr>
        <p:spPr bwMode="auto">
          <a:xfrm flipH="1" flipV="1">
            <a:off x="7058025" y="5846763"/>
            <a:ext cx="450850" cy="392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66" name="Rectangle 25"/>
          <p:cNvSpPr>
            <a:spLocks noChangeArrowheads="1"/>
          </p:cNvSpPr>
          <p:nvPr/>
        </p:nvSpPr>
        <p:spPr bwMode="auto">
          <a:xfrm>
            <a:off x="990600" y="4994275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166967" name="Rectangle 26"/>
          <p:cNvSpPr>
            <a:spLocks noChangeArrowheads="1"/>
          </p:cNvSpPr>
          <p:nvPr/>
        </p:nvSpPr>
        <p:spPr bwMode="auto">
          <a:xfrm>
            <a:off x="1038225" y="6224588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166968" name="Rectangle 27"/>
          <p:cNvSpPr>
            <a:spLocks noChangeArrowheads="1"/>
          </p:cNvSpPr>
          <p:nvPr/>
        </p:nvSpPr>
        <p:spPr bwMode="auto">
          <a:xfrm>
            <a:off x="4678363" y="6434138"/>
            <a:ext cx="379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166969" name="Rectangle 30"/>
          <p:cNvSpPr>
            <a:spLocks noChangeArrowheads="1"/>
          </p:cNvSpPr>
          <p:nvPr/>
        </p:nvSpPr>
        <p:spPr bwMode="auto">
          <a:xfrm>
            <a:off x="2905125" y="5927725"/>
            <a:ext cx="82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6970" name="Rectangle 31"/>
          <p:cNvSpPr>
            <a:spLocks noChangeArrowheads="1"/>
          </p:cNvSpPr>
          <p:nvPr/>
        </p:nvSpPr>
        <p:spPr bwMode="auto">
          <a:xfrm>
            <a:off x="5580063" y="5942013"/>
            <a:ext cx="879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</a:t>
            </a:r>
            <a:r>
              <a:rPr lang="en-US" altLang="en-US" sz="2400" i="1" baseline="-25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7433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Questions</a:t>
            </a:r>
          </a:p>
        </p:txBody>
      </p:sp>
      <p:sp>
        <p:nvSpPr>
          <p:cNvPr id="168962" name="Content Placeholder 2"/>
          <p:cNvSpPr>
            <a:spLocks noGrp="1"/>
          </p:cNvSpPr>
          <p:nvPr>
            <p:ph idx="1"/>
          </p:nvPr>
        </p:nvSpPr>
        <p:spPr>
          <a:xfrm>
            <a:off x="533399" y="1395413"/>
            <a:ext cx="8437563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>
                <a:solidFill>
                  <a:schemeClr val="accent6"/>
                </a:solidFill>
              </a:rPr>
              <a:t>Forward engineering: </a:t>
            </a:r>
            <a:r>
              <a:rPr lang="en-US" altLang="en-US" dirty="0"/>
              <a:t>systematically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design objective function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design distributed </a:t>
            </a:r>
            <a:r>
              <a:rPr lang="en-US" altLang="en-US" dirty="0" err="1"/>
              <a:t>alg</a:t>
            </a:r>
            <a:r>
              <a:rPr lang="en-US" altLang="en-US" dirty="0"/>
              <a:t> to achieve objective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solidFill>
                  <a:schemeClr val="accent6"/>
                </a:solidFill>
              </a:rPr>
              <a:t>Science/reverse engineering:</a:t>
            </a:r>
            <a:r>
              <a:rPr lang="en-US" altLang="en-US" dirty="0"/>
              <a:t> what do TCP/Reno, TCP/Vegas achieve?</a:t>
            </a:r>
          </a:p>
        </p:txBody>
      </p:sp>
      <p:sp>
        <p:nvSpPr>
          <p:cNvPr id="1689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87021F-AB1B-8843-BDD9-B339291137AE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5" name="Content Placeholder 29"/>
          <p:cNvGraphicFramePr>
            <a:graphicFrameLocks noGrp="1"/>
          </p:cNvGraphicFramePr>
          <p:nvPr/>
        </p:nvGraphicFramePr>
        <p:xfrm>
          <a:off x="801688" y="3898900"/>
          <a:ext cx="7772400" cy="2600325"/>
        </p:xfrm>
        <a:graphic>
          <a:graphicData uri="http://schemas.openxmlformats.org/drawingml/2006/table">
            <a:tbl>
              <a:tblPr/>
              <a:tblGrid>
                <a:gridCol w="316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</a:rPr>
                        <a:t>Objective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</a:rPr>
                        <a:t>Allocation (x1, x2, x3)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TCP/Reno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TCP/Vegas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Max throughput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Max-min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Max sum log(x)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Max sum of -1/(RTT</a:t>
                      </a:r>
                      <a:r>
                        <a:rPr kumimoji="0" lang="en-US" alt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 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9004" name="Object 2"/>
          <p:cNvGraphicFramePr>
            <a:graphicFrameLocks noChangeAspect="1"/>
          </p:cNvGraphicFramePr>
          <p:nvPr/>
        </p:nvGraphicFramePr>
        <p:xfrm>
          <a:off x="4514850" y="79375"/>
          <a:ext cx="4456113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09" name="Equation" r:id="rId4" imgW="2362200" imgH="863600" progId="Equation.3">
                  <p:embed/>
                </p:oleObj>
              </mc:Choice>
              <mc:Fallback>
                <p:oleObj name="Equation" r:id="rId4" imgW="2362200" imgH="863600" progId="Equation.3">
                  <p:embed/>
                  <p:pic>
                    <p:nvPicPr>
                      <p:cNvPr id="16900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79375"/>
                        <a:ext cx="4456113" cy="1244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3561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6259-C8B1-C846-B51D-230D6D3B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3333CC"/>
                </a:solidFill>
                <a:ea typeface="宋体" charset="-122"/>
              </a:rPr>
              <a:t>Obtain d(t) Approach 1: End Hosts </a:t>
            </a:r>
            <a:br>
              <a:rPr lang="en-US" altLang="zh-CN" sz="3600" dirty="0">
                <a:solidFill>
                  <a:srgbClr val="3333CC"/>
                </a:solidFill>
                <a:ea typeface="宋体" charset="-122"/>
              </a:rPr>
            </a:br>
            <a:r>
              <a:rPr lang="en-US" altLang="zh-CN" sz="3600" dirty="0">
                <a:solidFill>
                  <a:srgbClr val="3333CC"/>
                </a:solidFill>
                <a:ea typeface="宋体" charset="-122"/>
              </a:rPr>
              <a:t>Consider Loss as Congestion</a:t>
            </a:r>
            <a:endParaRPr lang="en-US" sz="3600" dirty="0"/>
          </a:p>
        </p:txBody>
      </p:sp>
      <p:sp>
        <p:nvSpPr>
          <p:cNvPr id="162819" name="Rectangle 6"/>
          <p:cNvSpPr>
            <a:spLocks noChangeArrowheads="1"/>
          </p:cNvSpPr>
          <p:nvPr/>
        </p:nvSpPr>
        <p:spPr bwMode="auto">
          <a:xfrm>
            <a:off x="4115012" y="3512306"/>
            <a:ext cx="628359" cy="45698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18">
              <a:spcBef>
                <a:spcPct val="0"/>
              </a:spcBef>
              <a:buClrTx/>
              <a:buSzTx/>
              <a:buNone/>
              <a:defRPr/>
            </a:pPr>
            <a:endParaRPr lang="x-none" altLang="x-none" sz="1799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0" name="Line 7"/>
          <p:cNvSpPr>
            <a:spLocks noChangeShapeType="1"/>
          </p:cNvSpPr>
          <p:nvPr/>
        </p:nvSpPr>
        <p:spPr bwMode="auto">
          <a:xfrm>
            <a:off x="1487327" y="3969294"/>
            <a:ext cx="59979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4518">
              <a:defRPr/>
            </a:pPr>
            <a:endParaRPr lang="en-US" sz="375">
              <a:solidFill>
                <a:srgbClr val="000000"/>
              </a:solidFill>
            </a:endParaRPr>
          </a:p>
        </p:txBody>
      </p:sp>
      <p:sp>
        <p:nvSpPr>
          <p:cNvPr id="162821" name="Rectangle 8"/>
          <p:cNvSpPr>
            <a:spLocks noChangeArrowheads="1"/>
          </p:cNvSpPr>
          <p:nvPr/>
        </p:nvSpPr>
        <p:spPr bwMode="auto">
          <a:xfrm>
            <a:off x="1715821" y="3512306"/>
            <a:ext cx="628359" cy="45698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18">
              <a:spcBef>
                <a:spcPct val="0"/>
              </a:spcBef>
              <a:buClrTx/>
              <a:buSzTx/>
              <a:buNone/>
              <a:defRPr/>
            </a:pPr>
            <a:endParaRPr lang="x-none" altLang="x-none" sz="1799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2" name="Rectangle 9"/>
          <p:cNvSpPr>
            <a:spLocks noChangeArrowheads="1"/>
          </p:cNvSpPr>
          <p:nvPr/>
        </p:nvSpPr>
        <p:spPr bwMode="auto">
          <a:xfrm>
            <a:off x="3315282" y="3512306"/>
            <a:ext cx="628359" cy="45698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18">
              <a:spcBef>
                <a:spcPct val="0"/>
              </a:spcBef>
              <a:buClrTx/>
              <a:buSzTx/>
              <a:buNone/>
              <a:defRPr/>
            </a:pPr>
            <a:endParaRPr lang="x-none" altLang="x-none" sz="1799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3" name="Rectangle 10"/>
          <p:cNvSpPr>
            <a:spLocks noChangeArrowheads="1"/>
          </p:cNvSpPr>
          <p:nvPr/>
        </p:nvSpPr>
        <p:spPr bwMode="auto">
          <a:xfrm>
            <a:off x="2515552" y="3512306"/>
            <a:ext cx="628359" cy="45698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18">
              <a:spcBef>
                <a:spcPct val="0"/>
              </a:spcBef>
              <a:buClrTx/>
              <a:buSzTx/>
              <a:buNone/>
              <a:defRPr/>
            </a:pPr>
            <a:endParaRPr lang="x-none" altLang="x-none" sz="1799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4" name="Rectangle 11"/>
          <p:cNvSpPr>
            <a:spLocks noChangeArrowheads="1"/>
          </p:cNvSpPr>
          <p:nvPr/>
        </p:nvSpPr>
        <p:spPr bwMode="auto">
          <a:xfrm>
            <a:off x="4914742" y="3512306"/>
            <a:ext cx="628359" cy="45698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18">
              <a:spcBef>
                <a:spcPct val="0"/>
              </a:spcBef>
              <a:buClrTx/>
              <a:buSzTx/>
              <a:buNone/>
              <a:defRPr/>
            </a:pPr>
            <a:endParaRPr lang="x-none" altLang="x-none" sz="1799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5" name="Rectangle 12"/>
          <p:cNvSpPr>
            <a:spLocks noChangeArrowheads="1"/>
          </p:cNvSpPr>
          <p:nvPr/>
        </p:nvSpPr>
        <p:spPr bwMode="auto">
          <a:xfrm>
            <a:off x="5714472" y="3512306"/>
            <a:ext cx="628359" cy="45698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18">
              <a:spcBef>
                <a:spcPct val="0"/>
              </a:spcBef>
              <a:buClrTx/>
              <a:buSzTx/>
              <a:buNone/>
              <a:defRPr/>
            </a:pPr>
            <a:endParaRPr lang="x-none" altLang="x-none" sz="1799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6" name="Text Box 13"/>
          <p:cNvSpPr txBox="1">
            <a:spLocks noChangeArrowheads="1"/>
          </p:cNvSpPr>
          <p:nvPr/>
        </p:nvSpPr>
        <p:spPr bwMode="auto">
          <a:xfrm>
            <a:off x="1886002" y="3555149"/>
            <a:ext cx="332142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zh-CN" sz="2099">
                <a:solidFill>
                  <a:srgbClr val="000000"/>
                </a:solidFill>
                <a:latin typeface="Tahoma" charset="0"/>
                <a:ea typeface="宋体" charset="-122"/>
              </a:rPr>
              <a:t>1</a:t>
            </a:r>
            <a:endParaRPr lang="en-US" altLang="x-none" sz="1799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27" name="Text Box 14"/>
          <p:cNvSpPr txBox="1">
            <a:spLocks noChangeArrowheads="1"/>
          </p:cNvSpPr>
          <p:nvPr/>
        </p:nvSpPr>
        <p:spPr bwMode="auto">
          <a:xfrm>
            <a:off x="2685733" y="3569430"/>
            <a:ext cx="332142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zh-CN" sz="2099">
                <a:solidFill>
                  <a:srgbClr val="000000"/>
                </a:solidFill>
                <a:latin typeface="Tahoma" charset="0"/>
                <a:ea typeface="宋体" charset="-122"/>
              </a:rPr>
              <a:t>2</a:t>
            </a:r>
            <a:endParaRPr lang="en-US" altLang="x-none" sz="1799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28" name="Text Box 15"/>
          <p:cNvSpPr txBox="1">
            <a:spLocks noChangeArrowheads="1"/>
          </p:cNvSpPr>
          <p:nvPr/>
        </p:nvSpPr>
        <p:spPr bwMode="auto">
          <a:xfrm>
            <a:off x="3485463" y="3569430"/>
            <a:ext cx="332142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zh-CN" sz="2099">
                <a:solidFill>
                  <a:srgbClr val="000000"/>
                </a:solidFill>
                <a:latin typeface="Tahoma" charset="0"/>
                <a:ea typeface="宋体" charset="-122"/>
              </a:rPr>
              <a:t>3</a:t>
            </a:r>
            <a:endParaRPr lang="en-US" altLang="x-none" sz="1799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29" name="Text Box 16"/>
          <p:cNvSpPr txBox="1">
            <a:spLocks noChangeArrowheads="1"/>
          </p:cNvSpPr>
          <p:nvPr/>
        </p:nvSpPr>
        <p:spPr bwMode="auto">
          <a:xfrm>
            <a:off x="4285193" y="3569430"/>
            <a:ext cx="332142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zh-CN" sz="2099">
                <a:solidFill>
                  <a:srgbClr val="FF0000"/>
                </a:solidFill>
                <a:latin typeface="Tahoma" charset="0"/>
                <a:ea typeface="宋体" charset="-122"/>
              </a:rPr>
              <a:t>4</a:t>
            </a:r>
            <a:endParaRPr lang="en-US" altLang="x-none" sz="1799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30" name="Text Box 17"/>
          <p:cNvSpPr txBox="1">
            <a:spLocks noChangeArrowheads="1"/>
          </p:cNvSpPr>
          <p:nvPr/>
        </p:nvSpPr>
        <p:spPr bwMode="auto">
          <a:xfrm>
            <a:off x="5084923" y="3569430"/>
            <a:ext cx="332142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zh-CN" sz="2099">
                <a:solidFill>
                  <a:srgbClr val="000000"/>
                </a:solidFill>
                <a:latin typeface="Tahoma" charset="0"/>
                <a:ea typeface="宋体" charset="-122"/>
              </a:rPr>
              <a:t>5</a:t>
            </a:r>
            <a:endParaRPr lang="en-US" altLang="x-none" sz="1799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31" name="Text Box 18"/>
          <p:cNvSpPr txBox="1">
            <a:spLocks noChangeArrowheads="1"/>
          </p:cNvSpPr>
          <p:nvPr/>
        </p:nvSpPr>
        <p:spPr bwMode="auto">
          <a:xfrm>
            <a:off x="5884654" y="3569430"/>
            <a:ext cx="332142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zh-CN" sz="2099">
                <a:solidFill>
                  <a:srgbClr val="000000"/>
                </a:solidFill>
                <a:latin typeface="Tahoma" charset="0"/>
                <a:ea typeface="宋体" charset="-122"/>
              </a:rPr>
              <a:t>6</a:t>
            </a:r>
            <a:endParaRPr lang="en-US" altLang="x-none" sz="1799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32" name="Line 19"/>
          <p:cNvSpPr>
            <a:spLocks noChangeShapeType="1"/>
          </p:cNvSpPr>
          <p:nvPr/>
        </p:nvSpPr>
        <p:spPr bwMode="auto">
          <a:xfrm flipV="1">
            <a:off x="1487327" y="4997518"/>
            <a:ext cx="59979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4518">
              <a:defRPr/>
            </a:pPr>
            <a:endParaRPr lang="en-US" sz="375">
              <a:solidFill>
                <a:srgbClr val="000000"/>
              </a:solidFill>
            </a:endParaRPr>
          </a:p>
        </p:txBody>
      </p:sp>
      <p:sp>
        <p:nvSpPr>
          <p:cNvPr id="162833" name="Text Box 27"/>
          <p:cNvSpPr txBox="1">
            <a:spLocks noChangeArrowheads="1"/>
          </p:cNvSpPr>
          <p:nvPr/>
        </p:nvSpPr>
        <p:spPr bwMode="auto">
          <a:xfrm>
            <a:off x="1361179" y="3169564"/>
            <a:ext cx="948337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x-none" sz="1799">
                <a:solidFill>
                  <a:srgbClr val="000000"/>
                </a:solidFill>
                <a:latin typeface="Tahoma" charset="0"/>
              </a:rPr>
              <a:t>Packets</a:t>
            </a:r>
          </a:p>
        </p:txBody>
      </p:sp>
      <p:sp>
        <p:nvSpPr>
          <p:cNvPr id="162834" name="Text Box 28"/>
          <p:cNvSpPr txBox="1">
            <a:spLocks noChangeArrowheads="1"/>
          </p:cNvSpPr>
          <p:nvPr/>
        </p:nvSpPr>
        <p:spPr bwMode="auto">
          <a:xfrm>
            <a:off x="1715822" y="4197789"/>
            <a:ext cx="3717684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x-none" sz="1799">
                <a:solidFill>
                  <a:srgbClr val="000000"/>
                </a:solidFill>
                <a:latin typeface="Tahoma" charset="0"/>
              </a:rPr>
              <a:t>Acknowledgements (waiting seq#)</a:t>
            </a:r>
          </a:p>
        </p:txBody>
      </p:sp>
      <p:sp>
        <p:nvSpPr>
          <p:cNvPr id="162835" name="Rectangle 34"/>
          <p:cNvSpPr>
            <a:spLocks noChangeArrowheads="1"/>
          </p:cNvSpPr>
          <p:nvPr/>
        </p:nvSpPr>
        <p:spPr bwMode="auto">
          <a:xfrm>
            <a:off x="6514203" y="3509926"/>
            <a:ext cx="628359" cy="45698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18">
              <a:spcBef>
                <a:spcPct val="0"/>
              </a:spcBef>
              <a:buClrTx/>
              <a:buSzTx/>
              <a:buNone/>
              <a:defRPr/>
            </a:pPr>
            <a:endParaRPr lang="x-none" altLang="x-none" sz="1799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36" name="Text Box 35"/>
          <p:cNvSpPr txBox="1">
            <a:spLocks noChangeArrowheads="1"/>
          </p:cNvSpPr>
          <p:nvPr/>
        </p:nvSpPr>
        <p:spPr bwMode="auto">
          <a:xfrm>
            <a:off x="6685573" y="3567049"/>
            <a:ext cx="332142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zh-CN" sz="2099">
                <a:solidFill>
                  <a:srgbClr val="000000"/>
                </a:solidFill>
                <a:latin typeface="Tahoma" charset="0"/>
                <a:ea typeface="宋体" charset="-122"/>
              </a:rPr>
              <a:t>7</a:t>
            </a:r>
            <a:endParaRPr lang="en-US" altLang="x-none" sz="1799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B5E54F-69A5-DC4A-B9EB-018B2D9AD9D6}"/>
              </a:ext>
            </a:extLst>
          </p:cNvPr>
          <p:cNvGrpSpPr/>
          <p:nvPr/>
        </p:nvGrpSpPr>
        <p:grpSpPr>
          <a:xfrm>
            <a:off x="2344180" y="4540534"/>
            <a:ext cx="332142" cy="472494"/>
            <a:chOff x="1602422" y="4920134"/>
            <a:chExt cx="443676" cy="631158"/>
          </a:xfrm>
        </p:grpSpPr>
        <p:sp>
          <p:nvSpPr>
            <p:cNvPr id="162840" name="Rectangle 20"/>
            <p:cNvSpPr>
              <a:spLocks noChangeArrowheads="1"/>
            </p:cNvSpPr>
            <p:nvPr/>
          </p:nvSpPr>
          <p:spPr bwMode="auto">
            <a:xfrm>
              <a:off x="1604012" y="4920134"/>
              <a:ext cx="379939" cy="61044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4518">
                <a:spcBef>
                  <a:spcPct val="0"/>
                </a:spcBef>
                <a:buClrTx/>
                <a:buSzTx/>
                <a:buNone/>
                <a:defRPr/>
              </a:pPr>
              <a:endParaRPr lang="x-none" altLang="x-none" sz="1799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62842" name="Text Box 22"/>
            <p:cNvSpPr txBox="1">
              <a:spLocks noChangeArrowheads="1"/>
            </p:cNvSpPr>
            <p:nvPr/>
          </p:nvSpPr>
          <p:spPr bwMode="auto">
            <a:xfrm>
              <a:off x="1602422" y="4996440"/>
              <a:ext cx="443676" cy="554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4518">
                <a:buClrTx/>
                <a:buSzTx/>
                <a:buNone/>
                <a:defRPr/>
              </a:pPr>
              <a:r>
                <a:rPr lang="en-US" altLang="x-none" sz="2099">
                  <a:solidFill>
                    <a:srgbClr val="000000"/>
                  </a:solidFill>
                  <a:latin typeface="Tahoma" charset="0"/>
                </a:rPr>
                <a:t>2</a:t>
              </a:r>
              <a:endParaRPr lang="en-US" altLang="x-none" sz="1799">
                <a:solidFill>
                  <a:srgbClr val="000000"/>
                </a:solidFill>
                <a:latin typeface="Tahoma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AF29672-32CD-344A-AC24-945905187A72}"/>
              </a:ext>
            </a:extLst>
          </p:cNvPr>
          <p:cNvGrpSpPr/>
          <p:nvPr/>
        </p:nvGrpSpPr>
        <p:grpSpPr>
          <a:xfrm>
            <a:off x="3143910" y="4540534"/>
            <a:ext cx="332142" cy="472494"/>
            <a:chOff x="2670704" y="4920134"/>
            <a:chExt cx="443676" cy="631158"/>
          </a:xfrm>
        </p:grpSpPr>
        <p:sp>
          <p:nvSpPr>
            <p:cNvPr id="162841" name="Rectangle 21"/>
            <p:cNvSpPr>
              <a:spLocks noChangeArrowheads="1"/>
            </p:cNvSpPr>
            <p:nvPr/>
          </p:nvSpPr>
          <p:spPr bwMode="auto">
            <a:xfrm>
              <a:off x="2672294" y="4920134"/>
              <a:ext cx="379939" cy="61044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4518">
                <a:spcBef>
                  <a:spcPct val="0"/>
                </a:spcBef>
                <a:buClrTx/>
                <a:buSzTx/>
                <a:buNone/>
                <a:defRPr/>
              </a:pPr>
              <a:endParaRPr lang="x-none" altLang="x-none" sz="1799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62843" name="Text Box 23"/>
            <p:cNvSpPr txBox="1">
              <a:spLocks noChangeArrowheads="1"/>
            </p:cNvSpPr>
            <p:nvPr/>
          </p:nvSpPr>
          <p:spPr bwMode="auto">
            <a:xfrm>
              <a:off x="2670704" y="4996440"/>
              <a:ext cx="443676" cy="554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4518">
                <a:buClrTx/>
                <a:buSzTx/>
                <a:buNone/>
                <a:defRPr/>
              </a:pPr>
              <a:r>
                <a:rPr lang="en-US" altLang="x-none" sz="2099">
                  <a:solidFill>
                    <a:srgbClr val="000000"/>
                  </a:solidFill>
                  <a:latin typeface="Tahoma" charset="0"/>
                </a:rPr>
                <a:t>3</a:t>
              </a:r>
              <a:endParaRPr lang="en-US" altLang="x-none" sz="1799">
                <a:solidFill>
                  <a:srgbClr val="000000"/>
                </a:solidFill>
                <a:latin typeface="Tahoma" charset="0"/>
              </a:endParaRPr>
            </a:p>
          </p:txBody>
        </p:sp>
      </p:grpSp>
      <p:grpSp>
        <p:nvGrpSpPr>
          <p:cNvPr id="162844" name="Group 24"/>
          <p:cNvGrpSpPr>
            <a:grpSpLocks/>
          </p:cNvGrpSpPr>
          <p:nvPr/>
        </p:nvGrpSpPr>
        <p:grpSpPr bwMode="auto">
          <a:xfrm>
            <a:off x="3943641" y="4540530"/>
            <a:ext cx="332031" cy="472460"/>
            <a:chOff x="2352" y="3408"/>
            <a:chExt cx="279" cy="397"/>
          </a:xfrm>
        </p:grpSpPr>
        <p:sp>
          <p:nvSpPr>
            <p:cNvPr id="162853" name="Rectangle 25"/>
            <p:cNvSpPr>
              <a:spLocks noChangeArrowheads="1"/>
            </p:cNvSpPr>
            <p:nvPr/>
          </p:nvSpPr>
          <p:spPr bwMode="auto">
            <a:xfrm>
              <a:off x="2353" y="3408"/>
              <a:ext cx="239" cy="3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4518">
                <a:spcBef>
                  <a:spcPct val="0"/>
                </a:spcBef>
                <a:buClrTx/>
                <a:buSzTx/>
                <a:buNone/>
                <a:defRPr/>
              </a:pPr>
              <a:endParaRPr lang="x-none" altLang="x-none" sz="1799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62854" name="Text Box 26"/>
            <p:cNvSpPr txBox="1">
              <a:spLocks noChangeArrowheads="1"/>
            </p:cNvSpPr>
            <p:nvPr/>
          </p:nvSpPr>
          <p:spPr bwMode="auto">
            <a:xfrm>
              <a:off x="2352" y="3456"/>
              <a:ext cx="27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4518">
                <a:buClrTx/>
                <a:buSzTx/>
                <a:buNone/>
                <a:defRPr/>
              </a:pPr>
              <a:r>
                <a:rPr lang="en-US" altLang="x-none" sz="2099" dirty="0">
                  <a:solidFill>
                    <a:srgbClr val="000000"/>
                  </a:solidFill>
                  <a:latin typeface="Tahoma" charset="0"/>
                </a:rPr>
                <a:t>4</a:t>
              </a:r>
              <a:endParaRPr lang="en-US" altLang="x-none" sz="1799" dirty="0">
                <a:solidFill>
                  <a:srgbClr val="000000"/>
                </a:solidFill>
                <a:latin typeface="Tahoma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A637F4A-5825-6B46-BE4B-313928993195}"/>
              </a:ext>
            </a:extLst>
          </p:cNvPr>
          <p:cNvGrpSpPr/>
          <p:nvPr/>
        </p:nvGrpSpPr>
        <p:grpSpPr>
          <a:xfrm>
            <a:off x="5543099" y="4540534"/>
            <a:ext cx="332142" cy="472494"/>
            <a:chOff x="5875549" y="4920134"/>
            <a:chExt cx="443676" cy="631158"/>
          </a:xfrm>
        </p:grpSpPr>
        <p:sp>
          <p:nvSpPr>
            <p:cNvPr id="162845" name="Rectangle 29"/>
            <p:cNvSpPr>
              <a:spLocks noChangeArrowheads="1"/>
            </p:cNvSpPr>
            <p:nvPr/>
          </p:nvSpPr>
          <p:spPr bwMode="auto">
            <a:xfrm>
              <a:off x="5877139" y="4920134"/>
              <a:ext cx="379939" cy="610447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4518">
                <a:spcBef>
                  <a:spcPct val="0"/>
                </a:spcBef>
                <a:buClrTx/>
                <a:buSzTx/>
                <a:buNone/>
                <a:defRPr/>
              </a:pPr>
              <a:endParaRPr lang="x-none" altLang="x-none" sz="1799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62846" name="Text Box 30"/>
            <p:cNvSpPr txBox="1">
              <a:spLocks noChangeArrowheads="1"/>
            </p:cNvSpPr>
            <p:nvPr/>
          </p:nvSpPr>
          <p:spPr bwMode="auto">
            <a:xfrm>
              <a:off x="5875549" y="4996440"/>
              <a:ext cx="443676" cy="5548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4518">
                <a:buClrTx/>
                <a:buSzTx/>
                <a:buNone/>
                <a:defRPr/>
              </a:pPr>
              <a:r>
                <a:rPr lang="en-US" altLang="x-none" sz="2099">
                  <a:solidFill>
                    <a:srgbClr val="000000"/>
                  </a:solidFill>
                  <a:latin typeface="Tahoma" charset="0"/>
                </a:rPr>
                <a:t>4</a:t>
              </a:r>
              <a:endParaRPr lang="en-US" altLang="x-none" sz="1799">
                <a:solidFill>
                  <a:srgbClr val="000000"/>
                </a:solidFill>
                <a:latin typeface="Tahoma" charset="0"/>
              </a:endParaRPr>
            </a:p>
          </p:txBody>
        </p:sp>
      </p:grpSp>
      <p:grpSp>
        <p:nvGrpSpPr>
          <p:cNvPr id="162847" name="Group 31"/>
          <p:cNvGrpSpPr>
            <a:grpSpLocks/>
          </p:cNvGrpSpPr>
          <p:nvPr/>
        </p:nvGrpSpPr>
        <p:grpSpPr bwMode="auto">
          <a:xfrm>
            <a:off x="6342829" y="4540530"/>
            <a:ext cx="332031" cy="472460"/>
            <a:chOff x="2352" y="3408"/>
            <a:chExt cx="279" cy="397"/>
          </a:xfrm>
        </p:grpSpPr>
        <p:sp>
          <p:nvSpPr>
            <p:cNvPr id="162851" name="Rectangle 32"/>
            <p:cNvSpPr>
              <a:spLocks noChangeArrowheads="1"/>
            </p:cNvSpPr>
            <p:nvPr/>
          </p:nvSpPr>
          <p:spPr bwMode="auto">
            <a:xfrm>
              <a:off x="2353" y="3408"/>
              <a:ext cx="239" cy="38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4518">
                <a:spcBef>
                  <a:spcPct val="0"/>
                </a:spcBef>
                <a:buClrTx/>
                <a:buSzTx/>
                <a:buNone/>
                <a:defRPr/>
              </a:pPr>
              <a:endParaRPr lang="x-none" altLang="x-none" sz="1799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62852" name="Text Box 33"/>
            <p:cNvSpPr txBox="1">
              <a:spLocks noChangeArrowheads="1"/>
            </p:cNvSpPr>
            <p:nvPr/>
          </p:nvSpPr>
          <p:spPr bwMode="auto">
            <a:xfrm>
              <a:off x="2352" y="3456"/>
              <a:ext cx="279" cy="34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4518">
                <a:buClrTx/>
                <a:buSzTx/>
                <a:buNone/>
                <a:defRPr/>
              </a:pPr>
              <a:r>
                <a:rPr lang="en-US" altLang="x-none" sz="2099">
                  <a:solidFill>
                    <a:srgbClr val="000000"/>
                  </a:solidFill>
                  <a:latin typeface="Tahoma" charset="0"/>
                </a:rPr>
                <a:t>4</a:t>
              </a:r>
              <a:endParaRPr lang="en-US" altLang="x-none" sz="1799">
                <a:solidFill>
                  <a:srgbClr val="000000"/>
                </a:solidFill>
                <a:latin typeface="Tahoma" charset="0"/>
              </a:endParaRPr>
            </a:p>
          </p:txBody>
        </p:sp>
      </p:grpSp>
      <p:grpSp>
        <p:nvGrpSpPr>
          <p:cNvPr id="162848" name="Group 36"/>
          <p:cNvGrpSpPr>
            <a:grpSpLocks/>
          </p:cNvGrpSpPr>
          <p:nvPr/>
        </p:nvGrpSpPr>
        <p:grpSpPr bwMode="auto">
          <a:xfrm>
            <a:off x="7142559" y="4538151"/>
            <a:ext cx="332031" cy="472460"/>
            <a:chOff x="2352" y="3408"/>
            <a:chExt cx="279" cy="397"/>
          </a:xfrm>
        </p:grpSpPr>
        <p:sp>
          <p:nvSpPr>
            <p:cNvPr id="162849" name="Rectangle 37"/>
            <p:cNvSpPr>
              <a:spLocks noChangeArrowheads="1"/>
            </p:cNvSpPr>
            <p:nvPr/>
          </p:nvSpPr>
          <p:spPr bwMode="auto">
            <a:xfrm>
              <a:off x="2353" y="3408"/>
              <a:ext cx="239" cy="38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4518">
                <a:spcBef>
                  <a:spcPct val="0"/>
                </a:spcBef>
                <a:buClrTx/>
                <a:buSzTx/>
                <a:buNone/>
                <a:defRPr/>
              </a:pPr>
              <a:endParaRPr lang="x-none" altLang="x-none" sz="1799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62850" name="Text Box 38"/>
            <p:cNvSpPr txBox="1">
              <a:spLocks noChangeArrowheads="1"/>
            </p:cNvSpPr>
            <p:nvPr/>
          </p:nvSpPr>
          <p:spPr bwMode="auto">
            <a:xfrm>
              <a:off x="2352" y="3456"/>
              <a:ext cx="279" cy="34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4518">
                <a:buClrTx/>
                <a:buSzTx/>
                <a:buNone/>
                <a:defRPr/>
              </a:pPr>
              <a:r>
                <a:rPr lang="en-US" altLang="x-none" sz="2099">
                  <a:solidFill>
                    <a:srgbClr val="000000"/>
                  </a:solidFill>
                  <a:latin typeface="Tahoma" charset="0"/>
                </a:rPr>
                <a:t>4</a:t>
              </a:r>
              <a:endParaRPr lang="en-US" altLang="x-none" sz="1799">
                <a:solidFill>
                  <a:srgbClr val="000000"/>
                </a:solidFill>
                <a:latin typeface="Tahoma" charset="0"/>
              </a:endParaRPr>
            </a:p>
          </p:txBody>
        </p:sp>
      </p:grpSp>
      <p:sp>
        <p:nvSpPr>
          <p:cNvPr id="162838" name="Line 39"/>
          <p:cNvSpPr>
            <a:spLocks noChangeShapeType="1"/>
          </p:cNvSpPr>
          <p:nvPr/>
        </p:nvSpPr>
        <p:spPr bwMode="auto">
          <a:xfrm flipV="1">
            <a:off x="4115012" y="3512306"/>
            <a:ext cx="628359" cy="44389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4518">
              <a:defRPr/>
            </a:pPr>
            <a:endParaRPr lang="en-US" sz="375">
              <a:solidFill>
                <a:srgbClr val="000000"/>
              </a:solidFill>
            </a:endParaRPr>
          </a:p>
        </p:txBody>
      </p:sp>
      <p:sp>
        <p:nvSpPr>
          <p:cNvPr id="162839" name="Line 40"/>
          <p:cNvSpPr>
            <a:spLocks noChangeShapeType="1"/>
          </p:cNvSpPr>
          <p:nvPr/>
        </p:nvSpPr>
        <p:spPr bwMode="auto">
          <a:xfrm>
            <a:off x="4115012" y="3512306"/>
            <a:ext cx="628359" cy="456989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4518">
              <a:defRPr/>
            </a:pPr>
            <a:endParaRPr lang="en-US" sz="375">
              <a:solidFill>
                <a:srgbClr val="000000"/>
              </a:solidFill>
            </a:endParaRP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B29612F6-24FC-C942-A2D3-581168AAC646}"/>
              </a:ext>
            </a:extLst>
          </p:cNvPr>
          <p:cNvSpPr/>
          <p:nvPr/>
        </p:nvSpPr>
        <p:spPr bwMode="auto">
          <a:xfrm>
            <a:off x="5084923" y="5339436"/>
            <a:ext cx="1600650" cy="611309"/>
          </a:xfrm>
          <a:prstGeom prst="wedgeRectCallout">
            <a:avLst>
              <a:gd name="adj1" fmla="val 87943"/>
              <a:gd name="adj2" fmla="val -102030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453" tIns="34226" rIns="68453" bIns="34226" numCol="1" rtlCol="0" anchor="t" anchorCtr="0" compatLnSpc="1">
            <a:prstTxWarp prst="textNoShape">
              <a:avLst/>
            </a:prstTxWarp>
          </a:bodyPr>
          <a:lstStyle/>
          <a:p>
            <a:pPr algn="ctr" defTabSz="684518">
              <a:defRPr/>
            </a:pPr>
            <a:r>
              <a:rPr lang="en-US" sz="1797" dirty="0">
                <a:solidFill>
                  <a:srgbClr val="000000"/>
                </a:solidFill>
                <a:latin typeface="Times New Roman" pitchFamily="18" charset="0"/>
              </a:rPr>
              <a:t>Assume loss</a:t>
            </a:r>
            <a:br>
              <a:rPr lang="en-US" sz="1797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797" dirty="0">
                <a:solidFill>
                  <a:srgbClr val="000000"/>
                </a:solidFill>
                <a:latin typeface="Times New Roman" pitchFamily="18" charset="0"/>
              </a:rPr>
              <a:t>=&gt; </a:t>
            </a:r>
            <a:r>
              <a:rPr lang="en-US" sz="1797" dirty="0" err="1">
                <a:solidFill>
                  <a:srgbClr val="000000"/>
                </a:solidFill>
                <a:latin typeface="Times New Roman" pitchFamily="18" charset="0"/>
              </a:rPr>
              <a:t>cong</a:t>
            </a:r>
            <a:endParaRPr lang="en-US" sz="1797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AD1793-1502-8449-A50C-15921835A3D4}"/>
              </a:ext>
            </a:extLst>
          </p:cNvPr>
          <p:cNvSpPr txBox="1"/>
          <p:nvPr/>
        </p:nvSpPr>
        <p:spPr>
          <a:xfrm>
            <a:off x="1600978" y="5303243"/>
            <a:ext cx="2342663" cy="553100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defTabSz="684518">
              <a:defRPr/>
            </a:pPr>
            <a:r>
              <a:rPr lang="en-US" sz="1497" dirty="0">
                <a:solidFill>
                  <a:srgbClr val="000000"/>
                </a:solidFill>
              </a:rPr>
              <a:t>Pros and Cons of </a:t>
            </a:r>
            <a:r>
              <a:rPr lang="en-US" sz="1497" dirty="0" err="1">
                <a:solidFill>
                  <a:srgbClr val="000000"/>
                </a:solidFill>
              </a:rPr>
              <a:t>endhosts</a:t>
            </a:r>
            <a:r>
              <a:rPr lang="en-US" sz="1497" dirty="0">
                <a:solidFill>
                  <a:srgbClr val="000000"/>
                </a:solidFill>
              </a:rPr>
              <a:t> using loss as congestion?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5F18B91-7688-BA4B-8B8D-39E6F193AC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C442E-A3EF-3540-9151-FED5573EA0F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26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05EA8-7A65-6546-9F6B-2C2533475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8534400" cy="1143000"/>
          </a:xfrm>
        </p:spPr>
        <p:txBody>
          <a:bodyPr/>
          <a:lstStyle/>
          <a:p>
            <a:r>
              <a:rPr lang="en-US" altLang="zh-CN" sz="3200" dirty="0">
                <a:solidFill>
                  <a:srgbClr val="3333CC"/>
                </a:solidFill>
                <a:ea typeface="宋体" charset="-122"/>
              </a:rPr>
              <a:t>Obtain d(t) </a:t>
            </a:r>
            <a:r>
              <a:rPr lang="en-US" sz="3200" dirty="0"/>
              <a:t>Approach 2: Network Feedback (ECN: Explicit Congestion Notification)</a:t>
            </a:r>
          </a:p>
        </p:txBody>
      </p:sp>
      <p:grpSp>
        <p:nvGrpSpPr>
          <p:cNvPr id="5" name="Group 81">
            <a:extLst>
              <a:ext uri="{FF2B5EF4-FFF2-40B4-BE49-F238E27FC236}">
                <a16:creationId xmlns:a16="http://schemas.microsoft.com/office/drawing/2014/main" id="{8DB4428F-5D5C-2649-BF09-01030E30D87B}"/>
              </a:ext>
            </a:extLst>
          </p:cNvPr>
          <p:cNvGrpSpPr/>
          <p:nvPr/>
        </p:nvGrpSpPr>
        <p:grpSpPr>
          <a:xfrm>
            <a:off x="6221533" y="3543089"/>
            <a:ext cx="205360" cy="205360"/>
            <a:chOff x="6934200" y="2667000"/>
            <a:chExt cx="274320" cy="274320"/>
          </a:xfrm>
          <a:effectLst/>
        </p:grpSpPr>
        <p:sp>
          <p:nvSpPr>
            <p:cNvPr id="6" name="Rectangle 163">
              <a:extLst>
                <a:ext uri="{FF2B5EF4-FFF2-40B4-BE49-F238E27FC236}">
                  <a16:creationId xmlns:a16="http://schemas.microsoft.com/office/drawing/2014/main" id="{AF8F0345-1BD4-F94E-9FAC-BA1704834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2667000"/>
              <a:ext cx="274320" cy="27432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3422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47" kern="0">
                <a:solidFill>
                  <a:srgbClr val="333399"/>
                </a:solidFill>
                <a:latin typeface="Arial" pitchFamily="-109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84F5D25-42FE-574E-9CED-9513854B74E5}"/>
                </a:ext>
              </a:extLst>
            </p:cNvPr>
            <p:cNvSpPr/>
            <p:nvPr/>
          </p:nvSpPr>
          <p:spPr>
            <a:xfrm>
              <a:off x="7005638" y="2733675"/>
              <a:ext cx="133350" cy="14478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3422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47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8" name="Rectangle 163">
            <a:extLst>
              <a:ext uri="{FF2B5EF4-FFF2-40B4-BE49-F238E27FC236}">
                <a16:creationId xmlns:a16="http://schemas.microsoft.com/office/drawing/2014/main" id="{C2A1EA62-C2F3-2E49-AA1B-6E0B157E6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533" y="3545371"/>
            <a:ext cx="205360" cy="205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9" name="Rectangle 163">
            <a:extLst>
              <a:ext uri="{FF2B5EF4-FFF2-40B4-BE49-F238E27FC236}">
                <a16:creationId xmlns:a16="http://schemas.microsoft.com/office/drawing/2014/main" id="{14D9EAA8-C0D0-EE4F-BBB0-EA13B8678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533" y="3543089"/>
            <a:ext cx="205360" cy="205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3BD0F6-49AD-C14E-8D69-CC2480FB5FB7}"/>
              </a:ext>
            </a:extLst>
          </p:cNvPr>
          <p:cNvSpPr txBox="1"/>
          <p:nvPr/>
        </p:nvSpPr>
        <p:spPr>
          <a:xfrm>
            <a:off x="6164488" y="3494779"/>
            <a:ext cx="268109" cy="299634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 kern="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1" name="Picture 10" descr="server-gray.png">
            <a:extLst>
              <a:ext uri="{FF2B5EF4-FFF2-40B4-BE49-F238E27FC236}">
                <a16:creationId xmlns:a16="http://schemas.microsoft.com/office/drawing/2014/main" id="{E7272DDC-6EE2-7049-8F70-0C3CAC3F2EB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41202" y="5209557"/>
            <a:ext cx="685189" cy="729395"/>
          </a:xfrm>
          <a:prstGeom prst="rect">
            <a:avLst/>
          </a:prstGeom>
        </p:spPr>
      </p:pic>
      <p:pic>
        <p:nvPicPr>
          <p:cNvPr id="12" name="Picture 11" descr="server-gray.png">
            <a:extLst>
              <a:ext uri="{FF2B5EF4-FFF2-40B4-BE49-F238E27FC236}">
                <a16:creationId xmlns:a16="http://schemas.microsoft.com/office/drawing/2014/main" id="{E2FDAC29-F74A-194D-842A-9BCD21A0A81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41860" y="2369520"/>
            <a:ext cx="685189" cy="72939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32BEF5-A7D6-094A-9FA8-C516461EA493}"/>
              </a:ext>
            </a:extLst>
          </p:cNvPr>
          <p:cNvCxnSpPr/>
          <p:nvPr/>
        </p:nvCxnSpPr>
        <p:spPr>
          <a:xfrm flipV="1">
            <a:off x="5296923" y="4136483"/>
            <a:ext cx="1205491" cy="0"/>
          </a:xfrm>
          <a:prstGeom prst="line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0DDD53-7B2D-2342-81EC-2737FB331C06}"/>
              </a:ext>
            </a:extLst>
          </p:cNvPr>
          <p:cNvCxnSpPr/>
          <p:nvPr/>
        </p:nvCxnSpPr>
        <p:spPr>
          <a:xfrm>
            <a:off x="2984160" y="2734219"/>
            <a:ext cx="1254319" cy="1322270"/>
          </a:xfrm>
          <a:prstGeom prst="line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9E9300-AE87-7149-8F75-A3EE51E2B113}"/>
              </a:ext>
            </a:extLst>
          </p:cNvPr>
          <p:cNvCxnSpPr/>
          <p:nvPr/>
        </p:nvCxnSpPr>
        <p:spPr>
          <a:xfrm flipV="1">
            <a:off x="2983503" y="4227622"/>
            <a:ext cx="1254976" cy="1346633"/>
          </a:xfrm>
          <a:prstGeom prst="line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</a:ln>
          <a:effectLst/>
        </p:spPr>
      </p:cxnSp>
      <p:grpSp>
        <p:nvGrpSpPr>
          <p:cNvPr id="16" name="Group 151">
            <a:extLst>
              <a:ext uri="{FF2B5EF4-FFF2-40B4-BE49-F238E27FC236}">
                <a16:creationId xmlns:a16="http://schemas.microsoft.com/office/drawing/2014/main" id="{922B5ABE-17DE-AA45-8E21-43C5C5A8375A}"/>
              </a:ext>
            </a:extLst>
          </p:cNvPr>
          <p:cNvGrpSpPr>
            <a:grpSpLocks/>
          </p:cNvGrpSpPr>
          <p:nvPr/>
        </p:nvGrpSpPr>
        <p:grpSpPr bwMode="auto">
          <a:xfrm>
            <a:off x="4339069" y="3909718"/>
            <a:ext cx="969754" cy="456355"/>
            <a:chOff x="4032" y="480"/>
            <a:chExt cx="768" cy="576"/>
          </a:xfrm>
          <a:gradFill>
            <a:gsLst>
              <a:gs pos="0">
                <a:sysClr val="window" lastClr="FFFFFF"/>
              </a:gs>
              <a:gs pos="100000">
                <a:srgbClr val="0000FF"/>
              </a:gs>
            </a:gsLst>
            <a:lin ang="0" scaled="1"/>
          </a:gradFill>
        </p:grpSpPr>
        <p:sp>
          <p:nvSpPr>
            <p:cNvPr id="17" name="Freeform 152">
              <a:extLst>
                <a:ext uri="{FF2B5EF4-FFF2-40B4-BE49-F238E27FC236}">
                  <a16:creationId xmlns:a16="http://schemas.microsoft.com/office/drawing/2014/main" id="{2B2E414F-9037-914F-ADA8-37F5F39A9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3422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47" kern="0">
                <a:solidFill>
                  <a:srgbClr val="333399"/>
                </a:solidFill>
                <a:latin typeface="Calibri"/>
              </a:endParaRPr>
            </a:p>
          </p:txBody>
        </p:sp>
        <p:sp>
          <p:nvSpPr>
            <p:cNvPr id="18" name="Line 153">
              <a:extLst>
                <a:ext uri="{FF2B5EF4-FFF2-40B4-BE49-F238E27FC236}">
                  <a16:creationId xmlns:a16="http://schemas.microsoft.com/office/drawing/2014/main" id="{F52A7C06-185F-F642-8DE7-53B81B9E81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4" y="653"/>
              <a:ext cx="0" cy="288"/>
            </a:xfrm>
            <a:prstGeom prst="line">
              <a:avLst/>
            </a:prstGeom>
            <a:grp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3422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47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6430BC0-D24F-324C-BA84-0C4DE3304B57}"/>
              </a:ext>
            </a:extLst>
          </p:cNvPr>
          <p:cNvSpPr txBox="1"/>
          <p:nvPr/>
        </p:nvSpPr>
        <p:spPr>
          <a:xfrm>
            <a:off x="2170069" y="2027254"/>
            <a:ext cx="969754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47" b="1" dirty="0">
                <a:solidFill>
                  <a:prstClr val="black"/>
                </a:solidFill>
                <a:latin typeface="Calibri"/>
              </a:rPr>
              <a:t>Sender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631B6A-47C9-5041-9046-76AF42EBEC63}"/>
              </a:ext>
            </a:extLst>
          </p:cNvPr>
          <p:cNvSpPr txBox="1"/>
          <p:nvPr/>
        </p:nvSpPr>
        <p:spPr>
          <a:xfrm>
            <a:off x="2170069" y="4879472"/>
            <a:ext cx="798621" cy="506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47" b="1" dirty="0">
                <a:solidFill>
                  <a:prstClr val="black"/>
                </a:solidFill>
                <a:latin typeface="Calibri"/>
              </a:rPr>
              <a:t>Sender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4375D5-2941-E84C-9F16-53CEC2074517}"/>
              </a:ext>
            </a:extLst>
          </p:cNvPr>
          <p:cNvSpPr txBox="1"/>
          <p:nvPr/>
        </p:nvSpPr>
        <p:spPr>
          <a:xfrm>
            <a:off x="6448396" y="3348009"/>
            <a:ext cx="856980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47" b="1" dirty="0">
                <a:solidFill>
                  <a:prstClr val="black"/>
                </a:solidFill>
                <a:latin typeface="Calibri"/>
              </a:rPr>
              <a:t>Receiver</a:t>
            </a:r>
          </a:p>
        </p:txBody>
      </p:sp>
      <p:sp>
        <p:nvSpPr>
          <p:cNvPr id="22" name="Rectangle 163">
            <a:extLst>
              <a:ext uri="{FF2B5EF4-FFF2-40B4-BE49-F238E27FC236}">
                <a16:creationId xmlns:a16="http://schemas.microsoft.com/office/drawing/2014/main" id="{B9A34147-1F89-CA43-AC9D-EC097E44D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254" y="5394179"/>
            <a:ext cx="143751" cy="444945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23" name="Rectangle 163">
            <a:extLst>
              <a:ext uri="{FF2B5EF4-FFF2-40B4-BE49-F238E27FC236}">
                <a16:creationId xmlns:a16="http://schemas.microsoft.com/office/drawing/2014/main" id="{3A021DCD-A65A-934D-BE68-E660AE690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254" y="2525418"/>
            <a:ext cx="143751" cy="444945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>
              <a:solidFill>
                <a:srgbClr val="333399"/>
              </a:solidFill>
              <a:latin typeface="Arial" pitchFamily="-109" charset="0"/>
            </a:endParaRPr>
          </a:p>
        </p:txBody>
      </p:sp>
      <p:pic>
        <p:nvPicPr>
          <p:cNvPr id="24" name="Picture 23" descr="server2.jpg">
            <a:extLst>
              <a:ext uri="{FF2B5EF4-FFF2-40B4-BE49-F238E27FC236}">
                <a16:creationId xmlns:a16="http://schemas.microsoft.com/office/drawing/2014/main" id="{6A039CEF-3E57-2F43-9BD0-5A68753A6BC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5369" y="3736036"/>
            <a:ext cx="860007" cy="825605"/>
          </a:xfrm>
          <a:prstGeom prst="rect">
            <a:avLst/>
          </a:prstGeom>
        </p:spPr>
      </p:pic>
      <p:sp>
        <p:nvSpPr>
          <p:cNvPr id="43" name="Rectangle 163">
            <a:extLst>
              <a:ext uri="{FF2B5EF4-FFF2-40B4-BE49-F238E27FC236}">
                <a16:creationId xmlns:a16="http://schemas.microsoft.com/office/drawing/2014/main" id="{126F0CE3-4C54-8C4C-8D4B-6142107FF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7469" y="3911561"/>
            <a:ext cx="143751" cy="444945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44" name="Rectangle 163">
            <a:extLst>
              <a:ext uri="{FF2B5EF4-FFF2-40B4-BE49-F238E27FC236}">
                <a16:creationId xmlns:a16="http://schemas.microsoft.com/office/drawing/2014/main" id="{FD0B1B9D-A0FB-CF47-AF91-8ADA5180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336" y="3921068"/>
            <a:ext cx="143751" cy="444945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45" name="Rectangle 163">
            <a:extLst>
              <a:ext uri="{FF2B5EF4-FFF2-40B4-BE49-F238E27FC236}">
                <a16:creationId xmlns:a16="http://schemas.microsoft.com/office/drawing/2014/main" id="{2952409E-E4A6-904B-B686-182A1E3B1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9194" y="3918632"/>
            <a:ext cx="143751" cy="444945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46" name="Rectangle 163">
            <a:extLst>
              <a:ext uri="{FF2B5EF4-FFF2-40B4-BE49-F238E27FC236}">
                <a16:creationId xmlns:a16="http://schemas.microsoft.com/office/drawing/2014/main" id="{D230E46C-C83B-694A-902B-D3E0E0DA1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100" y="3916314"/>
            <a:ext cx="143751" cy="444945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47" name="Rectangle 163">
            <a:extLst>
              <a:ext uri="{FF2B5EF4-FFF2-40B4-BE49-F238E27FC236}">
                <a16:creationId xmlns:a16="http://schemas.microsoft.com/office/drawing/2014/main" id="{702D2ADA-6E47-4F49-98ED-E9981FB0A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710" y="3913878"/>
            <a:ext cx="143751" cy="444945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4B97E2CB-FA8F-144E-BCDE-BF82AC766E76}"/>
              </a:ext>
            </a:extLst>
          </p:cNvPr>
          <p:cNvSpPr/>
          <p:nvPr/>
        </p:nvSpPr>
        <p:spPr>
          <a:xfrm>
            <a:off x="3022206" y="2632078"/>
            <a:ext cx="3435645" cy="1431314"/>
          </a:xfrm>
          <a:custGeom>
            <a:avLst/>
            <a:gdLst>
              <a:gd name="connsiteX0" fmla="*/ 0 w 4589343"/>
              <a:gd name="connsiteY0" fmla="*/ 0 h 2079171"/>
              <a:gd name="connsiteX1" fmla="*/ 1430167 w 4589343"/>
              <a:gd name="connsiteY1" fmla="*/ 1504731 h 2079171"/>
              <a:gd name="connsiteX2" fmla="*/ 2380054 w 4589343"/>
              <a:gd name="connsiteY2" fmla="*/ 2016980 h 2079171"/>
              <a:gd name="connsiteX3" fmla="*/ 4589343 w 4589343"/>
              <a:gd name="connsiteY3" fmla="*/ 2070339 h 2079171"/>
              <a:gd name="connsiteX0" fmla="*/ 0 w 4589343"/>
              <a:gd name="connsiteY0" fmla="*/ 0 h 2073194"/>
              <a:gd name="connsiteX1" fmla="*/ 1419494 w 4589343"/>
              <a:gd name="connsiteY1" fmla="*/ 1621346 h 2073194"/>
              <a:gd name="connsiteX2" fmla="*/ 2380054 w 4589343"/>
              <a:gd name="connsiteY2" fmla="*/ 2016980 h 2073194"/>
              <a:gd name="connsiteX3" fmla="*/ 4589343 w 4589343"/>
              <a:gd name="connsiteY3" fmla="*/ 2070339 h 2073194"/>
              <a:gd name="connsiteX0" fmla="*/ 0 w 4589343"/>
              <a:gd name="connsiteY0" fmla="*/ 0 h 2098718"/>
              <a:gd name="connsiteX1" fmla="*/ 1419494 w 4589343"/>
              <a:gd name="connsiteY1" fmla="*/ 1621346 h 2098718"/>
              <a:gd name="connsiteX2" fmla="*/ 2123904 w 4589343"/>
              <a:gd name="connsiteY2" fmla="*/ 2063626 h 2098718"/>
              <a:gd name="connsiteX3" fmla="*/ 4589343 w 4589343"/>
              <a:gd name="connsiteY3" fmla="*/ 2070339 h 2098718"/>
              <a:gd name="connsiteX0" fmla="*/ 0 w 4589343"/>
              <a:gd name="connsiteY0" fmla="*/ 0 h 2126317"/>
              <a:gd name="connsiteX1" fmla="*/ 1045943 w 4589343"/>
              <a:gd name="connsiteY1" fmla="*/ 1248179 h 2126317"/>
              <a:gd name="connsiteX2" fmla="*/ 2123904 w 4589343"/>
              <a:gd name="connsiteY2" fmla="*/ 2063626 h 2126317"/>
              <a:gd name="connsiteX3" fmla="*/ 4589343 w 4589343"/>
              <a:gd name="connsiteY3" fmla="*/ 2070339 h 2126317"/>
              <a:gd name="connsiteX0" fmla="*/ 0 w 4589343"/>
              <a:gd name="connsiteY0" fmla="*/ 0 h 2089246"/>
              <a:gd name="connsiteX1" fmla="*/ 1045943 w 4589343"/>
              <a:gd name="connsiteY1" fmla="*/ 1248179 h 2089246"/>
              <a:gd name="connsiteX2" fmla="*/ 2123904 w 4589343"/>
              <a:gd name="connsiteY2" fmla="*/ 2005319 h 2089246"/>
              <a:gd name="connsiteX3" fmla="*/ 4589343 w 4589343"/>
              <a:gd name="connsiteY3" fmla="*/ 2070339 h 2089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9343" h="2089246">
                <a:moveTo>
                  <a:pt x="0" y="0"/>
                </a:moveTo>
                <a:cubicBezTo>
                  <a:pt x="516745" y="584284"/>
                  <a:pt x="691959" y="913959"/>
                  <a:pt x="1045943" y="1248179"/>
                </a:cubicBezTo>
                <a:cubicBezTo>
                  <a:pt x="1399927" y="1582399"/>
                  <a:pt x="1533337" y="1868292"/>
                  <a:pt x="2123904" y="2005319"/>
                </a:cubicBezTo>
                <a:cubicBezTo>
                  <a:pt x="2714471" y="2142346"/>
                  <a:pt x="4589343" y="2070339"/>
                  <a:pt x="4589343" y="2070339"/>
                </a:cubicBezTo>
              </a:path>
            </a:pathLst>
          </a:custGeom>
          <a:noFill/>
          <a:ln w="38100" cap="flat" cmpd="sng" algn="ctr">
            <a:solidFill>
              <a:srgbClr val="FF6600"/>
            </a:solidFill>
            <a:prstDash val="dash"/>
            <a:tailEnd type="arrow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09318B42-DB99-B04B-8838-84A4FAFD9499}"/>
              </a:ext>
            </a:extLst>
          </p:cNvPr>
          <p:cNvSpPr/>
          <p:nvPr/>
        </p:nvSpPr>
        <p:spPr>
          <a:xfrm rot="13624889" flipV="1">
            <a:off x="3082570" y="2383258"/>
            <a:ext cx="3435645" cy="1431314"/>
          </a:xfrm>
          <a:custGeom>
            <a:avLst/>
            <a:gdLst>
              <a:gd name="connsiteX0" fmla="*/ 0 w 4589343"/>
              <a:gd name="connsiteY0" fmla="*/ 0 h 2079171"/>
              <a:gd name="connsiteX1" fmla="*/ 1430167 w 4589343"/>
              <a:gd name="connsiteY1" fmla="*/ 1504731 h 2079171"/>
              <a:gd name="connsiteX2" fmla="*/ 2380054 w 4589343"/>
              <a:gd name="connsiteY2" fmla="*/ 2016980 h 2079171"/>
              <a:gd name="connsiteX3" fmla="*/ 4589343 w 4589343"/>
              <a:gd name="connsiteY3" fmla="*/ 2070339 h 2079171"/>
              <a:gd name="connsiteX0" fmla="*/ 0 w 4589343"/>
              <a:gd name="connsiteY0" fmla="*/ 0 h 2073194"/>
              <a:gd name="connsiteX1" fmla="*/ 1419494 w 4589343"/>
              <a:gd name="connsiteY1" fmla="*/ 1621346 h 2073194"/>
              <a:gd name="connsiteX2" fmla="*/ 2380054 w 4589343"/>
              <a:gd name="connsiteY2" fmla="*/ 2016980 h 2073194"/>
              <a:gd name="connsiteX3" fmla="*/ 4589343 w 4589343"/>
              <a:gd name="connsiteY3" fmla="*/ 2070339 h 2073194"/>
              <a:gd name="connsiteX0" fmla="*/ 0 w 4589343"/>
              <a:gd name="connsiteY0" fmla="*/ 0 h 2098718"/>
              <a:gd name="connsiteX1" fmla="*/ 1419494 w 4589343"/>
              <a:gd name="connsiteY1" fmla="*/ 1621346 h 2098718"/>
              <a:gd name="connsiteX2" fmla="*/ 2123904 w 4589343"/>
              <a:gd name="connsiteY2" fmla="*/ 2063626 h 2098718"/>
              <a:gd name="connsiteX3" fmla="*/ 4589343 w 4589343"/>
              <a:gd name="connsiteY3" fmla="*/ 2070339 h 2098718"/>
              <a:gd name="connsiteX0" fmla="*/ 0 w 4589343"/>
              <a:gd name="connsiteY0" fmla="*/ 0 h 2126317"/>
              <a:gd name="connsiteX1" fmla="*/ 1045943 w 4589343"/>
              <a:gd name="connsiteY1" fmla="*/ 1248179 h 2126317"/>
              <a:gd name="connsiteX2" fmla="*/ 2123904 w 4589343"/>
              <a:gd name="connsiteY2" fmla="*/ 2063626 h 2126317"/>
              <a:gd name="connsiteX3" fmla="*/ 4589343 w 4589343"/>
              <a:gd name="connsiteY3" fmla="*/ 2070339 h 2126317"/>
              <a:gd name="connsiteX0" fmla="*/ 0 w 4589343"/>
              <a:gd name="connsiteY0" fmla="*/ 0 h 2089246"/>
              <a:gd name="connsiteX1" fmla="*/ 1045943 w 4589343"/>
              <a:gd name="connsiteY1" fmla="*/ 1248179 h 2089246"/>
              <a:gd name="connsiteX2" fmla="*/ 2123904 w 4589343"/>
              <a:gd name="connsiteY2" fmla="*/ 2005319 h 2089246"/>
              <a:gd name="connsiteX3" fmla="*/ 4589343 w 4589343"/>
              <a:gd name="connsiteY3" fmla="*/ 2070339 h 2089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9343" h="2089246">
                <a:moveTo>
                  <a:pt x="0" y="0"/>
                </a:moveTo>
                <a:cubicBezTo>
                  <a:pt x="516745" y="584284"/>
                  <a:pt x="691959" y="913959"/>
                  <a:pt x="1045943" y="1248179"/>
                </a:cubicBezTo>
                <a:cubicBezTo>
                  <a:pt x="1399927" y="1582399"/>
                  <a:pt x="1533337" y="1868292"/>
                  <a:pt x="2123904" y="2005319"/>
                </a:cubicBezTo>
                <a:cubicBezTo>
                  <a:pt x="2714471" y="2142346"/>
                  <a:pt x="4589343" y="2070339"/>
                  <a:pt x="4589343" y="2070339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dash"/>
            <a:tailEnd type="arrow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 kern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B146597-B160-F242-841D-297EBCD1A380}"/>
              </a:ext>
            </a:extLst>
          </p:cNvPr>
          <p:cNvGrpSpPr/>
          <p:nvPr/>
        </p:nvGrpSpPr>
        <p:grpSpPr>
          <a:xfrm>
            <a:off x="4213464" y="4056488"/>
            <a:ext cx="2244386" cy="1771928"/>
            <a:chOff x="4099415" y="3962400"/>
            <a:chExt cx="2998057" cy="2366945"/>
          </a:xfrm>
        </p:grpSpPr>
        <p:grpSp>
          <p:nvGrpSpPr>
            <p:cNvPr id="51" name="Group 108">
              <a:extLst>
                <a:ext uri="{FF2B5EF4-FFF2-40B4-BE49-F238E27FC236}">
                  <a16:creationId xmlns:a16="http://schemas.microsoft.com/office/drawing/2014/main" id="{360FCD37-BCDB-DA48-A147-DD46B064B644}"/>
                </a:ext>
              </a:extLst>
            </p:cNvPr>
            <p:cNvGrpSpPr/>
            <p:nvPr/>
          </p:nvGrpSpPr>
          <p:grpSpPr>
            <a:xfrm>
              <a:off x="4099415" y="3962400"/>
              <a:ext cx="2998057" cy="2366945"/>
              <a:chOff x="4251815" y="3810000"/>
              <a:chExt cx="2998057" cy="2366945"/>
            </a:xfrm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20D3DDAE-F9A8-A047-B2F4-6568BC875E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5458" y="3810000"/>
                <a:ext cx="107542" cy="1099344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B1E247EA-F60B-CE4F-836E-1942ED7C2B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59326" y="3810794"/>
                <a:ext cx="72277" cy="10515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EF9CA32-F5F6-9A45-A9E2-E1F4E391937A}"/>
                  </a:ext>
                </a:extLst>
              </p:cNvPr>
              <p:cNvSpPr txBox="1"/>
              <p:nvPr/>
            </p:nvSpPr>
            <p:spPr>
              <a:xfrm>
                <a:off x="4251815" y="4822619"/>
                <a:ext cx="2998057" cy="13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3422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97" b="1" kern="0" dirty="0">
                    <a:solidFill>
                      <a:prstClr val="black"/>
                    </a:solidFill>
                    <a:latin typeface="Calibri"/>
                  </a:rPr>
                  <a:t>Network marks ECN Mark (1 bit) on </a:t>
                </a:r>
                <a:r>
                  <a:rPr lang="en-US" sz="1497" b="1" kern="0" dirty="0" err="1">
                    <a:solidFill>
                      <a:prstClr val="black"/>
                    </a:solidFill>
                    <a:latin typeface="Calibri"/>
                  </a:rPr>
                  <a:t>pkt</a:t>
                </a:r>
                <a:r>
                  <a:rPr lang="en-US" sz="1497" b="1" kern="0" dirty="0">
                    <a:solidFill>
                      <a:prstClr val="black"/>
                    </a:solidFill>
                    <a:latin typeface="Calibri"/>
                  </a:rPr>
                  <a:t> according </a:t>
                </a:r>
                <a:br>
                  <a:rPr lang="en-US" sz="1497" b="1" kern="0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US" sz="1497" b="1" kern="0" dirty="0">
                    <a:solidFill>
                      <a:prstClr val="black"/>
                    </a:solidFill>
                    <a:latin typeface="Calibri"/>
                  </a:rPr>
                  <a:t>to local condition, e.g., queue length &gt; K</a:t>
                </a:r>
                <a:endParaRPr lang="en-US" sz="1347" b="1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D94E0AB-0E44-734F-A24D-14459623238E}"/>
                </a:ext>
              </a:extLst>
            </p:cNvPr>
            <p:cNvSpPr/>
            <p:nvPr/>
          </p:nvSpPr>
          <p:spPr>
            <a:xfrm>
              <a:off x="4743450" y="3987800"/>
              <a:ext cx="133350" cy="14478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3422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47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F38C029-E2ED-624F-A9D7-2F3F2601EAC1}"/>
                </a:ext>
              </a:extLst>
            </p:cNvPr>
            <p:cNvSpPr/>
            <p:nvPr/>
          </p:nvSpPr>
          <p:spPr>
            <a:xfrm>
              <a:off x="4536472" y="3987800"/>
              <a:ext cx="133350" cy="14478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3422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47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E794080F-2D9D-B04F-A196-4FC6CFDD8F16}"/>
              </a:ext>
            </a:extLst>
          </p:cNvPr>
          <p:cNvSpPr txBox="1"/>
          <p:nvPr/>
        </p:nvSpPr>
        <p:spPr>
          <a:xfrm>
            <a:off x="4192619" y="2897175"/>
            <a:ext cx="2424663" cy="55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97" b="1" kern="0" dirty="0">
                <a:solidFill>
                  <a:prstClr val="black"/>
                </a:solidFill>
                <a:latin typeface="Calibri"/>
              </a:rPr>
              <a:t>Receiver bounces marker back to sender in ACK </a:t>
            </a:r>
            <a:r>
              <a:rPr lang="en-US" sz="1497" b="1" kern="0" dirty="0" err="1">
                <a:solidFill>
                  <a:prstClr val="black"/>
                </a:solidFill>
                <a:latin typeface="Calibri"/>
              </a:rPr>
              <a:t>msg</a:t>
            </a:r>
            <a:endParaRPr lang="en-US" sz="1347" b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8668F03-50C8-D948-AAC2-AFA0E92CD746}"/>
              </a:ext>
            </a:extLst>
          </p:cNvPr>
          <p:cNvSpPr txBox="1"/>
          <p:nvPr/>
        </p:nvSpPr>
        <p:spPr>
          <a:xfrm>
            <a:off x="3116053" y="1832338"/>
            <a:ext cx="2424663" cy="55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97" b="1" kern="0" dirty="0">
                <a:solidFill>
                  <a:prstClr val="black"/>
                </a:solidFill>
                <a:latin typeface="Calibri"/>
              </a:rPr>
              <a:t>Sender reduces rate if </a:t>
            </a:r>
            <a:br>
              <a:rPr lang="en-US" sz="1497" b="1" kern="0" dirty="0">
                <a:solidFill>
                  <a:prstClr val="black"/>
                </a:solidFill>
                <a:latin typeface="Calibri"/>
              </a:rPr>
            </a:br>
            <a:r>
              <a:rPr lang="en-US" sz="1497" b="1" kern="0" dirty="0">
                <a:solidFill>
                  <a:prstClr val="black"/>
                </a:solidFill>
                <a:latin typeface="Calibri"/>
              </a:rPr>
              <a:t>ECN received.</a:t>
            </a:r>
            <a:endParaRPr lang="en-US" sz="1347" b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1B55A95-46B1-9546-A9AA-FDB8DB8A5CC8}"/>
              </a:ext>
            </a:extLst>
          </p:cNvPr>
          <p:cNvSpPr txBox="1"/>
          <p:nvPr/>
        </p:nvSpPr>
        <p:spPr>
          <a:xfrm>
            <a:off x="5404949" y="1845870"/>
            <a:ext cx="2342663" cy="32271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defTabSz="684518">
              <a:defRPr/>
            </a:pPr>
            <a:r>
              <a:rPr lang="en-US" sz="1497" dirty="0">
                <a:solidFill>
                  <a:srgbClr val="000000"/>
                </a:solidFill>
              </a:rPr>
              <a:t>Pros and Cons of ECN?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36B2D-ECAD-0E4D-A7D5-87830BE71E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C442E-A3EF-3540-9151-FED5573EA0F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478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9" grpId="0"/>
      <p:bldP spid="60" grpId="0"/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0013"/>
            <a:ext cx="8020050" cy="1143000"/>
          </a:xfrm>
        </p:spPr>
        <p:txBody>
          <a:bodyPr/>
          <a:lstStyle/>
          <a:p>
            <a:r>
              <a:rPr lang="en-US" altLang="zh-CN" sz="3200" dirty="0">
                <a:ea typeface="宋体" charset="-122"/>
              </a:rPr>
              <a:t>Mapping A(M)I-MD to Protocol</a:t>
            </a:r>
            <a:endParaRPr lang="en-US" altLang="en-US" sz="3200" dirty="0">
              <a:ea typeface="ＭＳ Ｐゴシック" charset="-128"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Basic questions to look at: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How to obtain d(t)--the congestion signal?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What values do we choose for the formula?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How to map formula to code?</a:t>
            </a:r>
          </a:p>
        </p:txBody>
      </p:sp>
      <p:graphicFrame>
        <p:nvGraphicFramePr>
          <p:cNvPr id="109572" name="Object 2"/>
          <p:cNvGraphicFramePr>
            <a:graphicFrameLocks noChangeAspect="1"/>
          </p:cNvGraphicFramePr>
          <p:nvPr/>
        </p:nvGraphicFramePr>
        <p:xfrm>
          <a:off x="1206357" y="4377604"/>
          <a:ext cx="641985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67" name="Equation" r:id="rId4" imgW="2552700" imgH="482600" progId="Equation.3">
                  <p:embed/>
                </p:oleObj>
              </mc:Choice>
              <mc:Fallback>
                <p:oleObj name="Equation" r:id="rId4" imgW="2552700" imgH="482600" progId="Equation.3">
                  <p:embed/>
                  <p:pic>
                    <p:nvPicPr>
                      <p:cNvPr id="10957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357" y="4377604"/>
                        <a:ext cx="6419850" cy="1228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4FB53-CF69-8248-8CEA-8D444923F2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C442E-A3EF-3540-9151-FED5573EA0F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89589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8592</TotalTime>
  <Words>3148</Words>
  <Application>Microsoft Macintosh PowerPoint</Application>
  <PresentationFormat>On-screen Show (4:3)</PresentationFormat>
  <Paragraphs>794</Paragraphs>
  <Slides>66</Slides>
  <Notes>57</Notes>
  <HiddenSlides>1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87" baseType="lpstr">
      <vt:lpstr>굴림</vt:lpstr>
      <vt:lpstr>ＭＳ Ｐゴシック</vt:lpstr>
      <vt:lpstr>宋体</vt:lpstr>
      <vt:lpstr>ZapfDingbats</vt:lpstr>
      <vt:lpstr>Arial</vt:lpstr>
      <vt:lpstr>Calibri</vt:lpstr>
      <vt:lpstr>Cambria Math</vt:lpstr>
      <vt:lpstr>Century Gothic</vt:lpstr>
      <vt:lpstr>Comic Sans MS</vt:lpstr>
      <vt:lpstr>Courier New</vt:lpstr>
      <vt:lpstr>Lucida Console</vt:lpstr>
      <vt:lpstr>Lucida Grande</vt:lpstr>
      <vt:lpstr>Symbol</vt:lpstr>
      <vt:lpstr>Tahoma</vt:lpstr>
      <vt:lpstr>Times New Roman</vt:lpstr>
      <vt:lpstr>Wingdings</vt:lpstr>
      <vt:lpstr>Default Design</vt:lpstr>
      <vt:lpstr>2_Default Design</vt:lpstr>
      <vt:lpstr>4_Default Design</vt:lpstr>
      <vt:lpstr>6_Default Design</vt:lpstr>
      <vt:lpstr>Equation</vt:lpstr>
      <vt:lpstr>Network Transport Layer: TCP/Reno Analysis, TCP Cubic, TCP/Vegas</vt:lpstr>
      <vt:lpstr>Admin.</vt:lpstr>
      <vt:lpstr>PowerPoint Presentation</vt:lpstr>
      <vt:lpstr>PowerPoint Presentation</vt:lpstr>
      <vt:lpstr>PowerPoint Presentation</vt:lpstr>
      <vt:lpstr>Mapping A(M)I-MD to Protocol</vt:lpstr>
      <vt:lpstr>Obtain d(t) Approach 1: End Hosts  Consider Loss as Congestion</vt:lpstr>
      <vt:lpstr>Obtain d(t) Approach 2: Network Feedback (ECN: Explicit Congestion Notification)</vt:lpstr>
      <vt:lpstr>Mapping A(M)I-MD to Protocol</vt:lpstr>
      <vt:lpstr>TCP/Reno Formulas</vt:lpstr>
      <vt:lpstr>TCP/Reno Formula Switching  (Control Structure)</vt:lpstr>
      <vt:lpstr>TCP/Reno Formula Switching  (Control Structure)</vt:lpstr>
      <vt:lpstr>PowerPoint Presentation</vt:lpstr>
      <vt:lpstr>PowerPoint Presentation</vt:lpstr>
      <vt:lpstr>Startup Behavior with Slow-start</vt:lpstr>
      <vt:lpstr>AIMD: Congestion Avoidance</vt:lpstr>
      <vt:lpstr>PowerPoint Presentation</vt:lpstr>
      <vt:lpstr>PowerPoint Presentation</vt:lpstr>
      <vt:lpstr>PowerPoint Presentation</vt:lpstr>
      <vt:lpstr>Objective</vt:lpstr>
      <vt:lpstr>PowerPoint Presentation</vt:lpstr>
      <vt:lpstr>PowerPoint Presentation</vt:lpstr>
      <vt:lpstr>PowerPoint Presentation</vt:lpstr>
      <vt:lpstr>Exercise: Application of Analysis</vt:lpstr>
      <vt:lpstr>PowerPoint Presentation</vt:lpstr>
      <vt:lpstr>PowerPoint Presentation</vt:lpstr>
      <vt:lpstr>A Puzzle: cwnd and Rate  of a TCP Session</vt:lpstr>
      <vt:lpstr>PowerPoint Presentation</vt:lpstr>
      <vt:lpstr>Extreme: Zero Buffer</vt:lpstr>
      <vt:lpstr>Design</vt:lpstr>
      <vt:lpstr>PowerPoint Presentation</vt:lpstr>
      <vt:lpstr>PowerPoint Presentation</vt:lpstr>
      <vt:lpstr>TCP Cubic</vt:lpstr>
      <vt:lpstr>TCP Cubic Goals</vt:lpstr>
      <vt:lpstr>TCP BIC Algorithm</vt:lpstr>
      <vt:lpstr>TCP BIC Algorithm: Issues</vt:lpstr>
      <vt:lpstr>TCP BIC Algorithm</vt:lpstr>
      <vt:lpstr>TCP BIC Algorithm</vt:lpstr>
      <vt:lpstr>TCP BIC Algorithm: Probe</vt:lpstr>
      <vt:lpstr>TCP BIC - Summary</vt:lpstr>
      <vt:lpstr>TCP BIC in Action</vt:lpstr>
      <vt:lpstr>TCP BIC Analysis</vt:lpstr>
      <vt:lpstr>Cubic High-Level Structure</vt:lpstr>
      <vt:lpstr>The Cubic function</vt:lpstr>
      <vt:lpstr>PowerPoint Presentation</vt:lpstr>
      <vt:lpstr>PowerPoint Presentation</vt:lpstr>
      <vt:lpstr>TCP/Vegas (Brakmo &amp; Peterson 1994)</vt:lpstr>
      <vt:lpstr>TCP/Vegas: Key Question</vt:lpstr>
      <vt:lpstr>Recall: Little’s Law</vt:lpstr>
      <vt:lpstr>Estimating Number  of Packets in the Queue</vt:lpstr>
      <vt:lpstr>TCP/Vegas CA algorithm</vt:lpstr>
      <vt:lpstr>TCP/Vegas CA algorithm</vt:lpstr>
      <vt:lpstr>Discussions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Summary: Allocations</vt:lpstr>
      <vt:lpstr>Questions</vt:lpstr>
    </vt:vector>
  </TitlesOfParts>
  <Manager/>
  <Company>Yale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Overview</dc:title>
  <dc:subject/>
  <dc:creator>Yang Richard Yang</dc:creator>
  <cp:keywords/>
  <dc:description/>
  <cp:lastModifiedBy>Qiao Xiang</cp:lastModifiedBy>
  <cp:revision>389</cp:revision>
  <cp:lastPrinted>2017-11-07T22:27:12Z</cp:lastPrinted>
  <dcterms:created xsi:type="dcterms:W3CDTF">1999-10-08T19:08:27Z</dcterms:created>
  <dcterms:modified xsi:type="dcterms:W3CDTF">2022-11-07T13:38:37Z</dcterms:modified>
  <cp:category/>
</cp:coreProperties>
</file>