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50" r:id="rId2"/>
    <p:sldMasterId id="2147484381" r:id="rId3"/>
    <p:sldMasterId id="2147484405" r:id="rId4"/>
  </p:sldMasterIdLst>
  <p:notesMasterIdLst>
    <p:notesMasterId r:id="rId58"/>
  </p:notesMasterIdLst>
  <p:handoutMasterIdLst>
    <p:handoutMasterId r:id="rId59"/>
  </p:handoutMasterIdLst>
  <p:sldIdLst>
    <p:sldId id="355" r:id="rId5"/>
    <p:sldId id="530" r:id="rId6"/>
    <p:sldId id="531" r:id="rId7"/>
    <p:sldId id="620" r:id="rId8"/>
    <p:sldId id="621" r:id="rId9"/>
    <p:sldId id="508" r:id="rId10"/>
    <p:sldId id="2094" r:id="rId11"/>
    <p:sldId id="1716" r:id="rId12"/>
    <p:sldId id="2481" r:id="rId13"/>
    <p:sldId id="2475" r:id="rId14"/>
    <p:sldId id="683" r:id="rId15"/>
    <p:sldId id="2476" r:id="rId16"/>
    <p:sldId id="537" r:id="rId17"/>
    <p:sldId id="538" r:id="rId18"/>
    <p:sldId id="539" r:id="rId19"/>
    <p:sldId id="540" r:id="rId20"/>
    <p:sldId id="565" r:id="rId21"/>
    <p:sldId id="542" r:id="rId22"/>
    <p:sldId id="622" r:id="rId23"/>
    <p:sldId id="546" r:id="rId24"/>
    <p:sldId id="547" r:id="rId25"/>
    <p:sldId id="624" r:id="rId26"/>
    <p:sldId id="723" r:id="rId27"/>
    <p:sldId id="725" r:id="rId28"/>
    <p:sldId id="724" r:id="rId29"/>
    <p:sldId id="549" r:id="rId30"/>
    <p:sldId id="720" r:id="rId31"/>
    <p:sldId id="721" r:id="rId32"/>
    <p:sldId id="726" r:id="rId33"/>
    <p:sldId id="727" r:id="rId34"/>
    <p:sldId id="728" r:id="rId35"/>
    <p:sldId id="729" r:id="rId36"/>
    <p:sldId id="764" r:id="rId37"/>
    <p:sldId id="685" r:id="rId38"/>
    <p:sldId id="2189" r:id="rId39"/>
    <p:sldId id="670" r:id="rId40"/>
    <p:sldId id="671" r:id="rId41"/>
    <p:sldId id="672" r:id="rId42"/>
    <p:sldId id="2190" r:id="rId43"/>
    <p:sldId id="1992" r:id="rId44"/>
    <p:sldId id="2191" r:id="rId45"/>
    <p:sldId id="2192" r:id="rId46"/>
    <p:sldId id="731" r:id="rId47"/>
    <p:sldId id="730" r:id="rId48"/>
    <p:sldId id="753" r:id="rId49"/>
    <p:sldId id="627" r:id="rId50"/>
    <p:sldId id="555" r:id="rId51"/>
    <p:sldId id="556" r:id="rId52"/>
    <p:sldId id="557" r:id="rId53"/>
    <p:sldId id="559" r:id="rId54"/>
    <p:sldId id="560" r:id="rId55"/>
    <p:sldId id="561" r:id="rId56"/>
    <p:sldId id="765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/>
    <p:restoredTop sz="93820"/>
  </p:normalViewPr>
  <p:slideViewPr>
    <p:cSldViewPr snapToGrid="0">
      <p:cViewPr varScale="1">
        <p:scale>
          <a:sx n="133" d="100"/>
          <a:sy n="133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02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r>
              <a:rPr lang="en-US" altLang="en-US" sz="1600" dirty="0">
                <a:solidFill>
                  <a:srgbClr val="000000"/>
                </a:solidFill>
              </a:rPr>
              <a:t>AI: </a:t>
            </a:r>
            <a:r>
              <a:rPr lang="en-US" altLang="en-US" sz="1600" dirty="0"/>
              <a:t>increases window by 1 per round</a:t>
            </a:r>
          </a:p>
          <a:p>
            <a:pPr lvl="1"/>
            <a:r>
              <a:rPr lang="en-US" altLang="en-US" sz="1600" dirty="0"/>
              <a:t>MD: cuts window size </a:t>
            </a:r>
          </a:p>
          <a:p>
            <a:pPr lvl="2"/>
            <a:r>
              <a:rPr lang="en-US" altLang="en-US" sz="1600" dirty="0"/>
              <a:t>to half when detecting congestion by 3DUP</a:t>
            </a:r>
          </a:p>
          <a:p>
            <a:pPr lvl="2"/>
            <a:r>
              <a:rPr lang="en-US" altLang="en-US" sz="1600" dirty="0"/>
              <a:t>to 1 if timeout</a:t>
            </a:r>
          </a:p>
          <a:p>
            <a:pPr lvl="3"/>
            <a:r>
              <a:rPr lang="en-US" altLang="en-US" sz="1600" dirty="0"/>
              <a:t>if already timeout, doubles timeout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9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F6ACF-F586-304F-80FA-6FD457141CEA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03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AA15AE-663B-B142-8DC4-ABF8A9F8E335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8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C014632-15B9-D643-BDE6-0DBA053D6D5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44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1DA428-1870-7646-8560-D5A43C4A31DE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4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B759D2-DE6F-5E48-AF30-F86068016CDD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935415-892A-3444-8C74-F4BA6BED37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EB4768-EF35-3349-AE0F-B1B498FA19C2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3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BB779B-0C53-D94E-ADB4-B8D6CDECA465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38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17B48-3620-E341-8DBB-81E8940D2C4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6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31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3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37BD7-058D-CF47-B677-1850AF160A64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56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422344-43EA-7540-BA92-3E74B8C1F43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47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31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2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26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45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04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024E1-1F25-7245-A6BB-0D7F3C9DC4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9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9AF67-0E6E-E144-A50D-5B9D80E48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9EA2B-1C3F-A642-B009-B8F26AD8456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4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5113B-DDD5-5A4A-A564-3B76635D94E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2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6F0A5-45DD-1342-93C6-C37C453EE61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469F-07B2-A04F-B3D0-E88CF9ABC9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24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46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03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F9728A-59F6-364B-8077-126FA2554CA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0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22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B2C507-C0C3-6D4D-9832-D34CCD3FEC2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335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4A7D0-F1E6-F94F-9E5C-A14D299416B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Proof of Little’s Law: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43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596F89-0E93-464C-B324-024AA2476104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C64F14-D969-0C45-B1D9-5429070A466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B0D033-9209-FF47-9D50-ED43EE92BC9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0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97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5160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60247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F6ACF-F586-304F-80FA-6FD457141CE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4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19ACACB-99A9-6346-AC58-3F9441C47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5CEDB5E-D4AF-A243-8F3E-F9F4C01DE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9B381D9-EF46-8B4D-8877-465317163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309388A-5419-944E-88B0-B4EF8F68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F486AB6-459B-7549-B699-53212CAE9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7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48E6094-4E5F-0C47-87E4-62C70855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01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2C8B519-DFB0-D54C-80E2-1AB8C9EFA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2F4002-D8C6-4748-AED7-6039055A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44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9A9EED97-A8FD-D647-9704-B59CA8005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46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02ABEB5-4886-FE43-9B8F-A5CC07834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33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4070AAF-2E21-5E47-A943-04133A34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8BFD5CB-2A2E-2F4D-B6DF-1603BB3B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1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A46FDF-B669-4F40-BE94-20D212A2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0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DF08A65D-004C-8C40-A034-D4B877E7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2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21A38C9-345D-AB45-B265-58A6F092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42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8E8092-EA49-1749-A2A6-CA4169055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493454F-C7E9-6A4B-8BA4-0B73CB6A9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BDE0AE-85DA-B645-B1FB-9E81890A2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E926B07-7027-3840-8C9A-7C18BDC01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41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B06A474-3A0D-B046-825D-4C81248D8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773FF9B-AE91-764A-B732-ACDBB4F97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C661073-FD13-4540-B719-0F5F8B9B7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DD4B5B84-4B6C-2A4D-BF09-A1C731BC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B95F65CD-E7FA-DA48-B806-37D95A7A3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3" r:id="rId1"/>
    <p:sldLayoutId id="2147485284" r:id="rId2"/>
    <p:sldLayoutId id="2147485285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94D-DD09-FD41-A834-B50BFD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CC"/>
                </a:solidFill>
              </a:rPr>
              <a:t>TCP/Reno Formulas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3AEB-E3B7-A440-84D9-3A183F3E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Increase (MI)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double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</a:t>
            </a:r>
            <a:r>
              <a:rPr lang="en-US" altLang="en-US" sz="1799" dirty="0">
                <a:solidFill>
                  <a:srgbClr val="C00000"/>
                </a:solidFill>
              </a:rPr>
              <a:t>2</a:t>
            </a:r>
            <a:r>
              <a:rPr lang="en-US" altLang="en-US" sz="1799" dirty="0"/>
              <a:t> x(t)</a:t>
            </a:r>
            <a:endParaRPr lang="en-US" altLang="en-US" sz="1799" dirty="0">
              <a:sym typeface="Wingdings" charset="2"/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ym typeface="Wingdings" charset="2"/>
            </a:endParaRPr>
          </a:p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Additive Increase (AI)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Linear increase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x(t) + </a:t>
            </a:r>
            <a:r>
              <a:rPr lang="en-US" altLang="en-US" sz="1799" dirty="0">
                <a:solidFill>
                  <a:srgbClr val="C00000"/>
                </a:solidFill>
              </a:rPr>
              <a:t>1</a:t>
            </a: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/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decrease (MD)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5" dirty="0"/>
              <a:t>half </a:t>
            </a:r>
            <a:r>
              <a:rPr lang="en-US" altLang="en-US" sz="2095" i="1" dirty="0"/>
              <a:t>the rate:</a:t>
            </a:r>
            <a:r>
              <a:rPr lang="en-US" altLang="en-US" sz="2095" dirty="0"/>
              <a:t> x(t+1) = </a:t>
            </a:r>
            <a:r>
              <a:rPr lang="en-US" altLang="en-US" sz="2095" dirty="0">
                <a:solidFill>
                  <a:srgbClr val="C00000"/>
                </a:solidFill>
              </a:rPr>
              <a:t>1/2</a:t>
            </a:r>
            <a:r>
              <a:rPr lang="en-US" altLang="en-US" sz="2095" dirty="0"/>
              <a:t> x(t)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2099" dirty="0">
              <a:solidFill>
                <a:srgbClr val="000000"/>
              </a:solidFill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57EF-6846-634D-8A26-60FCBE96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3905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Two “phases”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slow-start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1797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1797" i="1" dirty="0" err="1">
                <a:solidFill>
                  <a:srgbClr val="000000"/>
                </a:solidFill>
              </a:rPr>
              <a:t>cwnd</a:t>
            </a:r>
            <a:endParaRPr lang="en-US" altLang="en-US" sz="1797" i="1" dirty="0">
              <a:solidFill>
                <a:srgbClr val="000000"/>
              </a:solidFill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i="1" dirty="0">
                <a:solidFill>
                  <a:srgbClr val="000000"/>
                </a:solidFill>
              </a:rPr>
              <a:t>Formula: MI</a:t>
            </a:r>
            <a:endParaRPr lang="en-US" altLang="en-US" sz="1797" dirty="0">
              <a:solidFill>
                <a:srgbClr val="FF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congestion avoidance</a:t>
            </a:r>
            <a:endParaRPr lang="en-US" altLang="zh-CN" sz="2096" dirty="0">
              <a:solidFill>
                <a:srgbClr val="FF0000"/>
              </a:solidFill>
              <a:ea typeface="宋体" charset="-122"/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Goal: </a:t>
            </a:r>
            <a:r>
              <a:rPr lang="en-US" altLang="en-US" sz="1797" dirty="0"/>
              <a:t>Maintains equilibrium and reacts around equilibrium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Formula: AI 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D0B39C-81F4-0844-9C86-BB1CECB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291A-675F-DE45-8F3A-0D8734640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1618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Important variables: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 </a:t>
            </a:r>
            <a:r>
              <a:rPr lang="en-US" altLang="en-US" sz="2096" dirty="0">
                <a:solidFill>
                  <a:srgbClr val="000000"/>
                </a:solidFill>
              </a:rPr>
              <a:t>congestion window size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ssthresh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altLang="en-US" sz="2096" dirty="0">
                <a:solidFill>
                  <a:srgbClr val="000000"/>
                </a:solidFill>
              </a:rPr>
              <a:t> threshold between the slow-start phase and the congestion avoidance phase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If </a:t>
            </a:r>
            <a:r>
              <a:rPr lang="en-US" altLang="en-US" sz="2396" dirty="0" err="1">
                <a:solidFill>
                  <a:srgbClr val="000000"/>
                </a:solidFill>
              </a:rPr>
              <a:t>cwnd</a:t>
            </a:r>
            <a:r>
              <a:rPr lang="en-US" altLang="en-US" sz="2396" dirty="0">
                <a:solidFill>
                  <a:srgbClr val="000000"/>
                </a:solidFill>
              </a:rPr>
              <a:t> &lt; </a:t>
            </a:r>
            <a:r>
              <a:rPr lang="en-US" altLang="en-US" sz="2396" dirty="0" err="1">
                <a:solidFill>
                  <a:srgbClr val="000000"/>
                </a:solidFill>
              </a:rPr>
              <a:t>ssthresh</a:t>
            </a:r>
            <a:endParaRPr lang="en-US" altLang="en-US" sz="2396" dirty="0">
              <a:solidFill>
                <a:srgbClr val="00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MI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Else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AIMD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FDE594-F70D-0642-992F-469FF0D9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9920-5886-694A-AF2A-36943FB63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 Start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Algorithm: MI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  every RTT until </a:t>
            </a:r>
            <a:r>
              <a:rPr lang="en-US" altLang="en-US" dirty="0">
                <a:solidFill>
                  <a:srgbClr val="FF0000"/>
                </a:solidFill>
              </a:rPr>
              <a:t>network congested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sym typeface="Wingdings" charset="2"/>
            </a:endParaRPr>
          </a:p>
          <a:p>
            <a:pPr marL="457200" lvl="1" indent="-457200"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2800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2800" i="1" dirty="0" err="1">
                <a:solidFill>
                  <a:srgbClr val="000000"/>
                </a:solidFill>
              </a:rPr>
              <a:t>cwnd</a:t>
            </a:r>
            <a:endParaRPr lang="en-US" altLang="en-US" sz="2800" i="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A34F1-589A-DD46-9D3A-1A2D9E28D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23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1125" y="261938"/>
            <a:ext cx="8020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Slow-start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0350" y="1811338"/>
            <a:ext cx="3681413" cy="4006850"/>
            <a:chOff x="3364" y="1141"/>
            <a:chExt cx="2319" cy="2358"/>
          </a:xfrm>
        </p:grpSpPr>
        <p:sp>
          <p:nvSpPr>
            <p:cNvPr id="121902" name="Line 4"/>
            <p:cNvSpPr>
              <a:spLocks noChangeShapeType="1"/>
            </p:cNvSpPr>
            <p:nvPr/>
          </p:nvSpPr>
          <p:spPr bwMode="auto">
            <a:xfrm>
              <a:off x="3364" y="1141"/>
              <a:ext cx="11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5"/>
            <p:cNvSpPr>
              <a:spLocks noChangeShapeType="1"/>
            </p:cNvSpPr>
            <p:nvPr/>
          </p:nvSpPr>
          <p:spPr bwMode="auto">
            <a:xfrm flipH="1">
              <a:off x="5671" y="1141"/>
              <a:ext cx="12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62575" y="2165350"/>
            <a:ext cx="3659188" cy="374650"/>
            <a:chOff x="3021" y="1364"/>
            <a:chExt cx="2305" cy="236"/>
          </a:xfrm>
        </p:grpSpPr>
        <p:sp>
          <p:nvSpPr>
            <p:cNvPr id="121899" name="Line 7"/>
            <p:cNvSpPr>
              <a:spLocks noChangeShapeType="1"/>
            </p:cNvSpPr>
            <p:nvPr/>
          </p:nvSpPr>
          <p:spPr bwMode="auto">
            <a:xfrm flipV="1">
              <a:off x="3056" y="1406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8"/>
            <p:cNvSpPr>
              <a:spLocks/>
            </p:cNvSpPr>
            <p:nvPr/>
          </p:nvSpPr>
          <p:spPr bwMode="auto">
            <a:xfrm>
              <a:off x="3021" y="1561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Rectangle 9"/>
            <p:cNvSpPr>
              <a:spLocks noChangeArrowheads="1"/>
            </p:cNvSpPr>
            <p:nvPr/>
          </p:nvSpPr>
          <p:spPr bwMode="auto">
            <a:xfrm rot="-300000">
              <a:off x="3817" y="1364"/>
              <a:ext cx="8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 1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16425" y="1830388"/>
            <a:ext cx="4605338" cy="301625"/>
            <a:chOff x="2425" y="1153"/>
            <a:chExt cx="2901" cy="190"/>
          </a:xfrm>
        </p:grpSpPr>
        <p:sp>
          <p:nvSpPr>
            <p:cNvPr id="121895" name="Line 11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12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Rectangle 13"/>
            <p:cNvSpPr>
              <a:spLocks noChangeArrowheads="1"/>
            </p:cNvSpPr>
            <p:nvPr/>
          </p:nvSpPr>
          <p:spPr bwMode="auto">
            <a:xfrm rot="120000">
              <a:off x="3999" y="1153"/>
              <a:ext cx="4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  <a:latin typeface="Arial" charset="0"/>
                </a:rPr>
                <a:t>segment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8" name="Rectangle 14"/>
            <p:cNvSpPr>
              <a:spLocks noChangeArrowheads="1"/>
            </p:cNvSpPr>
            <p:nvPr/>
          </p:nvSpPr>
          <p:spPr bwMode="auto">
            <a:xfrm>
              <a:off x="2425" y="1172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394200" y="2493963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2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524125"/>
            <a:ext cx="3659187" cy="512763"/>
            <a:chOff x="3032" y="1590"/>
            <a:chExt cx="2305" cy="323"/>
          </a:xfrm>
        </p:grpSpPr>
        <p:sp>
          <p:nvSpPr>
            <p:cNvPr id="121889" name="Freeform 17"/>
            <p:cNvSpPr>
              <a:spLocks/>
            </p:cNvSpPr>
            <p:nvPr/>
          </p:nvSpPr>
          <p:spPr bwMode="auto">
            <a:xfrm>
              <a:off x="5280" y="186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18"/>
            <p:cNvSpPr>
              <a:spLocks noChangeShapeType="1"/>
            </p:cNvSpPr>
            <p:nvPr/>
          </p:nvSpPr>
          <p:spPr bwMode="auto">
            <a:xfrm>
              <a:off x="3032" y="1666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19"/>
            <p:cNvSpPr>
              <a:spLocks/>
            </p:cNvSpPr>
            <p:nvPr/>
          </p:nvSpPr>
          <p:spPr bwMode="auto">
            <a:xfrm>
              <a:off x="5280" y="172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Rectangle 20"/>
            <p:cNvSpPr>
              <a:spLocks noChangeArrowheads="1"/>
            </p:cNvSpPr>
            <p:nvPr/>
          </p:nvSpPr>
          <p:spPr bwMode="auto">
            <a:xfrm rot="120000">
              <a:off x="3991" y="159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2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3" name="Line 21"/>
            <p:cNvSpPr>
              <a:spLocks noChangeShapeType="1"/>
            </p:cNvSpPr>
            <p:nvPr/>
          </p:nvSpPr>
          <p:spPr bwMode="auto">
            <a:xfrm>
              <a:off x="3032" y="180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Rectangle 22"/>
            <p:cNvSpPr>
              <a:spLocks noChangeArrowheads="1"/>
            </p:cNvSpPr>
            <p:nvPr/>
          </p:nvSpPr>
          <p:spPr bwMode="auto">
            <a:xfrm rot="120000">
              <a:off x="3991" y="172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80038" y="3019425"/>
            <a:ext cx="3622675" cy="495300"/>
            <a:chOff x="3032" y="1977"/>
            <a:chExt cx="2305" cy="237"/>
          </a:xfrm>
        </p:grpSpPr>
        <p:sp>
          <p:nvSpPr>
            <p:cNvPr id="121886" name="Line 24"/>
            <p:cNvSpPr>
              <a:spLocks noChangeShapeType="1"/>
            </p:cNvSpPr>
            <p:nvPr/>
          </p:nvSpPr>
          <p:spPr bwMode="auto">
            <a:xfrm flipV="1">
              <a:off x="3068" y="2020"/>
              <a:ext cx="2269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25"/>
            <p:cNvSpPr>
              <a:spLocks/>
            </p:cNvSpPr>
            <p:nvPr/>
          </p:nvSpPr>
          <p:spPr bwMode="auto">
            <a:xfrm>
              <a:off x="3032" y="2175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Rectangle 26"/>
            <p:cNvSpPr>
              <a:spLocks noChangeArrowheads="1"/>
            </p:cNvSpPr>
            <p:nvPr/>
          </p:nvSpPr>
          <p:spPr bwMode="auto">
            <a:xfrm rot="-300000">
              <a:off x="3727" y="1977"/>
              <a:ext cx="10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segments 2 + 3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394200" y="3406775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4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80038" y="3508375"/>
            <a:ext cx="3659187" cy="935038"/>
            <a:chOff x="3032" y="2210"/>
            <a:chExt cx="2305" cy="589"/>
          </a:xfrm>
        </p:grpSpPr>
        <p:sp>
          <p:nvSpPr>
            <p:cNvPr id="121874" name="Rectangle 29"/>
            <p:cNvSpPr>
              <a:spLocks noChangeArrowheads="1"/>
            </p:cNvSpPr>
            <p:nvPr/>
          </p:nvSpPr>
          <p:spPr bwMode="auto">
            <a:xfrm rot="120000">
              <a:off x="3991" y="221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75" name="Line 30"/>
            <p:cNvSpPr>
              <a:spLocks noChangeShapeType="1"/>
            </p:cNvSpPr>
            <p:nvPr/>
          </p:nvSpPr>
          <p:spPr bwMode="auto">
            <a:xfrm>
              <a:off x="3032" y="2286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31"/>
            <p:cNvSpPr>
              <a:spLocks/>
            </p:cNvSpPr>
            <p:nvPr/>
          </p:nvSpPr>
          <p:spPr bwMode="auto">
            <a:xfrm>
              <a:off x="5280" y="2346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9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9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32"/>
            <p:cNvSpPr>
              <a:spLocks noChangeShapeType="1"/>
            </p:cNvSpPr>
            <p:nvPr/>
          </p:nvSpPr>
          <p:spPr bwMode="auto">
            <a:xfrm>
              <a:off x="3032" y="242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33"/>
            <p:cNvSpPr>
              <a:spLocks/>
            </p:cNvSpPr>
            <p:nvPr/>
          </p:nvSpPr>
          <p:spPr bwMode="auto">
            <a:xfrm>
              <a:off x="5280" y="248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Rectangle 34"/>
            <p:cNvSpPr>
              <a:spLocks noChangeArrowheads="1"/>
            </p:cNvSpPr>
            <p:nvPr/>
          </p:nvSpPr>
          <p:spPr bwMode="auto">
            <a:xfrm rot="120000">
              <a:off x="3991" y="234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0" name="Line 35"/>
            <p:cNvSpPr>
              <a:spLocks noChangeShapeType="1"/>
            </p:cNvSpPr>
            <p:nvPr/>
          </p:nvSpPr>
          <p:spPr bwMode="auto">
            <a:xfrm>
              <a:off x="3032" y="2552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6"/>
            <p:cNvSpPr>
              <a:spLocks/>
            </p:cNvSpPr>
            <p:nvPr/>
          </p:nvSpPr>
          <p:spPr bwMode="auto">
            <a:xfrm>
              <a:off x="5280" y="2612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Rectangle 37"/>
            <p:cNvSpPr>
              <a:spLocks noChangeArrowheads="1"/>
            </p:cNvSpPr>
            <p:nvPr/>
          </p:nvSpPr>
          <p:spPr bwMode="auto">
            <a:xfrm rot="120000">
              <a:off x="3991" y="2475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3" name="Line 38"/>
            <p:cNvSpPr>
              <a:spLocks noChangeShapeType="1"/>
            </p:cNvSpPr>
            <p:nvPr/>
          </p:nvSpPr>
          <p:spPr bwMode="auto">
            <a:xfrm>
              <a:off x="3032" y="2685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39"/>
            <p:cNvSpPr>
              <a:spLocks/>
            </p:cNvSpPr>
            <p:nvPr/>
          </p:nvSpPr>
          <p:spPr bwMode="auto">
            <a:xfrm>
              <a:off x="5280" y="2745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Rectangle 40"/>
            <p:cNvSpPr>
              <a:spLocks noChangeArrowheads="1"/>
            </p:cNvSpPr>
            <p:nvPr/>
          </p:nvSpPr>
          <p:spPr bwMode="auto">
            <a:xfrm rot="120000">
              <a:off x="3991" y="2608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49" name="Line 41"/>
          <p:cNvSpPr>
            <a:spLocks noChangeShapeType="1"/>
          </p:cNvSpPr>
          <p:nvPr/>
        </p:nvSpPr>
        <p:spPr bwMode="auto">
          <a:xfrm flipV="1">
            <a:off x="5394325" y="4051300"/>
            <a:ext cx="3611563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4476750" y="4687888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6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869" name="Rectangle 43"/>
          <p:cNvSpPr>
            <a:spLocks noChangeArrowheads="1"/>
          </p:cNvSpPr>
          <p:nvPr/>
        </p:nvSpPr>
        <p:spPr bwMode="auto">
          <a:xfrm>
            <a:off x="182563" y="1447800"/>
            <a:ext cx="4108450" cy="509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70" name="Rectangle 44"/>
          <p:cNvSpPr>
            <a:spLocks noChangeArrowheads="1"/>
          </p:cNvSpPr>
          <p:nvPr/>
        </p:nvSpPr>
        <p:spPr bwMode="auto">
          <a:xfrm>
            <a:off x="258763" y="1752600"/>
            <a:ext cx="4191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Initially: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 = infinite (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 dirty="0">
                <a:solidFill>
                  <a:srgbClr val="000000"/>
                </a:solidFill>
              </a:rPr>
              <a:t>64K);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For each newly </a:t>
            </a:r>
            <a:r>
              <a:rPr lang="en-US" altLang="en-US" sz="2000" b="1" dirty="0" err="1">
                <a:solidFill>
                  <a:srgbClr val="000000"/>
                </a:solidFill>
              </a:rPr>
              <a:t>ACKed</a:t>
            </a:r>
            <a:r>
              <a:rPr lang="en-US" altLang="en-US" sz="2000" b="1" dirty="0">
                <a:solidFill>
                  <a:srgbClr val="000000"/>
                </a:solidFill>
              </a:rPr>
              <a:t> segment: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if (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/* MI: slow start*/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+ 1;</a:t>
            </a:r>
          </a:p>
        </p:txBody>
      </p:sp>
      <p:sp>
        <p:nvSpPr>
          <p:cNvPr id="247854" name="Line 46"/>
          <p:cNvSpPr>
            <a:spLocks noChangeShapeType="1"/>
          </p:cNvSpPr>
          <p:nvPr/>
        </p:nvSpPr>
        <p:spPr bwMode="auto">
          <a:xfrm flipV="1">
            <a:off x="5357813" y="4537075"/>
            <a:ext cx="3611562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484688" y="5151438"/>
            <a:ext cx="808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8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56" name="Line 48"/>
          <p:cNvSpPr>
            <a:spLocks noChangeShapeType="1"/>
          </p:cNvSpPr>
          <p:nvPr/>
        </p:nvSpPr>
        <p:spPr bwMode="auto">
          <a:xfrm>
            <a:off x="7189788" y="5334000"/>
            <a:ext cx="0" cy="6731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1744D4-50C9-754B-9E6F-D8CDDEF90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3" grpId="0" autoUpdateAnimBg="0"/>
      <p:bldP spid="247835" grpId="0" autoUpdateAnimBg="0"/>
      <p:bldP spid="247849" grpId="0" animBg="1"/>
      <p:bldP spid="247850" grpId="0" autoUpdateAnimBg="0"/>
      <p:bldP spid="247854" grpId="0" animBg="1"/>
      <p:bldP spid="247855" grpId="0" autoUpdateAnimBg="0"/>
      <p:bldP spid="247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Startup Behavior </a:t>
            </a:r>
            <a:r>
              <a:rPr lang="en-US" altLang="en-US" sz="2800">
                <a:solidFill>
                  <a:srgbClr val="FF0000"/>
                </a:solidFill>
              </a:rPr>
              <a:t>with</a:t>
            </a:r>
            <a:r>
              <a:rPr lang="en-US" altLang="en-US" sz="2800"/>
              <a:t> Slow-start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0688" y="6443663"/>
            <a:ext cx="1128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imes New Roman" charset="0"/>
              </a:rPr>
              <a:t>See [Jac89]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577975"/>
            <a:ext cx="7713663" cy="47815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6B430-B77C-FB43-8E2E-1A6B619EE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AIMD: Congestion Avoidance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Algorithm: AIMD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increases window by 1 per round-trip time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cuts window size </a:t>
            </a:r>
          </a:p>
          <a:p>
            <a:pPr lvl="2"/>
            <a:r>
              <a:rPr lang="en-US" altLang="en-US" dirty="0"/>
              <a:t>to half when detecting congestion by 3DUP</a:t>
            </a:r>
          </a:p>
          <a:p>
            <a:pPr lvl="2"/>
            <a:r>
              <a:rPr lang="en-US" altLang="en-US" dirty="0"/>
              <a:t>to 1 if timeout</a:t>
            </a:r>
          </a:p>
          <a:p>
            <a:pPr lvl="2"/>
            <a:r>
              <a:rPr lang="en-US" altLang="en-US" dirty="0"/>
              <a:t>if already timeout, doubles timeout</a:t>
            </a:r>
          </a:p>
          <a:p>
            <a:pPr lvl="2"/>
            <a:endParaRPr lang="en-US" altLang="en-US" dirty="0"/>
          </a:p>
          <a:p>
            <a:pPr marL="457200" lvl="2" indent="-457200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/>
              <a:t>Goal: Maintains equilibrium and reacts around equilibrium</a:t>
            </a:r>
          </a:p>
          <a:p>
            <a:pPr marL="342900" lvl="2" indent="-342900"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0364B-B280-B54E-9E98-4CB62D2D8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1163" y="265113"/>
            <a:ext cx="8555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Full </a:t>
            </a:r>
            <a:r>
              <a:rPr lang="en-US" altLang="en-US" sz="4000" u="sng" dirty="0" err="1">
                <a:solidFill>
                  <a:srgbClr val="3333CC"/>
                </a:solidFill>
              </a:rPr>
              <a:t>Alg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1249363"/>
            <a:ext cx="7931150" cy="5476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7388" y="1333500"/>
            <a:ext cx="77597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Initially: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infinite (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>
                <a:solidFill>
                  <a:srgbClr val="000000"/>
                </a:solidFill>
              </a:rPr>
              <a:t>64K);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For each newly ACKed segment: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if (cwnd &lt; ssthresh)         </a:t>
            </a:r>
            <a:r>
              <a:rPr lang="en-US" altLang="en-US" sz="2000">
                <a:solidFill>
                  <a:srgbClr val="FF0000"/>
                </a:solidFill>
              </a:rPr>
              <a:t>// slow start: MI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	    cwnd = cwnd + 1;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else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congestion avoidance; AI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    cwnd += 1/cwnd;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Triple-duplicate ACKs: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MD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ssthresh = cwnd/2;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Timeout: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cwnd/2;         // </a:t>
            </a:r>
            <a:r>
              <a:rPr lang="en-US" altLang="en-US" sz="2000">
                <a:solidFill>
                  <a:srgbClr val="FF0000"/>
                </a:solidFill>
              </a:rPr>
              <a:t>reset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600">
                <a:solidFill>
                  <a:srgbClr val="000000"/>
                </a:solidFill>
              </a:rPr>
              <a:t>(if already timed out, double timeout value; this is called exponential backoff)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9D592-6264-6149-B2F3-E0BD7B292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3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334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TCP/Reno: Big Picture 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295400" y="244633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295400" y="473233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8394700" y="4576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41325" y="237013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H="1">
            <a:off x="2322513" y="2727325"/>
            <a:ext cx="17462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9"/>
          <p:cNvSpPr>
            <a:spLocks noChangeShapeType="1"/>
          </p:cNvSpPr>
          <p:nvPr/>
        </p:nvSpPr>
        <p:spPr bwMode="auto">
          <a:xfrm flipV="1">
            <a:off x="2346325" y="3360738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500438" y="3371850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V="1">
            <a:off x="3500438" y="332740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1440310" y="4779963"/>
            <a:ext cx="564257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slow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start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(MI)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369815" y="4776788"/>
            <a:ext cx="105157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avoidance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(AIMD)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endParaRPr lang="en-US" alt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5851525" y="33385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5"/>
          <p:cNvSpPr>
            <a:spLocks noChangeShapeType="1"/>
          </p:cNvSpPr>
          <p:nvPr/>
        </p:nvSpPr>
        <p:spPr bwMode="auto">
          <a:xfrm flipV="1">
            <a:off x="5872163" y="3719513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6"/>
          <p:cNvSpPr>
            <a:spLocks noChangeShapeType="1"/>
          </p:cNvSpPr>
          <p:nvPr/>
        </p:nvSpPr>
        <p:spPr bwMode="auto">
          <a:xfrm>
            <a:off x="1289050" y="3735388"/>
            <a:ext cx="1046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17"/>
          <p:cNvSpPr>
            <a:spLocks noChangeShapeType="1"/>
          </p:cNvSpPr>
          <p:nvPr/>
        </p:nvSpPr>
        <p:spPr bwMode="auto">
          <a:xfrm flipV="1">
            <a:off x="3097213" y="4075113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33242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50" name="Text Box 19"/>
          <p:cNvSpPr txBox="1">
            <a:spLocks noChangeArrowheads="1"/>
          </p:cNvSpPr>
          <p:nvPr/>
        </p:nvSpPr>
        <p:spPr bwMode="auto">
          <a:xfrm>
            <a:off x="376238" y="6073775"/>
            <a:ext cx="305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TD: Triple duplicate acknowledgements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TO: Timeout</a:t>
            </a:r>
          </a:p>
        </p:txBody>
      </p:sp>
      <p:sp>
        <p:nvSpPr>
          <p:cNvPr id="95251" name="Line 20"/>
          <p:cNvSpPr>
            <a:spLocks noChangeShapeType="1"/>
          </p:cNvSpPr>
          <p:nvPr/>
        </p:nvSpPr>
        <p:spPr bwMode="auto">
          <a:xfrm flipV="1">
            <a:off x="5462588" y="4095750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6770688" y="33448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5253" name="Arc 22"/>
          <p:cNvSpPr>
            <a:spLocks/>
          </p:cNvSpPr>
          <p:nvPr/>
        </p:nvSpPr>
        <p:spPr bwMode="auto">
          <a:xfrm>
            <a:off x="6989763" y="4243388"/>
            <a:ext cx="288925" cy="485775"/>
          </a:xfrm>
          <a:custGeom>
            <a:avLst/>
            <a:gdLst>
              <a:gd name="T0" fmla="*/ 2147483646 w 21600"/>
              <a:gd name="T1" fmla="*/ 0 h 21747"/>
              <a:gd name="T2" fmla="*/ 0 w 21600"/>
              <a:gd name="T3" fmla="*/ 2147483646 h 21747"/>
              <a:gd name="T4" fmla="*/ 0 w 21600"/>
              <a:gd name="T5" fmla="*/ 2147483646 h 21747"/>
              <a:gd name="T6" fmla="*/ 0 60000 65536"/>
              <a:gd name="T7" fmla="*/ 0 60000 65536"/>
              <a:gd name="T8" fmla="*/ 0 60000 65536"/>
              <a:gd name="T9" fmla="*/ 0 w 21600"/>
              <a:gd name="T10" fmla="*/ 0 h 21747"/>
              <a:gd name="T11" fmla="*/ 21600 w 21600"/>
              <a:gd name="T12" fmla="*/ 21747 h 21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47" fill="none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</a:path>
              <a:path w="21600" h="21747" stroke="0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  <a:lnTo>
                  <a:pt x="0" y="147"/>
                </a:lnTo>
                <a:lnTo>
                  <a:pt x="21599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3"/>
          <p:cNvSpPr>
            <a:spLocks noChangeShapeType="1"/>
          </p:cNvSpPr>
          <p:nvPr/>
        </p:nvSpPr>
        <p:spPr bwMode="auto">
          <a:xfrm flipV="1">
            <a:off x="6694488" y="4237038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4"/>
          <p:cNvSpPr>
            <a:spLocks noChangeShapeType="1"/>
          </p:cNvSpPr>
          <p:nvPr/>
        </p:nvSpPr>
        <p:spPr bwMode="auto">
          <a:xfrm flipV="1">
            <a:off x="7258050" y="3860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Text Box 25"/>
          <p:cNvSpPr txBox="1">
            <a:spLocks noChangeArrowheads="1"/>
          </p:cNvSpPr>
          <p:nvPr/>
        </p:nvSpPr>
        <p:spPr bwMode="auto">
          <a:xfrm>
            <a:off x="1352550" y="3508375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7" name="Text Box 26"/>
          <p:cNvSpPr txBox="1">
            <a:spLocks noChangeArrowheads="1"/>
          </p:cNvSpPr>
          <p:nvPr/>
        </p:nvSpPr>
        <p:spPr bwMode="auto">
          <a:xfrm>
            <a:off x="2871788" y="3827463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8" name="Text Box 27"/>
          <p:cNvSpPr txBox="1">
            <a:spLocks noChangeArrowheads="1"/>
          </p:cNvSpPr>
          <p:nvPr/>
        </p:nvSpPr>
        <p:spPr bwMode="auto">
          <a:xfrm>
            <a:off x="5238750" y="3848100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9" name="Text Box 28"/>
          <p:cNvSpPr txBox="1">
            <a:spLocks noChangeArrowheads="1"/>
          </p:cNvSpPr>
          <p:nvPr/>
        </p:nvSpPr>
        <p:spPr bwMode="auto">
          <a:xfrm>
            <a:off x="6383338" y="3989388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60" name="Line 29"/>
          <p:cNvSpPr>
            <a:spLocks noChangeShapeType="1"/>
          </p:cNvSpPr>
          <p:nvPr/>
        </p:nvSpPr>
        <p:spPr bwMode="auto">
          <a:xfrm>
            <a:off x="6996113" y="37449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4333875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5624513" y="3003550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5818188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6859588" y="4789488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slow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7381875" y="479266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2138363" y="2422525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7" name="Line 38"/>
          <p:cNvSpPr>
            <a:spLocks noChangeShapeType="1"/>
          </p:cNvSpPr>
          <p:nvPr/>
        </p:nvSpPr>
        <p:spPr bwMode="auto">
          <a:xfrm flipV="1">
            <a:off x="1289050" y="4654550"/>
            <a:ext cx="29210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8" name="Line 39"/>
          <p:cNvSpPr>
            <a:spLocks noChangeShapeType="1"/>
          </p:cNvSpPr>
          <p:nvPr/>
        </p:nvSpPr>
        <p:spPr bwMode="auto">
          <a:xfrm flipV="1">
            <a:off x="1590675" y="4479925"/>
            <a:ext cx="2381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9" name="Line 40"/>
          <p:cNvSpPr>
            <a:spLocks noChangeShapeType="1"/>
          </p:cNvSpPr>
          <p:nvPr/>
        </p:nvSpPr>
        <p:spPr bwMode="auto">
          <a:xfrm flipV="1">
            <a:off x="1847850" y="4105275"/>
            <a:ext cx="219075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0" name="Line 41"/>
          <p:cNvSpPr>
            <a:spLocks noChangeShapeType="1"/>
          </p:cNvSpPr>
          <p:nvPr/>
        </p:nvSpPr>
        <p:spPr bwMode="auto">
          <a:xfrm flipV="1">
            <a:off x="2066925" y="2774950"/>
            <a:ext cx="242888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FE766-C72B-A643-AB70-7959B4032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4BDA3-0A27-F24D-97A6-9A4EC1880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By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email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TA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4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Dec.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8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2:30-4:10pm,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C5F3-06C0-FF40-BBD0-7135042AB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04AF7-D57A-5549-BAC0-476DB3CE5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To understand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throughput of TCP/Reno as a function of RTT (RTT), loss rate (p) and packet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underlying queue dynamics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We will analyze TCP/Reno under two different setups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7A61-8515-B846-8F32-0F4B52430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Throughput Analysis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57188" y="1492250"/>
            <a:ext cx="80772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Given mean packet loss rate p, mean round-trip time RTT, packet size 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Consider only the congestion avoidance mode (long flows such as large files)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no timeout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mean window size is W</a:t>
            </a:r>
            <a:r>
              <a:rPr lang="en-US" altLang="en-US" baseline="-25000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segments, each with S bytes sent in one RTT: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90738" y="5549900"/>
            <a:ext cx="4421187" cy="809625"/>
            <a:chOff x="1097" y="3564"/>
            <a:chExt cx="2785" cy="510"/>
          </a:xfrm>
        </p:grpSpPr>
        <p:sp>
          <p:nvSpPr>
            <p:cNvPr id="105477" name="Text Box 11"/>
            <p:cNvSpPr txBox="1">
              <a:spLocks noChangeArrowheads="1"/>
            </p:cNvSpPr>
            <p:nvPr/>
          </p:nvSpPr>
          <p:spPr bwMode="auto">
            <a:xfrm>
              <a:off x="1097" y="3671"/>
              <a:ext cx="11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Throughput =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78" name="Text Box 12"/>
            <p:cNvSpPr txBox="1">
              <a:spLocks noChangeArrowheads="1"/>
            </p:cNvSpPr>
            <p:nvPr/>
          </p:nvSpPr>
          <p:spPr bwMode="auto">
            <a:xfrm>
              <a:off x="2268" y="3575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m</a:t>
              </a:r>
              <a:r>
                <a:rPr lang="en-US" altLang="en-US" sz="2000">
                  <a:solidFill>
                    <a:srgbClr val="000000"/>
                  </a:solidFill>
                </a:rPr>
                <a:t> * 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79" name="Text Box 13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80" name="Text Box 14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Line 15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6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8AF1F-6FF5-614B-923D-ADD2188FB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small fish in a big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loss rate given from the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25B83-FD24-9E43-A979-6E23D1BE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8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5" y="121938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 Throughput Modeling</a:t>
            </a:r>
            <a:r>
              <a:rPr lang="zh-CN" altLang="en-US" sz="3600" u="sng" dirty="0">
                <a:solidFill>
                  <a:srgbClr val="3333CC"/>
                </a:solidFill>
              </a:rPr>
              <a:t> </a:t>
            </a:r>
            <a:r>
              <a:rPr lang="en-US" altLang="en-US" sz="3600" dirty="0">
                <a:solidFill>
                  <a:srgbClr val="3333CC"/>
                </a:solidFill>
              </a:rPr>
              <a:t>(</a:t>
            </a:r>
            <a:r>
              <a:rPr lang="en-US" altLang="en-US" sz="3600" dirty="0">
                <a:solidFill>
                  <a:srgbClr val="C00000"/>
                </a:solidFill>
              </a:rPr>
              <a:t>Fixed, Given</a:t>
            </a:r>
            <a:r>
              <a:rPr lang="en-US" altLang="en-US" sz="3600" dirty="0">
                <a:solidFill>
                  <a:srgbClr val="3333CC"/>
                </a:solidFill>
              </a:rPr>
              <a:t> Loss Rate)</a:t>
            </a:r>
            <a:endParaRPr lang="en-US" altLang="en-US" sz="3600" u="sng" dirty="0">
              <a:solidFill>
                <a:srgbClr val="3333CC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7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8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635081"/>
                </p:ext>
              </p:extLst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9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365763"/>
                </p:ext>
              </p:extLst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30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1A08-B151-5A45-95AA-C93CDD3C7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3717" cy="1143000"/>
          </a:xfrm>
        </p:spPr>
        <p:txBody>
          <a:bodyPr/>
          <a:lstStyle/>
          <a:p>
            <a:r>
              <a:rPr lang="en-US"/>
              <a:t>Exercise: Application </a:t>
            </a:r>
            <a:r>
              <a:rPr lang="en-US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10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State of art network link can reach 100 </a:t>
            </a:r>
            <a:r>
              <a:rPr lang="en-US" dirty="0" err="1"/>
              <a:t>Gbps</a:t>
            </a:r>
            <a:r>
              <a:rPr lang="en-US" dirty="0"/>
              <a:t>. Assume packet size 1250 bytes, RTT 100 </a:t>
            </a:r>
            <a:r>
              <a:rPr lang="en-US" dirty="0" err="1"/>
              <a:t>ms</a:t>
            </a:r>
            <a:r>
              <a:rPr lang="en-US" dirty="0"/>
              <a:t>, what is the highest packet loss rate to still reach 100 </a:t>
            </a:r>
            <a:r>
              <a:rPr lang="en-US" dirty="0" err="1"/>
              <a:t>Gbps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5175" y="6034088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 err="1">
                <a:latin typeface="Comic Sans MS" charset="0"/>
                <a:ea typeface="宋体" charset="-122"/>
              </a:rPr>
              <a:t>tcp-reno-tput.xlsx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40FD-DF7E-0542-90FC-E85307965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small fish in a big pond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big fish in small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growth causes losses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2268A-2516-E74F-A790-8BF816C60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>
                <a:solidFill>
                  <a:srgbClr val="3333CC"/>
                </a:solidFill>
              </a:rPr>
              <a:t>Throughput Modeling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: </a:t>
            </a:r>
            <a:br>
              <a:rPr lang="en-US" altLang="zh-CN" u="sng">
                <a:solidFill>
                  <a:srgbClr val="3333CC"/>
                </a:solidFill>
                <a:ea typeface="宋体" charset="-122"/>
              </a:rPr>
            </a:b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Relating W with Loss Rate p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7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21937"/>
              </p:ext>
            </p:extLst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88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9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5792"/>
                </p:ext>
              </p:extLst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90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07D3-68FA-2B47-A641-FAD84E6BB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2" grpId="0"/>
      <p:bldP spid="354325" grpId="0"/>
      <p:bldP spid="354326" grpId="0"/>
      <p:bldP spid="34" grpId="0"/>
      <p:bldP spid="35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078"/>
            <a:ext cx="8020050" cy="1143000"/>
          </a:xfrm>
        </p:spPr>
        <p:txBody>
          <a:bodyPr/>
          <a:lstStyle/>
          <a:p>
            <a:r>
              <a:rPr lang="en-US" altLang="en-US" sz="3200" dirty="0"/>
              <a:t>A Puzzle: </a:t>
            </a:r>
            <a:r>
              <a:rPr lang="en-US" altLang="en-US" sz="3200" dirty="0" err="1"/>
              <a:t>cwnd</a:t>
            </a:r>
            <a:r>
              <a:rPr lang="en-US" altLang="en-US" sz="3200" dirty="0"/>
              <a:t> and Rate </a:t>
            </a:r>
            <a:br>
              <a:rPr lang="en-US" altLang="en-US" sz="3200" dirty="0"/>
            </a:br>
            <a:r>
              <a:rPr lang="en-US" altLang="en-US" sz="3200" dirty="0"/>
              <a:t>of a TCP Session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541463"/>
            <a:ext cx="6442075" cy="3813175"/>
          </a:xfrm>
        </p:spPr>
      </p:pic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38150" y="5524500"/>
            <a:ext cx="811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Question: although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 fluctuates widely (i.e., cut to half), why can the sending rate stay relatively smooth?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28A22-05B3-5643-A2D4-6DAD63406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3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Queueing Dynamics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99332" name="Line 6"/>
          <p:cNvSpPr>
            <a:spLocks noChangeShapeType="1"/>
          </p:cNvSpPr>
          <p:nvPr/>
        </p:nvSpPr>
        <p:spPr bwMode="auto">
          <a:xfrm>
            <a:off x="1069975" y="160019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>
            <a:off x="1084263" y="3900487"/>
            <a:ext cx="729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8"/>
          <p:cNvSpPr>
            <a:spLocks noChangeArrowheads="1"/>
          </p:cNvSpPr>
          <p:nvPr/>
        </p:nvSpPr>
        <p:spPr bwMode="auto">
          <a:xfrm>
            <a:off x="8394700" y="37449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441325" y="1538287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V="1">
            <a:off x="1489075" y="2528887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2643188" y="2539999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1617663" y="3946524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2247900" y="3216274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2466975" y="2151062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2032000" y="2959099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657475" y="2543174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3800475" y="255587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816350" y="2520949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>
            <a:off x="4962525" y="253682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>
            <a:off x="7604125" y="267334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bottleneck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bandwidth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968875" y="2614612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Freeform 25"/>
          <p:cNvSpPr>
            <a:spLocks/>
          </p:cNvSpPr>
          <p:nvPr/>
        </p:nvSpPr>
        <p:spPr bwMode="auto">
          <a:xfrm>
            <a:off x="3800475" y="2528887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9" name="Line 30"/>
          <p:cNvSpPr>
            <a:spLocks noChangeShapeType="1"/>
          </p:cNvSpPr>
          <p:nvPr/>
        </p:nvSpPr>
        <p:spPr bwMode="auto">
          <a:xfrm flipV="1">
            <a:off x="1279525" y="2917824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94163" y="1878012"/>
            <a:ext cx="1579562" cy="1054100"/>
            <a:chOff x="2579" y="1567"/>
            <a:chExt cx="995" cy="664"/>
          </a:xfrm>
        </p:grpSpPr>
        <p:sp>
          <p:nvSpPr>
            <p:cNvPr id="99358" name="Text Box 24"/>
            <p:cNvSpPr txBox="1">
              <a:spLocks noChangeArrowheads="1"/>
            </p:cNvSpPr>
            <p:nvPr/>
          </p:nvSpPr>
          <p:spPr bwMode="auto">
            <a:xfrm>
              <a:off x="2579" y="1567"/>
              <a:ext cx="9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filling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9" name="Freeform 32"/>
            <p:cNvSpPr>
              <a:spLocks/>
            </p:cNvSpPr>
            <p:nvPr/>
          </p:nvSpPr>
          <p:spPr bwMode="auto">
            <a:xfrm>
              <a:off x="2706" y="1984"/>
              <a:ext cx="421" cy="247"/>
            </a:xfrm>
            <a:custGeom>
              <a:avLst/>
              <a:gdLst>
                <a:gd name="T0" fmla="*/ 0 w 412"/>
                <a:gd name="T1" fmla="*/ 229 h 247"/>
                <a:gd name="T2" fmla="*/ 607 w 412"/>
                <a:gd name="T3" fmla="*/ 0 h 247"/>
                <a:gd name="T4" fmla="*/ 607 w 412"/>
                <a:gd name="T5" fmla="*/ 247 h 247"/>
                <a:gd name="T6" fmla="*/ 0 w 412"/>
                <a:gd name="T7" fmla="*/ 229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47"/>
                <a:gd name="T14" fmla="*/ 412 w 412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47">
                  <a:moveTo>
                    <a:pt x="0" y="229"/>
                  </a:moveTo>
                  <a:lnTo>
                    <a:pt x="412" y="0"/>
                  </a:lnTo>
                  <a:lnTo>
                    <a:pt x="412" y="247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60" name="Line 33"/>
            <p:cNvSpPr>
              <a:spLocks noChangeShapeType="1"/>
            </p:cNvSpPr>
            <p:nvPr/>
          </p:nvSpPr>
          <p:spPr bwMode="auto">
            <a:xfrm>
              <a:off x="2990" y="1829"/>
              <a:ext cx="1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49825" y="2917824"/>
            <a:ext cx="2249488" cy="741363"/>
            <a:chOff x="3118" y="2222"/>
            <a:chExt cx="1417" cy="467"/>
          </a:xfrm>
        </p:grpSpPr>
        <p:sp>
          <p:nvSpPr>
            <p:cNvPr id="99355" name="Freeform 34"/>
            <p:cNvSpPr>
              <a:spLocks/>
            </p:cNvSpPr>
            <p:nvPr/>
          </p:nvSpPr>
          <p:spPr bwMode="auto">
            <a:xfrm>
              <a:off x="3118" y="2222"/>
              <a:ext cx="412" cy="229"/>
            </a:xfrm>
            <a:custGeom>
              <a:avLst/>
              <a:gdLst>
                <a:gd name="T0" fmla="*/ 412 w 412"/>
                <a:gd name="T1" fmla="*/ 2 h 229"/>
                <a:gd name="T2" fmla="*/ 13 w 412"/>
                <a:gd name="T3" fmla="*/ 229 h 229"/>
                <a:gd name="T4" fmla="*/ 0 w 412"/>
                <a:gd name="T5" fmla="*/ 0 h 229"/>
                <a:gd name="T6" fmla="*/ 412 w 412"/>
                <a:gd name="T7" fmla="*/ 2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29"/>
                <a:gd name="T14" fmla="*/ 412 w 41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29">
                  <a:moveTo>
                    <a:pt x="412" y="2"/>
                  </a:moveTo>
                  <a:lnTo>
                    <a:pt x="13" y="229"/>
                  </a:lnTo>
                  <a:lnTo>
                    <a:pt x="0" y="0"/>
                  </a:lnTo>
                  <a:lnTo>
                    <a:pt x="412" y="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3388" y="245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draining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7" name="Line 36"/>
            <p:cNvSpPr>
              <a:spLocks noChangeShapeType="1"/>
            </p:cNvSpPr>
            <p:nvPr/>
          </p:nvSpPr>
          <p:spPr bwMode="auto">
            <a:xfrm flipH="1" flipV="1">
              <a:off x="3319" y="2350"/>
              <a:ext cx="201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6105" y="4682241"/>
            <a:ext cx="8067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If the buffer at the bottleneck is large enough, the buffer is never empty (not idle), during the cut-to-half to “grow-back” process.</a:t>
            </a:r>
          </a:p>
        </p:txBody>
      </p:sp>
      <p:sp>
        <p:nvSpPr>
          <p:cNvPr id="99353" name="Freeform 41"/>
          <p:cNvSpPr>
            <a:spLocks/>
          </p:cNvSpPr>
          <p:nvPr/>
        </p:nvSpPr>
        <p:spPr bwMode="auto">
          <a:xfrm>
            <a:off x="1079500" y="3168649"/>
            <a:ext cx="434975" cy="688975"/>
          </a:xfrm>
          <a:custGeom>
            <a:avLst/>
            <a:gdLst>
              <a:gd name="T0" fmla="*/ 0 w 274"/>
              <a:gd name="T1" fmla="*/ 2147483646 h 434"/>
              <a:gd name="T2" fmla="*/ 2147483646 w 274"/>
              <a:gd name="T3" fmla="*/ 2147483646 h 434"/>
              <a:gd name="T4" fmla="*/ 2147483646 w 274"/>
              <a:gd name="T5" fmla="*/ 0 h 434"/>
              <a:gd name="T6" fmla="*/ 0 60000 65536"/>
              <a:gd name="T7" fmla="*/ 0 60000 65536"/>
              <a:gd name="T8" fmla="*/ 0 60000 65536"/>
              <a:gd name="T9" fmla="*/ 0 w 274"/>
              <a:gd name="T10" fmla="*/ 0 h 434"/>
              <a:gd name="T11" fmla="*/ 274 w 27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434">
                <a:moveTo>
                  <a:pt x="0" y="434"/>
                </a:moveTo>
                <a:cubicBezTo>
                  <a:pt x="71" y="375"/>
                  <a:pt x="143" y="317"/>
                  <a:pt x="189" y="245"/>
                </a:cubicBezTo>
                <a:cubicBezTo>
                  <a:pt x="235" y="173"/>
                  <a:pt x="254" y="86"/>
                  <a:pt x="27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9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1697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96104" y="5925814"/>
            <a:ext cx="8067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Exercise: How big should the buffer be to achieve full utilization?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0A57-7D9B-0544-B426-709EC645A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7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Zero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BW: 10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RTT: 100 </a:t>
            </a:r>
            <a:r>
              <a:rPr lang="en-US" dirty="0" err="1"/>
              <a:t>ms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Packet: 1250 bytes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BDP (full window size): 100,000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loss can cut window size from 100,000 to 50,000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fully grow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50,000 RTTs =&gt; 5000 seconds, 1.4 hours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Q: What is the link utilization in one cycle?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A904-3E7B-D14B-A08F-B45D8F37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0EFD-336C-9641-9730-AAF04308CB6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83404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Assume a generic AIMD </a:t>
                </a:r>
                <a:r>
                  <a:rPr lang="en-US" dirty="0" err="1"/>
                  <a:t>alg</a:t>
                </a:r>
                <a:r>
                  <a:rPr lang="en-US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successful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RTT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reduce to β W after each loss event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What value β gives higher utilization (assume small/zero buffer)?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Assume picking a high value β, how to make the </a:t>
                </a:r>
                <a:r>
                  <a:rPr lang="en-US" dirty="0" err="1"/>
                  <a:t>alg</a:t>
                </a:r>
                <a:r>
                  <a:rPr lang="en-US" dirty="0"/>
                  <a:t> TCP friendly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/>
                  <a:t>=1,</a:t>
                </a:r>
                <a:r>
                  <a:rPr lang="zh-CN" altLang="en-US" dirty="0"/>
                  <a:t> </a:t>
                </a:r>
                <a:r>
                  <a:rPr lang="en-US" dirty="0"/>
                  <a:t>β</a:t>
                </a:r>
                <a:r>
                  <a:rPr lang="en-US" altLang="zh-CN" dirty="0"/>
                  <a:t>=0.5)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8A6-83C2-8549-B5B7-43006F521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04D26-7F95-2441-84FF-D66C183BC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5" grpId="0"/>
      <p:bldP spid="7" grpId="0"/>
      <p:bldP spid="39" grpId="0"/>
      <p:bldP spid="8" grpId="0"/>
      <p:bldP spid="41" grpId="0"/>
      <p:bldP spid="42" grpId="0"/>
      <p:bldP spid="43" grpId="0"/>
      <p:bldP spid="45" grpId="0"/>
      <p:bldP spid="46" grpId="0"/>
      <p:bldP spid="47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02311-266D-CA40-B870-E63B3309C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26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Designed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Default for Linux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Most sockets in MAC  appear to use cubic as well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sw_vers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063A-713F-6342-97F5-9267188C1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74054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Improve TCP efficiency over fast, long-distance links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TCP friendliness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Fairness of flows w/ different RTTs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8868" y="4949183"/>
            <a:ext cx="45849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 growth depends</a:t>
            </a:r>
            <a:br>
              <a:rPr lang="en-US" dirty="0"/>
            </a:br>
            <a:r>
              <a:rPr lang="en-US" dirty="0"/>
              <a:t>on real-time (from congestion-</a:t>
            </a:r>
            <a:br>
              <a:rPr lang="en-US" dirty="0"/>
            </a:br>
            <a:r>
              <a:rPr lang="en-US" dirty="0"/>
              <a:t>epoch through synchronized losses)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2305" y="1600200"/>
            <a:ext cx="4187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reduction, longer stay at</a:t>
            </a:r>
            <a:br>
              <a:rPr lang="en-US" dirty="0"/>
            </a:br>
            <a:r>
              <a:rPr lang="en-US" dirty="0"/>
              <a:t>BDP, faster than linear </a:t>
            </a:r>
            <a:br>
              <a:rPr lang="en-US" dirty="0"/>
            </a:br>
            <a:r>
              <a:rPr lang="en-US" dirty="0"/>
              <a:t>increase---cubic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7418" y="3606969"/>
            <a:ext cx="421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Follows TCP if TCP gives higher rate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A3A20F-6C86-E647-88A8-33119DA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10658"/>
            <a:ext cx="7772400" cy="22757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500" dirty="0"/>
              <a:t>Setting</a:t>
            </a:r>
            <a:endParaRPr lang="en-US" altLang="en-US" sz="16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baseline="-25000" dirty="0"/>
              <a:t> </a:t>
            </a:r>
            <a:r>
              <a:rPr lang="en-US" altLang="en-US" sz="1650" dirty="0"/>
              <a:t>= </a:t>
            </a:r>
            <a:r>
              <a:rPr lang="en-US" altLang="en-US" sz="1650" dirty="0" err="1"/>
              <a:t>cwnd</a:t>
            </a:r>
            <a:r>
              <a:rPr lang="en-US" altLang="en-US" sz="1650" dirty="0"/>
              <a:t> size before reduction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Too big</a:t>
            </a:r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= β*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– just after reduction, where β is multiplicative decrease factor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Small</a:t>
            </a:r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Basic idea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binary search between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80639-D411-2D4F-A1EE-A45D6EFFE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 dirty="0"/>
              <a:t>TCP BIC Algorithm: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21814"/>
            <a:ext cx="7772400" cy="1621736"/>
          </a:xfrm>
        </p:spPr>
        <p:txBody>
          <a:bodyPr>
            <a:noAutofit/>
          </a:bodyPr>
          <a:lstStyle/>
          <a:p>
            <a:pPr marL="257157" lvl="1" indent="-257157">
              <a:spcBef>
                <a:spcPts val="300"/>
              </a:spcBef>
              <a:buSzPct val="85000"/>
              <a:buFont typeface="Wingdings" charset="2"/>
              <a:buChar char="q"/>
            </a:pPr>
            <a:r>
              <a:rPr lang="en-US" altLang="en-US" sz="1650" dirty="0"/>
              <a:t>Pure binary search (jump from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to (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>
                <a:solidFill>
                  <a:srgbClr val="000000"/>
                </a:solidFill>
                <a:cs typeface="ＭＳ Ｐゴシック" charset="0"/>
              </a:rPr>
              <a:t>)/2) may be too aggressive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r>
              <a:rPr lang="en-US" altLang="en-US" sz="1350" dirty="0"/>
              <a:t>Use a large step size </a:t>
            </a:r>
            <a:r>
              <a:rPr lang="en-US" altLang="en-US" sz="1350" dirty="0" err="1"/>
              <a:t>Smax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endParaRPr lang="en-US" altLang="en-US" sz="1350" dirty="0"/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What if you grow above </a:t>
            </a:r>
            <a:r>
              <a:rPr lang="en-US" altLang="en-US" sz="1650" dirty="0" err="1">
                <a:solidFill>
                  <a:srgbClr val="000000"/>
                </a:solidFill>
              </a:rPr>
              <a:t>W</a:t>
            </a:r>
            <a:r>
              <a:rPr lang="en-US" altLang="en-US" sz="16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650" dirty="0">
                <a:solidFill>
                  <a:srgbClr val="000000"/>
                </a:solidFill>
              </a:rPr>
              <a:t>?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Use binary growth (slow start) to probe more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3D3C1-FAFB-DC40-B640-A7CCF2689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3411" y="2212183"/>
            <a:ext cx="1259681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80373" y="2202658"/>
            <a:ext cx="1434703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11117" y="2189560"/>
            <a:ext cx="16692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610916" y="4092702"/>
            <a:ext cx="4346972" cy="214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20443" y="2189560"/>
            <a:ext cx="15930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7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44666-BDC2-6148-B8BE-BAE7EB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0441" y="3890963"/>
            <a:ext cx="0" cy="136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70623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614488" y="3486121"/>
            <a:ext cx="0" cy="3476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488" y="3890963"/>
            <a:ext cx="59686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9987" y="373380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19213" y="5256611"/>
            <a:ext cx="1314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 </a:t>
            </a:r>
            <a:r>
              <a:rPr lang="en-US" altLang="en-US" sz="1050">
                <a:solidFill>
                  <a:srgbClr val="000000"/>
                </a:solidFill>
              </a:rPr>
              <a:t>= β*W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 flipV="1">
            <a:off x="1620441" y="4607282"/>
            <a:ext cx="4346972" cy="8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67413" y="4480324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4" y="482798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 dirty="0">
                <a:solidFill>
                  <a:srgbClr val="000000"/>
                </a:solidFill>
              </a:rPr>
              <a:t>midpoint –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50" dirty="0">
                <a:solidFill>
                  <a:srgbClr val="000000"/>
                </a:solidFill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</a:rPr>
              <a:t>S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endParaRPr lang="en-US" altLang="en-US" sz="1050" baseline="-250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213026" y="4595816"/>
            <a:ext cx="596" cy="23217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5289" y="5110164"/>
            <a:ext cx="8335" cy="23217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20441" y="4968480"/>
            <a:ext cx="465534" cy="2881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6857" y="4727974"/>
            <a:ext cx="1075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>
            <a:off x="1614489" y="4958954"/>
            <a:ext cx="439936" cy="2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14500" y="4727974"/>
            <a:ext cx="47267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2404" y="4679157"/>
            <a:ext cx="465534" cy="289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1"/>
          </p:cNvCxnSpPr>
          <p:nvPr/>
        </p:nvCxnSpPr>
        <p:spPr>
          <a:xfrm flipV="1">
            <a:off x="1641872" y="4431069"/>
            <a:ext cx="4346972" cy="9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8844" y="4304111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31232" y="4743452"/>
            <a:ext cx="1076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47939" y="4264820"/>
            <a:ext cx="669131" cy="41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47964" y="4061224"/>
            <a:ext cx="4738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22961" y="4275535"/>
            <a:ext cx="44053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485900" y="2189560"/>
            <a:ext cx="1853804" cy="3598543"/>
            <a:chOff x="457199" y="1776064"/>
            <a:chExt cx="2471071" cy="479836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761627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653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33" name="TextBox 51"/>
            <p:cNvSpPr txBox="1">
              <a:spLocks noChangeArrowheads="1"/>
            </p:cNvSpPr>
            <p:nvPr/>
          </p:nvSpPr>
          <p:spPr bwMode="auto">
            <a:xfrm>
              <a:off x="457199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Increase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553721" y="6405510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6539" y="6392809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57887" y="398660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dirty="0">
                <a:solidFill>
                  <a:srgbClr val="000000"/>
                </a:solidFill>
              </a:rPr>
              <a:t> +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050" dirty="0">
                <a:solidFill>
                  <a:srgbClr val="000000"/>
                </a:solidFill>
              </a:rPr>
              <a:t>)/2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11116" y="4114133"/>
            <a:ext cx="333708" cy="1506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77803" y="4133852"/>
            <a:ext cx="842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33863" y="3732613"/>
            <a:ext cx="498873" cy="253916"/>
            <a:chOff x="2486318" y="4111320"/>
            <a:chExt cx="665053" cy="338337"/>
          </a:xfrm>
        </p:grpSpPr>
        <p:sp>
          <p:nvSpPr>
            <p:cNvPr id="27729" name="TextBox 63"/>
            <p:cNvSpPr txBox="1">
              <a:spLocks noChangeArrowheads="1"/>
            </p:cNvSpPr>
            <p:nvPr/>
          </p:nvSpPr>
          <p:spPr bwMode="auto">
            <a:xfrm>
              <a:off x="2520951" y="4111320"/>
              <a:ext cx="63042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486318" y="4396886"/>
              <a:ext cx="58727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3544824" y="3946924"/>
            <a:ext cx="1100328" cy="167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2976" y="3855244"/>
            <a:ext cx="14692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(midpoint – </a:t>
            </a:r>
            <a:r>
              <a:rPr lang="en-US" altLang="en-US" sz="900" dirty="0" err="1">
                <a:solidFill>
                  <a:srgbClr val="000000"/>
                </a:solidFill>
              </a:rPr>
              <a:t>W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900" dirty="0">
                <a:solidFill>
                  <a:srgbClr val="000000"/>
                </a:solidFill>
              </a:rPr>
              <a:t>)&lt; </a:t>
            </a:r>
            <a:r>
              <a:rPr lang="en-US" altLang="en-US" sz="900" dirty="0" err="1">
                <a:solidFill>
                  <a:srgbClr val="000000"/>
                </a:solidFill>
              </a:rPr>
              <a:t>S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endParaRPr lang="en-US" altLang="en-US" sz="900" baseline="-2500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45152" y="3890963"/>
            <a:ext cx="228076" cy="559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118249" y="2200277"/>
            <a:ext cx="1853803" cy="3598543"/>
            <a:chOff x="510485" y="1776064"/>
            <a:chExt cx="2471071" cy="47983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85935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451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26" name="TextBox 77"/>
            <p:cNvSpPr txBox="1">
              <a:spLocks noChangeArrowheads="1"/>
            </p:cNvSpPr>
            <p:nvPr/>
          </p:nvSpPr>
          <p:spPr bwMode="auto">
            <a:xfrm>
              <a:off x="51048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Binary Search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432429" y="6405509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37451" y="6392808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73230" y="3839767"/>
            <a:ext cx="192881" cy="488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13661" y="3588545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60158" y="3794522"/>
            <a:ext cx="194072" cy="476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44617" y="3557589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254228" y="3579020"/>
            <a:ext cx="1060846" cy="211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537598" y="3364709"/>
            <a:ext cx="896540" cy="253916"/>
            <a:chOff x="2307521" y="4111320"/>
            <a:chExt cx="740450" cy="338337"/>
          </a:xfrm>
        </p:grpSpPr>
        <p:sp>
          <p:nvSpPr>
            <p:cNvPr id="27722" name="TextBox 102"/>
            <p:cNvSpPr txBox="1">
              <a:spLocks noChangeArrowheads="1"/>
            </p:cNvSpPr>
            <p:nvPr/>
          </p:nvSpPr>
          <p:spPr bwMode="auto">
            <a:xfrm>
              <a:off x="2307521" y="4111320"/>
              <a:ext cx="74045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86488" y="4396886"/>
              <a:ext cx="494617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4764882" y="3824288"/>
            <a:ext cx="4143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37523" y="3788569"/>
            <a:ext cx="4131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4714875" y="2213373"/>
            <a:ext cx="1853804" cy="3598543"/>
            <a:chOff x="412795" y="1776064"/>
            <a:chExt cx="2471071" cy="47983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4581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6573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9" name="TextBox 113"/>
            <p:cNvSpPr txBox="1">
              <a:spLocks noChangeArrowheads="1"/>
            </p:cNvSpPr>
            <p:nvPr/>
          </p:nvSpPr>
          <p:spPr bwMode="auto">
            <a:xfrm>
              <a:off x="41279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Slow Start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18897" y="6405510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636573" y="6392809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6309124" y="3336132"/>
            <a:ext cx="28694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5680474" y="3115870"/>
            <a:ext cx="983456" cy="253916"/>
            <a:chOff x="2235384" y="4111320"/>
            <a:chExt cx="812587" cy="338626"/>
          </a:xfrm>
        </p:grpSpPr>
        <p:sp>
          <p:nvSpPr>
            <p:cNvPr id="27715" name="TextBox 121"/>
            <p:cNvSpPr txBox="1">
              <a:spLocks noChangeArrowheads="1"/>
            </p:cNvSpPr>
            <p:nvPr/>
          </p:nvSpPr>
          <p:spPr bwMode="auto">
            <a:xfrm>
              <a:off x="223538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+ 2S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319003" y="4427299"/>
              <a:ext cx="6620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>
            <a:off x="5784056" y="3352800"/>
            <a:ext cx="80129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561535" y="3124200"/>
            <a:ext cx="28575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922170" y="2896795"/>
            <a:ext cx="984647" cy="253916"/>
            <a:chOff x="2204414" y="4111320"/>
            <a:chExt cx="812587" cy="338626"/>
          </a:xfrm>
        </p:grpSpPr>
        <p:sp>
          <p:nvSpPr>
            <p:cNvPr id="27713" name="TextBox 127"/>
            <p:cNvSpPr txBox="1">
              <a:spLocks noChangeArrowheads="1"/>
            </p:cNvSpPr>
            <p:nvPr/>
          </p:nvSpPr>
          <p:spPr bwMode="auto">
            <a:xfrm>
              <a:off x="220441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+ 3S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319375" y="4427299"/>
              <a:ext cx="66127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V="1">
            <a:off x="6818711" y="2502694"/>
            <a:ext cx="764381" cy="64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6047186" y="2222897"/>
            <a:ext cx="1853803" cy="3598543"/>
            <a:chOff x="279115" y="1776064"/>
            <a:chExt cx="2471071" cy="479836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31850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36206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0" name="TextBox 135"/>
            <p:cNvSpPr txBox="1">
              <a:spLocks noChangeArrowheads="1"/>
            </p:cNvSpPr>
            <p:nvPr/>
          </p:nvSpPr>
          <p:spPr bwMode="auto">
            <a:xfrm>
              <a:off x="27911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Inc.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032829" y="6405510"/>
              <a:ext cx="22536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636206" y="6378520"/>
              <a:ext cx="288847" cy="142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4873229" y="2250284"/>
            <a:ext cx="2718196" cy="253916"/>
            <a:chOff x="4973307" y="1857137"/>
            <a:chExt cx="3625163" cy="338338"/>
          </a:xfrm>
        </p:grpSpPr>
        <p:sp>
          <p:nvSpPr>
            <p:cNvPr id="27705" name="TextBox 26"/>
            <p:cNvSpPr txBox="1">
              <a:spLocks noChangeArrowheads="1"/>
            </p:cNvSpPr>
            <p:nvPr/>
          </p:nvSpPr>
          <p:spPr bwMode="auto">
            <a:xfrm>
              <a:off x="6174502" y="1857137"/>
              <a:ext cx="1454758" cy="3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Max Probing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27705" idx="1"/>
            </p:cNvCxnSpPr>
            <p:nvPr/>
          </p:nvCxnSpPr>
          <p:spPr>
            <a:xfrm flipH="1" flipV="1">
              <a:off x="4973307" y="2015786"/>
              <a:ext cx="1201195" cy="105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567927" y="2028477"/>
              <a:ext cx="103054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0F1C0-81F0-EE40-8300-F7A10C0D3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10" grpId="0" animBg="1"/>
      <p:bldP spid="110" grpId="1" animBg="1"/>
      <p:bldP spid="87" grpId="0" animBg="1"/>
      <p:bldP spid="87" grpId="1" animBg="1"/>
      <p:bldP spid="57" grpId="0" animBg="1"/>
      <p:bldP spid="57" grpId="1" animBg="1"/>
      <p:bldP spid="9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8" grpId="0"/>
      <p:bldP spid="28" grpId="1"/>
      <p:bldP spid="36" grpId="0"/>
      <p:bldP spid="36" grpId="1"/>
      <p:bldP spid="39" grpId="0"/>
      <p:bldP spid="39" grpId="1"/>
      <p:bldP spid="40" grpId="0"/>
      <p:bldP spid="40" grpId="1"/>
      <p:bldP spid="46" grpId="0"/>
      <p:bldP spid="46" grpId="1"/>
      <p:bldP spid="59" grpId="0"/>
      <p:bldP spid="59" grpId="1"/>
      <p:bldP spid="63" grpId="0"/>
      <p:bldP spid="63" grpId="1"/>
      <p:bldP spid="71" grpId="0"/>
      <p:bldP spid="71" grpId="1"/>
      <p:bldP spid="92" grpId="0"/>
      <p:bldP spid="92" grpId="1"/>
      <p:bldP spid="99" grpId="0"/>
      <p:bldP spid="9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 dirty="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 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if ((midpoint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&lt;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= midpoint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(no packet loss)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β*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midpoint = (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)/2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66715" y="2559191"/>
            <a:ext cx="17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Additive Increase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455" y="3760532"/>
            <a:ext cx="174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Binary Search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9613" y="3397718"/>
            <a:ext cx="2106621" cy="5211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4119613" y="2369345"/>
            <a:ext cx="2147102" cy="51301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13360-8AE7-1D4C-9966-BE41F6EBE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8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Algorithm: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&gt;=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 if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if (packet loss)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 β*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lvl="1" indent="-128579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4142" y="2582549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Slow growth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4142" y="3119520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Fast growth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206153" y="2725425"/>
            <a:ext cx="1067989" cy="4179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6153" y="3254060"/>
            <a:ext cx="1067990" cy="4763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7127945" y="2999267"/>
            <a:ext cx="174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>
                <a:solidFill>
                  <a:srgbClr val="000000"/>
                </a:solidFill>
                <a:latin typeface="Century Gothic" charset="0"/>
              </a:rPr>
              <a:t>Max Probing</a:t>
            </a:r>
          </a:p>
        </p:txBody>
      </p:sp>
      <p:sp>
        <p:nvSpPr>
          <p:cNvPr id="15" name="Left Brace 14"/>
          <p:cNvSpPr/>
          <p:nvPr/>
        </p:nvSpPr>
        <p:spPr>
          <a:xfrm flipH="1">
            <a:off x="6486526" y="2053828"/>
            <a:ext cx="153591" cy="2137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BCA9-EA6C-214D-BC47-361AA76A5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utoUpdateAnimBg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BA45B-7065-E149-A885-FDFF7A4A3C0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87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- Summary</a:t>
            </a:r>
          </a:p>
        </p:txBody>
      </p:sp>
      <p:pic>
        <p:nvPicPr>
          <p:cNvPr id="30722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975" y="2967038"/>
            <a:ext cx="3143250" cy="1666875"/>
          </a:xfrm>
        </p:spPr>
      </p:pic>
      <p:sp>
        <p:nvSpPr>
          <p:cNvPr id="51" name="Rectangle 50"/>
          <p:cNvSpPr/>
          <p:nvPr/>
        </p:nvSpPr>
        <p:spPr>
          <a:xfrm>
            <a:off x="1743076" y="3902989"/>
            <a:ext cx="926306" cy="1329927"/>
          </a:xfrm>
          <a:prstGeom prst="rect">
            <a:avLst/>
          </a:prstGeom>
          <a:solidFill>
            <a:schemeClr val="tx2">
              <a:lumMod val="60000"/>
              <a:lumOff val="40000"/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716881" y="2795706"/>
            <a:ext cx="5491163" cy="2159793"/>
            <a:chOff x="202034" y="2576690"/>
            <a:chExt cx="8601028" cy="3383024"/>
          </a:xfrm>
        </p:grpSpPr>
        <p:sp>
          <p:nvSpPr>
            <p:cNvPr id="6" name="Rectangle 5"/>
            <p:cNvSpPr/>
            <p:nvPr/>
          </p:nvSpPr>
          <p:spPr>
            <a:xfrm>
              <a:off x="4545442" y="5006723"/>
              <a:ext cx="4257620" cy="95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034" y="2576690"/>
              <a:ext cx="4257621" cy="95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</p:grp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1283494" y="3012400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4" name="Straight Arrow Connector 13"/>
          <p:cNvCxnSpPr>
            <a:stCxn id="30726" idx="2"/>
          </p:cNvCxnSpPr>
          <p:nvPr/>
        </p:nvCxnSpPr>
        <p:spPr>
          <a:xfrm flipH="1">
            <a:off x="1754981" y="3427898"/>
            <a:ext cx="1" cy="3465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7700" y="2174199"/>
            <a:ext cx="0" cy="34087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>
            <a:off x="1797845" y="3563658"/>
            <a:ext cx="656035" cy="25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21" name="Straight Arrow Connector 20"/>
          <p:cNvCxnSpPr>
            <a:endCxn id="30750" idx="1"/>
          </p:cNvCxnSpPr>
          <p:nvPr/>
        </p:nvCxnSpPr>
        <p:spPr>
          <a:xfrm flipH="1">
            <a:off x="1726407" y="5484138"/>
            <a:ext cx="132160" cy="653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7222" y="5474611"/>
            <a:ext cx="132159" cy="476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3107532" y="5246013"/>
            <a:ext cx="941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Binary Increase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80098" y="5473420"/>
            <a:ext cx="526256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85012" y="5467468"/>
            <a:ext cx="572690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5" name="TextBox 27"/>
          <p:cNvSpPr txBox="1">
            <a:spLocks noChangeArrowheads="1"/>
          </p:cNvSpPr>
          <p:nvPr/>
        </p:nvSpPr>
        <p:spPr bwMode="auto">
          <a:xfrm>
            <a:off x="6204348" y="5269826"/>
            <a:ext cx="9417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cxnSp>
        <p:nvCxnSpPr>
          <p:cNvPr id="29" name="Straight Arrow Connector 28"/>
          <p:cNvCxnSpPr>
            <a:endCxn id="30735" idx="1"/>
          </p:cNvCxnSpPr>
          <p:nvPr/>
        </p:nvCxnSpPr>
        <p:spPr>
          <a:xfrm flipH="1">
            <a:off x="6204348" y="5472231"/>
            <a:ext cx="130970" cy="534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3972" y="5461514"/>
            <a:ext cx="132159" cy="47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8" name="TextBox 30"/>
          <p:cNvSpPr txBox="1">
            <a:spLocks noChangeArrowheads="1"/>
          </p:cNvSpPr>
          <p:nvPr/>
        </p:nvSpPr>
        <p:spPr bwMode="auto">
          <a:xfrm>
            <a:off x="4875610" y="524363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Slow</a:t>
            </a:r>
          </a:p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48176" y="5471041"/>
            <a:ext cx="666750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37598" y="5465087"/>
            <a:ext cx="656034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2360" y="3817262"/>
            <a:ext cx="0" cy="18585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2" name="TextBox 38"/>
          <p:cNvSpPr txBox="1">
            <a:spLocks noChangeArrowheads="1"/>
          </p:cNvSpPr>
          <p:nvPr/>
        </p:nvSpPr>
        <p:spPr bwMode="auto">
          <a:xfrm>
            <a:off x="5103020" y="2081332"/>
            <a:ext cx="14597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Max Probing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448176" y="2211109"/>
            <a:ext cx="883444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35317" y="2205156"/>
            <a:ext cx="734616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33551" y="4170877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30746" name="TextBox 49"/>
          <p:cNvSpPr txBox="1">
            <a:spLocks noChangeArrowheads="1"/>
          </p:cNvSpPr>
          <p:nvPr/>
        </p:nvSpPr>
        <p:spPr bwMode="auto">
          <a:xfrm>
            <a:off x="7037785" y="3704153"/>
            <a:ext cx="595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Time</a:t>
            </a:r>
            <a:endParaRPr lang="en-US" altLang="en-US" sz="1050" baseline="-250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9099" y="3905300"/>
            <a:ext cx="1798905" cy="1338334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1726407" y="528292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sp>
        <p:nvSpPr>
          <p:cNvPr id="30751" name="TextBox 18"/>
          <p:cNvSpPr txBox="1">
            <a:spLocks noChangeArrowheads="1"/>
          </p:cNvSpPr>
          <p:nvPr/>
        </p:nvSpPr>
        <p:spPr bwMode="auto">
          <a:xfrm>
            <a:off x="2745582" y="362438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27785" y="4170877"/>
            <a:ext cx="9358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jump to midpoint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417" y="2375416"/>
            <a:ext cx="1725215" cy="1479947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1967" y="2375416"/>
            <a:ext cx="935832" cy="1459706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3704" y="248138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96014" y="248019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93631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0098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7D0A7-F013-4943-B9B9-61559242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/>
      <p:bldP spid="47" grpId="0"/>
      <p:bldP spid="53" grpId="0" animBg="1"/>
      <p:bldP spid="54" grpId="0" animBg="1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in Action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pic>
        <p:nvPicPr>
          <p:cNvPr id="3174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523" y="1956199"/>
            <a:ext cx="5154216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9CD8C-5BC1-2F4C-86B9-BAE95B8A4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CED89-72BB-0540-806B-A9DD5C1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dirty="0">
                <a:solidFill>
                  <a:srgbClr val="3333CC"/>
                </a:solidFill>
                <a:latin typeface="Comic Sans MS" charset="0"/>
                <a:ea typeface="ＭＳ Ｐゴシック" charset="-128"/>
              </a:rPr>
              <a:t>TCP BIC Analysis</a:t>
            </a:r>
            <a:endParaRPr lang="en-US" dirty="0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2041997"/>
            <a:ext cx="79248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257157" indent="-257157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Faster convergence at large gap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Slower growth at convergence to avoid timeout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100" i="1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876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Issues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Still depend on RTT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Complex growth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0559" y="5512744"/>
            <a:ext cx="58475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2">
              <a:defRPr/>
            </a:pPr>
            <a:r>
              <a:rPr lang="en-US" sz="1050" dirty="0">
                <a:solidFill>
                  <a:srgbClr val="000000"/>
                </a:solidFill>
              </a:rPr>
              <a:t>More details: http://</a:t>
            </a:r>
            <a:r>
              <a:rPr lang="en-US" sz="1050" dirty="0" err="1">
                <a:solidFill>
                  <a:srgbClr val="000000"/>
                </a:solidFill>
              </a:rPr>
              <a:t>www.land.ufrj.br</a:t>
            </a:r>
            <a:r>
              <a:rPr lang="en-US" sz="1050" dirty="0">
                <a:solidFill>
                  <a:srgbClr val="000000"/>
                </a:solidFill>
              </a:rPr>
              <a:t>/~classes/coppe-redes-2007/</a:t>
            </a:r>
            <a:r>
              <a:rPr lang="en-US" sz="1050" dirty="0" err="1">
                <a:solidFill>
                  <a:srgbClr val="000000"/>
                </a:solidFill>
              </a:rPr>
              <a:t>projeto</a:t>
            </a:r>
            <a:r>
              <a:rPr lang="en-US" sz="1050" dirty="0">
                <a:solidFill>
                  <a:srgbClr val="000000"/>
                </a:solidFill>
              </a:rPr>
              <a:t>/BIC-TCP-infocom-04.pdf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C581-E12B-D74F-9CAF-96C8824A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2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High-Level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(received ACK &amp;&amp; state == cong avoid)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W</a:t>
            </a:r>
            <a:r>
              <a:rPr lang="en-US" baseline="-25000" dirty="0"/>
              <a:t>cubic</a:t>
            </a:r>
            <a:r>
              <a:rPr lang="en-US" dirty="0"/>
              <a:t>(t+RTT).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</a:t>
            </a:r>
            <a:r>
              <a:rPr lang="en-US" baseline="-25000" dirty="0"/>
              <a:t>TCP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Cubic in TCP mode 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Wmax  </a:t>
            </a:r>
          </a:p>
          <a:p>
            <a:pPr lvl="2"/>
            <a:r>
              <a:rPr lang="en-US" dirty="0"/>
              <a:t>Cubic  in concave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&gt; Wmax </a:t>
            </a:r>
          </a:p>
          <a:p>
            <a:pPr lvl="2"/>
            <a:r>
              <a:rPr lang="en-US" dirty="0"/>
              <a:t>Cubic  in convex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D3E3-2594-EA4B-B0D3-DC18AD624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56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The Cubic function</a:t>
            </a:r>
            <a:endParaRPr lang="ko-KR" altLang="en-US" sz="3200" dirty="0">
              <a:ea typeface="굴림" pitchFamily="34" charset="-127"/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D65FE-F41A-7348-89C8-146B5924B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8" grpId="0" animBg="1"/>
      <p:bldP spid="377869" grpId="0" animBg="1"/>
      <p:bldP spid="377870" grpId="0" animBg="1"/>
      <p:bldP spid="377871" grpId="0"/>
      <p:bldP spid="377872" grpId="0"/>
      <p:bldP spid="3778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0"/>
            <a:ext cx="583829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0F2E8-6BD5-D144-AE00-33642E314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4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ACB84-C23A-B748-9F3D-6CD2952FE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BDE0AE-85DA-B645-B1FB-9E81890A259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39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TCP/Vegas </a:t>
            </a:r>
            <a:r>
              <a:rPr lang="en-US" altLang="en-US" sz="3200"/>
              <a:t>(Brakmo &amp; Peterson 1994)</a:t>
            </a:r>
            <a:endParaRPr lang="en-US" altLang="en-US" sz="3600"/>
          </a:p>
        </p:txBody>
      </p:sp>
      <p:grpSp>
        <p:nvGrpSpPr>
          <p:cNvPr id="121859" name="Group 13"/>
          <p:cNvGrpSpPr>
            <a:grpSpLocks/>
          </p:cNvGrpSpPr>
          <p:nvPr/>
        </p:nvGrpSpPr>
        <p:grpSpPr bwMode="auto">
          <a:xfrm>
            <a:off x="485775" y="1538288"/>
            <a:ext cx="8355013" cy="3370262"/>
            <a:chOff x="306" y="969"/>
            <a:chExt cx="5263" cy="2123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1862" name="Freeform 4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Text Box 5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1864" name="Text Box 6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66" name="Text Box 8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1867" name="Line 9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0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1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5310188"/>
            <a:ext cx="7772400" cy="9382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Idea: try to detect congestion by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delay before loss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Objective: not to overflow the buffer; instead, try to maintain a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000" dirty="0">
                <a:ea typeface="宋体" charset="-122"/>
              </a:rPr>
              <a:t> number of packets in the bottleneck queue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5136E-4668-1F44-AF87-25E248A18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TCP/Vegas: Key Question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How to estimate the number of packets queued in the bottleneck queue?</a:t>
            </a:r>
            <a:endParaRPr lang="en-US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85775" y="2800350"/>
            <a:ext cx="8355013" cy="3370263"/>
            <a:chOff x="306" y="969"/>
            <a:chExt cx="5263" cy="2123"/>
          </a:xfrm>
        </p:grpSpPr>
        <p:sp>
          <p:nvSpPr>
            <p:cNvPr id="123915" name="Rectangle 5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3916" name="Freeform 6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Text Box 7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3918" name="Text Box 8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3919" name="Rectangle 9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920" name="Text Box 10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3921" name="Line 11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2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Freeform 13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550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23910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911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CEAA4-DC47-DD49-B511-C6F647C7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Recall: Little’s Law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For any system with no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mean arrival rate X, mean service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time T, and mean number of requests in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system 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Then relationship between W, X, and T:</a:t>
            </a:r>
          </a:p>
        </p:txBody>
      </p:sp>
      <p:sp>
        <p:nvSpPr>
          <p:cNvPr id="12595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T, W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508250" y="4687888"/>
          <a:ext cx="34655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5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87888"/>
                        <a:ext cx="34655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5486400" y="21717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1259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0910D-441B-8746-AF3A-F6DC3C31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37698-2780-4F47-A96B-13DD958FE37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8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83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487363" y="42863"/>
            <a:ext cx="7772400" cy="1143000"/>
          </a:xfrm>
        </p:spPr>
        <p:txBody>
          <a:bodyPr/>
          <a:lstStyle/>
          <a:p>
            <a:r>
              <a:rPr lang="en-US" altLang="en-US"/>
              <a:t>Estimating Number </a:t>
            </a:r>
            <a:br>
              <a:rPr lang="en-US" altLang="en-US"/>
            </a:br>
            <a:r>
              <a:rPr lang="en-US" altLang="en-US"/>
              <a:t>of Packets in the Queue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574800" y="2506663"/>
            <a:ext cx="4267200" cy="2860675"/>
          </a:xfrm>
          <a:custGeom>
            <a:avLst/>
            <a:gdLst>
              <a:gd name="T0" fmla="*/ 13236 w 21600"/>
              <a:gd name="T1" fmla="*/ 1430337 h 21600"/>
              <a:gd name="T2" fmla="*/ 2133600 w 21600"/>
              <a:gd name="T3" fmla="*/ 2857629 h 21600"/>
              <a:gd name="T4" fmla="*/ 4263644 w 21600"/>
              <a:gd name="T5" fmla="*/ 1430337 h 21600"/>
              <a:gd name="T6" fmla="*/ 2133600 w 21600"/>
              <a:gd name="T7" fmla="*/ 1635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4070350" y="3603625"/>
            <a:ext cx="739775" cy="476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4249738" y="3606800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437063" y="3606800"/>
            <a:ext cx="168275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8007" name="Right Arrow 16"/>
          <p:cNvSpPr>
            <a:spLocks noChangeArrowheads="1"/>
          </p:cNvSpPr>
          <p:nvPr/>
        </p:nvSpPr>
        <p:spPr bwMode="auto">
          <a:xfrm>
            <a:off x="3352800" y="3832225"/>
            <a:ext cx="693738" cy="46038"/>
          </a:xfrm>
          <a:prstGeom prst="rightArrow">
            <a:avLst>
              <a:gd name="adj1" fmla="val 50000"/>
              <a:gd name="adj2" fmla="val 49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8008" name="Freeform 8"/>
          <p:cNvSpPr>
            <a:spLocks noChangeArrowheads="1"/>
          </p:cNvSpPr>
          <p:nvPr/>
        </p:nvSpPr>
        <p:spPr bwMode="auto">
          <a:xfrm>
            <a:off x="512763" y="3797300"/>
            <a:ext cx="6397625" cy="2343150"/>
          </a:xfrm>
          <a:custGeom>
            <a:avLst/>
            <a:gdLst>
              <a:gd name="T0" fmla="*/ 4291356 w 6398171"/>
              <a:gd name="T1" fmla="*/ 65456 h 2343807"/>
              <a:gd name="T2" fmla="*/ 5188998 w 6398171"/>
              <a:gd name="T3" fmla="*/ 81156 h 2343807"/>
              <a:gd name="T4" fmla="*/ 5850396 w 6398171"/>
              <a:gd name="T5" fmla="*/ 269653 h 2343807"/>
              <a:gd name="T6" fmla="*/ 6291348 w 6398171"/>
              <a:gd name="T7" fmla="*/ 1023652 h 2343807"/>
              <a:gd name="T8" fmla="*/ 5251974 w 6398171"/>
              <a:gd name="T9" fmla="*/ 2107515 h 2343807"/>
              <a:gd name="T10" fmla="*/ 1818903 w 6398171"/>
              <a:gd name="T11" fmla="*/ 2248887 h 2343807"/>
              <a:gd name="T12" fmla="*/ 370080 w 6398171"/>
              <a:gd name="T13" fmla="*/ 1589147 h 2343807"/>
              <a:gd name="T14" fmla="*/ 149603 w 6398171"/>
              <a:gd name="T15" fmla="*/ 348195 h 2343807"/>
              <a:gd name="T16" fmla="*/ 1267720 w 6398171"/>
              <a:gd name="T17" fmla="*/ 49742 h 2343807"/>
              <a:gd name="T18" fmla="*/ 2763781 w 6398171"/>
              <a:gd name="T19" fmla="*/ 49742 h 234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98171"/>
              <a:gd name="T31" fmla="*/ 0 h 2343807"/>
              <a:gd name="T32" fmla="*/ 6398171 w 6398171"/>
              <a:gd name="T33" fmla="*/ 2343807 h 23438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98171" h="2343807">
                <a:moveTo>
                  <a:pt x="4296103" y="65690"/>
                </a:moveTo>
                <a:cubicBezTo>
                  <a:pt x="4615354" y="56493"/>
                  <a:pt x="4934606" y="47297"/>
                  <a:pt x="5194737" y="81455"/>
                </a:cubicBezTo>
                <a:cubicBezTo>
                  <a:pt x="5454868" y="115613"/>
                  <a:pt x="5672958" y="112986"/>
                  <a:pt x="5856889" y="270641"/>
                </a:cubicBezTo>
                <a:cubicBezTo>
                  <a:pt x="6040820" y="428296"/>
                  <a:pt x="6398171" y="719958"/>
                  <a:pt x="6298323" y="1027386"/>
                </a:cubicBezTo>
                <a:cubicBezTo>
                  <a:pt x="6198475" y="1334814"/>
                  <a:pt x="6004033" y="1910255"/>
                  <a:pt x="5257799" y="2115207"/>
                </a:cubicBezTo>
                <a:cubicBezTo>
                  <a:pt x="4511565" y="2320159"/>
                  <a:pt x="2635469" y="2343807"/>
                  <a:pt x="1820917" y="2257097"/>
                </a:cubicBezTo>
                <a:cubicBezTo>
                  <a:pt x="1006365" y="2170387"/>
                  <a:pt x="649013" y="1912883"/>
                  <a:pt x="370489" y="1594945"/>
                </a:cubicBezTo>
                <a:cubicBezTo>
                  <a:pt x="91965" y="1277007"/>
                  <a:pt x="0" y="606972"/>
                  <a:pt x="149772" y="349469"/>
                </a:cubicBezTo>
                <a:cubicBezTo>
                  <a:pt x="299544" y="91966"/>
                  <a:pt x="832944" y="99848"/>
                  <a:pt x="1269123" y="49924"/>
                </a:cubicBezTo>
                <a:cubicBezTo>
                  <a:pt x="1705302" y="0"/>
                  <a:pt x="2236075" y="24962"/>
                  <a:pt x="2766848" y="499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72225" y="396398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8488" y="5603875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2563" y="5808663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9213" y="5792788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1075" y="5414963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41550" y="360203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54677-2A6A-0D44-9C86-D9082CF4A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005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en-US"/>
              <a:t>               T =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queueing</a:t>
            </a:r>
            <a:br>
              <a:rPr lang="en-US" altLang="en-US"/>
            </a:b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Applying Little’s Law: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x</a:t>
            </a:r>
            <a:r>
              <a:rPr lang="en-US" altLang="en-US" baseline="-25000"/>
              <a:t>vegas</a:t>
            </a:r>
            <a:r>
              <a:rPr lang="en-US" altLang="en-US"/>
              <a:t> T =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+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where x</a:t>
            </a:r>
            <a:r>
              <a:rPr lang="en-US" altLang="en-US" baseline="-25000"/>
              <a:t>vegas</a:t>
            </a:r>
            <a:r>
              <a:rPr lang="en-US" altLang="en-US"/>
              <a:t> = W / T is the sending rate</a:t>
            </a:r>
          </a:p>
          <a:p>
            <a:pPr>
              <a:buFont typeface="ZapfDingbats" charset="0"/>
              <a:buNone/>
            </a:pP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Then number of packets in the queue is</a:t>
            </a:r>
            <a:br>
              <a:rPr lang="en-US" altLang="en-US"/>
            </a:br>
            <a:r>
              <a:rPr lang="en-US" altLang="en-US"/>
              <a:t>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 = x</a:t>
            </a:r>
            <a:r>
              <a:rPr lang="en-US" altLang="en-US" baseline="-25000"/>
              <a:t>vegas</a:t>
            </a:r>
            <a:r>
              <a:rPr lang="en-US" altLang="en-US"/>
              <a:t> T -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          = W – W/T T</a:t>
            </a:r>
            <a:r>
              <a:rPr lang="en-US" altLang="en-US" baseline="-25000"/>
              <a:t>prop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0054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5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6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7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24FDA-B572-1548-82FF-040BF9790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312863" y="4073525"/>
            <a:ext cx="5956300" cy="2370138"/>
            <a:chOff x="816" y="2704"/>
            <a:chExt cx="3752" cy="1493"/>
          </a:xfrm>
        </p:grpSpPr>
        <p:grpSp>
          <p:nvGrpSpPr>
            <p:cNvPr id="132110" name="Group 3"/>
            <p:cNvGrpSpPr>
              <a:grpSpLocks/>
            </p:cNvGrpSpPr>
            <p:nvPr/>
          </p:nvGrpSpPr>
          <p:grpSpPr bwMode="auto">
            <a:xfrm>
              <a:off x="1448" y="2950"/>
              <a:ext cx="2362" cy="897"/>
              <a:chOff x="1448" y="1096"/>
              <a:chExt cx="2362" cy="897"/>
            </a:xfrm>
          </p:grpSpPr>
          <p:sp>
            <p:nvSpPr>
              <p:cNvPr id="132112" name="Rectangle 4"/>
              <p:cNvSpPr>
                <a:spLocks noChangeArrowheads="1"/>
              </p:cNvSpPr>
              <p:nvPr/>
            </p:nvSpPr>
            <p:spPr bwMode="auto">
              <a:xfrm>
                <a:off x="1448" y="1096"/>
                <a:ext cx="1384" cy="47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13" name="Text Box 5"/>
              <p:cNvSpPr txBox="1">
                <a:spLocks noChangeArrowheads="1"/>
              </p:cNvSpPr>
              <p:nvPr/>
            </p:nvSpPr>
            <p:spPr bwMode="auto">
              <a:xfrm>
                <a:off x="3014" y="1756"/>
                <a:ext cx="796" cy="237"/>
              </a:xfrm>
              <a:prstGeom prst="rect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1" lang="en-US" altLang="en-US" sz="2400">
                    <a:solidFill>
                      <a:srgbClr val="3333FF"/>
                    </a:solidFill>
                    <a:latin typeface="Tahoma" charset="0"/>
                  </a:rPr>
                  <a:t>queue size</a:t>
                </a:r>
              </a:p>
            </p:txBody>
          </p:sp>
          <p:sp>
            <p:nvSpPr>
              <p:cNvPr id="132114" name="Line 6"/>
              <p:cNvSpPr>
                <a:spLocks noChangeShapeType="1"/>
              </p:cNvSpPr>
              <p:nvPr/>
            </p:nvSpPr>
            <p:spPr bwMode="auto">
              <a:xfrm flipH="1" flipV="1">
                <a:off x="2832" y="1568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1" name="Rectangle 7"/>
            <p:cNvSpPr>
              <a:spLocks noChangeArrowheads="1"/>
            </p:cNvSpPr>
            <p:nvPr/>
          </p:nvSpPr>
          <p:spPr bwMode="auto">
            <a:xfrm>
              <a:off x="816" y="2704"/>
              <a:ext cx="3752" cy="1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RTT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{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&lt;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++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 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&gt;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--   }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loss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	W := W/2</a:t>
              </a:r>
            </a:p>
          </p:txBody>
        </p:sp>
      </p:grpSp>
      <p:sp>
        <p:nvSpPr>
          <p:cNvPr id="132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2100" name="Rectangle 9"/>
          <p:cNvSpPr>
            <a:spLocks noChangeArrowheads="1"/>
          </p:cNvSpPr>
          <p:nvPr/>
        </p:nvSpPr>
        <p:spPr bwMode="auto">
          <a:xfrm>
            <a:off x="2981325" y="3309938"/>
            <a:ext cx="285750" cy="204787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SS</a:t>
            </a:r>
          </a:p>
        </p:txBody>
      </p:sp>
      <p:sp>
        <p:nvSpPr>
          <p:cNvPr id="132101" name="Freeform 10"/>
          <p:cNvSpPr>
            <a:spLocks/>
          </p:cNvSpPr>
          <p:nvPr/>
        </p:nvSpPr>
        <p:spPr bwMode="auto">
          <a:xfrm>
            <a:off x="2981325" y="2754313"/>
            <a:ext cx="323850" cy="509587"/>
          </a:xfrm>
          <a:custGeom>
            <a:avLst/>
            <a:gdLst>
              <a:gd name="T0" fmla="*/ 0 w 165"/>
              <a:gd name="T1" fmla="*/ 2147483646 h 543"/>
              <a:gd name="T2" fmla="*/ 2147483646 w 165"/>
              <a:gd name="T3" fmla="*/ 2147483646 h 543"/>
              <a:gd name="T4" fmla="*/ 2147483646 w 165"/>
              <a:gd name="T5" fmla="*/ 2147483646 h 543"/>
              <a:gd name="T6" fmla="*/ 2147483646 w 165"/>
              <a:gd name="T7" fmla="*/ 2147483646 h 543"/>
              <a:gd name="T8" fmla="*/ 2147483646 w 165"/>
              <a:gd name="T9" fmla="*/ 2147483646 h 543"/>
              <a:gd name="T10" fmla="*/ 2147483646 w 165"/>
              <a:gd name="T11" fmla="*/ 2147483646 h 543"/>
              <a:gd name="T12" fmla="*/ 2147483646 w 165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543"/>
              <a:gd name="T23" fmla="*/ 165 w 165"/>
              <a:gd name="T24" fmla="*/ 543 h 5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543">
                <a:moveTo>
                  <a:pt x="0" y="543"/>
                </a:moveTo>
                <a:cubicBezTo>
                  <a:pt x="24" y="536"/>
                  <a:pt x="49" y="530"/>
                  <a:pt x="65" y="519"/>
                </a:cubicBezTo>
                <a:cubicBezTo>
                  <a:pt x="81" y="508"/>
                  <a:pt x="89" y="493"/>
                  <a:pt x="97" y="478"/>
                </a:cubicBezTo>
                <a:cubicBezTo>
                  <a:pt x="105" y="463"/>
                  <a:pt x="105" y="465"/>
                  <a:pt x="113" y="430"/>
                </a:cubicBezTo>
                <a:cubicBezTo>
                  <a:pt x="121" y="395"/>
                  <a:pt x="138" y="320"/>
                  <a:pt x="146" y="267"/>
                </a:cubicBezTo>
                <a:cubicBezTo>
                  <a:pt x="154" y="214"/>
                  <a:pt x="159" y="157"/>
                  <a:pt x="162" y="113"/>
                </a:cubicBezTo>
                <a:cubicBezTo>
                  <a:pt x="165" y="69"/>
                  <a:pt x="162" y="19"/>
                  <a:pt x="162" y="0"/>
                </a:cubicBezTo>
              </a:path>
            </a:pathLst>
          </a:cu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Text Box 11"/>
          <p:cNvSpPr txBox="1">
            <a:spLocks noChangeArrowheads="1"/>
          </p:cNvSpPr>
          <p:nvPr/>
        </p:nvSpPr>
        <p:spPr bwMode="auto">
          <a:xfrm>
            <a:off x="7591425" y="3146425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32103" name="Text Box 12"/>
          <p:cNvSpPr txBox="1">
            <a:spLocks noChangeArrowheads="1"/>
          </p:cNvSpPr>
          <p:nvPr/>
        </p:nvSpPr>
        <p:spPr bwMode="auto">
          <a:xfrm>
            <a:off x="2962275" y="1406525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window</a:t>
            </a:r>
          </a:p>
        </p:txBody>
      </p:sp>
      <p:sp>
        <p:nvSpPr>
          <p:cNvPr id="132104" name="Rectangle 13"/>
          <p:cNvSpPr>
            <a:spLocks noChangeArrowheads="1"/>
          </p:cNvSpPr>
          <p:nvPr/>
        </p:nvSpPr>
        <p:spPr bwMode="auto">
          <a:xfrm>
            <a:off x="3294063" y="3309938"/>
            <a:ext cx="3605212" cy="2047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2105" name="Text Box 14"/>
          <p:cNvSpPr txBox="1">
            <a:spLocks noChangeArrowheads="1"/>
          </p:cNvSpPr>
          <p:nvPr/>
        </p:nvSpPr>
        <p:spPr bwMode="auto">
          <a:xfrm>
            <a:off x="4014788" y="3287713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CA</a:t>
            </a:r>
          </a:p>
        </p:txBody>
      </p:sp>
      <p:sp>
        <p:nvSpPr>
          <p:cNvPr id="132106" name="Line 15"/>
          <p:cNvSpPr>
            <a:spLocks noChangeShapeType="1"/>
          </p:cNvSpPr>
          <p:nvPr/>
        </p:nvSpPr>
        <p:spPr bwMode="auto">
          <a:xfrm flipV="1">
            <a:off x="2981325" y="1771650"/>
            <a:ext cx="0" cy="148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16"/>
          <p:cNvSpPr>
            <a:spLocks noChangeShapeType="1"/>
          </p:cNvSpPr>
          <p:nvPr/>
        </p:nvSpPr>
        <p:spPr bwMode="auto">
          <a:xfrm>
            <a:off x="2981325" y="3263900"/>
            <a:ext cx="4581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Freeform 17"/>
          <p:cNvSpPr>
            <a:spLocks/>
          </p:cNvSpPr>
          <p:nvPr/>
        </p:nvSpPr>
        <p:spPr bwMode="auto">
          <a:xfrm>
            <a:off x="3311525" y="2336800"/>
            <a:ext cx="3529013" cy="420688"/>
          </a:xfrm>
          <a:custGeom>
            <a:avLst/>
            <a:gdLst>
              <a:gd name="T0" fmla="*/ 0 w 3704"/>
              <a:gd name="T1" fmla="*/ 2147483646 h 448"/>
              <a:gd name="T2" fmla="*/ 2147483646 w 3704"/>
              <a:gd name="T3" fmla="*/ 2147483646 h 448"/>
              <a:gd name="T4" fmla="*/ 2147483646 w 3704"/>
              <a:gd name="T5" fmla="*/ 2147483646 h 448"/>
              <a:gd name="T6" fmla="*/ 2147483646 w 3704"/>
              <a:gd name="T7" fmla="*/ 2147483646 h 448"/>
              <a:gd name="T8" fmla="*/ 2147483646 w 3704"/>
              <a:gd name="T9" fmla="*/ 2147483646 h 448"/>
              <a:gd name="T10" fmla="*/ 2147483646 w 3704"/>
              <a:gd name="T11" fmla="*/ 2147483646 h 448"/>
              <a:gd name="T12" fmla="*/ 2147483646 w 3704"/>
              <a:gd name="T13" fmla="*/ 2147483646 h 448"/>
              <a:gd name="T14" fmla="*/ 2147483646 w 3704"/>
              <a:gd name="T15" fmla="*/ 2147483646 h 448"/>
              <a:gd name="T16" fmla="*/ 2147483646 w 3704"/>
              <a:gd name="T17" fmla="*/ 2147483646 h 448"/>
              <a:gd name="T18" fmla="*/ 2147483646 w 3704"/>
              <a:gd name="T19" fmla="*/ 2147483646 h 448"/>
              <a:gd name="T20" fmla="*/ 2147483646 w 3704"/>
              <a:gd name="T21" fmla="*/ 2147483646 h 448"/>
              <a:gd name="T22" fmla="*/ 2147483646 w 3704"/>
              <a:gd name="T23" fmla="*/ 2147483646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04"/>
              <a:gd name="T37" fmla="*/ 0 h 448"/>
              <a:gd name="T38" fmla="*/ 3704 w 3704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04" h="448">
                <a:moveTo>
                  <a:pt x="0" y="448"/>
                </a:moveTo>
                <a:cubicBezTo>
                  <a:pt x="189" y="272"/>
                  <a:pt x="379" y="96"/>
                  <a:pt x="488" y="48"/>
                </a:cubicBezTo>
                <a:cubicBezTo>
                  <a:pt x="597" y="0"/>
                  <a:pt x="609" y="112"/>
                  <a:pt x="656" y="160"/>
                </a:cubicBezTo>
                <a:cubicBezTo>
                  <a:pt x="703" y="208"/>
                  <a:pt x="711" y="339"/>
                  <a:pt x="768" y="336"/>
                </a:cubicBezTo>
                <a:cubicBezTo>
                  <a:pt x="825" y="333"/>
                  <a:pt x="933" y="159"/>
                  <a:pt x="1000" y="144"/>
                </a:cubicBezTo>
                <a:cubicBezTo>
                  <a:pt x="1067" y="129"/>
                  <a:pt x="1119" y="241"/>
                  <a:pt x="1168" y="248"/>
                </a:cubicBezTo>
                <a:cubicBezTo>
                  <a:pt x="1217" y="255"/>
                  <a:pt x="1252" y="188"/>
                  <a:pt x="1296" y="184"/>
                </a:cubicBezTo>
                <a:cubicBezTo>
                  <a:pt x="1340" y="180"/>
                  <a:pt x="1385" y="223"/>
                  <a:pt x="1432" y="224"/>
                </a:cubicBezTo>
                <a:cubicBezTo>
                  <a:pt x="1479" y="225"/>
                  <a:pt x="1507" y="195"/>
                  <a:pt x="1576" y="192"/>
                </a:cubicBezTo>
                <a:cubicBezTo>
                  <a:pt x="1645" y="189"/>
                  <a:pt x="1760" y="209"/>
                  <a:pt x="1848" y="208"/>
                </a:cubicBezTo>
                <a:cubicBezTo>
                  <a:pt x="1936" y="207"/>
                  <a:pt x="1795" y="192"/>
                  <a:pt x="2104" y="184"/>
                </a:cubicBezTo>
                <a:cubicBezTo>
                  <a:pt x="2413" y="176"/>
                  <a:pt x="3437" y="164"/>
                  <a:pt x="3704" y="160"/>
                </a:cubicBezTo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Rectangle 18"/>
          <p:cNvSpPr>
            <a:spLocks noChangeArrowheads="1"/>
          </p:cNvSpPr>
          <p:nvPr/>
        </p:nvSpPr>
        <p:spPr bwMode="auto">
          <a:xfrm>
            <a:off x="400050" y="1806575"/>
            <a:ext cx="22463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maintain a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number of packets in the bottleneck buffer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90F2E-3DAA-F04D-B5DC-E915ADDBD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two flows, one TCP Vegas and one TCP </a:t>
            </a:r>
            <a:r>
              <a:rPr lang="en-US" dirty="0" err="1"/>
              <a:t>reno</a:t>
            </a:r>
            <a:r>
              <a:rPr lang="en-US" dirty="0"/>
              <a:t> run together, how may bandwidth partitioned among them?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Issues that limit Vegas deployment?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C7CE-C2FE-774C-BA96-42E11A18E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570B0-E2C9-E349-9B89-D773C68CE3D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2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F18B91-7688-BA4B-8B8D-39E6F193A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5EA8-7A65-6546-9F6B-2C25334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a typeface="宋体" charset="-122"/>
              </a:rPr>
              <a:t>Obtain d(t) </a:t>
            </a:r>
            <a:r>
              <a:rPr lang="en-US" sz="3200" dirty="0"/>
              <a:t>Approach 2: Network Feedback (ECN: Explicit Congestion Notification)</a:t>
            </a: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B4428F-5D5C-2649-BF09-01030E30D87B}"/>
              </a:ext>
            </a:extLst>
          </p:cNvPr>
          <p:cNvGrpSpPr/>
          <p:nvPr/>
        </p:nvGrpSpPr>
        <p:grpSpPr>
          <a:xfrm>
            <a:off x="6221533" y="3543089"/>
            <a:ext cx="205360" cy="205360"/>
            <a:chOff x="6934200" y="2667000"/>
            <a:chExt cx="274320" cy="274320"/>
          </a:xfrm>
          <a:effectLst/>
        </p:grpSpPr>
        <p:sp>
          <p:nvSpPr>
            <p:cNvPr id="6" name="Rectangle 163">
              <a:extLst>
                <a:ext uri="{FF2B5EF4-FFF2-40B4-BE49-F238E27FC236}">
                  <a16:creationId xmlns:a16="http://schemas.microsoft.com/office/drawing/2014/main" id="{AF8F0345-1BD4-F94E-9FAC-BA170483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Arial" pitchFamily="-10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F5D25-42FE-574E-9CED-9513854B74E5}"/>
                </a:ext>
              </a:extLst>
            </p:cNvPr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Rectangle 163">
            <a:extLst>
              <a:ext uri="{FF2B5EF4-FFF2-40B4-BE49-F238E27FC236}">
                <a16:creationId xmlns:a16="http://schemas.microsoft.com/office/drawing/2014/main" id="{C2A1EA62-C2F3-2E49-AA1B-6E0B157E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5371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14D9EAA8-C0D0-EE4F-BBB0-EA13B86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3089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BD0F6-49AD-C14E-8D69-CC2480FB5FB7}"/>
              </a:ext>
            </a:extLst>
          </p:cNvPr>
          <p:cNvSpPr txBox="1"/>
          <p:nvPr/>
        </p:nvSpPr>
        <p:spPr>
          <a:xfrm>
            <a:off x="6164488" y="3494779"/>
            <a:ext cx="268109" cy="29963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server-gray.png">
            <a:extLst>
              <a:ext uri="{FF2B5EF4-FFF2-40B4-BE49-F238E27FC236}">
                <a16:creationId xmlns:a16="http://schemas.microsoft.com/office/drawing/2014/main" id="{E7272DDC-6EE2-7049-8F70-0C3CAC3F2E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202" y="5209557"/>
            <a:ext cx="685189" cy="729395"/>
          </a:xfrm>
          <a:prstGeom prst="rect">
            <a:avLst/>
          </a:prstGeom>
        </p:spPr>
      </p:pic>
      <p:pic>
        <p:nvPicPr>
          <p:cNvPr id="12" name="Picture 11" descr="server-gray.png">
            <a:extLst>
              <a:ext uri="{FF2B5EF4-FFF2-40B4-BE49-F238E27FC236}">
                <a16:creationId xmlns:a16="http://schemas.microsoft.com/office/drawing/2014/main" id="{E2FDAC29-F74A-194D-842A-9BCD21A0A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60" y="2369520"/>
            <a:ext cx="685189" cy="7293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2BEF5-A7D6-094A-9FA8-C516461EA493}"/>
              </a:ext>
            </a:extLst>
          </p:cNvPr>
          <p:cNvCxnSpPr/>
          <p:nvPr/>
        </p:nvCxnSpPr>
        <p:spPr>
          <a:xfrm flipV="1">
            <a:off x="5296923" y="4136483"/>
            <a:ext cx="1205491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DDD53-7B2D-2342-81EC-2737FB331C06}"/>
              </a:ext>
            </a:extLst>
          </p:cNvPr>
          <p:cNvCxnSpPr/>
          <p:nvPr/>
        </p:nvCxnSpPr>
        <p:spPr>
          <a:xfrm>
            <a:off x="2984160" y="2734219"/>
            <a:ext cx="1254319" cy="132227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E9300-AE87-7149-8F75-A3EE51E2B113}"/>
              </a:ext>
            </a:extLst>
          </p:cNvPr>
          <p:cNvCxnSpPr/>
          <p:nvPr/>
        </p:nvCxnSpPr>
        <p:spPr>
          <a:xfrm flipV="1">
            <a:off x="2983503" y="4227622"/>
            <a:ext cx="1254976" cy="134663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922B5ABE-17DE-AA45-8E21-43C5C5A8375A}"/>
              </a:ext>
            </a:extLst>
          </p:cNvPr>
          <p:cNvGrpSpPr>
            <a:grpSpLocks/>
          </p:cNvGrpSpPr>
          <p:nvPr/>
        </p:nvGrpSpPr>
        <p:grpSpPr bwMode="auto">
          <a:xfrm>
            <a:off x="4339069" y="3909718"/>
            <a:ext cx="969754" cy="456355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2B2E414F-9037-914F-ADA8-37F5F39A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>
              <a:extLst>
                <a:ext uri="{FF2B5EF4-FFF2-40B4-BE49-F238E27FC236}">
                  <a16:creationId xmlns:a16="http://schemas.microsoft.com/office/drawing/2014/main" id="{F52A7C06-185F-F642-8DE7-53B81B9E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430BC0-D24F-324C-BA84-0C4DE3304B57}"/>
              </a:ext>
            </a:extLst>
          </p:cNvPr>
          <p:cNvSpPr txBox="1"/>
          <p:nvPr/>
        </p:nvSpPr>
        <p:spPr>
          <a:xfrm>
            <a:off x="2170069" y="2027254"/>
            <a:ext cx="969754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B6A-47C9-5041-9046-76AF42EBEC63}"/>
              </a:ext>
            </a:extLst>
          </p:cNvPr>
          <p:cNvSpPr txBox="1"/>
          <p:nvPr/>
        </p:nvSpPr>
        <p:spPr>
          <a:xfrm>
            <a:off x="2170069" y="4879472"/>
            <a:ext cx="79862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5D5-2941-E84C-9F16-53CEC2074517}"/>
              </a:ext>
            </a:extLst>
          </p:cNvPr>
          <p:cNvSpPr txBox="1"/>
          <p:nvPr/>
        </p:nvSpPr>
        <p:spPr>
          <a:xfrm>
            <a:off x="6448396" y="3348009"/>
            <a:ext cx="85698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B9A34147-1F89-CA43-AC9D-EC097E44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5394179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3A021DCD-A65A-934D-BE68-E660AE6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252541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24" name="Picture 23" descr="server2.jpg">
            <a:extLst>
              <a:ext uri="{FF2B5EF4-FFF2-40B4-BE49-F238E27FC236}">
                <a16:creationId xmlns:a16="http://schemas.microsoft.com/office/drawing/2014/main" id="{6A039CEF-3E57-2F43-9BD0-5A68753A6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5369" y="3736036"/>
            <a:ext cx="860007" cy="825605"/>
          </a:xfrm>
          <a:prstGeom prst="rect">
            <a:avLst/>
          </a:prstGeom>
        </p:spPr>
      </p:pic>
      <p:sp>
        <p:nvSpPr>
          <p:cNvPr id="43" name="Rectangle 163">
            <a:extLst>
              <a:ext uri="{FF2B5EF4-FFF2-40B4-BE49-F238E27FC236}">
                <a16:creationId xmlns:a16="http://schemas.microsoft.com/office/drawing/2014/main" id="{126F0CE3-4C54-8C4C-8D4B-6142107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9" y="3911561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FD0B1B9D-A0FB-CF47-AF91-8ADA5180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36" y="392106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2952409E-E4A6-904B-B686-182A1E3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94" y="3918632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D230E46C-C83B-694A-902B-D3E0E0DA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00" y="3916314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7" name="Rectangle 163">
            <a:extLst>
              <a:ext uri="{FF2B5EF4-FFF2-40B4-BE49-F238E27FC236}">
                <a16:creationId xmlns:a16="http://schemas.microsoft.com/office/drawing/2014/main" id="{702D2ADA-6E47-4F49-98ED-E9981FB0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710" y="3913878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97E2CB-FA8F-144E-BCDE-BF82AC766E76}"/>
              </a:ext>
            </a:extLst>
          </p:cNvPr>
          <p:cNvSpPr/>
          <p:nvPr/>
        </p:nvSpPr>
        <p:spPr>
          <a:xfrm>
            <a:off x="3022206" y="263207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18B42-DB99-B04B-8838-84A4FAFD9499}"/>
              </a:ext>
            </a:extLst>
          </p:cNvPr>
          <p:cNvSpPr/>
          <p:nvPr/>
        </p:nvSpPr>
        <p:spPr>
          <a:xfrm rot="13624889" flipV="1">
            <a:off x="3082570" y="238325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146597-B160-F242-841D-297EBCD1A380}"/>
              </a:ext>
            </a:extLst>
          </p:cNvPr>
          <p:cNvGrpSpPr/>
          <p:nvPr/>
        </p:nvGrpSpPr>
        <p:grpSpPr>
          <a:xfrm>
            <a:off x="4213464" y="4056488"/>
            <a:ext cx="2244386" cy="1771928"/>
            <a:chOff x="4099415" y="3962400"/>
            <a:chExt cx="2998057" cy="2366945"/>
          </a:xfrm>
        </p:grpSpPr>
        <p:grpSp>
          <p:nvGrpSpPr>
            <p:cNvPr id="51" name="Group 108">
              <a:extLst>
                <a:ext uri="{FF2B5EF4-FFF2-40B4-BE49-F238E27FC236}">
                  <a16:creationId xmlns:a16="http://schemas.microsoft.com/office/drawing/2014/main" id="{360FCD37-BCDB-DA48-A147-DD46B064B644}"/>
                </a:ext>
              </a:extLst>
            </p:cNvPr>
            <p:cNvGrpSpPr/>
            <p:nvPr/>
          </p:nvGrpSpPr>
          <p:grpSpPr>
            <a:xfrm>
              <a:off x="4099415" y="3962400"/>
              <a:ext cx="2998057" cy="2366945"/>
              <a:chOff x="4251815" y="3810000"/>
              <a:chExt cx="2998057" cy="236694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D3DDAE-F9A8-A047-B2F4-6568BC87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5458" y="3810000"/>
                <a:ext cx="107542" cy="10993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E247EA-F60B-CE4F-836E-1942ED7C2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9326" y="3810794"/>
                <a:ext cx="72277" cy="10515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F9CA32-F5F6-9A45-A9E2-E1F4E391937A}"/>
                  </a:ext>
                </a:extLst>
              </p:cNvPr>
              <p:cNvSpPr txBox="1"/>
              <p:nvPr/>
            </p:nvSpPr>
            <p:spPr>
              <a:xfrm>
                <a:off x="4251815" y="4822619"/>
                <a:ext cx="2998057" cy="13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2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Network marks ECN Mark (1 bit) on </a:t>
                </a:r>
                <a:r>
                  <a:rPr lang="en-US" sz="1497" b="1" kern="0" dirty="0" err="1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 according </a:t>
                </a:r>
                <a:b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to local condition, e.g., queue length &gt; K</a:t>
                </a:r>
                <a:endParaRPr lang="en-US" sz="1347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D94E0AB-0E44-734F-A24D-14459623238E}"/>
                </a:ext>
              </a:extLst>
            </p:cNvPr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38C029-E2ED-624F-A9D7-2F3F2601EAC1}"/>
                </a:ext>
              </a:extLst>
            </p:cNvPr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794080F-2D9D-B04F-A196-4FC6CFDD8F16}"/>
              </a:ext>
            </a:extLst>
          </p:cNvPr>
          <p:cNvSpPr txBox="1"/>
          <p:nvPr/>
        </p:nvSpPr>
        <p:spPr>
          <a:xfrm>
            <a:off x="4192619" y="2897175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Receiver bounces marker back to sender in ACK </a:t>
            </a:r>
            <a:r>
              <a:rPr lang="en-US" sz="1497" b="1" kern="0" dirty="0" err="1">
                <a:solidFill>
                  <a:prstClr val="black"/>
                </a:solidFill>
                <a:latin typeface="Calibri"/>
              </a:rPr>
              <a:t>msg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668F03-50C8-D948-AAC2-AFA0E92CD746}"/>
              </a:ext>
            </a:extLst>
          </p:cNvPr>
          <p:cNvSpPr txBox="1"/>
          <p:nvPr/>
        </p:nvSpPr>
        <p:spPr>
          <a:xfrm>
            <a:off x="3116053" y="1832338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Sender reduces rate if </a:t>
            </a:r>
            <a:br>
              <a:rPr lang="en-US" sz="1497" b="1" kern="0" dirty="0">
                <a:solidFill>
                  <a:prstClr val="black"/>
                </a:solidFill>
                <a:latin typeface="Calibri"/>
              </a:rPr>
            </a:b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ECN received.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55A95-46B1-9546-A9AA-FDB8DB8A5CC8}"/>
              </a:ext>
            </a:extLst>
          </p:cNvPr>
          <p:cNvSpPr txBox="1"/>
          <p:nvPr/>
        </p:nvSpPr>
        <p:spPr>
          <a:xfrm>
            <a:off x="5404949" y="1845870"/>
            <a:ext cx="2342663" cy="3227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ECN?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B2D-ECAD-0E4D-A7D5-87830BE7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7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/>
      <p:bldP spid="60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Mapping A(M)I-MD to Protocol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3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FB53-CF69-8248-8CEA-8D444923F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95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2580</Words>
  <Application>Microsoft Macintosh PowerPoint</Application>
  <PresentationFormat>On-screen Show (4:3)</PresentationFormat>
  <Paragraphs>620</Paragraphs>
  <Slides>53</Slides>
  <Notes>44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Century Gothic</vt:lpstr>
      <vt:lpstr>Comic Sans MS</vt:lpstr>
      <vt:lpstr>Courier New</vt:lpstr>
      <vt:lpstr>Lucida Console</vt:lpstr>
      <vt:lpstr>Lucida Grande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6_Default Design</vt:lpstr>
      <vt:lpstr>Equation</vt:lpstr>
      <vt:lpstr>Network Transport Layer: TCP/Reno Analysis, TCP Cubic, TCP/Vegas</vt:lpstr>
      <vt:lpstr>Admin.</vt:lpstr>
      <vt:lpstr>PowerPoint Presentation</vt:lpstr>
      <vt:lpstr>PowerPoint Presentation</vt:lpstr>
      <vt:lpstr>PowerPoint Presentation</vt:lpstr>
      <vt:lpstr>Mapping A(M)I-MD to Protocol</vt:lpstr>
      <vt:lpstr>Obtain d(t) Approach 1: End Hosts  Consider Loss as Congestion</vt:lpstr>
      <vt:lpstr>Obtain d(t) Approach 2: Network Feedback (ECN: Explicit Congestion Notification)</vt:lpstr>
      <vt:lpstr>Mapping A(M)I-MD to Protocol</vt:lpstr>
      <vt:lpstr>TCP/Reno Formulas</vt:lpstr>
      <vt:lpstr>TCP/Reno Formula Switching  (Control Structure)</vt:lpstr>
      <vt:lpstr>TCP/Reno Formula Switching  (Control Structure)</vt:lpstr>
      <vt:lpstr>PowerPoint Presentation</vt:lpstr>
      <vt:lpstr>PowerPoint Presentation</vt:lpstr>
      <vt:lpstr>Startup Behavior with Slow-start</vt:lpstr>
      <vt:lpstr>AIMD: Congestion Avoidance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Exercise: Application of Analysis</vt:lpstr>
      <vt:lpstr>PowerPoint Presentation</vt:lpstr>
      <vt:lpstr>PowerPoint Presentation</vt:lpstr>
      <vt:lpstr>A Puzzle: cwnd and Rate  of a TCP Session</vt:lpstr>
      <vt:lpstr>PowerPoint Presentation</vt:lpstr>
      <vt:lpstr>Extreme: Zero Buffer</vt:lpstr>
      <vt:lpstr>Design</vt:lpstr>
      <vt:lpstr>PowerPoint Presentation</vt:lpstr>
      <vt:lpstr>PowerPoint Presentation</vt:lpstr>
      <vt:lpstr>TCP Cubic</vt:lpstr>
      <vt:lpstr>TCP Cubic Goals</vt:lpstr>
      <vt:lpstr>TCP BIC Algorithm</vt:lpstr>
      <vt:lpstr>TCP BIC Algorithm: Issues</vt:lpstr>
      <vt:lpstr>TCP BIC Algorithm</vt:lpstr>
      <vt:lpstr>TCP BIC Algorithm</vt:lpstr>
      <vt:lpstr>TCP BIC Algorithm: Probe</vt:lpstr>
      <vt:lpstr>TCP BIC - Summary</vt:lpstr>
      <vt:lpstr>TCP BIC in Action</vt:lpstr>
      <vt:lpstr>TCP BIC Analysis</vt:lpstr>
      <vt:lpstr>Cubic High-Level Structure</vt:lpstr>
      <vt:lpstr>The Cubic function</vt:lpstr>
      <vt:lpstr>PowerPoint Presentation</vt:lpstr>
      <vt:lpstr>PowerPoint Presentation</vt:lpstr>
      <vt:lpstr>TCP/Vegas (Brakmo &amp; Peterson 1994)</vt:lpstr>
      <vt:lpstr>TCP/Vegas: Key Question</vt:lpstr>
      <vt:lpstr>Recall: Little’s Law</vt:lpstr>
      <vt:lpstr>Estimating Number  of Packets in the Queue</vt:lpstr>
      <vt:lpstr>TCP/Vegas CA algorithm</vt:lpstr>
      <vt:lpstr>TCP/Vegas CA algorithm</vt:lpstr>
      <vt:lpstr>Discussions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392</cp:revision>
  <cp:lastPrinted>2017-11-07T22:27:12Z</cp:lastPrinted>
  <dcterms:created xsi:type="dcterms:W3CDTF">1999-10-08T19:08:27Z</dcterms:created>
  <dcterms:modified xsi:type="dcterms:W3CDTF">2022-11-13T03:01:40Z</dcterms:modified>
  <cp:category/>
</cp:coreProperties>
</file>